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58" r:id="rId5"/>
    <p:sldId id="272" r:id="rId6"/>
    <p:sldId id="260" r:id="rId7"/>
    <p:sldId id="261" r:id="rId8"/>
    <p:sldId id="273" r:id="rId9"/>
    <p:sldId id="264" r:id="rId10"/>
    <p:sldId id="269" r:id="rId11"/>
    <p:sldId id="270" r:id="rId12"/>
    <p:sldId id="265" r:id="rId13"/>
    <p:sldId id="266" r:id="rId14"/>
    <p:sldId id="274" r:id="rId15"/>
  </p:sldIdLst>
  <p:sldSz cx="9144000" cy="6858000" type="screen4x3"/>
  <p:notesSz cx="6797675" cy="9872663"/>
  <p:custDataLst>
    <p:tags r:id="rId16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3" autoAdjust="0"/>
  </p:normalViewPr>
  <p:slideViewPr>
    <p:cSldViewPr snapToGrid="0">
      <p:cViewPr varScale="1">
        <p:scale>
          <a:sx n="65" d="100"/>
          <a:sy n="65" d="100"/>
        </p:scale>
        <p:origin x="6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4A765BA-2411-432B-A635-AB164D26E380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3D0780D-6205-4A28-A910-8B6EC061ADC9}" type="datetimeFigureOut">
              <a:rPr lang="es-ES" smtClean="0"/>
              <a:t>04/03/2017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png"/><Relationship Id="rId4" Type="http://schemas.openxmlformats.org/officeDocument/2006/relationships/image" Target="../media/image7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111.png"/><Relationship Id="rId4" Type="http://schemas.openxmlformats.org/officeDocument/2006/relationships/image" Target="../media/image10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3212976"/>
            <a:ext cx="8461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dobe Caslon Pro Bold" panose="0205070206050A020403" pitchFamily="18" charset="0"/>
                <a:cs typeface="Aharoni" pitchFamily="2" charset="-79"/>
              </a:rPr>
              <a:t>XXVIII OLIMPIADA DE FÍSICA</a:t>
            </a:r>
            <a:endParaRPr lang="es-ES" sz="4000" dirty="0">
              <a:latin typeface="Adobe Caslon Pro Bold" panose="0205070206050A020403" pitchFamily="18" charset="0"/>
              <a:cs typeface="Aharoni" pitchFamily="2" charset="-79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4077072"/>
            <a:ext cx="8461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Adobe Caslon Pro" panose="0205050205050A020403" pitchFamily="18" charset="0"/>
                <a:cs typeface="Aharoni" pitchFamily="2" charset="-79"/>
              </a:rPr>
              <a:t>Granada 2017</a:t>
            </a:r>
            <a:endParaRPr lang="es-ES" sz="2800" b="1" dirty="0">
              <a:latin typeface="Adobe Caslon Pro" panose="0205050205050A020403" pitchFamily="18" charset="0"/>
              <a:cs typeface="Aharoni" pitchFamily="2" charset="-79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196752"/>
            <a:ext cx="1905000" cy="1643063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0" y="4858602"/>
            <a:ext cx="8475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Arial Narrow" pitchFamily="34" charset="0"/>
              </a:rPr>
              <a:t>Departamento de Física y Química</a:t>
            </a:r>
            <a:endParaRPr lang="es-ES" b="1" dirty="0">
              <a:latin typeface="Arial Narrow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212" y="5352616"/>
            <a:ext cx="1558856" cy="731608"/>
          </a:xfrm>
          <a:prstGeom prst="rect">
            <a:avLst/>
          </a:prstGeom>
        </p:spPr>
      </p:pic>
      <p:grpSp>
        <p:nvGrpSpPr>
          <p:cNvPr id="11" name="Grupo 10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8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1511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3" name="CuadroTexto 2"/>
          <p:cNvSpPr txBox="1"/>
          <p:nvPr/>
        </p:nvSpPr>
        <p:spPr>
          <a:xfrm>
            <a:off x="471948" y="1297858"/>
            <a:ext cx="72857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>
              <a:buAutoNum type="alphaLcParenR"/>
            </a:pPr>
            <a:r>
              <a:rPr lang="es-ES" dirty="0" smtClean="0">
                <a:latin typeface="Arial Narrow" panose="020B0606020202030204" pitchFamily="34" charset="0"/>
              </a:rPr>
              <a:t>Determinamos las velocidades antes y después de la colisión:</a:t>
            </a:r>
          </a:p>
          <a:p>
            <a:pPr marL="342900" indent="-342900">
              <a:buAutoNum type="alphaLcParenR"/>
            </a:pPr>
            <a:endParaRPr lang="es-ES" dirty="0">
              <a:latin typeface="Arial Narrow" panose="020B0606020202030204" pitchFamily="34" charset="0"/>
            </a:endParaRPr>
          </a:p>
          <a:p>
            <a:pPr marL="342900" indent="-342900">
              <a:buAutoNum type="alphaLcParenR"/>
            </a:pPr>
            <a:endParaRPr lang="es-ES" dirty="0" smtClean="0">
              <a:latin typeface="Arial Narrow" panose="020B0606020202030204" pitchFamily="34" charset="0"/>
            </a:endParaRPr>
          </a:p>
          <a:p>
            <a:pPr marL="342900" indent="-342900">
              <a:buAutoNum type="alphaLcParenR"/>
            </a:pPr>
            <a:endParaRPr lang="es-ES" dirty="0">
              <a:latin typeface="Arial Narrow" panose="020B0606020202030204" pitchFamily="34" charset="0"/>
            </a:endParaRPr>
          </a:p>
          <a:p>
            <a:pPr marL="265113" indent="-265113"/>
            <a:r>
              <a:rPr lang="es-ES" dirty="0" smtClean="0">
                <a:latin typeface="Arial Narrow" panose="020B0606020202030204" pitchFamily="34" charset="0"/>
              </a:rPr>
              <a:t>	En una colisión elástica:</a:t>
            </a:r>
          </a:p>
          <a:p>
            <a:pPr marL="265113" indent="-265113"/>
            <a:endParaRPr lang="es-ES" dirty="0">
              <a:latin typeface="Arial Narrow" panose="020B0606020202030204" pitchFamily="34" charset="0"/>
            </a:endParaRPr>
          </a:p>
          <a:p>
            <a:pPr marL="265113" indent="-265113"/>
            <a:endParaRPr lang="es-ES" dirty="0" smtClean="0">
              <a:latin typeface="Arial Narrow" panose="020B0606020202030204" pitchFamily="34" charset="0"/>
            </a:endParaRPr>
          </a:p>
          <a:p>
            <a:pPr marL="265113" indent="-265113"/>
            <a:endParaRPr lang="es-ES" dirty="0">
              <a:latin typeface="Arial Narrow" panose="020B0606020202030204" pitchFamily="34" charset="0"/>
            </a:endParaRPr>
          </a:p>
          <a:p>
            <a:pPr marL="265113" indent="-265113"/>
            <a:endParaRPr lang="es-ES" dirty="0" smtClean="0">
              <a:latin typeface="Arial Narrow" panose="020B0606020202030204" pitchFamily="34" charset="0"/>
            </a:endParaRPr>
          </a:p>
          <a:p>
            <a:pPr marL="265113" indent="-265113"/>
            <a:endParaRPr lang="es-ES" dirty="0">
              <a:latin typeface="Arial Narrow" panose="020B0606020202030204" pitchFamily="34" charset="0"/>
            </a:endParaRPr>
          </a:p>
          <a:p>
            <a:pPr marL="265113" indent="-265113"/>
            <a:r>
              <a:rPr lang="es-ES" dirty="0" smtClean="0">
                <a:latin typeface="Arial Narrow" panose="020B0606020202030204" pitchFamily="34" charset="0"/>
              </a:rPr>
              <a:t>	Resolviendo el sistema se obtiene: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1150374" y="1762433"/>
                <a:ext cx="664765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𝑚𝑔𝐿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</m:t>
                      </m:r>
                      <m:sSubSup>
                        <m:sSub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𝑏𝑜𝑙𝑎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   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𝑏𝑜𝑙𝑎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𝑔𝐿</m:t>
                          </m:r>
                        </m:e>
                      </m:rad>
                      <m:r>
                        <a:rPr lang="es-E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2·9,8·0,5</m:t>
                          </m:r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=3,13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374" y="1762433"/>
                <a:ext cx="6647653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2802193" y="2824316"/>
                <a:ext cx="3586751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𝑏𝑜𝑙𝑎</m:t>
                                  </m:r>
                                </m:sub>
                              </m:s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𝑏𝑜𝑙𝑎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𝑐𝑢𝑒𝑟𝑝𝑜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e>
                            <m:e>
                              <m:f>
                                <m:fPr>
                                  <m:ctrlPr>
                                    <a:rPr lang="es-E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𝑏𝑜𝑙𝑎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bSup>
                                <m:sSub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𝑜𝑙𝑎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sSubSup>
                                <m:sSub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𝑐𝑢𝑒𝑟𝑝𝑜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eqAr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193" y="2824316"/>
                <a:ext cx="3586751" cy="1025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681315" y="4807974"/>
                <a:ext cx="5737596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𝑐𝑢𝑒𝑟𝑝𝑜</m:t>
                                    </m:r>
                                  </m:sub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𝑏𝑜𝑙𝑎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den>
                                </m:f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2·1·3,13</m:t>
                                    </m:r>
                                  </m:num>
                                  <m:den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1+1,5</m:t>
                                    </m:r>
                                  </m:den>
                                </m:f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=2,50 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𝑏𝑜𝑙𝑎</m:t>
                                    </m:r>
                                  </m:sub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</m:d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𝑏𝑜𝑙𝑎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den>
                                </m:f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1−1,5</m:t>
                                        </m:r>
                                      </m:e>
                                    </m:d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·3,13</m:t>
                                    </m:r>
                                  </m:num>
                                  <m:den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1+1,5</m:t>
                                    </m:r>
                                  </m:den>
                                </m:f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=−0,63 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315" y="4807974"/>
                <a:ext cx="5737596" cy="12485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15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3" name="CuadroTexto 2"/>
          <p:cNvSpPr txBox="1"/>
          <p:nvPr/>
        </p:nvSpPr>
        <p:spPr>
          <a:xfrm>
            <a:off x="471948" y="1297858"/>
            <a:ext cx="7285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Para determinar la compresión del muelle:</a:t>
            </a:r>
          </a:p>
          <a:p>
            <a:endParaRPr lang="es-ES" dirty="0">
              <a:latin typeface="Arial Narrow" panose="020B0606020202030204" pitchFamily="34" charset="0"/>
            </a:endParaRPr>
          </a:p>
          <a:p>
            <a:endParaRPr lang="es-ES" dirty="0" smtClean="0">
              <a:latin typeface="Arial Narrow" panose="020B0606020202030204" pitchFamily="34" charset="0"/>
            </a:endParaRPr>
          </a:p>
          <a:p>
            <a:endParaRPr lang="es-ES" dirty="0">
              <a:latin typeface="Arial Narrow" panose="020B0606020202030204" pitchFamily="34" charset="0"/>
            </a:endParaRPr>
          </a:p>
          <a:p>
            <a:endParaRPr lang="es-ES" dirty="0" smtClean="0">
              <a:latin typeface="Arial Narrow" panose="020B0606020202030204" pitchFamily="34" charset="0"/>
            </a:endParaRPr>
          </a:p>
          <a:p>
            <a:endParaRPr lang="es-ES" dirty="0">
              <a:latin typeface="Arial Narrow" panose="020B0606020202030204" pitchFamily="34" charset="0"/>
            </a:endParaRPr>
          </a:p>
          <a:p>
            <a:endParaRPr lang="es-ES" dirty="0" smtClean="0">
              <a:latin typeface="Arial Narrow" panose="020B0606020202030204" pitchFamily="34" charset="0"/>
            </a:endParaRPr>
          </a:p>
          <a:p>
            <a:endParaRPr lang="es-ES" dirty="0">
              <a:latin typeface="Arial Narrow" panose="020B0606020202030204" pitchFamily="34" charset="0"/>
            </a:endParaRPr>
          </a:p>
          <a:p>
            <a:r>
              <a:rPr lang="es-ES" dirty="0" smtClean="0">
                <a:latin typeface="Arial Narrow" panose="020B0606020202030204" pitchFamily="34" charset="0"/>
              </a:rPr>
              <a:t>Resolviendo:</a:t>
            </a:r>
          </a:p>
          <a:p>
            <a:endParaRPr lang="es-ES" dirty="0">
              <a:latin typeface="Arial Narrow" panose="020B0606020202030204" pitchFamily="34" charset="0"/>
            </a:endParaRPr>
          </a:p>
          <a:p>
            <a:endParaRPr lang="es-ES" dirty="0" smtClean="0">
              <a:latin typeface="Arial Narrow" panose="020B0606020202030204" pitchFamily="34" charset="0"/>
            </a:endParaRPr>
          </a:p>
          <a:p>
            <a:r>
              <a:rPr lang="es-ES" dirty="0" smtClean="0">
                <a:latin typeface="Arial Narrow" panose="020B0606020202030204" pitchFamily="34" charset="0"/>
              </a:rPr>
              <a:t>b) La altura h a la que sube la bola: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1578078" y="1821426"/>
                <a:ext cx="5523114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𝑛𝑐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→     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𝑀𝑔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sSubSup>
                        <m:sSubSup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𝑐𝑢𝑒𝑟𝑝𝑜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′2</m:t>
                          </m:r>
                        </m:sup>
                      </m:sSubSup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8078" y="1821426"/>
                <a:ext cx="5523114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1774722" y="2578509"/>
                <a:ext cx="5028108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0,1·1,5·9,8·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0,4+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200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1,5·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2,5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722" y="2578509"/>
                <a:ext cx="5028108" cy="5186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3465872" y="3812458"/>
                <a:ext cx="14007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=19,52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872" y="3812458"/>
                <a:ext cx="1400768" cy="276999"/>
              </a:xfrm>
              <a:prstGeom prst="rect">
                <a:avLst/>
              </a:prstGeom>
              <a:blipFill>
                <a:blip r:embed="rId5"/>
                <a:stretch>
                  <a:fillRect l="-2183" r="-2620" b="-652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2123768" y="4903838"/>
                <a:ext cx="5142626" cy="611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</m:t>
                      </m:r>
                      <m:sSubSup>
                        <m:sSubSup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𝑏𝑜𝑙𝑎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′2</m:t>
                          </m:r>
                        </m:sup>
                      </m:sSub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𝑚𝑔h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→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𝑏𝑜𝑙𝑎</m:t>
                              </m:r>
                            </m:sub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′2</m:t>
                              </m:r>
                            </m:sup>
                          </m:sSubSup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(−0,63)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2·9,8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68" y="4903838"/>
                <a:ext cx="5142626" cy="6116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27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7465640" cy="1569660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76213" indent="-176213" algn="just">
              <a:buAutoNum type="arabicPeriod" startAt="2"/>
            </a:pP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Un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conductor de 20 cm de longitud, 30 g de masa y 10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  <a:sym typeface="Symbol" panose="05050102010706020507" pitchFamily="18" charset="2"/>
              </a:rPr>
              <a:t>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de resistencia, situado horizontal a una cierta altura, puede deslizar, sin rozamiento, por dos raíles verticales en el seno de un campo magnético uniforme de 1,5 T, horizontal y perpendicular al conductor.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Calcula:</a:t>
            </a:r>
          </a:p>
          <a:p>
            <a:pPr marL="176213" indent="-176213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a) La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velocidad máxima que alcanza al dejarlo caer por los raíles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.</a:t>
            </a:r>
          </a:p>
          <a:p>
            <a:pPr marL="176213" indent="-176213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b) La intensidad de la corriente inducida cuando se alcanza la velocidad máxima.</a:t>
            </a:r>
          </a:p>
          <a:p>
            <a:pPr marL="176213" indent="-176213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g = 9,8 m·s</a:t>
            </a:r>
            <a:r>
              <a:rPr lang="es-ES" sz="1600" baseline="300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-2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 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cxnSp>
        <p:nvCxnSpPr>
          <p:cNvPr id="10" name="Conector recto 9"/>
          <p:cNvCxnSpPr/>
          <p:nvPr/>
        </p:nvCxnSpPr>
        <p:spPr>
          <a:xfrm>
            <a:off x="1039956" y="5102942"/>
            <a:ext cx="18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rot="5400000">
            <a:off x="336896" y="4382942"/>
            <a:ext cx="14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rot="5400000">
            <a:off x="2108096" y="4382942"/>
            <a:ext cx="14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o 55"/>
          <p:cNvGrpSpPr/>
          <p:nvPr/>
        </p:nvGrpSpPr>
        <p:grpSpPr>
          <a:xfrm>
            <a:off x="693634" y="3421780"/>
            <a:ext cx="2519564" cy="1717312"/>
            <a:chOff x="3495828" y="3790490"/>
            <a:chExt cx="2519564" cy="1717312"/>
          </a:xfrm>
        </p:grpSpPr>
        <p:grpSp>
          <p:nvGrpSpPr>
            <p:cNvPr id="34" name="Grupo 33"/>
            <p:cNvGrpSpPr/>
            <p:nvPr/>
          </p:nvGrpSpPr>
          <p:grpSpPr>
            <a:xfrm>
              <a:off x="3500591" y="4233402"/>
              <a:ext cx="2505276" cy="364763"/>
              <a:chOff x="3500591" y="4233402"/>
              <a:chExt cx="2505276" cy="364763"/>
            </a:xfrm>
          </p:grpSpPr>
          <p:sp>
            <p:nvSpPr>
              <p:cNvPr id="18" name="Multiplicar 17"/>
              <p:cNvSpPr/>
              <p:nvPr/>
            </p:nvSpPr>
            <p:spPr>
              <a:xfrm>
                <a:off x="3500591" y="4233709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7" name="Multiplicar 26"/>
              <p:cNvSpPr/>
              <p:nvPr/>
            </p:nvSpPr>
            <p:spPr>
              <a:xfrm>
                <a:off x="3926604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Multiplicar 29"/>
              <p:cNvSpPr/>
              <p:nvPr/>
            </p:nvSpPr>
            <p:spPr>
              <a:xfrm>
                <a:off x="4350466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Multiplicar 30"/>
              <p:cNvSpPr/>
              <p:nvPr/>
            </p:nvSpPr>
            <p:spPr>
              <a:xfrm>
                <a:off x="4779092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Multiplicar 31"/>
              <p:cNvSpPr/>
              <p:nvPr/>
            </p:nvSpPr>
            <p:spPr>
              <a:xfrm>
                <a:off x="5202954" y="4238165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3" name="Multiplicar 32"/>
              <p:cNvSpPr/>
              <p:nvPr/>
            </p:nvSpPr>
            <p:spPr>
              <a:xfrm>
                <a:off x="5645867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5" name="Grupo 34"/>
            <p:cNvGrpSpPr/>
            <p:nvPr/>
          </p:nvGrpSpPr>
          <p:grpSpPr>
            <a:xfrm>
              <a:off x="3500591" y="4676315"/>
              <a:ext cx="2505276" cy="364763"/>
              <a:chOff x="3500591" y="4233402"/>
              <a:chExt cx="2505276" cy="364763"/>
            </a:xfrm>
          </p:grpSpPr>
          <p:sp>
            <p:nvSpPr>
              <p:cNvPr id="36" name="Multiplicar 35"/>
              <p:cNvSpPr/>
              <p:nvPr/>
            </p:nvSpPr>
            <p:spPr>
              <a:xfrm>
                <a:off x="3500591" y="4233709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Multiplicar 36"/>
              <p:cNvSpPr/>
              <p:nvPr/>
            </p:nvSpPr>
            <p:spPr>
              <a:xfrm>
                <a:off x="3926604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" name="Multiplicar 37"/>
              <p:cNvSpPr/>
              <p:nvPr/>
            </p:nvSpPr>
            <p:spPr>
              <a:xfrm>
                <a:off x="4350466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9" name="Multiplicar 38"/>
              <p:cNvSpPr/>
              <p:nvPr/>
            </p:nvSpPr>
            <p:spPr>
              <a:xfrm>
                <a:off x="4779092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Multiplicar 39"/>
              <p:cNvSpPr/>
              <p:nvPr/>
            </p:nvSpPr>
            <p:spPr>
              <a:xfrm>
                <a:off x="5202954" y="4238165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Multiplicar 40"/>
              <p:cNvSpPr/>
              <p:nvPr/>
            </p:nvSpPr>
            <p:spPr>
              <a:xfrm>
                <a:off x="5645867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42" name="Grupo 41"/>
            <p:cNvGrpSpPr/>
            <p:nvPr/>
          </p:nvGrpSpPr>
          <p:grpSpPr>
            <a:xfrm>
              <a:off x="3495828" y="3790490"/>
              <a:ext cx="2505276" cy="364763"/>
              <a:chOff x="3500591" y="4233402"/>
              <a:chExt cx="2505276" cy="364763"/>
            </a:xfrm>
          </p:grpSpPr>
          <p:sp>
            <p:nvSpPr>
              <p:cNvPr id="43" name="Multiplicar 42"/>
              <p:cNvSpPr/>
              <p:nvPr/>
            </p:nvSpPr>
            <p:spPr>
              <a:xfrm>
                <a:off x="3500591" y="4233709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4" name="Multiplicar 43"/>
              <p:cNvSpPr/>
              <p:nvPr/>
            </p:nvSpPr>
            <p:spPr>
              <a:xfrm>
                <a:off x="3926604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5" name="Multiplicar 44"/>
              <p:cNvSpPr/>
              <p:nvPr/>
            </p:nvSpPr>
            <p:spPr>
              <a:xfrm>
                <a:off x="4350466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6" name="Multiplicar 45"/>
              <p:cNvSpPr/>
              <p:nvPr/>
            </p:nvSpPr>
            <p:spPr>
              <a:xfrm>
                <a:off x="4779092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7" name="Multiplicar 46"/>
              <p:cNvSpPr/>
              <p:nvPr/>
            </p:nvSpPr>
            <p:spPr>
              <a:xfrm>
                <a:off x="5202954" y="4238165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8" name="Multiplicar 47"/>
              <p:cNvSpPr/>
              <p:nvPr/>
            </p:nvSpPr>
            <p:spPr>
              <a:xfrm>
                <a:off x="5645867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49" name="Grupo 48"/>
            <p:cNvGrpSpPr/>
            <p:nvPr/>
          </p:nvGrpSpPr>
          <p:grpSpPr>
            <a:xfrm>
              <a:off x="3510116" y="5143039"/>
              <a:ext cx="2505276" cy="364763"/>
              <a:chOff x="3500591" y="4233402"/>
              <a:chExt cx="2505276" cy="364763"/>
            </a:xfrm>
          </p:grpSpPr>
          <p:sp>
            <p:nvSpPr>
              <p:cNvPr id="50" name="Multiplicar 49"/>
              <p:cNvSpPr/>
              <p:nvPr/>
            </p:nvSpPr>
            <p:spPr>
              <a:xfrm>
                <a:off x="3500591" y="4233709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1" name="Multiplicar 50"/>
              <p:cNvSpPr/>
              <p:nvPr/>
            </p:nvSpPr>
            <p:spPr>
              <a:xfrm>
                <a:off x="3926604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2" name="Multiplicar 51"/>
              <p:cNvSpPr/>
              <p:nvPr/>
            </p:nvSpPr>
            <p:spPr>
              <a:xfrm>
                <a:off x="4350466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3" name="Multiplicar 52"/>
              <p:cNvSpPr/>
              <p:nvPr/>
            </p:nvSpPr>
            <p:spPr>
              <a:xfrm>
                <a:off x="4779092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4" name="Multiplicar 53"/>
              <p:cNvSpPr/>
              <p:nvPr/>
            </p:nvSpPr>
            <p:spPr>
              <a:xfrm>
                <a:off x="5202954" y="4238165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5" name="Multiplicar 54"/>
              <p:cNvSpPr/>
              <p:nvPr/>
            </p:nvSpPr>
            <p:spPr>
              <a:xfrm>
                <a:off x="5645867" y="4233402"/>
                <a:ext cx="360000" cy="360000"/>
              </a:xfrm>
              <a:prstGeom prst="mathMultiply">
                <a:avLst>
                  <a:gd name="adj1" fmla="val 0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68" name="Grupo 67"/>
          <p:cNvGrpSpPr/>
          <p:nvPr/>
        </p:nvGrpSpPr>
        <p:grpSpPr>
          <a:xfrm>
            <a:off x="999203" y="3178124"/>
            <a:ext cx="1876425" cy="1210449"/>
            <a:chOff x="1028700" y="2824163"/>
            <a:chExt cx="1876425" cy="1210449"/>
          </a:xfrm>
        </p:grpSpPr>
        <p:grpSp>
          <p:nvGrpSpPr>
            <p:cNvPr id="64" name="Grupo 63"/>
            <p:cNvGrpSpPr/>
            <p:nvPr/>
          </p:nvGrpSpPr>
          <p:grpSpPr>
            <a:xfrm>
              <a:off x="1028700" y="2861341"/>
              <a:ext cx="1876425" cy="1100284"/>
              <a:chOff x="1028700" y="2861341"/>
              <a:chExt cx="1876425" cy="1100284"/>
            </a:xfrm>
          </p:grpSpPr>
          <p:grpSp>
            <p:nvGrpSpPr>
              <p:cNvPr id="60" name="Grupo 59"/>
              <p:cNvGrpSpPr/>
              <p:nvPr/>
            </p:nvGrpSpPr>
            <p:grpSpPr>
              <a:xfrm>
                <a:off x="1028700" y="2861341"/>
                <a:ext cx="1876425" cy="1100284"/>
                <a:chOff x="1028700" y="2861341"/>
                <a:chExt cx="1876425" cy="1100284"/>
              </a:xfrm>
            </p:grpSpPr>
            <p:grpSp>
              <p:nvGrpSpPr>
                <p:cNvPr id="13" name="Grupo 12"/>
                <p:cNvGrpSpPr/>
                <p:nvPr/>
              </p:nvGrpSpPr>
              <p:grpSpPr>
                <a:xfrm>
                  <a:off x="1028700" y="3383834"/>
                  <a:ext cx="1876425" cy="57149"/>
                  <a:chOff x="1028700" y="3000376"/>
                  <a:chExt cx="1876425" cy="57149"/>
                </a:xfrm>
              </p:grpSpPr>
              <p:cxnSp>
                <p:nvCxnSpPr>
                  <p:cNvPr id="25" name="Conector recto 24"/>
                  <p:cNvCxnSpPr/>
                  <p:nvPr/>
                </p:nvCxnSpPr>
                <p:spPr>
                  <a:xfrm>
                    <a:off x="1140890" y="3032023"/>
                    <a:ext cx="1656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Elipse 11"/>
                  <p:cNvSpPr/>
                  <p:nvPr/>
                </p:nvSpPr>
                <p:spPr>
                  <a:xfrm>
                    <a:off x="1028700" y="3005138"/>
                    <a:ext cx="104775" cy="52387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26" name="Elipse 25"/>
                  <p:cNvSpPr/>
                  <p:nvPr/>
                </p:nvSpPr>
                <p:spPr>
                  <a:xfrm>
                    <a:off x="2800350" y="3000376"/>
                    <a:ext cx="104775" cy="52387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cxnSp>
              <p:nvCxnSpPr>
                <p:cNvPr id="58" name="Conector recto de flecha 57"/>
                <p:cNvCxnSpPr/>
                <p:nvPr/>
              </p:nvCxnSpPr>
              <p:spPr>
                <a:xfrm>
                  <a:off x="1976284" y="3421625"/>
                  <a:ext cx="0" cy="54000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ector recto de flecha 58"/>
                <p:cNvCxnSpPr/>
                <p:nvPr/>
              </p:nvCxnSpPr>
              <p:spPr>
                <a:xfrm flipV="1">
                  <a:off x="1976437" y="2861341"/>
                  <a:ext cx="0" cy="540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upo 62"/>
              <p:cNvGrpSpPr/>
              <p:nvPr/>
            </p:nvGrpSpPr>
            <p:grpSpPr>
              <a:xfrm>
                <a:off x="1291947" y="3033713"/>
                <a:ext cx="540000" cy="276999"/>
                <a:chOff x="1291947" y="3033713"/>
                <a:chExt cx="540000" cy="276999"/>
              </a:xfrm>
            </p:grpSpPr>
            <p:cxnSp>
              <p:nvCxnSpPr>
                <p:cNvPr id="61" name="Conector recto de flecha 60"/>
                <p:cNvCxnSpPr/>
                <p:nvPr/>
              </p:nvCxnSpPr>
              <p:spPr>
                <a:xfrm rot="16200000">
                  <a:off x="1561947" y="3035863"/>
                  <a:ext cx="0" cy="540000"/>
                </a:xfrm>
                <a:prstGeom prst="straightConnector1">
                  <a:avLst/>
                </a:prstGeom>
                <a:ln w="38100">
                  <a:solidFill>
                    <a:srgbClr val="FFC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CuadroTexto 61"/>
                <p:cNvSpPr txBox="1"/>
                <p:nvPr/>
              </p:nvSpPr>
              <p:spPr>
                <a:xfrm>
                  <a:off x="1495426" y="3033713"/>
                  <a:ext cx="7620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s-ES" dirty="0" smtClean="0"/>
                    <a:t>I</a:t>
                  </a:r>
                  <a:endParaRPr lang="es-ES" dirty="0"/>
                </a:p>
              </p:txBody>
            </p:sp>
          </p:grpSp>
        </p:grpSp>
        <p:sp>
          <p:nvSpPr>
            <p:cNvPr id="66" name="CuadroTexto 65"/>
            <p:cNvSpPr txBox="1"/>
            <p:nvPr/>
          </p:nvSpPr>
          <p:spPr>
            <a:xfrm>
              <a:off x="2076450" y="3757613"/>
              <a:ext cx="32384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dirty="0" smtClean="0"/>
                <a:t>mg</a:t>
              </a:r>
              <a:endParaRPr lang="es-ES" dirty="0"/>
            </a:p>
          </p:txBody>
        </p:sp>
        <p:sp>
          <p:nvSpPr>
            <p:cNvPr id="67" name="CuadroTexto 66"/>
            <p:cNvSpPr txBox="1"/>
            <p:nvPr/>
          </p:nvSpPr>
          <p:spPr>
            <a:xfrm>
              <a:off x="2066925" y="2824163"/>
              <a:ext cx="32384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dirty="0" smtClean="0"/>
                <a:t>F</a:t>
              </a:r>
              <a:r>
                <a:rPr lang="es-ES" baseline="-25000" dirty="0" smtClean="0"/>
                <a:t>m</a:t>
              </a:r>
              <a:endParaRPr lang="es-ES" baseline="-25000" dirty="0"/>
            </a:p>
          </p:txBody>
        </p:sp>
      </p:grpSp>
      <p:sp>
        <p:nvSpPr>
          <p:cNvPr id="69" name="CuadroTexto 68"/>
          <p:cNvSpPr txBox="1"/>
          <p:nvPr/>
        </p:nvSpPr>
        <p:spPr>
          <a:xfrm>
            <a:off x="3598605" y="3126658"/>
            <a:ext cx="44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a) El flujo que atraviesa la espira al dejar caer el conductor viene dado por: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CuadroTexto 69"/>
              <p:cNvSpPr txBox="1"/>
              <p:nvPr/>
            </p:nvSpPr>
            <p:spPr>
              <a:xfrm>
                <a:off x="4586749" y="3871452"/>
                <a:ext cx="14545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𝐵𝑆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𝐵𝑙𝑦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70" name="CuadroTexto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749" y="3871452"/>
                <a:ext cx="1454501" cy="276999"/>
              </a:xfrm>
              <a:prstGeom prst="rect">
                <a:avLst/>
              </a:prstGeom>
              <a:blipFill>
                <a:blip r:embed="rId3"/>
                <a:stretch>
                  <a:fillRect l="-5021" t="-2174" r="-5021" b="-3260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CuadroTexto 70"/>
          <p:cNvSpPr txBox="1"/>
          <p:nvPr/>
        </p:nvSpPr>
        <p:spPr>
          <a:xfrm>
            <a:off x="3790335" y="4247537"/>
            <a:ext cx="4144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Por tanto, la fuerza electromotriz que se induce es: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CuadroTexto 71"/>
              <p:cNvSpPr txBox="1"/>
              <p:nvPr/>
            </p:nvSpPr>
            <p:spPr>
              <a:xfrm>
                <a:off x="3819832" y="4918587"/>
                <a:ext cx="4019434" cy="537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𝐵𝑙𝑦</m:t>
                              </m:r>
                            </m:e>
                          </m:d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𝐵𝑙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𝐵𝑙𝑣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72" name="CuadroTexto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832" y="4918587"/>
                <a:ext cx="4019434" cy="5375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CuadroTexto 72"/>
          <p:cNvSpPr txBox="1"/>
          <p:nvPr/>
        </p:nvSpPr>
        <p:spPr>
          <a:xfrm>
            <a:off x="1007806" y="5594556"/>
            <a:ext cx="6027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El valor de la intensidad de corriente será por tanto: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uadroTexto 73"/>
              <p:cNvSpPr txBox="1"/>
              <p:nvPr/>
            </p:nvSpPr>
            <p:spPr>
              <a:xfrm>
                <a:off x="3539612" y="6039464"/>
                <a:ext cx="1261499" cy="524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𝐵𝑙𝑣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74" name="CuadroTexto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612" y="6039464"/>
                <a:ext cx="1261499" cy="5241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920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8000" decel="56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00052 0.130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11" name="CuadroTexto 10"/>
          <p:cNvSpPr txBox="1"/>
          <p:nvPr/>
        </p:nvSpPr>
        <p:spPr>
          <a:xfrm>
            <a:off x="609600" y="1376518"/>
            <a:ext cx="5496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La intensidad va aumentando con la velocidad, de forma que: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3347884" y="1850922"/>
                <a:ext cx="161563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𝐼𝑙𝐵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84" y="1850922"/>
                <a:ext cx="1615635" cy="276999"/>
              </a:xfrm>
              <a:prstGeom prst="rect">
                <a:avLst/>
              </a:prstGeom>
              <a:blipFill>
                <a:blip r:embed="rId3"/>
                <a:stretch>
                  <a:fillRect l="-3396" r="-1509" b="-2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>
            <a:off x="575186" y="2368416"/>
            <a:ext cx="75069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Arial Narrow" panose="020B0606020202030204" pitchFamily="34" charset="0"/>
              </a:rPr>
              <a:t>Llega un momento que la fuerza magnética iguala a la fuerza peso, en ese momento: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2344994" y="2942303"/>
                <a:ext cx="3738524" cy="524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𝐼𝑙𝐵</m:t>
                      </m:r>
                      <m:r>
                        <a:rPr lang="es-ES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i="1" smtClean="0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=0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 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𝐵𝑙𝑣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𝑙𝑏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𝑚𝑔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994" y="2942303"/>
                <a:ext cx="3738524" cy="5241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ángulo 6"/>
              <p:cNvSpPr/>
              <p:nvPr/>
            </p:nvSpPr>
            <p:spPr>
              <a:xfrm>
                <a:off x="2594033" y="3727416"/>
                <a:ext cx="3864198" cy="6420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𝑚𝑔𝑅</m:t>
                          </m:r>
                        </m:num>
                        <m:den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0,03·9,8·10</m:t>
                          </m:r>
                        </m:num>
                        <m:den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·</m:t>
                          </m:r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0,2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𝟑𝟐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s-E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033" y="3727416"/>
                <a:ext cx="3864198" cy="6420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/>
          <p:cNvSpPr txBox="1"/>
          <p:nvPr/>
        </p:nvSpPr>
        <p:spPr>
          <a:xfrm>
            <a:off x="663676" y="4616246"/>
            <a:ext cx="4454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 Narrow" panose="020B0606020202030204" pitchFamily="34" charset="0"/>
              </a:rPr>
              <a:t>b</a:t>
            </a:r>
            <a:r>
              <a:rPr lang="es-ES" dirty="0" smtClean="0">
                <a:latin typeface="Arial Narrow" panose="020B0606020202030204" pitchFamily="34" charset="0"/>
              </a:rPr>
              <a:t>) En ese momento la intensidad valdrá: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2905432" y="5198806"/>
                <a:ext cx="3320140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𝐵𝑙𝑣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1,5·0,2·32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𝟗𝟔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s-E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432" y="5198806"/>
                <a:ext cx="3320140" cy="5259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885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8" name="CuadroTexto 7"/>
          <p:cNvSpPr txBox="1"/>
          <p:nvPr/>
        </p:nvSpPr>
        <p:spPr>
          <a:xfrm>
            <a:off x="2418735" y="1622322"/>
            <a:ext cx="41590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¡Gracias!</a:t>
            </a:r>
          </a:p>
          <a:p>
            <a:pPr algn="ctr"/>
            <a:endParaRPr lang="es-ES" sz="2400" dirty="0">
              <a:latin typeface="Arial Narrow" panose="020B0606020202030204" pitchFamily="34" charset="0"/>
            </a:endParaRPr>
          </a:p>
          <a:p>
            <a:pPr algn="ctr"/>
            <a:r>
              <a:rPr lang="es-ES" sz="2400" dirty="0" smtClean="0">
                <a:latin typeface="Arial Narrow" panose="020B0606020202030204" pitchFamily="34" charset="0"/>
              </a:rPr>
              <a:t>www.iespadremanjon.es</a:t>
            </a:r>
          </a:p>
          <a:p>
            <a:pPr algn="ctr"/>
            <a:endParaRPr lang="es-ES" sz="2400" dirty="0">
              <a:latin typeface="Arial Narrow" panose="020B0606020202030204" pitchFamily="34" charset="0"/>
            </a:endParaRPr>
          </a:p>
          <a:p>
            <a:pPr algn="ctr"/>
            <a:r>
              <a:rPr lang="es-ES" sz="2400" dirty="0" smtClean="0">
                <a:latin typeface="Arial Narrow" panose="020B0606020202030204" pitchFamily="34" charset="0"/>
              </a:rPr>
              <a:t>fisicaquimica.iespadremanjon.es</a:t>
            </a:r>
          </a:p>
          <a:p>
            <a:pPr algn="ctr"/>
            <a:endParaRPr lang="es-ES" sz="2400" dirty="0">
              <a:latin typeface="Arial Narrow" panose="020B0606020202030204" pitchFamily="34" charset="0"/>
            </a:endParaRPr>
          </a:p>
          <a:p>
            <a:pPr algn="ctr"/>
            <a:r>
              <a:rPr lang="es-ES" sz="2400" dirty="0" smtClean="0">
                <a:latin typeface="Arial Narrow" panose="020B0606020202030204" pitchFamily="34" charset="0"/>
              </a:rPr>
              <a:t>janavarro.iespadremanjon.es</a:t>
            </a:r>
          </a:p>
          <a:p>
            <a:pPr algn="ctr"/>
            <a:endParaRPr lang="es-ES" sz="2400" dirty="0">
              <a:latin typeface="Arial Narrow" panose="020B0606020202030204" pitchFamily="34" charset="0"/>
            </a:endParaRPr>
          </a:p>
          <a:p>
            <a:pPr algn="ctr"/>
            <a:r>
              <a:rPr lang="es-ES" sz="2400" dirty="0" smtClean="0">
                <a:latin typeface="Arial Narrow" panose="020B0606020202030204" pitchFamily="34" charset="0"/>
              </a:rPr>
              <a:t>rartacho.iespadremanjon.es</a:t>
            </a:r>
          </a:p>
          <a:p>
            <a:pPr algn="ctr"/>
            <a:endParaRPr lang="es-E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2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0">
        <p14:prism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7560840" cy="1077218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42913" indent="-442913" algn="just">
              <a:tabLst>
                <a:tab pos="185738" algn="l"/>
              </a:tabLst>
            </a:pP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1.	Dos planetas tienen igual masa, pero el radio del primero es doble del radio del segundo.</a:t>
            </a:r>
          </a:p>
          <a:p>
            <a:pPr marL="442913" indent="-442913" algn="just">
              <a:tabLst>
                <a:tab pos="185738" algn="l"/>
              </a:tabLst>
            </a:pP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a)	¿Cuál es la relación entre las velocidades de escape en ambos planetas?</a:t>
            </a:r>
          </a:p>
          <a:p>
            <a:pPr marL="442913" indent="-442913" algn="just">
              <a:tabLst>
                <a:tab pos="185738" algn="l"/>
              </a:tabLst>
            </a:pP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b)	¿Cuál sería esta relación si, siendo el radio del primero doble del radio del segundo, los planetas tuviesen la misma densidad y no la misma masa?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25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1376362" y="3072581"/>
            <a:ext cx="1440155" cy="1956933"/>
            <a:chOff x="1376362" y="3367549"/>
            <a:chExt cx="1440155" cy="1956933"/>
          </a:xfrm>
        </p:grpSpPr>
        <p:sp>
          <p:nvSpPr>
            <p:cNvPr id="8" name="Elipse 7"/>
            <p:cNvSpPr/>
            <p:nvPr/>
          </p:nvSpPr>
          <p:spPr>
            <a:xfrm>
              <a:off x="1376517" y="3367549"/>
              <a:ext cx="1440000" cy="14400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latin typeface="Arial Narrow" panose="020B0606020202030204" pitchFamily="34" charset="0"/>
              </a:endParaRPr>
            </a:p>
          </p:txBody>
        </p:sp>
        <p:sp>
          <p:nvSpPr>
            <p:cNvPr id="6" name="CuadroTexto 5"/>
            <p:cNvSpPr txBox="1"/>
            <p:nvPr/>
          </p:nvSpPr>
          <p:spPr>
            <a:xfrm>
              <a:off x="2026366" y="3921688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M</a:t>
              </a:r>
            </a:p>
          </p:txBody>
        </p:sp>
        <p:cxnSp>
          <p:nvCxnSpPr>
            <p:cNvPr id="9" name="Conector recto 8"/>
            <p:cNvCxnSpPr>
              <a:stCxn id="8" idx="2"/>
            </p:cNvCxnSpPr>
            <p:nvPr/>
          </p:nvCxnSpPr>
          <p:spPr>
            <a:xfrm flipH="1">
              <a:off x="1376363" y="4087549"/>
              <a:ext cx="154" cy="1008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 flipH="1">
              <a:off x="2077219" y="4102297"/>
              <a:ext cx="154" cy="1008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de flecha 19"/>
            <p:cNvCxnSpPr/>
            <p:nvPr/>
          </p:nvCxnSpPr>
          <p:spPr>
            <a:xfrm flipV="1">
              <a:off x="1376362" y="5005387"/>
              <a:ext cx="72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CuadroTexto 20"/>
            <p:cNvSpPr txBox="1"/>
            <p:nvPr/>
          </p:nvSpPr>
          <p:spPr>
            <a:xfrm>
              <a:off x="1544738" y="4955150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2</a:t>
              </a:r>
              <a:r>
                <a:rPr lang="es-ES" dirty="0" smtClean="0">
                  <a:latin typeface="Arial Narrow" panose="020B0606020202030204" pitchFamily="34" charset="0"/>
                </a:rPr>
                <a:t>R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5879230" y="3347884"/>
            <a:ext cx="725377" cy="1270826"/>
            <a:chOff x="5805488" y="3834581"/>
            <a:chExt cx="725377" cy="1270826"/>
          </a:xfrm>
        </p:grpSpPr>
        <p:sp>
          <p:nvSpPr>
            <p:cNvPr id="3" name="Elipse 2"/>
            <p:cNvSpPr/>
            <p:nvPr/>
          </p:nvSpPr>
          <p:spPr>
            <a:xfrm>
              <a:off x="5810865" y="3834581"/>
              <a:ext cx="720000" cy="7200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latin typeface="Arial Narrow" panose="020B0606020202030204" pitchFamily="34" charset="0"/>
              </a:endParaRP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6117353" y="4026463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M</a:t>
              </a:r>
            </a:p>
          </p:txBody>
        </p:sp>
        <p:cxnSp>
          <p:nvCxnSpPr>
            <p:cNvPr id="16" name="Conector recto 15"/>
            <p:cNvCxnSpPr/>
            <p:nvPr/>
          </p:nvCxnSpPr>
          <p:spPr>
            <a:xfrm flipH="1">
              <a:off x="5810250" y="4197086"/>
              <a:ext cx="154" cy="720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 flipH="1">
              <a:off x="6167437" y="4201849"/>
              <a:ext cx="154" cy="720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de flecha 12"/>
            <p:cNvCxnSpPr/>
            <p:nvPr/>
          </p:nvCxnSpPr>
          <p:spPr>
            <a:xfrm flipV="1">
              <a:off x="5805488" y="4786313"/>
              <a:ext cx="3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>
              <a:off x="5850653" y="4736075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latin typeface="Arial Narrow" panose="020B0606020202030204" pitchFamily="34" charset="0"/>
                </a:rPr>
                <a:t>R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3" name="CuadroTexto 22"/>
          <p:cNvSpPr txBox="1"/>
          <p:nvPr/>
        </p:nvSpPr>
        <p:spPr>
          <a:xfrm>
            <a:off x="532015" y="2688815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Narrow" panose="020B0606020202030204" pitchFamily="34" charset="0"/>
              </a:rPr>
              <a:t>a)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3524864" y="2912807"/>
                <a:ext cx="1329210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𝐺𝑀</m:t>
                              </m:r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864" y="2912807"/>
                <a:ext cx="1329210" cy="8183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/>
              <p:cNvSpPr txBox="1"/>
              <p:nvPr/>
            </p:nvSpPr>
            <p:spPr>
              <a:xfrm>
                <a:off x="3529780" y="3950109"/>
                <a:ext cx="1329210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𝐺𝑀</m:t>
                              </m:r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27" name="Cuadro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780" y="3950109"/>
                <a:ext cx="1329210" cy="8183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/>
              <p:cNvSpPr txBox="1"/>
              <p:nvPr/>
            </p:nvSpPr>
            <p:spPr>
              <a:xfrm>
                <a:off x="1976284" y="5272548"/>
                <a:ext cx="4730654" cy="11671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𝐺𝑀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𝐺𝑀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  </m:t>
                      </m:r>
                      <m:sSub>
                        <m:sSub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sSub>
                        <m:sSub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ES" b="1" dirty="0"/>
              </a:p>
            </p:txBody>
          </p:sp>
        </mc:Choice>
        <mc:Fallback xmlns="">
          <p:sp>
            <p:nvSpPr>
              <p:cNvPr id="28" name="Cuadro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84" y="5272548"/>
                <a:ext cx="4730654" cy="11671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grpSp>
        <p:nvGrpSpPr>
          <p:cNvPr id="24" name="Grupo 23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25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1936800" y="1479755"/>
            <a:ext cx="1440155" cy="1956933"/>
            <a:chOff x="1376362" y="3367549"/>
            <a:chExt cx="1440155" cy="1956933"/>
          </a:xfrm>
        </p:grpSpPr>
        <p:sp>
          <p:nvSpPr>
            <p:cNvPr id="8" name="Elipse 7"/>
            <p:cNvSpPr/>
            <p:nvPr/>
          </p:nvSpPr>
          <p:spPr>
            <a:xfrm>
              <a:off x="1376517" y="3367549"/>
              <a:ext cx="1440000" cy="14400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latin typeface="Arial Narrow" panose="020B0606020202030204" pitchFamily="34" charset="0"/>
              </a:endParaRPr>
            </a:p>
          </p:txBody>
        </p:sp>
        <p:sp>
          <p:nvSpPr>
            <p:cNvPr id="6" name="CuadroTexto 5"/>
            <p:cNvSpPr txBox="1"/>
            <p:nvPr/>
          </p:nvSpPr>
          <p:spPr>
            <a:xfrm>
              <a:off x="2026366" y="3921688"/>
              <a:ext cx="412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latin typeface="Arial Narrow" panose="020B0606020202030204" pitchFamily="34" charset="0"/>
                </a:rPr>
                <a:t>M</a:t>
              </a:r>
              <a:r>
                <a:rPr lang="es-ES" baseline="-25000" dirty="0" smtClean="0">
                  <a:latin typeface="Arial Narrow" panose="020B0606020202030204" pitchFamily="34" charset="0"/>
                </a:rPr>
                <a:t>1</a:t>
              </a:r>
              <a:endParaRPr lang="es-ES" baseline="-25000" dirty="0">
                <a:latin typeface="Arial Narrow" panose="020B0606020202030204" pitchFamily="34" charset="0"/>
              </a:endParaRPr>
            </a:p>
          </p:txBody>
        </p:sp>
        <p:cxnSp>
          <p:nvCxnSpPr>
            <p:cNvPr id="9" name="Conector recto 8"/>
            <p:cNvCxnSpPr>
              <a:stCxn id="8" idx="2"/>
            </p:cNvCxnSpPr>
            <p:nvPr/>
          </p:nvCxnSpPr>
          <p:spPr>
            <a:xfrm flipH="1">
              <a:off x="1376363" y="4087549"/>
              <a:ext cx="154" cy="1008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 flipH="1">
              <a:off x="2077219" y="4102297"/>
              <a:ext cx="154" cy="1008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de flecha 19"/>
            <p:cNvCxnSpPr/>
            <p:nvPr/>
          </p:nvCxnSpPr>
          <p:spPr>
            <a:xfrm flipV="1">
              <a:off x="1376362" y="5005387"/>
              <a:ext cx="72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CuadroTexto 20"/>
            <p:cNvSpPr txBox="1"/>
            <p:nvPr/>
          </p:nvSpPr>
          <p:spPr>
            <a:xfrm>
              <a:off x="1544738" y="4955150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2</a:t>
              </a:r>
              <a:r>
                <a:rPr lang="es-ES" dirty="0" smtClean="0">
                  <a:latin typeface="Arial Narrow" panose="020B0606020202030204" pitchFamily="34" charset="0"/>
                </a:rPr>
                <a:t>R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5628507" y="1710813"/>
            <a:ext cx="725377" cy="1270826"/>
            <a:chOff x="5805488" y="3834581"/>
            <a:chExt cx="725377" cy="1270826"/>
          </a:xfrm>
        </p:grpSpPr>
        <p:sp>
          <p:nvSpPr>
            <p:cNvPr id="3" name="Elipse 2"/>
            <p:cNvSpPr/>
            <p:nvPr/>
          </p:nvSpPr>
          <p:spPr>
            <a:xfrm>
              <a:off x="5810865" y="3834581"/>
              <a:ext cx="720000" cy="7200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latin typeface="Arial Narrow" panose="020B0606020202030204" pitchFamily="34" charset="0"/>
              </a:endParaRP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6117353" y="4026463"/>
              <a:ext cx="412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latin typeface="Arial Narrow" panose="020B0606020202030204" pitchFamily="34" charset="0"/>
                </a:rPr>
                <a:t>M</a:t>
              </a:r>
              <a:r>
                <a:rPr lang="es-ES" baseline="-25000" dirty="0" smtClean="0">
                  <a:latin typeface="Arial Narrow" panose="020B0606020202030204" pitchFamily="34" charset="0"/>
                </a:rPr>
                <a:t>2</a:t>
              </a:r>
              <a:endParaRPr lang="es-ES" baseline="-25000" dirty="0">
                <a:latin typeface="Arial Narrow" panose="020B0606020202030204" pitchFamily="34" charset="0"/>
              </a:endParaRPr>
            </a:p>
          </p:txBody>
        </p:sp>
        <p:cxnSp>
          <p:nvCxnSpPr>
            <p:cNvPr id="16" name="Conector recto 15"/>
            <p:cNvCxnSpPr/>
            <p:nvPr/>
          </p:nvCxnSpPr>
          <p:spPr>
            <a:xfrm flipH="1">
              <a:off x="5810250" y="4197086"/>
              <a:ext cx="154" cy="720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 flipH="1">
              <a:off x="6167437" y="4201849"/>
              <a:ext cx="154" cy="720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de flecha 12"/>
            <p:cNvCxnSpPr/>
            <p:nvPr/>
          </p:nvCxnSpPr>
          <p:spPr>
            <a:xfrm flipV="1">
              <a:off x="5805488" y="4786313"/>
              <a:ext cx="3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>
              <a:off x="5850653" y="4736075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latin typeface="Arial Narrow" panose="020B0606020202030204" pitchFamily="34" charset="0"/>
                </a:rPr>
                <a:t>R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3" name="CuadroTexto 22"/>
          <p:cNvSpPr txBox="1"/>
          <p:nvPr/>
        </p:nvSpPr>
        <p:spPr>
          <a:xfrm>
            <a:off x="502518" y="133196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Arial Narrow" panose="020B0606020202030204" pitchFamily="34" charset="0"/>
              </a:rPr>
              <a:t>b</a:t>
            </a:r>
            <a:r>
              <a:rPr lang="es-ES" dirty="0" smtClean="0">
                <a:latin typeface="Arial Narrow" panose="020B0606020202030204" pitchFamily="34" charset="0"/>
              </a:rPr>
              <a:t>)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/>
              <p:cNvSpPr txBox="1"/>
              <p:nvPr/>
            </p:nvSpPr>
            <p:spPr>
              <a:xfrm>
                <a:off x="2846438" y="4018935"/>
                <a:ext cx="4833374" cy="11671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  <m:sSub>
                                    <m:sSubPr>
                                      <m:ctrlPr>
                                        <a:rPr lang="es-E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  <m:sSub>
                                    <m:sSubPr>
                                      <m:ctrlPr>
                                        <a:rPr lang="es-E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(2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den>
                          </m:f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s-ES" b="1" dirty="0"/>
              </a:p>
            </p:txBody>
          </p:sp>
        </mc:Choice>
        <mc:Fallback xmlns="">
          <p:sp>
            <p:nvSpPr>
              <p:cNvPr id="28" name="Cuadro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438" y="4018935"/>
                <a:ext cx="4833374" cy="11671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upo 3"/>
          <p:cNvGrpSpPr/>
          <p:nvPr/>
        </p:nvGrpSpPr>
        <p:grpSpPr>
          <a:xfrm>
            <a:off x="963560" y="3746089"/>
            <a:ext cx="1750142" cy="1799304"/>
            <a:chOff x="963560" y="3746089"/>
            <a:chExt cx="1750142" cy="179930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CuadroTexto 18"/>
                <p:cNvSpPr txBox="1"/>
                <p:nvPr/>
              </p:nvSpPr>
              <p:spPr>
                <a:xfrm>
                  <a:off x="973392" y="3768213"/>
                  <a:ext cx="1422184" cy="8183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sSub>
                                  <m:sSubPr>
                                    <m:ctrlP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9" name="CuadroTexto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3392" y="3768213"/>
                  <a:ext cx="1422184" cy="818366"/>
                </a:xfrm>
                <a:prstGeom prst="rect">
                  <a:avLst/>
                </a:prstGeom>
                <a:blipFill>
                  <a:blip r:embed="rId7"/>
                  <a:stretch>
                    <a:fillRect b="-746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CuadroTexto 26"/>
                <p:cNvSpPr txBox="1"/>
                <p:nvPr/>
              </p:nvSpPr>
              <p:spPr>
                <a:xfrm>
                  <a:off x="963560" y="4717025"/>
                  <a:ext cx="1427506" cy="8183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sSub>
                                  <m:sSubPr>
                                    <m:ctrlP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27" name="Cuadro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3560" y="4717025"/>
                  <a:ext cx="1427506" cy="81836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Cerrar llave 4"/>
            <p:cNvSpPr/>
            <p:nvPr/>
          </p:nvSpPr>
          <p:spPr>
            <a:xfrm>
              <a:off x="2507225" y="3746089"/>
              <a:ext cx="206477" cy="1799304"/>
            </a:xfrm>
            <a:prstGeom prst="rightBrace">
              <a:avLst>
                <a:gd name="adj1" fmla="val 31410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ángulo 6"/>
              <p:cNvSpPr/>
              <p:nvPr/>
            </p:nvSpPr>
            <p:spPr>
              <a:xfrm>
                <a:off x="3831189" y="5779486"/>
                <a:ext cx="13595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E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189" y="5779486"/>
                <a:ext cx="1359539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68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076633" y="4675239"/>
            <a:ext cx="6636774" cy="2005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7560840" cy="1323439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42913" indent="-442913" algn="just">
              <a:tabLst>
                <a:tab pos="185738" algn="l"/>
              </a:tabLst>
            </a:pP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2.	a)	Dos coches iguales uno vacío y otro cargado, se desplazan bajo el efecto de la misma fuerza impulsora constante. En ausencia de rozamiento, si ambos parten del reposo y alcanzan una meta situada a una distancia fija, ¿cuál cruza la meta con mayor energía cinética?</a:t>
            </a:r>
          </a:p>
          <a:p>
            <a:pPr marL="442913" indent="-257175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b)	Si ambos coches se mueven con igual velocidad inicial y se detienen por rozamiento con el suelo, ¿cuál recorrería mayor distancia hasta detenerse?</a:t>
            </a:r>
            <a:endParaRPr lang="es-ES" sz="1600" dirty="0">
              <a:latin typeface="Arial Narrow" pitchFamily="34" charset="0"/>
              <a:ea typeface="Adobe Heiti Std R" pitchFamily="34" charset="-128"/>
              <a:cs typeface="Aparajita" pitchFamily="34" charset="0"/>
            </a:endParaRPr>
          </a:p>
        </p:txBody>
      </p:sp>
      <p:grpSp>
        <p:nvGrpSpPr>
          <p:cNvPr id="34" name="Grupo 33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40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41" name="Imagen 4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7" name="CuadroTexto 6"/>
          <p:cNvSpPr txBox="1"/>
          <p:nvPr/>
        </p:nvSpPr>
        <p:spPr>
          <a:xfrm>
            <a:off x="565352" y="2812640"/>
            <a:ext cx="7575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 algn="just"/>
            <a:r>
              <a:rPr lang="es-ES" dirty="0" smtClean="0">
                <a:latin typeface="Arial Narrow" panose="020B0606020202030204" pitchFamily="34" charset="0"/>
              </a:rPr>
              <a:t>a) 	En ausencia de rozamiento, la energía cinética que adquieren los coches es igual al trabajo suministrado por la fuerza impulsora. Como la fuerza y el desplazamiento son iguales en ambos casos, los coches han recibido la misma energía de la fuerza impulsora y han adquirido, por lo tanto, </a:t>
            </a:r>
            <a:r>
              <a:rPr lang="es-ES" b="1" dirty="0" smtClean="0">
                <a:latin typeface="Arial Narrow" panose="020B0606020202030204" pitchFamily="34" charset="0"/>
              </a:rPr>
              <a:t>la misma energía cinética</a:t>
            </a:r>
            <a:r>
              <a:rPr lang="es-ES" dirty="0" smtClean="0">
                <a:latin typeface="Arial Narrow" panose="020B0606020202030204" pitchFamily="34" charset="0"/>
              </a:rPr>
              <a:t>.</a:t>
            </a:r>
            <a:endParaRPr lang="es-ES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3790336" y="4195917"/>
                <a:ext cx="97218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=∆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336" y="4195917"/>
                <a:ext cx="972189" cy="276999"/>
              </a:xfrm>
              <a:prstGeom prst="rect">
                <a:avLst/>
              </a:prstGeom>
              <a:blipFill>
                <a:blip r:embed="rId3"/>
                <a:stretch>
                  <a:fillRect l="-5660" r="-1887" b="-152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6"/>
              </a:clrFrom>
              <a:clrTo>
                <a:srgbClr val="FEFE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484" y="4798932"/>
            <a:ext cx="1116000" cy="75657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6"/>
              </a:clrFrom>
              <a:clrTo>
                <a:srgbClr val="FEFE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979" y="5831317"/>
            <a:ext cx="1116000" cy="756571"/>
          </a:xfrm>
          <a:prstGeom prst="rect">
            <a:avLst/>
          </a:prstGeom>
        </p:spPr>
      </p:pic>
      <p:cxnSp>
        <p:nvCxnSpPr>
          <p:cNvPr id="13" name="Conector recto 12"/>
          <p:cNvCxnSpPr>
            <a:stCxn id="11" idx="1"/>
            <a:endCxn id="11" idx="3"/>
          </p:cNvCxnSpPr>
          <p:nvPr/>
        </p:nvCxnSpPr>
        <p:spPr>
          <a:xfrm>
            <a:off x="1076633" y="5678129"/>
            <a:ext cx="6636774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2197510" y="4218040"/>
            <a:ext cx="0" cy="457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xtracto 17"/>
          <p:cNvSpPr/>
          <p:nvPr/>
        </p:nvSpPr>
        <p:spPr>
          <a:xfrm rot="5400000">
            <a:off x="2315496" y="4129548"/>
            <a:ext cx="339213" cy="545691"/>
          </a:xfrm>
          <a:prstGeom prst="flowChartExtra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23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5E-6 -1.11111E-6 L -0.60226 0.00857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22" y="41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60694 -4.07407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047136" y="3701845"/>
            <a:ext cx="6636774" cy="2005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grpSp>
        <p:nvGrpSpPr>
          <p:cNvPr id="34" name="Grupo 33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40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41" name="Imagen 4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7" name="CuadroTexto 6"/>
          <p:cNvSpPr txBox="1"/>
          <p:nvPr/>
        </p:nvSpPr>
        <p:spPr>
          <a:xfrm>
            <a:off x="506358" y="1337801"/>
            <a:ext cx="75757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 algn="just">
              <a:buAutoNum type="alphaLcParenR" startAt="2"/>
            </a:pPr>
            <a:r>
              <a:rPr lang="es-ES" dirty="0" smtClean="0">
                <a:latin typeface="Arial Narrow" panose="020B0606020202030204" pitchFamily="34" charset="0"/>
              </a:rPr>
              <a:t>En presencia de rozamiento:</a:t>
            </a:r>
          </a:p>
          <a:p>
            <a:pPr marL="342900" indent="-342900" algn="just">
              <a:buAutoNum type="alphaLcParenR" startAt="2"/>
            </a:pPr>
            <a:endParaRPr lang="es-ES" dirty="0">
              <a:latin typeface="Arial Narrow" panose="020B0606020202030204" pitchFamily="34" charset="0"/>
            </a:endParaRPr>
          </a:p>
          <a:p>
            <a:pPr marL="342900" indent="-342900" algn="just">
              <a:buAutoNum type="alphaLcParenR" startAt="2"/>
            </a:pPr>
            <a:endParaRPr lang="es-ES" dirty="0" smtClean="0">
              <a:latin typeface="Arial Narrow" panose="020B0606020202030204" pitchFamily="34" charset="0"/>
            </a:endParaRPr>
          </a:p>
          <a:p>
            <a:pPr marL="342900" indent="-342900" algn="just">
              <a:buAutoNum type="alphaLcParenR" startAt="2"/>
            </a:pPr>
            <a:endParaRPr lang="es-ES" dirty="0">
              <a:latin typeface="Arial Narrow" panose="020B0606020202030204" pitchFamily="34" charset="0"/>
            </a:endParaRPr>
          </a:p>
          <a:p>
            <a:pPr marL="342900" indent="-342900" algn="just">
              <a:buAutoNum type="alphaLcParenR" startAt="2"/>
            </a:pPr>
            <a:endParaRPr lang="es-ES" dirty="0" smtClean="0">
              <a:latin typeface="Arial Narrow" panose="020B0606020202030204" pitchFamily="34" charset="0"/>
            </a:endParaRPr>
          </a:p>
          <a:p>
            <a:pPr marL="265113" indent="-265113" algn="just"/>
            <a:r>
              <a:rPr lang="es-ES" dirty="0">
                <a:latin typeface="Arial Narrow" panose="020B0606020202030204" pitchFamily="34" charset="0"/>
              </a:rPr>
              <a:t>	</a:t>
            </a:r>
            <a:r>
              <a:rPr lang="es-ES" dirty="0" smtClean="0">
                <a:latin typeface="Arial Narrow" panose="020B0606020202030204" pitchFamily="34" charset="0"/>
              </a:rPr>
              <a:t>Los dos recorren la misma distancia.</a:t>
            </a:r>
            <a:endParaRPr lang="es-ES" dirty="0">
              <a:latin typeface="Arial Narrow" panose="020B060602020203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6"/>
              </a:clrFrom>
              <a:clrTo>
                <a:srgbClr val="FEFE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987" y="3825538"/>
            <a:ext cx="1116000" cy="75657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6"/>
              </a:clrFrom>
              <a:clrTo>
                <a:srgbClr val="FEFE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482" y="4857923"/>
            <a:ext cx="1116000" cy="756571"/>
          </a:xfrm>
          <a:prstGeom prst="rect">
            <a:avLst/>
          </a:prstGeom>
        </p:spPr>
      </p:pic>
      <p:cxnSp>
        <p:nvCxnSpPr>
          <p:cNvPr id="13" name="Conector recto 12"/>
          <p:cNvCxnSpPr>
            <a:stCxn id="11" idx="1"/>
            <a:endCxn id="11" idx="3"/>
          </p:cNvCxnSpPr>
          <p:nvPr/>
        </p:nvCxnSpPr>
        <p:spPr>
          <a:xfrm>
            <a:off x="1047136" y="4704735"/>
            <a:ext cx="6636774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1401096" y="1880419"/>
                <a:ext cx="5828454" cy="6043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→     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𝑚𝑔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·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→   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096" y="1880419"/>
                <a:ext cx="5828454" cy="6043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118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63" presetClass="pat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60226 0.00857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2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63" presetClass="pat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-0.60695 4.07407E-6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7560840" cy="830997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5738" indent="-185738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3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. 	Justifica razonadamente si la siguiente afirmación es verdadera o falsa: “Si dos cuerpos tienen una carga total Q. la repulsión electrostática entre ellos es máxima cuando la carga Q se distribuye por igual entre ambos”.</a:t>
            </a:r>
            <a:endParaRPr lang="es-ES" sz="1600" dirty="0">
              <a:latin typeface="Arial Narrow" pitchFamily="34" charset="0"/>
              <a:ea typeface="Adobe Heiti Std R" pitchFamily="34" charset="-128"/>
              <a:cs typeface="Aparajita" pitchFamily="34" charset="0"/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27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8" name="Imagen 2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898635" y="4863663"/>
                <a:ext cx="7109447" cy="588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·(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𝑞𝑄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 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𝑑𝑞</m:t>
                          </m:r>
                        </m:den>
                      </m:f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35" y="4863663"/>
                <a:ext cx="7109447" cy="588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upo 18"/>
          <p:cNvGrpSpPr/>
          <p:nvPr/>
        </p:nvGrpSpPr>
        <p:grpSpPr>
          <a:xfrm>
            <a:off x="2834741" y="2487590"/>
            <a:ext cx="2915089" cy="1901949"/>
            <a:chOff x="1415845" y="2424528"/>
            <a:chExt cx="2915089" cy="1901949"/>
          </a:xfrm>
        </p:grpSpPr>
        <p:sp>
          <p:nvSpPr>
            <p:cNvPr id="3" name="Elipse 2"/>
            <p:cNvSpPr/>
            <p:nvPr/>
          </p:nvSpPr>
          <p:spPr>
            <a:xfrm>
              <a:off x="1415845" y="2728452"/>
              <a:ext cx="1091381" cy="109138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Elipse 7"/>
            <p:cNvSpPr/>
            <p:nvPr/>
          </p:nvSpPr>
          <p:spPr>
            <a:xfrm>
              <a:off x="3538934" y="2928149"/>
              <a:ext cx="792000" cy="79200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6" name="Conector recto 5"/>
            <p:cNvCxnSpPr>
              <a:stCxn id="3" idx="4"/>
            </p:cNvCxnSpPr>
            <p:nvPr/>
          </p:nvCxnSpPr>
          <p:spPr>
            <a:xfrm flipH="1">
              <a:off x="1939159" y="3819832"/>
              <a:ext cx="0" cy="2949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>
            <a:xfrm flipH="1">
              <a:off x="3936124" y="3719984"/>
              <a:ext cx="0" cy="43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de flecha 8"/>
            <p:cNvCxnSpPr/>
            <p:nvPr/>
          </p:nvCxnSpPr>
          <p:spPr>
            <a:xfrm>
              <a:off x="1939159" y="4004441"/>
              <a:ext cx="200222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/>
            <p:cNvSpPr txBox="1"/>
            <p:nvPr/>
          </p:nvSpPr>
          <p:spPr>
            <a:xfrm>
              <a:off x="2806262" y="3957145"/>
              <a:ext cx="2471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latin typeface="Arial Narrow" panose="020B0606020202030204" pitchFamily="34" charset="0"/>
                </a:rPr>
                <a:t>r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1807779" y="303749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q</a:t>
              </a:r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3788978" y="3048000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latin typeface="Arial Narrow" panose="020B0606020202030204" pitchFamily="34" charset="0"/>
                </a:rPr>
                <a:t>q</a:t>
              </a:r>
              <a:r>
                <a:rPr lang="es-ES" dirty="0" smtClean="0">
                  <a:latin typeface="Arial Narrow" panose="020B0606020202030204" pitchFamily="34" charset="0"/>
                </a:rPr>
                <a:t>’</a:t>
              </a:r>
              <a:endParaRPr lang="es-ES" dirty="0">
                <a:latin typeface="Arial Narrow" panose="020B0606020202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ángulo 12"/>
                <p:cNvSpPr/>
                <p:nvPr/>
              </p:nvSpPr>
              <p:spPr>
                <a:xfrm>
                  <a:off x="2369220" y="2424528"/>
                  <a:ext cx="129323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oMath>
                    </m:oMathPara>
                  </a14:m>
                  <a:endParaRPr lang="es-ES" dirty="0"/>
                </a:p>
              </p:txBody>
            </p:sp>
          </mc:Choice>
          <mc:Fallback xmlns="">
            <p:sp>
              <p:nvSpPr>
                <p:cNvPr id="13" name="Rectángulo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9220" y="2424528"/>
                  <a:ext cx="129323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2779811" y="5798348"/>
                <a:ext cx="323056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ES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s-ES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  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𝒒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𝒒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𝑸</m:t>
                          </m:r>
                        </m:num>
                        <m:den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s-ES" b="1" dirty="0"/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811" y="5798348"/>
                <a:ext cx="3230564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85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5450027" cy="2800767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68288" indent="-268288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4. 	La cabina de un ascensor transparente de altura h comienza a elevarse con una aceleración constante. A los dos segundos de iniciarse el ascenso, se desprende una lámpara del techo de la cabina y se estrella contra el suelo. Escoja y justifique, en cada caso, la opción que considere correcta.</a:t>
            </a:r>
          </a:p>
          <a:p>
            <a:pPr marL="268288" indent="-268288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1) Un observador dentro de la cabina observa que la distancia recorrida por la lámpara es: a) igual, b) mayor o c) menor, que la altura de la cabina.</a:t>
            </a:r>
          </a:p>
          <a:p>
            <a:pPr marL="268288" indent="-268288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2) Un observador en reposo fuerza de la cabina observa que la distancia recorrida por la lámpara es: a) igual, b) mayor o c) menor, que la altura de la cabina.</a:t>
            </a:r>
            <a:endParaRPr lang="es-ES" sz="1600" dirty="0">
              <a:latin typeface="Arial Narrow" pitchFamily="34" charset="0"/>
              <a:ea typeface="Adobe Heiti Std R" pitchFamily="34" charset="-128"/>
              <a:cs typeface="Aparajita" pitchFamily="34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22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3" name="CuadroTexto 2"/>
          <p:cNvSpPr txBox="1"/>
          <p:nvPr/>
        </p:nvSpPr>
        <p:spPr>
          <a:xfrm>
            <a:off x="604684" y="4336027"/>
            <a:ext cx="3849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1) Para el observador que va dentro de la cabina la distancia que recorre la lámpara es igual a la altura del ascensor.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936045" y="5155451"/>
            <a:ext cx="943896" cy="1342103"/>
            <a:chOff x="5546009" y="5271595"/>
            <a:chExt cx="943896" cy="1342103"/>
          </a:xfrm>
        </p:grpSpPr>
        <p:grpSp>
          <p:nvGrpSpPr>
            <p:cNvPr id="11" name="Grupo 10"/>
            <p:cNvGrpSpPr/>
            <p:nvPr/>
          </p:nvGrpSpPr>
          <p:grpSpPr>
            <a:xfrm>
              <a:off x="5546009" y="5271595"/>
              <a:ext cx="943896" cy="1342103"/>
              <a:chOff x="6327059" y="5029200"/>
              <a:chExt cx="943896" cy="1342103"/>
            </a:xfrm>
          </p:grpSpPr>
          <p:sp>
            <p:nvSpPr>
              <p:cNvPr id="5" name="Rectángulo 4"/>
              <p:cNvSpPr/>
              <p:nvPr/>
            </p:nvSpPr>
            <p:spPr>
              <a:xfrm>
                <a:off x="6327059" y="5029200"/>
                <a:ext cx="943896" cy="13421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pic>
            <p:nvPicPr>
              <p:cNvPr id="9" name="Imagen 8"/>
              <p:cNvPicPr>
                <a:picLocks noChangeAspect="1"/>
              </p:cNvPicPr>
              <p:nvPr/>
            </p:nvPicPr>
            <p:blipFill rotWithShape="1">
              <a:blip r:embed="rId3"/>
              <a:srcRect l="37" t="69607" r="88710" b="2383"/>
              <a:stretch/>
            </p:blipFill>
            <p:spPr>
              <a:xfrm>
                <a:off x="6356554" y="5545385"/>
                <a:ext cx="221227" cy="811169"/>
              </a:xfrm>
              <a:prstGeom prst="rect">
                <a:avLst/>
              </a:prstGeom>
            </p:spPr>
          </p:pic>
        </p:grpSp>
        <p:sp>
          <p:nvSpPr>
            <p:cNvPr id="10" name="Triángulo isósceles 9"/>
            <p:cNvSpPr/>
            <p:nvPr/>
          </p:nvSpPr>
          <p:spPr>
            <a:xfrm>
              <a:off x="5886449" y="5291568"/>
              <a:ext cx="295275" cy="17578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6930822" y="3795220"/>
            <a:ext cx="943896" cy="1342103"/>
            <a:chOff x="6327059" y="5029200"/>
            <a:chExt cx="943896" cy="1342103"/>
          </a:xfrm>
        </p:grpSpPr>
        <p:sp>
          <p:nvSpPr>
            <p:cNvPr id="13" name="Rectángulo 12"/>
            <p:cNvSpPr/>
            <p:nvPr/>
          </p:nvSpPr>
          <p:spPr>
            <a:xfrm>
              <a:off x="6327059" y="5029200"/>
              <a:ext cx="943896" cy="134210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3"/>
            <a:srcRect l="37" t="69607" r="88710" b="2383"/>
            <a:stretch/>
          </p:blipFill>
          <p:spPr>
            <a:xfrm>
              <a:off x="6356554" y="5545385"/>
              <a:ext cx="221227" cy="811169"/>
            </a:xfrm>
            <a:prstGeom prst="rect">
              <a:avLst/>
            </a:prstGeom>
          </p:spPr>
        </p:pic>
      </p:grpSp>
      <p:sp>
        <p:nvSpPr>
          <p:cNvPr id="17" name="Triángulo isósceles 16"/>
          <p:cNvSpPr/>
          <p:nvPr/>
        </p:nvSpPr>
        <p:spPr>
          <a:xfrm>
            <a:off x="7266653" y="3823489"/>
            <a:ext cx="295275" cy="175782"/>
          </a:xfrm>
          <a:prstGeom prst="triangl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50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-0.00052 -0.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00173 -0.28982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4491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0023 L -0.00121 -0.1273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 animBg="1"/>
      <p:bldP spid="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Cuestiones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5450027" cy="2800767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68288" indent="-268288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4. 	La cabina de un ascensor transparente de altura h comienza a elevarse con una aceleración constante. A los dos segundos de iniciarse el ascenso, se desprende una lámpara del techo de la cabina y se estrella contra el suelo. Escoja y justifique, en cada caso, la opción que considere correcta.</a:t>
            </a:r>
          </a:p>
          <a:p>
            <a:pPr marL="268288" indent="-268288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1) Un observador dentro de la cabina observa que la distancia recorrida por la lámpara es: a) igual, b) mayor o c) menor, que la altura de la cabina.</a:t>
            </a:r>
          </a:p>
          <a:p>
            <a:pPr marL="268288" indent="-268288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2) Un observador en reposo fuerza de la cabina observa que la distancia recorrida por la lámpara es: a) igual, b) mayor o c) menor, que la altura de la cabina.</a:t>
            </a:r>
            <a:endParaRPr lang="es-ES" sz="1600" dirty="0">
              <a:latin typeface="Arial Narrow" pitchFamily="34" charset="0"/>
              <a:ea typeface="Adobe Heiti Std R" pitchFamily="34" charset="-128"/>
              <a:cs typeface="Aparajita" pitchFamily="34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22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3" name="CuadroTexto 2"/>
          <p:cNvSpPr txBox="1"/>
          <p:nvPr/>
        </p:nvSpPr>
        <p:spPr>
          <a:xfrm>
            <a:off x="604684" y="4336027"/>
            <a:ext cx="3849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2</a:t>
            </a:r>
            <a:r>
              <a:rPr lang="es-ES" dirty="0" smtClean="0"/>
              <a:t>) </a:t>
            </a:r>
            <a:r>
              <a:rPr lang="es-ES" dirty="0" smtClean="0"/>
              <a:t>Para el observador que </a:t>
            </a:r>
            <a:r>
              <a:rPr lang="es-ES" dirty="0" smtClean="0"/>
              <a:t>está en reposo, </a:t>
            </a:r>
            <a:r>
              <a:rPr lang="es-ES" dirty="0" smtClean="0"/>
              <a:t>la distancia que recorre la lámpara es </a:t>
            </a:r>
            <a:r>
              <a:rPr lang="es-ES" dirty="0" smtClean="0"/>
              <a:t>menor </a:t>
            </a:r>
            <a:r>
              <a:rPr lang="es-ES" dirty="0" smtClean="0"/>
              <a:t>a la altura del ascensor.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936045" y="5155451"/>
            <a:ext cx="943896" cy="1342103"/>
            <a:chOff x="5546009" y="5271595"/>
            <a:chExt cx="943896" cy="1342103"/>
          </a:xfrm>
        </p:grpSpPr>
        <p:sp>
          <p:nvSpPr>
            <p:cNvPr id="5" name="Rectángulo 4"/>
            <p:cNvSpPr/>
            <p:nvPr/>
          </p:nvSpPr>
          <p:spPr>
            <a:xfrm>
              <a:off x="5546009" y="5271595"/>
              <a:ext cx="943896" cy="134210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/>
            <p:cNvSpPr/>
            <p:nvPr/>
          </p:nvSpPr>
          <p:spPr>
            <a:xfrm>
              <a:off x="5886449" y="5291568"/>
              <a:ext cx="295275" cy="17578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 12"/>
          <p:cNvSpPr/>
          <p:nvPr/>
        </p:nvSpPr>
        <p:spPr>
          <a:xfrm>
            <a:off x="6930822" y="3795220"/>
            <a:ext cx="943896" cy="1342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/>
          <p:cNvSpPr/>
          <p:nvPr/>
        </p:nvSpPr>
        <p:spPr>
          <a:xfrm>
            <a:off x="7266653" y="3823489"/>
            <a:ext cx="295275" cy="175782"/>
          </a:xfrm>
          <a:prstGeom prst="triangl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 rotWithShape="1">
          <a:blip r:embed="rId3"/>
          <a:srcRect l="37" t="69607" r="88710" b="2383"/>
          <a:stretch/>
        </p:blipFill>
        <p:spPr>
          <a:xfrm>
            <a:off x="6154071" y="5702669"/>
            <a:ext cx="221227" cy="811169"/>
          </a:xfrm>
          <a:prstGeom prst="rect">
            <a:avLst/>
          </a:prstGeom>
        </p:spPr>
      </p:pic>
      <p:cxnSp>
        <p:nvCxnSpPr>
          <p:cNvPr id="8" name="Conector recto 7"/>
          <p:cNvCxnSpPr/>
          <p:nvPr/>
        </p:nvCxnSpPr>
        <p:spPr>
          <a:xfrm>
            <a:off x="6223820" y="3775587"/>
            <a:ext cx="70792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6243485" y="3411795"/>
            <a:ext cx="70792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V="1">
            <a:off x="6607277" y="3406877"/>
            <a:ext cx="0" cy="36871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6312310" y="3406877"/>
            <a:ext cx="353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1264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40000">
        <p14:prism/>
      </p:transition>
    </mc:Choice>
    <mc:Fallback xmlns="">
      <p:transition spd="slow" advClick="0" advTm="4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-0.00035 -0.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0.00052 -0.09051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13" grpId="1" animBg="1"/>
      <p:bldP spid="17" grpId="0" animBg="1"/>
      <p:bldP spid="17" grpId="1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/>
          <p:cNvGrpSpPr/>
          <p:nvPr/>
        </p:nvGrpSpPr>
        <p:grpSpPr>
          <a:xfrm>
            <a:off x="5662152" y="5353665"/>
            <a:ext cx="805629" cy="530019"/>
            <a:chOff x="6620798" y="5013990"/>
            <a:chExt cx="805629" cy="628957"/>
          </a:xfrm>
        </p:grpSpPr>
        <p:sp>
          <p:nvSpPr>
            <p:cNvPr id="14" name="Elipse 13"/>
            <p:cNvSpPr/>
            <p:nvPr/>
          </p:nvSpPr>
          <p:spPr>
            <a:xfrm>
              <a:off x="6620798" y="5023514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Elipse 44"/>
            <p:cNvSpPr/>
            <p:nvPr/>
          </p:nvSpPr>
          <p:spPr>
            <a:xfrm>
              <a:off x="6706523" y="5018752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Elipse 45"/>
            <p:cNvSpPr/>
            <p:nvPr/>
          </p:nvSpPr>
          <p:spPr>
            <a:xfrm>
              <a:off x="6801773" y="5018752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8" name="Elipse 47"/>
            <p:cNvSpPr/>
            <p:nvPr/>
          </p:nvSpPr>
          <p:spPr>
            <a:xfrm>
              <a:off x="6887498" y="5018752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9" name="Elipse 48"/>
            <p:cNvSpPr/>
            <p:nvPr/>
          </p:nvSpPr>
          <p:spPr>
            <a:xfrm>
              <a:off x="6982748" y="5018752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0" name="Elipse 49"/>
            <p:cNvSpPr/>
            <p:nvPr/>
          </p:nvSpPr>
          <p:spPr>
            <a:xfrm>
              <a:off x="7068473" y="5013990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2" name="Elipse 51"/>
            <p:cNvSpPr/>
            <p:nvPr/>
          </p:nvSpPr>
          <p:spPr>
            <a:xfrm>
              <a:off x="7163723" y="5013990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3" name="Elipse 52"/>
            <p:cNvSpPr/>
            <p:nvPr/>
          </p:nvSpPr>
          <p:spPr>
            <a:xfrm>
              <a:off x="7249448" y="5013990"/>
              <a:ext cx="176979" cy="619433"/>
            </a:xfrm>
            <a:prstGeom prst="ellipse">
              <a:avLst/>
            </a:prstGeom>
            <a:noFill/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340768"/>
            <a:ext cx="7465640" cy="2308324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5738" indent="-185738" algn="just">
              <a:buAutoNum type="arabicPeriod"/>
            </a:pP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Un bola,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con una masa m = 1 kg, cuelga de un hilo de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L = 50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cm con masa despreciable e inextensible. Se desplaza de la posición de equilibrio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90º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respecto a la vertical. Al dejarlo caer choca elásticamente y frontalmente con otro cuerpo de M = 1,5 kg de masa, que se encuentra sobre la vertical del punto de suspensión del hilo, que comienza a deslizar sobre un plano horizontal, con un coeficiente de rozamiento de 0,1, hasta que choca con un muelle, con una constante K = 200 N m</a:t>
            </a:r>
            <a:r>
              <a:rPr lang="es-ES" sz="1600" baseline="300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–1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 y que está situado a 40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cm. </a:t>
            </a:r>
          </a:p>
          <a:p>
            <a:pPr marL="176213" indent="-176213" algn="just"/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a) Calcula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la máxima compresión del resorte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.</a:t>
            </a:r>
          </a:p>
          <a:p>
            <a:pPr marL="176213" indent="-176213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b) La altura a la que </a:t>
            </a:r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asciende la bola después de la colisión.</a:t>
            </a:r>
            <a:endParaRPr lang="es-ES" sz="1600" dirty="0">
              <a:latin typeface="Arial Narrow" pitchFamily="34" charset="0"/>
              <a:ea typeface="Adobe Heiti Std R" pitchFamily="34" charset="-128"/>
              <a:cs typeface="Aparajita" pitchFamily="34" charset="0"/>
            </a:endParaRPr>
          </a:p>
          <a:p>
            <a:pPr marL="176213" indent="-176213" algn="just"/>
            <a:r>
              <a:rPr lang="es-ES" sz="1600" dirty="0" smtClean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	g 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= 9,8 m·s</a:t>
            </a:r>
            <a:r>
              <a:rPr lang="es-ES" sz="1600" baseline="300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-2</a:t>
            </a:r>
            <a:r>
              <a:rPr lang="es-ES" sz="1600" dirty="0">
                <a:latin typeface="Arial Narrow" pitchFamily="34" charset="0"/>
                <a:ea typeface="Adobe Heiti Std R" pitchFamily="34" charset="-128"/>
                <a:cs typeface="Aparajita" pitchFamily="34" charset="0"/>
              </a:rPr>
              <a:t> 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8511916" y="331168"/>
            <a:ext cx="577711" cy="4651678"/>
            <a:chOff x="8511916" y="331168"/>
            <a:chExt cx="577711" cy="4651678"/>
          </a:xfrm>
        </p:grpSpPr>
        <p:sp>
          <p:nvSpPr>
            <p:cNvPr id="19" name="7 CuadroTexto"/>
            <p:cNvSpPr txBox="1"/>
            <p:nvPr/>
          </p:nvSpPr>
          <p:spPr>
            <a:xfrm rot="5400000">
              <a:off x="6995793" y="2961209"/>
              <a:ext cx="3673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 Narrow" pitchFamily="34" charset="0"/>
                </a:rPr>
                <a:t>Departamento de Física y Química</a:t>
              </a:r>
              <a:endParaRPr lang="es-ES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1916" y="331168"/>
              <a:ext cx="577711" cy="722979"/>
            </a:xfrm>
            <a:prstGeom prst="rect">
              <a:avLst/>
            </a:prstGeom>
          </p:spPr>
        </p:pic>
      </p:grpSp>
      <p:sp>
        <p:nvSpPr>
          <p:cNvPr id="3" name="Rectángulo 2"/>
          <p:cNvSpPr/>
          <p:nvPr/>
        </p:nvSpPr>
        <p:spPr>
          <a:xfrm>
            <a:off x="2802192" y="4409767"/>
            <a:ext cx="1710813" cy="10323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0" name="Grupo 9"/>
          <p:cNvGrpSpPr/>
          <p:nvPr/>
        </p:nvGrpSpPr>
        <p:grpSpPr>
          <a:xfrm>
            <a:off x="2300748" y="3302245"/>
            <a:ext cx="2433602" cy="2433600"/>
            <a:chOff x="796412" y="3906929"/>
            <a:chExt cx="2433602" cy="2433600"/>
          </a:xfrm>
        </p:grpSpPr>
        <p:grpSp>
          <p:nvGrpSpPr>
            <p:cNvPr id="8" name="Grupo 7"/>
            <p:cNvGrpSpPr/>
            <p:nvPr/>
          </p:nvGrpSpPr>
          <p:grpSpPr>
            <a:xfrm>
              <a:off x="796412" y="4940711"/>
              <a:ext cx="1218022" cy="360000"/>
              <a:chOff x="1106128" y="5383161"/>
              <a:chExt cx="1242703" cy="360000"/>
            </a:xfrm>
          </p:grpSpPr>
          <p:sp>
            <p:nvSpPr>
              <p:cNvPr id="5" name="Elipse 4"/>
              <p:cNvSpPr/>
              <p:nvPr/>
            </p:nvSpPr>
            <p:spPr>
              <a:xfrm>
                <a:off x="1106128" y="5383161"/>
                <a:ext cx="360000" cy="360000"/>
              </a:xfrm>
              <a:prstGeom prst="ellipse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7" name="Conector recto 6"/>
              <p:cNvCxnSpPr/>
              <p:nvPr/>
            </p:nvCxnSpPr>
            <p:spPr>
              <a:xfrm flipV="1">
                <a:off x="1430594" y="5560142"/>
                <a:ext cx="918237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Elipse 8"/>
            <p:cNvSpPr/>
            <p:nvPr/>
          </p:nvSpPr>
          <p:spPr>
            <a:xfrm>
              <a:off x="796414" y="3906929"/>
              <a:ext cx="2433600" cy="24336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1" name="Rectángulo 10"/>
          <p:cNvSpPr/>
          <p:nvPr/>
        </p:nvSpPr>
        <p:spPr>
          <a:xfrm>
            <a:off x="2433482" y="5884146"/>
            <a:ext cx="4140000" cy="17698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3701844" y="5334155"/>
            <a:ext cx="5400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6415548" y="5205720"/>
            <a:ext cx="103239" cy="6784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21"/>
          <p:cNvCxnSpPr/>
          <p:nvPr/>
        </p:nvCxnSpPr>
        <p:spPr>
          <a:xfrm>
            <a:off x="5764930" y="5883684"/>
            <a:ext cx="0" cy="3717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6106601" y="5883684"/>
            <a:ext cx="0" cy="3717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4249225" y="5883685"/>
            <a:ext cx="0" cy="3717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 flipV="1">
            <a:off x="4253066" y="6212605"/>
            <a:ext cx="15120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/>
          <p:cNvCxnSpPr/>
          <p:nvPr/>
        </p:nvCxnSpPr>
        <p:spPr>
          <a:xfrm flipV="1">
            <a:off x="5758016" y="6212605"/>
            <a:ext cx="3600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4825950" y="6233344"/>
            <a:ext cx="65584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1400" dirty="0" smtClean="0">
                <a:latin typeface="Arial Narrow" panose="020B0606020202030204" pitchFamily="34" charset="0"/>
              </a:rPr>
              <a:t>d = 40 cm</a:t>
            </a:r>
            <a:endParaRPr lang="es-ES" sz="1400" dirty="0">
              <a:latin typeface="Arial Narrow" panose="020B0606020202030204" pitchFamily="34" charset="0"/>
            </a:endParaRPr>
          </a:p>
        </p:txBody>
      </p:sp>
      <p:sp>
        <p:nvSpPr>
          <p:cNvPr id="80" name="CuadroTexto 79"/>
          <p:cNvSpPr txBox="1"/>
          <p:nvPr/>
        </p:nvSpPr>
        <p:spPr>
          <a:xfrm>
            <a:off x="5907037" y="6223819"/>
            <a:ext cx="11291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1400" dirty="0" smtClean="0">
                <a:latin typeface="Arial Narrow" panose="020B0606020202030204" pitchFamily="34" charset="0"/>
              </a:rPr>
              <a:t>x</a:t>
            </a:r>
            <a:endParaRPr lang="es-ES" sz="1400" dirty="0">
              <a:latin typeface="Arial Narrow" panose="020B0606020202030204" pitchFamily="34" charset="0"/>
            </a:endParaRPr>
          </a:p>
        </p:txBody>
      </p:sp>
      <p:cxnSp>
        <p:nvCxnSpPr>
          <p:cNvPr id="27" name="Conector recto 26"/>
          <p:cNvCxnSpPr>
            <a:stCxn id="12" idx="1"/>
          </p:cNvCxnSpPr>
          <p:nvPr/>
        </p:nvCxnSpPr>
        <p:spPr>
          <a:xfrm flipH="1" flipV="1">
            <a:off x="2802193" y="5574890"/>
            <a:ext cx="89965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 flipH="1" flipV="1">
            <a:off x="2880851" y="5211096"/>
            <a:ext cx="288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/>
          <p:nvPr/>
        </p:nvCxnSpPr>
        <p:spPr>
          <a:xfrm rot="5400000" flipV="1">
            <a:off x="2857500" y="5391612"/>
            <a:ext cx="3600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uadroTexto 82"/>
          <p:cNvSpPr txBox="1"/>
          <p:nvPr/>
        </p:nvSpPr>
        <p:spPr>
          <a:xfrm>
            <a:off x="3106687" y="5285607"/>
            <a:ext cx="11291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1400" dirty="0">
                <a:latin typeface="Arial Narrow" panose="020B0606020202030204" pitchFamily="34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78739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prism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decel="69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20313 0.000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5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0" grpId="0"/>
      <p:bldP spid="8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77678e3366e237beebe4a586aa927b910ca4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1341</TotalTime>
  <Words>536</Words>
  <Application>Microsoft Office PowerPoint</Application>
  <PresentationFormat>Presentación en pantalla (4:3)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6" baseType="lpstr">
      <vt:lpstr>Adobe Heiti Std R</vt:lpstr>
      <vt:lpstr>Adobe Caslon Pro</vt:lpstr>
      <vt:lpstr>Adobe Caslon Pro Bold</vt:lpstr>
      <vt:lpstr>Aharoni</vt:lpstr>
      <vt:lpstr>Aparajita</vt:lpstr>
      <vt:lpstr>Arial</vt:lpstr>
      <vt:lpstr>Arial Narrow</vt:lpstr>
      <vt:lpstr>Calibri</vt:lpstr>
      <vt:lpstr>Cambria</vt:lpstr>
      <vt:lpstr>Cambria Math</vt:lpstr>
      <vt:lpstr>Symbol</vt:lpstr>
      <vt:lpstr>Adyacencia</vt:lpstr>
      <vt:lpstr>Presentación de PowerPoint</vt:lpstr>
      <vt:lpstr>Cuestiones</vt:lpstr>
      <vt:lpstr>Cuestiones</vt:lpstr>
      <vt:lpstr>Cuestiones</vt:lpstr>
      <vt:lpstr>Cuestiones</vt:lpstr>
      <vt:lpstr>Cuestiones</vt:lpstr>
      <vt:lpstr>Cuestiones</vt:lpstr>
      <vt:lpstr>Cuestiones</vt:lpstr>
      <vt:lpstr>Problemas</vt:lpstr>
      <vt:lpstr>Problemas</vt:lpstr>
      <vt:lpstr>Problemas</vt:lpstr>
      <vt:lpstr>Problemas</vt:lpstr>
      <vt:lpstr>Problemas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Artacho Cañadas</dc:creator>
  <cp:lastModifiedBy>Rafael Artacho Cañadas</cp:lastModifiedBy>
  <cp:revision>190</cp:revision>
  <cp:lastPrinted>2015-02-24T08:20:04Z</cp:lastPrinted>
  <dcterms:created xsi:type="dcterms:W3CDTF">2014-03-16T07:02:01Z</dcterms:created>
  <dcterms:modified xsi:type="dcterms:W3CDTF">2017-03-04T09:12:25Z</dcterms:modified>
</cp:coreProperties>
</file>