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70" r:id="rId6"/>
    <p:sldId id="261" r:id="rId7"/>
    <p:sldId id="264" r:id="rId8"/>
    <p:sldId id="269" r:id="rId9"/>
    <p:sldId id="265" r:id="rId10"/>
    <p:sldId id="266" r:id="rId11"/>
    <p:sldId id="267" r:id="rId12"/>
    <p:sldId id="268" r:id="rId13"/>
  </p:sldIdLst>
  <p:sldSz cx="9144000" cy="6858000" type="screen4x3"/>
  <p:notesSz cx="6797675" cy="9872663"/>
  <p:custDataLst>
    <p:tags r:id="rId14"/>
  </p:custDataLst>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9933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3D0780D-6205-4A28-A910-8B6EC061ADC9}" type="datetimeFigureOut">
              <a:rPr lang="es-ES" smtClean="0"/>
              <a:t>11/03/2016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11/03/2016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11/03/2016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11/03/2016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0780D-6205-4A28-A910-8B6EC061ADC9}" type="datetimeFigureOut">
              <a:rPr lang="es-ES" smtClean="0"/>
              <a:t>11/03/2016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3D0780D-6205-4A28-A910-8B6EC061ADC9}" type="datetimeFigureOut">
              <a:rPr lang="es-ES" smtClean="0"/>
              <a:t>11/03/2016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F3D0780D-6205-4A28-A910-8B6EC061ADC9}" type="datetimeFigureOut">
              <a:rPr lang="es-ES" smtClean="0"/>
              <a:t>11/03/2016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3D0780D-6205-4A28-A910-8B6EC061ADC9}" type="datetimeFigureOut">
              <a:rPr lang="es-ES" smtClean="0"/>
              <a:t>11/03/2016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0780D-6205-4A28-A910-8B6EC061ADC9}" type="datetimeFigureOut">
              <a:rPr lang="es-ES" smtClean="0"/>
              <a:t>11/03/2016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3D0780D-6205-4A28-A910-8B6EC061ADC9}" type="datetimeFigureOut">
              <a:rPr lang="es-ES" smtClean="0"/>
              <a:t>11/03/2016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4A765BA-2411-432B-A635-AB164D26E380}" type="slidenum">
              <a:rPr lang="es-ES" smtClean="0"/>
              <a:t>‹Nº›</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F3D0780D-6205-4A28-A910-8B6EC061ADC9}" type="datetimeFigureOut">
              <a:rPr lang="es-ES" smtClean="0"/>
              <a:t>11/03/2016</a:t>
            </a:fld>
            <a:endParaRPr lang="es-ES"/>
          </a:p>
        </p:txBody>
      </p:sp>
      <p:sp>
        <p:nvSpPr>
          <p:cNvPr id="9" name="Slide Number Placeholder 8"/>
          <p:cNvSpPr>
            <a:spLocks noGrp="1"/>
          </p:cNvSpPr>
          <p:nvPr>
            <p:ph type="sldNum" sz="quarter" idx="11"/>
          </p:nvPr>
        </p:nvSpPr>
        <p:spPr/>
        <p:txBody>
          <a:bodyPr/>
          <a:lstStyle/>
          <a:p>
            <a:fld id="{F4A765BA-2411-432B-A635-AB164D26E380}"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A765BA-2411-432B-A635-AB164D26E380}"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3D0780D-6205-4A28-A910-8B6EC061ADC9}" type="datetimeFigureOut">
              <a:rPr lang="es-ES" smtClean="0"/>
              <a:t>11/03/2016</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1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34.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7.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20.png"/></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3212976"/>
            <a:ext cx="8461612" cy="707886"/>
          </a:xfrm>
          <a:prstGeom prst="rect">
            <a:avLst/>
          </a:prstGeom>
          <a:noFill/>
        </p:spPr>
        <p:txBody>
          <a:bodyPr wrap="square" rtlCol="0">
            <a:spAutoFit/>
          </a:bodyPr>
          <a:lstStyle/>
          <a:p>
            <a:pPr algn="ctr"/>
            <a:r>
              <a:rPr lang="es-ES" sz="4000" dirty="0" smtClean="0">
                <a:latin typeface="Adobe Caslon Pro Bold" panose="0205070206050A020403" pitchFamily="18" charset="0"/>
                <a:cs typeface="Aharoni" pitchFamily="2" charset="-79"/>
              </a:rPr>
              <a:t>OLIMPIADA DE FÍSICA</a:t>
            </a:r>
            <a:endParaRPr lang="es-ES" sz="4000" dirty="0">
              <a:latin typeface="Adobe Caslon Pro Bold" panose="0205070206050A020403" pitchFamily="18" charset="0"/>
              <a:cs typeface="Aharoni" pitchFamily="2" charset="-79"/>
            </a:endParaRPr>
          </a:p>
        </p:txBody>
      </p:sp>
      <p:sp>
        <p:nvSpPr>
          <p:cNvPr id="5" name="4 CuadroTexto"/>
          <p:cNvSpPr txBox="1"/>
          <p:nvPr/>
        </p:nvSpPr>
        <p:spPr>
          <a:xfrm>
            <a:off x="0" y="4077072"/>
            <a:ext cx="8461612" cy="523220"/>
          </a:xfrm>
          <a:prstGeom prst="rect">
            <a:avLst/>
          </a:prstGeom>
          <a:noFill/>
        </p:spPr>
        <p:txBody>
          <a:bodyPr wrap="square" rtlCol="0">
            <a:spAutoFit/>
          </a:bodyPr>
          <a:lstStyle/>
          <a:p>
            <a:pPr algn="ctr"/>
            <a:r>
              <a:rPr lang="es-ES" sz="2800" b="1" dirty="0" smtClean="0">
                <a:latin typeface="Adobe Caslon Pro" panose="0205050205050A020403" pitchFamily="18" charset="0"/>
                <a:cs typeface="Aharoni" pitchFamily="2" charset="-79"/>
              </a:rPr>
              <a:t>Granada 2016</a:t>
            </a:r>
            <a:endParaRPr lang="es-ES" sz="2800" b="1" dirty="0">
              <a:latin typeface="Adobe Caslon Pro" panose="0205050205050A020403" pitchFamily="18" charset="0"/>
              <a:cs typeface="Aharoni" pitchFamily="2" charset="-79"/>
            </a:endParaRP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7904" y="1196752"/>
            <a:ext cx="1905000" cy="1643063"/>
          </a:xfrm>
          <a:prstGeom prst="rect">
            <a:avLst/>
          </a:prstGeom>
        </p:spPr>
      </p:pic>
      <p:sp>
        <p:nvSpPr>
          <p:cNvPr id="2" name="1 CuadroTexto"/>
          <p:cNvSpPr txBox="1"/>
          <p:nvPr/>
        </p:nvSpPr>
        <p:spPr>
          <a:xfrm>
            <a:off x="0" y="4858602"/>
            <a:ext cx="8475259" cy="369332"/>
          </a:xfrm>
          <a:prstGeom prst="rect">
            <a:avLst/>
          </a:prstGeom>
          <a:noFill/>
        </p:spPr>
        <p:txBody>
          <a:bodyPr wrap="square" rtlCol="0">
            <a:spAutoFit/>
          </a:bodyPr>
          <a:lstStyle/>
          <a:p>
            <a:pPr algn="ctr"/>
            <a:r>
              <a:rPr lang="es-ES" b="1" dirty="0" smtClean="0">
                <a:latin typeface="Arial Narrow" pitchFamily="34" charset="0"/>
              </a:rPr>
              <a:t>Departamento de Física y Química</a:t>
            </a:r>
            <a:endParaRPr lang="es-ES" b="1" dirty="0">
              <a:latin typeface="Arial Narrow" pitchFamily="34" charset="0"/>
            </a:endParaRPr>
          </a:p>
        </p:txBody>
      </p:sp>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212" y="5352616"/>
            <a:ext cx="1558856" cy="731608"/>
          </a:xfrm>
          <a:prstGeom prst="rect">
            <a:avLst/>
          </a:prstGeom>
        </p:spPr>
      </p:pic>
      <p:grpSp>
        <p:nvGrpSpPr>
          <p:cNvPr id="11" name="Grupo 10"/>
          <p:cNvGrpSpPr/>
          <p:nvPr/>
        </p:nvGrpSpPr>
        <p:grpSpPr>
          <a:xfrm>
            <a:off x="8511916" y="331168"/>
            <a:ext cx="577711" cy="4651678"/>
            <a:chOff x="8511916" y="331168"/>
            <a:chExt cx="577711" cy="4651678"/>
          </a:xfrm>
        </p:grpSpPr>
        <p:sp>
          <p:nvSpPr>
            <p:cNvPr id="8"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10" name="Imagen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Tree>
    <p:extLst>
      <p:ext uri="{BB962C8B-B14F-4D97-AF65-F5344CB8AC3E}">
        <p14:creationId xmlns:p14="http://schemas.microsoft.com/office/powerpoint/2010/main" val="1315118590"/>
      </p:ext>
    </p:extLst>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500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3" name="CuadroTexto 2"/>
          <p:cNvSpPr txBox="1"/>
          <p:nvPr/>
        </p:nvSpPr>
        <p:spPr>
          <a:xfrm>
            <a:off x="461962" y="1308904"/>
            <a:ext cx="7615238" cy="369332"/>
          </a:xfrm>
          <a:prstGeom prst="rect">
            <a:avLst/>
          </a:prstGeom>
          <a:noFill/>
        </p:spPr>
        <p:txBody>
          <a:bodyPr wrap="square" rtlCol="0">
            <a:spAutoFit/>
          </a:bodyPr>
          <a:lstStyle/>
          <a:p>
            <a:r>
              <a:rPr lang="es-ES" dirty="0">
                <a:latin typeface="Arial Narrow" panose="020B0606020202030204" pitchFamily="34" charset="0"/>
              </a:rPr>
              <a:t>a) La diferencia de potencial hace que el protón adquiera una energía cinética tal que:</a:t>
            </a:r>
          </a:p>
        </p:txBody>
      </p:sp>
      <mc:AlternateContent xmlns:mc="http://schemas.openxmlformats.org/markup-compatibility/2006" xmlns:a14="http://schemas.microsoft.com/office/drawing/2010/main">
        <mc:Choice Requires="a14">
          <p:sp>
            <p:nvSpPr>
              <p:cNvPr id="12" name="Rectángulo 11"/>
              <p:cNvSpPr/>
              <p:nvPr/>
            </p:nvSpPr>
            <p:spPr>
              <a:xfrm>
                <a:off x="2523293" y="1996554"/>
                <a:ext cx="3487813" cy="9106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i="1">
                          <a:latin typeface="Cambria Math" panose="02040503050406030204" pitchFamily="18" charset="0"/>
                        </a:rPr>
                        <m:t>𝑒</m:t>
                      </m:r>
                      <m:r>
                        <a:rPr lang="es-ES" i="0">
                          <a:latin typeface="Cambria Math" panose="02040503050406030204" pitchFamily="18" charset="0"/>
                        </a:rPr>
                        <m:t>∆</m:t>
                      </m:r>
                      <m:r>
                        <a:rPr lang="es-ES" i="1">
                          <a:latin typeface="Cambria Math" panose="02040503050406030204" pitchFamily="18" charset="0"/>
                        </a:rPr>
                        <m:t>𝑉</m:t>
                      </m:r>
                      <m:r>
                        <a:rPr lang="es-ES" i="0">
                          <a:latin typeface="Cambria Math" panose="02040503050406030204" pitchFamily="18" charset="0"/>
                        </a:rPr>
                        <m:t>=</m:t>
                      </m:r>
                      <m:f>
                        <m:fPr>
                          <m:ctrlPr>
                            <a:rPr lang="es-ES" i="1">
                              <a:latin typeface="Cambria Math" panose="02040503050406030204" pitchFamily="18" charset="0"/>
                            </a:rPr>
                          </m:ctrlPr>
                        </m:fPr>
                        <m:num>
                          <m:r>
                            <a:rPr lang="es-ES" i="0">
                              <a:latin typeface="Cambria Math" panose="02040503050406030204" pitchFamily="18" charset="0"/>
                            </a:rPr>
                            <m:t>1</m:t>
                          </m:r>
                        </m:num>
                        <m:den>
                          <m:r>
                            <a:rPr lang="es-ES" i="0">
                              <a:latin typeface="Cambria Math" panose="02040503050406030204" pitchFamily="18" charset="0"/>
                            </a:rPr>
                            <m:t>2</m:t>
                          </m:r>
                        </m:den>
                      </m:f>
                      <m:r>
                        <a:rPr lang="es-ES" i="1">
                          <a:latin typeface="Cambria Math" panose="02040503050406030204" pitchFamily="18" charset="0"/>
                        </a:rPr>
                        <m:t>𝑚</m:t>
                      </m:r>
                      <m:sSup>
                        <m:sSupPr>
                          <m:ctrlPr>
                            <a:rPr lang="es-ES" i="1">
                              <a:latin typeface="Cambria Math" panose="02040503050406030204" pitchFamily="18" charset="0"/>
                            </a:rPr>
                          </m:ctrlPr>
                        </m:sSupPr>
                        <m:e>
                          <m:r>
                            <a:rPr lang="es-ES" i="1">
                              <a:latin typeface="Cambria Math" panose="02040503050406030204" pitchFamily="18" charset="0"/>
                            </a:rPr>
                            <m:t>𝑣</m:t>
                          </m:r>
                        </m:e>
                        <m:sup>
                          <m:r>
                            <a:rPr lang="es-ES" i="0">
                              <a:latin typeface="Cambria Math" panose="02040503050406030204" pitchFamily="18" charset="0"/>
                            </a:rPr>
                            <m:t>2</m:t>
                          </m:r>
                        </m:sup>
                      </m:sSup>
                      <m:r>
                        <a:rPr lang="es-ES" i="0">
                          <a:latin typeface="Cambria Math" panose="02040503050406030204" pitchFamily="18" charset="0"/>
                        </a:rPr>
                        <m:t>    →     </m:t>
                      </m:r>
                      <m:r>
                        <a:rPr lang="es-ES" i="1">
                          <a:latin typeface="Cambria Math" panose="02040503050406030204" pitchFamily="18" charset="0"/>
                        </a:rPr>
                        <m:t>𝑣</m:t>
                      </m:r>
                      <m:r>
                        <a:rPr lang="es-ES" i="0">
                          <a:latin typeface="Cambria Math" panose="02040503050406030204" pitchFamily="18" charset="0"/>
                        </a:rPr>
                        <m:t>=</m:t>
                      </m:r>
                      <m:rad>
                        <m:radPr>
                          <m:degHide m:val="on"/>
                          <m:ctrlPr>
                            <a:rPr lang="es-ES" i="1">
                              <a:latin typeface="Cambria Math" panose="02040503050406030204" pitchFamily="18" charset="0"/>
                            </a:rPr>
                          </m:ctrlPr>
                        </m:radPr>
                        <m:deg/>
                        <m:e>
                          <m:f>
                            <m:fPr>
                              <m:ctrlPr>
                                <a:rPr lang="es-ES" i="1">
                                  <a:latin typeface="Cambria Math" panose="02040503050406030204" pitchFamily="18" charset="0"/>
                                </a:rPr>
                              </m:ctrlPr>
                            </m:fPr>
                            <m:num>
                              <m:r>
                                <a:rPr lang="es-ES" i="0">
                                  <a:latin typeface="Cambria Math" panose="02040503050406030204" pitchFamily="18" charset="0"/>
                                </a:rPr>
                                <m:t>2</m:t>
                              </m:r>
                              <m:r>
                                <a:rPr lang="es-ES" i="1">
                                  <a:latin typeface="Cambria Math" panose="02040503050406030204" pitchFamily="18" charset="0"/>
                                </a:rPr>
                                <m:t>𝑒</m:t>
                              </m:r>
                              <m:r>
                                <a:rPr lang="es-ES" i="0">
                                  <a:latin typeface="Cambria Math" panose="02040503050406030204" pitchFamily="18" charset="0"/>
                                </a:rPr>
                                <m:t>∆</m:t>
                              </m:r>
                              <m:r>
                                <a:rPr lang="es-ES" i="1">
                                  <a:latin typeface="Cambria Math" panose="02040503050406030204" pitchFamily="18" charset="0"/>
                                </a:rPr>
                                <m:t>𝑉</m:t>
                              </m:r>
                            </m:num>
                            <m:den>
                              <m:r>
                                <a:rPr lang="es-ES" i="1">
                                  <a:latin typeface="Cambria Math" panose="02040503050406030204" pitchFamily="18" charset="0"/>
                                </a:rPr>
                                <m:t>𝑚</m:t>
                              </m:r>
                            </m:den>
                          </m:f>
                        </m:e>
                      </m:rad>
                    </m:oMath>
                  </m:oMathPara>
                </a14:m>
                <a:endParaRPr lang="es-ES" dirty="0"/>
              </a:p>
            </p:txBody>
          </p:sp>
        </mc:Choice>
        <mc:Fallback xmlns="">
          <p:sp>
            <p:nvSpPr>
              <p:cNvPr id="12" name="Rectángulo 11"/>
              <p:cNvSpPr>
                <a:spLocks noRot="1" noChangeAspect="1" noMove="1" noResize="1" noEditPoints="1" noAdjustHandles="1" noChangeArrowheads="1" noChangeShapeType="1" noTextEdit="1"/>
              </p:cNvSpPr>
              <p:nvPr/>
            </p:nvSpPr>
            <p:spPr>
              <a:xfrm>
                <a:off x="2523293" y="1996554"/>
                <a:ext cx="3487813" cy="910699"/>
              </a:xfrm>
              <a:prstGeom prst="rect">
                <a:avLst/>
              </a:prstGeom>
              <a:blipFill rotWithShape="0">
                <a:blip r:embed="rId3"/>
                <a:stretch>
                  <a:fillRect/>
                </a:stretch>
              </a:blipFill>
            </p:spPr>
            <p:txBody>
              <a:bodyPr/>
              <a:lstStyle/>
              <a:p>
                <a:r>
                  <a:rPr lang="es-ES">
                    <a:noFill/>
                  </a:rPr>
                  <a:t> </a:t>
                </a:r>
              </a:p>
            </p:txBody>
          </p:sp>
        </mc:Fallback>
      </mc:AlternateContent>
      <p:sp>
        <p:nvSpPr>
          <p:cNvPr id="13" name="Rectángulo 12"/>
          <p:cNvSpPr/>
          <p:nvPr/>
        </p:nvSpPr>
        <p:spPr>
          <a:xfrm>
            <a:off x="685800" y="2951999"/>
            <a:ext cx="7558087" cy="685059"/>
          </a:xfrm>
          <a:prstGeom prst="rect">
            <a:avLst/>
          </a:prstGeom>
        </p:spPr>
        <p:txBody>
          <a:bodyPr wrap="square">
            <a:spAutoFit/>
          </a:bodyPr>
          <a:lstStyle/>
          <a:p>
            <a:pPr algn="just">
              <a:lnSpc>
                <a:spcPct val="107000"/>
              </a:lnSpc>
              <a:spcAft>
                <a:spcPts val="0"/>
              </a:spcAft>
            </a:pPr>
            <a:r>
              <a:rPr lang="es-ES" dirty="0">
                <a:latin typeface="Arial Narrow" panose="020B0606020202030204" pitchFamily="34" charset="0"/>
                <a:ea typeface="Times New Roman" panose="02020603050405020304" pitchFamily="18" charset="0"/>
                <a:cs typeface="Times New Roman" panose="02020603050405020304" pitchFamily="18" charset="0"/>
              </a:rPr>
              <a:t>De forma que cuando entra en el campo magnético, la fuerza magnética hace que </a:t>
            </a:r>
            <a:r>
              <a:rPr lang="es-ES" dirty="0" smtClean="0">
                <a:latin typeface="Arial Narrow" panose="020B0606020202030204" pitchFamily="34" charset="0"/>
                <a:ea typeface="Times New Roman" panose="02020603050405020304" pitchFamily="18" charset="0"/>
                <a:cs typeface="Times New Roman" panose="02020603050405020304" pitchFamily="18" charset="0"/>
              </a:rPr>
              <a:t>describa </a:t>
            </a:r>
            <a:r>
              <a:rPr lang="es-ES" dirty="0">
                <a:latin typeface="Arial Narrow" panose="020B0606020202030204" pitchFamily="34" charset="0"/>
                <a:ea typeface="Times New Roman" panose="02020603050405020304" pitchFamily="18" charset="0"/>
                <a:cs typeface="Times New Roman" panose="02020603050405020304" pitchFamily="18" charset="0"/>
              </a:rPr>
              <a:t>un movimiento circular:</a:t>
            </a:r>
            <a:endParaRPr lang="es-ES" sz="1600" dirty="0">
              <a:effectLst/>
              <a:latin typeface="Arial Narrow" panose="020B0606020202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8" name="Rectángulo 17"/>
              <p:cNvSpPr/>
              <p:nvPr/>
            </p:nvSpPr>
            <p:spPr>
              <a:xfrm>
                <a:off x="685800" y="3637058"/>
                <a:ext cx="7215188" cy="91069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s-ES" i="1" smtClean="0">
                          <a:latin typeface="Cambria Math" panose="02040503050406030204" pitchFamily="18" charset="0"/>
                        </a:rPr>
                        <m:t>𝑒𝑣𝐵</m:t>
                      </m:r>
                      <m:r>
                        <a:rPr lang="es-ES" i="0">
                          <a:latin typeface="Cambria Math" panose="02040503050406030204" pitchFamily="18" charset="0"/>
                        </a:rPr>
                        <m:t>=</m:t>
                      </m:r>
                      <m:r>
                        <a:rPr lang="es-ES" i="1">
                          <a:latin typeface="Cambria Math" panose="02040503050406030204" pitchFamily="18" charset="0"/>
                        </a:rPr>
                        <m:t>𝑚</m:t>
                      </m:r>
                      <m:f>
                        <m:fPr>
                          <m:ctrlPr>
                            <a:rPr lang="es-ES" i="1">
                              <a:latin typeface="Cambria Math" panose="02040503050406030204" pitchFamily="18" charset="0"/>
                            </a:rPr>
                          </m:ctrlPr>
                        </m:fPr>
                        <m:num>
                          <m:sSup>
                            <m:sSupPr>
                              <m:ctrlPr>
                                <a:rPr lang="es-ES" i="1">
                                  <a:latin typeface="Cambria Math" panose="02040503050406030204" pitchFamily="18" charset="0"/>
                                </a:rPr>
                              </m:ctrlPr>
                            </m:sSupPr>
                            <m:e>
                              <m:r>
                                <a:rPr lang="es-ES" i="1">
                                  <a:latin typeface="Cambria Math" panose="02040503050406030204" pitchFamily="18" charset="0"/>
                                </a:rPr>
                                <m:t>𝑣</m:t>
                              </m:r>
                            </m:e>
                            <m:sup>
                              <m:r>
                                <a:rPr lang="es-ES" i="0">
                                  <a:latin typeface="Cambria Math" panose="02040503050406030204" pitchFamily="18" charset="0"/>
                                </a:rPr>
                                <m:t>2</m:t>
                              </m:r>
                            </m:sup>
                          </m:sSup>
                        </m:num>
                        <m:den>
                          <m:r>
                            <a:rPr lang="es-ES" i="1">
                              <a:latin typeface="Cambria Math" panose="02040503050406030204" pitchFamily="18" charset="0"/>
                            </a:rPr>
                            <m:t>𝑅</m:t>
                          </m:r>
                        </m:den>
                      </m:f>
                      <m:r>
                        <a:rPr lang="es-ES" i="0">
                          <a:latin typeface="Cambria Math" panose="02040503050406030204" pitchFamily="18" charset="0"/>
                        </a:rPr>
                        <m:t>     →       </m:t>
                      </m:r>
                      <m:r>
                        <a:rPr lang="es-ES" b="1" i="1">
                          <a:latin typeface="Cambria Math" panose="02040503050406030204" pitchFamily="18" charset="0"/>
                        </a:rPr>
                        <m:t>𝑹</m:t>
                      </m:r>
                      <m:r>
                        <a:rPr lang="es-ES" b="0" i="0">
                          <a:latin typeface="Cambria Math" panose="02040503050406030204" pitchFamily="18" charset="0"/>
                        </a:rPr>
                        <m:t>=</m:t>
                      </m:r>
                      <m:f>
                        <m:fPr>
                          <m:ctrlPr>
                            <a:rPr lang="es-ES" b="0" i="1">
                              <a:latin typeface="Cambria Math" panose="02040503050406030204" pitchFamily="18" charset="0"/>
                            </a:rPr>
                          </m:ctrlPr>
                        </m:fPr>
                        <m:num>
                          <m:r>
                            <a:rPr lang="es-ES" b="0" i="1">
                              <a:latin typeface="Cambria Math" panose="02040503050406030204" pitchFamily="18" charset="0"/>
                            </a:rPr>
                            <m:t>𝑚𝑣</m:t>
                          </m:r>
                        </m:num>
                        <m:den>
                          <m:r>
                            <a:rPr lang="es-ES" b="0" i="1">
                              <a:latin typeface="Cambria Math" panose="02040503050406030204" pitchFamily="18" charset="0"/>
                            </a:rPr>
                            <m:t>𝑒𝐵</m:t>
                          </m:r>
                        </m:den>
                      </m:f>
                      <m:r>
                        <a:rPr lang="es-ES" b="0" i="0">
                          <a:latin typeface="Cambria Math" panose="02040503050406030204" pitchFamily="18" charset="0"/>
                        </a:rPr>
                        <m:t>=</m:t>
                      </m:r>
                      <m:f>
                        <m:fPr>
                          <m:ctrlPr>
                            <a:rPr lang="es-ES" b="0" i="1">
                              <a:latin typeface="Cambria Math" panose="02040503050406030204" pitchFamily="18" charset="0"/>
                            </a:rPr>
                          </m:ctrlPr>
                        </m:fPr>
                        <m:num>
                          <m:r>
                            <a:rPr lang="es-ES" b="0" i="1">
                              <a:latin typeface="Cambria Math" panose="02040503050406030204" pitchFamily="18" charset="0"/>
                            </a:rPr>
                            <m:t>𝑚</m:t>
                          </m:r>
                        </m:num>
                        <m:den>
                          <m:r>
                            <a:rPr lang="es-ES" b="0" i="1">
                              <a:latin typeface="Cambria Math" panose="02040503050406030204" pitchFamily="18" charset="0"/>
                            </a:rPr>
                            <m:t>𝑒𝐵</m:t>
                          </m:r>
                        </m:den>
                      </m:f>
                      <m:rad>
                        <m:radPr>
                          <m:degHide m:val="on"/>
                          <m:ctrlPr>
                            <a:rPr lang="es-ES" b="0" i="1">
                              <a:latin typeface="Cambria Math" panose="02040503050406030204" pitchFamily="18" charset="0"/>
                            </a:rPr>
                          </m:ctrlPr>
                        </m:radPr>
                        <m:deg/>
                        <m:e>
                          <m:f>
                            <m:fPr>
                              <m:ctrlPr>
                                <a:rPr lang="es-ES" b="0" i="1">
                                  <a:latin typeface="Cambria Math" panose="02040503050406030204" pitchFamily="18" charset="0"/>
                                </a:rPr>
                              </m:ctrlPr>
                            </m:fPr>
                            <m:num>
                              <m:r>
                                <a:rPr lang="es-ES" b="0" i="0">
                                  <a:latin typeface="Cambria Math" panose="02040503050406030204" pitchFamily="18" charset="0"/>
                                </a:rPr>
                                <m:t>2</m:t>
                              </m:r>
                              <m:r>
                                <a:rPr lang="es-ES" b="0" i="1">
                                  <a:latin typeface="Cambria Math" panose="02040503050406030204" pitchFamily="18" charset="0"/>
                                </a:rPr>
                                <m:t>𝑒</m:t>
                              </m:r>
                              <m:r>
                                <a:rPr lang="es-ES" b="0" i="0">
                                  <a:latin typeface="Cambria Math" panose="02040503050406030204" pitchFamily="18" charset="0"/>
                                </a:rPr>
                                <m:t>∆</m:t>
                              </m:r>
                              <m:r>
                                <a:rPr lang="es-ES" b="0" i="1">
                                  <a:latin typeface="Cambria Math" panose="02040503050406030204" pitchFamily="18" charset="0"/>
                                </a:rPr>
                                <m:t>𝑉</m:t>
                              </m:r>
                            </m:num>
                            <m:den>
                              <m:r>
                                <a:rPr lang="es-ES" b="0" i="1">
                                  <a:latin typeface="Cambria Math" panose="02040503050406030204" pitchFamily="18" charset="0"/>
                                </a:rPr>
                                <m:t>𝑚</m:t>
                              </m:r>
                            </m:den>
                          </m:f>
                        </m:e>
                      </m:rad>
                      <m:r>
                        <a:rPr lang="es-ES" b="0" i="0">
                          <a:latin typeface="Cambria Math" panose="02040503050406030204" pitchFamily="18" charset="0"/>
                        </a:rPr>
                        <m:t>=</m:t>
                      </m:r>
                      <m:rad>
                        <m:radPr>
                          <m:degHide m:val="on"/>
                          <m:ctrlPr>
                            <a:rPr lang="es-ES" b="0" i="1">
                              <a:latin typeface="Cambria Math" panose="02040503050406030204" pitchFamily="18" charset="0"/>
                            </a:rPr>
                          </m:ctrlPr>
                        </m:radPr>
                        <m:deg/>
                        <m:e>
                          <m:f>
                            <m:fPr>
                              <m:ctrlPr>
                                <a:rPr lang="es-ES" b="0" i="1">
                                  <a:latin typeface="Cambria Math" panose="02040503050406030204" pitchFamily="18" charset="0"/>
                                </a:rPr>
                              </m:ctrlPr>
                            </m:fPr>
                            <m:num>
                              <m:r>
                                <a:rPr lang="es-ES" b="0" i="0">
                                  <a:latin typeface="Cambria Math" panose="02040503050406030204" pitchFamily="18" charset="0"/>
                                </a:rPr>
                                <m:t>2</m:t>
                              </m:r>
                              <m:r>
                                <a:rPr lang="es-ES" b="1" i="1">
                                  <a:latin typeface="Cambria Math" panose="02040503050406030204" pitchFamily="18" charset="0"/>
                                </a:rPr>
                                <m:t>𝒎</m:t>
                              </m:r>
                              <m:r>
                                <a:rPr lang="es-ES" b="0" i="0">
                                  <a:latin typeface="Cambria Math" panose="02040503050406030204" pitchFamily="18" charset="0"/>
                                </a:rPr>
                                <m:t>∆</m:t>
                              </m:r>
                              <m:r>
                                <a:rPr lang="es-ES" b="1" i="1">
                                  <a:latin typeface="Cambria Math" panose="02040503050406030204" pitchFamily="18" charset="0"/>
                                </a:rPr>
                                <m:t>𝑽</m:t>
                              </m:r>
                            </m:num>
                            <m:den>
                              <m:r>
                                <a:rPr lang="es-ES" b="1" i="1">
                                  <a:latin typeface="Cambria Math" panose="02040503050406030204" pitchFamily="18" charset="0"/>
                                </a:rPr>
                                <m:t>𝒆</m:t>
                              </m:r>
                              <m:sSup>
                                <m:sSupPr>
                                  <m:ctrlPr>
                                    <a:rPr lang="es-ES" b="1" i="1">
                                      <a:latin typeface="Cambria Math" panose="02040503050406030204" pitchFamily="18" charset="0"/>
                                    </a:rPr>
                                  </m:ctrlPr>
                                </m:sSupPr>
                                <m:e>
                                  <m:r>
                                    <a:rPr lang="es-ES" b="1" i="1">
                                      <a:latin typeface="Cambria Math" panose="02040503050406030204" pitchFamily="18" charset="0"/>
                                    </a:rPr>
                                    <m:t>𝑩</m:t>
                                  </m:r>
                                </m:e>
                                <m:sup>
                                  <m:r>
                                    <a:rPr lang="es-ES" b="0" i="0">
                                      <a:latin typeface="Cambria Math" panose="02040503050406030204" pitchFamily="18" charset="0"/>
                                    </a:rPr>
                                    <m:t>2</m:t>
                                  </m:r>
                                </m:sup>
                              </m:sSup>
                            </m:den>
                          </m:f>
                        </m:e>
                      </m:rad>
                    </m:oMath>
                  </m:oMathPara>
                </a14:m>
                <a:endParaRPr lang="es-ES" dirty="0"/>
              </a:p>
            </p:txBody>
          </p:sp>
        </mc:Choice>
        <mc:Fallback xmlns="">
          <p:sp>
            <p:nvSpPr>
              <p:cNvPr id="18" name="Rectángulo 17"/>
              <p:cNvSpPr>
                <a:spLocks noRot="1" noChangeAspect="1" noMove="1" noResize="1" noEditPoints="1" noAdjustHandles="1" noChangeArrowheads="1" noChangeShapeType="1" noTextEdit="1"/>
              </p:cNvSpPr>
              <p:nvPr/>
            </p:nvSpPr>
            <p:spPr>
              <a:xfrm>
                <a:off x="685800" y="3637058"/>
                <a:ext cx="7215188" cy="910699"/>
              </a:xfrm>
              <a:prstGeom prst="rect">
                <a:avLst/>
              </a:prstGeom>
              <a:blipFill rotWithShape="0">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Rectángulo 20"/>
              <p:cNvSpPr/>
              <p:nvPr/>
            </p:nvSpPr>
            <p:spPr>
              <a:xfrm>
                <a:off x="1606376" y="4772722"/>
                <a:ext cx="5472396" cy="92018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𝑹</m:t>
                      </m:r>
                      <m:r>
                        <a:rPr lang="es-ES">
                          <a:latin typeface="Cambria Math" panose="02040503050406030204" pitchFamily="18" charset="0"/>
                        </a:rPr>
                        <m:t>=</m:t>
                      </m:r>
                      <m:rad>
                        <m:radPr>
                          <m:degHide m:val="on"/>
                          <m:ctrlPr>
                            <a:rPr lang="es-ES" i="1">
                              <a:latin typeface="Cambria Math" panose="02040503050406030204" pitchFamily="18" charset="0"/>
                            </a:rPr>
                          </m:ctrlPr>
                        </m:radPr>
                        <m:deg/>
                        <m:e>
                          <m:f>
                            <m:fPr>
                              <m:ctrlPr>
                                <a:rPr lang="es-ES" i="1">
                                  <a:latin typeface="Cambria Math" panose="02040503050406030204" pitchFamily="18" charset="0"/>
                                </a:rPr>
                              </m:ctrlPr>
                            </m:fPr>
                            <m:num>
                              <m:r>
                                <a:rPr lang="es-ES">
                                  <a:latin typeface="Cambria Math" panose="02040503050406030204" pitchFamily="18" charset="0"/>
                                </a:rPr>
                                <m:t>2</m:t>
                              </m:r>
                              <m:r>
                                <a:rPr lang="es-ES" b="1" i="1">
                                  <a:latin typeface="Cambria Math" panose="02040503050406030204" pitchFamily="18" charset="0"/>
                                </a:rPr>
                                <m:t>𝒎</m:t>
                              </m:r>
                              <m:r>
                                <a:rPr lang="es-ES">
                                  <a:latin typeface="Cambria Math" panose="02040503050406030204" pitchFamily="18" charset="0"/>
                                </a:rPr>
                                <m:t>∆</m:t>
                              </m:r>
                              <m:r>
                                <a:rPr lang="es-ES" b="1" i="1">
                                  <a:latin typeface="Cambria Math" panose="02040503050406030204" pitchFamily="18" charset="0"/>
                                </a:rPr>
                                <m:t>𝑽</m:t>
                              </m:r>
                            </m:num>
                            <m:den>
                              <m:r>
                                <a:rPr lang="es-ES" b="1" i="1">
                                  <a:latin typeface="Cambria Math" panose="02040503050406030204" pitchFamily="18" charset="0"/>
                                </a:rPr>
                                <m:t>𝒆</m:t>
                              </m:r>
                              <m:sSup>
                                <m:sSupPr>
                                  <m:ctrlPr>
                                    <a:rPr lang="es-ES" b="1" i="1">
                                      <a:latin typeface="Cambria Math" panose="02040503050406030204" pitchFamily="18" charset="0"/>
                                    </a:rPr>
                                  </m:ctrlPr>
                                </m:sSupPr>
                                <m:e>
                                  <m:r>
                                    <a:rPr lang="es-ES" b="1" i="1">
                                      <a:latin typeface="Cambria Math" panose="02040503050406030204" pitchFamily="18" charset="0"/>
                                    </a:rPr>
                                    <m:t>𝑩</m:t>
                                  </m:r>
                                </m:e>
                                <m:sup>
                                  <m:r>
                                    <a:rPr lang="es-ES">
                                      <a:latin typeface="Cambria Math" panose="02040503050406030204" pitchFamily="18" charset="0"/>
                                    </a:rPr>
                                    <m:t>2</m:t>
                                  </m:r>
                                </m:sup>
                              </m:sSup>
                            </m:den>
                          </m:f>
                        </m:e>
                      </m:rad>
                      <m:r>
                        <a:rPr lang="es-ES" b="0" i="1" smtClean="0">
                          <a:latin typeface="Cambria Math" panose="02040503050406030204" pitchFamily="18" charset="0"/>
                        </a:rPr>
                        <m:t>=</m:t>
                      </m:r>
                      <m:rad>
                        <m:radPr>
                          <m:degHide m:val="on"/>
                          <m:ctrlPr>
                            <a:rPr lang="es-ES" b="0" i="1" smtClean="0">
                              <a:latin typeface="Cambria Math" panose="02040503050406030204" pitchFamily="18" charset="0"/>
                            </a:rPr>
                          </m:ctrlPr>
                        </m:radPr>
                        <m:deg/>
                        <m:e>
                          <m:f>
                            <m:fPr>
                              <m:ctrlPr>
                                <a:rPr lang="es-ES" b="0" i="1" smtClean="0">
                                  <a:latin typeface="Cambria Math" panose="02040503050406030204" pitchFamily="18" charset="0"/>
                                </a:rPr>
                              </m:ctrlPr>
                            </m:fPr>
                            <m:num>
                              <m:r>
                                <a:rPr lang="es-ES" b="0" i="1" smtClean="0">
                                  <a:latin typeface="Cambria Math" panose="02040503050406030204" pitchFamily="18" charset="0"/>
                                </a:rPr>
                                <m:t>2·1,67·</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−27</m:t>
                                  </m:r>
                                </m:sup>
                              </m:sSup>
                              <m:r>
                                <a:rPr lang="es-ES" b="0" i="1" smtClean="0">
                                  <a:latin typeface="Cambria Math" panose="02040503050406030204" pitchFamily="18" charset="0"/>
                                </a:rPr>
                                <m:t>·</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3</m:t>
                                  </m:r>
                                </m:sup>
                              </m:sSup>
                            </m:num>
                            <m:den>
                              <m:r>
                                <a:rPr lang="es-ES" b="0" i="1" smtClean="0">
                                  <a:latin typeface="Cambria Math" panose="02040503050406030204" pitchFamily="18" charset="0"/>
                                </a:rPr>
                                <m:t>1,6·</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−19</m:t>
                                  </m:r>
                                </m:sup>
                              </m:sSup>
                              <m:r>
                                <a:rPr lang="es-ES" b="0" i="1" smtClean="0">
                                  <a:latin typeface="Cambria Math" panose="02040503050406030204" pitchFamily="18" charset="0"/>
                                </a:rPr>
                                <m:t>·</m:t>
                              </m:r>
                              <m:sSup>
                                <m:sSupPr>
                                  <m:ctrlPr>
                                    <a:rPr lang="es-ES" b="0" i="1" smtClean="0">
                                      <a:latin typeface="Cambria Math" panose="02040503050406030204" pitchFamily="18" charset="0"/>
                                    </a:rPr>
                                  </m:ctrlPr>
                                </m:sSupPr>
                                <m:e>
                                  <m:d>
                                    <m:dPr>
                                      <m:ctrlPr>
                                        <a:rPr lang="es-ES" b="0" i="1" smtClean="0">
                                          <a:latin typeface="Cambria Math" panose="02040503050406030204" pitchFamily="18" charset="0"/>
                                        </a:rPr>
                                      </m:ctrlPr>
                                    </m:dPr>
                                    <m:e>
                                      <m:r>
                                        <a:rPr lang="es-ES" b="0" i="1" smtClean="0">
                                          <a:latin typeface="Cambria Math" panose="02040503050406030204" pitchFamily="18" charset="0"/>
                                        </a:rPr>
                                        <m:t>2·</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−2</m:t>
                                          </m:r>
                                        </m:sup>
                                      </m:sSup>
                                    </m:e>
                                  </m:d>
                                </m:e>
                                <m:sup>
                                  <m:r>
                                    <a:rPr lang="es-ES" b="0" i="1" smtClean="0">
                                      <a:latin typeface="Cambria Math" panose="02040503050406030204" pitchFamily="18" charset="0"/>
                                    </a:rPr>
                                    <m:t>2</m:t>
                                  </m:r>
                                </m:sup>
                              </m:sSup>
                            </m:den>
                          </m:f>
                        </m:e>
                      </m:rad>
                      <m:r>
                        <a:rPr lang="es-ES" b="0" i="1" smtClean="0">
                          <a:latin typeface="Cambria Math" panose="02040503050406030204" pitchFamily="18" charset="0"/>
                        </a:rPr>
                        <m:t>=</m:t>
                      </m:r>
                      <m:r>
                        <a:rPr lang="es-ES" b="1" i="1" smtClean="0">
                          <a:solidFill>
                            <a:srgbClr val="FF0000"/>
                          </a:solidFill>
                          <a:latin typeface="Cambria Math" panose="02040503050406030204" pitchFamily="18" charset="0"/>
                        </a:rPr>
                        <m:t>𝟎</m:t>
                      </m:r>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𝟐𝟐𝟖</m:t>
                      </m:r>
                      <m:r>
                        <a:rPr lang="es-ES" b="1" i="1" smtClean="0">
                          <a:solidFill>
                            <a:srgbClr val="FF0000"/>
                          </a:solidFill>
                          <a:latin typeface="Cambria Math" panose="02040503050406030204" pitchFamily="18" charset="0"/>
                        </a:rPr>
                        <m:t> </m:t>
                      </m:r>
                      <m:r>
                        <a:rPr lang="es-ES" b="1" i="1" smtClean="0">
                          <a:solidFill>
                            <a:srgbClr val="FF0000"/>
                          </a:solidFill>
                          <a:latin typeface="Cambria Math" panose="02040503050406030204" pitchFamily="18" charset="0"/>
                        </a:rPr>
                        <m:t>𝒎</m:t>
                      </m:r>
                    </m:oMath>
                  </m:oMathPara>
                </a14:m>
                <a:endParaRPr lang="es-ES" b="1" dirty="0">
                  <a:solidFill>
                    <a:srgbClr val="FF0000"/>
                  </a:solidFill>
                </a:endParaRPr>
              </a:p>
            </p:txBody>
          </p:sp>
        </mc:Choice>
        <mc:Fallback xmlns="">
          <p:sp>
            <p:nvSpPr>
              <p:cNvPr id="21" name="Rectángulo 20"/>
              <p:cNvSpPr>
                <a:spLocks noRot="1" noChangeAspect="1" noMove="1" noResize="1" noEditPoints="1" noAdjustHandles="1" noChangeArrowheads="1" noChangeShapeType="1" noTextEdit="1"/>
              </p:cNvSpPr>
              <p:nvPr/>
            </p:nvSpPr>
            <p:spPr>
              <a:xfrm>
                <a:off x="1606376" y="4772722"/>
                <a:ext cx="5472396" cy="920188"/>
              </a:xfrm>
              <a:prstGeom prst="rect">
                <a:avLst/>
              </a:prstGeom>
              <a:blipFill rotWithShape="0">
                <a:blip r:embed="rId5"/>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4048855811"/>
      </p:ext>
    </p:extLst>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500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3" name="CuadroTexto 2"/>
          <p:cNvSpPr txBox="1"/>
          <p:nvPr/>
        </p:nvSpPr>
        <p:spPr>
          <a:xfrm>
            <a:off x="461962" y="1308904"/>
            <a:ext cx="7615238" cy="369332"/>
          </a:xfrm>
          <a:prstGeom prst="rect">
            <a:avLst/>
          </a:prstGeom>
          <a:noFill/>
        </p:spPr>
        <p:txBody>
          <a:bodyPr wrap="square" rtlCol="0">
            <a:spAutoFit/>
          </a:bodyPr>
          <a:lstStyle/>
          <a:p>
            <a:r>
              <a:rPr lang="es-ES" dirty="0" smtClean="0">
                <a:latin typeface="Arial Narrow" panose="020B0606020202030204" pitchFamily="34" charset="0"/>
              </a:rPr>
              <a:t>b) </a:t>
            </a:r>
            <a:r>
              <a:rPr lang="es-ES" dirty="0">
                <a:latin typeface="Arial Narrow" panose="020B0606020202030204" pitchFamily="34" charset="0"/>
              </a:rPr>
              <a:t>La velocidad angular, frecuencia y período del protón en dicha </a:t>
            </a:r>
            <a:r>
              <a:rPr lang="es-ES" dirty="0" smtClean="0">
                <a:latin typeface="Arial Narrow" panose="020B0606020202030204" pitchFamily="34" charset="0"/>
              </a:rPr>
              <a:t>trayectoria:</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4" name="Rectángulo 3"/>
              <p:cNvSpPr/>
              <p:nvPr/>
            </p:nvSpPr>
            <p:spPr>
              <a:xfrm>
                <a:off x="1692776" y="1774474"/>
                <a:ext cx="5827364" cy="67743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𝝎</m:t>
                      </m:r>
                      <m:r>
                        <a:rPr lang="es-ES" b="0" i="0">
                          <a:latin typeface="Cambria Math" panose="02040503050406030204" pitchFamily="18" charset="0"/>
                        </a:rPr>
                        <m:t>=</m:t>
                      </m:r>
                      <m:f>
                        <m:fPr>
                          <m:ctrlPr>
                            <a:rPr lang="es-ES" i="1">
                              <a:latin typeface="Cambria Math" panose="02040503050406030204" pitchFamily="18" charset="0"/>
                            </a:rPr>
                          </m:ctrlPr>
                        </m:fPr>
                        <m:num>
                          <m:r>
                            <a:rPr lang="es-ES" b="0" i="1">
                              <a:latin typeface="Cambria Math" panose="02040503050406030204" pitchFamily="18" charset="0"/>
                            </a:rPr>
                            <m:t>𝑣</m:t>
                          </m:r>
                        </m:num>
                        <m:den>
                          <m:r>
                            <a:rPr lang="es-ES" b="0" i="1">
                              <a:latin typeface="Cambria Math" panose="02040503050406030204" pitchFamily="18" charset="0"/>
                            </a:rPr>
                            <m:t>𝑅</m:t>
                          </m:r>
                        </m:den>
                      </m:f>
                      <m:r>
                        <a:rPr lang="es-ES" b="0" i="0">
                          <a:latin typeface="Cambria Math" panose="02040503050406030204" pitchFamily="18" charset="0"/>
                        </a:rPr>
                        <m:t>=</m:t>
                      </m:r>
                      <m:f>
                        <m:fPr>
                          <m:ctrlPr>
                            <a:rPr lang="es-ES" i="1">
                              <a:latin typeface="Cambria Math" panose="02040503050406030204" pitchFamily="18" charset="0"/>
                            </a:rPr>
                          </m:ctrlPr>
                        </m:fPr>
                        <m:num>
                          <m:r>
                            <a:rPr lang="es-ES" b="0" i="1">
                              <a:latin typeface="Cambria Math" panose="02040503050406030204" pitchFamily="18" charset="0"/>
                            </a:rPr>
                            <m:t>𝑒𝐵</m:t>
                          </m:r>
                        </m:num>
                        <m:den>
                          <m:r>
                            <a:rPr lang="es-ES" b="0" i="1">
                              <a:latin typeface="Cambria Math" panose="02040503050406030204" pitchFamily="18" charset="0"/>
                            </a:rPr>
                            <m:t>𝑚</m:t>
                          </m:r>
                        </m:den>
                      </m:f>
                      <m:r>
                        <a:rPr lang="es-ES" b="0" i="1" smtClean="0">
                          <a:latin typeface="Cambria Math" panose="02040503050406030204" pitchFamily="18" charset="0"/>
                        </a:rPr>
                        <m:t>=</m:t>
                      </m:r>
                      <m:f>
                        <m:fPr>
                          <m:ctrlPr>
                            <a:rPr lang="es-ES" b="0" i="1" smtClean="0">
                              <a:latin typeface="Cambria Math" panose="02040503050406030204" pitchFamily="18" charset="0"/>
                            </a:rPr>
                          </m:ctrlPr>
                        </m:fPr>
                        <m:num>
                          <m:r>
                            <a:rPr lang="es-ES" i="1">
                              <a:latin typeface="Cambria Math" panose="02040503050406030204" pitchFamily="18" charset="0"/>
                            </a:rPr>
                            <m:t>1,6·</m:t>
                          </m:r>
                          <m:sSup>
                            <m:sSupPr>
                              <m:ctrlPr>
                                <a:rPr lang="es-ES" i="1">
                                  <a:latin typeface="Cambria Math" panose="02040503050406030204" pitchFamily="18" charset="0"/>
                                </a:rPr>
                              </m:ctrlPr>
                            </m:sSupPr>
                            <m:e>
                              <m:r>
                                <a:rPr lang="es-ES" i="1">
                                  <a:latin typeface="Cambria Math" panose="02040503050406030204" pitchFamily="18" charset="0"/>
                                </a:rPr>
                                <m:t>10</m:t>
                              </m:r>
                            </m:e>
                            <m:sup>
                              <m:r>
                                <a:rPr lang="es-ES" i="1">
                                  <a:latin typeface="Cambria Math" panose="02040503050406030204" pitchFamily="18" charset="0"/>
                                </a:rPr>
                                <m:t>−19</m:t>
                              </m:r>
                            </m:sup>
                          </m:sSup>
                          <m:r>
                            <a:rPr lang="es-ES" b="0" i="1" smtClean="0">
                              <a:latin typeface="Cambria Math" panose="02040503050406030204" pitchFamily="18" charset="0"/>
                            </a:rPr>
                            <m:t>·2·</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−2</m:t>
                              </m:r>
                            </m:sup>
                          </m:sSup>
                        </m:num>
                        <m:den>
                          <m:r>
                            <a:rPr lang="es-ES" b="0" i="1" smtClean="0">
                              <a:latin typeface="Cambria Math" panose="02040503050406030204" pitchFamily="18" charset="0"/>
                            </a:rPr>
                            <m:t>1,67·</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−27</m:t>
                              </m:r>
                            </m:sup>
                          </m:sSup>
                        </m:den>
                      </m:f>
                      <m:r>
                        <a:rPr lang="es-ES" b="0" i="1" smtClean="0">
                          <a:latin typeface="Cambria Math" panose="02040503050406030204" pitchFamily="18" charset="0"/>
                        </a:rPr>
                        <m:t>=</m:t>
                      </m:r>
                      <m:r>
                        <a:rPr lang="es-ES" b="1" i="1" smtClean="0">
                          <a:solidFill>
                            <a:srgbClr val="FF0000"/>
                          </a:solidFill>
                          <a:latin typeface="Cambria Math" panose="02040503050406030204" pitchFamily="18" charset="0"/>
                        </a:rPr>
                        <m:t>𝟏</m:t>
                      </m:r>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𝟗𝟐</m:t>
                      </m:r>
                      <m:r>
                        <a:rPr lang="es-ES" b="1" i="1" smtClean="0">
                          <a:solidFill>
                            <a:srgbClr val="FF0000"/>
                          </a:solidFill>
                          <a:latin typeface="Cambria Math" panose="02040503050406030204" pitchFamily="18" charset="0"/>
                        </a:rPr>
                        <m:t>·</m:t>
                      </m:r>
                      <m:sSup>
                        <m:sSupPr>
                          <m:ctrlPr>
                            <a:rPr lang="es-ES" b="1" i="1" smtClean="0">
                              <a:solidFill>
                                <a:srgbClr val="FF0000"/>
                              </a:solidFill>
                              <a:latin typeface="Cambria Math" panose="02040503050406030204" pitchFamily="18" charset="0"/>
                            </a:rPr>
                          </m:ctrlPr>
                        </m:sSupPr>
                        <m:e>
                          <m:r>
                            <a:rPr lang="es-ES" b="1" i="1" smtClean="0">
                              <a:solidFill>
                                <a:srgbClr val="FF0000"/>
                              </a:solidFill>
                              <a:latin typeface="Cambria Math" panose="02040503050406030204" pitchFamily="18" charset="0"/>
                            </a:rPr>
                            <m:t>𝟏𝟎</m:t>
                          </m:r>
                        </m:e>
                        <m:sup>
                          <m:r>
                            <a:rPr lang="es-ES" b="1" i="1" smtClean="0">
                              <a:solidFill>
                                <a:srgbClr val="FF0000"/>
                              </a:solidFill>
                              <a:latin typeface="Cambria Math" panose="02040503050406030204" pitchFamily="18" charset="0"/>
                            </a:rPr>
                            <m:t>𝟔</m:t>
                          </m:r>
                        </m:sup>
                      </m:sSup>
                      <m:r>
                        <a:rPr lang="es-ES" b="1" i="1" smtClean="0">
                          <a:solidFill>
                            <a:srgbClr val="FF0000"/>
                          </a:solidFill>
                          <a:latin typeface="Cambria Math" panose="02040503050406030204" pitchFamily="18" charset="0"/>
                        </a:rPr>
                        <m:t> </m:t>
                      </m:r>
                      <m:r>
                        <a:rPr lang="es-ES" b="1" i="1" smtClean="0">
                          <a:solidFill>
                            <a:srgbClr val="FF0000"/>
                          </a:solidFill>
                          <a:latin typeface="Cambria Math" panose="02040503050406030204" pitchFamily="18" charset="0"/>
                        </a:rPr>
                        <m:t>𝒓𝒂𝒅</m:t>
                      </m:r>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𝒔</m:t>
                      </m:r>
                    </m:oMath>
                  </m:oMathPara>
                </a14:m>
                <a:endParaRPr lang="es-ES" b="1" dirty="0">
                  <a:solidFill>
                    <a:srgbClr val="FF0000"/>
                  </a:solidFill>
                </a:endParaRPr>
              </a:p>
            </p:txBody>
          </p:sp>
        </mc:Choice>
        <mc:Fallback xmlns="">
          <p:sp>
            <p:nvSpPr>
              <p:cNvPr id="4" name="Rectángulo 3"/>
              <p:cNvSpPr>
                <a:spLocks noRot="1" noChangeAspect="1" noMove="1" noResize="1" noEditPoints="1" noAdjustHandles="1" noChangeArrowheads="1" noChangeShapeType="1" noTextEdit="1"/>
              </p:cNvSpPr>
              <p:nvPr/>
            </p:nvSpPr>
            <p:spPr>
              <a:xfrm>
                <a:off x="1692776" y="1774474"/>
                <a:ext cx="5827364" cy="677430"/>
              </a:xfrm>
              <a:prstGeom prst="rect">
                <a:avLst/>
              </a:prstGeom>
              <a:blipFill rotWithShape="0">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4" name="Rectángulo 13"/>
              <p:cNvSpPr/>
              <p:nvPr/>
            </p:nvSpPr>
            <p:spPr>
              <a:xfrm>
                <a:off x="1692776" y="2548142"/>
                <a:ext cx="3905108" cy="6481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𝒇</m:t>
                      </m:r>
                      <m:r>
                        <a:rPr lang="es-ES" b="0" i="0">
                          <a:latin typeface="Cambria Math" panose="02040503050406030204" pitchFamily="18" charset="0"/>
                        </a:rPr>
                        <m:t>=</m:t>
                      </m:r>
                      <m:f>
                        <m:fPr>
                          <m:ctrlPr>
                            <a:rPr lang="es-ES" i="1">
                              <a:latin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𝜔</m:t>
                          </m:r>
                        </m:num>
                        <m:den>
                          <m:r>
                            <a:rPr lang="es-ES" b="0" i="1" smtClean="0">
                              <a:latin typeface="Cambria Math" panose="02040503050406030204" pitchFamily="18" charset="0"/>
                            </a:rPr>
                            <m:t>2</m:t>
                          </m:r>
                          <m:r>
                            <a:rPr lang="es-ES" b="0" i="1" smtClean="0">
                              <a:latin typeface="Cambria Math" panose="02040503050406030204" pitchFamily="18" charset="0"/>
                              <a:ea typeface="Cambria Math" panose="02040503050406030204" pitchFamily="18" charset="0"/>
                            </a:rPr>
                            <m:t>𝜋</m:t>
                          </m:r>
                        </m:den>
                      </m:f>
                      <m:r>
                        <a:rPr lang="es-ES" b="0" i="0">
                          <a:latin typeface="Cambria Math" panose="02040503050406030204" pitchFamily="18" charset="0"/>
                        </a:rPr>
                        <m:t>=</m:t>
                      </m:r>
                      <m:f>
                        <m:fPr>
                          <m:ctrlPr>
                            <a:rPr lang="es-ES" b="0" i="1">
                              <a:latin typeface="Cambria Math" panose="02040503050406030204" pitchFamily="18" charset="0"/>
                            </a:rPr>
                          </m:ctrlPr>
                        </m:fPr>
                        <m:num>
                          <m:r>
                            <a:rPr lang="es-ES" b="0" i="1">
                              <a:latin typeface="Cambria Math" panose="02040503050406030204" pitchFamily="18" charset="0"/>
                            </a:rPr>
                            <m:t>1,92·</m:t>
                          </m:r>
                          <m:sSup>
                            <m:sSupPr>
                              <m:ctrlPr>
                                <a:rPr lang="es-ES" i="1">
                                  <a:latin typeface="Cambria Math" panose="02040503050406030204" pitchFamily="18" charset="0"/>
                                </a:rPr>
                              </m:ctrlPr>
                            </m:sSupPr>
                            <m:e>
                              <m:r>
                                <a:rPr lang="es-ES" b="0" i="1">
                                  <a:latin typeface="Cambria Math" panose="02040503050406030204" pitchFamily="18" charset="0"/>
                                </a:rPr>
                                <m:t>10</m:t>
                              </m:r>
                            </m:e>
                            <m:sup>
                              <m:r>
                                <a:rPr lang="es-ES" b="0" i="1">
                                  <a:latin typeface="Cambria Math" panose="02040503050406030204" pitchFamily="18" charset="0"/>
                                </a:rPr>
                                <m:t>6</m:t>
                              </m:r>
                            </m:sup>
                          </m:sSup>
                        </m:num>
                        <m:den>
                          <m:r>
                            <a:rPr lang="es-ES" i="1">
                              <a:latin typeface="Cambria Math" panose="02040503050406030204" pitchFamily="18" charset="0"/>
                            </a:rPr>
                            <m:t>2</m:t>
                          </m:r>
                          <m:r>
                            <a:rPr lang="es-ES" i="1">
                              <a:latin typeface="Cambria Math" panose="02040503050406030204" pitchFamily="18" charset="0"/>
                              <a:ea typeface="Cambria Math" panose="02040503050406030204" pitchFamily="18" charset="0"/>
                            </a:rPr>
                            <m:t>𝜋</m:t>
                          </m:r>
                        </m:den>
                      </m:f>
                      <m:r>
                        <a:rPr lang="es-ES" b="0" i="1" smtClean="0">
                          <a:latin typeface="Cambria Math" panose="02040503050406030204" pitchFamily="18" charset="0"/>
                        </a:rPr>
                        <m:t>=</m:t>
                      </m:r>
                      <m:r>
                        <a:rPr lang="es-ES" b="1" i="1" smtClean="0">
                          <a:solidFill>
                            <a:srgbClr val="FF0000"/>
                          </a:solidFill>
                          <a:latin typeface="Cambria Math" panose="02040503050406030204" pitchFamily="18" charset="0"/>
                        </a:rPr>
                        <m:t>𝟑</m:t>
                      </m:r>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𝟎𝟔</m:t>
                      </m:r>
                      <m:r>
                        <a:rPr lang="es-ES" b="1" i="1" smtClean="0">
                          <a:solidFill>
                            <a:srgbClr val="FF0000"/>
                          </a:solidFill>
                          <a:latin typeface="Cambria Math" panose="02040503050406030204" pitchFamily="18" charset="0"/>
                        </a:rPr>
                        <m:t>·</m:t>
                      </m:r>
                      <m:sSup>
                        <m:sSupPr>
                          <m:ctrlPr>
                            <a:rPr lang="es-ES" b="1" i="1" smtClean="0">
                              <a:solidFill>
                                <a:srgbClr val="FF0000"/>
                              </a:solidFill>
                              <a:latin typeface="Cambria Math" panose="02040503050406030204" pitchFamily="18" charset="0"/>
                            </a:rPr>
                          </m:ctrlPr>
                        </m:sSupPr>
                        <m:e>
                          <m:r>
                            <a:rPr lang="es-ES" b="1" i="1" smtClean="0">
                              <a:solidFill>
                                <a:srgbClr val="FF0000"/>
                              </a:solidFill>
                              <a:latin typeface="Cambria Math" panose="02040503050406030204" pitchFamily="18" charset="0"/>
                            </a:rPr>
                            <m:t>𝟏𝟎</m:t>
                          </m:r>
                        </m:e>
                        <m:sup>
                          <m:r>
                            <a:rPr lang="es-ES" b="1" i="1" smtClean="0">
                              <a:solidFill>
                                <a:srgbClr val="FF0000"/>
                              </a:solidFill>
                              <a:latin typeface="Cambria Math" panose="02040503050406030204" pitchFamily="18" charset="0"/>
                            </a:rPr>
                            <m:t>𝟓</m:t>
                          </m:r>
                        </m:sup>
                      </m:sSup>
                      <m:r>
                        <a:rPr lang="es-ES" b="1" i="1" smtClean="0">
                          <a:solidFill>
                            <a:srgbClr val="FF0000"/>
                          </a:solidFill>
                          <a:latin typeface="Cambria Math" panose="02040503050406030204" pitchFamily="18" charset="0"/>
                        </a:rPr>
                        <m:t> </m:t>
                      </m:r>
                      <m:r>
                        <a:rPr lang="es-ES" b="1" i="1" smtClean="0">
                          <a:solidFill>
                            <a:srgbClr val="FF0000"/>
                          </a:solidFill>
                          <a:latin typeface="Cambria Math" panose="02040503050406030204" pitchFamily="18" charset="0"/>
                        </a:rPr>
                        <m:t>𝑯𝒛</m:t>
                      </m:r>
                    </m:oMath>
                  </m:oMathPara>
                </a14:m>
                <a:endParaRPr lang="es-ES" b="1" dirty="0">
                  <a:solidFill>
                    <a:srgbClr val="FF0000"/>
                  </a:solidFill>
                </a:endParaRPr>
              </a:p>
            </p:txBody>
          </p:sp>
        </mc:Choice>
        <mc:Fallback xmlns="">
          <p:sp>
            <p:nvSpPr>
              <p:cNvPr id="14" name="Rectángulo 13"/>
              <p:cNvSpPr>
                <a:spLocks noRot="1" noChangeAspect="1" noMove="1" noResize="1" noEditPoints="1" noAdjustHandles="1" noChangeArrowheads="1" noChangeShapeType="1" noTextEdit="1"/>
              </p:cNvSpPr>
              <p:nvPr/>
            </p:nvSpPr>
            <p:spPr>
              <a:xfrm>
                <a:off x="1692776" y="2548142"/>
                <a:ext cx="3905108" cy="648191"/>
              </a:xfrm>
              <a:prstGeom prst="rect">
                <a:avLst/>
              </a:prstGeom>
              <a:blipFill rotWithShape="0">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5" name="Rectángulo 14"/>
              <p:cNvSpPr/>
              <p:nvPr/>
            </p:nvSpPr>
            <p:spPr>
              <a:xfrm>
                <a:off x="1692776" y="3292571"/>
                <a:ext cx="3723968" cy="6613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𝑻</m:t>
                      </m:r>
                      <m:r>
                        <a:rPr lang="es-ES" b="0" i="0">
                          <a:latin typeface="Cambria Math" panose="02040503050406030204" pitchFamily="18" charset="0"/>
                        </a:rPr>
                        <m:t>=</m:t>
                      </m:r>
                      <m:f>
                        <m:fPr>
                          <m:ctrlPr>
                            <a:rPr lang="es-ES" i="1">
                              <a:latin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1</m:t>
                          </m:r>
                        </m:num>
                        <m:den>
                          <m:r>
                            <a:rPr lang="es-ES" b="0" i="1" smtClean="0">
                              <a:latin typeface="Cambria Math" panose="02040503050406030204" pitchFamily="18" charset="0"/>
                            </a:rPr>
                            <m:t>𝑓</m:t>
                          </m:r>
                        </m:den>
                      </m:f>
                      <m:r>
                        <a:rPr lang="es-ES" b="0" i="0">
                          <a:latin typeface="Cambria Math" panose="02040503050406030204" pitchFamily="18" charset="0"/>
                        </a:rPr>
                        <m:t>=</m:t>
                      </m:r>
                      <m:f>
                        <m:fPr>
                          <m:ctrlPr>
                            <a:rPr lang="es-ES" b="0" i="1">
                              <a:latin typeface="Cambria Math" panose="02040503050406030204" pitchFamily="18" charset="0"/>
                            </a:rPr>
                          </m:ctrlPr>
                        </m:fPr>
                        <m:num>
                          <m:r>
                            <a:rPr lang="es-ES" b="0" i="1" smtClean="0">
                              <a:latin typeface="Cambria Math" panose="02040503050406030204" pitchFamily="18" charset="0"/>
                            </a:rPr>
                            <m:t>1</m:t>
                          </m:r>
                        </m:num>
                        <m:den>
                          <m:r>
                            <a:rPr lang="es-ES" b="0" i="1">
                              <a:latin typeface="Cambria Math" panose="02040503050406030204" pitchFamily="18" charset="0"/>
                            </a:rPr>
                            <m:t>3,06·</m:t>
                          </m:r>
                          <m:sSup>
                            <m:sSupPr>
                              <m:ctrlPr>
                                <a:rPr lang="es-ES" i="1">
                                  <a:latin typeface="Cambria Math" panose="02040503050406030204" pitchFamily="18" charset="0"/>
                                </a:rPr>
                              </m:ctrlPr>
                            </m:sSupPr>
                            <m:e>
                              <m:r>
                                <a:rPr lang="es-ES" b="0" i="1">
                                  <a:latin typeface="Cambria Math" panose="02040503050406030204" pitchFamily="18" charset="0"/>
                                </a:rPr>
                                <m:t>10</m:t>
                              </m:r>
                            </m:e>
                            <m:sup>
                              <m:r>
                                <a:rPr lang="es-ES" b="0" i="1">
                                  <a:latin typeface="Cambria Math" panose="02040503050406030204" pitchFamily="18" charset="0"/>
                                </a:rPr>
                                <m:t>5</m:t>
                              </m:r>
                            </m:sup>
                          </m:sSup>
                        </m:den>
                      </m:f>
                      <m:r>
                        <a:rPr lang="es-ES" b="0" i="1" smtClean="0">
                          <a:latin typeface="Cambria Math" panose="02040503050406030204" pitchFamily="18" charset="0"/>
                        </a:rPr>
                        <m:t>=</m:t>
                      </m:r>
                      <m:r>
                        <a:rPr lang="es-ES" b="1" i="1" smtClean="0">
                          <a:solidFill>
                            <a:srgbClr val="FF0000"/>
                          </a:solidFill>
                          <a:latin typeface="Cambria Math" panose="02040503050406030204" pitchFamily="18" charset="0"/>
                        </a:rPr>
                        <m:t>𝟑</m:t>
                      </m:r>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𝟐𝟕</m:t>
                      </m:r>
                      <m:r>
                        <a:rPr lang="es-ES" b="1" i="1" smtClean="0">
                          <a:solidFill>
                            <a:srgbClr val="FF0000"/>
                          </a:solidFill>
                          <a:latin typeface="Cambria Math" panose="02040503050406030204" pitchFamily="18" charset="0"/>
                        </a:rPr>
                        <m:t>·</m:t>
                      </m:r>
                      <m:sSup>
                        <m:sSupPr>
                          <m:ctrlPr>
                            <a:rPr lang="es-ES" b="1" i="1" smtClean="0">
                              <a:solidFill>
                                <a:srgbClr val="FF0000"/>
                              </a:solidFill>
                              <a:latin typeface="Cambria Math" panose="02040503050406030204" pitchFamily="18" charset="0"/>
                            </a:rPr>
                          </m:ctrlPr>
                        </m:sSupPr>
                        <m:e>
                          <m:r>
                            <a:rPr lang="es-ES" b="1" i="1" smtClean="0">
                              <a:solidFill>
                                <a:srgbClr val="FF0000"/>
                              </a:solidFill>
                              <a:latin typeface="Cambria Math" panose="02040503050406030204" pitchFamily="18" charset="0"/>
                            </a:rPr>
                            <m:t>𝟏𝟎</m:t>
                          </m:r>
                        </m:e>
                        <m:sup>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𝟔</m:t>
                          </m:r>
                        </m:sup>
                      </m:sSup>
                      <m:r>
                        <a:rPr lang="es-ES" b="1" i="1" smtClean="0">
                          <a:solidFill>
                            <a:srgbClr val="FF0000"/>
                          </a:solidFill>
                          <a:latin typeface="Cambria Math" panose="02040503050406030204" pitchFamily="18" charset="0"/>
                        </a:rPr>
                        <m:t> </m:t>
                      </m:r>
                      <m:r>
                        <a:rPr lang="es-ES" b="1" i="1" smtClean="0">
                          <a:solidFill>
                            <a:srgbClr val="FF0000"/>
                          </a:solidFill>
                          <a:latin typeface="Cambria Math" panose="02040503050406030204" pitchFamily="18" charset="0"/>
                        </a:rPr>
                        <m:t>𝒔</m:t>
                      </m:r>
                    </m:oMath>
                  </m:oMathPara>
                </a14:m>
                <a:endParaRPr lang="es-ES" b="1" dirty="0">
                  <a:solidFill>
                    <a:srgbClr val="FF0000"/>
                  </a:solidFill>
                </a:endParaRPr>
              </a:p>
            </p:txBody>
          </p:sp>
        </mc:Choice>
        <mc:Fallback xmlns="">
          <p:sp>
            <p:nvSpPr>
              <p:cNvPr id="15" name="Rectángulo 14"/>
              <p:cNvSpPr>
                <a:spLocks noRot="1" noChangeAspect="1" noMove="1" noResize="1" noEditPoints="1" noAdjustHandles="1" noChangeArrowheads="1" noChangeShapeType="1" noTextEdit="1"/>
              </p:cNvSpPr>
              <p:nvPr/>
            </p:nvSpPr>
            <p:spPr>
              <a:xfrm>
                <a:off x="1692776" y="3292571"/>
                <a:ext cx="3723968" cy="661335"/>
              </a:xfrm>
              <a:prstGeom prst="rect">
                <a:avLst/>
              </a:prstGeom>
              <a:blipFill rotWithShape="0">
                <a:blip r:embed="rId5"/>
                <a:stretch>
                  <a:fillRect/>
                </a:stretch>
              </a:blipFill>
            </p:spPr>
            <p:txBody>
              <a:bodyPr/>
              <a:lstStyle/>
              <a:p>
                <a:r>
                  <a:rPr lang="es-ES">
                    <a:noFill/>
                  </a:rPr>
                  <a:t> </a:t>
                </a:r>
              </a:p>
            </p:txBody>
          </p:sp>
        </mc:Fallback>
      </mc:AlternateContent>
      <p:sp>
        <p:nvSpPr>
          <p:cNvPr id="5" name="Rectángulo 4"/>
          <p:cNvSpPr/>
          <p:nvPr/>
        </p:nvSpPr>
        <p:spPr>
          <a:xfrm>
            <a:off x="457200" y="4064063"/>
            <a:ext cx="2640466" cy="366126"/>
          </a:xfrm>
          <a:prstGeom prst="rect">
            <a:avLst/>
          </a:prstGeom>
        </p:spPr>
        <p:txBody>
          <a:bodyPr wrap="none">
            <a:spAutoFit/>
          </a:bodyPr>
          <a:lstStyle/>
          <a:p>
            <a:pPr algn="just">
              <a:lnSpc>
                <a:spcPct val="107000"/>
              </a:lnSpc>
              <a:spcAft>
                <a:spcPts val="0"/>
              </a:spcAft>
            </a:pPr>
            <a:r>
              <a:rPr lang="es-ES" dirty="0">
                <a:latin typeface="Arial Narrow" panose="020B0606020202030204" pitchFamily="34" charset="0"/>
                <a:ea typeface="Times New Roman" panose="02020603050405020304" pitchFamily="18" charset="0"/>
                <a:cs typeface="Times New Roman" panose="02020603050405020304" pitchFamily="18" charset="0"/>
              </a:rPr>
              <a:t>c) </a:t>
            </a:r>
            <a:r>
              <a:rPr lang="es-ES" dirty="0" smtClean="0">
                <a:latin typeface="Arial Narrow" panose="020B0606020202030204" pitchFamily="34" charset="0"/>
                <a:ea typeface="Times New Roman" panose="02020603050405020304" pitchFamily="18" charset="0"/>
                <a:cs typeface="Times New Roman" panose="02020603050405020304" pitchFamily="18" charset="0"/>
              </a:rPr>
              <a:t>Descripción del fenómeno:</a:t>
            </a:r>
            <a:endParaRPr lang="es-ES" sz="1600" dirty="0">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16" name="Elipse 15"/>
          <p:cNvSpPr/>
          <p:nvPr/>
        </p:nvSpPr>
        <p:spPr>
          <a:xfrm>
            <a:off x="1040185" y="5942874"/>
            <a:ext cx="72000" cy="72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22" name="Grupo 21"/>
          <p:cNvGrpSpPr/>
          <p:nvPr/>
        </p:nvGrpSpPr>
        <p:grpSpPr>
          <a:xfrm>
            <a:off x="4772025" y="4727020"/>
            <a:ext cx="2314575" cy="1616630"/>
            <a:chOff x="4772025" y="4841320"/>
            <a:chExt cx="2128837" cy="1616630"/>
          </a:xfrm>
        </p:grpSpPr>
        <p:sp>
          <p:nvSpPr>
            <p:cNvPr id="23" name="Rectángulo 22"/>
            <p:cNvSpPr/>
            <p:nvPr/>
          </p:nvSpPr>
          <p:spPr>
            <a:xfrm>
              <a:off x="4772025" y="4841320"/>
              <a:ext cx="2128837" cy="16166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CuadroTexto 23"/>
            <p:cNvSpPr txBox="1"/>
            <p:nvPr/>
          </p:nvSpPr>
          <p:spPr>
            <a:xfrm>
              <a:off x="4772025" y="4853465"/>
              <a:ext cx="2128837" cy="1569660"/>
            </a:xfrm>
            <a:prstGeom prst="rect">
              <a:avLst/>
            </a:prstGeom>
            <a:noFill/>
          </p:spPr>
          <p:txBody>
            <a:bodyPr wrap="square" lIns="0" tIns="0" rIns="0" bIns="0" rtlCol="0">
              <a:spAutoFit/>
            </a:bodyPr>
            <a:lstStyle/>
            <a:p>
              <a:pPr>
                <a:spcAft>
                  <a:spcPts val="1200"/>
                </a:spcAft>
              </a:pPr>
              <a:r>
                <a:rPr lang="es-ES" dirty="0"/>
                <a:t>x</a:t>
              </a:r>
              <a:r>
                <a:rPr lang="es-ES" dirty="0" smtClean="0"/>
                <a:t>     </a:t>
              </a:r>
              <a:r>
                <a:rPr lang="es-ES" dirty="0" err="1"/>
                <a:t>x</a:t>
              </a:r>
              <a:r>
                <a:rPr lang="es-ES" dirty="0" smtClean="0"/>
                <a:t>     </a:t>
              </a:r>
              <a:r>
                <a:rPr lang="es-ES" dirty="0" err="1"/>
                <a:t>x</a:t>
              </a:r>
              <a:r>
                <a:rPr lang="es-ES" dirty="0" smtClean="0"/>
                <a:t>     </a:t>
              </a:r>
              <a:r>
                <a:rPr lang="es-ES" dirty="0" err="1"/>
                <a:t>x</a:t>
              </a:r>
              <a:r>
                <a:rPr lang="es-ES" dirty="0" smtClean="0"/>
                <a:t>     </a:t>
              </a:r>
              <a:r>
                <a:rPr lang="es-ES" dirty="0" err="1"/>
                <a:t>x</a:t>
              </a:r>
              <a:r>
                <a:rPr lang="es-ES" dirty="0" smtClean="0"/>
                <a:t>     </a:t>
              </a:r>
              <a:r>
                <a:rPr lang="es-ES" dirty="0" err="1" smtClean="0"/>
                <a:t>x</a:t>
              </a:r>
              <a:r>
                <a:rPr lang="es-ES" dirty="0" smtClean="0"/>
                <a:t>     </a:t>
              </a:r>
              <a:r>
                <a:rPr lang="es-ES" dirty="0" err="1" smtClean="0"/>
                <a:t>x</a:t>
              </a:r>
              <a:endParaRPr lang="es-ES" dirty="0" smtClean="0"/>
            </a:p>
            <a:p>
              <a:pPr>
                <a:spcAft>
                  <a:spcPts val="1200"/>
                </a:spcAft>
              </a:pPr>
              <a:r>
                <a:rPr lang="es-ES" dirty="0"/>
                <a:t>x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endParaRPr lang="es-ES" dirty="0"/>
            </a:p>
            <a:p>
              <a:pPr>
                <a:spcAft>
                  <a:spcPts val="1200"/>
                </a:spcAft>
              </a:pPr>
              <a:r>
                <a:rPr lang="es-ES" dirty="0"/>
                <a:t>x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endParaRPr lang="es-ES" dirty="0"/>
            </a:p>
            <a:p>
              <a:pPr>
                <a:spcAft>
                  <a:spcPts val="1200"/>
                </a:spcAft>
              </a:pPr>
              <a:r>
                <a:rPr lang="es-ES" dirty="0"/>
                <a:t>x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endParaRPr lang="es-ES" dirty="0"/>
            </a:p>
          </p:txBody>
        </p:sp>
      </p:grpSp>
      <p:sp>
        <p:nvSpPr>
          <p:cNvPr id="25" name="Rectángulo 24"/>
          <p:cNvSpPr/>
          <p:nvPr/>
        </p:nvSpPr>
        <p:spPr>
          <a:xfrm>
            <a:off x="777431" y="5778416"/>
            <a:ext cx="357187"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6" name="Conector recto 25"/>
          <p:cNvCxnSpPr/>
          <p:nvPr/>
        </p:nvCxnSpPr>
        <p:spPr>
          <a:xfrm flipH="1">
            <a:off x="956025" y="6149891"/>
            <a:ext cx="0" cy="36000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27" name="Conector recto 26"/>
          <p:cNvCxnSpPr/>
          <p:nvPr/>
        </p:nvCxnSpPr>
        <p:spPr>
          <a:xfrm rot="5400000" flipH="1">
            <a:off x="2864025" y="4595193"/>
            <a:ext cx="0" cy="381600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28" name="Conector recto 27"/>
          <p:cNvCxnSpPr/>
          <p:nvPr/>
        </p:nvCxnSpPr>
        <p:spPr>
          <a:xfrm flipH="1">
            <a:off x="4772025" y="6329891"/>
            <a:ext cx="0" cy="18000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sp>
        <p:nvSpPr>
          <p:cNvPr id="29" name="CuadroTexto 28"/>
          <p:cNvSpPr txBox="1"/>
          <p:nvPr/>
        </p:nvSpPr>
        <p:spPr>
          <a:xfrm>
            <a:off x="2501157" y="6308436"/>
            <a:ext cx="360000" cy="389513"/>
          </a:xfrm>
          <a:prstGeom prst="ellipse">
            <a:avLst/>
          </a:prstGeom>
          <a:solidFill>
            <a:schemeClr val="bg1"/>
          </a:solidFill>
          <a:ln w="28575">
            <a:solidFill>
              <a:srgbClr val="FF9933"/>
            </a:solidFill>
          </a:ln>
        </p:spPr>
        <p:txBody>
          <a:bodyPr wrap="square" lIns="0" tIns="0" rIns="0" bIns="0" rtlCol="0">
            <a:spAutoFit/>
          </a:bodyPr>
          <a:lstStyle/>
          <a:p>
            <a:pPr algn="ctr"/>
            <a:r>
              <a:rPr lang="es-ES" dirty="0" smtClean="0"/>
              <a:t>V</a:t>
            </a:r>
            <a:endParaRPr lang="es-ES" dirty="0"/>
          </a:p>
        </p:txBody>
      </p:sp>
      <p:sp>
        <p:nvSpPr>
          <p:cNvPr id="30" name="Elipse 29"/>
          <p:cNvSpPr/>
          <p:nvPr/>
        </p:nvSpPr>
        <p:spPr>
          <a:xfrm>
            <a:off x="4749592" y="5942874"/>
            <a:ext cx="72000" cy="72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7" name="Conector recto de flecha 6"/>
          <p:cNvCxnSpPr/>
          <p:nvPr/>
        </p:nvCxnSpPr>
        <p:spPr>
          <a:xfrm>
            <a:off x="5005540" y="4872038"/>
            <a:ext cx="0" cy="1368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ector recto de flecha 30"/>
          <p:cNvCxnSpPr/>
          <p:nvPr/>
        </p:nvCxnSpPr>
        <p:spPr>
          <a:xfrm>
            <a:off x="5388321" y="4872038"/>
            <a:ext cx="0" cy="1368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ector recto de flecha 31"/>
          <p:cNvCxnSpPr/>
          <p:nvPr/>
        </p:nvCxnSpPr>
        <p:spPr>
          <a:xfrm>
            <a:off x="5743728" y="4872038"/>
            <a:ext cx="0" cy="1368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Conector recto de flecha 32"/>
          <p:cNvCxnSpPr/>
          <p:nvPr/>
        </p:nvCxnSpPr>
        <p:spPr>
          <a:xfrm>
            <a:off x="6096153" y="4872038"/>
            <a:ext cx="0" cy="1368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ector recto de flecha 33"/>
          <p:cNvCxnSpPr/>
          <p:nvPr/>
        </p:nvCxnSpPr>
        <p:spPr>
          <a:xfrm>
            <a:off x="6439053" y="4872038"/>
            <a:ext cx="0" cy="1368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Conector recto de flecha 34"/>
          <p:cNvCxnSpPr/>
          <p:nvPr/>
        </p:nvCxnSpPr>
        <p:spPr>
          <a:xfrm>
            <a:off x="6796240" y="4872038"/>
            <a:ext cx="0" cy="13680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986567"/>
      </p:ext>
    </p:extLst>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100000" fill="hold" grpId="0" nodeType="clickEffect">
                                  <p:stCondLst>
                                    <p:cond delay="0"/>
                                  </p:stCondLst>
                                  <p:childTnLst>
                                    <p:animMotion origin="layout" path="M -0.00556 0.00093 L 0.40417 0.00093 " pathEditMode="relative" rAng="0" ptsTypes="AA">
                                      <p:cBhvr>
                                        <p:cTn id="6" dur="1000" fill="hold"/>
                                        <p:tgtEl>
                                          <p:spTgt spid="16"/>
                                        </p:tgtEl>
                                        <p:attrNameLst>
                                          <p:attrName>ppt_x</p:attrName>
                                          <p:attrName>ppt_y</p:attrName>
                                        </p:attrNameLst>
                                      </p:cBhvr>
                                      <p:rCtr x="20486" y="0"/>
                                    </p:animMotion>
                                  </p:childTnLst>
                                </p:cTn>
                              </p:par>
                            </p:childTnLst>
                          </p:cTn>
                        </p:par>
                        <p:par>
                          <p:cTn id="7" fill="hold">
                            <p:stCondLst>
                              <p:cond delay="1000"/>
                            </p:stCondLst>
                            <p:childTnLst>
                              <p:par>
                                <p:cTn id="8" presetID="1" presetClass="exit" presetSubtype="0" fill="hold" grpId="1" nodeType="afterEffect">
                                  <p:stCondLst>
                                    <p:cond delay="0"/>
                                  </p:stCondLst>
                                  <p:childTnLst>
                                    <p:set>
                                      <p:cBhvr>
                                        <p:cTn id="9" dur="1" fill="hold">
                                          <p:stCondLst>
                                            <p:cond delay="0"/>
                                          </p:stCondLst>
                                        </p:cTn>
                                        <p:tgtEl>
                                          <p:spTgt spid="16"/>
                                        </p:tgtEl>
                                        <p:attrNameLst>
                                          <p:attrName>style.visibility</p:attrName>
                                        </p:attrNameLst>
                                      </p:cBhvr>
                                      <p:to>
                                        <p:strVal val="hidden"/>
                                      </p:to>
                                    </p:set>
                                  </p:childTnLst>
                                </p:cTn>
                              </p:par>
                              <p:par>
                                <p:cTn id="10" presetID="1" presetClass="entr" presetSubtype="0" fill="hold" grpId="0" nodeType="withEffect">
                                  <p:stCondLst>
                                    <p:cond delay="0"/>
                                  </p:stCondLst>
                                  <p:childTnLst>
                                    <p:set>
                                      <p:cBhvr>
                                        <p:cTn id="11" dur="1" fill="hold">
                                          <p:stCondLst>
                                            <p:cond delay="0"/>
                                          </p:stCondLst>
                                        </p:cTn>
                                        <p:tgtEl>
                                          <p:spTgt spid="30"/>
                                        </p:tgtEl>
                                        <p:attrNameLst>
                                          <p:attrName>style.visibility</p:attrName>
                                        </p:attrNameLst>
                                      </p:cBhvr>
                                      <p:to>
                                        <p:strVal val="visible"/>
                                      </p:to>
                                    </p:set>
                                  </p:childTnLst>
                                </p:cTn>
                              </p:par>
                              <p:par>
                                <p:cTn id="12" presetID="63" presetClass="path" presetSubtype="0" fill="hold" grpId="1" nodeType="withEffect">
                                  <p:stCondLst>
                                    <p:cond delay="0"/>
                                  </p:stCondLst>
                                  <p:childTnLst>
                                    <p:animMotion origin="layout" path="M 0 0 L 0.25 0 E" pathEditMode="relative" ptsTypes="">
                                      <p:cBhvr>
                                        <p:cTn id="13" dur="1000" fill="hold"/>
                                        <p:tgtEl>
                                          <p:spTgt spid="3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30" grpId="0" animBg="1"/>
      <p:bldP spid="30"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500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5" name="Rectángulo 4"/>
          <p:cNvSpPr/>
          <p:nvPr/>
        </p:nvSpPr>
        <p:spPr>
          <a:xfrm>
            <a:off x="457200" y="1417638"/>
            <a:ext cx="3225563" cy="366126"/>
          </a:xfrm>
          <a:prstGeom prst="rect">
            <a:avLst/>
          </a:prstGeom>
        </p:spPr>
        <p:txBody>
          <a:bodyPr wrap="none">
            <a:spAutoFit/>
          </a:bodyPr>
          <a:lstStyle/>
          <a:p>
            <a:pPr algn="just">
              <a:lnSpc>
                <a:spcPct val="107000"/>
              </a:lnSpc>
              <a:spcAft>
                <a:spcPts val="0"/>
              </a:spcAft>
            </a:pPr>
            <a:r>
              <a:rPr lang="es-ES" dirty="0" smtClean="0">
                <a:latin typeface="Arial Narrow" panose="020B0606020202030204" pitchFamily="34" charset="0"/>
                <a:ea typeface="Times New Roman" panose="02020603050405020304" pitchFamily="18" charset="0"/>
                <a:cs typeface="Times New Roman" panose="02020603050405020304" pitchFamily="18" charset="0"/>
              </a:rPr>
              <a:t>Si </a:t>
            </a:r>
            <a:r>
              <a:rPr lang="es-ES" dirty="0">
                <a:latin typeface="Arial Narrow" panose="020B0606020202030204" pitchFamily="34" charset="0"/>
                <a:ea typeface="Times New Roman" panose="02020603050405020304" pitchFamily="18" charset="0"/>
                <a:cs typeface="Times New Roman" panose="02020603050405020304" pitchFamily="18" charset="0"/>
              </a:rPr>
              <a:t>el protón no se desvía es </a:t>
            </a:r>
            <a:r>
              <a:rPr lang="es-ES" dirty="0" smtClean="0">
                <a:latin typeface="Arial Narrow" panose="020B0606020202030204" pitchFamily="34" charset="0"/>
                <a:ea typeface="Times New Roman" panose="02020603050405020304" pitchFamily="18" charset="0"/>
                <a:cs typeface="Times New Roman" panose="02020603050405020304" pitchFamily="18" charset="0"/>
              </a:rPr>
              <a:t>porque:</a:t>
            </a:r>
            <a:endParaRPr lang="es-ES" sz="1600" dirty="0">
              <a:effectLst/>
              <a:latin typeface="Arial Narrow" panose="020B0606020202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Rectángulo 5"/>
              <p:cNvSpPr/>
              <p:nvPr/>
            </p:nvSpPr>
            <p:spPr>
              <a:xfrm>
                <a:off x="3106283" y="1928670"/>
                <a:ext cx="2674257" cy="63196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i="1">
                          <a:latin typeface="Cambria Math" panose="02040503050406030204" pitchFamily="18" charset="0"/>
                        </a:rPr>
                        <m:t>𝑒𝑣𝐵</m:t>
                      </m:r>
                      <m:r>
                        <a:rPr lang="es-ES" i="0">
                          <a:latin typeface="Cambria Math" panose="02040503050406030204" pitchFamily="18" charset="0"/>
                        </a:rPr>
                        <m:t>=</m:t>
                      </m:r>
                      <m:r>
                        <a:rPr lang="es-ES" i="1">
                          <a:latin typeface="Cambria Math" panose="02040503050406030204" pitchFamily="18" charset="0"/>
                        </a:rPr>
                        <m:t>𝑒𝐸</m:t>
                      </m:r>
                      <m:r>
                        <a:rPr lang="es-ES" i="0">
                          <a:latin typeface="Cambria Math" panose="02040503050406030204" pitchFamily="18" charset="0"/>
                        </a:rPr>
                        <m:t>′    →     </m:t>
                      </m:r>
                      <m:r>
                        <a:rPr lang="es-ES" i="1">
                          <a:latin typeface="Cambria Math" panose="02040503050406030204" pitchFamily="18" charset="0"/>
                        </a:rPr>
                        <m:t>𝑣</m:t>
                      </m:r>
                      <m:r>
                        <a:rPr lang="es-ES" i="0">
                          <a:latin typeface="Cambria Math" panose="02040503050406030204" pitchFamily="18" charset="0"/>
                        </a:rPr>
                        <m:t>=</m:t>
                      </m:r>
                      <m:f>
                        <m:fPr>
                          <m:ctrlPr>
                            <a:rPr lang="es-ES" i="1">
                              <a:latin typeface="Cambria Math" panose="02040503050406030204" pitchFamily="18" charset="0"/>
                            </a:rPr>
                          </m:ctrlPr>
                        </m:fPr>
                        <m:num>
                          <m:r>
                            <a:rPr lang="es-ES" i="1">
                              <a:latin typeface="Cambria Math" panose="02040503050406030204" pitchFamily="18" charset="0"/>
                            </a:rPr>
                            <m:t>𝐸</m:t>
                          </m:r>
                          <m:r>
                            <a:rPr lang="es-ES" i="0">
                              <a:latin typeface="Cambria Math" panose="02040503050406030204" pitchFamily="18" charset="0"/>
                            </a:rPr>
                            <m:t>′</m:t>
                          </m:r>
                        </m:num>
                        <m:den>
                          <m:r>
                            <a:rPr lang="es-ES" i="1">
                              <a:latin typeface="Cambria Math" panose="02040503050406030204" pitchFamily="18" charset="0"/>
                            </a:rPr>
                            <m:t>𝐵</m:t>
                          </m:r>
                        </m:den>
                      </m:f>
                    </m:oMath>
                  </m:oMathPara>
                </a14:m>
                <a:endParaRPr lang="es-ES" dirty="0"/>
              </a:p>
            </p:txBody>
          </p:sp>
        </mc:Choice>
        <mc:Fallback xmlns="">
          <p:sp>
            <p:nvSpPr>
              <p:cNvPr id="6" name="Rectángulo 5"/>
              <p:cNvSpPr>
                <a:spLocks noRot="1" noChangeAspect="1" noMove="1" noResize="1" noEditPoints="1" noAdjustHandles="1" noChangeArrowheads="1" noChangeShapeType="1" noTextEdit="1"/>
              </p:cNvSpPr>
              <p:nvPr/>
            </p:nvSpPr>
            <p:spPr>
              <a:xfrm>
                <a:off x="3106283" y="1928670"/>
                <a:ext cx="2674257" cy="631968"/>
              </a:xfrm>
              <a:prstGeom prst="rect">
                <a:avLst/>
              </a:prstGeom>
              <a:blipFill rotWithShape="0">
                <a:blip r:embed="rId3"/>
                <a:stretch>
                  <a:fillRect/>
                </a:stretch>
              </a:blipFill>
            </p:spPr>
            <p:txBody>
              <a:bodyPr/>
              <a:lstStyle/>
              <a:p>
                <a:r>
                  <a:rPr lang="es-ES">
                    <a:noFill/>
                  </a:rPr>
                  <a:t> </a:t>
                </a:r>
              </a:p>
            </p:txBody>
          </p:sp>
        </mc:Fallback>
      </mc:AlternateContent>
      <p:sp>
        <p:nvSpPr>
          <p:cNvPr id="36" name="Rectángulo 35"/>
          <p:cNvSpPr/>
          <p:nvPr/>
        </p:nvSpPr>
        <p:spPr>
          <a:xfrm>
            <a:off x="457200" y="2722314"/>
            <a:ext cx="1008609" cy="366126"/>
          </a:xfrm>
          <a:prstGeom prst="rect">
            <a:avLst/>
          </a:prstGeom>
        </p:spPr>
        <p:txBody>
          <a:bodyPr wrap="none">
            <a:spAutoFit/>
          </a:bodyPr>
          <a:lstStyle/>
          <a:p>
            <a:pPr algn="just">
              <a:lnSpc>
                <a:spcPct val="107000"/>
              </a:lnSpc>
              <a:spcAft>
                <a:spcPts val="0"/>
              </a:spcAft>
            </a:pPr>
            <a:r>
              <a:rPr lang="es-ES" dirty="0" smtClean="0">
                <a:latin typeface="Arial Narrow" panose="020B0606020202030204" pitchFamily="34" charset="0"/>
                <a:ea typeface="Times New Roman" panose="02020603050405020304" pitchFamily="18" charset="0"/>
                <a:cs typeface="Times New Roman" panose="02020603050405020304" pitchFamily="18" charset="0"/>
              </a:rPr>
              <a:t>Por tanto:</a:t>
            </a:r>
            <a:endParaRPr lang="es-ES" sz="1600" dirty="0">
              <a:effectLst/>
              <a:latin typeface="Arial Narrow" panose="020B0606020202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Rectángulo 8"/>
              <p:cNvSpPr/>
              <p:nvPr/>
            </p:nvSpPr>
            <p:spPr>
              <a:xfrm>
                <a:off x="2069981" y="3145875"/>
                <a:ext cx="4076116" cy="76937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i="1">
                          <a:latin typeface="Cambria Math" panose="02040503050406030204" pitchFamily="18" charset="0"/>
                        </a:rPr>
                        <m:t>𝑒</m:t>
                      </m:r>
                      <m:r>
                        <a:rPr lang="es-ES" i="0">
                          <a:latin typeface="Cambria Math" panose="02040503050406030204" pitchFamily="18" charset="0"/>
                        </a:rPr>
                        <m:t>∆</m:t>
                      </m:r>
                      <m:sSup>
                        <m:sSupPr>
                          <m:ctrlPr>
                            <a:rPr lang="es-ES" i="1">
                              <a:latin typeface="Cambria Math" panose="02040503050406030204" pitchFamily="18" charset="0"/>
                            </a:rPr>
                          </m:ctrlPr>
                        </m:sSupPr>
                        <m:e>
                          <m:r>
                            <a:rPr lang="es-ES" i="1">
                              <a:latin typeface="Cambria Math" panose="02040503050406030204" pitchFamily="18" charset="0"/>
                            </a:rPr>
                            <m:t>𝑉</m:t>
                          </m:r>
                        </m:e>
                        <m:sup>
                          <m:r>
                            <a:rPr lang="es-ES" i="0">
                              <a:latin typeface="Cambria Math" panose="02040503050406030204" pitchFamily="18" charset="0"/>
                            </a:rPr>
                            <m:t>′</m:t>
                          </m:r>
                        </m:sup>
                      </m:sSup>
                      <m:r>
                        <a:rPr lang="es-ES" i="0">
                          <a:latin typeface="Cambria Math" panose="02040503050406030204" pitchFamily="18" charset="0"/>
                        </a:rPr>
                        <m:t>=</m:t>
                      </m:r>
                      <m:f>
                        <m:fPr>
                          <m:ctrlPr>
                            <a:rPr lang="es-ES" i="1">
                              <a:latin typeface="Cambria Math" panose="02040503050406030204" pitchFamily="18" charset="0"/>
                            </a:rPr>
                          </m:ctrlPr>
                        </m:fPr>
                        <m:num>
                          <m:r>
                            <a:rPr lang="es-ES" i="0">
                              <a:latin typeface="Cambria Math" panose="02040503050406030204" pitchFamily="18" charset="0"/>
                            </a:rPr>
                            <m:t>1</m:t>
                          </m:r>
                        </m:num>
                        <m:den>
                          <m:r>
                            <a:rPr lang="es-ES" i="0">
                              <a:latin typeface="Cambria Math" panose="02040503050406030204" pitchFamily="18" charset="0"/>
                            </a:rPr>
                            <m:t>2</m:t>
                          </m:r>
                        </m:den>
                      </m:f>
                      <m:r>
                        <a:rPr lang="es-ES" i="1">
                          <a:latin typeface="Cambria Math" panose="02040503050406030204" pitchFamily="18" charset="0"/>
                        </a:rPr>
                        <m:t>𝑚</m:t>
                      </m:r>
                      <m:sSup>
                        <m:sSupPr>
                          <m:ctrlPr>
                            <a:rPr lang="es-ES" i="1">
                              <a:latin typeface="Cambria Math" panose="02040503050406030204" pitchFamily="18" charset="0"/>
                            </a:rPr>
                          </m:ctrlPr>
                        </m:sSupPr>
                        <m:e>
                          <m:d>
                            <m:dPr>
                              <m:ctrlPr>
                                <a:rPr lang="es-ES" i="1">
                                  <a:latin typeface="Cambria Math" panose="02040503050406030204" pitchFamily="18" charset="0"/>
                                </a:rPr>
                              </m:ctrlPr>
                            </m:dPr>
                            <m:e>
                              <m:f>
                                <m:fPr>
                                  <m:ctrlPr>
                                    <a:rPr lang="es-ES" i="1">
                                      <a:latin typeface="Cambria Math" panose="02040503050406030204" pitchFamily="18" charset="0"/>
                                    </a:rPr>
                                  </m:ctrlPr>
                                </m:fPr>
                                <m:num>
                                  <m:r>
                                    <a:rPr lang="es-ES" i="1">
                                      <a:latin typeface="Cambria Math" panose="02040503050406030204" pitchFamily="18" charset="0"/>
                                    </a:rPr>
                                    <m:t>𝐸</m:t>
                                  </m:r>
                                  <m:r>
                                    <a:rPr lang="es-ES" i="0">
                                      <a:latin typeface="Cambria Math" panose="02040503050406030204" pitchFamily="18" charset="0"/>
                                    </a:rPr>
                                    <m:t>′</m:t>
                                  </m:r>
                                </m:num>
                                <m:den>
                                  <m:r>
                                    <a:rPr lang="es-ES" i="1">
                                      <a:latin typeface="Cambria Math" panose="02040503050406030204" pitchFamily="18" charset="0"/>
                                    </a:rPr>
                                    <m:t>𝐵</m:t>
                                  </m:r>
                                </m:den>
                              </m:f>
                            </m:e>
                          </m:d>
                        </m:e>
                        <m:sup>
                          <m:r>
                            <a:rPr lang="es-ES" i="0">
                              <a:latin typeface="Cambria Math" panose="02040503050406030204" pitchFamily="18" charset="0"/>
                            </a:rPr>
                            <m:t>2</m:t>
                          </m:r>
                        </m:sup>
                      </m:sSup>
                      <m:r>
                        <a:rPr lang="es-ES" i="0">
                          <a:latin typeface="Cambria Math" panose="02040503050406030204" pitchFamily="18" charset="0"/>
                        </a:rPr>
                        <m:t>     →      ∆</m:t>
                      </m:r>
                      <m:sSup>
                        <m:sSupPr>
                          <m:ctrlPr>
                            <a:rPr lang="es-ES" i="1">
                              <a:latin typeface="Cambria Math" panose="02040503050406030204" pitchFamily="18" charset="0"/>
                            </a:rPr>
                          </m:ctrlPr>
                        </m:sSupPr>
                        <m:e>
                          <m:r>
                            <a:rPr lang="es-ES" b="1" i="1">
                              <a:latin typeface="Cambria Math" panose="02040503050406030204" pitchFamily="18" charset="0"/>
                            </a:rPr>
                            <m:t>𝑽</m:t>
                          </m:r>
                        </m:e>
                        <m:sup>
                          <m:r>
                            <a:rPr lang="es-ES" b="0" i="0">
                              <a:latin typeface="Cambria Math" panose="02040503050406030204" pitchFamily="18" charset="0"/>
                            </a:rPr>
                            <m:t>′</m:t>
                          </m:r>
                        </m:sup>
                      </m:sSup>
                      <m:r>
                        <a:rPr lang="es-ES" b="0" i="0">
                          <a:latin typeface="Cambria Math" panose="02040503050406030204" pitchFamily="18" charset="0"/>
                        </a:rPr>
                        <m:t>=</m:t>
                      </m:r>
                      <m:f>
                        <m:fPr>
                          <m:ctrlPr>
                            <a:rPr lang="es-ES" b="0" i="1">
                              <a:latin typeface="Cambria Math" panose="02040503050406030204" pitchFamily="18" charset="0"/>
                            </a:rPr>
                          </m:ctrlPr>
                        </m:fPr>
                        <m:num>
                          <m:r>
                            <a:rPr lang="es-ES" b="1" i="1">
                              <a:latin typeface="Cambria Math" panose="02040503050406030204" pitchFamily="18" charset="0"/>
                            </a:rPr>
                            <m:t>𝒎</m:t>
                          </m:r>
                          <m:sSup>
                            <m:sSupPr>
                              <m:ctrlPr>
                                <a:rPr lang="es-ES" b="1" i="1">
                                  <a:latin typeface="Cambria Math" panose="02040503050406030204" pitchFamily="18" charset="0"/>
                                </a:rPr>
                              </m:ctrlPr>
                            </m:sSupPr>
                            <m:e>
                              <m:r>
                                <a:rPr lang="es-ES" b="1" i="1">
                                  <a:latin typeface="Cambria Math" panose="02040503050406030204" pitchFamily="18" charset="0"/>
                                </a:rPr>
                                <m:t>𝑬</m:t>
                              </m:r>
                              <m:r>
                                <a:rPr lang="es-ES" b="0" i="0">
                                  <a:latin typeface="Cambria Math" panose="02040503050406030204" pitchFamily="18" charset="0"/>
                                </a:rPr>
                                <m:t>′</m:t>
                              </m:r>
                            </m:e>
                            <m:sup>
                              <m:r>
                                <a:rPr lang="es-ES" b="0" i="0">
                                  <a:latin typeface="Cambria Math" panose="02040503050406030204" pitchFamily="18" charset="0"/>
                                </a:rPr>
                                <m:t>2</m:t>
                              </m:r>
                            </m:sup>
                          </m:sSup>
                        </m:num>
                        <m:den>
                          <m:r>
                            <a:rPr lang="es-ES" b="0" i="0">
                              <a:latin typeface="Cambria Math" panose="02040503050406030204" pitchFamily="18" charset="0"/>
                            </a:rPr>
                            <m:t>2</m:t>
                          </m:r>
                          <m:r>
                            <a:rPr lang="es-ES" b="1" i="1">
                              <a:latin typeface="Cambria Math" panose="02040503050406030204" pitchFamily="18" charset="0"/>
                            </a:rPr>
                            <m:t>𝒆</m:t>
                          </m:r>
                          <m:sSup>
                            <m:sSupPr>
                              <m:ctrlPr>
                                <a:rPr lang="es-ES" b="1" i="1">
                                  <a:latin typeface="Cambria Math" panose="02040503050406030204" pitchFamily="18" charset="0"/>
                                </a:rPr>
                              </m:ctrlPr>
                            </m:sSupPr>
                            <m:e>
                              <m:r>
                                <a:rPr lang="es-ES" b="1" i="1">
                                  <a:latin typeface="Cambria Math" panose="02040503050406030204" pitchFamily="18" charset="0"/>
                                </a:rPr>
                                <m:t>𝑩</m:t>
                              </m:r>
                            </m:e>
                            <m:sup>
                              <m:r>
                                <a:rPr lang="es-ES" b="0" i="0">
                                  <a:latin typeface="Cambria Math" panose="02040503050406030204" pitchFamily="18" charset="0"/>
                                </a:rPr>
                                <m:t>2</m:t>
                              </m:r>
                            </m:sup>
                          </m:sSup>
                        </m:den>
                      </m:f>
                    </m:oMath>
                  </m:oMathPara>
                </a14:m>
                <a:endParaRPr lang="es-ES" dirty="0"/>
              </a:p>
            </p:txBody>
          </p:sp>
        </mc:Choice>
        <mc:Fallback xmlns="">
          <p:sp>
            <p:nvSpPr>
              <p:cNvPr id="9" name="Rectángulo 8"/>
              <p:cNvSpPr>
                <a:spLocks noRot="1" noChangeAspect="1" noMove="1" noResize="1" noEditPoints="1" noAdjustHandles="1" noChangeArrowheads="1" noChangeShapeType="1" noTextEdit="1"/>
              </p:cNvSpPr>
              <p:nvPr/>
            </p:nvSpPr>
            <p:spPr>
              <a:xfrm>
                <a:off x="2069981" y="3145875"/>
                <a:ext cx="4076116" cy="769378"/>
              </a:xfrm>
              <a:prstGeom prst="rect">
                <a:avLst/>
              </a:prstGeom>
              <a:blipFill rotWithShape="0">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 name="Rectángulo 9"/>
              <p:cNvSpPr/>
              <p:nvPr/>
            </p:nvSpPr>
            <p:spPr>
              <a:xfrm>
                <a:off x="2069981" y="4500490"/>
                <a:ext cx="4381199" cy="68736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smtClean="0">
                          <a:solidFill>
                            <a:srgbClr val="FF0000"/>
                          </a:solidFill>
                          <a:latin typeface="Cambria Math" panose="02040503050406030204" pitchFamily="18" charset="0"/>
                        </a:rPr>
                        <m:t>∆</m:t>
                      </m:r>
                      <m:sSup>
                        <m:sSupPr>
                          <m:ctrlPr>
                            <a:rPr lang="es-ES" i="1">
                              <a:solidFill>
                                <a:srgbClr val="FF0000"/>
                              </a:solidFill>
                              <a:latin typeface="Cambria Math" panose="02040503050406030204" pitchFamily="18" charset="0"/>
                            </a:rPr>
                          </m:ctrlPr>
                        </m:sSupPr>
                        <m:e>
                          <m:r>
                            <a:rPr lang="es-ES" b="1" i="1">
                              <a:solidFill>
                                <a:srgbClr val="FF0000"/>
                              </a:solidFill>
                              <a:latin typeface="Cambria Math" panose="02040503050406030204" pitchFamily="18" charset="0"/>
                            </a:rPr>
                            <m:t>𝑽</m:t>
                          </m:r>
                        </m:e>
                        <m:sup>
                          <m:r>
                            <a:rPr lang="es-ES">
                              <a:solidFill>
                                <a:srgbClr val="FF0000"/>
                              </a:solidFill>
                              <a:latin typeface="Cambria Math" panose="02040503050406030204" pitchFamily="18" charset="0"/>
                            </a:rPr>
                            <m:t>′</m:t>
                          </m:r>
                        </m:sup>
                      </m:sSup>
                      <m:r>
                        <a:rPr lang="es-ES">
                          <a:latin typeface="Cambria Math" panose="02040503050406030204" pitchFamily="18" charset="0"/>
                        </a:rPr>
                        <m:t>=</m:t>
                      </m:r>
                      <m:f>
                        <m:fPr>
                          <m:ctrlPr>
                            <a:rPr lang="es-ES" i="1">
                              <a:latin typeface="Cambria Math" panose="02040503050406030204" pitchFamily="18" charset="0"/>
                            </a:rPr>
                          </m:ctrlPr>
                        </m:fPr>
                        <m:num>
                          <m:r>
                            <a:rPr lang="es-ES" b="0" i="1" smtClean="0">
                              <a:latin typeface="Cambria Math" panose="02040503050406030204" pitchFamily="18" charset="0"/>
                            </a:rPr>
                            <m:t>1,67·</m:t>
                          </m:r>
                          <m:sSup>
                            <m:sSupPr>
                              <m:ctrlPr>
                                <a:rPr lang="es-ES"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−27</m:t>
                              </m:r>
                            </m:sup>
                          </m:sSup>
                          <m:r>
                            <a:rPr lang="es-ES" b="0" i="1" smtClean="0">
                              <a:latin typeface="Cambria Math" panose="02040503050406030204" pitchFamily="18" charset="0"/>
                            </a:rPr>
                            <m:t>·</m:t>
                          </m:r>
                          <m:sSup>
                            <m:sSupPr>
                              <m:ctrlPr>
                                <a:rPr lang="es-ES" i="1" smtClean="0">
                                  <a:latin typeface="Cambria Math" panose="02040503050406030204" pitchFamily="18" charset="0"/>
                                </a:rPr>
                              </m:ctrlPr>
                            </m:sSupPr>
                            <m:e>
                              <m:r>
                                <a:rPr lang="es-ES" b="0" i="1" smtClean="0">
                                  <a:latin typeface="Cambria Math" panose="02040503050406030204" pitchFamily="18" charset="0"/>
                                </a:rPr>
                                <m:t>5000</m:t>
                              </m:r>
                            </m:e>
                            <m:sup>
                              <m:r>
                                <a:rPr lang="es-ES" b="0" i="1" smtClean="0">
                                  <a:latin typeface="Cambria Math" panose="02040503050406030204" pitchFamily="18" charset="0"/>
                                </a:rPr>
                                <m:t>2</m:t>
                              </m:r>
                            </m:sup>
                          </m:sSup>
                        </m:num>
                        <m:den>
                          <m:r>
                            <a:rPr lang="es-ES">
                              <a:latin typeface="Cambria Math" panose="02040503050406030204" pitchFamily="18" charset="0"/>
                            </a:rPr>
                            <m:t>2</m:t>
                          </m:r>
                          <m:r>
                            <a:rPr lang="es-ES" b="0" i="1" smtClean="0">
                              <a:latin typeface="Cambria Math" panose="02040503050406030204" pitchFamily="18" charset="0"/>
                            </a:rPr>
                            <m:t>·1,6·</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−19</m:t>
                              </m:r>
                            </m:sup>
                          </m:sSup>
                          <m:r>
                            <a:rPr lang="es-ES" b="0" i="1" smtClean="0">
                              <a:latin typeface="Cambria Math" panose="02040503050406030204" pitchFamily="18" charset="0"/>
                            </a:rPr>
                            <m:t>·</m:t>
                          </m:r>
                          <m:sSup>
                            <m:sSupPr>
                              <m:ctrlPr>
                                <a:rPr lang="es-ES" b="0" i="1" smtClean="0">
                                  <a:latin typeface="Cambria Math" panose="02040503050406030204" pitchFamily="18" charset="0"/>
                                </a:rPr>
                              </m:ctrlPr>
                            </m:sSupPr>
                            <m:e>
                              <m:d>
                                <m:dPr>
                                  <m:ctrlPr>
                                    <a:rPr lang="es-ES" b="0" i="1" smtClean="0">
                                      <a:latin typeface="Cambria Math" panose="02040503050406030204" pitchFamily="18" charset="0"/>
                                    </a:rPr>
                                  </m:ctrlPr>
                                </m:dPr>
                                <m:e>
                                  <m:r>
                                    <a:rPr lang="es-ES" b="0" i="1" smtClean="0">
                                      <a:latin typeface="Cambria Math" panose="02040503050406030204" pitchFamily="18" charset="0"/>
                                    </a:rPr>
                                    <m:t>2·</m:t>
                                  </m:r>
                                  <m:sSup>
                                    <m:sSupPr>
                                      <m:ctrlPr>
                                        <a:rPr lang="es-ES" b="0" i="1" smtClean="0">
                                          <a:latin typeface="Cambria Math" panose="02040503050406030204" pitchFamily="18" charset="0"/>
                                        </a:rPr>
                                      </m:ctrlPr>
                                    </m:sSupPr>
                                    <m:e>
                                      <m:r>
                                        <a:rPr lang="es-ES" b="0" i="1" smtClean="0">
                                          <a:latin typeface="Cambria Math" panose="02040503050406030204" pitchFamily="18" charset="0"/>
                                        </a:rPr>
                                        <m:t>10</m:t>
                                      </m:r>
                                    </m:e>
                                    <m:sup>
                                      <m:r>
                                        <a:rPr lang="es-ES" b="0" i="1" smtClean="0">
                                          <a:latin typeface="Cambria Math" panose="02040503050406030204" pitchFamily="18" charset="0"/>
                                        </a:rPr>
                                        <m:t>−2</m:t>
                                      </m:r>
                                    </m:sup>
                                  </m:sSup>
                                </m:e>
                              </m:d>
                            </m:e>
                            <m:sup>
                              <m:r>
                                <a:rPr lang="es-ES" b="0" i="1" smtClean="0">
                                  <a:latin typeface="Cambria Math" panose="02040503050406030204" pitchFamily="18" charset="0"/>
                                </a:rPr>
                                <m:t>2</m:t>
                              </m:r>
                            </m:sup>
                          </m:sSup>
                        </m:den>
                      </m:f>
                      <m:r>
                        <a:rPr lang="es-ES" b="0" i="1" smtClean="0">
                          <a:latin typeface="Cambria Math" panose="02040503050406030204" pitchFamily="18" charset="0"/>
                        </a:rPr>
                        <m:t>=</m:t>
                      </m:r>
                      <m:r>
                        <a:rPr lang="es-ES" b="1" i="1" smtClean="0">
                          <a:solidFill>
                            <a:srgbClr val="FF0000"/>
                          </a:solidFill>
                          <a:latin typeface="Cambria Math" panose="02040503050406030204" pitchFamily="18" charset="0"/>
                        </a:rPr>
                        <m:t>𝟑𝟐𝟔</m:t>
                      </m:r>
                      <m:r>
                        <a:rPr lang="es-ES" b="1" i="1" smtClean="0">
                          <a:solidFill>
                            <a:srgbClr val="FF0000"/>
                          </a:solidFill>
                          <a:latin typeface="Cambria Math" panose="02040503050406030204" pitchFamily="18" charset="0"/>
                        </a:rPr>
                        <m:t> </m:t>
                      </m:r>
                      <m:r>
                        <a:rPr lang="es-ES" b="1" i="1" smtClean="0">
                          <a:solidFill>
                            <a:srgbClr val="FF0000"/>
                          </a:solidFill>
                          <a:latin typeface="Cambria Math" panose="02040503050406030204" pitchFamily="18" charset="0"/>
                        </a:rPr>
                        <m:t>𝑽</m:t>
                      </m:r>
                    </m:oMath>
                  </m:oMathPara>
                </a14:m>
                <a:endParaRPr lang="es-ES" b="1" dirty="0">
                  <a:solidFill>
                    <a:srgbClr val="FF0000"/>
                  </a:solidFill>
                </a:endParaRPr>
              </a:p>
            </p:txBody>
          </p:sp>
        </mc:Choice>
        <mc:Fallback xmlns="">
          <p:sp>
            <p:nvSpPr>
              <p:cNvPr id="10" name="Rectángulo 9"/>
              <p:cNvSpPr>
                <a:spLocks noRot="1" noChangeAspect="1" noMove="1" noResize="1" noEditPoints="1" noAdjustHandles="1" noChangeArrowheads="1" noChangeShapeType="1" noTextEdit="1"/>
              </p:cNvSpPr>
              <p:nvPr/>
            </p:nvSpPr>
            <p:spPr>
              <a:xfrm>
                <a:off x="2069981" y="4500490"/>
                <a:ext cx="4381199" cy="687368"/>
              </a:xfrm>
              <a:prstGeom prst="rect">
                <a:avLst/>
              </a:prstGeom>
              <a:blipFill rotWithShape="0">
                <a:blip r:embed="rId5"/>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2938568222"/>
      </p:ext>
    </p:extLst>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323439"/>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marL="442913" indent="-442913" algn="just">
              <a:tabLst>
                <a:tab pos="185738" algn="l"/>
              </a:tabLst>
            </a:pPr>
            <a:r>
              <a:rPr lang="es-ES" sz="1600" dirty="0" smtClean="0">
                <a:latin typeface="Arial Narrow" pitchFamily="34" charset="0"/>
                <a:ea typeface="Adobe Heiti Std R" pitchFamily="34" charset="-128"/>
                <a:cs typeface="Aparajita" pitchFamily="34" charset="0"/>
              </a:rPr>
              <a:t>1.	a)	Imagine que la fuerza gravitatoria que actúa sobre una manzana situada en la copa de un árbol es de 1 N. Si la altura de ese árbol fuese el doble de la que es ¿se reduciría la fuerza gravitatoria que actúa sobre la manzana a ¼ de N? ¿Por qué?</a:t>
            </a:r>
          </a:p>
          <a:p>
            <a:pPr marL="442913" indent="-442913" algn="just">
              <a:tabLst>
                <a:tab pos="185738" algn="l"/>
              </a:tabLst>
            </a:pPr>
            <a:r>
              <a:rPr lang="es-ES" sz="1600" dirty="0" smtClean="0">
                <a:latin typeface="Arial Narrow" pitchFamily="34" charset="0"/>
                <a:ea typeface="Adobe Heiti Std R" pitchFamily="34" charset="-128"/>
                <a:cs typeface="Aparajita" pitchFamily="34" charset="0"/>
              </a:rPr>
              <a:t>	b)	Si el Sol se pudiese contraer hasta convertirse en un agujero negro ¿se tragaría a la Tierra? ¿Cómo cambiarían en ese caso las órbitas de los planetas alrededor del Sol?</a:t>
            </a:r>
          </a:p>
        </p:txBody>
      </p:sp>
      <p:grpSp>
        <p:nvGrpSpPr>
          <p:cNvPr id="24" name="Grupo 23"/>
          <p:cNvGrpSpPr/>
          <p:nvPr/>
        </p:nvGrpSpPr>
        <p:grpSpPr>
          <a:xfrm>
            <a:off x="8511916" y="331168"/>
            <a:ext cx="577711" cy="4651678"/>
            <a:chOff x="8511916" y="331168"/>
            <a:chExt cx="577711" cy="4651678"/>
          </a:xfrm>
        </p:grpSpPr>
        <p:sp>
          <p:nvSpPr>
            <p:cNvPr id="25"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6" name="Imagen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5" name="CuadroTexto 4"/>
          <p:cNvSpPr txBox="1"/>
          <p:nvPr/>
        </p:nvSpPr>
        <p:spPr>
          <a:xfrm>
            <a:off x="611560" y="2971800"/>
            <a:ext cx="7465640" cy="646331"/>
          </a:xfrm>
          <a:prstGeom prst="rect">
            <a:avLst/>
          </a:prstGeom>
          <a:noFill/>
        </p:spPr>
        <p:txBody>
          <a:bodyPr wrap="square" rtlCol="0">
            <a:spAutoFit/>
          </a:bodyPr>
          <a:lstStyle/>
          <a:p>
            <a:r>
              <a:rPr lang="es-ES" dirty="0" smtClean="0">
                <a:latin typeface="Arial Narrow" panose="020B0606020202030204" pitchFamily="34" charset="0"/>
              </a:rPr>
              <a:t>a) No se reduciría a ¼ de N </a:t>
            </a:r>
            <a:r>
              <a:rPr lang="es-ES" dirty="0" smtClean="0">
                <a:latin typeface="Arial Narrow" panose="020B0606020202030204" pitchFamily="34" charset="0"/>
              </a:rPr>
              <a:t>porque </a:t>
            </a:r>
            <a:r>
              <a:rPr lang="es-ES" dirty="0" smtClean="0">
                <a:latin typeface="Arial Narrow" panose="020B0606020202030204" pitchFamily="34" charset="0"/>
              </a:rPr>
              <a:t>la distancia al centro de la Tierra sigue siendo aproximadamente la misma:</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6" name="CuadroTexto 5"/>
              <p:cNvSpPr txBox="1"/>
              <p:nvPr/>
            </p:nvSpPr>
            <p:spPr>
              <a:xfrm>
                <a:off x="1528762" y="3730337"/>
                <a:ext cx="5140574" cy="5638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𝐹</m:t>
                      </m:r>
                      <m:r>
                        <a:rPr lang="es-ES" b="0" i="1" smtClean="0">
                          <a:latin typeface="Cambria Math" panose="02040503050406030204" pitchFamily="18" charset="0"/>
                        </a:rPr>
                        <m:t>=</m:t>
                      </m:r>
                      <m:r>
                        <a:rPr lang="es-ES" b="0" i="1" smtClean="0">
                          <a:latin typeface="Cambria Math" panose="02040503050406030204" pitchFamily="18" charset="0"/>
                        </a:rPr>
                        <m:t>𝐺</m:t>
                      </m:r>
                      <m:f>
                        <m:fPr>
                          <m:ctrlPr>
                            <a:rPr lang="es-ES" b="0" i="1" smtClean="0">
                              <a:latin typeface="Cambria Math" panose="02040503050406030204" pitchFamily="18" charset="0"/>
                            </a:rPr>
                          </m:ctrlPr>
                        </m:fPr>
                        <m:num>
                          <m:sSub>
                            <m:sSubPr>
                              <m:ctrlPr>
                                <a:rPr lang="es-ES" b="0" i="1" smtClean="0">
                                  <a:latin typeface="Cambria Math" panose="02040503050406030204" pitchFamily="18" charset="0"/>
                                </a:rPr>
                              </m:ctrlPr>
                            </m:sSubPr>
                            <m:e>
                              <m:r>
                                <a:rPr lang="es-ES" b="0" i="1" smtClean="0">
                                  <a:latin typeface="Cambria Math" panose="02040503050406030204" pitchFamily="18" charset="0"/>
                                </a:rPr>
                                <m:t>𝑀</m:t>
                              </m:r>
                            </m:e>
                            <m:sub>
                              <m:r>
                                <a:rPr lang="es-ES" b="0" i="1" smtClean="0">
                                  <a:latin typeface="Cambria Math" panose="02040503050406030204" pitchFamily="18" charset="0"/>
                                </a:rPr>
                                <m:t>𝑇</m:t>
                              </m:r>
                            </m:sub>
                          </m:sSub>
                        </m:num>
                        <m:den>
                          <m:sSup>
                            <m:sSupPr>
                              <m:ctrlPr>
                                <a:rPr lang="es-ES" b="0" i="1" smtClean="0">
                                  <a:latin typeface="Cambria Math" panose="02040503050406030204" pitchFamily="18" charset="0"/>
                                </a:rPr>
                              </m:ctrlPr>
                            </m:sSupPr>
                            <m:e>
                              <m:d>
                                <m:dPr>
                                  <m:ctrlPr>
                                    <a:rPr lang="es-ES" b="0" i="1" smtClean="0">
                                      <a:latin typeface="Cambria Math" panose="02040503050406030204" pitchFamily="18" charset="0"/>
                                    </a:rPr>
                                  </m:ctrlPr>
                                </m:dPr>
                                <m:e>
                                  <m:sSub>
                                    <m:sSubPr>
                                      <m:ctrlPr>
                                        <a:rPr lang="es-ES" b="0" i="1" smtClean="0">
                                          <a:latin typeface="Cambria Math" panose="02040503050406030204" pitchFamily="18" charset="0"/>
                                        </a:rPr>
                                      </m:ctrlPr>
                                    </m:sSubPr>
                                    <m:e>
                                      <m:r>
                                        <a:rPr lang="es-ES" b="0" i="1" smtClean="0">
                                          <a:latin typeface="Cambria Math" panose="02040503050406030204" pitchFamily="18" charset="0"/>
                                        </a:rPr>
                                        <m:t>𝑅</m:t>
                                      </m:r>
                                    </m:e>
                                    <m:sub>
                                      <m:r>
                                        <a:rPr lang="es-ES" b="0" i="1" smtClean="0">
                                          <a:latin typeface="Cambria Math" panose="02040503050406030204" pitchFamily="18" charset="0"/>
                                        </a:rPr>
                                        <m:t>𝑇</m:t>
                                      </m:r>
                                    </m:sub>
                                  </m:sSub>
                                  <m:r>
                                    <a:rPr lang="es-ES" b="0" i="1" smtClean="0">
                                      <a:latin typeface="Cambria Math" panose="02040503050406030204" pitchFamily="18" charset="0"/>
                                    </a:rPr>
                                    <m:t>+</m:t>
                                  </m:r>
                                  <m:r>
                                    <a:rPr lang="es-ES" b="0" i="1" smtClean="0">
                                      <a:latin typeface="Cambria Math" panose="02040503050406030204" pitchFamily="18" charset="0"/>
                                    </a:rPr>
                                    <m:t>h</m:t>
                                  </m:r>
                                </m:e>
                              </m:d>
                            </m:e>
                            <m:sup>
                              <m:r>
                                <a:rPr lang="es-ES" b="0" i="1" smtClean="0">
                                  <a:latin typeface="Cambria Math" panose="02040503050406030204" pitchFamily="18" charset="0"/>
                                </a:rPr>
                                <m:t>2</m:t>
                              </m:r>
                            </m:sup>
                          </m:sSup>
                        </m:den>
                      </m:f>
                      <m:r>
                        <a:rPr lang="es-ES" b="0" i="1" smtClean="0">
                          <a:latin typeface="Cambria Math" panose="02040503050406030204" pitchFamily="18" charset="0"/>
                        </a:rPr>
                        <m:t>=1 </m:t>
                      </m:r>
                      <m:r>
                        <a:rPr lang="es-ES" b="0" i="1" smtClean="0">
                          <a:latin typeface="Cambria Math" panose="02040503050406030204" pitchFamily="18" charset="0"/>
                        </a:rPr>
                        <m:t>𝑁</m:t>
                      </m:r>
                      <m:r>
                        <a:rPr lang="es-ES" b="0" i="1" smtClean="0">
                          <a:latin typeface="Cambria Math" panose="02040503050406030204" pitchFamily="18" charset="0"/>
                        </a:rPr>
                        <m:t>      →       </m:t>
                      </m:r>
                      <m:sSup>
                        <m:sSupPr>
                          <m:ctrlPr>
                            <a:rPr lang="es-ES" b="0" i="1" smtClean="0">
                              <a:latin typeface="Cambria Math" panose="02040503050406030204" pitchFamily="18" charset="0"/>
                              <a:ea typeface="Cambria Math" panose="02040503050406030204" pitchFamily="18" charset="0"/>
                            </a:rPr>
                          </m:ctrlPr>
                        </m:sSupPr>
                        <m:e>
                          <m:r>
                            <a:rPr lang="es-ES" b="0" i="1" smtClean="0">
                              <a:latin typeface="Cambria Math" panose="02040503050406030204" pitchFamily="18" charset="0"/>
                              <a:ea typeface="Cambria Math" panose="02040503050406030204" pitchFamily="18" charset="0"/>
                            </a:rPr>
                            <m:t>𝐹</m:t>
                          </m:r>
                        </m:e>
                        <m:sup>
                          <m:r>
                            <a:rPr lang="es-ES" b="0" i="1" smtClean="0">
                              <a:latin typeface="Cambria Math" panose="02040503050406030204" pitchFamily="18" charset="0"/>
                              <a:ea typeface="Cambria Math" panose="02040503050406030204" pitchFamily="18" charset="0"/>
                            </a:rPr>
                            <m:t>′</m:t>
                          </m:r>
                        </m:sup>
                      </m:sSup>
                      <m:r>
                        <a:rPr lang="es-ES" b="0" i="1" smtClean="0">
                          <a:latin typeface="Cambria Math" panose="02040503050406030204" pitchFamily="18" charset="0"/>
                          <a:ea typeface="Cambria Math" panose="02040503050406030204" pitchFamily="18" charset="0"/>
                        </a:rPr>
                        <m:t>=</m:t>
                      </m:r>
                      <m:r>
                        <a:rPr lang="es-ES" i="1">
                          <a:latin typeface="Cambria Math" panose="02040503050406030204" pitchFamily="18" charset="0"/>
                        </a:rPr>
                        <m:t>𝐺</m:t>
                      </m:r>
                      <m:f>
                        <m:fPr>
                          <m:ctrlPr>
                            <a:rPr lang="es-ES" i="1">
                              <a:latin typeface="Cambria Math" panose="02040503050406030204" pitchFamily="18" charset="0"/>
                            </a:rPr>
                          </m:ctrlPr>
                        </m:fPr>
                        <m:num>
                          <m:sSub>
                            <m:sSubPr>
                              <m:ctrlPr>
                                <a:rPr lang="es-ES" i="1">
                                  <a:latin typeface="Cambria Math" panose="02040503050406030204" pitchFamily="18" charset="0"/>
                                </a:rPr>
                              </m:ctrlPr>
                            </m:sSubPr>
                            <m:e>
                              <m:r>
                                <a:rPr lang="es-ES" i="1">
                                  <a:latin typeface="Cambria Math" panose="02040503050406030204" pitchFamily="18" charset="0"/>
                                </a:rPr>
                                <m:t>𝑀</m:t>
                              </m:r>
                            </m:e>
                            <m:sub>
                              <m:r>
                                <a:rPr lang="es-ES" i="1">
                                  <a:latin typeface="Cambria Math" panose="02040503050406030204" pitchFamily="18" charset="0"/>
                                </a:rPr>
                                <m:t>𝑇</m:t>
                              </m:r>
                            </m:sub>
                          </m:sSub>
                        </m:num>
                        <m:den>
                          <m:sSup>
                            <m:sSupPr>
                              <m:ctrlPr>
                                <a:rPr lang="es-ES" i="1">
                                  <a:latin typeface="Cambria Math" panose="02040503050406030204" pitchFamily="18" charset="0"/>
                                </a:rPr>
                              </m:ctrlPr>
                            </m:sSupPr>
                            <m:e>
                              <m:d>
                                <m:dPr>
                                  <m:ctrlPr>
                                    <a:rPr lang="es-ES" i="1">
                                      <a:latin typeface="Cambria Math" panose="02040503050406030204" pitchFamily="18" charset="0"/>
                                    </a:rPr>
                                  </m:ctrlPr>
                                </m:dPr>
                                <m:e>
                                  <m:sSub>
                                    <m:sSubPr>
                                      <m:ctrlPr>
                                        <a:rPr lang="es-ES" i="1">
                                          <a:latin typeface="Cambria Math" panose="02040503050406030204" pitchFamily="18" charset="0"/>
                                        </a:rPr>
                                      </m:ctrlPr>
                                    </m:sSubPr>
                                    <m:e>
                                      <m:r>
                                        <a:rPr lang="es-ES" i="1">
                                          <a:latin typeface="Cambria Math" panose="02040503050406030204" pitchFamily="18" charset="0"/>
                                        </a:rPr>
                                        <m:t>𝑅</m:t>
                                      </m:r>
                                    </m:e>
                                    <m:sub>
                                      <m:r>
                                        <a:rPr lang="es-ES" i="1">
                                          <a:latin typeface="Cambria Math" panose="02040503050406030204" pitchFamily="18" charset="0"/>
                                        </a:rPr>
                                        <m:t>𝑇</m:t>
                                      </m:r>
                                    </m:sub>
                                  </m:sSub>
                                  <m:r>
                                    <a:rPr lang="es-ES" i="1">
                                      <a:latin typeface="Cambria Math" panose="02040503050406030204" pitchFamily="18" charset="0"/>
                                    </a:rPr>
                                    <m:t>+</m:t>
                                  </m:r>
                                  <m:r>
                                    <a:rPr lang="es-ES" b="0" i="1" smtClean="0">
                                      <a:latin typeface="Cambria Math" panose="02040503050406030204" pitchFamily="18" charset="0"/>
                                    </a:rPr>
                                    <m:t>2</m:t>
                                  </m:r>
                                  <m:r>
                                    <a:rPr lang="es-ES" i="1">
                                      <a:latin typeface="Cambria Math" panose="02040503050406030204" pitchFamily="18" charset="0"/>
                                    </a:rPr>
                                    <m:t>h</m:t>
                                  </m:r>
                                </m:e>
                              </m:d>
                            </m:e>
                            <m:sup>
                              <m:r>
                                <a:rPr lang="es-ES" i="1">
                                  <a:latin typeface="Cambria Math" panose="02040503050406030204" pitchFamily="18" charset="0"/>
                                </a:rPr>
                                <m:t>2</m:t>
                              </m:r>
                            </m:sup>
                          </m:sSup>
                        </m:den>
                      </m:f>
                    </m:oMath>
                  </m:oMathPara>
                </a14:m>
                <a:endParaRPr lang="es-ES" dirty="0"/>
              </a:p>
            </p:txBody>
          </p:sp>
        </mc:Choice>
        <mc:Fallback xmlns="">
          <p:sp>
            <p:nvSpPr>
              <p:cNvPr id="6" name="CuadroTexto 5"/>
              <p:cNvSpPr txBox="1">
                <a:spLocks noRot="1" noChangeAspect="1" noMove="1" noResize="1" noEditPoints="1" noAdjustHandles="1" noChangeArrowheads="1" noChangeShapeType="1" noTextEdit="1"/>
              </p:cNvSpPr>
              <p:nvPr/>
            </p:nvSpPr>
            <p:spPr>
              <a:xfrm>
                <a:off x="1528762" y="3730337"/>
                <a:ext cx="5140574" cy="563872"/>
              </a:xfrm>
              <a:prstGeom prst="rect">
                <a:avLst/>
              </a:prstGeom>
              <a:blipFill rotWithShape="0">
                <a:blip r:embed="rId3"/>
                <a:stretch>
                  <a:fillRect/>
                </a:stretch>
              </a:blipFill>
            </p:spPr>
            <p:txBody>
              <a:bodyPr/>
              <a:lstStyle/>
              <a:p>
                <a:r>
                  <a:rPr lang="es-ES">
                    <a:noFill/>
                  </a:rPr>
                  <a:t> </a:t>
                </a:r>
              </a:p>
            </p:txBody>
          </p:sp>
        </mc:Fallback>
      </mc:AlternateContent>
      <p:sp>
        <p:nvSpPr>
          <p:cNvPr id="18" name="CuadroTexto 17"/>
          <p:cNvSpPr txBox="1"/>
          <p:nvPr/>
        </p:nvSpPr>
        <p:spPr>
          <a:xfrm>
            <a:off x="659160" y="4406415"/>
            <a:ext cx="7465640" cy="369332"/>
          </a:xfrm>
          <a:prstGeom prst="rect">
            <a:avLst/>
          </a:prstGeom>
          <a:noFill/>
        </p:spPr>
        <p:txBody>
          <a:bodyPr wrap="square" rtlCol="0">
            <a:spAutoFit/>
          </a:bodyPr>
          <a:lstStyle/>
          <a:p>
            <a:r>
              <a:rPr lang="es-ES" dirty="0" smtClean="0">
                <a:latin typeface="Arial Narrow" panose="020B0606020202030204" pitchFamily="34" charset="0"/>
              </a:rPr>
              <a:t>Como:</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7" name="CuadroTexto 6"/>
              <p:cNvSpPr txBox="1"/>
              <p:nvPr/>
            </p:nvSpPr>
            <p:spPr>
              <a:xfrm>
                <a:off x="2498514" y="4775747"/>
                <a:ext cx="41708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𝒉</m:t>
                      </m:r>
                      <m:r>
                        <a:rPr lang="es-ES" b="1" i="1" smtClean="0">
                          <a:solidFill>
                            <a:srgbClr val="FF0000"/>
                          </a:solidFill>
                          <a:latin typeface="Cambria Math" panose="02040503050406030204" pitchFamily="18" charset="0"/>
                          <a:ea typeface="Cambria Math" panose="02040503050406030204" pitchFamily="18" charset="0"/>
                        </a:rPr>
                        <m:t>≪</m:t>
                      </m:r>
                      <m:sSub>
                        <m:sSubPr>
                          <m:ctrlPr>
                            <a:rPr lang="es-ES" b="1" i="1" smtClean="0">
                              <a:solidFill>
                                <a:srgbClr val="FF0000"/>
                              </a:solidFill>
                              <a:latin typeface="Cambria Math" panose="02040503050406030204" pitchFamily="18" charset="0"/>
                              <a:ea typeface="Cambria Math" panose="02040503050406030204" pitchFamily="18" charset="0"/>
                            </a:rPr>
                          </m:ctrlPr>
                        </m:sSubPr>
                        <m:e>
                          <m:r>
                            <a:rPr lang="es-ES" b="1" i="1" smtClean="0">
                              <a:solidFill>
                                <a:srgbClr val="FF0000"/>
                              </a:solidFill>
                              <a:latin typeface="Cambria Math" panose="02040503050406030204" pitchFamily="18" charset="0"/>
                              <a:ea typeface="Cambria Math" panose="02040503050406030204" pitchFamily="18" charset="0"/>
                            </a:rPr>
                            <m:t>𝑹</m:t>
                          </m:r>
                        </m:e>
                        <m:sub>
                          <m:r>
                            <a:rPr lang="es-ES" b="1" i="1" smtClean="0">
                              <a:solidFill>
                                <a:srgbClr val="FF0000"/>
                              </a:solidFill>
                              <a:latin typeface="Cambria Math" panose="02040503050406030204" pitchFamily="18" charset="0"/>
                              <a:ea typeface="Cambria Math" panose="02040503050406030204" pitchFamily="18" charset="0"/>
                            </a:rPr>
                            <m:t>𝑻</m:t>
                          </m:r>
                        </m:sub>
                      </m:sSub>
                      <m:r>
                        <a:rPr lang="es-ES" b="1" i="1" smtClean="0">
                          <a:solidFill>
                            <a:srgbClr val="FF0000"/>
                          </a:solidFill>
                          <a:latin typeface="Cambria Math" panose="02040503050406030204" pitchFamily="18" charset="0"/>
                          <a:ea typeface="Cambria Math" panose="02040503050406030204" pitchFamily="18" charset="0"/>
                        </a:rPr>
                        <m:t> </m:t>
                      </m:r>
                      <m:r>
                        <a:rPr lang="es-ES" b="1" i="1">
                          <a:solidFill>
                            <a:srgbClr val="FF0000"/>
                          </a:solidFill>
                          <a:latin typeface="Cambria Math" panose="02040503050406030204" pitchFamily="18" charset="0"/>
                          <a:ea typeface="Cambria Math" panose="02040503050406030204" pitchFamily="18" charset="0"/>
                        </a:rPr>
                        <m:t>;    </m:t>
                      </m:r>
                      <m:r>
                        <a:rPr lang="es-ES" b="1" i="1">
                          <a:solidFill>
                            <a:srgbClr val="FF0000"/>
                          </a:solidFill>
                          <a:latin typeface="Cambria Math" panose="02040503050406030204" pitchFamily="18" charset="0"/>
                          <a:ea typeface="Cambria Math" panose="02040503050406030204" pitchFamily="18" charset="0"/>
                        </a:rPr>
                        <m:t>𝟐</m:t>
                      </m:r>
                      <m:r>
                        <a:rPr lang="es-ES" b="1" i="1">
                          <a:solidFill>
                            <a:srgbClr val="FF0000"/>
                          </a:solidFill>
                          <a:latin typeface="Cambria Math" panose="02040503050406030204" pitchFamily="18" charset="0"/>
                          <a:ea typeface="Cambria Math" panose="02040503050406030204" pitchFamily="18" charset="0"/>
                        </a:rPr>
                        <m:t>𝒉</m:t>
                      </m:r>
                      <m:r>
                        <a:rPr lang="es-ES" b="1" i="1">
                          <a:solidFill>
                            <a:srgbClr val="FF0000"/>
                          </a:solidFill>
                          <a:latin typeface="Cambria Math" panose="02040503050406030204" pitchFamily="18" charset="0"/>
                          <a:ea typeface="Cambria Math" panose="02040503050406030204" pitchFamily="18" charset="0"/>
                        </a:rPr>
                        <m:t>≪</m:t>
                      </m:r>
                      <m:sSub>
                        <m:sSubPr>
                          <m:ctrlPr>
                            <a:rPr lang="es-ES" b="1" i="1">
                              <a:solidFill>
                                <a:srgbClr val="FF0000"/>
                              </a:solidFill>
                              <a:latin typeface="Cambria Math" panose="02040503050406030204" pitchFamily="18" charset="0"/>
                              <a:ea typeface="Cambria Math" panose="02040503050406030204" pitchFamily="18" charset="0"/>
                            </a:rPr>
                          </m:ctrlPr>
                        </m:sSubPr>
                        <m:e>
                          <m:r>
                            <a:rPr lang="es-ES" b="1" i="1">
                              <a:solidFill>
                                <a:srgbClr val="FF0000"/>
                              </a:solidFill>
                              <a:latin typeface="Cambria Math" panose="02040503050406030204" pitchFamily="18" charset="0"/>
                              <a:ea typeface="Cambria Math" panose="02040503050406030204" pitchFamily="18" charset="0"/>
                            </a:rPr>
                            <m:t>𝑹</m:t>
                          </m:r>
                        </m:e>
                        <m:sub>
                          <m:r>
                            <a:rPr lang="es-ES" b="1" i="1">
                              <a:solidFill>
                                <a:srgbClr val="FF0000"/>
                              </a:solidFill>
                              <a:latin typeface="Cambria Math" panose="02040503050406030204" pitchFamily="18" charset="0"/>
                              <a:ea typeface="Cambria Math" panose="02040503050406030204" pitchFamily="18" charset="0"/>
                            </a:rPr>
                            <m:t>𝑻</m:t>
                          </m:r>
                        </m:sub>
                      </m:sSub>
                      <m:r>
                        <a:rPr lang="es-ES" b="1" i="1" smtClean="0">
                          <a:solidFill>
                            <a:srgbClr val="FF0000"/>
                          </a:solidFill>
                          <a:latin typeface="Cambria Math" panose="02040503050406030204" pitchFamily="18" charset="0"/>
                          <a:ea typeface="Cambria Math" panose="02040503050406030204" pitchFamily="18" charset="0"/>
                        </a:rPr>
                        <m:t>    →     </m:t>
                      </m:r>
                      <m:sSup>
                        <m:sSupPr>
                          <m:ctrlPr>
                            <a:rPr lang="es-ES" b="1" i="1" smtClean="0">
                              <a:solidFill>
                                <a:srgbClr val="FF0000"/>
                              </a:solidFill>
                              <a:latin typeface="Cambria Math" panose="02040503050406030204" pitchFamily="18" charset="0"/>
                              <a:ea typeface="Cambria Math" panose="02040503050406030204" pitchFamily="18" charset="0"/>
                            </a:rPr>
                          </m:ctrlPr>
                        </m:sSupPr>
                        <m:e>
                          <m:r>
                            <a:rPr lang="es-ES" b="1" i="1" smtClean="0">
                              <a:solidFill>
                                <a:srgbClr val="FF0000"/>
                              </a:solidFill>
                              <a:latin typeface="Cambria Math" panose="02040503050406030204" pitchFamily="18" charset="0"/>
                              <a:ea typeface="Cambria Math" panose="02040503050406030204" pitchFamily="18" charset="0"/>
                            </a:rPr>
                            <m:t>𝑭</m:t>
                          </m:r>
                        </m:e>
                        <m:sup>
                          <m:r>
                            <a:rPr lang="es-ES" b="1" i="1" smtClean="0">
                              <a:solidFill>
                                <a:srgbClr val="FF0000"/>
                              </a:solidFill>
                              <a:latin typeface="Cambria Math" panose="02040503050406030204" pitchFamily="18" charset="0"/>
                              <a:ea typeface="Cambria Math" panose="02040503050406030204" pitchFamily="18" charset="0"/>
                            </a:rPr>
                            <m:t>′</m:t>
                          </m:r>
                        </m:sup>
                      </m:sSup>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𝑭</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𝟏</m:t>
                      </m:r>
                      <m:r>
                        <a:rPr lang="es-ES" b="1"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𝑵</m:t>
                      </m:r>
                    </m:oMath>
                  </m:oMathPara>
                </a14:m>
                <a:endParaRPr lang="es-ES" b="1" dirty="0">
                  <a:solidFill>
                    <a:srgbClr val="FF0000"/>
                  </a:solidFill>
                </a:endParaRPr>
              </a:p>
            </p:txBody>
          </p:sp>
        </mc:Choice>
        <mc:Fallback xmlns="">
          <p:sp>
            <p:nvSpPr>
              <p:cNvPr id="7" name="CuadroTexto 6"/>
              <p:cNvSpPr txBox="1">
                <a:spLocks noRot="1" noChangeAspect="1" noMove="1" noResize="1" noEditPoints="1" noAdjustHandles="1" noChangeArrowheads="1" noChangeShapeType="1" noTextEdit="1"/>
              </p:cNvSpPr>
              <p:nvPr/>
            </p:nvSpPr>
            <p:spPr>
              <a:xfrm>
                <a:off x="2498514" y="4775747"/>
                <a:ext cx="4170822" cy="276999"/>
              </a:xfrm>
              <a:prstGeom prst="rect">
                <a:avLst/>
              </a:prstGeom>
              <a:blipFill rotWithShape="0">
                <a:blip r:embed="rId4"/>
                <a:stretch>
                  <a:fillRect l="-1023" r="-877" b="-15217"/>
                </a:stretch>
              </a:blipFill>
            </p:spPr>
            <p:txBody>
              <a:bodyPr/>
              <a:lstStyle/>
              <a:p>
                <a:r>
                  <a:rPr lang="es-ES">
                    <a:noFill/>
                  </a:rPr>
                  <a:t> </a:t>
                </a:r>
              </a:p>
            </p:txBody>
          </p:sp>
        </mc:Fallback>
      </mc:AlternateContent>
      <p:sp>
        <p:nvSpPr>
          <p:cNvPr id="8" name="CuadroTexto 7"/>
          <p:cNvSpPr txBox="1"/>
          <p:nvPr/>
        </p:nvSpPr>
        <p:spPr>
          <a:xfrm>
            <a:off x="659160" y="5390086"/>
            <a:ext cx="7418040" cy="646331"/>
          </a:xfrm>
          <a:prstGeom prst="rect">
            <a:avLst/>
          </a:prstGeom>
          <a:noFill/>
        </p:spPr>
        <p:txBody>
          <a:bodyPr wrap="square" rtlCol="0">
            <a:spAutoFit/>
          </a:bodyPr>
          <a:lstStyle/>
          <a:p>
            <a:r>
              <a:rPr lang="es-ES" dirty="0" smtClean="0">
                <a:latin typeface="Arial Narrow" panose="020B0606020202030204" pitchFamily="34" charset="0"/>
              </a:rPr>
              <a:t>b) Dado que la masa del Sol sigue siendo a misma, las órbitas de los planetas se mantendrían iguales, incluida la Tierra.</a:t>
            </a:r>
            <a:endParaRPr lang="es-ES" dirty="0">
              <a:latin typeface="Arial Narrow" panose="020B0606020202030204" pitchFamily="34" charset="0"/>
            </a:endParaRPr>
          </a:p>
        </p:txBody>
      </p:sp>
    </p:spTree>
    <p:extLst>
      <p:ext uri="{BB962C8B-B14F-4D97-AF65-F5344CB8AC3E}">
        <p14:creationId xmlns:p14="http://schemas.microsoft.com/office/powerpoint/2010/main" val="354256402"/>
      </p:ext>
    </p:extLst>
  </p:cSld>
  <p:clrMapOvr>
    <a:masterClrMapping/>
  </p:clrMapOvr>
  <mc:AlternateContent xmlns:mc="http://schemas.openxmlformats.org/markup-compatibility/2006" xmlns:p14="http://schemas.microsoft.com/office/powerpoint/2010/main">
    <mc:Choice Requires="p14">
      <p:transition spd="slow" p14:dur="1200" advClick="0" advTm="40000">
        <p14:prism/>
      </p:transition>
    </mc:Choice>
    <mc:Fallback xmlns="">
      <p:transition spd="slow" advClick="0" advTm="40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077218"/>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marL="442913" indent="-442913" algn="just">
              <a:tabLst>
                <a:tab pos="185738" algn="l"/>
              </a:tabLst>
            </a:pPr>
            <a:r>
              <a:rPr lang="es-ES" sz="1600" dirty="0" smtClean="0">
                <a:latin typeface="Arial Narrow" pitchFamily="34" charset="0"/>
                <a:ea typeface="Adobe Heiti Std R" pitchFamily="34" charset="-128"/>
                <a:cs typeface="Aparajita" pitchFamily="34" charset="0"/>
              </a:rPr>
              <a:t>2.	a)	¿Cuánto pesa un cuerpo en el centro de la Tierra?</a:t>
            </a:r>
          </a:p>
          <a:p>
            <a:pPr marL="442913" indent="-257175" algn="just"/>
            <a:r>
              <a:rPr lang="es-ES" sz="1600" dirty="0" smtClean="0">
                <a:latin typeface="Arial Narrow" pitchFamily="34" charset="0"/>
                <a:ea typeface="Adobe Heiti Std R" pitchFamily="34" charset="-128"/>
                <a:cs typeface="Aparajita" pitchFamily="34" charset="0"/>
              </a:rPr>
              <a:t>b)	Si estás de pie en la superficie de un planeta que se está contrayendo, te vas acercando a su centro y tu peso aumenta. En cambio, si te acercas al centro del planeta cavando un hoyo, tu peso disminuye, ¿Cómo explicas esa aparente contradicción?</a:t>
            </a:r>
            <a:endParaRPr lang="es-ES" sz="1600" dirty="0">
              <a:latin typeface="Arial Narrow" pitchFamily="34" charset="0"/>
              <a:ea typeface="Adobe Heiti Std R" pitchFamily="34" charset="-128"/>
              <a:cs typeface="Aparajita" pitchFamily="34" charset="0"/>
            </a:endParaRPr>
          </a:p>
        </p:txBody>
      </p:sp>
      <p:grpSp>
        <p:nvGrpSpPr>
          <p:cNvPr id="34" name="Grupo 33"/>
          <p:cNvGrpSpPr/>
          <p:nvPr/>
        </p:nvGrpSpPr>
        <p:grpSpPr>
          <a:xfrm>
            <a:off x="8511916" y="331168"/>
            <a:ext cx="577711" cy="4651678"/>
            <a:chOff x="8511916" y="331168"/>
            <a:chExt cx="577711" cy="4651678"/>
          </a:xfrm>
        </p:grpSpPr>
        <p:sp>
          <p:nvSpPr>
            <p:cNvPr id="40"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41" name="Imagen 4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3" name="CuadroTexto 2"/>
          <p:cNvSpPr txBox="1"/>
          <p:nvPr/>
        </p:nvSpPr>
        <p:spPr>
          <a:xfrm>
            <a:off x="611560" y="2743200"/>
            <a:ext cx="7465640" cy="646331"/>
          </a:xfrm>
          <a:prstGeom prst="rect">
            <a:avLst/>
          </a:prstGeom>
          <a:noFill/>
        </p:spPr>
        <p:txBody>
          <a:bodyPr wrap="square" rtlCol="0">
            <a:spAutoFit/>
          </a:bodyPr>
          <a:lstStyle/>
          <a:p>
            <a:r>
              <a:rPr lang="es-ES" dirty="0" smtClean="0">
                <a:latin typeface="Arial Narrow" panose="020B0606020202030204" pitchFamily="34" charset="0"/>
              </a:rPr>
              <a:t>a) Dado que el campo gravitatorio disminuye linealmente con la distancia al centro de la Tierra, el peso de un cuerpo en el centro sería nulo.</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5" name="CuadroTexto 4"/>
              <p:cNvSpPr txBox="1"/>
              <p:nvPr/>
            </p:nvSpPr>
            <p:spPr>
              <a:xfrm>
                <a:off x="2347668" y="3576245"/>
                <a:ext cx="392197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𝑔</m:t>
                      </m:r>
                      <m:r>
                        <a:rPr lang="es-ES" b="0" i="1" smtClean="0">
                          <a:latin typeface="Cambria Math" panose="02040503050406030204" pitchFamily="18" charset="0"/>
                        </a:rPr>
                        <m:t>=</m:t>
                      </m:r>
                      <m:r>
                        <a:rPr lang="es-ES" b="0" i="1" smtClean="0">
                          <a:latin typeface="Cambria Math" panose="02040503050406030204" pitchFamily="18" charset="0"/>
                        </a:rPr>
                        <m:t>𝑘𝑟</m:t>
                      </m:r>
                      <m:r>
                        <a:rPr lang="es-ES" b="0" i="1" smtClean="0">
                          <a:latin typeface="Cambria Math" panose="02040503050406030204" pitchFamily="18" charset="0"/>
                        </a:rPr>
                        <m:t>       →         </m:t>
                      </m:r>
                      <m:r>
                        <a:rPr lang="es-ES" b="1" i="1" smtClean="0">
                          <a:solidFill>
                            <a:srgbClr val="FF0000"/>
                          </a:solidFill>
                          <a:latin typeface="Cambria Math" panose="02040503050406030204" pitchFamily="18" charset="0"/>
                          <a:ea typeface="Cambria Math" panose="02040503050406030204" pitchFamily="18" charset="0"/>
                        </a:rPr>
                        <m:t>𝑭</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𝒎𝒈</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𝒎𝒌𝒓</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𝟎</m:t>
                      </m:r>
                    </m:oMath>
                  </m:oMathPara>
                </a14:m>
                <a:endParaRPr lang="es-ES" b="1" dirty="0">
                  <a:solidFill>
                    <a:srgbClr val="FF0000"/>
                  </a:solidFill>
                </a:endParaRPr>
              </a:p>
            </p:txBody>
          </p:sp>
        </mc:Choice>
        <mc:Fallback xmlns="">
          <p:sp>
            <p:nvSpPr>
              <p:cNvPr id="5" name="CuadroTexto 4"/>
              <p:cNvSpPr txBox="1">
                <a:spLocks noRot="1" noChangeAspect="1" noMove="1" noResize="1" noEditPoints="1" noAdjustHandles="1" noChangeArrowheads="1" noChangeShapeType="1" noTextEdit="1"/>
              </p:cNvSpPr>
              <p:nvPr/>
            </p:nvSpPr>
            <p:spPr>
              <a:xfrm>
                <a:off x="2347668" y="3576245"/>
                <a:ext cx="3921971" cy="276999"/>
              </a:xfrm>
              <a:prstGeom prst="rect">
                <a:avLst/>
              </a:prstGeom>
              <a:blipFill rotWithShape="0">
                <a:blip r:embed="rId3"/>
                <a:stretch>
                  <a:fillRect l="-1089" t="-2222" r="-1089" b="-26667"/>
                </a:stretch>
              </a:blipFill>
            </p:spPr>
            <p:txBody>
              <a:bodyPr/>
              <a:lstStyle/>
              <a:p>
                <a:r>
                  <a:rPr lang="es-ES">
                    <a:noFill/>
                  </a:rPr>
                  <a:t> </a:t>
                </a:r>
              </a:p>
            </p:txBody>
          </p:sp>
        </mc:Fallback>
      </mc:AlternateContent>
      <p:sp>
        <p:nvSpPr>
          <p:cNvPr id="20" name="CuadroTexto 19"/>
          <p:cNvSpPr txBox="1"/>
          <p:nvPr/>
        </p:nvSpPr>
        <p:spPr>
          <a:xfrm>
            <a:off x="626827" y="3991548"/>
            <a:ext cx="7465640" cy="369332"/>
          </a:xfrm>
          <a:prstGeom prst="rect">
            <a:avLst/>
          </a:prstGeom>
          <a:noFill/>
        </p:spPr>
        <p:txBody>
          <a:bodyPr wrap="square" rtlCol="0">
            <a:spAutoFit/>
          </a:bodyPr>
          <a:lstStyle/>
          <a:p>
            <a:r>
              <a:rPr lang="es-ES" dirty="0" smtClean="0">
                <a:latin typeface="Arial Narrow" panose="020B0606020202030204" pitchFamily="34" charset="0"/>
              </a:rPr>
              <a:t>Donde </a:t>
            </a:r>
            <a:r>
              <a:rPr lang="es-ES" i="1" dirty="0" smtClean="0">
                <a:latin typeface="Arial Narrow" panose="020B0606020202030204" pitchFamily="34" charset="0"/>
              </a:rPr>
              <a:t>k</a:t>
            </a:r>
            <a:r>
              <a:rPr lang="es-ES" dirty="0" smtClean="0">
                <a:latin typeface="Arial Narrow" panose="020B0606020202030204" pitchFamily="34" charset="0"/>
              </a:rPr>
              <a:t> es una constante de proporcionalidad y </a:t>
            </a:r>
            <a:r>
              <a:rPr lang="es-ES" i="1" dirty="0" smtClean="0">
                <a:latin typeface="Arial Narrow" panose="020B0606020202030204" pitchFamily="34" charset="0"/>
              </a:rPr>
              <a:t>r</a:t>
            </a:r>
            <a:r>
              <a:rPr lang="es-ES" dirty="0" smtClean="0">
                <a:latin typeface="Arial Narrow" panose="020B0606020202030204" pitchFamily="34" charset="0"/>
              </a:rPr>
              <a:t> la distancia al centro.</a:t>
            </a:r>
            <a:endParaRPr lang="es-ES" dirty="0">
              <a:latin typeface="Arial Narrow" panose="020B0606020202030204" pitchFamily="34" charset="0"/>
            </a:endParaRPr>
          </a:p>
        </p:txBody>
      </p:sp>
      <p:sp>
        <p:nvSpPr>
          <p:cNvPr id="21" name="CuadroTexto 20"/>
          <p:cNvSpPr txBox="1"/>
          <p:nvPr/>
        </p:nvSpPr>
        <p:spPr>
          <a:xfrm>
            <a:off x="626827" y="4499184"/>
            <a:ext cx="7465640" cy="646331"/>
          </a:xfrm>
          <a:prstGeom prst="rect">
            <a:avLst/>
          </a:prstGeom>
          <a:noFill/>
        </p:spPr>
        <p:txBody>
          <a:bodyPr wrap="square" rtlCol="0">
            <a:spAutoFit/>
          </a:bodyPr>
          <a:lstStyle/>
          <a:p>
            <a:r>
              <a:rPr lang="es-ES" dirty="0" smtClean="0">
                <a:latin typeface="Arial Narrow" panose="020B0606020202030204" pitchFamily="34" charset="0"/>
              </a:rPr>
              <a:t>b) Si el planeta se contrae, la </a:t>
            </a:r>
            <a:r>
              <a:rPr lang="es-ES" b="1" dirty="0" smtClean="0">
                <a:solidFill>
                  <a:srgbClr val="FF0000"/>
                </a:solidFill>
                <a:latin typeface="Arial Narrow" panose="020B0606020202030204" pitchFamily="34" charset="0"/>
              </a:rPr>
              <a:t>fuerza gravitatoria aumenta con el inverso del cuadrado del radio del planeta</a:t>
            </a:r>
            <a:r>
              <a:rPr lang="es-ES" dirty="0" smtClean="0">
                <a:latin typeface="Arial Narrow" panose="020B0606020202030204" pitchFamily="34" charset="0"/>
              </a:rPr>
              <a:t>.</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6" name="CuadroTexto 5"/>
              <p:cNvSpPr txBox="1"/>
              <p:nvPr/>
            </p:nvSpPr>
            <p:spPr>
              <a:xfrm>
                <a:off x="3579018" y="5283819"/>
                <a:ext cx="1030667" cy="5167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𝑭</m:t>
                      </m:r>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𝑮</m:t>
                      </m:r>
                      <m:f>
                        <m:fPr>
                          <m:ctrlPr>
                            <a:rPr lang="es-ES" b="1" i="1" smtClean="0">
                              <a:solidFill>
                                <a:srgbClr val="FF0000"/>
                              </a:solidFill>
                              <a:latin typeface="Cambria Math" panose="02040503050406030204" pitchFamily="18" charset="0"/>
                            </a:rPr>
                          </m:ctrlPr>
                        </m:fPr>
                        <m:num>
                          <m:sSub>
                            <m:sSubPr>
                              <m:ctrlPr>
                                <a:rPr lang="es-ES" b="1" i="1" smtClean="0">
                                  <a:solidFill>
                                    <a:srgbClr val="FF0000"/>
                                  </a:solidFill>
                                  <a:latin typeface="Cambria Math" panose="02040503050406030204" pitchFamily="18" charset="0"/>
                                </a:rPr>
                              </m:ctrlPr>
                            </m:sSubPr>
                            <m:e>
                              <m:r>
                                <a:rPr lang="es-ES" b="1" i="1" smtClean="0">
                                  <a:solidFill>
                                    <a:srgbClr val="FF0000"/>
                                  </a:solidFill>
                                  <a:latin typeface="Cambria Math" panose="02040503050406030204" pitchFamily="18" charset="0"/>
                                </a:rPr>
                                <m:t>𝑴</m:t>
                              </m:r>
                            </m:e>
                            <m:sub>
                              <m:r>
                                <a:rPr lang="es-ES" b="1" i="1" smtClean="0">
                                  <a:solidFill>
                                    <a:srgbClr val="FF0000"/>
                                  </a:solidFill>
                                  <a:latin typeface="Cambria Math" panose="02040503050406030204" pitchFamily="18" charset="0"/>
                                </a:rPr>
                                <m:t>𝑷</m:t>
                              </m:r>
                            </m:sub>
                          </m:sSub>
                        </m:num>
                        <m:den>
                          <m:sSup>
                            <m:sSupPr>
                              <m:ctrlPr>
                                <a:rPr lang="es-ES" b="1" i="1" smtClean="0">
                                  <a:solidFill>
                                    <a:srgbClr val="FF0000"/>
                                  </a:solidFill>
                                  <a:latin typeface="Cambria Math" panose="02040503050406030204" pitchFamily="18" charset="0"/>
                                </a:rPr>
                              </m:ctrlPr>
                            </m:sSupPr>
                            <m:e>
                              <m:r>
                                <a:rPr lang="es-ES" b="1" i="1" smtClean="0">
                                  <a:solidFill>
                                    <a:srgbClr val="FF0000"/>
                                  </a:solidFill>
                                  <a:latin typeface="Cambria Math" panose="02040503050406030204" pitchFamily="18" charset="0"/>
                                </a:rPr>
                                <m:t>𝒓</m:t>
                              </m:r>
                            </m:e>
                            <m:sup>
                              <m:r>
                                <a:rPr lang="es-ES" b="1" i="1" smtClean="0">
                                  <a:solidFill>
                                    <a:srgbClr val="FF0000"/>
                                  </a:solidFill>
                                  <a:latin typeface="Cambria Math" panose="02040503050406030204" pitchFamily="18" charset="0"/>
                                </a:rPr>
                                <m:t>𝟐</m:t>
                              </m:r>
                            </m:sup>
                          </m:sSup>
                        </m:den>
                      </m:f>
                    </m:oMath>
                  </m:oMathPara>
                </a14:m>
                <a:endParaRPr lang="es-ES" b="1" dirty="0"/>
              </a:p>
            </p:txBody>
          </p:sp>
        </mc:Choice>
        <mc:Fallback xmlns="">
          <p:sp>
            <p:nvSpPr>
              <p:cNvPr id="6" name="CuadroTexto 5"/>
              <p:cNvSpPr txBox="1">
                <a:spLocks noRot="1" noChangeAspect="1" noMove="1" noResize="1" noEditPoints="1" noAdjustHandles="1" noChangeArrowheads="1" noChangeShapeType="1" noTextEdit="1"/>
              </p:cNvSpPr>
              <p:nvPr/>
            </p:nvSpPr>
            <p:spPr>
              <a:xfrm>
                <a:off x="3579018" y="5283819"/>
                <a:ext cx="1030667" cy="516745"/>
              </a:xfrm>
              <a:prstGeom prst="rect">
                <a:avLst/>
              </a:prstGeom>
              <a:blipFill rotWithShape="0">
                <a:blip r:embed="rId4"/>
                <a:stretch>
                  <a:fillRect/>
                </a:stretch>
              </a:blipFill>
            </p:spPr>
            <p:txBody>
              <a:bodyPr/>
              <a:lstStyle/>
              <a:p>
                <a:r>
                  <a:rPr lang="es-ES">
                    <a:noFill/>
                  </a:rPr>
                  <a:t> </a:t>
                </a:r>
              </a:p>
            </p:txBody>
          </p:sp>
        </mc:Fallback>
      </mc:AlternateContent>
      <p:sp>
        <p:nvSpPr>
          <p:cNvPr id="22" name="CuadroTexto 21"/>
          <p:cNvSpPr txBox="1"/>
          <p:nvPr/>
        </p:nvSpPr>
        <p:spPr>
          <a:xfrm>
            <a:off x="659160" y="5955731"/>
            <a:ext cx="7465640" cy="646331"/>
          </a:xfrm>
          <a:prstGeom prst="rect">
            <a:avLst/>
          </a:prstGeom>
          <a:noFill/>
        </p:spPr>
        <p:txBody>
          <a:bodyPr wrap="square" rtlCol="0">
            <a:spAutoFit/>
          </a:bodyPr>
          <a:lstStyle/>
          <a:p>
            <a:r>
              <a:rPr lang="es-ES" dirty="0" smtClean="0">
                <a:latin typeface="Arial Narrow" panose="020B0606020202030204" pitchFamily="34" charset="0"/>
              </a:rPr>
              <a:t>Y por las razones antes expuestas, haciendo el hoyo, </a:t>
            </a:r>
            <a:r>
              <a:rPr lang="es-ES" b="1" dirty="0" smtClean="0">
                <a:solidFill>
                  <a:srgbClr val="FF0000"/>
                </a:solidFill>
                <a:latin typeface="Arial Narrow" panose="020B0606020202030204" pitchFamily="34" charset="0"/>
              </a:rPr>
              <a:t>el campo disminuye con la distancia al centro y, por tanto, su peso</a:t>
            </a:r>
            <a:r>
              <a:rPr lang="es-ES" dirty="0" smtClean="0">
                <a:latin typeface="Arial Narrow" panose="020B0606020202030204" pitchFamily="34" charset="0"/>
              </a:rPr>
              <a:t>.</a:t>
            </a:r>
            <a:endParaRPr lang="es-ES" dirty="0">
              <a:latin typeface="Arial Narrow" panose="020B0606020202030204" pitchFamily="34" charset="0"/>
            </a:endParaRPr>
          </a:p>
        </p:txBody>
      </p:sp>
    </p:spTree>
    <p:extLst>
      <p:ext uri="{BB962C8B-B14F-4D97-AF65-F5344CB8AC3E}">
        <p14:creationId xmlns:p14="http://schemas.microsoft.com/office/powerpoint/2010/main" val="513235665"/>
      </p:ext>
    </p:extLst>
  </p:cSld>
  <p:clrMapOvr>
    <a:masterClrMapping/>
  </p:clrMapOvr>
  <mc:AlternateContent xmlns:mc="http://schemas.openxmlformats.org/markup-compatibility/2006" xmlns:p14="http://schemas.microsoft.com/office/powerpoint/2010/main">
    <mc:Choice Requires="p14">
      <p:transition spd="slow" p14:dur="1200" advClick="0" advTm="40000">
        <p14:prism/>
      </p:transition>
    </mc:Choice>
    <mc:Fallback xmlns="">
      <p:transition spd="slow" advClick="0" advTm="40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323439"/>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marL="185738" indent="-185738" algn="just"/>
            <a:r>
              <a:rPr lang="es-ES" sz="1600" dirty="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 	Comenta las siguientes afirmaciones indicando de forma razonada si son verdaderas o falsas:</a:t>
            </a:r>
          </a:p>
          <a:p>
            <a:pPr marL="442913" indent="-257175" algn="just">
              <a:buAutoNum type="alphaLcParenR"/>
            </a:pPr>
            <a:r>
              <a:rPr lang="es-ES" sz="1600" dirty="0" smtClean="0">
                <a:latin typeface="Arial Narrow" pitchFamily="34" charset="0"/>
                <a:ea typeface="Adobe Heiti Std R" pitchFamily="34" charset="-128"/>
                <a:cs typeface="Aparajita" pitchFamily="34" charset="0"/>
              </a:rPr>
              <a:t>En los vértices de un triángulo equilátero hay tres cargas iguales. Ello implica que en el centro de dicho triángulo, son nulos el campo y el potencial eléctricos.</a:t>
            </a:r>
          </a:p>
          <a:p>
            <a:pPr marL="442913" indent="-257175" algn="just">
              <a:buAutoNum type="alphaLcParenR"/>
            </a:pPr>
            <a:r>
              <a:rPr lang="es-ES" sz="1600" dirty="0" smtClean="0">
                <a:latin typeface="Arial Narrow" pitchFamily="34" charset="0"/>
                <a:ea typeface="Adobe Heiti Std R" pitchFamily="34" charset="-128"/>
                <a:cs typeface="Aparajita" pitchFamily="34" charset="0"/>
              </a:rPr>
              <a:t>Se sabe que el campo eléctrico es nulo en una región de espacio. Ello implica que el potencial eléctrico es nulo también.</a:t>
            </a:r>
            <a:endParaRPr lang="es-ES" sz="1600" dirty="0">
              <a:latin typeface="Arial Narrow" pitchFamily="34" charset="0"/>
              <a:ea typeface="Adobe Heiti Std R" pitchFamily="34" charset="-128"/>
              <a:cs typeface="Aparajita" pitchFamily="34" charset="0"/>
            </a:endParaRPr>
          </a:p>
        </p:txBody>
      </p:sp>
      <p:grpSp>
        <p:nvGrpSpPr>
          <p:cNvPr id="26" name="Grupo 25"/>
          <p:cNvGrpSpPr/>
          <p:nvPr/>
        </p:nvGrpSpPr>
        <p:grpSpPr>
          <a:xfrm>
            <a:off x="8511916" y="331168"/>
            <a:ext cx="577711" cy="4651678"/>
            <a:chOff x="8511916" y="331168"/>
            <a:chExt cx="577711" cy="4651678"/>
          </a:xfrm>
        </p:grpSpPr>
        <p:sp>
          <p:nvSpPr>
            <p:cNvPr id="27"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8" name="Imagen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3" name="Triángulo isósceles 2"/>
          <p:cNvSpPr/>
          <p:nvPr/>
        </p:nvSpPr>
        <p:spPr>
          <a:xfrm>
            <a:off x="742950" y="3590464"/>
            <a:ext cx="3043238" cy="2784763"/>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p:cNvSpPr txBox="1"/>
          <p:nvPr/>
        </p:nvSpPr>
        <p:spPr>
          <a:xfrm>
            <a:off x="647750" y="2757426"/>
            <a:ext cx="7429450" cy="646331"/>
          </a:xfrm>
          <a:prstGeom prst="rect">
            <a:avLst/>
          </a:prstGeom>
          <a:noFill/>
        </p:spPr>
        <p:txBody>
          <a:bodyPr wrap="square" rtlCol="0">
            <a:spAutoFit/>
          </a:bodyPr>
          <a:lstStyle/>
          <a:p>
            <a:r>
              <a:rPr lang="es-ES" dirty="0" smtClean="0">
                <a:latin typeface="Arial Narrow" panose="020B0606020202030204" pitchFamily="34" charset="0"/>
              </a:rPr>
              <a:t>a) En el centro del triángulo, tendiendo en cuenta la simetría del problema, el campo en nulo:</a:t>
            </a:r>
            <a:endParaRPr lang="es-ES" dirty="0">
              <a:latin typeface="Arial Narrow" panose="020B0606020202030204" pitchFamily="34" charset="0"/>
            </a:endParaRPr>
          </a:p>
        </p:txBody>
      </p:sp>
      <p:sp>
        <p:nvSpPr>
          <p:cNvPr id="6" name="Elipse 5"/>
          <p:cNvSpPr/>
          <p:nvPr/>
        </p:nvSpPr>
        <p:spPr>
          <a:xfrm>
            <a:off x="2084569" y="3410464"/>
            <a:ext cx="360000" cy="36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8" name="Conector recto 7"/>
          <p:cNvCxnSpPr>
            <a:endCxn id="3" idx="3"/>
          </p:cNvCxnSpPr>
          <p:nvPr/>
        </p:nvCxnSpPr>
        <p:spPr>
          <a:xfrm>
            <a:off x="2264569" y="3770464"/>
            <a:ext cx="0" cy="2604763"/>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48" name="Conector recto 47"/>
          <p:cNvCxnSpPr/>
          <p:nvPr/>
        </p:nvCxnSpPr>
        <p:spPr>
          <a:xfrm rot="3600000">
            <a:off x="1870847" y="4421654"/>
            <a:ext cx="0" cy="2604763"/>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41" name="Elipse 40"/>
          <p:cNvSpPr/>
          <p:nvPr/>
        </p:nvSpPr>
        <p:spPr>
          <a:xfrm>
            <a:off x="555816" y="6195227"/>
            <a:ext cx="360000" cy="36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49" name="Conector recto 48"/>
          <p:cNvCxnSpPr/>
          <p:nvPr/>
        </p:nvCxnSpPr>
        <p:spPr>
          <a:xfrm rot="18000000" flipH="1">
            <a:off x="2616834" y="4391098"/>
            <a:ext cx="0" cy="2604763"/>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47" name="Elipse 46"/>
          <p:cNvSpPr/>
          <p:nvPr/>
        </p:nvSpPr>
        <p:spPr>
          <a:xfrm>
            <a:off x="3571866" y="6195227"/>
            <a:ext cx="360000" cy="36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4" name="Conector recto de flecha 13"/>
          <p:cNvCxnSpPr/>
          <p:nvPr/>
        </p:nvCxnSpPr>
        <p:spPr>
          <a:xfrm flipV="1">
            <a:off x="2264569" y="5072844"/>
            <a:ext cx="745988" cy="426604"/>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ector recto de flecha 49"/>
          <p:cNvCxnSpPr/>
          <p:nvPr/>
        </p:nvCxnSpPr>
        <p:spPr>
          <a:xfrm flipH="1">
            <a:off x="2264568" y="5502669"/>
            <a:ext cx="2107" cy="805913"/>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Conector recto de flecha 50"/>
          <p:cNvCxnSpPr/>
          <p:nvPr/>
        </p:nvCxnSpPr>
        <p:spPr>
          <a:xfrm flipH="1" flipV="1">
            <a:off x="1530396" y="5078871"/>
            <a:ext cx="745988" cy="426604"/>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2" name="CuadroTexto 51"/>
              <p:cNvSpPr txBox="1"/>
              <p:nvPr/>
            </p:nvSpPr>
            <p:spPr>
              <a:xfrm>
                <a:off x="2641367" y="4767682"/>
                <a:ext cx="286810" cy="3105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i="1" smtClean="0">
                              <a:latin typeface="Cambria Math" panose="02040503050406030204" pitchFamily="18" charset="0"/>
                            </a:rPr>
                          </m:ctrlPr>
                        </m:sSubPr>
                        <m:e>
                          <m:acc>
                            <m:accPr>
                              <m:chr m:val="⃗"/>
                              <m:ctrlPr>
                                <a:rPr lang="es-ES" i="1" smtClean="0">
                                  <a:latin typeface="Cambria Math" panose="02040503050406030204" pitchFamily="18" charset="0"/>
                                </a:rPr>
                              </m:ctrlPr>
                            </m:accPr>
                            <m:e>
                              <m:r>
                                <a:rPr lang="es-ES" b="0" i="1" smtClean="0">
                                  <a:latin typeface="Cambria Math" panose="02040503050406030204" pitchFamily="18" charset="0"/>
                                </a:rPr>
                                <m:t>𝐸</m:t>
                              </m:r>
                            </m:e>
                          </m:acc>
                        </m:e>
                        <m:sub>
                          <m:r>
                            <a:rPr lang="es-ES" b="0" i="1" smtClean="0">
                              <a:latin typeface="Cambria Math" panose="02040503050406030204" pitchFamily="18" charset="0"/>
                            </a:rPr>
                            <m:t>1</m:t>
                          </m:r>
                        </m:sub>
                      </m:sSub>
                    </m:oMath>
                  </m:oMathPara>
                </a14:m>
                <a:endParaRPr lang="es-ES" dirty="0"/>
              </a:p>
            </p:txBody>
          </p:sp>
        </mc:Choice>
        <mc:Fallback xmlns="">
          <p:sp>
            <p:nvSpPr>
              <p:cNvPr id="52" name="CuadroTexto 51"/>
              <p:cNvSpPr txBox="1">
                <a:spLocks noRot="1" noChangeAspect="1" noMove="1" noResize="1" noEditPoints="1" noAdjustHandles="1" noChangeArrowheads="1" noChangeShapeType="1" noTextEdit="1"/>
              </p:cNvSpPr>
              <p:nvPr/>
            </p:nvSpPr>
            <p:spPr>
              <a:xfrm>
                <a:off x="2641367" y="4767682"/>
                <a:ext cx="286810" cy="310598"/>
              </a:xfrm>
              <a:prstGeom prst="rect">
                <a:avLst/>
              </a:prstGeom>
              <a:blipFill rotWithShape="0">
                <a:blip r:embed="rId3"/>
                <a:stretch>
                  <a:fillRect l="-19149" r="-8511" b="-1568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3" name="CuadroTexto 52"/>
              <p:cNvSpPr txBox="1"/>
              <p:nvPr/>
            </p:nvSpPr>
            <p:spPr>
              <a:xfrm>
                <a:off x="2298503" y="5924608"/>
                <a:ext cx="292131" cy="3105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i="1" smtClean="0">
                              <a:latin typeface="Cambria Math" panose="02040503050406030204" pitchFamily="18" charset="0"/>
                            </a:rPr>
                          </m:ctrlPr>
                        </m:sSubPr>
                        <m:e>
                          <m:acc>
                            <m:accPr>
                              <m:chr m:val="⃗"/>
                              <m:ctrlPr>
                                <a:rPr lang="es-ES" i="1" smtClean="0">
                                  <a:latin typeface="Cambria Math" panose="02040503050406030204" pitchFamily="18" charset="0"/>
                                </a:rPr>
                              </m:ctrlPr>
                            </m:accPr>
                            <m:e>
                              <m:r>
                                <a:rPr lang="es-ES" b="0" i="1" smtClean="0">
                                  <a:latin typeface="Cambria Math" panose="02040503050406030204" pitchFamily="18" charset="0"/>
                                </a:rPr>
                                <m:t>𝐸</m:t>
                              </m:r>
                            </m:e>
                          </m:acc>
                        </m:e>
                        <m:sub>
                          <m:r>
                            <a:rPr lang="es-ES" b="0" i="1" smtClean="0">
                              <a:latin typeface="Cambria Math" panose="02040503050406030204" pitchFamily="18" charset="0"/>
                            </a:rPr>
                            <m:t>2</m:t>
                          </m:r>
                        </m:sub>
                      </m:sSub>
                    </m:oMath>
                  </m:oMathPara>
                </a14:m>
                <a:endParaRPr lang="es-ES" dirty="0"/>
              </a:p>
            </p:txBody>
          </p:sp>
        </mc:Choice>
        <mc:Fallback xmlns="">
          <p:sp>
            <p:nvSpPr>
              <p:cNvPr id="53" name="CuadroTexto 52"/>
              <p:cNvSpPr txBox="1">
                <a:spLocks noRot="1" noChangeAspect="1" noMove="1" noResize="1" noEditPoints="1" noAdjustHandles="1" noChangeArrowheads="1" noChangeShapeType="1" noTextEdit="1"/>
              </p:cNvSpPr>
              <p:nvPr/>
            </p:nvSpPr>
            <p:spPr>
              <a:xfrm>
                <a:off x="2298503" y="5924608"/>
                <a:ext cx="292131" cy="310598"/>
              </a:xfrm>
              <a:prstGeom prst="rect">
                <a:avLst/>
              </a:prstGeom>
              <a:blipFill rotWithShape="0">
                <a:blip r:embed="rId4"/>
                <a:stretch>
                  <a:fillRect l="-16667" r="-10417" b="-13725"/>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4" name="CuadroTexto 53"/>
              <p:cNvSpPr txBox="1"/>
              <p:nvPr/>
            </p:nvSpPr>
            <p:spPr>
              <a:xfrm>
                <a:off x="1538246" y="4785722"/>
                <a:ext cx="292131" cy="3105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i="1" smtClean="0">
                              <a:latin typeface="Cambria Math" panose="02040503050406030204" pitchFamily="18" charset="0"/>
                            </a:rPr>
                          </m:ctrlPr>
                        </m:sSubPr>
                        <m:e>
                          <m:acc>
                            <m:accPr>
                              <m:chr m:val="⃗"/>
                              <m:ctrlPr>
                                <a:rPr lang="es-ES" i="1" smtClean="0">
                                  <a:latin typeface="Cambria Math" panose="02040503050406030204" pitchFamily="18" charset="0"/>
                                </a:rPr>
                              </m:ctrlPr>
                            </m:accPr>
                            <m:e>
                              <m:r>
                                <a:rPr lang="es-ES" b="0" i="1" smtClean="0">
                                  <a:latin typeface="Cambria Math" panose="02040503050406030204" pitchFamily="18" charset="0"/>
                                </a:rPr>
                                <m:t>𝐸</m:t>
                              </m:r>
                            </m:e>
                          </m:acc>
                        </m:e>
                        <m:sub>
                          <m:r>
                            <a:rPr lang="es-ES" b="0" i="1" smtClean="0">
                              <a:latin typeface="Cambria Math" panose="02040503050406030204" pitchFamily="18" charset="0"/>
                            </a:rPr>
                            <m:t>3</m:t>
                          </m:r>
                        </m:sub>
                      </m:sSub>
                    </m:oMath>
                  </m:oMathPara>
                </a14:m>
                <a:endParaRPr lang="es-ES" dirty="0"/>
              </a:p>
            </p:txBody>
          </p:sp>
        </mc:Choice>
        <mc:Fallback xmlns="">
          <p:sp>
            <p:nvSpPr>
              <p:cNvPr id="54" name="CuadroTexto 53"/>
              <p:cNvSpPr txBox="1">
                <a:spLocks noRot="1" noChangeAspect="1" noMove="1" noResize="1" noEditPoints="1" noAdjustHandles="1" noChangeArrowheads="1" noChangeShapeType="1" noTextEdit="1"/>
              </p:cNvSpPr>
              <p:nvPr/>
            </p:nvSpPr>
            <p:spPr>
              <a:xfrm>
                <a:off x="1538246" y="4785722"/>
                <a:ext cx="292131" cy="310598"/>
              </a:xfrm>
              <a:prstGeom prst="rect">
                <a:avLst/>
              </a:prstGeom>
              <a:blipFill rotWithShape="0">
                <a:blip r:embed="rId5"/>
                <a:stretch>
                  <a:fillRect l="-16667" r="-10417" b="-1568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5" name="CuadroTexto 54"/>
              <p:cNvSpPr txBox="1"/>
              <p:nvPr/>
            </p:nvSpPr>
            <p:spPr>
              <a:xfrm>
                <a:off x="4847568" y="3340327"/>
                <a:ext cx="2265748" cy="3105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b="1" i="1" smtClean="0">
                              <a:solidFill>
                                <a:srgbClr val="FF0000"/>
                              </a:solidFill>
                              <a:latin typeface="Cambria Math" panose="02040503050406030204" pitchFamily="18" charset="0"/>
                            </a:rPr>
                          </m:ctrlPr>
                        </m:accPr>
                        <m:e>
                          <m:r>
                            <a:rPr lang="es-ES" b="1" i="1" smtClean="0">
                              <a:solidFill>
                                <a:srgbClr val="FF0000"/>
                              </a:solidFill>
                              <a:latin typeface="Cambria Math" panose="02040503050406030204" pitchFamily="18" charset="0"/>
                            </a:rPr>
                            <m:t>𝑬</m:t>
                          </m:r>
                        </m:e>
                      </m:acc>
                      <m:r>
                        <a:rPr lang="es-ES" b="1" i="1" smtClean="0">
                          <a:solidFill>
                            <a:srgbClr val="FF0000"/>
                          </a:solidFill>
                          <a:latin typeface="Cambria Math" panose="02040503050406030204" pitchFamily="18" charset="0"/>
                        </a:rPr>
                        <m:t>=</m:t>
                      </m:r>
                      <m:sSub>
                        <m:sSubPr>
                          <m:ctrlPr>
                            <a:rPr lang="es-ES" b="1" i="1">
                              <a:solidFill>
                                <a:srgbClr val="FF0000"/>
                              </a:solidFill>
                              <a:latin typeface="Cambria Math" panose="02040503050406030204" pitchFamily="18" charset="0"/>
                            </a:rPr>
                          </m:ctrlPr>
                        </m:sSubPr>
                        <m:e>
                          <m:acc>
                            <m:accPr>
                              <m:chr m:val="⃗"/>
                              <m:ctrlPr>
                                <a:rPr lang="es-ES" b="1" i="1">
                                  <a:solidFill>
                                    <a:srgbClr val="FF0000"/>
                                  </a:solidFill>
                                  <a:latin typeface="Cambria Math" panose="02040503050406030204" pitchFamily="18" charset="0"/>
                                </a:rPr>
                              </m:ctrlPr>
                            </m:accPr>
                            <m:e>
                              <m:r>
                                <a:rPr lang="es-ES" b="1" i="1">
                                  <a:solidFill>
                                    <a:srgbClr val="FF0000"/>
                                  </a:solidFill>
                                  <a:latin typeface="Cambria Math" panose="02040503050406030204" pitchFamily="18" charset="0"/>
                                </a:rPr>
                                <m:t>𝑬</m:t>
                              </m:r>
                            </m:e>
                          </m:acc>
                        </m:e>
                        <m:sub>
                          <m:r>
                            <a:rPr lang="es-ES" b="1" i="1">
                              <a:solidFill>
                                <a:srgbClr val="FF0000"/>
                              </a:solidFill>
                              <a:latin typeface="Cambria Math" panose="02040503050406030204" pitchFamily="18" charset="0"/>
                            </a:rPr>
                            <m:t>𝟏</m:t>
                          </m:r>
                        </m:sub>
                      </m:sSub>
                      <m:r>
                        <a:rPr lang="es-ES" b="1" i="1" smtClean="0">
                          <a:solidFill>
                            <a:srgbClr val="FF0000"/>
                          </a:solidFill>
                          <a:latin typeface="Cambria Math" panose="02040503050406030204" pitchFamily="18" charset="0"/>
                        </a:rPr>
                        <m:t>+</m:t>
                      </m:r>
                      <m:sSub>
                        <m:sSubPr>
                          <m:ctrlPr>
                            <a:rPr lang="es-ES" b="1" i="1" smtClean="0">
                              <a:solidFill>
                                <a:srgbClr val="FF0000"/>
                              </a:solidFill>
                              <a:latin typeface="Cambria Math" panose="02040503050406030204" pitchFamily="18" charset="0"/>
                            </a:rPr>
                          </m:ctrlPr>
                        </m:sSubPr>
                        <m:e>
                          <m:acc>
                            <m:accPr>
                              <m:chr m:val="⃗"/>
                              <m:ctrlPr>
                                <a:rPr lang="es-ES" b="1" i="1">
                                  <a:solidFill>
                                    <a:srgbClr val="FF0000"/>
                                  </a:solidFill>
                                  <a:latin typeface="Cambria Math" panose="02040503050406030204" pitchFamily="18" charset="0"/>
                                </a:rPr>
                              </m:ctrlPr>
                            </m:accPr>
                            <m:e>
                              <m:r>
                                <a:rPr lang="es-ES" b="1" i="1">
                                  <a:solidFill>
                                    <a:srgbClr val="FF0000"/>
                                  </a:solidFill>
                                  <a:latin typeface="Cambria Math" panose="02040503050406030204" pitchFamily="18" charset="0"/>
                                </a:rPr>
                                <m:t>𝑬</m:t>
                              </m:r>
                            </m:e>
                          </m:acc>
                        </m:e>
                        <m:sub>
                          <m:r>
                            <a:rPr lang="es-ES" b="1" i="1" smtClean="0">
                              <a:solidFill>
                                <a:srgbClr val="FF0000"/>
                              </a:solidFill>
                              <a:latin typeface="Cambria Math" panose="02040503050406030204" pitchFamily="18" charset="0"/>
                            </a:rPr>
                            <m:t>𝟐</m:t>
                          </m:r>
                        </m:sub>
                      </m:sSub>
                      <m:r>
                        <a:rPr lang="es-ES" b="1" i="1" smtClean="0">
                          <a:solidFill>
                            <a:srgbClr val="FF0000"/>
                          </a:solidFill>
                          <a:latin typeface="Cambria Math" panose="02040503050406030204" pitchFamily="18" charset="0"/>
                        </a:rPr>
                        <m:t>+</m:t>
                      </m:r>
                      <m:sSub>
                        <m:sSubPr>
                          <m:ctrlPr>
                            <a:rPr lang="es-ES" b="1" i="1">
                              <a:solidFill>
                                <a:srgbClr val="FF0000"/>
                              </a:solidFill>
                              <a:latin typeface="Cambria Math" panose="02040503050406030204" pitchFamily="18" charset="0"/>
                            </a:rPr>
                          </m:ctrlPr>
                        </m:sSubPr>
                        <m:e>
                          <m:acc>
                            <m:accPr>
                              <m:chr m:val="⃗"/>
                              <m:ctrlPr>
                                <a:rPr lang="es-ES" b="1" i="1">
                                  <a:solidFill>
                                    <a:srgbClr val="FF0000"/>
                                  </a:solidFill>
                                  <a:latin typeface="Cambria Math" panose="02040503050406030204" pitchFamily="18" charset="0"/>
                                </a:rPr>
                              </m:ctrlPr>
                            </m:accPr>
                            <m:e>
                              <m:r>
                                <a:rPr lang="es-ES" b="1" i="1">
                                  <a:solidFill>
                                    <a:srgbClr val="FF0000"/>
                                  </a:solidFill>
                                  <a:latin typeface="Cambria Math" panose="02040503050406030204" pitchFamily="18" charset="0"/>
                                </a:rPr>
                                <m:t>𝑬</m:t>
                              </m:r>
                            </m:e>
                          </m:acc>
                        </m:e>
                        <m:sub>
                          <m:r>
                            <a:rPr lang="es-ES" b="1" i="1" smtClean="0">
                              <a:solidFill>
                                <a:srgbClr val="FF0000"/>
                              </a:solidFill>
                              <a:latin typeface="Cambria Math" panose="02040503050406030204" pitchFamily="18" charset="0"/>
                            </a:rPr>
                            <m:t>𝟑</m:t>
                          </m:r>
                        </m:sub>
                      </m:sSub>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𝟎</m:t>
                      </m:r>
                    </m:oMath>
                  </m:oMathPara>
                </a14:m>
                <a:endParaRPr lang="es-ES" b="1" dirty="0">
                  <a:solidFill>
                    <a:srgbClr val="FF0000"/>
                  </a:solidFill>
                </a:endParaRPr>
              </a:p>
            </p:txBody>
          </p:sp>
        </mc:Choice>
        <mc:Fallback xmlns="">
          <p:sp>
            <p:nvSpPr>
              <p:cNvPr id="55" name="CuadroTexto 54"/>
              <p:cNvSpPr txBox="1">
                <a:spLocks noRot="1" noChangeAspect="1" noMove="1" noResize="1" noEditPoints="1" noAdjustHandles="1" noChangeArrowheads="1" noChangeShapeType="1" noTextEdit="1"/>
              </p:cNvSpPr>
              <p:nvPr/>
            </p:nvSpPr>
            <p:spPr>
              <a:xfrm>
                <a:off x="4847568" y="3340327"/>
                <a:ext cx="2265748" cy="310598"/>
              </a:xfrm>
              <a:prstGeom prst="rect">
                <a:avLst/>
              </a:prstGeom>
              <a:blipFill rotWithShape="0">
                <a:blip r:embed="rId6"/>
                <a:stretch>
                  <a:fillRect l="-2151" r="-2419" b="-15686"/>
                </a:stretch>
              </a:blipFill>
            </p:spPr>
            <p:txBody>
              <a:bodyPr/>
              <a:lstStyle/>
              <a:p>
                <a:r>
                  <a:rPr lang="es-ES">
                    <a:noFill/>
                  </a:rPr>
                  <a:t> </a:t>
                </a:r>
              </a:p>
            </p:txBody>
          </p:sp>
        </mc:Fallback>
      </mc:AlternateContent>
      <p:sp>
        <p:nvSpPr>
          <p:cNvPr id="57" name="CuadroTexto 56"/>
          <p:cNvSpPr txBox="1"/>
          <p:nvPr/>
        </p:nvSpPr>
        <p:spPr>
          <a:xfrm>
            <a:off x="4047003" y="3689797"/>
            <a:ext cx="3657600" cy="369332"/>
          </a:xfrm>
          <a:prstGeom prst="rect">
            <a:avLst/>
          </a:prstGeom>
          <a:noFill/>
        </p:spPr>
        <p:txBody>
          <a:bodyPr wrap="square" rtlCol="0">
            <a:spAutoFit/>
          </a:bodyPr>
          <a:lstStyle/>
          <a:p>
            <a:r>
              <a:rPr lang="es-ES" dirty="0" smtClean="0">
                <a:latin typeface="Arial Narrow" panose="020B0606020202030204" pitchFamily="34" charset="0"/>
              </a:rPr>
              <a:t>Sin embargo, el potencial:</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58" name="CuadroTexto 57"/>
              <p:cNvSpPr txBox="1"/>
              <p:nvPr/>
            </p:nvSpPr>
            <p:spPr>
              <a:xfrm>
                <a:off x="4914929" y="4213393"/>
                <a:ext cx="297171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rPr>
                        <m:t>𝑽</m:t>
                      </m:r>
                      <m:r>
                        <a:rPr lang="es-ES" b="1" i="1" smtClean="0">
                          <a:solidFill>
                            <a:srgbClr val="FF0000"/>
                          </a:solidFill>
                          <a:latin typeface="Cambria Math" panose="02040503050406030204" pitchFamily="18" charset="0"/>
                        </a:rPr>
                        <m:t>=</m:t>
                      </m:r>
                      <m:sSub>
                        <m:sSubPr>
                          <m:ctrlPr>
                            <a:rPr lang="es-ES" b="1" i="1" smtClean="0">
                              <a:solidFill>
                                <a:srgbClr val="FF0000"/>
                              </a:solidFill>
                              <a:latin typeface="Cambria Math" panose="02040503050406030204" pitchFamily="18" charset="0"/>
                            </a:rPr>
                          </m:ctrlPr>
                        </m:sSubPr>
                        <m:e>
                          <m:r>
                            <a:rPr lang="es-ES" b="1" i="1" smtClean="0">
                              <a:solidFill>
                                <a:srgbClr val="FF0000"/>
                              </a:solidFill>
                              <a:latin typeface="Cambria Math" panose="02040503050406030204" pitchFamily="18" charset="0"/>
                            </a:rPr>
                            <m:t>𝑽</m:t>
                          </m:r>
                        </m:e>
                        <m:sub>
                          <m:r>
                            <a:rPr lang="es-ES" b="1" i="1" smtClean="0">
                              <a:solidFill>
                                <a:srgbClr val="FF0000"/>
                              </a:solidFill>
                              <a:latin typeface="Cambria Math" panose="02040503050406030204" pitchFamily="18" charset="0"/>
                            </a:rPr>
                            <m:t>𝟏</m:t>
                          </m:r>
                        </m:sub>
                      </m:sSub>
                      <m:r>
                        <a:rPr lang="es-ES" b="1" i="1" smtClean="0">
                          <a:solidFill>
                            <a:srgbClr val="FF0000"/>
                          </a:solidFill>
                          <a:latin typeface="Cambria Math" panose="02040503050406030204" pitchFamily="18" charset="0"/>
                        </a:rPr>
                        <m:t>+</m:t>
                      </m:r>
                      <m:sSub>
                        <m:sSubPr>
                          <m:ctrlPr>
                            <a:rPr lang="es-ES" b="1" i="1">
                              <a:solidFill>
                                <a:srgbClr val="FF0000"/>
                              </a:solidFill>
                              <a:latin typeface="Cambria Math" panose="02040503050406030204" pitchFamily="18" charset="0"/>
                            </a:rPr>
                          </m:ctrlPr>
                        </m:sSubPr>
                        <m:e>
                          <m:r>
                            <a:rPr lang="es-ES" b="1" i="1">
                              <a:solidFill>
                                <a:srgbClr val="FF0000"/>
                              </a:solidFill>
                              <a:latin typeface="Cambria Math" panose="02040503050406030204" pitchFamily="18" charset="0"/>
                            </a:rPr>
                            <m:t>𝑽</m:t>
                          </m:r>
                        </m:e>
                        <m:sub>
                          <m:r>
                            <a:rPr lang="es-ES" b="1" i="1" smtClean="0">
                              <a:solidFill>
                                <a:srgbClr val="FF0000"/>
                              </a:solidFill>
                              <a:latin typeface="Cambria Math" panose="02040503050406030204" pitchFamily="18" charset="0"/>
                            </a:rPr>
                            <m:t>𝟐</m:t>
                          </m:r>
                        </m:sub>
                      </m:sSub>
                      <m:r>
                        <a:rPr lang="es-ES" b="1" i="1" smtClean="0">
                          <a:solidFill>
                            <a:srgbClr val="FF0000"/>
                          </a:solidFill>
                          <a:latin typeface="Cambria Math" panose="02040503050406030204" pitchFamily="18" charset="0"/>
                        </a:rPr>
                        <m:t>+</m:t>
                      </m:r>
                      <m:sSub>
                        <m:sSubPr>
                          <m:ctrlPr>
                            <a:rPr lang="es-ES" b="1" i="1">
                              <a:solidFill>
                                <a:srgbClr val="FF0000"/>
                              </a:solidFill>
                              <a:latin typeface="Cambria Math" panose="02040503050406030204" pitchFamily="18" charset="0"/>
                            </a:rPr>
                          </m:ctrlPr>
                        </m:sSubPr>
                        <m:e>
                          <m:r>
                            <a:rPr lang="es-ES" b="1" i="1">
                              <a:solidFill>
                                <a:srgbClr val="FF0000"/>
                              </a:solidFill>
                              <a:latin typeface="Cambria Math" panose="02040503050406030204" pitchFamily="18" charset="0"/>
                            </a:rPr>
                            <m:t>𝑽</m:t>
                          </m:r>
                        </m:e>
                        <m:sub>
                          <m:r>
                            <a:rPr lang="es-ES" b="1" i="1" smtClean="0">
                              <a:solidFill>
                                <a:srgbClr val="FF0000"/>
                              </a:solidFill>
                              <a:latin typeface="Cambria Math" panose="02040503050406030204" pitchFamily="18" charset="0"/>
                            </a:rPr>
                            <m:t>𝟑</m:t>
                          </m:r>
                        </m:sub>
                      </m:sSub>
                      <m:r>
                        <a:rPr lang="es-ES" b="1" i="1" smtClean="0">
                          <a:solidFill>
                            <a:srgbClr val="FF0000"/>
                          </a:solidFill>
                          <a:latin typeface="Cambria Math" panose="02040503050406030204" pitchFamily="18" charset="0"/>
                        </a:rPr>
                        <m:t>=</m:t>
                      </m:r>
                      <m:r>
                        <a:rPr lang="es-ES" b="1" i="1" smtClean="0">
                          <a:solidFill>
                            <a:srgbClr val="FF0000"/>
                          </a:solidFill>
                          <a:latin typeface="Cambria Math" panose="02040503050406030204" pitchFamily="18" charset="0"/>
                        </a:rPr>
                        <m:t>𝟑</m:t>
                      </m:r>
                      <m:sSub>
                        <m:sSubPr>
                          <m:ctrlPr>
                            <a:rPr lang="es-ES" b="1" i="1">
                              <a:solidFill>
                                <a:srgbClr val="FF0000"/>
                              </a:solidFill>
                              <a:latin typeface="Cambria Math" panose="02040503050406030204" pitchFamily="18" charset="0"/>
                            </a:rPr>
                          </m:ctrlPr>
                        </m:sSubPr>
                        <m:e>
                          <m:r>
                            <a:rPr lang="es-ES" b="1" i="1">
                              <a:solidFill>
                                <a:srgbClr val="FF0000"/>
                              </a:solidFill>
                              <a:latin typeface="Cambria Math" panose="02040503050406030204" pitchFamily="18" charset="0"/>
                            </a:rPr>
                            <m:t>𝑽</m:t>
                          </m:r>
                        </m:e>
                        <m:sub>
                          <m:r>
                            <a:rPr lang="es-ES" b="1" i="1">
                              <a:solidFill>
                                <a:srgbClr val="FF0000"/>
                              </a:solidFill>
                              <a:latin typeface="Cambria Math" panose="02040503050406030204" pitchFamily="18" charset="0"/>
                            </a:rPr>
                            <m:t>𝟏</m:t>
                          </m:r>
                        </m:sub>
                      </m:sSub>
                      <m:r>
                        <a:rPr lang="es-ES" b="1" i="1">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𝟎</m:t>
                      </m:r>
                    </m:oMath>
                  </m:oMathPara>
                </a14:m>
                <a:endParaRPr lang="es-ES" b="1" dirty="0">
                  <a:solidFill>
                    <a:srgbClr val="FF0000"/>
                  </a:solidFill>
                </a:endParaRPr>
              </a:p>
            </p:txBody>
          </p:sp>
        </mc:Choice>
        <mc:Fallback xmlns="">
          <p:sp>
            <p:nvSpPr>
              <p:cNvPr id="58" name="CuadroTexto 57"/>
              <p:cNvSpPr txBox="1">
                <a:spLocks noRot="1" noChangeAspect="1" noMove="1" noResize="1" noEditPoints="1" noAdjustHandles="1" noChangeArrowheads="1" noChangeShapeType="1" noTextEdit="1"/>
              </p:cNvSpPr>
              <p:nvPr/>
            </p:nvSpPr>
            <p:spPr>
              <a:xfrm>
                <a:off x="4914929" y="4213393"/>
                <a:ext cx="2971711" cy="276999"/>
              </a:xfrm>
              <a:prstGeom prst="rect">
                <a:avLst/>
              </a:prstGeom>
              <a:blipFill rotWithShape="0">
                <a:blip r:embed="rId7"/>
                <a:stretch>
                  <a:fillRect l="-1230" r="-1434" b="-15217"/>
                </a:stretch>
              </a:blipFill>
            </p:spPr>
            <p:txBody>
              <a:bodyPr/>
              <a:lstStyle/>
              <a:p>
                <a:r>
                  <a:rPr lang="es-ES">
                    <a:noFill/>
                  </a:rPr>
                  <a:t> </a:t>
                </a:r>
              </a:p>
            </p:txBody>
          </p:sp>
        </mc:Fallback>
      </mc:AlternateContent>
      <p:sp>
        <p:nvSpPr>
          <p:cNvPr id="59" name="CuadroTexto 58"/>
          <p:cNvSpPr txBox="1"/>
          <p:nvPr/>
        </p:nvSpPr>
        <p:spPr>
          <a:xfrm>
            <a:off x="4039511" y="4551048"/>
            <a:ext cx="4109706" cy="646331"/>
          </a:xfrm>
          <a:prstGeom prst="rect">
            <a:avLst/>
          </a:prstGeom>
          <a:noFill/>
        </p:spPr>
        <p:txBody>
          <a:bodyPr wrap="square" rtlCol="0">
            <a:spAutoFit/>
          </a:bodyPr>
          <a:lstStyle/>
          <a:p>
            <a:r>
              <a:rPr lang="es-ES" dirty="0" smtClean="0">
                <a:latin typeface="Arial Narrow" panose="020B0606020202030204" pitchFamily="34" charset="0"/>
              </a:rPr>
              <a:t>b) Falso. Existe una relación entre el campo y el potencial:</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60" name="CuadroTexto 59"/>
              <p:cNvSpPr txBox="1"/>
              <p:nvPr/>
            </p:nvSpPr>
            <p:spPr>
              <a:xfrm>
                <a:off x="5331915" y="5102135"/>
                <a:ext cx="1656030" cy="72654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𝑉</m:t>
                      </m:r>
                      <m:r>
                        <a:rPr lang="es-ES" b="0" i="1" smtClean="0">
                          <a:latin typeface="Cambria Math" panose="02040503050406030204" pitchFamily="18" charset="0"/>
                          <a:ea typeface="Cambria Math" panose="02040503050406030204" pitchFamily="18" charset="0"/>
                        </a:rPr>
                        <m:t>=−</m:t>
                      </m:r>
                      <m:nary>
                        <m:naryPr>
                          <m:limLoc m:val="undOvr"/>
                          <m:subHide m:val="on"/>
                          <m:supHide m:val="on"/>
                          <m:ctrlPr>
                            <a:rPr lang="es-ES" b="0" i="1" smtClean="0">
                              <a:latin typeface="Cambria Math" panose="02040503050406030204" pitchFamily="18" charset="0"/>
                              <a:ea typeface="Cambria Math" panose="02040503050406030204" pitchFamily="18" charset="0"/>
                            </a:rPr>
                          </m:ctrlPr>
                        </m:naryPr>
                        <m:sub/>
                        <m:sup/>
                        <m:e>
                          <m:acc>
                            <m:accPr>
                              <m:chr m:val="⃗"/>
                              <m:ctrlPr>
                                <a:rPr lang="es-ES" b="0"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𝐸</m:t>
                              </m:r>
                            </m:e>
                          </m:acc>
                          <m:r>
                            <a:rPr lang="es-ES" b="0"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𝑑</m:t>
                          </m:r>
                          <m:acc>
                            <m:accPr>
                              <m:chr m:val="⃗"/>
                              <m:ctrlPr>
                                <a:rPr lang="es-ES" b="0"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𝑟</m:t>
                              </m:r>
                            </m:e>
                          </m:acc>
                        </m:e>
                      </m:nary>
                    </m:oMath>
                  </m:oMathPara>
                </a14:m>
                <a:endParaRPr lang="es-ES" dirty="0"/>
              </a:p>
            </p:txBody>
          </p:sp>
        </mc:Choice>
        <mc:Fallback xmlns="">
          <p:sp>
            <p:nvSpPr>
              <p:cNvPr id="60" name="CuadroTexto 59"/>
              <p:cNvSpPr txBox="1">
                <a:spLocks noRot="1" noChangeAspect="1" noMove="1" noResize="1" noEditPoints="1" noAdjustHandles="1" noChangeArrowheads="1" noChangeShapeType="1" noTextEdit="1"/>
              </p:cNvSpPr>
              <p:nvPr/>
            </p:nvSpPr>
            <p:spPr>
              <a:xfrm>
                <a:off x="5331915" y="5102135"/>
                <a:ext cx="1656030" cy="726546"/>
              </a:xfrm>
              <a:prstGeom prst="rect">
                <a:avLst/>
              </a:prstGeom>
              <a:blipFill rotWithShape="0">
                <a:blip r:embed="rId8"/>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61" name="CuadroTexto 60"/>
              <p:cNvSpPr txBox="1"/>
              <p:nvPr/>
            </p:nvSpPr>
            <p:spPr>
              <a:xfrm>
                <a:off x="4058233" y="5704159"/>
                <a:ext cx="2552794" cy="402931"/>
              </a:xfrm>
              <a:prstGeom prst="rect">
                <a:avLst/>
              </a:prstGeom>
              <a:noFill/>
            </p:spPr>
            <p:txBody>
              <a:bodyPr wrap="square" rtlCol="0">
                <a:spAutoFit/>
              </a:bodyPr>
              <a:lstStyle/>
              <a:p>
                <a:r>
                  <a:rPr lang="es-ES" dirty="0" smtClean="0">
                    <a:latin typeface="Arial Narrow" panose="020B0606020202030204" pitchFamily="34" charset="0"/>
                  </a:rPr>
                  <a:t>Si </a:t>
                </a:r>
                <a14:m>
                  <m:oMath xmlns:m="http://schemas.openxmlformats.org/officeDocument/2006/math">
                    <m:acc>
                      <m:accPr>
                        <m:chr m:val="⃗"/>
                        <m:ctrlPr>
                          <a:rPr lang="es-ES" i="1">
                            <a:latin typeface="Cambria Math" panose="02040503050406030204" pitchFamily="18" charset="0"/>
                            <a:ea typeface="Cambria Math" panose="02040503050406030204" pitchFamily="18" charset="0"/>
                          </a:rPr>
                        </m:ctrlPr>
                      </m:accPr>
                      <m:e>
                        <m:r>
                          <a:rPr lang="es-ES" i="1">
                            <a:latin typeface="Cambria Math" panose="02040503050406030204" pitchFamily="18" charset="0"/>
                            <a:ea typeface="Cambria Math" panose="02040503050406030204" pitchFamily="18" charset="0"/>
                          </a:rPr>
                          <m:t>𝐸</m:t>
                        </m:r>
                      </m:e>
                    </m:acc>
                  </m:oMath>
                </a14:m>
                <a:r>
                  <a:rPr lang="es-ES" dirty="0" smtClean="0">
                    <a:latin typeface="Arial Narrow" panose="020B0606020202030204" pitchFamily="34" charset="0"/>
                  </a:rPr>
                  <a:t> es nulo:</a:t>
                </a:r>
              </a:p>
            </p:txBody>
          </p:sp>
        </mc:Choice>
        <mc:Fallback xmlns="">
          <p:sp>
            <p:nvSpPr>
              <p:cNvPr id="61" name="CuadroTexto 60"/>
              <p:cNvSpPr txBox="1">
                <a:spLocks noRot="1" noChangeAspect="1" noMove="1" noResize="1" noEditPoints="1" noAdjustHandles="1" noChangeArrowheads="1" noChangeShapeType="1" noTextEdit="1"/>
              </p:cNvSpPr>
              <p:nvPr/>
            </p:nvSpPr>
            <p:spPr>
              <a:xfrm>
                <a:off x="4058233" y="5704159"/>
                <a:ext cx="2552794" cy="402931"/>
              </a:xfrm>
              <a:prstGeom prst="rect">
                <a:avLst/>
              </a:prstGeom>
              <a:blipFill rotWithShape="0">
                <a:blip r:embed="rId9"/>
                <a:stretch>
                  <a:fillRect l="-2153" b="-24242"/>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62" name="CuadroTexto 61"/>
              <p:cNvSpPr txBox="1"/>
              <p:nvPr/>
            </p:nvSpPr>
            <p:spPr>
              <a:xfrm>
                <a:off x="4058233" y="6206170"/>
                <a:ext cx="440986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𝑽</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𝟎</m:t>
                      </m:r>
                      <m:r>
                        <a:rPr lang="es-ES" b="1"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𝒑𝒖𝒆𝒅𝒆</m:t>
                      </m:r>
                      <m:r>
                        <a:rPr lang="es-ES" b="1"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𝒐𝒄𝒖𝒓𝒓𝒊𝒓</m:t>
                      </m:r>
                      <m:r>
                        <a:rPr lang="es-ES" b="1"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𝒒𝒖𝒆</m:t>
                      </m:r>
                      <m:r>
                        <a:rPr lang="es-ES" b="1"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𝑽</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𝑪𝒕𝒆</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𝟎</m:t>
                      </m:r>
                    </m:oMath>
                  </m:oMathPara>
                </a14:m>
                <a:endParaRPr lang="es-ES" b="1" dirty="0">
                  <a:solidFill>
                    <a:srgbClr val="FF0000"/>
                  </a:solidFill>
                </a:endParaRPr>
              </a:p>
            </p:txBody>
          </p:sp>
        </mc:Choice>
        <mc:Fallback xmlns="">
          <p:sp>
            <p:nvSpPr>
              <p:cNvPr id="62" name="CuadroTexto 61"/>
              <p:cNvSpPr txBox="1">
                <a:spLocks noRot="1" noChangeAspect="1" noMove="1" noResize="1" noEditPoints="1" noAdjustHandles="1" noChangeArrowheads="1" noChangeShapeType="1" noTextEdit="1"/>
              </p:cNvSpPr>
              <p:nvPr/>
            </p:nvSpPr>
            <p:spPr>
              <a:xfrm>
                <a:off x="4058233" y="6206170"/>
                <a:ext cx="4409862" cy="276999"/>
              </a:xfrm>
              <a:prstGeom prst="rect">
                <a:avLst/>
              </a:prstGeom>
              <a:blipFill rotWithShape="0">
                <a:blip r:embed="rId10"/>
                <a:stretch>
                  <a:fillRect t="-4348" b="-34783"/>
                </a:stretch>
              </a:blipFill>
            </p:spPr>
            <p:txBody>
              <a:bodyPr/>
              <a:lstStyle/>
              <a:p>
                <a:r>
                  <a:rPr lang="es-ES">
                    <a:noFill/>
                  </a:rPr>
                  <a:t> </a:t>
                </a:r>
              </a:p>
            </p:txBody>
          </p:sp>
        </mc:Fallback>
      </mc:AlternateContent>
    </p:spTree>
    <p:extLst>
      <p:ext uri="{BB962C8B-B14F-4D97-AF65-F5344CB8AC3E}">
        <p14:creationId xmlns:p14="http://schemas.microsoft.com/office/powerpoint/2010/main" val="3918532961"/>
      </p:ext>
    </p:extLst>
  </p:cSld>
  <p:clrMapOvr>
    <a:masterClrMapping/>
  </p:clrMapOvr>
  <mc:AlternateContent xmlns:mc="http://schemas.openxmlformats.org/markup-compatibility/2006" xmlns:p14="http://schemas.microsoft.com/office/powerpoint/2010/main">
    <mc:Choice Requires="p14">
      <p:transition spd="slow" p14:dur="1200" advClick="0" advTm="40000">
        <p14:prism/>
      </p:transition>
    </mc:Choice>
    <mc:Fallback xmlns="">
      <p:transition spd="slow" advClick="0" advTm="40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815882"/>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smtClean="0">
                <a:latin typeface="Arial Narrow" pitchFamily="34" charset="0"/>
                <a:ea typeface="Adobe Heiti Std R" pitchFamily="34" charset="-128"/>
                <a:cs typeface="Aparajita" pitchFamily="34" charset="0"/>
              </a:rPr>
              <a:t>4. Comenta las siguientes afirmaciones indicando de forma razonada si son verdaderas o falsas.</a:t>
            </a:r>
          </a:p>
          <a:p>
            <a:pPr marL="442913" indent="-257175" algn="just">
              <a:buAutoNum type="alphaLcParenR"/>
            </a:pPr>
            <a:r>
              <a:rPr lang="es-ES" sz="1600" dirty="0" smtClean="0">
                <a:latin typeface="Arial Narrow" pitchFamily="34" charset="0"/>
                <a:ea typeface="Adobe Heiti Std R" pitchFamily="34" charset="-128"/>
                <a:cs typeface="Aparajita" pitchFamily="34" charset="0"/>
              </a:rPr>
              <a:t>La trayectoria de una partícula cargada es movimiento es siempre perpendicular a las líneas de campo magnético.</a:t>
            </a:r>
          </a:p>
          <a:p>
            <a:pPr marL="442913" indent="-257175" algn="just">
              <a:buAutoNum type="alphaLcParenR"/>
            </a:pPr>
            <a:r>
              <a:rPr lang="es-ES" sz="1600" dirty="0" smtClean="0">
                <a:latin typeface="Arial Narrow" pitchFamily="34" charset="0"/>
                <a:ea typeface="Adobe Heiti Std R" pitchFamily="34" charset="-128"/>
                <a:cs typeface="Aparajita" pitchFamily="34" charset="0"/>
              </a:rPr>
              <a:t>Una partícula cargada se mueve, en trayectoria circular, en el seno de un campo magnético uniforme. La frecuencia del movimiento depende del radio de la circunferencia.</a:t>
            </a:r>
          </a:p>
          <a:p>
            <a:pPr marL="442913" indent="-257175" algn="just">
              <a:buAutoNum type="alphaLcParenR"/>
            </a:pPr>
            <a:r>
              <a:rPr lang="es-ES" sz="1600" dirty="0" smtClean="0">
                <a:latin typeface="Arial Narrow" pitchFamily="34" charset="0"/>
                <a:ea typeface="Adobe Heiti Std R" pitchFamily="34" charset="-128"/>
                <a:cs typeface="Aparajita" pitchFamily="34" charset="0"/>
              </a:rPr>
              <a:t>La fuerza electromotriz inducida de un circuito es proporcional al flujo magnético que atraviesa el circuito. </a:t>
            </a:r>
            <a:endParaRPr lang="es-ES" sz="1600" dirty="0">
              <a:latin typeface="Arial Narrow" pitchFamily="34" charset="0"/>
              <a:ea typeface="Adobe Heiti Std R" pitchFamily="34" charset="-128"/>
              <a:cs typeface="Aparajita" pitchFamily="34" charset="0"/>
            </a:endParaRPr>
          </a:p>
        </p:txBody>
      </p:sp>
      <p:grpSp>
        <p:nvGrpSpPr>
          <p:cNvPr id="21" name="Grupo 20"/>
          <p:cNvGrpSpPr/>
          <p:nvPr/>
        </p:nvGrpSpPr>
        <p:grpSpPr>
          <a:xfrm>
            <a:off x="8511916" y="331168"/>
            <a:ext cx="577711" cy="4651678"/>
            <a:chOff x="8511916" y="331168"/>
            <a:chExt cx="577711" cy="4651678"/>
          </a:xfrm>
        </p:grpSpPr>
        <p:sp>
          <p:nvSpPr>
            <p:cNvPr id="22"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3" name="Imagen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6" name="CuadroTexto 5"/>
          <p:cNvSpPr txBox="1"/>
          <p:nvPr/>
        </p:nvSpPr>
        <p:spPr>
          <a:xfrm>
            <a:off x="516360" y="3314700"/>
            <a:ext cx="7560840" cy="369332"/>
          </a:xfrm>
          <a:prstGeom prst="rect">
            <a:avLst/>
          </a:prstGeom>
          <a:noFill/>
        </p:spPr>
        <p:txBody>
          <a:bodyPr wrap="square" rtlCol="0">
            <a:spAutoFit/>
          </a:bodyPr>
          <a:lstStyle/>
          <a:p>
            <a:r>
              <a:rPr lang="es-ES" dirty="0" smtClean="0">
                <a:latin typeface="Arial Narrow" panose="020B0606020202030204" pitchFamily="34" charset="0"/>
              </a:rPr>
              <a:t>a) </a:t>
            </a:r>
            <a:r>
              <a:rPr lang="es-ES" dirty="0" smtClean="0">
                <a:latin typeface="Arial Narrow" panose="020B0606020202030204" pitchFamily="34" charset="0"/>
              </a:rPr>
              <a:t> Falso</a:t>
            </a:r>
            <a:r>
              <a:rPr lang="es-ES" dirty="0" smtClean="0">
                <a:latin typeface="Arial Narrow" panose="020B0606020202030204" pitchFamily="34" charset="0"/>
              </a:rPr>
              <a:t>. Según la fuerza de Lorentz:</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7" name="CuadroTexto 6"/>
              <p:cNvSpPr txBox="1"/>
              <p:nvPr/>
            </p:nvSpPr>
            <p:spPr>
              <a:xfrm>
                <a:off x="3369065" y="3749149"/>
                <a:ext cx="1194365" cy="3105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i="1" smtClean="0">
                              <a:latin typeface="Cambria Math" panose="02040503050406030204" pitchFamily="18" charset="0"/>
                            </a:rPr>
                          </m:ctrlPr>
                        </m:accPr>
                        <m:e>
                          <m:r>
                            <a:rPr lang="es-ES" b="0" i="1" smtClean="0">
                              <a:latin typeface="Cambria Math" panose="02040503050406030204" pitchFamily="18" charset="0"/>
                            </a:rPr>
                            <m:t>𝐹</m:t>
                          </m:r>
                        </m:e>
                      </m:acc>
                      <m:r>
                        <a:rPr lang="es-ES" b="0" i="1" smtClean="0">
                          <a:latin typeface="Cambria Math" panose="02040503050406030204" pitchFamily="18" charset="0"/>
                        </a:rPr>
                        <m:t>=</m:t>
                      </m:r>
                      <m:r>
                        <a:rPr lang="es-ES" b="0" i="1" smtClean="0">
                          <a:latin typeface="Cambria Math" panose="02040503050406030204" pitchFamily="18" charset="0"/>
                        </a:rPr>
                        <m:t>𝑞</m:t>
                      </m:r>
                      <m:acc>
                        <m:accPr>
                          <m:chr m:val="⃗"/>
                          <m:ctrlPr>
                            <a:rPr lang="es-ES" b="0" i="1" smtClean="0">
                              <a:latin typeface="Cambria Math" panose="02040503050406030204" pitchFamily="18" charset="0"/>
                            </a:rPr>
                          </m:ctrlPr>
                        </m:accPr>
                        <m:e>
                          <m:r>
                            <a:rPr lang="es-ES" b="0" i="1" smtClean="0">
                              <a:latin typeface="Cambria Math" panose="02040503050406030204" pitchFamily="18" charset="0"/>
                            </a:rPr>
                            <m:t>𝑣</m:t>
                          </m:r>
                        </m:e>
                      </m:acc>
                      <m:r>
                        <a:rPr lang="es-ES" i="1" smtClean="0">
                          <a:latin typeface="Cambria Math" panose="02040503050406030204" pitchFamily="18" charset="0"/>
                          <a:ea typeface="Cambria Math" panose="02040503050406030204" pitchFamily="18" charset="0"/>
                        </a:rPr>
                        <m:t>×</m:t>
                      </m:r>
                      <m:acc>
                        <m:accPr>
                          <m:chr m:val="⃗"/>
                          <m:ctrlPr>
                            <a:rPr lang="es-ES"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𝐵</m:t>
                          </m:r>
                        </m:e>
                      </m:acc>
                    </m:oMath>
                  </m:oMathPara>
                </a14:m>
                <a:endParaRPr lang="es-ES" dirty="0"/>
              </a:p>
            </p:txBody>
          </p:sp>
        </mc:Choice>
        <mc:Fallback xmlns="">
          <p:sp>
            <p:nvSpPr>
              <p:cNvPr id="7" name="CuadroTexto 6"/>
              <p:cNvSpPr txBox="1">
                <a:spLocks noRot="1" noChangeAspect="1" noMove="1" noResize="1" noEditPoints="1" noAdjustHandles="1" noChangeArrowheads="1" noChangeShapeType="1" noTextEdit="1"/>
              </p:cNvSpPr>
              <p:nvPr/>
            </p:nvSpPr>
            <p:spPr>
              <a:xfrm>
                <a:off x="3369065" y="3749149"/>
                <a:ext cx="1194365" cy="310598"/>
              </a:xfrm>
              <a:prstGeom prst="rect">
                <a:avLst/>
              </a:prstGeom>
              <a:blipFill rotWithShape="0">
                <a:blip r:embed="rId3"/>
                <a:stretch>
                  <a:fillRect l="-4592" t="-43137" r="-3571" b="-23529"/>
                </a:stretch>
              </a:blipFill>
            </p:spPr>
            <p:txBody>
              <a:bodyPr/>
              <a:lstStyle/>
              <a:p>
                <a:r>
                  <a:rPr lang="es-ES">
                    <a:noFill/>
                  </a:rPr>
                  <a:t> </a:t>
                </a:r>
              </a:p>
            </p:txBody>
          </p:sp>
        </mc:Fallback>
      </mc:AlternateContent>
      <mc:AlternateContent xmlns:mc="http://schemas.openxmlformats.org/markup-compatibility/2006">
        <mc:Choice xmlns:a14="http://schemas.microsoft.com/office/drawing/2010/main" Requires="a14">
          <p:sp>
            <p:nvSpPr>
              <p:cNvPr id="37" name="CuadroTexto 36"/>
              <p:cNvSpPr txBox="1"/>
              <p:nvPr/>
            </p:nvSpPr>
            <p:spPr>
              <a:xfrm>
                <a:off x="783010" y="4124864"/>
                <a:ext cx="7560840" cy="1233928"/>
              </a:xfrm>
              <a:prstGeom prst="rect">
                <a:avLst/>
              </a:prstGeom>
              <a:noFill/>
            </p:spPr>
            <p:txBody>
              <a:bodyPr wrap="square" rtlCol="0">
                <a:spAutoFit/>
              </a:bodyPr>
              <a:lstStyle/>
              <a:p>
                <a:pPr marL="285750" indent="-285750">
                  <a:buFont typeface="Wingdings 2" panose="05020102010507070707" pitchFamily="18" charset="2"/>
                  <a:buChar char="C"/>
                </a:pPr>
                <a:r>
                  <a:rPr lang="es-ES" dirty="0" smtClean="0">
                    <a:latin typeface="Arial Narrow" panose="020B0606020202030204" pitchFamily="34" charset="0"/>
                  </a:rPr>
                  <a:t>En </a:t>
                </a:r>
                <a:r>
                  <a:rPr lang="es-ES" dirty="0" smtClean="0">
                    <a:latin typeface="Arial Narrow" panose="020B0606020202030204" pitchFamily="34" charset="0"/>
                  </a:rPr>
                  <a:t>el caso que </a:t>
                </a:r>
                <a14:m>
                  <m:oMath xmlns:m="http://schemas.openxmlformats.org/officeDocument/2006/math">
                    <m:acc>
                      <m:accPr>
                        <m:chr m:val="⃗"/>
                        <m:ctrlPr>
                          <a:rPr lang="es-ES" b="1" i="1" smtClean="0">
                            <a:solidFill>
                              <a:srgbClr val="FF0000"/>
                            </a:solidFill>
                            <a:latin typeface="Cambria Math" panose="02040503050406030204" pitchFamily="18" charset="0"/>
                          </a:rPr>
                        </m:ctrlPr>
                      </m:accPr>
                      <m:e>
                        <m:r>
                          <a:rPr lang="es-ES" b="1" i="1" smtClean="0">
                            <a:solidFill>
                              <a:srgbClr val="FF0000"/>
                            </a:solidFill>
                            <a:latin typeface="Cambria Math" panose="02040503050406030204" pitchFamily="18" charset="0"/>
                          </a:rPr>
                          <m:t>𝒗</m:t>
                        </m:r>
                      </m:e>
                    </m:acc>
                    <m:r>
                      <a:rPr lang="es-ES" b="1" i="1" smtClean="0">
                        <a:solidFill>
                          <a:srgbClr val="FF0000"/>
                        </a:solidFill>
                        <a:latin typeface="Cambria Math" panose="02040503050406030204" pitchFamily="18" charset="0"/>
                        <a:ea typeface="Cambria Math" panose="02040503050406030204" pitchFamily="18" charset="0"/>
                      </a:rPr>
                      <m:t>∥</m:t>
                    </m:r>
                    <m:acc>
                      <m:accPr>
                        <m:chr m:val="⃗"/>
                        <m:ctrlPr>
                          <a:rPr lang="es-ES" b="1" i="1" smtClean="0">
                            <a:solidFill>
                              <a:srgbClr val="FF0000"/>
                            </a:solidFill>
                            <a:latin typeface="Cambria Math" panose="02040503050406030204" pitchFamily="18" charset="0"/>
                            <a:ea typeface="Cambria Math" panose="02040503050406030204" pitchFamily="18" charset="0"/>
                          </a:rPr>
                        </m:ctrlPr>
                      </m:accPr>
                      <m:e>
                        <m:r>
                          <a:rPr lang="es-ES" b="1" i="1" smtClean="0">
                            <a:solidFill>
                              <a:srgbClr val="FF0000"/>
                            </a:solidFill>
                            <a:latin typeface="Cambria Math" panose="02040503050406030204" pitchFamily="18" charset="0"/>
                            <a:ea typeface="Cambria Math" panose="02040503050406030204" pitchFamily="18" charset="0"/>
                          </a:rPr>
                          <m:t>𝑩</m:t>
                        </m:r>
                      </m:e>
                    </m:acc>
                  </m:oMath>
                </a14:m>
                <a:r>
                  <a:rPr lang="es-ES" dirty="0" smtClean="0">
                    <a:latin typeface="Arial Narrow" panose="020B0606020202030204" pitchFamily="34" charset="0"/>
                  </a:rPr>
                  <a:t>, la fuerza será nula y la partícula se mueve paralela al campo</a:t>
                </a:r>
                <a:r>
                  <a:rPr lang="es-ES" dirty="0" smtClean="0">
                    <a:latin typeface="Arial Narrow" panose="020B0606020202030204" pitchFamily="34" charset="0"/>
                  </a:rPr>
                  <a:t>.</a:t>
                </a:r>
              </a:p>
              <a:p>
                <a:pPr marL="285750" indent="-285750">
                  <a:buFont typeface="Wingdings 2" panose="05020102010507070707" pitchFamily="18" charset="2"/>
                  <a:buChar char="C"/>
                </a:pPr>
                <a:endParaRPr lang="es-ES" dirty="0">
                  <a:latin typeface="Arial Narrow" panose="020B0606020202030204" pitchFamily="34" charset="0"/>
                </a:endParaRPr>
              </a:p>
              <a:p>
                <a:pPr marL="285750" indent="-285750">
                  <a:buFont typeface="Wingdings 2" panose="05020102010507070707" pitchFamily="18" charset="2"/>
                  <a:buChar char="C"/>
                </a:pPr>
                <a:r>
                  <a:rPr lang="es-ES" dirty="0" smtClean="0">
                    <a:latin typeface="Arial Narrow" panose="020B0606020202030204" pitchFamily="34" charset="0"/>
                  </a:rPr>
                  <a:t>Si la carga entra </a:t>
                </a:r>
                <a:r>
                  <a:rPr lang="es-ES" b="1" dirty="0" smtClean="0">
                    <a:latin typeface="Arial Narrow" panose="020B0606020202030204" pitchFamily="34" charset="0"/>
                  </a:rPr>
                  <a:t>oblicua</a:t>
                </a:r>
                <a:r>
                  <a:rPr lang="es-ES" dirty="0" smtClean="0">
                    <a:latin typeface="Arial Narrow" panose="020B0606020202030204" pitchFamily="34" charset="0"/>
                  </a:rPr>
                  <a:t> al campo, la velocidad se puede descomponer en dos: una paralela al campo y otra perpendicular al mismo, de tal manera que:</a:t>
                </a:r>
                <a:endParaRPr lang="es-ES" dirty="0" smtClean="0">
                  <a:latin typeface="Arial Narrow" panose="020B0606020202030204" pitchFamily="34" charset="0"/>
                </a:endParaRPr>
              </a:p>
            </p:txBody>
          </p:sp>
        </mc:Choice>
        <mc:Fallback>
          <p:sp>
            <p:nvSpPr>
              <p:cNvPr id="37" name="CuadroTexto 36"/>
              <p:cNvSpPr txBox="1">
                <a:spLocks noRot="1" noChangeAspect="1" noMove="1" noResize="1" noEditPoints="1" noAdjustHandles="1" noChangeArrowheads="1" noChangeShapeType="1" noTextEdit="1"/>
              </p:cNvSpPr>
              <p:nvPr/>
            </p:nvSpPr>
            <p:spPr>
              <a:xfrm>
                <a:off x="783010" y="4124864"/>
                <a:ext cx="7560840" cy="1233928"/>
              </a:xfrm>
              <a:prstGeom prst="rect">
                <a:avLst/>
              </a:prstGeom>
              <a:blipFill rotWithShape="0">
                <a:blip r:embed="rId4"/>
                <a:stretch>
                  <a:fillRect l="-403" r="-725" b="-7426"/>
                </a:stretch>
              </a:blipFill>
            </p:spPr>
            <p:txBody>
              <a:bodyPr/>
              <a:lstStyle/>
              <a:p>
                <a:r>
                  <a:rPr lang="es-ES">
                    <a:noFill/>
                  </a:rPr>
                  <a:t> </a:t>
                </a:r>
              </a:p>
            </p:txBody>
          </p:sp>
        </mc:Fallback>
      </mc:AlternateContent>
      <mc:AlternateContent xmlns:mc="http://schemas.openxmlformats.org/markup-compatibility/2006">
        <mc:Choice xmlns:a14="http://schemas.microsoft.com/office/drawing/2010/main" Requires="a14">
          <p:sp>
            <p:nvSpPr>
              <p:cNvPr id="3" name="CuadroTexto 2"/>
              <p:cNvSpPr txBox="1"/>
              <p:nvPr/>
            </p:nvSpPr>
            <p:spPr>
              <a:xfrm>
                <a:off x="2332947" y="5466776"/>
                <a:ext cx="3266599" cy="332848"/>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acc>
                        <m:accPr>
                          <m:chr m:val="⃗"/>
                          <m:ctrlPr>
                            <a:rPr lang="es-ES" i="1" smtClean="0">
                              <a:latin typeface="Cambria Math" panose="02040503050406030204" pitchFamily="18" charset="0"/>
                            </a:rPr>
                          </m:ctrlPr>
                        </m:accPr>
                        <m:e>
                          <m:r>
                            <a:rPr lang="es-ES" b="0" i="1" smtClean="0">
                              <a:latin typeface="Cambria Math" panose="02040503050406030204" pitchFamily="18" charset="0"/>
                            </a:rPr>
                            <m:t>𝐹</m:t>
                          </m:r>
                        </m:e>
                      </m:acc>
                      <m:r>
                        <a:rPr lang="es-ES" b="0" i="1" smtClean="0">
                          <a:latin typeface="Cambria Math" panose="02040503050406030204" pitchFamily="18" charset="0"/>
                        </a:rPr>
                        <m:t>=</m:t>
                      </m:r>
                      <m:r>
                        <a:rPr lang="es-ES" b="0" i="1" smtClean="0">
                          <a:latin typeface="Cambria Math" panose="02040503050406030204" pitchFamily="18" charset="0"/>
                        </a:rPr>
                        <m:t>𝑞</m:t>
                      </m:r>
                      <m:d>
                        <m:dPr>
                          <m:begChr m:val="["/>
                          <m:endChr m:val="]"/>
                          <m:ctrlPr>
                            <a:rPr lang="es-ES" b="0" i="1" smtClean="0">
                              <a:latin typeface="Cambria Math" panose="02040503050406030204" pitchFamily="18" charset="0"/>
                            </a:rPr>
                          </m:ctrlPr>
                        </m:dPr>
                        <m:e>
                          <m:d>
                            <m:dPr>
                              <m:ctrlPr>
                                <a:rPr lang="es-ES" b="0" i="1" smtClean="0">
                                  <a:latin typeface="Cambria Math" panose="02040503050406030204" pitchFamily="18" charset="0"/>
                                </a:rPr>
                              </m:ctrlPr>
                            </m:dPr>
                            <m:e>
                              <m:sSub>
                                <m:sSubPr>
                                  <m:ctrlPr>
                                    <a:rPr lang="es-ES" b="0" i="1" smtClean="0">
                                      <a:latin typeface="Cambria Math" panose="02040503050406030204" pitchFamily="18" charset="0"/>
                                    </a:rPr>
                                  </m:ctrlPr>
                                </m:sSubPr>
                                <m:e>
                                  <m:acc>
                                    <m:accPr>
                                      <m:chr m:val="⃗"/>
                                      <m:ctrlPr>
                                        <a:rPr lang="es-ES" b="0" i="1" smtClean="0">
                                          <a:latin typeface="Cambria Math" panose="02040503050406030204" pitchFamily="18" charset="0"/>
                                        </a:rPr>
                                      </m:ctrlPr>
                                    </m:accPr>
                                    <m:e>
                                      <m:r>
                                        <a:rPr lang="es-ES" b="0" i="1" smtClean="0">
                                          <a:latin typeface="Cambria Math" panose="02040503050406030204" pitchFamily="18" charset="0"/>
                                        </a:rPr>
                                        <m:t>𝑣</m:t>
                                      </m:r>
                                    </m:e>
                                  </m:acc>
                                </m:e>
                                <m:sub>
                                  <m:r>
                                    <a:rPr lang="es-ES" b="0" i="1" smtClean="0">
                                      <a:latin typeface="Cambria Math" panose="02040503050406030204" pitchFamily="18" charset="0"/>
                                      <a:ea typeface="Cambria Math" panose="02040503050406030204" pitchFamily="18" charset="0"/>
                                    </a:rPr>
                                    <m:t>∥</m:t>
                                  </m:r>
                                </m:sub>
                              </m:sSub>
                              <m:r>
                                <a:rPr lang="es-ES" b="0" i="1" smtClean="0">
                                  <a:latin typeface="Cambria Math" panose="02040503050406030204" pitchFamily="18" charset="0"/>
                                </a:rPr>
                                <m:t>+</m:t>
                              </m:r>
                              <m:sSub>
                                <m:sSubPr>
                                  <m:ctrlPr>
                                    <a:rPr lang="es-ES" b="0" i="1" smtClean="0">
                                      <a:latin typeface="Cambria Math" panose="02040503050406030204" pitchFamily="18" charset="0"/>
                                    </a:rPr>
                                  </m:ctrlPr>
                                </m:sSubPr>
                                <m:e>
                                  <m:acc>
                                    <m:accPr>
                                      <m:chr m:val="⃗"/>
                                      <m:ctrlPr>
                                        <a:rPr lang="es-ES" b="0" i="1" smtClean="0">
                                          <a:latin typeface="Cambria Math" panose="02040503050406030204" pitchFamily="18" charset="0"/>
                                        </a:rPr>
                                      </m:ctrlPr>
                                    </m:accPr>
                                    <m:e>
                                      <m:r>
                                        <a:rPr lang="es-ES" b="0" i="1" smtClean="0">
                                          <a:latin typeface="Cambria Math" panose="02040503050406030204" pitchFamily="18" charset="0"/>
                                        </a:rPr>
                                        <m:t>𝑣</m:t>
                                      </m:r>
                                    </m:e>
                                  </m:acc>
                                </m:e>
                                <m:sub>
                                  <m:r>
                                    <a:rPr lang="es-ES" b="0" i="1" smtClean="0">
                                      <a:latin typeface="Cambria Math" panose="02040503050406030204" pitchFamily="18" charset="0"/>
                                      <a:ea typeface="Cambria Math" panose="02040503050406030204" pitchFamily="18" charset="0"/>
                                    </a:rPr>
                                    <m:t>⊥</m:t>
                                  </m:r>
                                </m:sub>
                              </m:sSub>
                            </m:e>
                          </m:d>
                          <m:r>
                            <a:rPr lang="es-ES" b="0" i="1" smtClean="0">
                              <a:latin typeface="Cambria Math" panose="02040503050406030204" pitchFamily="18" charset="0"/>
                              <a:ea typeface="Cambria Math" panose="02040503050406030204" pitchFamily="18" charset="0"/>
                            </a:rPr>
                            <m:t>×</m:t>
                          </m:r>
                          <m:acc>
                            <m:accPr>
                              <m:chr m:val="⃗"/>
                              <m:ctrlPr>
                                <a:rPr lang="es-ES" b="0"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𝐵</m:t>
                              </m:r>
                            </m:e>
                          </m:acc>
                        </m:e>
                      </m:d>
                      <m:r>
                        <a:rPr lang="es-ES" b="0" i="1" smtClean="0">
                          <a:latin typeface="Cambria Math" panose="02040503050406030204" pitchFamily="18" charset="0"/>
                        </a:rPr>
                        <m:t>=</m:t>
                      </m:r>
                      <m:r>
                        <a:rPr lang="es-ES" b="0" i="1" smtClean="0">
                          <a:latin typeface="Cambria Math" panose="02040503050406030204" pitchFamily="18" charset="0"/>
                        </a:rPr>
                        <m:t>𝑞</m:t>
                      </m:r>
                      <m:sSub>
                        <m:sSubPr>
                          <m:ctrlPr>
                            <a:rPr lang="es-ES" i="1">
                              <a:latin typeface="Cambria Math" panose="02040503050406030204" pitchFamily="18" charset="0"/>
                            </a:rPr>
                          </m:ctrlPr>
                        </m:sSubPr>
                        <m:e>
                          <m:acc>
                            <m:accPr>
                              <m:chr m:val="⃗"/>
                              <m:ctrlPr>
                                <a:rPr lang="es-ES" i="1">
                                  <a:latin typeface="Cambria Math" panose="02040503050406030204" pitchFamily="18" charset="0"/>
                                </a:rPr>
                              </m:ctrlPr>
                            </m:accPr>
                            <m:e>
                              <m:r>
                                <a:rPr lang="es-ES" i="1">
                                  <a:latin typeface="Cambria Math" panose="02040503050406030204" pitchFamily="18" charset="0"/>
                                </a:rPr>
                                <m:t>𝑣</m:t>
                              </m:r>
                            </m:e>
                          </m:acc>
                        </m:e>
                        <m:sub>
                          <m:r>
                            <a:rPr lang="es-ES" i="1">
                              <a:latin typeface="Cambria Math" panose="02040503050406030204" pitchFamily="18" charset="0"/>
                              <a:ea typeface="Cambria Math" panose="02040503050406030204" pitchFamily="18" charset="0"/>
                            </a:rPr>
                            <m:t>⊥</m:t>
                          </m:r>
                        </m:sub>
                      </m:sSub>
                      <m:r>
                        <a:rPr lang="es-ES" i="1" smtClean="0">
                          <a:latin typeface="Cambria Math" panose="02040503050406030204" pitchFamily="18" charset="0"/>
                          <a:ea typeface="Cambria Math" panose="02040503050406030204" pitchFamily="18" charset="0"/>
                        </a:rPr>
                        <m:t>×</m:t>
                      </m:r>
                      <m:acc>
                        <m:accPr>
                          <m:chr m:val="⃗"/>
                          <m:ctrlPr>
                            <a:rPr lang="es-ES"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𝐵</m:t>
                          </m:r>
                        </m:e>
                      </m:acc>
                    </m:oMath>
                  </m:oMathPara>
                </a14:m>
                <a:endParaRPr lang="es-ES" dirty="0"/>
              </a:p>
            </p:txBody>
          </p:sp>
        </mc:Choice>
        <mc:Fallback>
          <p:sp>
            <p:nvSpPr>
              <p:cNvPr id="3" name="CuadroTexto 2"/>
              <p:cNvSpPr txBox="1">
                <a:spLocks noRot="1" noChangeAspect="1" noMove="1" noResize="1" noEditPoints="1" noAdjustHandles="1" noChangeArrowheads="1" noChangeShapeType="1" noTextEdit="1"/>
              </p:cNvSpPr>
              <p:nvPr/>
            </p:nvSpPr>
            <p:spPr>
              <a:xfrm>
                <a:off x="2332947" y="5466776"/>
                <a:ext cx="3266599" cy="332848"/>
              </a:xfrm>
              <a:prstGeom prst="rect">
                <a:avLst/>
              </a:prstGeom>
              <a:blipFill rotWithShape="0">
                <a:blip r:embed="rId5"/>
                <a:stretch>
                  <a:fillRect l="-1306" t="-40741" r="-933" b="-18519"/>
                </a:stretch>
              </a:blipFill>
            </p:spPr>
            <p:txBody>
              <a:bodyPr/>
              <a:lstStyle/>
              <a:p>
                <a:r>
                  <a:rPr lang="es-ES">
                    <a:noFill/>
                  </a:rPr>
                  <a:t> </a:t>
                </a:r>
              </a:p>
            </p:txBody>
          </p:sp>
        </mc:Fallback>
      </mc:AlternateContent>
      <mc:AlternateContent xmlns:mc="http://schemas.openxmlformats.org/markup-compatibility/2006">
        <mc:Choice xmlns:a14="http://schemas.microsoft.com/office/drawing/2010/main" Requires="a14">
          <p:sp>
            <p:nvSpPr>
              <p:cNvPr id="15" name="CuadroTexto 14"/>
              <p:cNvSpPr txBox="1"/>
              <p:nvPr/>
            </p:nvSpPr>
            <p:spPr>
              <a:xfrm>
                <a:off x="1087258" y="5934927"/>
                <a:ext cx="7424658" cy="646331"/>
              </a:xfrm>
              <a:prstGeom prst="rect">
                <a:avLst/>
              </a:prstGeom>
              <a:noFill/>
            </p:spPr>
            <p:txBody>
              <a:bodyPr wrap="square" rtlCol="0">
                <a:spAutoFit/>
              </a:bodyPr>
              <a:lstStyle/>
              <a:p>
                <a:r>
                  <a:rPr lang="es-ES" dirty="0" smtClean="0">
                    <a:latin typeface="Arial Narrow" panose="020B0606020202030204" pitchFamily="34" charset="0"/>
                  </a:rPr>
                  <a:t>Produciría </a:t>
                </a:r>
                <a:r>
                  <a:rPr lang="es-ES" b="1" dirty="0" smtClean="0">
                    <a:solidFill>
                      <a:srgbClr val="FF0000"/>
                    </a:solidFill>
                    <a:latin typeface="Arial Narrow" panose="020B0606020202030204" pitchFamily="34" charset="0"/>
                  </a:rPr>
                  <a:t>un movimiento helicoidal</a:t>
                </a:r>
                <a:r>
                  <a:rPr lang="es-ES" dirty="0" smtClean="0">
                    <a:latin typeface="Arial Narrow" panose="020B0606020202030204" pitchFamily="34" charset="0"/>
                  </a:rPr>
                  <a:t>: con velocidad constante, </a:t>
                </a:r>
                <a14:m>
                  <m:oMath xmlns:m="http://schemas.openxmlformats.org/officeDocument/2006/math">
                    <m:sSub>
                      <m:sSubPr>
                        <m:ctrlPr>
                          <a:rPr lang="es-ES" i="1">
                            <a:latin typeface="Cambria Math" panose="02040503050406030204" pitchFamily="18" charset="0"/>
                          </a:rPr>
                        </m:ctrlPr>
                      </m:sSubPr>
                      <m:e>
                        <m:acc>
                          <m:accPr>
                            <m:chr m:val="⃗"/>
                            <m:ctrlPr>
                              <a:rPr lang="es-ES" i="1">
                                <a:latin typeface="Cambria Math" panose="02040503050406030204" pitchFamily="18" charset="0"/>
                              </a:rPr>
                            </m:ctrlPr>
                          </m:accPr>
                          <m:e>
                            <m:r>
                              <a:rPr lang="es-ES" i="1">
                                <a:latin typeface="Cambria Math" panose="02040503050406030204" pitchFamily="18" charset="0"/>
                              </a:rPr>
                              <m:t>𝑣</m:t>
                            </m:r>
                          </m:e>
                        </m:acc>
                      </m:e>
                      <m:sub>
                        <m:r>
                          <a:rPr lang="es-ES" i="1">
                            <a:latin typeface="Cambria Math" panose="02040503050406030204" pitchFamily="18" charset="0"/>
                            <a:ea typeface="Cambria Math" panose="02040503050406030204" pitchFamily="18" charset="0"/>
                          </a:rPr>
                          <m:t>∥</m:t>
                        </m:r>
                      </m:sub>
                    </m:sSub>
                  </m:oMath>
                </a14:m>
                <a:r>
                  <a:rPr lang="es-ES" dirty="0" smtClean="0">
                    <a:latin typeface="Arial Narrow" panose="020B0606020202030204" pitchFamily="34" charset="0"/>
                  </a:rPr>
                  <a:t>, paralela al campo y circular debido a la fuerza neta que actúa sobre ella.</a:t>
                </a:r>
                <a:endParaRPr lang="es-ES" dirty="0">
                  <a:latin typeface="Arial Narrow" panose="020B0606020202030204" pitchFamily="34" charset="0"/>
                </a:endParaRPr>
              </a:p>
            </p:txBody>
          </p:sp>
        </mc:Choice>
        <mc:Fallback>
          <p:sp>
            <p:nvSpPr>
              <p:cNvPr id="15" name="CuadroTexto 14"/>
              <p:cNvSpPr txBox="1">
                <a:spLocks noRot="1" noChangeAspect="1" noMove="1" noResize="1" noEditPoints="1" noAdjustHandles="1" noChangeArrowheads="1" noChangeShapeType="1" noTextEdit="1"/>
              </p:cNvSpPr>
              <p:nvPr/>
            </p:nvSpPr>
            <p:spPr>
              <a:xfrm>
                <a:off x="1087258" y="5934927"/>
                <a:ext cx="7424658" cy="646331"/>
              </a:xfrm>
              <a:prstGeom prst="rect">
                <a:avLst/>
              </a:prstGeom>
              <a:blipFill rotWithShape="0">
                <a:blip r:embed="rId6"/>
                <a:stretch>
                  <a:fillRect l="-657" t="-12264" r="-657" b="-16038"/>
                </a:stretch>
              </a:blipFill>
            </p:spPr>
            <p:txBody>
              <a:bodyPr/>
              <a:lstStyle/>
              <a:p>
                <a:r>
                  <a:rPr lang="es-ES">
                    <a:noFill/>
                  </a:rPr>
                  <a:t> </a:t>
                </a:r>
              </a:p>
            </p:txBody>
          </p:sp>
        </mc:Fallback>
      </mc:AlternateContent>
    </p:spTree>
    <p:extLst>
      <p:ext uri="{BB962C8B-B14F-4D97-AF65-F5344CB8AC3E}">
        <p14:creationId xmlns:p14="http://schemas.microsoft.com/office/powerpoint/2010/main" val="3672908361"/>
      </p:ext>
    </p:extLst>
  </p:cSld>
  <p:clrMapOvr>
    <a:masterClrMapping/>
  </p:clrMapOvr>
  <mc:AlternateContent xmlns:mc="http://schemas.openxmlformats.org/markup-compatibility/2006" xmlns:p14="http://schemas.microsoft.com/office/powerpoint/2010/main">
    <mc:Choice Requires="p14">
      <p:transition spd="slow" p14:dur="1200" advClick="0" advTm="40000">
        <p14:prism/>
      </p:transition>
    </mc:Choice>
    <mc:Fallback xmlns="">
      <p:transition spd="slow" advClick="0" advTm="40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grpSp>
        <p:nvGrpSpPr>
          <p:cNvPr id="21" name="Grupo 20"/>
          <p:cNvGrpSpPr/>
          <p:nvPr/>
        </p:nvGrpSpPr>
        <p:grpSpPr>
          <a:xfrm>
            <a:off x="8511916" y="331168"/>
            <a:ext cx="577711" cy="4651678"/>
            <a:chOff x="8511916" y="331168"/>
            <a:chExt cx="577711" cy="4651678"/>
          </a:xfrm>
        </p:grpSpPr>
        <p:sp>
          <p:nvSpPr>
            <p:cNvPr id="22"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3" name="Imagen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40" name="CuadroTexto 39"/>
          <p:cNvSpPr txBox="1"/>
          <p:nvPr/>
        </p:nvSpPr>
        <p:spPr>
          <a:xfrm>
            <a:off x="516360" y="1417638"/>
            <a:ext cx="7560840" cy="369332"/>
          </a:xfrm>
          <a:prstGeom prst="rect">
            <a:avLst/>
          </a:prstGeom>
          <a:noFill/>
        </p:spPr>
        <p:txBody>
          <a:bodyPr wrap="square" rtlCol="0">
            <a:spAutoFit/>
          </a:bodyPr>
          <a:lstStyle/>
          <a:p>
            <a:r>
              <a:rPr lang="es-ES" dirty="0">
                <a:latin typeface="Arial Narrow" panose="020B0606020202030204" pitchFamily="34" charset="0"/>
              </a:rPr>
              <a:t>b</a:t>
            </a:r>
            <a:r>
              <a:rPr lang="es-ES" dirty="0" smtClean="0">
                <a:latin typeface="Arial Narrow" panose="020B0606020202030204" pitchFamily="34" charset="0"/>
              </a:rPr>
              <a:t>) Falso. La fuerza magnética hace el papel de fuerza centrípeta:</a:t>
            </a:r>
            <a:endParaRPr lang="es-ES" dirty="0">
              <a:latin typeface="Arial Narrow" panose="020B0606020202030204" pitchFamily="34" charset="0"/>
            </a:endParaRPr>
          </a:p>
        </p:txBody>
      </p:sp>
      <mc:AlternateContent xmlns:mc="http://schemas.openxmlformats.org/markup-compatibility/2006">
        <mc:Choice xmlns:a14="http://schemas.microsoft.com/office/drawing/2010/main" Requires="a14">
          <p:sp>
            <p:nvSpPr>
              <p:cNvPr id="10" name="CuadroTexto 9"/>
              <p:cNvSpPr txBox="1"/>
              <p:nvPr/>
            </p:nvSpPr>
            <p:spPr>
              <a:xfrm>
                <a:off x="1490286" y="1830158"/>
                <a:ext cx="5553828" cy="55585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𝑞𝑣𝐵</m:t>
                      </m:r>
                      <m:r>
                        <a:rPr lang="es-ES" b="0" i="1" smtClean="0">
                          <a:latin typeface="Cambria Math" panose="02040503050406030204" pitchFamily="18" charset="0"/>
                        </a:rPr>
                        <m:t>=</m:t>
                      </m:r>
                      <m:r>
                        <a:rPr lang="es-ES" b="0" i="1" smtClean="0">
                          <a:latin typeface="Cambria Math" panose="02040503050406030204" pitchFamily="18" charset="0"/>
                        </a:rPr>
                        <m:t>𝑚</m:t>
                      </m:r>
                      <m:f>
                        <m:fPr>
                          <m:ctrlPr>
                            <a:rPr lang="es-ES" b="0" i="1" smtClean="0">
                              <a:latin typeface="Cambria Math" panose="02040503050406030204" pitchFamily="18" charset="0"/>
                            </a:rPr>
                          </m:ctrlPr>
                        </m:fPr>
                        <m:num>
                          <m:sSup>
                            <m:sSupPr>
                              <m:ctrlPr>
                                <a:rPr lang="es-ES" b="0" i="1" smtClean="0">
                                  <a:latin typeface="Cambria Math" panose="02040503050406030204" pitchFamily="18" charset="0"/>
                                </a:rPr>
                              </m:ctrlPr>
                            </m:sSupPr>
                            <m:e>
                              <m:r>
                                <a:rPr lang="es-ES" b="0" i="1" smtClean="0">
                                  <a:latin typeface="Cambria Math" panose="02040503050406030204" pitchFamily="18" charset="0"/>
                                </a:rPr>
                                <m:t>𝑣</m:t>
                              </m:r>
                            </m:e>
                            <m:sup>
                              <m:r>
                                <a:rPr lang="es-ES" b="0" i="1" smtClean="0">
                                  <a:latin typeface="Cambria Math" panose="02040503050406030204" pitchFamily="18" charset="0"/>
                                </a:rPr>
                                <m:t>2</m:t>
                              </m:r>
                            </m:sup>
                          </m:sSup>
                        </m:num>
                        <m:den>
                          <m:r>
                            <a:rPr lang="es-ES" b="0" i="1" smtClean="0">
                              <a:latin typeface="Cambria Math" panose="02040503050406030204" pitchFamily="18" charset="0"/>
                            </a:rPr>
                            <m:t>𝑅</m:t>
                          </m:r>
                        </m:den>
                      </m:f>
                      <m:r>
                        <a:rPr lang="es-ES" b="0" i="1" smtClean="0">
                          <a:latin typeface="Cambria Math" panose="02040503050406030204" pitchFamily="18" charset="0"/>
                        </a:rPr>
                        <m:t>      </m:t>
                      </m:r>
                      <m:r>
                        <a:rPr lang="es-ES" b="0" i="1" smtClean="0">
                          <a:latin typeface="Cambria Math" panose="02040503050406030204" pitchFamily="18" charset="0"/>
                          <a:ea typeface="Cambria Math" panose="02040503050406030204" pitchFamily="18" charset="0"/>
                        </a:rPr>
                        <m:t>→     </m:t>
                      </m:r>
                      <m:r>
                        <a:rPr lang="es-ES" b="0" i="1" smtClean="0">
                          <a:latin typeface="Cambria Math" panose="02040503050406030204" pitchFamily="18" charset="0"/>
                          <a:ea typeface="Cambria Math" panose="02040503050406030204" pitchFamily="18" charset="0"/>
                        </a:rPr>
                        <m:t>𝑞𝐵</m:t>
                      </m:r>
                      <m:r>
                        <a:rPr lang="es-ES" b="0"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𝑚</m:t>
                      </m:r>
                      <m:r>
                        <a:rPr lang="es-ES" b="0" i="1" smtClean="0">
                          <a:latin typeface="Cambria Math" panose="02040503050406030204" pitchFamily="18" charset="0"/>
                          <a:ea typeface="Cambria Math" panose="02040503050406030204" pitchFamily="18" charset="0"/>
                        </a:rPr>
                        <m:t>𝜔</m:t>
                      </m:r>
                      <m:r>
                        <a:rPr lang="es-ES" b="0"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𝑚</m:t>
                      </m:r>
                      <m:r>
                        <a:rPr lang="es-ES" b="0" i="1" smtClean="0">
                          <a:latin typeface="Cambria Math" panose="02040503050406030204" pitchFamily="18" charset="0"/>
                          <a:ea typeface="Cambria Math" panose="02040503050406030204" pitchFamily="18" charset="0"/>
                        </a:rPr>
                        <m:t>2</m:t>
                      </m:r>
                      <m:r>
                        <a:rPr lang="es-ES" b="0" i="1" smtClean="0">
                          <a:latin typeface="Cambria Math" panose="02040503050406030204" pitchFamily="18" charset="0"/>
                          <a:ea typeface="Cambria Math" panose="02040503050406030204" pitchFamily="18" charset="0"/>
                        </a:rPr>
                        <m:t>𝜋</m:t>
                      </m:r>
                      <m:r>
                        <a:rPr lang="es-ES" b="0" i="1" smtClean="0">
                          <a:latin typeface="Cambria Math" panose="02040503050406030204" pitchFamily="18" charset="0"/>
                          <a:ea typeface="Cambria Math" panose="02040503050406030204" pitchFamily="18" charset="0"/>
                        </a:rPr>
                        <m:t>𝑓</m:t>
                      </m:r>
                      <m:r>
                        <a:rPr lang="es-ES" b="0" i="1" smtClean="0">
                          <a:latin typeface="Cambria Math" panose="02040503050406030204" pitchFamily="18" charset="0"/>
                          <a:ea typeface="Cambria Math" panose="02040503050406030204" pitchFamily="18" charset="0"/>
                        </a:rPr>
                        <m:t>   →    </m:t>
                      </m:r>
                      <m:r>
                        <a:rPr lang="es-ES" b="1" i="1" smtClean="0">
                          <a:solidFill>
                            <a:srgbClr val="FF0000"/>
                          </a:solidFill>
                          <a:latin typeface="Cambria Math" panose="02040503050406030204" pitchFamily="18" charset="0"/>
                          <a:ea typeface="Cambria Math" panose="02040503050406030204" pitchFamily="18" charset="0"/>
                        </a:rPr>
                        <m:t>𝒇</m:t>
                      </m:r>
                      <m:r>
                        <a:rPr lang="es-ES" b="1" i="1" smtClean="0">
                          <a:solidFill>
                            <a:srgbClr val="FF0000"/>
                          </a:solidFill>
                          <a:latin typeface="Cambria Math" panose="02040503050406030204" pitchFamily="18" charset="0"/>
                          <a:ea typeface="Cambria Math" panose="02040503050406030204" pitchFamily="18" charset="0"/>
                        </a:rPr>
                        <m:t>=</m:t>
                      </m:r>
                      <m:f>
                        <m:fPr>
                          <m:ctrlPr>
                            <a:rPr lang="es-ES" b="1" i="1" smtClean="0">
                              <a:solidFill>
                                <a:srgbClr val="FF0000"/>
                              </a:solidFill>
                              <a:latin typeface="Cambria Math" panose="02040503050406030204" pitchFamily="18" charset="0"/>
                              <a:ea typeface="Cambria Math" panose="02040503050406030204" pitchFamily="18" charset="0"/>
                            </a:rPr>
                          </m:ctrlPr>
                        </m:fPr>
                        <m:num>
                          <m:r>
                            <a:rPr lang="es-ES" b="1" i="1" smtClean="0">
                              <a:solidFill>
                                <a:srgbClr val="FF0000"/>
                              </a:solidFill>
                              <a:latin typeface="Cambria Math" panose="02040503050406030204" pitchFamily="18" charset="0"/>
                              <a:ea typeface="Cambria Math" panose="02040503050406030204" pitchFamily="18" charset="0"/>
                            </a:rPr>
                            <m:t>𝒒𝑩</m:t>
                          </m:r>
                        </m:num>
                        <m:den>
                          <m:r>
                            <a:rPr lang="es-ES" b="1" i="1" smtClean="0">
                              <a:solidFill>
                                <a:srgbClr val="FF0000"/>
                              </a:solidFill>
                              <a:latin typeface="Cambria Math" panose="02040503050406030204" pitchFamily="18" charset="0"/>
                              <a:ea typeface="Cambria Math" panose="02040503050406030204" pitchFamily="18" charset="0"/>
                            </a:rPr>
                            <m:t>𝟐</m:t>
                          </m:r>
                          <m:r>
                            <a:rPr lang="es-ES" b="1" i="1" smtClean="0">
                              <a:solidFill>
                                <a:srgbClr val="FF0000"/>
                              </a:solidFill>
                              <a:latin typeface="Cambria Math" panose="02040503050406030204" pitchFamily="18" charset="0"/>
                              <a:ea typeface="Cambria Math" panose="02040503050406030204" pitchFamily="18" charset="0"/>
                            </a:rPr>
                            <m:t>𝝅</m:t>
                          </m:r>
                          <m:r>
                            <a:rPr lang="es-ES" b="1" i="1" smtClean="0">
                              <a:solidFill>
                                <a:srgbClr val="FF0000"/>
                              </a:solidFill>
                              <a:latin typeface="Cambria Math" panose="02040503050406030204" pitchFamily="18" charset="0"/>
                              <a:ea typeface="Cambria Math" panose="02040503050406030204" pitchFamily="18" charset="0"/>
                            </a:rPr>
                            <m:t>𝒎</m:t>
                          </m:r>
                        </m:den>
                      </m:f>
                    </m:oMath>
                  </m:oMathPara>
                </a14:m>
                <a:endParaRPr lang="es-ES" b="1" dirty="0"/>
              </a:p>
            </p:txBody>
          </p:sp>
        </mc:Choice>
        <mc:Fallback>
          <p:sp>
            <p:nvSpPr>
              <p:cNvPr id="10" name="CuadroTexto 9"/>
              <p:cNvSpPr txBox="1">
                <a:spLocks noRot="1" noChangeAspect="1" noMove="1" noResize="1" noEditPoints="1" noAdjustHandles="1" noChangeArrowheads="1" noChangeShapeType="1" noTextEdit="1"/>
              </p:cNvSpPr>
              <p:nvPr/>
            </p:nvSpPr>
            <p:spPr>
              <a:xfrm>
                <a:off x="1490286" y="1830158"/>
                <a:ext cx="5553828" cy="555858"/>
              </a:xfrm>
              <a:prstGeom prst="rect">
                <a:avLst/>
              </a:prstGeom>
              <a:blipFill rotWithShape="0">
                <a:blip r:embed="rId3"/>
                <a:stretch>
                  <a:fillRect/>
                </a:stretch>
              </a:blipFill>
            </p:spPr>
            <p:txBody>
              <a:bodyPr/>
              <a:lstStyle/>
              <a:p>
                <a:r>
                  <a:rPr lang="es-ES">
                    <a:noFill/>
                  </a:rPr>
                  <a:t> </a:t>
                </a:r>
              </a:p>
            </p:txBody>
          </p:sp>
        </mc:Fallback>
      </mc:AlternateContent>
      <p:sp>
        <p:nvSpPr>
          <p:cNvPr id="41" name="CuadroTexto 40"/>
          <p:cNvSpPr txBox="1"/>
          <p:nvPr/>
        </p:nvSpPr>
        <p:spPr>
          <a:xfrm>
            <a:off x="516360" y="2445126"/>
            <a:ext cx="7995556" cy="369332"/>
          </a:xfrm>
          <a:prstGeom prst="rect">
            <a:avLst/>
          </a:prstGeom>
          <a:noFill/>
        </p:spPr>
        <p:txBody>
          <a:bodyPr wrap="square" rtlCol="0">
            <a:spAutoFit/>
          </a:bodyPr>
          <a:lstStyle/>
          <a:p>
            <a:r>
              <a:rPr lang="es-ES" dirty="0" smtClean="0">
                <a:latin typeface="Arial Narrow" panose="020B0606020202030204" pitchFamily="34" charset="0"/>
              </a:rPr>
              <a:t>c) Falso. La fuerza electromotriz es proporcional a la variación del flujo del campo magnético:</a:t>
            </a:r>
            <a:endParaRPr lang="es-ES" dirty="0">
              <a:latin typeface="Arial Narrow" panose="020B0606020202030204" pitchFamily="34" charset="0"/>
            </a:endParaRPr>
          </a:p>
        </p:txBody>
      </p:sp>
      <mc:AlternateContent xmlns:mc="http://schemas.openxmlformats.org/markup-compatibility/2006">
        <mc:Choice xmlns:a14="http://schemas.microsoft.com/office/drawing/2010/main" Requires="a14">
          <p:sp>
            <p:nvSpPr>
              <p:cNvPr id="11" name="CuadroTexto 10"/>
              <p:cNvSpPr txBox="1"/>
              <p:nvPr/>
            </p:nvSpPr>
            <p:spPr>
              <a:xfrm>
                <a:off x="2944179" y="2892056"/>
                <a:ext cx="2308709" cy="5920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1" i="1" smtClean="0">
                          <a:solidFill>
                            <a:srgbClr val="FF0000"/>
                          </a:solidFill>
                          <a:latin typeface="Cambria Math" panose="02040503050406030204" pitchFamily="18" charset="0"/>
                          <a:ea typeface="Cambria Math" panose="02040503050406030204" pitchFamily="18" charset="0"/>
                        </a:rPr>
                        <m:t>𝜺</m:t>
                      </m:r>
                      <m:r>
                        <a:rPr lang="es-ES" b="1" i="1" smtClean="0">
                          <a:solidFill>
                            <a:srgbClr val="FF0000"/>
                          </a:solidFill>
                          <a:latin typeface="Cambria Math" panose="02040503050406030204" pitchFamily="18" charset="0"/>
                          <a:ea typeface="Cambria Math" panose="02040503050406030204" pitchFamily="18" charset="0"/>
                        </a:rPr>
                        <m:t>=−</m:t>
                      </m:r>
                      <m:f>
                        <m:fPr>
                          <m:ctrlPr>
                            <a:rPr lang="es-ES" b="1" i="1" smtClean="0">
                              <a:solidFill>
                                <a:srgbClr val="FF0000"/>
                              </a:solidFill>
                              <a:latin typeface="Cambria Math" panose="02040503050406030204" pitchFamily="18" charset="0"/>
                              <a:ea typeface="Cambria Math" panose="02040503050406030204" pitchFamily="18" charset="0"/>
                            </a:rPr>
                          </m:ctrlPr>
                        </m:fPr>
                        <m:num>
                          <m:r>
                            <a:rPr lang="es-ES" b="1" i="1" smtClean="0">
                              <a:solidFill>
                                <a:srgbClr val="FF0000"/>
                              </a:solidFill>
                              <a:latin typeface="Cambria Math" panose="02040503050406030204" pitchFamily="18" charset="0"/>
                              <a:ea typeface="Cambria Math" panose="02040503050406030204" pitchFamily="18" charset="0"/>
                            </a:rPr>
                            <m:t>𝒅</m:t>
                          </m:r>
                          <m:r>
                            <a:rPr lang="es-ES" b="1" i="1" smtClean="0">
                              <a:solidFill>
                                <a:srgbClr val="FF0000"/>
                              </a:solidFill>
                              <a:latin typeface="Cambria Math" panose="02040503050406030204" pitchFamily="18" charset="0"/>
                              <a:ea typeface="Cambria Math" panose="02040503050406030204" pitchFamily="18" charset="0"/>
                            </a:rPr>
                            <m:t>𝝓</m:t>
                          </m:r>
                        </m:num>
                        <m:den>
                          <m:r>
                            <a:rPr lang="es-ES" b="1" i="1" smtClean="0">
                              <a:solidFill>
                                <a:srgbClr val="FF0000"/>
                              </a:solidFill>
                              <a:latin typeface="Cambria Math" panose="02040503050406030204" pitchFamily="18" charset="0"/>
                              <a:ea typeface="Cambria Math" panose="02040503050406030204" pitchFamily="18" charset="0"/>
                            </a:rPr>
                            <m:t>𝒅𝒕</m:t>
                          </m:r>
                        </m:den>
                      </m:f>
                      <m:r>
                        <a:rPr lang="es-ES" b="0" i="1" smtClean="0">
                          <a:latin typeface="Cambria Math" panose="02040503050406030204" pitchFamily="18" charset="0"/>
                          <a:ea typeface="Cambria Math" panose="02040503050406030204" pitchFamily="18" charset="0"/>
                        </a:rPr>
                        <m:t>=−</m:t>
                      </m:r>
                      <m:f>
                        <m:fPr>
                          <m:ctrlPr>
                            <a:rPr lang="es-ES" b="0" i="1" smtClean="0">
                              <a:latin typeface="Cambria Math" panose="02040503050406030204" pitchFamily="18" charset="0"/>
                              <a:ea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𝑑</m:t>
                          </m:r>
                          <m:r>
                            <a:rPr lang="es-ES" b="0" i="1" smtClean="0">
                              <a:latin typeface="Cambria Math" panose="02040503050406030204" pitchFamily="18" charset="0"/>
                              <a:ea typeface="Cambria Math" panose="02040503050406030204" pitchFamily="18" charset="0"/>
                            </a:rPr>
                            <m:t>(</m:t>
                          </m:r>
                          <m:acc>
                            <m:accPr>
                              <m:chr m:val="⃗"/>
                              <m:ctrlPr>
                                <a:rPr lang="es-ES" b="0"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𝐵</m:t>
                              </m:r>
                            </m:e>
                          </m:acc>
                          <m:r>
                            <a:rPr lang="es-ES" b="0" i="1" smtClean="0">
                              <a:latin typeface="Cambria Math" panose="02040503050406030204" pitchFamily="18" charset="0"/>
                              <a:ea typeface="Cambria Math" panose="02040503050406030204" pitchFamily="18" charset="0"/>
                            </a:rPr>
                            <m:t>·</m:t>
                          </m:r>
                          <m:acc>
                            <m:accPr>
                              <m:chr m:val="⃗"/>
                              <m:ctrlPr>
                                <a:rPr lang="es-ES" b="0" i="1" smtClean="0">
                                  <a:latin typeface="Cambria Math" panose="02040503050406030204" pitchFamily="18" charset="0"/>
                                  <a:ea typeface="Cambria Math" panose="02040503050406030204" pitchFamily="18" charset="0"/>
                                </a:rPr>
                              </m:ctrlPr>
                            </m:accPr>
                            <m:e>
                              <m:r>
                                <a:rPr lang="es-ES" b="0" i="1" smtClean="0">
                                  <a:latin typeface="Cambria Math" panose="02040503050406030204" pitchFamily="18" charset="0"/>
                                  <a:ea typeface="Cambria Math" panose="02040503050406030204" pitchFamily="18" charset="0"/>
                                </a:rPr>
                                <m:t>𝑆</m:t>
                              </m:r>
                            </m:e>
                          </m:acc>
                          <m:r>
                            <a:rPr lang="es-ES" b="0" i="1" smtClean="0">
                              <a:latin typeface="Cambria Math" panose="02040503050406030204" pitchFamily="18" charset="0"/>
                              <a:ea typeface="Cambria Math" panose="02040503050406030204" pitchFamily="18" charset="0"/>
                            </a:rPr>
                            <m:t>)</m:t>
                          </m:r>
                        </m:num>
                        <m:den>
                          <m:r>
                            <a:rPr lang="es-ES" b="0" i="1" smtClean="0">
                              <a:latin typeface="Cambria Math" panose="02040503050406030204" pitchFamily="18" charset="0"/>
                              <a:ea typeface="Cambria Math" panose="02040503050406030204" pitchFamily="18" charset="0"/>
                            </a:rPr>
                            <m:t>𝑑𝑡</m:t>
                          </m:r>
                        </m:den>
                      </m:f>
                    </m:oMath>
                  </m:oMathPara>
                </a14:m>
                <a:endParaRPr lang="es-ES" dirty="0"/>
              </a:p>
            </p:txBody>
          </p:sp>
        </mc:Choice>
        <mc:Fallback>
          <p:sp>
            <p:nvSpPr>
              <p:cNvPr id="11" name="CuadroTexto 10"/>
              <p:cNvSpPr txBox="1">
                <a:spLocks noRot="1" noChangeAspect="1" noMove="1" noResize="1" noEditPoints="1" noAdjustHandles="1" noChangeArrowheads="1" noChangeShapeType="1" noTextEdit="1"/>
              </p:cNvSpPr>
              <p:nvPr/>
            </p:nvSpPr>
            <p:spPr>
              <a:xfrm>
                <a:off x="2944179" y="2892056"/>
                <a:ext cx="2308709" cy="592085"/>
              </a:xfrm>
              <a:prstGeom prst="rect">
                <a:avLst/>
              </a:prstGeom>
              <a:blipFill rotWithShape="0">
                <a:blip r:embed="rId4"/>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2456502108"/>
      </p:ext>
    </p:extLst>
  </p:cSld>
  <p:clrMapOvr>
    <a:masterClrMapping/>
  </p:clrMapOvr>
  <mc:AlternateContent xmlns:mc="http://schemas.openxmlformats.org/markup-compatibility/2006" xmlns:p14="http://schemas.microsoft.com/office/powerpoint/2010/main">
    <mc:Choice Requires="p14">
      <p:transition spd="slow" p14:dur="1200" advClick="0" advTm="40000">
        <p14:prism/>
      </p:transition>
    </mc:Choice>
    <mc:Fallback xmlns="">
      <p:transition spd="slow" advClick="0" advTm="40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465640" cy="1323439"/>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marL="185738" indent="-185738" algn="just">
              <a:buAutoNum type="arabicPeriod"/>
            </a:pPr>
            <a:r>
              <a:rPr lang="es-ES" sz="1600" dirty="0" smtClean="0">
                <a:latin typeface="Arial Narrow" pitchFamily="34" charset="0"/>
                <a:ea typeface="Adobe Heiti Std R" pitchFamily="34" charset="-128"/>
                <a:cs typeface="Aparajita" pitchFamily="34" charset="0"/>
              </a:rPr>
              <a:t>De un </a:t>
            </a:r>
            <a:r>
              <a:rPr lang="es-ES" sz="1600" dirty="0">
                <a:latin typeface="Arial Narrow" pitchFamily="34" charset="0"/>
                <a:ea typeface="Adobe Heiti Std R" pitchFamily="34" charset="-128"/>
                <a:cs typeface="Aparajita" pitchFamily="34" charset="0"/>
              </a:rPr>
              <a:t>punto </a:t>
            </a:r>
            <a:r>
              <a:rPr lang="es-ES" sz="1600" dirty="0" smtClean="0">
                <a:latin typeface="Arial Narrow" pitchFamily="34" charset="0"/>
                <a:ea typeface="Adobe Heiti Std R" pitchFamily="34" charset="-128"/>
                <a:cs typeface="Aparajita" pitchFamily="34" charset="0"/>
              </a:rPr>
              <a:t>O se cuelga un hilo de 2 m inextensible y sin peso apreciable en cuyo extremo hay una partícula. Se separa la partícula de la posición de equilibrio hasta formar un ángulo de 90º con la vertical, quedando el hilo horizontal. Se suelta la partícula y al pasar por la vertical se encuentra un clavo colocado en una posición O’. ¿Cuál debe ser la mínima distancia entre el punto O y el punto O’ para que la partícula describa giros completos en torno al clavo?</a:t>
            </a:r>
            <a:endParaRPr lang="es-ES" sz="1600" baseline="30000" dirty="0">
              <a:latin typeface="Arial Narrow" pitchFamily="34" charset="0"/>
              <a:ea typeface="Adobe Heiti Std R" pitchFamily="34" charset="-128"/>
              <a:cs typeface="Aparajita" pitchFamily="34" charset="0"/>
            </a:endParaRPr>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7" name="CuadroTexto 6"/>
          <p:cNvSpPr txBox="1"/>
          <p:nvPr/>
        </p:nvSpPr>
        <p:spPr>
          <a:xfrm>
            <a:off x="611560" y="2776543"/>
            <a:ext cx="2717428" cy="369332"/>
          </a:xfrm>
          <a:prstGeom prst="rect">
            <a:avLst/>
          </a:prstGeom>
          <a:noFill/>
        </p:spPr>
        <p:txBody>
          <a:bodyPr wrap="square" rtlCol="0">
            <a:spAutoFit/>
          </a:bodyPr>
          <a:lstStyle/>
          <a:p>
            <a:r>
              <a:rPr lang="es-ES" dirty="0" smtClean="0">
                <a:latin typeface="Arial Narrow" panose="020B0606020202030204" pitchFamily="34" charset="0"/>
              </a:rPr>
              <a:t>Descripción del fenómeno:</a:t>
            </a:r>
            <a:endParaRPr lang="es-ES" dirty="0">
              <a:latin typeface="Arial Narrow" panose="020B0606020202030204" pitchFamily="34" charset="0"/>
            </a:endParaRPr>
          </a:p>
        </p:txBody>
      </p:sp>
      <p:sp>
        <p:nvSpPr>
          <p:cNvPr id="8" name="Rectángulo 7"/>
          <p:cNvSpPr/>
          <p:nvPr/>
        </p:nvSpPr>
        <p:spPr>
          <a:xfrm>
            <a:off x="1898836" y="3443288"/>
            <a:ext cx="71438" cy="22717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 name="Rectángulo 25"/>
          <p:cNvSpPr/>
          <p:nvPr/>
        </p:nvSpPr>
        <p:spPr>
          <a:xfrm rot="5400000">
            <a:off x="1878807" y="5222082"/>
            <a:ext cx="142874" cy="11287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33" name="Grupo 32"/>
          <p:cNvGrpSpPr/>
          <p:nvPr/>
        </p:nvGrpSpPr>
        <p:grpSpPr>
          <a:xfrm>
            <a:off x="-174721" y="1524306"/>
            <a:ext cx="4189509" cy="3960000"/>
            <a:chOff x="-63992" y="1463288"/>
            <a:chExt cx="4218551" cy="3960000"/>
          </a:xfrm>
        </p:grpSpPr>
        <p:grpSp>
          <p:nvGrpSpPr>
            <p:cNvPr id="29" name="Grupo 28"/>
            <p:cNvGrpSpPr/>
            <p:nvPr/>
          </p:nvGrpSpPr>
          <p:grpSpPr>
            <a:xfrm>
              <a:off x="2043264" y="3264900"/>
              <a:ext cx="2111295" cy="257175"/>
              <a:chOff x="2043264" y="3264900"/>
              <a:chExt cx="2111295" cy="257175"/>
            </a:xfrm>
          </p:grpSpPr>
          <p:cxnSp>
            <p:nvCxnSpPr>
              <p:cNvPr id="27" name="Conector recto 26"/>
              <p:cNvCxnSpPr/>
              <p:nvPr/>
            </p:nvCxnSpPr>
            <p:spPr>
              <a:xfrm>
                <a:off x="2043264" y="3393487"/>
                <a:ext cx="187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Elipse 27"/>
              <p:cNvSpPr/>
              <p:nvPr/>
            </p:nvSpPr>
            <p:spPr>
              <a:xfrm>
                <a:off x="3897384" y="3264900"/>
                <a:ext cx="257175" cy="257175"/>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32" name="Elipse 31"/>
            <p:cNvSpPr/>
            <p:nvPr/>
          </p:nvSpPr>
          <p:spPr>
            <a:xfrm>
              <a:off x="-63992" y="1463288"/>
              <a:ext cx="3961376" cy="3960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cxnSp>
        <p:nvCxnSpPr>
          <p:cNvPr id="35" name="Conector recto 34"/>
          <p:cNvCxnSpPr/>
          <p:nvPr/>
        </p:nvCxnSpPr>
        <p:spPr>
          <a:xfrm rot="5400000">
            <a:off x="1450545" y="3970869"/>
            <a:ext cx="97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Elipse 33"/>
          <p:cNvSpPr/>
          <p:nvPr/>
        </p:nvSpPr>
        <p:spPr>
          <a:xfrm>
            <a:off x="1843087" y="3347349"/>
            <a:ext cx="214312" cy="235744"/>
          </a:xfrm>
          <a:prstGeom prst="ellipse">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38" name="Grupo 37"/>
          <p:cNvGrpSpPr/>
          <p:nvPr/>
        </p:nvGrpSpPr>
        <p:grpSpPr>
          <a:xfrm>
            <a:off x="1016555" y="3613800"/>
            <a:ext cx="1836000" cy="1980244"/>
            <a:chOff x="1016555" y="3613800"/>
            <a:chExt cx="1836000" cy="1980244"/>
          </a:xfrm>
        </p:grpSpPr>
        <p:cxnSp>
          <p:nvCxnSpPr>
            <p:cNvPr id="36" name="Conector recto 35"/>
            <p:cNvCxnSpPr/>
            <p:nvPr/>
          </p:nvCxnSpPr>
          <p:spPr>
            <a:xfrm rot="5400000">
              <a:off x="1547688" y="4973621"/>
              <a:ext cx="79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Elipse 29"/>
            <p:cNvSpPr/>
            <p:nvPr/>
          </p:nvSpPr>
          <p:spPr>
            <a:xfrm>
              <a:off x="1821656" y="5336869"/>
              <a:ext cx="257175" cy="257175"/>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7" name="Elipse 36"/>
            <p:cNvSpPr/>
            <p:nvPr/>
          </p:nvSpPr>
          <p:spPr>
            <a:xfrm>
              <a:off x="1016555" y="3613800"/>
              <a:ext cx="1836000" cy="1772626"/>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
        <p:nvSpPr>
          <p:cNvPr id="31" name="Elipse 30"/>
          <p:cNvSpPr/>
          <p:nvPr/>
        </p:nvSpPr>
        <p:spPr>
          <a:xfrm>
            <a:off x="1836532" y="4414424"/>
            <a:ext cx="214312" cy="235744"/>
          </a:xfrm>
          <a:prstGeom prst="ellipse">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40" name="Conector recto 39"/>
          <p:cNvCxnSpPr/>
          <p:nvPr/>
        </p:nvCxnSpPr>
        <p:spPr>
          <a:xfrm>
            <a:off x="1943688" y="4524847"/>
            <a:ext cx="57091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2" name="Conector recto de flecha 41"/>
          <p:cNvCxnSpPr/>
          <p:nvPr/>
        </p:nvCxnSpPr>
        <p:spPr>
          <a:xfrm flipH="1">
            <a:off x="2181715" y="3443288"/>
            <a:ext cx="0" cy="1089008"/>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44" name="CuadroTexto 43"/>
          <p:cNvSpPr txBox="1"/>
          <p:nvPr/>
        </p:nvSpPr>
        <p:spPr>
          <a:xfrm>
            <a:off x="2250985" y="3849292"/>
            <a:ext cx="142172" cy="276999"/>
          </a:xfrm>
          <a:prstGeom prst="rect">
            <a:avLst/>
          </a:prstGeom>
          <a:noFill/>
        </p:spPr>
        <p:txBody>
          <a:bodyPr wrap="square" lIns="0" tIns="0" rIns="0" bIns="0" rtlCol="0">
            <a:spAutoFit/>
          </a:bodyPr>
          <a:lstStyle/>
          <a:p>
            <a:r>
              <a:rPr lang="es-ES" dirty="0" smtClean="0"/>
              <a:t>d</a:t>
            </a:r>
            <a:endParaRPr lang="es-ES" dirty="0"/>
          </a:p>
        </p:txBody>
      </p:sp>
      <p:cxnSp>
        <p:nvCxnSpPr>
          <p:cNvPr id="45" name="Conector recto 44"/>
          <p:cNvCxnSpPr/>
          <p:nvPr/>
        </p:nvCxnSpPr>
        <p:spPr>
          <a:xfrm>
            <a:off x="1965529" y="3454505"/>
            <a:ext cx="57091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6" name="CuadroTexto 45"/>
          <p:cNvSpPr txBox="1"/>
          <p:nvPr/>
        </p:nvSpPr>
        <p:spPr>
          <a:xfrm>
            <a:off x="4389203" y="3161703"/>
            <a:ext cx="3729162" cy="369332"/>
          </a:xfrm>
          <a:prstGeom prst="rect">
            <a:avLst/>
          </a:prstGeom>
          <a:noFill/>
        </p:spPr>
        <p:txBody>
          <a:bodyPr wrap="square" rtlCol="0">
            <a:spAutoFit/>
          </a:bodyPr>
          <a:lstStyle/>
          <a:p>
            <a:r>
              <a:rPr lang="es-ES" dirty="0" smtClean="0">
                <a:latin typeface="Arial Narrow" panose="020B0606020202030204" pitchFamily="34" charset="0"/>
              </a:rPr>
              <a:t>Se cumple que:</a:t>
            </a:r>
            <a:endParaRPr lang="es-ES" dirty="0">
              <a:latin typeface="Arial Narrow" panose="020B0606020202030204" pitchFamily="34" charset="0"/>
            </a:endParaRPr>
          </a:p>
        </p:txBody>
      </p:sp>
      <p:sp>
        <p:nvSpPr>
          <p:cNvPr id="48" name="CuadroTexto 47"/>
          <p:cNvSpPr txBox="1"/>
          <p:nvPr/>
        </p:nvSpPr>
        <p:spPr>
          <a:xfrm>
            <a:off x="2250636" y="4844346"/>
            <a:ext cx="142172" cy="276999"/>
          </a:xfrm>
          <a:prstGeom prst="rect">
            <a:avLst/>
          </a:prstGeom>
          <a:noFill/>
        </p:spPr>
        <p:txBody>
          <a:bodyPr wrap="square" lIns="0" tIns="0" rIns="0" bIns="0" rtlCol="0">
            <a:spAutoFit/>
          </a:bodyPr>
          <a:lstStyle/>
          <a:p>
            <a:r>
              <a:rPr lang="es-ES" dirty="0"/>
              <a:t>r</a:t>
            </a:r>
          </a:p>
        </p:txBody>
      </p:sp>
      <p:cxnSp>
        <p:nvCxnSpPr>
          <p:cNvPr id="49" name="Conector recto 48"/>
          <p:cNvCxnSpPr/>
          <p:nvPr/>
        </p:nvCxnSpPr>
        <p:spPr>
          <a:xfrm>
            <a:off x="1934555" y="5465456"/>
            <a:ext cx="57091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0" name="Conector recto de flecha 49"/>
          <p:cNvCxnSpPr/>
          <p:nvPr/>
        </p:nvCxnSpPr>
        <p:spPr>
          <a:xfrm flipH="1">
            <a:off x="2186967" y="4505036"/>
            <a:ext cx="0" cy="97200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2" name="CuadroTexto 51"/>
              <p:cNvSpPr txBox="1"/>
              <p:nvPr/>
            </p:nvSpPr>
            <p:spPr>
              <a:xfrm>
                <a:off x="5557271" y="3730337"/>
                <a:ext cx="101258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𝐿</m:t>
                      </m:r>
                      <m:r>
                        <a:rPr lang="es-ES" b="0" i="1" smtClean="0">
                          <a:latin typeface="Cambria Math" panose="02040503050406030204" pitchFamily="18" charset="0"/>
                        </a:rPr>
                        <m:t>=</m:t>
                      </m:r>
                      <m:r>
                        <a:rPr lang="es-ES" b="0" i="1" smtClean="0">
                          <a:latin typeface="Cambria Math" panose="02040503050406030204" pitchFamily="18" charset="0"/>
                        </a:rPr>
                        <m:t>𝑑</m:t>
                      </m:r>
                      <m:r>
                        <a:rPr lang="es-ES" b="0" i="1" smtClean="0">
                          <a:latin typeface="Cambria Math" panose="02040503050406030204" pitchFamily="18" charset="0"/>
                        </a:rPr>
                        <m:t>+</m:t>
                      </m:r>
                      <m:r>
                        <a:rPr lang="es-ES" b="0" i="1" smtClean="0">
                          <a:latin typeface="Cambria Math" panose="02040503050406030204" pitchFamily="18" charset="0"/>
                        </a:rPr>
                        <m:t>𝑟</m:t>
                      </m:r>
                    </m:oMath>
                  </m:oMathPara>
                </a14:m>
                <a:endParaRPr lang="es-ES" dirty="0"/>
              </a:p>
            </p:txBody>
          </p:sp>
        </mc:Choice>
        <mc:Fallback xmlns="">
          <p:sp>
            <p:nvSpPr>
              <p:cNvPr id="52" name="CuadroTexto 51"/>
              <p:cNvSpPr txBox="1">
                <a:spLocks noRot="1" noChangeAspect="1" noMove="1" noResize="1" noEditPoints="1" noAdjustHandles="1" noChangeArrowheads="1" noChangeShapeType="1" noTextEdit="1"/>
              </p:cNvSpPr>
              <p:nvPr/>
            </p:nvSpPr>
            <p:spPr>
              <a:xfrm>
                <a:off x="5557271" y="3730337"/>
                <a:ext cx="1012585" cy="276999"/>
              </a:xfrm>
              <a:prstGeom prst="rect">
                <a:avLst/>
              </a:prstGeom>
              <a:blipFill rotWithShape="0">
                <a:blip r:embed="rId3"/>
                <a:stretch>
                  <a:fillRect l="-5422" r="-2410" b="-8889"/>
                </a:stretch>
              </a:blipFill>
            </p:spPr>
            <p:txBody>
              <a:bodyPr/>
              <a:lstStyle/>
              <a:p>
                <a:r>
                  <a:rPr lang="es-ES">
                    <a:noFill/>
                  </a:rPr>
                  <a:t> </a:t>
                </a:r>
              </a:p>
            </p:txBody>
          </p:sp>
        </mc:Fallback>
      </mc:AlternateContent>
      <p:sp>
        <p:nvSpPr>
          <p:cNvPr id="53" name="CuadroTexto 52"/>
          <p:cNvSpPr txBox="1"/>
          <p:nvPr/>
        </p:nvSpPr>
        <p:spPr>
          <a:xfrm>
            <a:off x="2775146" y="3187418"/>
            <a:ext cx="142172" cy="276999"/>
          </a:xfrm>
          <a:prstGeom prst="rect">
            <a:avLst/>
          </a:prstGeom>
          <a:noFill/>
        </p:spPr>
        <p:txBody>
          <a:bodyPr wrap="square" lIns="0" tIns="0" rIns="0" bIns="0" rtlCol="0">
            <a:spAutoFit/>
          </a:bodyPr>
          <a:lstStyle/>
          <a:p>
            <a:r>
              <a:rPr lang="es-ES" dirty="0" smtClean="0"/>
              <a:t>L</a:t>
            </a:r>
            <a:endParaRPr lang="es-ES" dirty="0"/>
          </a:p>
        </p:txBody>
      </p:sp>
      <p:sp>
        <p:nvSpPr>
          <p:cNvPr id="54" name="CuadroTexto 53"/>
          <p:cNvSpPr txBox="1"/>
          <p:nvPr/>
        </p:nvSpPr>
        <p:spPr>
          <a:xfrm>
            <a:off x="4437720" y="4281635"/>
            <a:ext cx="3729162" cy="923330"/>
          </a:xfrm>
          <a:prstGeom prst="rect">
            <a:avLst/>
          </a:prstGeom>
          <a:noFill/>
        </p:spPr>
        <p:txBody>
          <a:bodyPr wrap="square" rtlCol="0">
            <a:spAutoFit/>
          </a:bodyPr>
          <a:lstStyle/>
          <a:p>
            <a:r>
              <a:rPr lang="es-ES" dirty="0" smtClean="0">
                <a:latin typeface="Arial Narrow" panose="020B0606020202030204" pitchFamily="34" charset="0"/>
              </a:rPr>
              <a:t>La conservación de la energía establece en el punto más alto de la trayectoria que sigue la partícula:</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55" name="CuadroTexto 54"/>
              <p:cNvSpPr txBox="1"/>
              <p:nvPr/>
            </p:nvSpPr>
            <p:spPr>
              <a:xfrm>
                <a:off x="4845858" y="5484306"/>
                <a:ext cx="243541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𝑚𝑔𝐿</m:t>
                      </m:r>
                      <m:r>
                        <a:rPr lang="es-ES" b="0" i="0" smtClean="0">
                          <a:latin typeface="Cambria Math" panose="02040503050406030204" pitchFamily="18" charset="0"/>
                        </a:rPr>
                        <m:t>=</m:t>
                      </m:r>
                      <m:r>
                        <a:rPr lang="es-ES" b="0" i="1" smtClean="0">
                          <a:latin typeface="Cambria Math" panose="02040503050406030204" pitchFamily="18" charset="0"/>
                        </a:rPr>
                        <m:t>𝑚𝑔</m:t>
                      </m:r>
                      <m:r>
                        <a:rPr lang="es-ES" b="0" i="0" smtClean="0">
                          <a:latin typeface="Cambria Math" panose="02040503050406030204" pitchFamily="18" charset="0"/>
                        </a:rPr>
                        <m:t>·</m:t>
                      </m:r>
                      <m:r>
                        <a:rPr lang="es-ES" b="0" i="1" smtClean="0">
                          <a:latin typeface="Cambria Math" panose="02040503050406030204" pitchFamily="18" charset="0"/>
                        </a:rPr>
                        <m:t>2</m:t>
                      </m:r>
                      <m:r>
                        <a:rPr lang="es-ES" b="0" i="1" smtClean="0">
                          <a:latin typeface="Cambria Math" panose="02040503050406030204" pitchFamily="18" charset="0"/>
                        </a:rPr>
                        <m:t>𝑟</m:t>
                      </m:r>
                      <m:r>
                        <a:rPr lang="es-ES" b="0" i="0" smtClean="0">
                          <a:latin typeface="Cambria Math" panose="02040503050406030204" pitchFamily="18" charset="0"/>
                        </a:rPr>
                        <m:t>+</m:t>
                      </m:r>
                      <m:f>
                        <m:fPr>
                          <m:ctrlPr>
                            <a:rPr lang="es-ES" b="0" i="1" smtClean="0">
                              <a:latin typeface="Cambria Math" panose="02040503050406030204" pitchFamily="18" charset="0"/>
                            </a:rPr>
                          </m:ctrlPr>
                        </m:fPr>
                        <m:num>
                          <m:r>
                            <a:rPr lang="es-ES" b="0" i="1" smtClean="0">
                              <a:latin typeface="Cambria Math" panose="02040503050406030204" pitchFamily="18" charset="0"/>
                            </a:rPr>
                            <m:t>1</m:t>
                          </m:r>
                        </m:num>
                        <m:den>
                          <m:r>
                            <a:rPr lang="es-ES" b="0" i="1" smtClean="0">
                              <a:latin typeface="Cambria Math" panose="02040503050406030204" pitchFamily="18" charset="0"/>
                            </a:rPr>
                            <m:t>2</m:t>
                          </m:r>
                        </m:den>
                      </m:f>
                      <m:r>
                        <a:rPr lang="es-ES" b="0" i="1" smtClean="0">
                          <a:latin typeface="Cambria Math" panose="02040503050406030204" pitchFamily="18" charset="0"/>
                        </a:rPr>
                        <m:t>𝑚</m:t>
                      </m:r>
                      <m:sSup>
                        <m:sSupPr>
                          <m:ctrlPr>
                            <a:rPr lang="es-ES" b="0" i="1" smtClean="0">
                              <a:latin typeface="Cambria Math" panose="02040503050406030204" pitchFamily="18" charset="0"/>
                            </a:rPr>
                          </m:ctrlPr>
                        </m:sSupPr>
                        <m:e>
                          <m:r>
                            <a:rPr lang="es-ES" b="0" i="1" smtClean="0">
                              <a:latin typeface="Cambria Math" panose="02040503050406030204" pitchFamily="18" charset="0"/>
                            </a:rPr>
                            <m:t>𝑣</m:t>
                          </m:r>
                        </m:e>
                        <m:sup>
                          <m:r>
                            <a:rPr lang="es-ES" b="0" i="1" smtClean="0">
                              <a:latin typeface="Cambria Math" panose="02040503050406030204" pitchFamily="18" charset="0"/>
                            </a:rPr>
                            <m:t>2</m:t>
                          </m:r>
                        </m:sup>
                      </m:sSup>
                    </m:oMath>
                  </m:oMathPara>
                </a14:m>
                <a:endParaRPr lang="es-ES" dirty="0"/>
              </a:p>
            </p:txBody>
          </p:sp>
        </mc:Choice>
        <mc:Fallback xmlns="">
          <p:sp>
            <p:nvSpPr>
              <p:cNvPr id="55" name="CuadroTexto 54"/>
              <p:cNvSpPr txBox="1">
                <a:spLocks noRot="1" noChangeAspect="1" noMove="1" noResize="1" noEditPoints="1" noAdjustHandles="1" noChangeArrowheads="1" noChangeShapeType="1" noTextEdit="1"/>
              </p:cNvSpPr>
              <p:nvPr/>
            </p:nvSpPr>
            <p:spPr>
              <a:xfrm>
                <a:off x="4845858" y="5484306"/>
                <a:ext cx="2435410" cy="518604"/>
              </a:xfrm>
              <a:prstGeom prst="rect">
                <a:avLst/>
              </a:prstGeom>
              <a:blipFill rotWithShape="0">
                <a:blip r:embed="rId4"/>
                <a:stretch>
                  <a:fillRect/>
                </a:stretch>
              </a:blipFill>
            </p:spPr>
            <p:txBody>
              <a:bodyPr/>
              <a:lstStyle/>
              <a:p>
                <a:r>
                  <a:rPr lang="es-ES">
                    <a:noFill/>
                  </a:rPr>
                  <a:t> </a:t>
                </a:r>
              </a:p>
            </p:txBody>
          </p:sp>
        </mc:Fallback>
      </mc:AlternateContent>
      <p:sp>
        <p:nvSpPr>
          <p:cNvPr id="39" name="CuadroTexto 38"/>
          <p:cNvSpPr txBox="1"/>
          <p:nvPr/>
        </p:nvSpPr>
        <p:spPr>
          <a:xfrm>
            <a:off x="1659735" y="3344137"/>
            <a:ext cx="142172" cy="276999"/>
          </a:xfrm>
          <a:prstGeom prst="rect">
            <a:avLst/>
          </a:prstGeom>
          <a:noFill/>
        </p:spPr>
        <p:txBody>
          <a:bodyPr wrap="square" lIns="0" tIns="0" rIns="0" bIns="0" rtlCol="0">
            <a:spAutoFit/>
          </a:bodyPr>
          <a:lstStyle/>
          <a:p>
            <a:r>
              <a:rPr lang="es-ES" dirty="0"/>
              <a:t>O</a:t>
            </a:r>
          </a:p>
        </p:txBody>
      </p:sp>
      <p:sp>
        <p:nvSpPr>
          <p:cNvPr id="41" name="CuadroTexto 40"/>
          <p:cNvSpPr txBox="1"/>
          <p:nvPr/>
        </p:nvSpPr>
        <p:spPr>
          <a:xfrm>
            <a:off x="1615319" y="4386347"/>
            <a:ext cx="225394" cy="276999"/>
          </a:xfrm>
          <a:prstGeom prst="rect">
            <a:avLst/>
          </a:prstGeom>
          <a:noFill/>
        </p:spPr>
        <p:txBody>
          <a:bodyPr wrap="square" lIns="0" tIns="0" rIns="0" bIns="0" rtlCol="0">
            <a:spAutoFit/>
          </a:bodyPr>
          <a:lstStyle/>
          <a:p>
            <a:r>
              <a:rPr lang="es-ES" dirty="0" smtClean="0"/>
              <a:t>O’</a:t>
            </a:r>
            <a:endParaRPr lang="es-ES" dirty="0"/>
          </a:p>
        </p:txBody>
      </p:sp>
    </p:spTree>
    <p:extLst>
      <p:ext uri="{BB962C8B-B14F-4D97-AF65-F5344CB8AC3E}">
        <p14:creationId xmlns:p14="http://schemas.microsoft.com/office/powerpoint/2010/main" val="787391268"/>
      </p:ext>
    </p:extLst>
  </p:cSld>
  <p:clrMapOvr>
    <a:masterClrMapping/>
  </p:clrMapOvr>
  <mc:AlternateContent xmlns:mc="http://schemas.openxmlformats.org/markup-compatibility/2006" xmlns:p14="http://schemas.microsoft.com/office/powerpoint/2010/main">
    <mc:Choice Requires="p14">
      <p:transition spd="slow" p14:dur="1200" advClick="0" advTm="60000">
        <p14:prism/>
      </p:transition>
    </mc:Choice>
    <mc:Fallback xmlns="">
      <p:transition spd="slow" advClick="0" advTm="6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5400000">
                                      <p:cBhvr>
                                        <p:cTn id="6" dur="2000" fill="hold"/>
                                        <p:tgtEl>
                                          <p:spTgt spid="33"/>
                                        </p:tgtEl>
                                        <p:attrNameLst>
                                          <p:attrName>r</p:attrName>
                                        </p:attrNameLst>
                                      </p:cBhvr>
                                    </p:animRot>
                                  </p:childTnLst>
                                </p:cTn>
                              </p:par>
                              <p:par>
                                <p:cTn id="7" presetID="1" presetClass="entr" presetSubtype="0" fill="hold" grpId="0" nodeType="withEffect">
                                  <p:stCondLst>
                                    <p:cond delay="0"/>
                                  </p:stCondLst>
                                  <p:childTnLst>
                                    <p:set>
                                      <p:cBhvr>
                                        <p:cTn id="8" dur="1" fill="hold">
                                          <p:stCondLst>
                                            <p:cond delay="0"/>
                                          </p:stCondLst>
                                        </p:cTn>
                                        <p:tgtEl>
                                          <p:spTgt spid="53"/>
                                        </p:tgtEl>
                                        <p:attrNameLst>
                                          <p:attrName>style.visibility</p:attrName>
                                        </p:attrNameLst>
                                      </p:cBhvr>
                                      <p:to>
                                        <p:strVal val="visible"/>
                                      </p:to>
                                    </p:set>
                                  </p:childTnLst>
                                </p:cTn>
                              </p:par>
                            </p:childTnLst>
                          </p:cTn>
                        </p:par>
                        <p:par>
                          <p:cTn id="9" fill="hold">
                            <p:stCondLst>
                              <p:cond delay="2000"/>
                            </p:stCondLst>
                            <p:childTnLst>
                              <p:par>
                                <p:cTn id="10" presetID="1" presetClass="exit" presetSubtype="0" fill="hold" nodeType="afterEffect">
                                  <p:stCondLst>
                                    <p:cond delay="0"/>
                                  </p:stCondLst>
                                  <p:childTnLst>
                                    <p:set>
                                      <p:cBhvr>
                                        <p:cTn id="11" dur="1" fill="hold">
                                          <p:stCondLst>
                                            <p:cond delay="0"/>
                                          </p:stCondLst>
                                        </p:cTn>
                                        <p:tgtEl>
                                          <p:spTgt spid="33"/>
                                        </p:tgtEl>
                                        <p:attrNameLst>
                                          <p:attrName>style.visibility</p:attrName>
                                        </p:attrNameLst>
                                      </p:cBhvr>
                                      <p:to>
                                        <p:strVal val="hidden"/>
                                      </p:to>
                                    </p:set>
                                  </p:childTnLst>
                                </p:cTn>
                              </p:par>
                              <p:par>
                                <p:cTn id="12" presetID="1" presetClass="exit" presetSubtype="0" fill="hold" grpId="1" nodeType="withEffect">
                                  <p:stCondLst>
                                    <p:cond delay="0"/>
                                  </p:stCondLst>
                                  <p:childTnLst>
                                    <p:set>
                                      <p:cBhvr>
                                        <p:cTn id="13" dur="1" fill="hold">
                                          <p:stCondLst>
                                            <p:cond delay="0"/>
                                          </p:stCondLst>
                                        </p:cTn>
                                        <p:tgtEl>
                                          <p:spTgt spid="53"/>
                                        </p:tgtEl>
                                        <p:attrNameLst>
                                          <p:attrName>style.visibility</p:attrName>
                                        </p:attrNameLst>
                                      </p:cBhvr>
                                      <p:to>
                                        <p:strVal val="hidden"/>
                                      </p:to>
                                    </p:set>
                                  </p:childTnLst>
                                </p:cTn>
                              </p:par>
                            </p:childTnLst>
                          </p:cTn>
                        </p:par>
                        <p:par>
                          <p:cTn id="14" fill="hold">
                            <p:stCondLst>
                              <p:cond delay="2000"/>
                            </p:stCondLst>
                            <p:childTnLst>
                              <p:par>
                                <p:cTn id="15" presetID="1" presetClass="entr" presetSubtype="0" fill="hold" nodeType="after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childTnLst>
                          </p:cTn>
                        </p:par>
                        <p:par>
                          <p:cTn id="17" fill="hold">
                            <p:stCondLst>
                              <p:cond delay="2000"/>
                            </p:stCondLst>
                            <p:childTnLst>
                              <p:par>
                                <p:cTn id="18" presetID="1" presetClass="entr" presetSubtype="0" fill="hold" nodeType="afterEffect">
                                  <p:stCondLst>
                                    <p:cond delay="0"/>
                                  </p:stCondLst>
                                  <p:childTnLst>
                                    <p:set>
                                      <p:cBhvr>
                                        <p:cTn id="19" dur="1" fill="hold">
                                          <p:stCondLst>
                                            <p:cond delay="0"/>
                                          </p:stCondLst>
                                        </p:cTn>
                                        <p:tgtEl>
                                          <p:spTgt spid="38"/>
                                        </p:tgtEl>
                                        <p:attrNameLst>
                                          <p:attrName>style.visibility</p:attrName>
                                        </p:attrNameLst>
                                      </p:cBhvr>
                                      <p:to>
                                        <p:strVal val="visible"/>
                                      </p:to>
                                    </p:set>
                                  </p:childTnLst>
                                </p:cTn>
                              </p:par>
                            </p:childTnLst>
                          </p:cTn>
                        </p:par>
                        <p:par>
                          <p:cTn id="20" fill="hold">
                            <p:stCondLst>
                              <p:cond delay="2000"/>
                            </p:stCondLst>
                            <p:childTnLst>
                              <p:par>
                                <p:cTn id="21" presetID="8" presetClass="emph" presetSubtype="0" fill="hold" nodeType="afterEffect">
                                  <p:stCondLst>
                                    <p:cond delay="0"/>
                                  </p:stCondLst>
                                  <p:childTnLst>
                                    <p:animRot by="21600000">
                                      <p:cBhvr>
                                        <p:cTn id="22" dur="2000" fill="hold"/>
                                        <p:tgtEl>
                                          <p:spTgt spid="38"/>
                                        </p:tgtEl>
                                        <p:attrNameLst>
                                          <p:attrName>r</p:attrName>
                                        </p:attrNameLst>
                                      </p:cBhvr>
                                    </p:animRot>
                                  </p:childTnLst>
                                </p:cTn>
                              </p:par>
                            </p:childTnLst>
                          </p:cTn>
                        </p:par>
                        <p:par>
                          <p:cTn id="23" fill="hold">
                            <p:stCondLst>
                              <p:cond delay="4000"/>
                            </p:stCondLst>
                            <p:childTnLst>
                              <p:par>
                                <p:cTn id="24" presetID="1" presetClass="entr" presetSubtype="0" fill="hold" nodeType="afterEffect">
                                  <p:stCondLst>
                                    <p:cond delay="0"/>
                                  </p:stCondLst>
                                  <p:childTnLst>
                                    <p:set>
                                      <p:cBhvr>
                                        <p:cTn id="25" dur="1" fill="hold">
                                          <p:stCondLst>
                                            <p:cond delay="0"/>
                                          </p:stCondLst>
                                        </p:cTn>
                                        <p:tgtEl>
                                          <p:spTgt spid="45"/>
                                        </p:tgtEl>
                                        <p:attrNameLst>
                                          <p:attrName>style.visibility</p:attrName>
                                        </p:attrNameLst>
                                      </p:cBhvr>
                                      <p:to>
                                        <p:strVal val="visible"/>
                                      </p:to>
                                    </p:set>
                                  </p:childTnLst>
                                </p:cTn>
                              </p:par>
                            </p:childTnLst>
                          </p:cTn>
                        </p:par>
                        <p:par>
                          <p:cTn id="26" fill="hold">
                            <p:stCondLst>
                              <p:cond delay="4000"/>
                            </p:stCondLst>
                            <p:childTnLst>
                              <p:par>
                                <p:cTn id="27" presetID="1" presetClass="entr" presetSubtype="0" fill="hold" nodeType="after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childTnLst>
                          </p:cTn>
                        </p:par>
                        <p:par>
                          <p:cTn id="29" fill="hold">
                            <p:stCondLst>
                              <p:cond delay="4000"/>
                            </p:stCondLst>
                            <p:childTnLst>
                              <p:par>
                                <p:cTn id="30" presetID="1" presetClass="entr" presetSubtype="0" fill="hold" nodeType="afterEffect">
                                  <p:stCondLst>
                                    <p:cond delay="0"/>
                                  </p:stCondLst>
                                  <p:childTnLst>
                                    <p:set>
                                      <p:cBhvr>
                                        <p:cTn id="31" dur="1" fill="hold">
                                          <p:stCondLst>
                                            <p:cond delay="0"/>
                                          </p:stCondLst>
                                        </p:cTn>
                                        <p:tgtEl>
                                          <p:spTgt spid="42"/>
                                        </p:tgtEl>
                                        <p:attrNameLst>
                                          <p:attrName>style.visibility</p:attrName>
                                        </p:attrNameLst>
                                      </p:cBhvr>
                                      <p:to>
                                        <p:strVal val="visible"/>
                                      </p:to>
                                    </p:set>
                                  </p:childTnLst>
                                </p:cTn>
                              </p:par>
                            </p:childTnLst>
                          </p:cTn>
                        </p:par>
                        <p:par>
                          <p:cTn id="32" fill="hold">
                            <p:stCondLst>
                              <p:cond delay="4000"/>
                            </p:stCondLst>
                            <p:childTnLst>
                              <p:par>
                                <p:cTn id="33" presetID="1" presetClass="entr" presetSubtype="0" fill="hold" grpId="0" nodeType="after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par>
                          <p:cTn id="35" fill="hold">
                            <p:stCondLst>
                              <p:cond delay="4000"/>
                            </p:stCondLst>
                            <p:childTnLst>
                              <p:par>
                                <p:cTn id="36" presetID="1" presetClass="entr" presetSubtype="0" fill="hold" grpId="0" nodeType="afterEffect">
                                  <p:stCondLst>
                                    <p:cond delay="0"/>
                                  </p:stCondLst>
                                  <p:childTnLst>
                                    <p:set>
                                      <p:cBhvr>
                                        <p:cTn id="37" dur="1" fill="hold">
                                          <p:stCondLst>
                                            <p:cond delay="0"/>
                                          </p:stCondLst>
                                        </p:cTn>
                                        <p:tgtEl>
                                          <p:spTgt spid="48"/>
                                        </p:tgtEl>
                                        <p:attrNameLst>
                                          <p:attrName>style.visibility</p:attrName>
                                        </p:attrNameLst>
                                      </p:cBhvr>
                                      <p:to>
                                        <p:strVal val="visible"/>
                                      </p:to>
                                    </p:set>
                                  </p:childTnLst>
                                </p:cTn>
                              </p:par>
                            </p:childTnLst>
                          </p:cTn>
                        </p:par>
                        <p:par>
                          <p:cTn id="38" fill="hold">
                            <p:stCondLst>
                              <p:cond delay="4000"/>
                            </p:stCondLst>
                            <p:childTnLst>
                              <p:par>
                                <p:cTn id="39" presetID="1" presetClass="entr" presetSubtype="0" fill="hold" nodeType="afterEffect">
                                  <p:stCondLst>
                                    <p:cond delay="0"/>
                                  </p:stCondLst>
                                  <p:childTnLst>
                                    <p:set>
                                      <p:cBhvr>
                                        <p:cTn id="40" dur="1" fill="hold">
                                          <p:stCondLst>
                                            <p:cond delay="0"/>
                                          </p:stCondLst>
                                        </p:cTn>
                                        <p:tgtEl>
                                          <p:spTgt spid="49"/>
                                        </p:tgtEl>
                                        <p:attrNameLst>
                                          <p:attrName>style.visibility</p:attrName>
                                        </p:attrNameLst>
                                      </p:cBhvr>
                                      <p:to>
                                        <p:strVal val="visible"/>
                                      </p:to>
                                    </p:set>
                                  </p:childTnLst>
                                </p:cTn>
                              </p:par>
                            </p:childTnLst>
                          </p:cTn>
                        </p:par>
                        <p:par>
                          <p:cTn id="41" fill="hold">
                            <p:stCondLst>
                              <p:cond delay="4000"/>
                            </p:stCondLst>
                            <p:childTnLst>
                              <p:par>
                                <p:cTn id="42" presetID="1" presetClass="entr" presetSubtype="0" fill="hold" nodeType="afterEffect">
                                  <p:stCondLst>
                                    <p:cond delay="0"/>
                                  </p:stCondLst>
                                  <p:childTnLst>
                                    <p:set>
                                      <p:cBhvr>
                                        <p:cTn id="43" dur="1" fill="hold">
                                          <p:stCondLst>
                                            <p:cond delay="0"/>
                                          </p:stCondLst>
                                        </p:cTn>
                                        <p:tgtEl>
                                          <p:spTgt spid="5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46"/>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52"/>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54"/>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55"/>
                                        </p:tgtEl>
                                        <p:attrNameLst>
                                          <p:attrName>style.visibility</p:attrName>
                                        </p:attrNameLst>
                                      </p:cBhvr>
                                      <p:to>
                                        <p:strVal val="visible"/>
                                      </p:to>
                                    </p:set>
                                  </p:childTnLst>
                                </p:cTn>
                              </p:par>
                            </p:childTnLst>
                          </p:cTn>
                        </p:par>
                        <p:par>
                          <p:cTn id="54" fill="hold">
                            <p:stCondLst>
                              <p:cond delay="0"/>
                            </p:stCondLst>
                            <p:childTnLst>
                              <p:par>
                                <p:cTn id="55" presetID="1" presetClass="entr" presetSubtype="0" fill="hold" grpId="0" nodeType="after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childTnLst>
                          </p:cTn>
                        </p:par>
                        <p:par>
                          <p:cTn id="57" fill="hold">
                            <p:stCondLst>
                              <p:cond delay="0"/>
                            </p:stCondLst>
                            <p:childTnLst>
                              <p:par>
                                <p:cTn id="58" presetID="1" presetClass="entr" presetSubtype="0" fill="hold" grpId="0" nodeType="afterEffect">
                                  <p:stCondLst>
                                    <p:cond delay="0"/>
                                  </p:stCondLst>
                                  <p:childTnLst>
                                    <p:set>
                                      <p:cBhvr>
                                        <p:cTn id="59"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52" grpId="0"/>
      <p:bldP spid="53" grpId="0"/>
      <p:bldP spid="53" grpId="1"/>
      <p:bldP spid="54" grpId="0"/>
      <p:bldP spid="55" grpId="0"/>
      <p:bldP spid="39" grpId="0"/>
      <p:bldP spid="4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57" name="CuadroTexto 56"/>
          <p:cNvSpPr txBox="1"/>
          <p:nvPr/>
        </p:nvSpPr>
        <p:spPr>
          <a:xfrm>
            <a:off x="457200" y="1417638"/>
            <a:ext cx="7143750" cy="369332"/>
          </a:xfrm>
          <a:prstGeom prst="rect">
            <a:avLst/>
          </a:prstGeom>
          <a:noFill/>
        </p:spPr>
        <p:txBody>
          <a:bodyPr wrap="square" rtlCol="0">
            <a:spAutoFit/>
          </a:bodyPr>
          <a:lstStyle/>
          <a:p>
            <a:r>
              <a:rPr lang="es-ES" dirty="0" smtClean="0">
                <a:latin typeface="Arial Narrow" panose="020B0606020202030204" pitchFamily="34" charset="0"/>
              </a:rPr>
              <a:t>Para que pueda dar una vuelta, la velocidad mínima debe ser:</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3" name="CuadroTexto 2"/>
              <p:cNvSpPr txBox="1"/>
              <p:nvPr/>
            </p:nvSpPr>
            <p:spPr>
              <a:xfrm>
                <a:off x="2732998" y="1917700"/>
                <a:ext cx="3069495"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𝑚𝑔</m:t>
                      </m:r>
                      <m:r>
                        <a:rPr lang="es-ES" b="0" i="1" smtClean="0">
                          <a:latin typeface="Cambria Math" panose="02040503050406030204" pitchFamily="18" charset="0"/>
                        </a:rPr>
                        <m:t>=</m:t>
                      </m:r>
                      <m:r>
                        <a:rPr lang="es-ES" b="0" i="1" smtClean="0">
                          <a:latin typeface="Cambria Math" panose="02040503050406030204" pitchFamily="18" charset="0"/>
                        </a:rPr>
                        <m:t>𝑚</m:t>
                      </m:r>
                      <m:f>
                        <m:fPr>
                          <m:ctrlPr>
                            <a:rPr lang="es-ES" b="0" i="1" smtClean="0">
                              <a:latin typeface="Cambria Math" panose="02040503050406030204" pitchFamily="18" charset="0"/>
                            </a:rPr>
                          </m:ctrlPr>
                        </m:fPr>
                        <m:num>
                          <m:sSup>
                            <m:sSupPr>
                              <m:ctrlPr>
                                <a:rPr lang="es-ES" b="0" i="1" smtClean="0">
                                  <a:latin typeface="Cambria Math" panose="02040503050406030204" pitchFamily="18" charset="0"/>
                                </a:rPr>
                              </m:ctrlPr>
                            </m:sSupPr>
                            <m:e>
                              <m:r>
                                <a:rPr lang="es-ES" b="0" i="1" smtClean="0">
                                  <a:latin typeface="Cambria Math" panose="02040503050406030204" pitchFamily="18" charset="0"/>
                                </a:rPr>
                                <m:t>𝑣</m:t>
                              </m:r>
                            </m:e>
                            <m:sup>
                              <m:r>
                                <a:rPr lang="es-ES" b="0" i="1" smtClean="0">
                                  <a:latin typeface="Cambria Math" panose="02040503050406030204" pitchFamily="18" charset="0"/>
                                </a:rPr>
                                <m:t>2</m:t>
                              </m:r>
                            </m:sup>
                          </m:sSup>
                        </m:num>
                        <m:den>
                          <m:r>
                            <a:rPr lang="es-ES" b="0" i="1" smtClean="0">
                              <a:latin typeface="Cambria Math" panose="02040503050406030204" pitchFamily="18" charset="0"/>
                            </a:rPr>
                            <m:t>𝑟</m:t>
                          </m:r>
                        </m:den>
                      </m:f>
                      <m:r>
                        <a:rPr lang="es-ES" b="0" i="1" smtClean="0">
                          <a:latin typeface="Cambria Math" panose="02040503050406030204" pitchFamily="18" charset="0"/>
                        </a:rPr>
                        <m:t>       </m:t>
                      </m:r>
                      <m:r>
                        <a:rPr lang="es-ES" b="0" i="1" smtClean="0">
                          <a:latin typeface="Cambria Math" panose="02040503050406030204" pitchFamily="18" charset="0"/>
                          <a:ea typeface="Cambria Math" panose="02040503050406030204" pitchFamily="18" charset="0"/>
                        </a:rPr>
                        <m:t>→        </m:t>
                      </m:r>
                      <m:sSup>
                        <m:sSupPr>
                          <m:ctrlPr>
                            <a:rPr lang="es-ES" b="0" i="1" smtClean="0">
                              <a:latin typeface="Cambria Math" panose="02040503050406030204" pitchFamily="18" charset="0"/>
                              <a:ea typeface="Cambria Math" panose="02040503050406030204" pitchFamily="18" charset="0"/>
                            </a:rPr>
                          </m:ctrlPr>
                        </m:sSupPr>
                        <m:e>
                          <m:r>
                            <a:rPr lang="es-ES" b="0" i="1" smtClean="0">
                              <a:latin typeface="Cambria Math" panose="02040503050406030204" pitchFamily="18" charset="0"/>
                              <a:ea typeface="Cambria Math" panose="02040503050406030204" pitchFamily="18" charset="0"/>
                            </a:rPr>
                            <m:t>𝑣</m:t>
                          </m:r>
                        </m:e>
                        <m:sup>
                          <m:r>
                            <a:rPr lang="es-ES" b="0" i="1" smtClean="0">
                              <a:latin typeface="Cambria Math" panose="02040503050406030204" pitchFamily="18" charset="0"/>
                              <a:ea typeface="Cambria Math" panose="02040503050406030204" pitchFamily="18" charset="0"/>
                            </a:rPr>
                            <m:t>2</m:t>
                          </m:r>
                        </m:sup>
                      </m:sSup>
                      <m:r>
                        <a:rPr lang="es-ES" b="0"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𝑔𝑟</m:t>
                      </m:r>
                    </m:oMath>
                  </m:oMathPara>
                </a14:m>
                <a:endParaRPr lang="es-ES" dirty="0"/>
              </a:p>
            </p:txBody>
          </p:sp>
        </mc:Choice>
        <mc:Fallback xmlns="">
          <p:sp>
            <p:nvSpPr>
              <p:cNvPr id="3" name="CuadroTexto 2"/>
              <p:cNvSpPr txBox="1">
                <a:spLocks noRot="1" noChangeAspect="1" noMove="1" noResize="1" noEditPoints="1" noAdjustHandles="1" noChangeArrowheads="1" noChangeShapeType="1" noTextEdit="1"/>
              </p:cNvSpPr>
              <p:nvPr/>
            </p:nvSpPr>
            <p:spPr>
              <a:xfrm>
                <a:off x="2732998" y="1917700"/>
                <a:ext cx="3069495" cy="553998"/>
              </a:xfrm>
              <a:prstGeom prst="rect">
                <a:avLst/>
              </a:prstGeom>
              <a:blipFill rotWithShape="0">
                <a:blip r:embed="rId3"/>
                <a:stretch>
                  <a:fillRect/>
                </a:stretch>
              </a:blipFill>
            </p:spPr>
            <p:txBody>
              <a:bodyPr/>
              <a:lstStyle/>
              <a:p>
                <a:r>
                  <a:rPr lang="es-ES">
                    <a:noFill/>
                  </a:rPr>
                  <a:t> </a:t>
                </a:r>
              </a:p>
            </p:txBody>
          </p:sp>
        </mc:Fallback>
      </mc:AlternateContent>
      <p:sp>
        <p:nvSpPr>
          <p:cNvPr id="39" name="CuadroTexto 38"/>
          <p:cNvSpPr txBox="1"/>
          <p:nvPr/>
        </p:nvSpPr>
        <p:spPr>
          <a:xfrm>
            <a:off x="457200" y="2602428"/>
            <a:ext cx="7143750" cy="369332"/>
          </a:xfrm>
          <a:prstGeom prst="rect">
            <a:avLst/>
          </a:prstGeom>
          <a:noFill/>
        </p:spPr>
        <p:txBody>
          <a:bodyPr wrap="square" rtlCol="0">
            <a:spAutoFit/>
          </a:bodyPr>
          <a:lstStyle/>
          <a:p>
            <a:r>
              <a:rPr lang="es-ES" dirty="0" smtClean="0">
                <a:latin typeface="Arial Narrow" panose="020B0606020202030204" pitchFamily="34" charset="0"/>
              </a:rPr>
              <a:t>Por tanto:</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41" name="CuadroTexto 40"/>
              <p:cNvSpPr txBox="1"/>
              <p:nvPr/>
            </p:nvSpPr>
            <p:spPr>
              <a:xfrm>
                <a:off x="2318661" y="3025065"/>
                <a:ext cx="4747197" cy="5241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𝑚𝑔𝐿</m:t>
                      </m:r>
                      <m:r>
                        <a:rPr lang="es-ES" b="0" i="0" smtClean="0">
                          <a:latin typeface="Cambria Math" panose="02040503050406030204" pitchFamily="18" charset="0"/>
                        </a:rPr>
                        <m:t>=</m:t>
                      </m:r>
                      <m:r>
                        <a:rPr lang="es-ES" b="0" i="1" smtClean="0">
                          <a:latin typeface="Cambria Math" panose="02040503050406030204" pitchFamily="18" charset="0"/>
                        </a:rPr>
                        <m:t>2</m:t>
                      </m:r>
                      <m:r>
                        <a:rPr lang="es-ES" b="0" i="1" smtClean="0">
                          <a:latin typeface="Cambria Math" panose="02040503050406030204" pitchFamily="18" charset="0"/>
                        </a:rPr>
                        <m:t>𝑚𝑔𝑟</m:t>
                      </m:r>
                      <m:r>
                        <a:rPr lang="es-ES" b="0" i="0" smtClean="0">
                          <a:latin typeface="Cambria Math" panose="02040503050406030204" pitchFamily="18" charset="0"/>
                        </a:rPr>
                        <m:t>+</m:t>
                      </m:r>
                      <m:f>
                        <m:fPr>
                          <m:ctrlPr>
                            <a:rPr lang="es-ES" b="0" i="1" smtClean="0">
                              <a:latin typeface="Cambria Math" panose="02040503050406030204" pitchFamily="18" charset="0"/>
                            </a:rPr>
                          </m:ctrlPr>
                        </m:fPr>
                        <m:num>
                          <m:r>
                            <a:rPr lang="es-ES" b="0" i="1" smtClean="0">
                              <a:latin typeface="Cambria Math" panose="02040503050406030204" pitchFamily="18" charset="0"/>
                            </a:rPr>
                            <m:t>1</m:t>
                          </m:r>
                        </m:num>
                        <m:den>
                          <m:r>
                            <a:rPr lang="es-ES" b="0" i="1" smtClean="0">
                              <a:latin typeface="Cambria Math" panose="02040503050406030204" pitchFamily="18" charset="0"/>
                            </a:rPr>
                            <m:t>2</m:t>
                          </m:r>
                        </m:den>
                      </m:f>
                      <m:r>
                        <a:rPr lang="es-ES" b="0" i="1" smtClean="0">
                          <a:latin typeface="Cambria Math" panose="02040503050406030204" pitchFamily="18" charset="0"/>
                        </a:rPr>
                        <m:t>𝑚𝑔𝑟</m:t>
                      </m:r>
                      <m:r>
                        <a:rPr lang="es-ES" b="0" i="1" smtClean="0">
                          <a:latin typeface="Cambria Math" panose="02040503050406030204" pitchFamily="18" charset="0"/>
                        </a:rPr>
                        <m:t>=</m:t>
                      </m:r>
                      <m:f>
                        <m:fPr>
                          <m:ctrlPr>
                            <a:rPr lang="es-ES" b="0" i="1" smtClean="0">
                              <a:latin typeface="Cambria Math" panose="02040503050406030204" pitchFamily="18" charset="0"/>
                            </a:rPr>
                          </m:ctrlPr>
                        </m:fPr>
                        <m:num>
                          <m:r>
                            <a:rPr lang="es-ES" b="0" i="1" smtClean="0">
                              <a:latin typeface="Cambria Math" panose="02040503050406030204" pitchFamily="18" charset="0"/>
                            </a:rPr>
                            <m:t>5</m:t>
                          </m:r>
                        </m:num>
                        <m:den>
                          <m:r>
                            <a:rPr lang="es-ES" b="0" i="1" smtClean="0">
                              <a:latin typeface="Cambria Math" panose="02040503050406030204" pitchFamily="18" charset="0"/>
                            </a:rPr>
                            <m:t>2</m:t>
                          </m:r>
                        </m:den>
                      </m:f>
                      <m:r>
                        <a:rPr lang="es-ES" b="0" i="1" smtClean="0">
                          <a:latin typeface="Cambria Math" panose="02040503050406030204" pitchFamily="18" charset="0"/>
                        </a:rPr>
                        <m:t>𝑚𝑔𝑟</m:t>
                      </m:r>
                      <m:r>
                        <a:rPr lang="es-ES" b="0" i="1" smtClean="0">
                          <a:latin typeface="Cambria Math" panose="02040503050406030204" pitchFamily="18" charset="0"/>
                        </a:rPr>
                        <m:t>=</m:t>
                      </m:r>
                      <m:f>
                        <m:fPr>
                          <m:ctrlPr>
                            <a:rPr lang="es-ES" b="0" i="1" smtClean="0">
                              <a:latin typeface="Cambria Math" panose="02040503050406030204" pitchFamily="18" charset="0"/>
                            </a:rPr>
                          </m:ctrlPr>
                        </m:fPr>
                        <m:num>
                          <m:r>
                            <a:rPr lang="es-ES" b="0" i="1" smtClean="0">
                              <a:latin typeface="Cambria Math" panose="02040503050406030204" pitchFamily="18" charset="0"/>
                            </a:rPr>
                            <m:t>5</m:t>
                          </m:r>
                        </m:num>
                        <m:den>
                          <m:r>
                            <a:rPr lang="es-ES" b="0" i="1" smtClean="0">
                              <a:latin typeface="Cambria Math" panose="02040503050406030204" pitchFamily="18" charset="0"/>
                            </a:rPr>
                            <m:t>2</m:t>
                          </m:r>
                        </m:den>
                      </m:f>
                      <m:r>
                        <a:rPr lang="es-ES" b="0" i="1" smtClean="0">
                          <a:latin typeface="Cambria Math" panose="02040503050406030204" pitchFamily="18" charset="0"/>
                        </a:rPr>
                        <m:t>𝑚𝑔</m:t>
                      </m:r>
                      <m:r>
                        <a:rPr lang="es-ES" b="0" i="1" smtClean="0">
                          <a:latin typeface="Cambria Math" panose="02040503050406030204" pitchFamily="18" charset="0"/>
                        </a:rPr>
                        <m:t>(</m:t>
                      </m:r>
                      <m:r>
                        <a:rPr lang="es-ES" b="0" i="1" smtClean="0">
                          <a:latin typeface="Cambria Math" panose="02040503050406030204" pitchFamily="18" charset="0"/>
                        </a:rPr>
                        <m:t>𝐿</m:t>
                      </m:r>
                      <m:r>
                        <a:rPr lang="es-ES" b="0" i="1" smtClean="0">
                          <a:latin typeface="Cambria Math" panose="02040503050406030204" pitchFamily="18" charset="0"/>
                        </a:rPr>
                        <m:t>−</m:t>
                      </m:r>
                      <m:r>
                        <a:rPr lang="es-ES" b="0" i="1" smtClean="0">
                          <a:latin typeface="Cambria Math" panose="02040503050406030204" pitchFamily="18" charset="0"/>
                        </a:rPr>
                        <m:t>𝑑</m:t>
                      </m:r>
                      <m:r>
                        <a:rPr lang="es-ES" b="0" i="1" smtClean="0">
                          <a:latin typeface="Cambria Math" panose="02040503050406030204" pitchFamily="18" charset="0"/>
                        </a:rPr>
                        <m:t>)</m:t>
                      </m:r>
                    </m:oMath>
                  </m:oMathPara>
                </a14:m>
                <a:endParaRPr lang="es-ES" dirty="0"/>
              </a:p>
            </p:txBody>
          </p:sp>
        </mc:Choice>
        <mc:Fallback xmlns="">
          <p:sp>
            <p:nvSpPr>
              <p:cNvPr id="41" name="CuadroTexto 40"/>
              <p:cNvSpPr txBox="1">
                <a:spLocks noRot="1" noChangeAspect="1" noMove="1" noResize="1" noEditPoints="1" noAdjustHandles="1" noChangeArrowheads="1" noChangeShapeType="1" noTextEdit="1"/>
              </p:cNvSpPr>
              <p:nvPr/>
            </p:nvSpPr>
            <p:spPr>
              <a:xfrm>
                <a:off x="2318661" y="3025065"/>
                <a:ext cx="4747197" cy="524182"/>
              </a:xfrm>
              <a:prstGeom prst="rect">
                <a:avLst/>
              </a:prstGeom>
              <a:blipFill rotWithShape="0">
                <a:blip r:embed="rId4"/>
                <a:stretch>
                  <a:fillRect/>
                </a:stretch>
              </a:blipFill>
            </p:spPr>
            <p:txBody>
              <a:bodyPr/>
              <a:lstStyle/>
              <a:p>
                <a:r>
                  <a:rPr lang="es-ES">
                    <a:noFill/>
                  </a:rPr>
                  <a:t> </a:t>
                </a:r>
              </a:p>
            </p:txBody>
          </p:sp>
        </mc:Fallback>
      </mc:AlternateContent>
      <p:sp>
        <p:nvSpPr>
          <p:cNvPr id="43" name="CuadroTexto 42"/>
          <p:cNvSpPr txBox="1"/>
          <p:nvPr/>
        </p:nvSpPr>
        <p:spPr>
          <a:xfrm>
            <a:off x="457200" y="3787218"/>
            <a:ext cx="7143750" cy="369332"/>
          </a:xfrm>
          <a:prstGeom prst="rect">
            <a:avLst/>
          </a:prstGeom>
          <a:noFill/>
        </p:spPr>
        <p:txBody>
          <a:bodyPr wrap="square" rtlCol="0">
            <a:spAutoFit/>
          </a:bodyPr>
          <a:lstStyle/>
          <a:p>
            <a:r>
              <a:rPr lang="es-ES" dirty="0" smtClean="0">
                <a:latin typeface="Arial Narrow" panose="020B0606020202030204" pitchFamily="34" charset="0"/>
              </a:rPr>
              <a:t>Agrupando y simplificando:</a:t>
            </a:r>
            <a:endParaRPr lang="es-ES" dirty="0">
              <a:latin typeface="Arial Narrow" panose="020B0606020202030204" pitchFamily="34" charset="0"/>
            </a:endParaRPr>
          </a:p>
        </p:txBody>
      </p:sp>
      <mc:AlternateContent xmlns:mc="http://schemas.openxmlformats.org/markup-compatibility/2006" xmlns:a14="http://schemas.microsoft.com/office/drawing/2010/main">
        <mc:Choice Requires="a14">
          <p:sp>
            <p:nvSpPr>
              <p:cNvPr id="47" name="CuadroTexto 46"/>
              <p:cNvSpPr txBox="1"/>
              <p:nvPr/>
            </p:nvSpPr>
            <p:spPr>
              <a:xfrm>
                <a:off x="2040116" y="4257592"/>
                <a:ext cx="4920450" cy="52604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𝐿</m:t>
                      </m:r>
                      <m:r>
                        <a:rPr lang="es-ES" b="0" i="1" smtClean="0">
                          <a:latin typeface="Cambria Math" panose="02040503050406030204" pitchFamily="18" charset="0"/>
                        </a:rPr>
                        <m:t>=</m:t>
                      </m:r>
                      <m:f>
                        <m:fPr>
                          <m:ctrlPr>
                            <a:rPr lang="es-ES" b="0" i="1" smtClean="0">
                              <a:latin typeface="Cambria Math" panose="02040503050406030204" pitchFamily="18" charset="0"/>
                            </a:rPr>
                          </m:ctrlPr>
                        </m:fPr>
                        <m:num>
                          <m:r>
                            <a:rPr lang="es-ES" b="0" i="1" smtClean="0">
                              <a:latin typeface="Cambria Math" panose="02040503050406030204" pitchFamily="18" charset="0"/>
                            </a:rPr>
                            <m:t>5</m:t>
                          </m:r>
                        </m:num>
                        <m:den>
                          <m:r>
                            <a:rPr lang="es-ES" b="0" i="1" smtClean="0">
                              <a:latin typeface="Cambria Math" panose="02040503050406030204" pitchFamily="18" charset="0"/>
                            </a:rPr>
                            <m:t>2</m:t>
                          </m:r>
                        </m:den>
                      </m:f>
                      <m:d>
                        <m:dPr>
                          <m:ctrlPr>
                            <a:rPr lang="es-ES" b="0" i="1" smtClean="0">
                              <a:latin typeface="Cambria Math" panose="02040503050406030204" pitchFamily="18" charset="0"/>
                            </a:rPr>
                          </m:ctrlPr>
                        </m:dPr>
                        <m:e>
                          <m:r>
                            <a:rPr lang="es-ES" b="0" i="1" smtClean="0">
                              <a:latin typeface="Cambria Math" panose="02040503050406030204" pitchFamily="18" charset="0"/>
                            </a:rPr>
                            <m:t>𝐿</m:t>
                          </m:r>
                          <m:r>
                            <a:rPr lang="es-ES" b="0" i="1" smtClean="0">
                              <a:latin typeface="Cambria Math" panose="02040503050406030204" pitchFamily="18" charset="0"/>
                            </a:rPr>
                            <m:t>−</m:t>
                          </m:r>
                          <m:r>
                            <a:rPr lang="es-ES" b="0" i="1" smtClean="0">
                              <a:latin typeface="Cambria Math" panose="02040503050406030204" pitchFamily="18" charset="0"/>
                            </a:rPr>
                            <m:t>𝑑</m:t>
                          </m:r>
                        </m:e>
                      </m:d>
                      <m:r>
                        <a:rPr lang="es-ES" b="0" i="1" smtClean="0">
                          <a:latin typeface="Cambria Math" panose="02040503050406030204" pitchFamily="18" charset="0"/>
                        </a:rPr>
                        <m:t>       </m:t>
                      </m:r>
                      <m:r>
                        <a:rPr lang="es-ES" b="0" i="1" smtClean="0">
                          <a:latin typeface="Cambria Math" panose="02040503050406030204" pitchFamily="18" charset="0"/>
                          <a:ea typeface="Cambria Math" panose="02040503050406030204" pitchFamily="18" charset="0"/>
                        </a:rPr>
                        <m:t>→        </m:t>
                      </m:r>
                      <m:r>
                        <a:rPr lang="es-ES" b="0"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𝒅</m:t>
                      </m:r>
                      <m:r>
                        <a:rPr lang="es-ES" b="0" i="1" smtClean="0">
                          <a:latin typeface="Cambria Math" panose="02040503050406030204" pitchFamily="18" charset="0"/>
                          <a:ea typeface="Cambria Math" panose="02040503050406030204" pitchFamily="18" charset="0"/>
                        </a:rPr>
                        <m:t>=</m:t>
                      </m:r>
                      <m:f>
                        <m:fPr>
                          <m:ctrlPr>
                            <a:rPr lang="es-ES" b="0" i="1" smtClean="0">
                              <a:latin typeface="Cambria Math" panose="02040503050406030204" pitchFamily="18" charset="0"/>
                              <a:ea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3</m:t>
                          </m:r>
                        </m:num>
                        <m:den>
                          <m:r>
                            <a:rPr lang="es-ES" b="0" i="1" smtClean="0">
                              <a:latin typeface="Cambria Math" panose="02040503050406030204" pitchFamily="18" charset="0"/>
                              <a:ea typeface="Cambria Math" panose="02040503050406030204" pitchFamily="18" charset="0"/>
                            </a:rPr>
                            <m:t>5</m:t>
                          </m:r>
                        </m:den>
                      </m:f>
                      <m:r>
                        <a:rPr lang="es-ES" b="0" i="1" smtClean="0">
                          <a:latin typeface="Cambria Math" panose="02040503050406030204" pitchFamily="18" charset="0"/>
                          <a:ea typeface="Cambria Math" panose="02040503050406030204" pitchFamily="18" charset="0"/>
                        </a:rPr>
                        <m:t>𝐿</m:t>
                      </m:r>
                      <m:r>
                        <a:rPr lang="es-ES" b="0" i="1" smtClean="0">
                          <a:latin typeface="Cambria Math" panose="02040503050406030204" pitchFamily="18" charset="0"/>
                          <a:ea typeface="Cambria Math" panose="02040503050406030204" pitchFamily="18" charset="0"/>
                        </a:rPr>
                        <m:t>=</m:t>
                      </m:r>
                      <m:f>
                        <m:fPr>
                          <m:ctrlPr>
                            <a:rPr lang="es-ES" b="0" i="1" smtClean="0">
                              <a:latin typeface="Cambria Math" panose="02040503050406030204" pitchFamily="18" charset="0"/>
                              <a:ea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3</m:t>
                          </m:r>
                        </m:num>
                        <m:den>
                          <m:r>
                            <a:rPr lang="es-ES" b="0" i="1" smtClean="0">
                              <a:latin typeface="Cambria Math" panose="02040503050406030204" pitchFamily="18" charset="0"/>
                              <a:ea typeface="Cambria Math" panose="02040503050406030204" pitchFamily="18" charset="0"/>
                            </a:rPr>
                            <m:t>5</m:t>
                          </m:r>
                        </m:den>
                      </m:f>
                      <m:r>
                        <a:rPr lang="es-ES" b="0" i="1" smtClean="0">
                          <a:latin typeface="Cambria Math" panose="02040503050406030204" pitchFamily="18" charset="0"/>
                          <a:ea typeface="Cambria Math" panose="02040503050406030204" pitchFamily="18" charset="0"/>
                        </a:rPr>
                        <m:t>·2=</m:t>
                      </m:r>
                      <m:r>
                        <a:rPr lang="es-ES" b="1" i="1" smtClean="0">
                          <a:solidFill>
                            <a:srgbClr val="FF0000"/>
                          </a:solidFill>
                          <a:latin typeface="Cambria Math" panose="02040503050406030204" pitchFamily="18" charset="0"/>
                          <a:ea typeface="Cambria Math" panose="02040503050406030204" pitchFamily="18" charset="0"/>
                        </a:rPr>
                        <m:t>𝟏</m:t>
                      </m:r>
                      <m:r>
                        <a:rPr lang="es-ES" b="1" i="1" smtClean="0">
                          <a:solidFill>
                            <a:srgbClr val="FF0000"/>
                          </a:solidFill>
                          <a:latin typeface="Cambria Math" panose="02040503050406030204" pitchFamily="18" charset="0"/>
                          <a:ea typeface="Cambria Math" panose="02040503050406030204" pitchFamily="18" charset="0"/>
                        </a:rPr>
                        <m:t>,</m:t>
                      </m:r>
                      <m:r>
                        <a:rPr lang="es-ES" b="1" i="1" smtClean="0">
                          <a:solidFill>
                            <a:srgbClr val="FF0000"/>
                          </a:solidFill>
                          <a:latin typeface="Cambria Math" panose="02040503050406030204" pitchFamily="18" charset="0"/>
                          <a:ea typeface="Cambria Math" panose="02040503050406030204" pitchFamily="18" charset="0"/>
                        </a:rPr>
                        <m:t>𝟐</m:t>
                      </m:r>
                      <m:r>
                        <a:rPr lang="es-ES" b="1" i="1" smtClean="0">
                          <a:solidFill>
                            <a:srgbClr val="FF0000"/>
                          </a:solidFill>
                          <a:latin typeface="Cambria Math" panose="02040503050406030204" pitchFamily="18" charset="0"/>
                          <a:ea typeface="Cambria Math" panose="02040503050406030204" pitchFamily="18" charset="0"/>
                        </a:rPr>
                        <m:t> </m:t>
                      </m:r>
                      <m:r>
                        <a:rPr lang="es-ES" b="1" i="1" smtClean="0">
                          <a:solidFill>
                            <a:srgbClr val="FF0000"/>
                          </a:solidFill>
                          <a:latin typeface="Cambria Math" panose="02040503050406030204" pitchFamily="18" charset="0"/>
                          <a:ea typeface="Cambria Math" panose="02040503050406030204" pitchFamily="18" charset="0"/>
                        </a:rPr>
                        <m:t>𝒎</m:t>
                      </m:r>
                    </m:oMath>
                  </m:oMathPara>
                </a14:m>
                <a:endParaRPr lang="es-ES" b="1" dirty="0">
                  <a:solidFill>
                    <a:srgbClr val="FF0000"/>
                  </a:solidFill>
                </a:endParaRPr>
              </a:p>
            </p:txBody>
          </p:sp>
        </mc:Choice>
        <mc:Fallback xmlns="">
          <p:sp>
            <p:nvSpPr>
              <p:cNvPr id="47" name="CuadroTexto 46"/>
              <p:cNvSpPr txBox="1">
                <a:spLocks noRot="1" noChangeAspect="1" noMove="1" noResize="1" noEditPoints="1" noAdjustHandles="1" noChangeArrowheads="1" noChangeShapeType="1" noTextEdit="1"/>
              </p:cNvSpPr>
              <p:nvPr/>
            </p:nvSpPr>
            <p:spPr>
              <a:xfrm>
                <a:off x="2040116" y="4257592"/>
                <a:ext cx="4920450" cy="526041"/>
              </a:xfrm>
              <a:prstGeom prst="rect">
                <a:avLst/>
              </a:prstGeom>
              <a:blipFill rotWithShape="0">
                <a:blip r:embed="rId5"/>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2859155006"/>
      </p:ext>
    </p:extLst>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500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22" name="Elipse 21"/>
          <p:cNvSpPr/>
          <p:nvPr/>
        </p:nvSpPr>
        <p:spPr>
          <a:xfrm>
            <a:off x="1040185" y="5942874"/>
            <a:ext cx="72000" cy="72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465640" cy="2800767"/>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marL="185738" indent="-185738" algn="just"/>
            <a:r>
              <a:rPr lang="es-ES" sz="1600" dirty="0" smtClean="0">
                <a:latin typeface="Arial Narrow" pitchFamily="34" charset="0"/>
                <a:ea typeface="Adobe Heiti Std R" pitchFamily="34" charset="-128"/>
                <a:cs typeface="Aparajita" pitchFamily="34" charset="0"/>
              </a:rPr>
              <a:t>2.</a:t>
            </a:r>
            <a:r>
              <a:rPr lang="es-ES" sz="1600" dirty="0">
                <a:latin typeface="Arial Narrow" pitchFamily="34" charset="0"/>
                <a:ea typeface="Adobe Heiti Std R" pitchFamily="34" charset="-128"/>
                <a:cs typeface="Aparajita" pitchFamily="34" charset="0"/>
              </a:rPr>
              <a:t>	Un protón es acelerado por una diferencia de potencial eléctrico △V = 10</a:t>
            </a:r>
            <a:r>
              <a:rPr lang="es-ES" sz="1600" baseline="30000" dirty="0">
                <a:latin typeface="Arial Narrow" pitchFamily="34" charset="0"/>
                <a:ea typeface="Adobe Heiti Std R" pitchFamily="34" charset="-128"/>
                <a:cs typeface="Aparajita" pitchFamily="34" charset="0"/>
              </a:rPr>
              <a:t>3</a:t>
            </a:r>
            <a:r>
              <a:rPr lang="es-ES" sz="1600" dirty="0">
                <a:latin typeface="Arial Narrow" pitchFamily="34" charset="0"/>
                <a:ea typeface="Adobe Heiti Std R" pitchFamily="34" charset="-128"/>
                <a:cs typeface="Aparajita" pitchFamily="34" charset="0"/>
              </a:rPr>
              <a:t> V e introducido en una región en la que existe un campo magnético B = 2·10</a:t>
            </a:r>
            <a:r>
              <a:rPr lang="es-ES" sz="1600" baseline="30000" dirty="0">
                <a:latin typeface="Arial Narrow" pitchFamily="34" charset="0"/>
                <a:ea typeface="Adobe Heiti Std R" pitchFamily="34" charset="-128"/>
                <a:cs typeface="Aparajita" pitchFamily="34" charset="0"/>
              </a:rPr>
              <a:t>–2</a:t>
            </a:r>
            <a:r>
              <a:rPr lang="es-ES" sz="1600" dirty="0">
                <a:latin typeface="Arial Narrow" pitchFamily="34" charset="0"/>
                <a:ea typeface="Adobe Heiti Std R" pitchFamily="34" charset="-128"/>
                <a:cs typeface="Aparajita" pitchFamily="34" charset="0"/>
              </a:rPr>
              <a:t> T uniforme perpendicular a la velocidad del protón. Se pide</a:t>
            </a:r>
            <a:r>
              <a:rPr lang="es-ES" sz="1600" dirty="0" smtClean="0">
                <a:latin typeface="Arial Narrow" pitchFamily="34" charset="0"/>
                <a:ea typeface="Adobe Heiti Std R" pitchFamily="34" charset="-128"/>
                <a:cs typeface="Aparajita" pitchFamily="34" charset="0"/>
              </a:rPr>
              <a:t>: </a:t>
            </a:r>
            <a:endParaRPr lang="es-ES" sz="1600" dirty="0">
              <a:latin typeface="Arial Narrow" pitchFamily="34" charset="0"/>
              <a:ea typeface="Adobe Heiti Std R" pitchFamily="34" charset="-128"/>
              <a:cs typeface="Aparajita" pitchFamily="34" charset="0"/>
            </a:endParaRPr>
          </a:p>
          <a:p>
            <a:pPr marL="442913" indent="-271463" algn="just"/>
            <a:r>
              <a:rPr lang="es-ES" sz="1600" dirty="0">
                <a:latin typeface="Arial Narrow" pitchFamily="34" charset="0"/>
                <a:ea typeface="Adobe Heiti Std R" pitchFamily="34" charset="-128"/>
                <a:cs typeface="Aparajita" pitchFamily="34" charset="0"/>
              </a:rPr>
              <a:t>a) </a:t>
            </a:r>
            <a:r>
              <a:rPr lang="es-ES" sz="1600" dirty="0" smtClean="0">
                <a:latin typeface="Arial Narrow" pitchFamily="34" charset="0"/>
                <a:ea typeface="Adobe Heiti Std R" pitchFamily="34" charset="-128"/>
                <a:cs typeface="Aparajita" pitchFamily="34" charset="0"/>
              </a:rPr>
              <a:t>	Calcular </a:t>
            </a:r>
            <a:r>
              <a:rPr lang="es-ES" sz="1600" dirty="0">
                <a:latin typeface="Arial Narrow" pitchFamily="34" charset="0"/>
                <a:ea typeface="Adobe Heiti Std R" pitchFamily="34" charset="-128"/>
                <a:cs typeface="Aparajita" pitchFamily="34" charset="0"/>
              </a:rPr>
              <a:t>el radio de la trayectoria. </a:t>
            </a:r>
          </a:p>
          <a:p>
            <a:pPr marL="442913" indent="-271463" algn="just"/>
            <a:r>
              <a:rPr lang="es-ES" sz="1600" dirty="0">
                <a:latin typeface="Arial Narrow" pitchFamily="34" charset="0"/>
                <a:ea typeface="Adobe Heiti Std R" pitchFamily="34" charset="-128"/>
                <a:cs typeface="Aparajita" pitchFamily="34" charset="0"/>
              </a:rPr>
              <a:t>b)	Calcular la velocidad angular, frecuencia y período del protón en dicha trayectoria. </a:t>
            </a:r>
          </a:p>
          <a:p>
            <a:pPr marL="442913" indent="-271463" algn="just"/>
            <a:r>
              <a:rPr lang="es-ES" sz="1600" dirty="0">
                <a:latin typeface="Arial Narrow" pitchFamily="34" charset="0"/>
                <a:ea typeface="Adobe Heiti Std R" pitchFamily="34" charset="-128"/>
                <a:cs typeface="Aparajita" pitchFamily="34" charset="0"/>
              </a:rPr>
              <a:t>c) 	Suponga ahora que en la misma región donde se aplica el campo magnético, existe también un campo eléctrico constante y uniforme E = 5000 N/C que actúa perpendicularmente a la velocidad del protón y al campo magnético, ¿cuál debería ser el valor del potencial acelerador △V’ para que el protón no se desvíe al entrar en la zona de los campos eléctrico y magnético?</a:t>
            </a:r>
          </a:p>
          <a:p>
            <a:pPr marL="442913" indent="-271463" algn="just"/>
            <a:r>
              <a:rPr lang="es-ES" sz="1600" dirty="0" smtClean="0">
                <a:latin typeface="Arial Narrow" pitchFamily="34" charset="0"/>
                <a:ea typeface="Adobe Heiti Std R" pitchFamily="34" charset="-128"/>
                <a:cs typeface="Aparajita" pitchFamily="34" charset="0"/>
              </a:rPr>
              <a:t>DATOS</a:t>
            </a:r>
            <a:r>
              <a:rPr lang="es-ES" sz="1600" dirty="0">
                <a:latin typeface="Arial Narrow" pitchFamily="34" charset="0"/>
                <a:ea typeface="Adobe Heiti Std R" pitchFamily="34" charset="-128"/>
                <a:cs typeface="Aparajita" pitchFamily="34" charset="0"/>
              </a:rPr>
              <a:t>: </a:t>
            </a:r>
            <a:r>
              <a:rPr lang="es-ES" sz="1600" dirty="0" err="1">
                <a:latin typeface="Arial Narrow" pitchFamily="34" charset="0"/>
                <a:ea typeface="Adobe Heiti Std R" pitchFamily="34" charset="-128"/>
                <a:cs typeface="Aparajita" pitchFamily="34" charset="0"/>
              </a:rPr>
              <a:t>m</a:t>
            </a:r>
            <a:r>
              <a:rPr lang="es-ES" sz="1600" baseline="-25000" dirty="0" err="1">
                <a:latin typeface="Arial Narrow" pitchFamily="34" charset="0"/>
                <a:ea typeface="Adobe Heiti Std R" pitchFamily="34" charset="-128"/>
                <a:cs typeface="Aparajita" pitchFamily="34" charset="0"/>
              </a:rPr>
              <a:t>p</a:t>
            </a:r>
            <a:r>
              <a:rPr lang="es-ES" sz="1600" dirty="0">
                <a:latin typeface="Arial Narrow" pitchFamily="34" charset="0"/>
                <a:ea typeface="Adobe Heiti Std R" pitchFamily="34" charset="-128"/>
                <a:cs typeface="Aparajita" pitchFamily="34" charset="0"/>
              </a:rPr>
              <a:t> = 1,67·10</a:t>
            </a:r>
            <a:r>
              <a:rPr lang="es-ES" sz="1600" baseline="30000" dirty="0">
                <a:latin typeface="Arial Narrow" pitchFamily="34" charset="0"/>
                <a:ea typeface="Adobe Heiti Std R" pitchFamily="34" charset="-128"/>
                <a:cs typeface="Aparajita" pitchFamily="34" charset="0"/>
              </a:rPr>
              <a:t>–27</a:t>
            </a:r>
            <a:r>
              <a:rPr lang="es-ES" sz="1600" dirty="0">
                <a:latin typeface="Arial Narrow" pitchFamily="34" charset="0"/>
                <a:ea typeface="Adobe Heiti Std R" pitchFamily="34" charset="-128"/>
                <a:cs typeface="Aparajita" pitchFamily="34" charset="0"/>
              </a:rPr>
              <a:t> kg; e = 1,6·10</a:t>
            </a:r>
            <a:r>
              <a:rPr lang="es-ES" sz="1600" baseline="30000" dirty="0">
                <a:latin typeface="Arial Narrow" pitchFamily="34" charset="0"/>
                <a:ea typeface="Adobe Heiti Std R" pitchFamily="34" charset="-128"/>
                <a:cs typeface="Aparajita" pitchFamily="34" charset="0"/>
              </a:rPr>
              <a:t>–19</a:t>
            </a:r>
            <a:r>
              <a:rPr lang="es-ES" sz="1600" dirty="0">
                <a:latin typeface="Arial Narrow" pitchFamily="34" charset="0"/>
                <a:ea typeface="Adobe Heiti Std R" pitchFamily="34" charset="-128"/>
                <a:cs typeface="Aparajita" pitchFamily="34" charset="0"/>
              </a:rPr>
              <a:t> C</a:t>
            </a:r>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5" name="CuadroTexto 4"/>
          <p:cNvSpPr txBox="1"/>
          <p:nvPr/>
        </p:nvSpPr>
        <p:spPr>
          <a:xfrm>
            <a:off x="611560" y="4357688"/>
            <a:ext cx="3174628" cy="369332"/>
          </a:xfrm>
          <a:prstGeom prst="rect">
            <a:avLst/>
          </a:prstGeom>
          <a:noFill/>
        </p:spPr>
        <p:txBody>
          <a:bodyPr wrap="square" rtlCol="0">
            <a:spAutoFit/>
          </a:bodyPr>
          <a:lstStyle/>
          <a:p>
            <a:r>
              <a:rPr lang="es-ES" dirty="0" smtClean="0">
                <a:latin typeface="Arial Narrow" panose="020B0606020202030204" pitchFamily="34" charset="0"/>
              </a:rPr>
              <a:t>Descripción del fenómeno:</a:t>
            </a:r>
            <a:endParaRPr lang="es-ES" dirty="0">
              <a:latin typeface="Arial Narrow" panose="020B0606020202030204" pitchFamily="34" charset="0"/>
            </a:endParaRPr>
          </a:p>
        </p:txBody>
      </p:sp>
      <p:grpSp>
        <p:nvGrpSpPr>
          <p:cNvPr id="8" name="Grupo 7"/>
          <p:cNvGrpSpPr/>
          <p:nvPr/>
        </p:nvGrpSpPr>
        <p:grpSpPr>
          <a:xfrm>
            <a:off x="4772025" y="4727020"/>
            <a:ext cx="2314575" cy="1616630"/>
            <a:chOff x="4772025" y="4841320"/>
            <a:chExt cx="2128837" cy="1616630"/>
          </a:xfrm>
        </p:grpSpPr>
        <p:sp>
          <p:nvSpPr>
            <p:cNvPr id="6" name="Rectángulo 5"/>
            <p:cNvSpPr/>
            <p:nvPr/>
          </p:nvSpPr>
          <p:spPr>
            <a:xfrm>
              <a:off x="4772025" y="4841320"/>
              <a:ext cx="2128837" cy="16166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CuadroTexto 6"/>
            <p:cNvSpPr txBox="1"/>
            <p:nvPr/>
          </p:nvSpPr>
          <p:spPr>
            <a:xfrm>
              <a:off x="4772025" y="4853465"/>
              <a:ext cx="2128837" cy="1569660"/>
            </a:xfrm>
            <a:prstGeom prst="rect">
              <a:avLst/>
            </a:prstGeom>
            <a:noFill/>
          </p:spPr>
          <p:txBody>
            <a:bodyPr wrap="square" lIns="0" tIns="0" rIns="0" bIns="0" rtlCol="0">
              <a:spAutoFit/>
            </a:bodyPr>
            <a:lstStyle/>
            <a:p>
              <a:pPr>
                <a:spcAft>
                  <a:spcPts val="1200"/>
                </a:spcAft>
              </a:pPr>
              <a:r>
                <a:rPr lang="es-ES" dirty="0"/>
                <a:t>x</a:t>
              </a:r>
              <a:r>
                <a:rPr lang="es-ES" dirty="0" smtClean="0"/>
                <a:t>     </a:t>
              </a:r>
              <a:r>
                <a:rPr lang="es-ES" dirty="0" err="1"/>
                <a:t>x</a:t>
              </a:r>
              <a:r>
                <a:rPr lang="es-ES" dirty="0" smtClean="0"/>
                <a:t>     </a:t>
              </a:r>
              <a:r>
                <a:rPr lang="es-ES" dirty="0" err="1"/>
                <a:t>x</a:t>
              </a:r>
              <a:r>
                <a:rPr lang="es-ES" dirty="0" smtClean="0"/>
                <a:t>     </a:t>
              </a:r>
              <a:r>
                <a:rPr lang="es-ES" dirty="0" err="1"/>
                <a:t>x</a:t>
              </a:r>
              <a:r>
                <a:rPr lang="es-ES" dirty="0" smtClean="0"/>
                <a:t>     </a:t>
              </a:r>
              <a:r>
                <a:rPr lang="es-ES" dirty="0" err="1"/>
                <a:t>x</a:t>
              </a:r>
              <a:r>
                <a:rPr lang="es-ES" dirty="0" smtClean="0"/>
                <a:t>     </a:t>
              </a:r>
              <a:r>
                <a:rPr lang="es-ES" dirty="0" err="1" smtClean="0"/>
                <a:t>x</a:t>
              </a:r>
              <a:r>
                <a:rPr lang="es-ES" dirty="0" smtClean="0"/>
                <a:t>     </a:t>
              </a:r>
              <a:r>
                <a:rPr lang="es-ES" dirty="0" err="1" smtClean="0"/>
                <a:t>x</a:t>
              </a:r>
              <a:endParaRPr lang="es-ES" dirty="0" smtClean="0"/>
            </a:p>
            <a:p>
              <a:pPr>
                <a:spcAft>
                  <a:spcPts val="1200"/>
                </a:spcAft>
              </a:pPr>
              <a:r>
                <a:rPr lang="es-ES" dirty="0"/>
                <a:t>x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endParaRPr lang="es-ES" dirty="0"/>
            </a:p>
            <a:p>
              <a:pPr>
                <a:spcAft>
                  <a:spcPts val="1200"/>
                </a:spcAft>
              </a:pPr>
              <a:r>
                <a:rPr lang="es-ES" dirty="0"/>
                <a:t>x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endParaRPr lang="es-ES" dirty="0"/>
            </a:p>
            <a:p>
              <a:pPr>
                <a:spcAft>
                  <a:spcPts val="1200"/>
                </a:spcAft>
              </a:pPr>
              <a:r>
                <a:rPr lang="es-ES" dirty="0"/>
                <a:t>x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r>
                <a:rPr lang="es-ES" dirty="0"/>
                <a:t>     </a:t>
              </a:r>
              <a:r>
                <a:rPr lang="es-ES" dirty="0" err="1"/>
                <a:t>x</a:t>
              </a:r>
              <a:endParaRPr lang="es-ES" dirty="0"/>
            </a:p>
          </p:txBody>
        </p:sp>
      </p:grpSp>
      <p:sp>
        <p:nvSpPr>
          <p:cNvPr id="9" name="Rectángulo 8"/>
          <p:cNvSpPr/>
          <p:nvPr/>
        </p:nvSpPr>
        <p:spPr>
          <a:xfrm>
            <a:off x="777431" y="5778416"/>
            <a:ext cx="357187"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1" name="Conector recto 10"/>
          <p:cNvCxnSpPr/>
          <p:nvPr/>
        </p:nvCxnSpPr>
        <p:spPr>
          <a:xfrm flipH="1">
            <a:off x="956025" y="6149891"/>
            <a:ext cx="0" cy="36000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a:xfrm rot="5400000" flipH="1">
            <a:off x="2864025" y="4595193"/>
            <a:ext cx="0" cy="381600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a:xfrm flipH="1">
            <a:off x="4772025" y="6329891"/>
            <a:ext cx="0" cy="180000"/>
          </a:xfrm>
          <a:prstGeom prst="line">
            <a:avLst/>
          </a:prstGeom>
          <a:ln w="28575">
            <a:solidFill>
              <a:srgbClr val="FF9933"/>
            </a:solidFill>
          </a:ln>
        </p:spPr>
        <p:style>
          <a:lnRef idx="1">
            <a:schemeClr val="accent1"/>
          </a:lnRef>
          <a:fillRef idx="0">
            <a:schemeClr val="accent1"/>
          </a:fillRef>
          <a:effectRef idx="0">
            <a:schemeClr val="accent1"/>
          </a:effectRef>
          <a:fontRef idx="minor">
            <a:schemeClr val="tx1"/>
          </a:fontRef>
        </p:style>
      </p:cxnSp>
      <p:sp>
        <p:nvSpPr>
          <p:cNvPr id="14" name="CuadroTexto 13"/>
          <p:cNvSpPr txBox="1"/>
          <p:nvPr/>
        </p:nvSpPr>
        <p:spPr>
          <a:xfrm>
            <a:off x="2501157" y="6308436"/>
            <a:ext cx="360000" cy="389513"/>
          </a:xfrm>
          <a:prstGeom prst="ellipse">
            <a:avLst/>
          </a:prstGeom>
          <a:solidFill>
            <a:schemeClr val="bg1"/>
          </a:solidFill>
          <a:ln w="28575">
            <a:solidFill>
              <a:srgbClr val="FF9933"/>
            </a:solidFill>
          </a:ln>
        </p:spPr>
        <p:txBody>
          <a:bodyPr wrap="square" lIns="0" tIns="0" rIns="0" bIns="0" rtlCol="0">
            <a:spAutoFit/>
          </a:bodyPr>
          <a:lstStyle/>
          <a:p>
            <a:pPr algn="ctr"/>
            <a:r>
              <a:rPr lang="es-ES" dirty="0" smtClean="0"/>
              <a:t>V</a:t>
            </a:r>
            <a:endParaRPr lang="es-ES" dirty="0"/>
          </a:p>
        </p:txBody>
      </p:sp>
      <p:sp>
        <p:nvSpPr>
          <p:cNvPr id="23" name="Elipse 22"/>
          <p:cNvSpPr/>
          <p:nvPr/>
        </p:nvSpPr>
        <p:spPr>
          <a:xfrm>
            <a:off x="4749592" y="5942874"/>
            <a:ext cx="72000" cy="72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789208187"/>
      </p:ext>
    </p:extLst>
  </p:cSld>
  <p:clrMapOvr>
    <a:masterClrMapping/>
  </p:clrMapOvr>
  <mc:AlternateContent xmlns:mc="http://schemas.openxmlformats.org/markup-compatibility/2006" xmlns:p14="http://schemas.microsoft.com/office/powerpoint/2010/main">
    <mc:Choice Requires="p14">
      <p:transition spd="slow" p14:dur="1200" advClick="0" advTm="20000">
        <p14:prism/>
      </p:transition>
    </mc:Choice>
    <mc:Fallback xmlns="">
      <p:transition spd="slow"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100000" fill="hold" grpId="0" nodeType="clickEffect">
                                  <p:stCondLst>
                                    <p:cond delay="0"/>
                                  </p:stCondLst>
                                  <p:childTnLst>
                                    <p:animMotion origin="layout" path="M -0.00556 0.00093 L 0.40417 0.00093 " pathEditMode="relative" rAng="0" ptsTypes="AA">
                                      <p:cBhvr>
                                        <p:cTn id="6" dur="1000" fill="hold"/>
                                        <p:tgtEl>
                                          <p:spTgt spid="22"/>
                                        </p:tgtEl>
                                        <p:attrNameLst>
                                          <p:attrName>ppt_x</p:attrName>
                                          <p:attrName>ppt_y</p:attrName>
                                        </p:attrNameLst>
                                      </p:cBhvr>
                                      <p:rCtr x="20486" y="0"/>
                                    </p:animMotion>
                                  </p:childTnLst>
                                </p:cTn>
                              </p:par>
                            </p:childTnLst>
                          </p:cTn>
                        </p:par>
                        <p:par>
                          <p:cTn id="7" fill="hold">
                            <p:stCondLst>
                              <p:cond delay="1000"/>
                            </p:stCondLst>
                            <p:childTnLst>
                              <p:par>
                                <p:cTn id="8" presetID="1" presetClass="exit" presetSubtype="0" fill="hold" grpId="1" nodeType="afterEffect">
                                  <p:stCondLst>
                                    <p:cond delay="0"/>
                                  </p:stCondLst>
                                  <p:childTnLst>
                                    <p:set>
                                      <p:cBhvr>
                                        <p:cTn id="9" dur="1" fill="hold">
                                          <p:stCondLst>
                                            <p:cond delay="0"/>
                                          </p:stCondLst>
                                        </p:cTn>
                                        <p:tgtEl>
                                          <p:spTgt spid="22"/>
                                        </p:tgtEl>
                                        <p:attrNameLst>
                                          <p:attrName>style.visibility</p:attrName>
                                        </p:attrNameLst>
                                      </p:cBhvr>
                                      <p:to>
                                        <p:strVal val="hidden"/>
                                      </p:to>
                                    </p:set>
                                  </p:childTnLst>
                                </p:cTn>
                              </p:par>
                              <p:par>
                                <p:cTn id="10" presetID="1" presetClass="entr" presetSubtype="0" fill="hold" grpId="0" nodeType="withEffect">
                                  <p:stCondLst>
                                    <p:cond delay="0"/>
                                  </p:stCondLst>
                                  <p:childTnLst>
                                    <p:set>
                                      <p:cBhvr>
                                        <p:cTn id="11" dur="1" fill="hold">
                                          <p:stCondLst>
                                            <p:cond delay="0"/>
                                          </p:stCondLst>
                                        </p:cTn>
                                        <p:tgtEl>
                                          <p:spTgt spid="23"/>
                                        </p:tgtEl>
                                        <p:attrNameLst>
                                          <p:attrName>style.visibility</p:attrName>
                                        </p:attrNameLst>
                                      </p:cBhvr>
                                      <p:to>
                                        <p:strVal val="visible"/>
                                      </p:to>
                                    </p:set>
                                  </p:childTnLst>
                                </p:cTn>
                              </p:par>
                              <p:par>
                                <p:cTn id="12" presetID="1" presetClass="path" presetSubtype="0" fill="hold" grpId="1" nodeType="withEffect">
                                  <p:stCondLst>
                                    <p:cond delay="0"/>
                                  </p:stCondLst>
                                  <p:childTnLst>
                                    <p:animMotion origin="layout" path="M 5E-6 4.81481E-6 C 0.03473 4.81481E-6 0.06424 -0.03658 0.06424 -0.08056 C 0.06424 -0.12454 0.02431 -0.17107 -0.00035 -0.15811 " pathEditMode="relative" rAng="0" ptsTypes="AAA">
                                      <p:cBhvr>
                                        <p:cTn id="13" dur="1000" fill="hold"/>
                                        <p:tgtEl>
                                          <p:spTgt spid="23"/>
                                        </p:tgtEl>
                                        <p:attrNameLst>
                                          <p:attrName>ppt_x</p:attrName>
                                          <p:attrName>ppt_y</p:attrName>
                                        </p:attrNameLst>
                                      </p:cBhvr>
                                      <p:rCtr x="3194" y="-800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3" grpId="0" animBg="1"/>
      <p:bldP spid="23"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e77678e3366e237beebe4a586aa927b910ca4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1037</TotalTime>
  <Words>802</Words>
  <Application>Microsoft Office PowerPoint</Application>
  <PresentationFormat>Presentación en pantalla (4:3)</PresentationFormat>
  <Paragraphs>118</Paragraphs>
  <Slides>12</Slides>
  <Notes>0</Notes>
  <HiddenSlides>0</HiddenSlides>
  <MMClips>0</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12</vt:i4>
      </vt:variant>
    </vt:vector>
  </HeadingPairs>
  <TitlesOfParts>
    <vt:vector size="25" baseType="lpstr">
      <vt:lpstr>Adobe Heiti Std R</vt:lpstr>
      <vt:lpstr>Adobe Caslon Pro</vt:lpstr>
      <vt:lpstr>Adobe Caslon Pro Bold</vt:lpstr>
      <vt:lpstr>Aharoni</vt:lpstr>
      <vt:lpstr>Aparajita</vt:lpstr>
      <vt:lpstr>Arial</vt:lpstr>
      <vt:lpstr>Arial Narrow</vt:lpstr>
      <vt:lpstr>Calibri</vt:lpstr>
      <vt:lpstr>Cambria</vt:lpstr>
      <vt:lpstr>Cambria Math</vt:lpstr>
      <vt:lpstr>Times New Roman</vt:lpstr>
      <vt:lpstr>Wingdings 2</vt:lpstr>
      <vt:lpstr>Adyacencia</vt:lpstr>
      <vt:lpstr>Presentación de PowerPoint</vt:lpstr>
      <vt:lpstr>Cuestiones</vt:lpstr>
      <vt:lpstr>Cuestiones</vt:lpstr>
      <vt:lpstr>Cuestiones</vt:lpstr>
      <vt:lpstr>Cuestiones</vt:lpstr>
      <vt:lpstr>Cuestiones</vt:lpstr>
      <vt:lpstr>Problemas</vt:lpstr>
      <vt:lpstr>Problemas</vt:lpstr>
      <vt:lpstr>Problemas</vt:lpstr>
      <vt:lpstr>Problemas</vt:lpstr>
      <vt:lpstr>Problemas</vt:lpstr>
      <vt:lpstr>Problemas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Rafael Artacho Cañadas</dc:creator>
  <cp:lastModifiedBy>Rafael Artacho Cañadas</cp:lastModifiedBy>
  <cp:revision>155</cp:revision>
  <cp:lastPrinted>2015-02-24T08:20:04Z</cp:lastPrinted>
  <dcterms:created xsi:type="dcterms:W3CDTF">2014-03-16T07:02:01Z</dcterms:created>
  <dcterms:modified xsi:type="dcterms:W3CDTF">2016-03-11T04:48:23Z</dcterms:modified>
</cp:coreProperties>
</file>