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wdp" ContentType="image/vnd.ms-photo"/>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71" r:id="rId5"/>
    <p:sldId id="260" r:id="rId6"/>
    <p:sldId id="261" r:id="rId7"/>
    <p:sldId id="264" r:id="rId8"/>
    <p:sldId id="272" r:id="rId9"/>
    <p:sldId id="269" r:id="rId10"/>
    <p:sldId id="273" r:id="rId11"/>
  </p:sldIdLst>
  <p:sldSz cx="9144000" cy="6858000" type="screen4x3"/>
  <p:notesSz cx="6797675" cy="9872663"/>
  <p:custDataLst>
    <p:tags r:id="rId12"/>
  </p:custDataLst>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3300"/>
    <a:srgbClr val="FF9933"/>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1" d="100"/>
          <a:sy n="111" d="100"/>
        </p:scale>
        <p:origin x="1536" y="1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F3D0780D-6205-4A28-A910-8B6EC061ADC9}" type="datetimeFigureOut">
              <a:rPr lang="es-ES" smtClean="0"/>
              <a:t>12/03/2015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F4A765BA-2411-432B-A635-AB164D26E380}" type="slidenum">
              <a:rPr lang="es-ES" smtClean="0"/>
              <a:t>‹Nº›</a:t>
            </a:fld>
            <a:endParaRPr lang="es-E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F3D0780D-6205-4A28-A910-8B6EC061ADC9}" type="datetimeFigureOut">
              <a:rPr lang="es-ES" smtClean="0"/>
              <a:t>12/03/2015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F4A765BA-2411-432B-A635-AB164D26E380}" type="slidenum">
              <a:rPr lang="es-ES" smtClean="0"/>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F3D0780D-6205-4A28-A910-8B6EC061ADC9}" type="datetimeFigureOut">
              <a:rPr lang="es-ES" smtClean="0"/>
              <a:t>12/03/2015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F4A765BA-2411-432B-A635-AB164D26E380}" type="slidenum">
              <a:rPr lang="es-ES" smtClean="0"/>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F3D0780D-6205-4A28-A910-8B6EC061ADC9}" type="datetimeFigureOut">
              <a:rPr lang="es-ES" smtClean="0"/>
              <a:t>12/03/2015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F4A765BA-2411-432B-A635-AB164D26E380}" type="slidenum">
              <a:rPr lang="es-ES" smtClean="0"/>
              <a:t>‹Nº›</a:t>
            </a:fld>
            <a:endParaRPr lang="es-E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F3D0780D-6205-4A28-A910-8B6EC061ADC9}" type="datetimeFigureOut">
              <a:rPr lang="es-ES" smtClean="0"/>
              <a:t>12/03/2015</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F4A765BA-2411-432B-A635-AB164D26E380}" type="slidenum">
              <a:rPr lang="es-ES" smtClean="0"/>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F3D0780D-6205-4A28-A910-8B6EC061ADC9}" type="datetimeFigureOut">
              <a:rPr lang="es-ES" smtClean="0"/>
              <a:t>12/03/2015</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F4A765BA-2411-432B-A635-AB164D26E380}" type="slidenum">
              <a:rPr lang="es-ES" smtClean="0"/>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7" name="Date Placeholder 6"/>
          <p:cNvSpPr>
            <a:spLocks noGrp="1"/>
          </p:cNvSpPr>
          <p:nvPr>
            <p:ph type="dt" sz="half" idx="10"/>
          </p:nvPr>
        </p:nvSpPr>
        <p:spPr/>
        <p:txBody>
          <a:bodyPr/>
          <a:lstStyle/>
          <a:p>
            <a:fld id="{F3D0780D-6205-4A28-A910-8B6EC061ADC9}" type="datetimeFigureOut">
              <a:rPr lang="es-ES" smtClean="0"/>
              <a:t>12/03/2015</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F4A765BA-2411-432B-A635-AB164D26E380}" type="slidenum">
              <a:rPr lang="es-ES" smtClean="0"/>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Date Placeholder 2"/>
          <p:cNvSpPr>
            <a:spLocks noGrp="1"/>
          </p:cNvSpPr>
          <p:nvPr>
            <p:ph type="dt" sz="half" idx="10"/>
          </p:nvPr>
        </p:nvSpPr>
        <p:spPr/>
        <p:txBody>
          <a:bodyPr/>
          <a:lstStyle/>
          <a:p>
            <a:fld id="{F3D0780D-6205-4A28-A910-8B6EC061ADC9}" type="datetimeFigureOut">
              <a:rPr lang="es-ES" smtClean="0"/>
              <a:t>12/03/2015</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F4A765BA-2411-432B-A635-AB164D26E380}" type="slidenum">
              <a:rPr lang="es-ES" smtClean="0"/>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D0780D-6205-4A28-A910-8B6EC061ADC9}" type="datetimeFigureOut">
              <a:rPr lang="es-ES" smtClean="0"/>
              <a:t>12/03/2015</a:t>
            </a:fld>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F4A765BA-2411-432B-A635-AB164D26E380}" type="slidenum">
              <a:rPr lang="es-ES" smtClean="0"/>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F3D0780D-6205-4A28-A910-8B6EC061ADC9}" type="datetimeFigureOut">
              <a:rPr lang="es-ES" smtClean="0"/>
              <a:t>12/03/2015</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F4A765BA-2411-432B-A635-AB164D26E380}" type="slidenum">
              <a:rPr lang="es-ES" smtClean="0"/>
              <a:t>‹Nº›</a:t>
            </a:fld>
            <a:endParaRPr lang="es-ES"/>
          </a:p>
        </p:txBody>
      </p:sp>
      <p:sp>
        <p:nvSpPr>
          <p:cNvPr id="9" name="Content Placeholder 8"/>
          <p:cNvSpPr>
            <a:spLocks noGrp="1"/>
          </p:cNvSpPr>
          <p:nvPr>
            <p:ph sz="quarter" idx="13"/>
          </p:nvPr>
        </p:nvSpPr>
        <p:spPr>
          <a:xfrm>
            <a:off x="304800" y="381000"/>
            <a:ext cx="7772400" cy="494284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s-ES" smtClean="0"/>
              <a:t>Haga clic para modificar el estilo de título del patrón</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8" name="Date Placeholder 7"/>
          <p:cNvSpPr>
            <a:spLocks noGrp="1"/>
          </p:cNvSpPr>
          <p:nvPr>
            <p:ph type="dt" sz="half" idx="10"/>
          </p:nvPr>
        </p:nvSpPr>
        <p:spPr/>
        <p:txBody>
          <a:bodyPr/>
          <a:lstStyle/>
          <a:p>
            <a:fld id="{F3D0780D-6205-4A28-A910-8B6EC061ADC9}" type="datetimeFigureOut">
              <a:rPr lang="es-ES" smtClean="0"/>
              <a:t>12/03/2015</a:t>
            </a:fld>
            <a:endParaRPr lang="es-ES"/>
          </a:p>
        </p:txBody>
      </p:sp>
      <p:sp>
        <p:nvSpPr>
          <p:cNvPr id="9" name="Slide Number Placeholder 8"/>
          <p:cNvSpPr>
            <a:spLocks noGrp="1"/>
          </p:cNvSpPr>
          <p:nvPr>
            <p:ph type="sldNum" sz="quarter" idx="11"/>
          </p:nvPr>
        </p:nvSpPr>
        <p:spPr/>
        <p:txBody>
          <a:bodyPr/>
          <a:lstStyle/>
          <a:p>
            <a:fld id="{F4A765BA-2411-432B-A635-AB164D26E380}" type="slidenum">
              <a:rPr lang="es-ES" smtClean="0"/>
              <a:t>‹Nº›</a:t>
            </a:fld>
            <a:endParaRPr lang="es-ES"/>
          </a:p>
        </p:txBody>
      </p:sp>
      <p:sp>
        <p:nvSpPr>
          <p:cNvPr id="10" name="Footer Placeholder 9"/>
          <p:cNvSpPr>
            <a:spLocks noGrp="1"/>
          </p:cNvSpPr>
          <p:nvPr>
            <p:ph type="ftr" sz="quarter" idx="12"/>
          </p:nvPr>
        </p:nvSpPr>
        <p:spPr/>
        <p:txBody>
          <a:bodyPr/>
          <a:lstStyle/>
          <a:p>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F4A765BA-2411-432B-A635-AB164D26E380}" type="slidenum">
              <a:rPr lang="es-ES" smtClean="0"/>
              <a:t>‹Nº›</a:t>
            </a:fld>
            <a:endParaRPr lang="es-E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s-E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F3D0780D-6205-4A28-A910-8B6EC061ADC9}" type="datetimeFigureOut">
              <a:rPr lang="es-ES" smtClean="0"/>
              <a:t>12/03/2015</a:t>
            </a:fld>
            <a:endParaRPr lang="es-E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gif"/><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8" Type="http://schemas.openxmlformats.org/officeDocument/2006/relationships/image" Target="../media/image53.png"/><Relationship Id="rId13" Type="http://schemas.openxmlformats.org/officeDocument/2006/relationships/image" Target="../media/image66.png"/><Relationship Id="rId3" Type="http://schemas.openxmlformats.org/officeDocument/2006/relationships/image" Target="../media/image57.png"/><Relationship Id="rId7" Type="http://schemas.openxmlformats.org/officeDocument/2006/relationships/image" Target="../media/image61.png"/><Relationship Id="rId12" Type="http://schemas.openxmlformats.org/officeDocument/2006/relationships/image" Target="../media/image65.png"/><Relationship Id="rId2" Type="http://schemas.openxmlformats.org/officeDocument/2006/relationships/image" Target="../media/image4.jpeg"/><Relationship Id="rId1" Type="http://schemas.openxmlformats.org/officeDocument/2006/relationships/slideLayout" Target="../slideLayouts/slideLayout2.xml"/><Relationship Id="rId6" Type="http://schemas.openxmlformats.org/officeDocument/2006/relationships/image" Target="../media/image60.png"/><Relationship Id="rId11" Type="http://schemas.openxmlformats.org/officeDocument/2006/relationships/image" Target="../media/image64.png"/><Relationship Id="rId5" Type="http://schemas.openxmlformats.org/officeDocument/2006/relationships/image" Target="../media/image59.png"/><Relationship Id="rId10" Type="http://schemas.openxmlformats.org/officeDocument/2006/relationships/image" Target="../media/image63.png"/><Relationship Id="rId4" Type="http://schemas.openxmlformats.org/officeDocument/2006/relationships/image" Target="../media/image58.png"/><Relationship Id="rId9" Type="http://schemas.openxmlformats.org/officeDocument/2006/relationships/image" Target="../media/image530.png"/><Relationship Id="rId14" Type="http://schemas.openxmlformats.org/officeDocument/2006/relationships/image" Target="../media/image67.png"/></Relationships>
</file>

<file path=ppt/slides/_rels/slide2.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6.png"/><Relationship Id="rId7" Type="http://schemas.openxmlformats.org/officeDocument/2006/relationships/image" Target="../media/image9.png"/><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5.jpeg"/><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6.jpeg"/><Relationship Id="rId7" Type="http://schemas.openxmlformats.org/officeDocument/2006/relationships/image" Target="../media/image15.png"/><Relationship Id="rId2" Type="http://schemas.openxmlformats.org/officeDocument/2006/relationships/image" Target="../media/image4.jpeg"/><Relationship Id="rId1" Type="http://schemas.openxmlformats.org/officeDocument/2006/relationships/slideLayout" Target="../slideLayouts/slideLayout2.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png"/></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4.jpeg"/><Relationship Id="rId1" Type="http://schemas.openxmlformats.org/officeDocument/2006/relationships/slideLayout" Target="../slideLayouts/slideLayout2.xml"/><Relationship Id="rId5" Type="http://schemas.openxmlformats.org/officeDocument/2006/relationships/image" Target="../media/image18.png"/><Relationship Id="rId4" Type="http://schemas.openxmlformats.org/officeDocument/2006/relationships/image" Target="../media/image17.png"/></Relationships>
</file>

<file path=ppt/slides/_rels/slide5.xml.rels><?xml version="1.0" encoding="UTF-8" standalone="yes"?>
<Relationships xmlns="http://schemas.openxmlformats.org/package/2006/relationships"><Relationship Id="rId8" Type="http://schemas.openxmlformats.org/officeDocument/2006/relationships/image" Target="../media/image21.png"/><Relationship Id="rId13" Type="http://schemas.openxmlformats.org/officeDocument/2006/relationships/image" Target="../media/image26.png"/><Relationship Id="rId7" Type="http://schemas.openxmlformats.org/officeDocument/2006/relationships/image" Target="../media/image20.png"/><Relationship Id="rId12" Type="http://schemas.openxmlformats.org/officeDocument/2006/relationships/image" Target="../media/image25.png"/><Relationship Id="rId2" Type="http://schemas.openxmlformats.org/officeDocument/2006/relationships/image" Target="../media/image4.jpeg"/><Relationship Id="rId1" Type="http://schemas.openxmlformats.org/officeDocument/2006/relationships/slideLayout" Target="../slideLayouts/slideLayout2.xml"/><Relationship Id="rId6" Type="http://schemas.openxmlformats.org/officeDocument/2006/relationships/image" Target="../media/image19.png"/><Relationship Id="rId11" Type="http://schemas.openxmlformats.org/officeDocument/2006/relationships/image" Target="../media/image24.png"/><Relationship Id="rId15" Type="http://schemas.openxmlformats.org/officeDocument/2006/relationships/image" Target="../media/image28.png"/><Relationship Id="rId10" Type="http://schemas.openxmlformats.org/officeDocument/2006/relationships/image" Target="../media/image23.png"/><Relationship Id="rId9" Type="http://schemas.openxmlformats.org/officeDocument/2006/relationships/image" Target="../media/image22.png"/><Relationship Id="rId14" Type="http://schemas.openxmlformats.org/officeDocument/2006/relationships/image" Target="../media/image27.png"/></Relationships>
</file>

<file path=ppt/slides/_rels/slide6.xml.rels><?xml version="1.0" encoding="UTF-8" standalone="yes"?>
<Relationships xmlns="http://schemas.openxmlformats.org/package/2006/relationships"><Relationship Id="rId8" Type="http://schemas.openxmlformats.org/officeDocument/2006/relationships/image" Target="../media/image34.png"/><Relationship Id="rId3" Type="http://schemas.openxmlformats.org/officeDocument/2006/relationships/image" Target="../media/image29.png"/><Relationship Id="rId7" Type="http://schemas.openxmlformats.org/officeDocument/2006/relationships/image" Target="../media/image33.png"/><Relationship Id="rId2" Type="http://schemas.openxmlformats.org/officeDocument/2006/relationships/image" Target="../media/image4.jpeg"/><Relationship Id="rId1" Type="http://schemas.openxmlformats.org/officeDocument/2006/relationships/slideLayout" Target="../slideLayouts/slideLayout2.xml"/><Relationship Id="rId6" Type="http://schemas.openxmlformats.org/officeDocument/2006/relationships/image" Target="../media/image32.png"/><Relationship Id="rId11" Type="http://schemas.openxmlformats.org/officeDocument/2006/relationships/image" Target="../media/image37.png"/><Relationship Id="rId5" Type="http://schemas.openxmlformats.org/officeDocument/2006/relationships/image" Target="../media/image31.png"/><Relationship Id="rId10" Type="http://schemas.openxmlformats.org/officeDocument/2006/relationships/image" Target="../media/image36.png"/><Relationship Id="rId4" Type="http://schemas.openxmlformats.org/officeDocument/2006/relationships/image" Target="../media/image30.png"/><Relationship Id="rId9" Type="http://schemas.openxmlformats.org/officeDocument/2006/relationships/image" Target="../media/image35.png"/></Relationships>
</file>

<file path=ppt/slides/_rels/slide7.xml.rels><?xml version="1.0" encoding="UTF-8" standalone="yes"?>
<Relationships xmlns="http://schemas.openxmlformats.org/package/2006/relationships"><Relationship Id="rId8" Type="http://schemas.openxmlformats.org/officeDocument/2006/relationships/image" Target="../media/image41.png"/><Relationship Id="rId3" Type="http://schemas.openxmlformats.org/officeDocument/2006/relationships/image" Target="../media/image7.emf"/><Relationship Id="rId7" Type="http://schemas.openxmlformats.org/officeDocument/2006/relationships/image" Target="../media/image40.png"/><Relationship Id="rId2" Type="http://schemas.openxmlformats.org/officeDocument/2006/relationships/image" Target="../media/image4.jpeg"/><Relationship Id="rId1" Type="http://schemas.openxmlformats.org/officeDocument/2006/relationships/slideLayout" Target="../slideLayouts/slideLayout2.xml"/><Relationship Id="rId6" Type="http://schemas.openxmlformats.org/officeDocument/2006/relationships/image" Target="../media/image39.png"/><Relationship Id="rId5" Type="http://schemas.openxmlformats.org/officeDocument/2006/relationships/image" Target="../media/image38.png"/><Relationship Id="rId10" Type="http://schemas.openxmlformats.org/officeDocument/2006/relationships/image" Target="../media/image43.png"/><Relationship Id="rId4" Type="http://schemas.openxmlformats.org/officeDocument/2006/relationships/image" Target="../media/image11.png"/><Relationship Id="rId9" Type="http://schemas.openxmlformats.org/officeDocument/2006/relationships/image" Target="../media/image42.png"/></Relationships>
</file>

<file path=ppt/slides/_rels/slide8.xml.rels><?xml version="1.0" encoding="UTF-8" standalone="yes"?>
<Relationships xmlns="http://schemas.openxmlformats.org/package/2006/relationships"><Relationship Id="rId8" Type="http://schemas.openxmlformats.org/officeDocument/2006/relationships/image" Target="../media/image49.png"/><Relationship Id="rId3" Type="http://schemas.openxmlformats.org/officeDocument/2006/relationships/image" Target="../media/image44.png"/><Relationship Id="rId7" Type="http://schemas.openxmlformats.org/officeDocument/2006/relationships/image" Target="../media/image48.png"/><Relationship Id="rId2" Type="http://schemas.openxmlformats.org/officeDocument/2006/relationships/image" Target="../media/image4.jpeg"/><Relationship Id="rId1" Type="http://schemas.openxmlformats.org/officeDocument/2006/relationships/slideLayout" Target="../slideLayouts/slideLayout2.xml"/><Relationship Id="rId6" Type="http://schemas.openxmlformats.org/officeDocument/2006/relationships/image" Target="../media/image47.png"/><Relationship Id="rId5" Type="http://schemas.openxmlformats.org/officeDocument/2006/relationships/image" Target="../media/image46.png"/><Relationship Id="rId4" Type="http://schemas.openxmlformats.org/officeDocument/2006/relationships/image" Target="../media/image45.png"/></Relationships>
</file>

<file path=ppt/slides/_rels/slide9.xml.rels><?xml version="1.0" encoding="UTF-8" standalone="yes"?>
<Relationships xmlns="http://schemas.openxmlformats.org/package/2006/relationships"><Relationship Id="rId8" Type="http://schemas.openxmlformats.org/officeDocument/2006/relationships/image" Target="../media/image54.png"/><Relationship Id="rId7" Type="http://schemas.microsoft.com/office/2007/relationships/hdphoto" Target="../media/hdphoto1.wdp"/><Relationship Id="rId2" Type="http://schemas.openxmlformats.org/officeDocument/2006/relationships/image" Target="../media/image50.png"/><Relationship Id="rId1" Type="http://schemas.openxmlformats.org/officeDocument/2006/relationships/slideLayout" Target="../slideLayouts/slideLayout2.xml"/><Relationship Id="rId6" Type="http://schemas.openxmlformats.org/officeDocument/2006/relationships/image" Target="../media/image51.png"/><Relationship Id="rId5" Type="http://schemas.openxmlformats.org/officeDocument/2006/relationships/image" Target="../media/image4.jpeg"/><Relationship Id="rId10" Type="http://schemas.openxmlformats.org/officeDocument/2006/relationships/image" Target="../media/image56.png"/><Relationship Id="rId4" Type="http://schemas.openxmlformats.org/officeDocument/2006/relationships/image" Target="../media/image52.png"/><Relationship Id="rId9" Type="http://schemas.openxmlformats.org/officeDocument/2006/relationships/image" Target="../media/image5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0" y="3212976"/>
            <a:ext cx="8461612" cy="707886"/>
          </a:xfrm>
          <a:prstGeom prst="rect">
            <a:avLst/>
          </a:prstGeom>
          <a:noFill/>
        </p:spPr>
        <p:txBody>
          <a:bodyPr wrap="square" rtlCol="0">
            <a:spAutoFit/>
          </a:bodyPr>
          <a:lstStyle/>
          <a:p>
            <a:pPr algn="ctr"/>
            <a:r>
              <a:rPr lang="es-ES" sz="4000" dirty="0" smtClean="0">
                <a:latin typeface="Aharoni" pitchFamily="2" charset="-79"/>
                <a:cs typeface="Aharoni" pitchFamily="2" charset="-79"/>
              </a:rPr>
              <a:t>OLIMPIADA DE FÍSICA</a:t>
            </a:r>
            <a:endParaRPr lang="es-ES" sz="4000" dirty="0">
              <a:latin typeface="Aharoni" pitchFamily="2" charset="-79"/>
              <a:cs typeface="Aharoni" pitchFamily="2" charset="-79"/>
            </a:endParaRPr>
          </a:p>
        </p:txBody>
      </p:sp>
      <p:sp>
        <p:nvSpPr>
          <p:cNvPr id="5" name="4 CuadroTexto"/>
          <p:cNvSpPr txBox="1"/>
          <p:nvPr/>
        </p:nvSpPr>
        <p:spPr>
          <a:xfrm>
            <a:off x="0" y="4077072"/>
            <a:ext cx="8461612" cy="523220"/>
          </a:xfrm>
          <a:prstGeom prst="rect">
            <a:avLst/>
          </a:prstGeom>
          <a:noFill/>
        </p:spPr>
        <p:txBody>
          <a:bodyPr wrap="square" rtlCol="0">
            <a:spAutoFit/>
          </a:bodyPr>
          <a:lstStyle/>
          <a:p>
            <a:pPr algn="ctr"/>
            <a:r>
              <a:rPr lang="es-ES" sz="2800" b="1" dirty="0" smtClean="0">
                <a:latin typeface="Aharoni" pitchFamily="2" charset="-79"/>
                <a:cs typeface="Aharoni" pitchFamily="2" charset="-79"/>
              </a:rPr>
              <a:t>Granada 2015</a:t>
            </a:r>
            <a:endParaRPr lang="es-ES" sz="2800" b="1" dirty="0">
              <a:latin typeface="Aharoni" pitchFamily="2" charset="-79"/>
              <a:cs typeface="Aharoni" pitchFamily="2" charset="-79"/>
            </a:endParaRPr>
          </a:p>
        </p:txBody>
      </p:sp>
      <p:pic>
        <p:nvPicPr>
          <p:cNvPr id="6" name="5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07904" y="1196752"/>
            <a:ext cx="1905000" cy="1643063"/>
          </a:xfrm>
          <a:prstGeom prst="rect">
            <a:avLst/>
          </a:prstGeom>
        </p:spPr>
      </p:pic>
      <p:sp>
        <p:nvSpPr>
          <p:cNvPr id="2" name="1 CuadroTexto"/>
          <p:cNvSpPr txBox="1"/>
          <p:nvPr/>
        </p:nvSpPr>
        <p:spPr>
          <a:xfrm>
            <a:off x="0" y="4858602"/>
            <a:ext cx="8475259" cy="369332"/>
          </a:xfrm>
          <a:prstGeom prst="rect">
            <a:avLst/>
          </a:prstGeom>
          <a:noFill/>
        </p:spPr>
        <p:txBody>
          <a:bodyPr wrap="square" rtlCol="0">
            <a:spAutoFit/>
          </a:bodyPr>
          <a:lstStyle/>
          <a:p>
            <a:pPr algn="ctr"/>
            <a:r>
              <a:rPr lang="es-ES" b="1" dirty="0" smtClean="0">
                <a:latin typeface="Arial Narrow" pitchFamily="34" charset="0"/>
              </a:rPr>
              <a:t>Departamento de Física y Química</a:t>
            </a:r>
            <a:endParaRPr lang="es-ES" b="1" dirty="0">
              <a:latin typeface="Arial Narrow" pitchFamily="34" charset="0"/>
            </a:endParaRPr>
          </a:p>
        </p:txBody>
      </p:sp>
      <p:pic>
        <p:nvPicPr>
          <p:cNvPr id="9" name="Imagen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27212" y="5352616"/>
            <a:ext cx="1558856" cy="731608"/>
          </a:xfrm>
          <a:prstGeom prst="rect">
            <a:avLst/>
          </a:prstGeom>
        </p:spPr>
      </p:pic>
      <p:grpSp>
        <p:nvGrpSpPr>
          <p:cNvPr id="11" name="Grupo 10"/>
          <p:cNvGrpSpPr/>
          <p:nvPr/>
        </p:nvGrpSpPr>
        <p:grpSpPr>
          <a:xfrm>
            <a:off x="8511916" y="331168"/>
            <a:ext cx="577711" cy="4651678"/>
            <a:chOff x="8511916" y="331168"/>
            <a:chExt cx="577711" cy="4651678"/>
          </a:xfrm>
        </p:grpSpPr>
        <p:sp>
          <p:nvSpPr>
            <p:cNvPr id="8" name="7 CuadroTexto"/>
            <p:cNvSpPr txBox="1"/>
            <p:nvPr/>
          </p:nvSpPr>
          <p:spPr>
            <a:xfrm rot="5400000">
              <a:off x="6995793" y="2961209"/>
              <a:ext cx="3673942" cy="369332"/>
            </a:xfrm>
            <a:prstGeom prst="rect">
              <a:avLst/>
            </a:prstGeom>
            <a:noFill/>
          </p:spPr>
          <p:txBody>
            <a:bodyPr wrap="square" rtlCol="0">
              <a:spAutoFit/>
            </a:bodyPr>
            <a:lstStyle/>
            <a:p>
              <a:pPr algn="ctr"/>
              <a:r>
                <a:rPr lang="es-ES" b="1" dirty="0" smtClean="0">
                  <a:solidFill>
                    <a:schemeClr val="bg1"/>
                  </a:solidFill>
                  <a:latin typeface="Arial Narrow" pitchFamily="34" charset="0"/>
                </a:rPr>
                <a:t>Departamento de Física y Química</a:t>
              </a:r>
              <a:endParaRPr lang="es-ES" b="1" dirty="0">
                <a:solidFill>
                  <a:schemeClr val="bg1"/>
                </a:solidFill>
                <a:latin typeface="Arial Narrow" pitchFamily="34" charset="0"/>
              </a:endParaRPr>
            </a:p>
          </p:txBody>
        </p:sp>
        <p:pic>
          <p:nvPicPr>
            <p:cNvPr id="10" name="Imagen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511916" y="331168"/>
              <a:ext cx="577711" cy="722979"/>
            </a:xfrm>
            <a:prstGeom prst="rect">
              <a:avLst/>
            </a:prstGeom>
          </p:spPr>
        </p:pic>
      </p:grpSp>
    </p:spTree>
    <p:extLst>
      <p:ext uri="{BB962C8B-B14F-4D97-AF65-F5344CB8AC3E}">
        <p14:creationId xmlns:p14="http://schemas.microsoft.com/office/powerpoint/2010/main" val="131511859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Problemas</a:t>
            </a:r>
            <a:endParaRPr lang="es-ES" dirty="0"/>
          </a:p>
        </p:txBody>
      </p:sp>
      <p:sp>
        <p:nvSpPr>
          <p:cNvPr id="126" name="125 CuadroTexto"/>
          <p:cNvSpPr txBox="1"/>
          <p:nvPr/>
        </p:nvSpPr>
        <p:spPr>
          <a:xfrm>
            <a:off x="739010" y="1463945"/>
            <a:ext cx="5689910" cy="338554"/>
          </a:xfrm>
          <a:prstGeom prst="rect">
            <a:avLst/>
          </a:prstGeom>
          <a:noFill/>
        </p:spPr>
        <p:txBody>
          <a:bodyPr wrap="square" rtlCol="0">
            <a:spAutoFit/>
          </a:bodyPr>
          <a:lstStyle/>
          <a:p>
            <a:pPr algn="just"/>
            <a:r>
              <a:rPr lang="es-ES" sz="1600" dirty="0" smtClean="0">
                <a:latin typeface="Arial Narrow" pitchFamily="34" charset="0"/>
              </a:rPr>
              <a:t>Las ecuaciones del movimiento:</a:t>
            </a:r>
            <a:endParaRPr lang="es-ES" sz="1600" dirty="0">
              <a:latin typeface="Arial Narrow" pitchFamily="34" charset="0"/>
            </a:endParaRPr>
          </a:p>
        </p:txBody>
      </p:sp>
      <p:grpSp>
        <p:nvGrpSpPr>
          <p:cNvPr id="115" name="Grupo 114"/>
          <p:cNvGrpSpPr/>
          <p:nvPr/>
        </p:nvGrpSpPr>
        <p:grpSpPr>
          <a:xfrm>
            <a:off x="8511916" y="331168"/>
            <a:ext cx="577711" cy="4651678"/>
            <a:chOff x="8511916" y="331168"/>
            <a:chExt cx="577711" cy="4651678"/>
          </a:xfrm>
        </p:grpSpPr>
        <p:sp>
          <p:nvSpPr>
            <p:cNvPr id="116" name="7 CuadroTexto"/>
            <p:cNvSpPr txBox="1"/>
            <p:nvPr/>
          </p:nvSpPr>
          <p:spPr>
            <a:xfrm rot="5400000">
              <a:off x="6995793" y="2961209"/>
              <a:ext cx="3673942" cy="369332"/>
            </a:xfrm>
            <a:prstGeom prst="rect">
              <a:avLst/>
            </a:prstGeom>
            <a:noFill/>
          </p:spPr>
          <p:txBody>
            <a:bodyPr wrap="square" rtlCol="0">
              <a:spAutoFit/>
            </a:bodyPr>
            <a:lstStyle/>
            <a:p>
              <a:pPr algn="ctr"/>
              <a:r>
                <a:rPr lang="es-ES" b="1" dirty="0" smtClean="0">
                  <a:solidFill>
                    <a:schemeClr val="bg1"/>
                  </a:solidFill>
                  <a:latin typeface="Arial Narrow" pitchFamily="34" charset="0"/>
                </a:rPr>
                <a:t>Departamento de Física y Química</a:t>
              </a:r>
              <a:endParaRPr lang="es-ES" b="1" dirty="0">
                <a:solidFill>
                  <a:schemeClr val="bg1"/>
                </a:solidFill>
                <a:latin typeface="Arial Narrow" pitchFamily="34" charset="0"/>
              </a:endParaRPr>
            </a:p>
          </p:txBody>
        </p:sp>
        <p:pic>
          <p:nvPicPr>
            <p:cNvPr id="119" name="Imagen 11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11916" y="331168"/>
              <a:ext cx="577711" cy="722979"/>
            </a:xfrm>
            <a:prstGeom prst="rect">
              <a:avLst/>
            </a:prstGeom>
          </p:spPr>
        </p:pic>
      </p:grpSp>
      <mc:AlternateContent xmlns:mc="http://schemas.openxmlformats.org/markup-compatibility/2006" xmlns:a14="http://schemas.microsoft.com/office/drawing/2010/main">
        <mc:Choice Requires="a14">
          <p:sp>
            <p:nvSpPr>
              <p:cNvPr id="11" name="CuadroTexto 10"/>
              <p:cNvSpPr txBox="1"/>
              <p:nvPr/>
            </p:nvSpPr>
            <p:spPr>
              <a:xfrm>
                <a:off x="1324552" y="1914500"/>
                <a:ext cx="974626" cy="46102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s-ES" sz="1600" b="0" i="1" smtClean="0">
                          <a:latin typeface="Cambria Math" panose="02040503050406030204" pitchFamily="18" charset="0"/>
                        </a:rPr>
                        <m:t>𝑥</m:t>
                      </m:r>
                      <m:r>
                        <a:rPr lang="es-ES" sz="1600" b="0" i="1" smtClean="0">
                          <a:latin typeface="Cambria Math" panose="02040503050406030204" pitchFamily="18" charset="0"/>
                        </a:rPr>
                        <m:t>=</m:t>
                      </m:r>
                      <m:f>
                        <m:fPr>
                          <m:ctrlPr>
                            <a:rPr lang="es-ES" sz="1600" b="0" i="1" smtClean="0">
                              <a:latin typeface="Cambria Math" panose="02040503050406030204" pitchFamily="18" charset="0"/>
                            </a:rPr>
                          </m:ctrlPr>
                        </m:fPr>
                        <m:num>
                          <m:r>
                            <a:rPr lang="es-ES" sz="1600" b="0" i="1" smtClean="0">
                              <a:latin typeface="Cambria Math" panose="02040503050406030204" pitchFamily="18" charset="0"/>
                            </a:rPr>
                            <m:t>1</m:t>
                          </m:r>
                        </m:num>
                        <m:den>
                          <m:r>
                            <a:rPr lang="es-ES" sz="1600" b="0" i="1" smtClean="0">
                              <a:latin typeface="Cambria Math" panose="02040503050406030204" pitchFamily="18" charset="0"/>
                            </a:rPr>
                            <m:t>2</m:t>
                          </m:r>
                        </m:den>
                      </m:f>
                      <m:sSub>
                        <m:sSubPr>
                          <m:ctrlPr>
                            <a:rPr lang="es-ES" sz="1600" b="0" i="1" smtClean="0">
                              <a:latin typeface="Cambria Math" panose="02040503050406030204" pitchFamily="18" charset="0"/>
                            </a:rPr>
                          </m:ctrlPr>
                        </m:sSubPr>
                        <m:e>
                          <m:r>
                            <a:rPr lang="es-ES" sz="1600" b="0" i="1" smtClean="0">
                              <a:latin typeface="Cambria Math" panose="02040503050406030204" pitchFamily="18" charset="0"/>
                            </a:rPr>
                            <m:t>𝑎</m:t>
                          </m:r>
                        </m:e>
                        <m:sub>
                          <m:r>
                            <a:rPr lang="es-ES" sz="1600" b="0" i="1" smtClean="0">
                              <a:latin typeface="Cambria Math" panose="02040503050406030204" pitchFamily="18" charset="0"/>
                            </a:rPr>
                            <m:t>𝑒</m:t>
                          </m:r>
                        </m:sub>
                      </m:sSub>
                      <m:sSup>
                        <m:sSupPr>
                          <m:ctrlPr>
                            <a:rPr lang="es-ES" sz="1600" b="0" i="1" smtClean="0">
                              <a:latin typeface="Cambria Math" panose="02040503050406030204" pitchFamily="18" charset="0"/>
                            </a:rPr>
                          </m:ctrlPr>
                        </m:sSupPr>
                        <m:e>
                          <m:r>
                            <a:rPr lang="es-ES" sz="1600" b="0" i="1" smtClean="0">
                              <a:latin typeface="Cambria Math" panose="02040503050406030204" pitchFamily="18" charset="0"/>
                            </a:rPr>
                            <m:t>𝑡</m:t>
                          </m:r>
                        </m:e>
                        <m:sup>
                          <m:r>
                            <a:rPr lang="es-ES" sz="1600" b="0" i="1" smtClean="0">
                              <a:latin typeface="Cambria Math" panose="02040503050406030204" pitchFamily="18" charset="0"/>
                            </a:rPr>
                            <m:t>2</m:t>
                          </m:r>
                        </m:sup>
                      </m:sSup>
                    </m:oMath>
                  </m:oMathPara>
                </a14:m>
                <a:endParaRPr lang="es-ES" sz="1600" dirty="0"/>
              </a:p>
            </p:txBody>
          </p:sp>
        </mc:Choice>
        <mc:Fallback xmlns="">
          <p:sp>
            <p:nvSpPr>
              <p:cNvPr id="11" name="CuadroTexto 10"/>
              <p:cNvSpPr txBox="1">
                <a:spLocks noRot="1" noChangeAspect="1" noMove="1" noResize="1" noEditPoints="1" noAdjustHandles="1" noChangeArrowheads="1" noChangeShapeType="1" noTextEdit="1"/>
              </p:cNvSpPr>
              <p:nvPr/>
            </p:nvSpPr>
            <p:spPr>
              <a:xfrm>
                <a:off x="1324552" y="1914500"/>
                <a:ext cx="974626" cy="461024"/>
              </a:xfrm>
              <a:prstGeom prst="rect">
                <a:avLst/>
              </a:prstGeom>
              <a:blipFill rotWithShape="0">
                <a:blip r:embed="rId3"/>
                <a:stretch>
                  <a:fillRect/>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128" name="CuadroTexto 127"/>
              <p:cNvSpPr txBox="1"/>
              <p:nvPr/>
            </p:nvSpPr>
            <p:spPr>
              <a:xfrm>
                <a:off x="940921" y="2491801"/>
                <a:ext cx="1358257" cy="46102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s-ES" sz="1600" b="0" i="1" smtClean="0">
                          <a:latin typeface="Cambria Math" panose="02040503050406030204" pitchFamily="18" charset="0"/>
                        </a:rPr>
                        <m:t>𝑥</m:t>
                      </m:r>
                      <m:r>
                        <a:rPr lang="es-ES" sz="1600" b="0" i="1" smtClean="0">
                          <a:latin typeface="Cambria Math" panose="02040503050406030204" pitchFamily="18" charset="0"/>
                        </a:rPr>
                        <m:t>=</m:t>
                      </m:r>
                      <m:r>
                        <a:rPr lang="es-ES" sz="1600" b="0" i="1" smtClean="0">
                          <a:latin typeface="Cambria Math" panose="02040503050406030204" pitchFamily="18" charset="0"/>
                        </a:rPr>
                        <m:t>𝑑</m:t>
                      </m:r>
                      <m:r>
                        <a:rPr lang="es-ES" sz="1600" b="0" i="1" smtClean="0">
                          <a:latin typeface="Cambria Math" panose="02040503050406030204" pitchFamily="18" charset="0"/>
                        </a:rPr>
                        <m:t>−</m:t>
                      </m:r>
                      <m:f>
                        <m:fPr>
                          <m:ctrlPr>
                            <a:rPr lang="es-ES" sz="1600" b="0" i="1" smtClean="0">
                              <a:latin typeface="Cambria Math" panose="02040503050406030204" pitchFamily="18" charset="0"/>
                            </a:rPr>
                          </m:ctrlPr>
                        </m:fPr>
                        <m:num>
                          <m:r>
                            <a:rPr lang="es-ES" sz="1600" b="0" i="1" smtClean="0">
                              <a:latin typeface="Cambria Math" panose="02040503050406030204" pitchFamily="18" charset="0"/>
                            </a:rPr>
                            <m:t>1</m:t>
                          </m:r>
                        </m:num>
                        <m:den>
                          <m:r>
                            <a:rPr lang="es-ES" sz="1600" b="0" i="1" smtClean="0">
                              <a:latin typeface="Cambria Math" panose="02040503050406030204" pitchFamily="18" charset="0"/>
                            </a:rPr>
                            <m:t>2</m:t>
                          </m:r>
                        </m:den>
                      </m:f>
                      <m:sSub>
                        <m:sSubPr>
                          <m:ctrlPr>
                            <a:rPr lang="es-ES" sz="1600" b="0" i="1" smtClean="0">
                              <a:latin typeface="Cambria Math" panose="02040503050406030204" pitchFamily="18" charset="0"/>
                            </a:rPr>
                          </m:ctrlPr>
                        </m:sSubPr>
                        <m:e>
                          <m:r>
                            <a:rPr lang="es-ES" sz="1600" b="0" i="1" smtClean="0">
                              <a:latin typeface="Cambria Math" panose="02040503050406030204" pitchFamily="18" charset="0"/>
                            </a:rPr>
                            <m:t>𝑎</m:t>
                          </m:r>
                        </m:e>
                        <m:sub>
                          <m:r>
                            <a:rPr lang="es-ES" sz="1600" b="0" i="1" smtClean="0">
                              <a:latin typeface="Cambria Math" panose="02040503050406030204" pitchFamily="18" charset="0"/>
                            </a:rPr>
                            <m:t>𝑃</m:t>
                          </m:r>
                        </m:sub>
                      </m:sSub>
                      <m:sSup>
                        <m:sSupPr>
                          <m:ctrlPr>
                            <a:rPr lang="es-ES" sz="1600" b="0" i="1" smtClean="0">
                              <a:latin typeface="Cambria Math" panose="02040503050406030204" pitchFamily="18" charset="0"/>
                            </a:rPr>
                          </m:ctrlPr>
                        </m:sSupPr>
                        <m:e>
                          <m:r>
                            <a:rPr lang="es-ES" sz="1600" b="0" i="1" smtClean="0">
                              <a:latin typeface="Cambria Math" panose="02040503050406030204" pitchFamily="18" charset="0"/>
                            </a:rPr>
                            <m:t>𝑡</m:t>
                          </m:r>
                        </m:e>
                        <m:sup>
                          <m:r>
                            <a:rPr lang="es-ES" sz="1600" b="0" i="1" smtClean="0">
                              <a:latin typeface="Cambria Math" panose="02040503050406030204" pitchFamily="18" charset="0"/>
                            </a:rPr>
                            <m:t>2</m:t>
                          </m:r>
                        </m:sup>
                      </m:sSup>
                    </m:oMath>
                  </m:oMathPara>
                </a14:m>
                <a:endParaRPr lang="es-ES" sz="1600" dirty="0"/>
              </a:p>
            </p:txBody>
          </p:sp>
        </mc:Choice>
        <mc:Fallback xmlns="">
          <p:sp>
            <p:nvSpPr>
              <p:cNvPr id="128" name="CuadroTexto 127"/>
              <p:cNvSpPr txBox="1">
                <a:spLocks noRot="1" noChangeAspect="1" noMove="1" noResize="1" noEditPoints="1" noAdjustHandles="1" noChangeArrowheads="1" noChangeShapeType="1" noTextEdit="1"/>
              </p:cNvSpPr>
              <p:nvPr/>
            </p:nvSpPr>
            <p:spPr>
              <a:xfrm>
                <a:off x="940921" y="2491801"/>
                <a:ext cx="1358257" cy="461024"/>
              </a:xfrm>
              <a:prstGeom prst="rect">
                <a:avLst/>
              </a:prstGeom>
              <a:blipFill rotWithShape="0">
                <a:blip r:embed="rId4"/>
                <a:stretch>
                  <a:fillRect/>
                </a:stretch>
              </a:blipFill>
            </p:spPr>
            <p:txBody>
              <a:bodyPr/>
              <a:lstStyle/>
              <a:p>
                <a:r>
                  <a:rPr lang="es-ES">
                    <a:noFill/>
                  </a:rPr>
                  <a:t> </a:t>
                </a:r>
              </a:p>
            </p:txBody>
          </p:sp>
        </mc:Fallback>
      </mc:AlternateContent>
      <p:sp>
        <p:nvSpPr>
          <p:cNvPr id="3" name="Cerrar llave 2"/>
          <p:cNvSpPr/>
          <p:nvPr/>
        </p:nvSpPr>
        <p:spPr>
          <a:xfrm>
            <a:off x="2385623" y="1914500"/>
            <a:ext cx="198409" cy="1182205"/>
          </a:xfrm>
          <a:prstGeom prst="rightBrace">
            <a:avLst>
              <a:gd name="adj1" fmla="val 56333"/>
              <a:gd name="adj2" fmla="val 50000"/>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mc:AlternateContent xmlns:mc="http://schemas.openxmlformats.org/markup-compatibility/2006" xmlns:a14="http://schemas.microsoft.com/office/drawing/2010/main">
        <mc:Choice Requires="a14">
          <p:sp>
            <p:nvSpPr>
              <p:cNvPr id="10" name="CuadroTexto 9"/>
              <p:cNvSpPr txBox="1"/>
              <p:nvPr/>
            </p:nvSpPr>
            <p:spPr>
              <a:xfrm>
                <a:off x="2927585" y="1914500"/>
                <a:ext cx="1788054" cy="46102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s-ES" sz="1600" i="1">
                              <a:latin typeface="Cambria Math" panose="02040503050406030204" pitchFamily="18" charset="0"/>
                            </a:rPr>
                          </m:ctrlPr>
                        </m:fPr>
                        <m:num>
                          <m:r>
                            <a:rPr lang="es-ES" sz="1600" i="1">
                              <a:latin typeface="Cambria Math" panose="02040503050406030204" pitchFamily="18" charset="0"/>
                            </a:rPr>
                            <m:t>1</m:t>
                          </m:r>
                        </m:num>
                        <m:den>
                          <m:r>
                            <a:rPr lang="es-ES" sz="1600" i="1">
                              <a:latin typeface="Cambria Math" panose="02040503050406030204" pitchFamily="18" charset="0"/>
                            </a:rPr>
                            <m:t>2</m:t>
                          </m:r>
                        </m:den>
                      </m:f>
                      <m:sSub>
                        <m:sSubPr>
                          <m:ctrlPr>
                            <a:rPr lang="es-ES" sz="1600" i="1">
                              <a:latin typeface="Cambria Math" panose="02040503050406030204" pitchFamily="18" charset="0"/>
                            </a:rPr>
                          </m:ctrlPr>
                        </m:sSubPr>
                        <m:e>
                          <m:r>
                            <a:rPr lang="es-ES" sz="1600" i="1">
                              <a:latin typeface="Cambria Math" panose="02040503050406030204" pitchFamily="18" charset="0"/>
                            </a:rPr>
                            <m:t>𝑎</m:t>
                          </m:r>
                        </m:e>
                        <m:sub>
                          <m:r>
                            <a:rPr lang="es-ES" sz="1600" i="1">
                              <a:latin typeface="Cambria Math" panose="02040503050406030204" pitchFamily="18" charset="0"/>
                            </a:rPr>
                            <m:t>𝑒</m:t>
                          </m:r>
                        </m:sub>
                      </m:sSub>
                      <m:sSup>
                        <m:sSupPr>
                          <m:ctrlPr>
                            <a:rPr lang="es-ES" sz="1600" i="1">
                              <a:latin typeface="Cambria Math" panose="02040503050406030204" pitchFamily="18" charset="0"/>
                            </a:rPr>
                          </m:ctrlPr>
                        </m:sSupPr>
                        <m:e>
                          <m:r>
                            <a:rPr lang="es-ES" sz="1600" i="1">
                              <a:latin typeface="Cambria Math" panose="02040503050406030204" pitchFamily="18" charset="0"/>
                            </a:rPr>
                            <m:t>𝑡</m:t>
                          </m:r>
                        </m:e>
                        <m:sup>
                          <m:r>
                            <a:rPr lang="es-ES" sz="1600" i="1">
                              <a:latin typeface="Cambria Math" panose="02040503050406030204" pitchFamily="18" charset="0"/>
                            </a:rPr>
                            <m:t>2</m:t>
                          </m:r>
                        </m:sup>
                      </m:sSup>
                      <m:r>
                        <a:rPr lang="es-ES" sz="1600" b="0" i="1" smtClean="0">
                          <a:latin typeface="Cambria Math" panose="02040503050406030204" pitchFamily="18" charset="0"/>
                        </a:rPr>
                        <m:t>=</m:t>
                      </m:r>
                      <m:r>
                        <a:rPr lang="es-ES" sz="1600" b="0" i="1" smtClean="0">
                          <a:latin typeface="Cambria Math" panose="02040503050406030204" pitchFamily="18" charset="0"/>
                        </a:rPr>
                        <m:t>𝑑</m:t>
                      </m:r>
                      <m:r>
                        <a:rPr lang="es-ES" sz="1600" b="0" i="1" smtClean="0">
                          <a:latin typeface="Cambria Math" panose="02040503050406030204" pitchFamily="18" charset="0"/>
                        </a:rPr>
                        <m:t>−</m:t>
                      </m:r>
                      <m:f>
                        <m:fPr>
                          <m:ctrlPr>
                            <a:rPr lang="es-ES" sz="1600" b="0" i="1" smtClean="0">
                              <a:latin typeface="Cambria Math" panose="02040503050406030204" pitchFamily="18" charset="0"/>
                            </a:rPr>
                          </m:ctrlPr>
                        </m:fPr>
                        <m:num>
                          <m:r>
                            <a:rPr lang="es-ES" sz="1600" b="0" i="1" smtClean="0">
                              <a:latin typeface="Cambria Math" panose="02040503050406030204" pitchFamily="18" charset="0"/>
                            </a:rPr>
                            <m:t>1</m:t>
                          </m:r>
                        </m:num>
                        <m:den>
                          <m:r>
                            <a:rPr lang="es-ES" sz="1600" b="0" i="1" smtClean="0">
                              <a:latin typeface="Cambria Math" panose="02040503050406030204" pitchFamily="18" charset="0"/>
                            </a:rPr>
                            <m:t>2</m:t>
                          </m:r>
                        </m:den>
                      </m:f>
                      <m:sSub>
                        <m:sSubPr>
                          <m:ctrlPr>
                            <a:rPr lang="es-ES" sz="1600" b="0" i="1" smtClean="0">
                              <a:latin typeface="Cambria Math" panose="02040503050406030204" pitchFamily="18" charset="0"/>
                            </a:rPr>
                          </m:ctrlPr>
                        </m:sSubPr>
                        <m:e>
                          <m:r>
                            <a:rPr lang="es-ES" sz="1600" b="0" i="1" smtClean="0">
                              <a:latin typeface="Cambria Math" panose="02040503050406030204" pitchFamily="18" charset="0"/>
                            </a:rPr>
                            <m:t>𝑎</m:t>
                          </m:r>
                        </m:e>
                        <m:sub>
                          <m:r>
                            <a:rPr lang="es-ES" sz="1600" b="0" i="1" smtClean="0">
                              <a:latin typeface="Cambria Math" panose="02040503050406030204" pitchFamily="18" charset="0"/>
                            </a:rPr>
                            <m:t>𝑃</m:t>
                          </m:r>
                        </m:sub>
                      </m:sSub>
                      <m:sSup>
                        <m:sSupPr>
                          <m:ctrlPr>
                            <a:rPr lang="es-ES" sz="1600" b="0" i="1" smtClean="0">
                              <a:latin typeface="Cambria Math" panose="02040503050406030204" pitchFamily="18" charset="0"/>
                            </a:rPr>
                          </m:ctrlPr>
                        </m:sSupPr>
                        <m:e>
                          <m:r>
                            <a:rPr lang="es-ES" sz="1600" b="0" i="1" smtClean="0">
                              <a:latin typeface="Cambria Math" panose="02040503050406030204" pitchFamily="18" charset="0"/>
                            </a:rPr>
                            <m:t>𝑡</m:t>
                          </m:r>
                        </m:e>
                        <m:sup>
                          <m:r>
                            <a:rPr lang="es-ES" sz="1600" b="0" i="1" smtClean="0">
                              <a:latin typeface="Cambria Math" panose="02040503050406030204" pitchFamily="18" charset="0"/>
                            </a:rPr>
                            <m:t>2</m:t>
                          </m:r>
                        </m:sup>
                      </m:sSup>
                    </m:oMath>
                  </m:oMathPara>
                </a14:m>
                <a:endParaRPr lang="es-ES" sz="1600" dirty="0"/>
              </a:p>
            </p:txBody>
          </p:sp>
        </mc:Choice>
        <mc:Fallback xmlns="">
          <p:sp>
            <p:nvSpPr>
              <p:cNvPr id="10" name="CuadroTexto 9"/>
              <p:cNvSpPr txBox="1">
                <a:spLocks noRot="1" noChangeAspect="1" noMove="1" noResize="1" noEditPoints="1" noAdjustHandles="1" noChangeArrowheads="1" noChangeShapeType="1" noTextEdit="1"/>
              </p:cNvSpPr>
              <p:nvPr/>
            </p:nvSpPr>
            <p:spPr>
              <a:xfrm>
                <a:off x="2927585" y="1914500"/>
                <a:ext cx="1788054" cy="461024"/>
              </a:xfrm>
              <a:prstGeom prst="rect">
                <a:avLst/>
              </a:prstGeom>
              <a:blipFill rotWithShape="0">
                <a:blip r:embed="rId5"/>
                <a:stretch>
                  <a:fillRect/>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12" name="CuadroTexto 11"/>
              <p:cNvSpPr txBox="1"/>
              <p:nvPr/>
            </p:nvSpPr>
            <p:spPr>
              <a:xfrm>
                <a:off x="2927585" y="2409564"/>
                <a:ext cx="5149615" cy="741806"/>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s-ES" sz="1600" b="0" i="1" smtClean="0">
                          <a:latin typeface="Cambria Math" panose="02040503050406030204" pitchFamily="18" charset="0"/>
                        </a:rPr>
                        <m:t>𝑡</m:t>
                      </m:r>
                      <m:r>
                        <a:rPr lang="es-ES" sz="1600" b="0" i="1" smtClean="0">
                          <a:latin typeface="Cambria Math" panose="02040503050406030204" pitchFamily="18" charset="0"/>
                        </a:rPr>
                        <m:t>=</m:t>
                      </m:r>
                      <m:rad>
                        <m:radPr>
                          <m:degHide m:val="on"/>
                          <m:ctrlPr>
                            <a:rPr lang="es-ES" sz="1600" b="0" i="1" smtClean="0">
                              <a:latin typeface="Cambria Math" panose="02040503050406030204" pitchFamily="18" charset="0"/>
                            </a:rPr>
                          </m:ctrlPr>
                        </m:radPr>
                        <m:deg/>
                        <m:e>
                          <m:f>
                            <m:fPr>
                              <m:ctrlPr>
                                <a:rPr lang="es-ES" sz="1600" i="1">
                                  <a:latin typeface="Cambria Math" panose="02040503050406030204" pitchFamily="18" charset="0"/>
                                </a:rPr>
                              </m:ctrlPr>
                            </m:fPr>
                            <m:num>
                              <m:r>
                                <a:rPr lang="es-ES" sz="1600" i="1">
                                  <a:latin typeface="Cambria Math" panose="02040503050406030204" pitchFamily="18" charset="0"/>
                                </a:rPr>
                                <m:t>2</m:t>
                              </m:r>
                              <m:r>
                                <a:rPr lang="es-ES" sz="1600" i="1">
                                  <a:latin typeface="Cambria Math" panose="02040503050406030204" pitchFamily="18" charset="0"/>
                                </a:rPr>
                                <m:t>𝑑</m:t>
                              </m:r>
                            </m:num>
                            <m:den>
                              <m:sSub>
                                <m:sSubPr>
                                  <m:ctrlPr>
                                    <a:rPr lang="es-ES" sz="1600" i="1">
                                      <a:latin typeface="Cambria Math" panose="02040503050406030204" pitchFamily="18" charset="0"/>
                                    </a:rPr>
                                  </m:ctrlPr>
                                </m:sSubPr>
                                <m:e>
                                  <m:r>
                                    <a:rPr lang="es-ES" sz="1600" i="1">
                                      <a:latin typeface="Cambria Math" panose="02040503050406030204" pitchFamily="18" charset="0"/>
                                    </a:rPr>
                                    <m:t>𝑎</m:t>
                                  </m:r>
                                </m:e>
                                <m:sub>
                                  <m:r>
                                    <a:rPr lang="es-ES" sz="1600" i="1">
                                      <a:latin typeface="Cambria Math" panose="02040503050406030204" pitchFamily="18" charset="0"/>
                                    </a:rPr>
                                    <m:t>𝑒</m:t>
                                  </m:r>
                                </m:sub>
                              </m:sSub>
                              <m:r>
                                <a:rPr lang="es-ES" sz="1600" i="1">
                                  <a:latin typeface="Cambria Math" panose="02040503050406030204" pitchFamily="18" charset="0"/>
                                </a:rPr>
                                <m:t>+</m:t>
                              </m:r>
                              <m:sSub>
                                <m:sSubPr>
                                  <m:ctrlPr>
                                    <a:rPr lang="es-ES" sz="1600" i="1">
                                      <a:latin typeface="Cambria Math" panose="02040503050406030204" pitchFamily="18" charset="0"/>
                                    </a:rPr>
                                  </m:ctrlPr>
                                </m:sSubPr>
                                <m:e>
                                  <m:r>
                                    <a:rPr lang="es-ES" sz="1600" i="1">
                                      <a:latin typeface="Cambria Math" panose="02040503050406030204" pitchFamily="18" charset="0"/>
                                    </a:rPr>
                                    <m:t>𝑎</m:t>
                                  </m:r>
                                </m:e>
                                <m:sub>
                                  <m:r>
                                    <a:rPr lang="es-ES" sz="1600" i="1">
                                      <a:latin typeface="Cambria Math" panose="02040503050406030204" pitchFamily="18" charset="0"/>
                                    </a:rPr>
                                    <m:t>𝑃</m:t>
                                  </m:r>
                                </m:sub>
                              </m:sSub>
                            </m:den>
                          </m:f>
                        </m:e>
                      </m:rad>
                      <m:r>
                        <a:rPr lang="es-ES" sz="1600" b="0" i="1" smtClean="0">
                          <a:latin typeface="Cambria Math" panose="02040503050406030204" pitchFamily="18" charset="0"/>
                        </a:rPr>
                        <m:t>=</m:t>
                      </m:r>
                      <m:rad>
                        <m:radPr>
                          <m:degHide m:val="on"/>
                          <m:ctrlPr>
                            <a:rPr lang="es-ES" sz="1600" b="0" i="1" smtClean="0">
                              <a:latin typeface="Cambria Math" panose="02040503050406030204" pitchFamily="18" charset="0"/>
                            </a:rPr>
                          </m:ctrlPr>
                        </m:radPr>
                        <m:deg/>
                        <m:e>
                          <m:f>
                            <m:fPr>
                              <m:ctrlPr>
                                <a:rPr lang="es-ES" sz="1600" b="0" i="1" smtClean="0">
                                  <a:latin typeface="Cambria Math" panose="02040503050406030204" pitchFamily="18" charset="0"/>
                                </a:rPr>
                              </m:ctrlPr>
                            </m:fPr>
                            <m:num>
                              <m:r>
                                <a:rPr lang="es-ES" sz="1600" b="0" i="1" smtClean="0">
                                  <a:latin typeface="Cambria Math" panose="02040503050406030204" pitchFamily="18" charset="0"/>
                                </a:rPr>
                                <m:t>2·4·</m:t>
                              </m:r>
                              <m:sSup>
                                <m:sSupPr>
                                  <m:ctrlPr>
                                    <a:rPr lang="es-ES" sz="1600" b="0" i="1" smtClean="0">
                                      <a:latin typeface="Cambria Math" panose="02040503050406030204" pitchFamily="18" charset="0"/>
                                    </a:rPr>
                                  </m:ctrlPr>
                                </m:sSupPr>
                                <m:e>
                                  <m:r>
                                    <a:rPr lang="es-ES" sz="1600" b="0" i="1" smtClean="0">
                                      <a:latin typeface="Cambria Math" panose="02040503050406030204" pitchFamily="18" charset="0"/>
                                    </a:rPr>
                                    <m:t>10</m:t>
                                  </m:r>
                                </m:e>
                                <m:sup>
                                  <m:r>
                                    <a:rPr lang="es-ES" sz="1600" b="0" i="1" smtClean="0">
                                      <a:latin typeface="Cambria Math" panose="02040503050406030204" pitchFamily="18" charset="0"/>
                                    </a:rPr>
                                    <m:t>−2</m:t>
                                  </m:r>
                                </m:sup>
                              </m:sSup>
                            </m:num>
                            <m:den>
                              <m:r>
                                <a:rPr lang="es-ES" sz="1600" i="1">
                                  <a:latin typeface="Cambria Math" panose="02040503050406030204" pitchFamily="18" charset="0"/>
                                  <a:ea typeface="Cambria Math" panose="02040503050406030204" pitchFamily="18" charset="0"/>
                                </a:rPr>
                                <m:t>7,03·</m:t>
                              </m:r>
                              <m:sSup>
                                <m:sSupPr>
                                  <m:ctrlPr>
                                    <a:rPr lang="es-ES" sz="1600" i="1">
                                      <a:latin typeface="Cambria Math" panose="02040503050406030204" pitchFamily="18" charset="0"/>
                                      <a:ea typeface="Cambria Math" panose="02040503050406030204" pitchFamily="18" charset="0"/>
                                    </a:rPr>
                                  </m:ctrlPr>
                                </m:sSupPr>
                                <m:e>
                                  <m:r>
                                    <a:rPr lang="es-ES" sz="1600" i="1">
                                      <a:latin typeface="Cambria Math" panose="02040503050406030204" pitchFamily="18" charset="0"/>
                                      <a:ea typeface="Cambria Math" panose="02040503050406030204" pitchFamily="18" charset="0"/>
                                    </a:rPr>
                                    <m:t>10</m:t>
                                  </m:r>
                                </m:e>
                                <m:sup>
                                  <m:r>
                                    <a:rPr lang="es-ES" sz="1600" i="1">
                                      <a:latin typeface="Cambria Math" panose="02040503050406030204" pitchFamily="18" charset="0"/>
                                      <a:ea typeface="Cambria Math" panose="02040503050406030204" pitchFamily="18" charset="0"/>
                                    </a:rPr>
                                    <m:t>15</m:t>
                                  </m:r>
                                </m:sup>
                              </m:sSup>
                              <m:r>
                                <a:rPr lang="es-ES" sz="1600" b="0" i="1" smtClean="0">
                                  <a:latin typeface="Cambria Math" panose="02040503050406030204" pitchFamily="18" charset="0"/>
                                  <a:ea typeface="Cambria Math" panose="02040503050406030204" pitchFamily="18" charset="0"/>
                                </a:rPr>
                                <m:t>+</m:t>
                              </m:r>
                              <m:r>
                                <a:rPr lang="es-ES" sz="1600" i="1">
                                  <a:latin typeface="Cambria Math" panose="02040503050406030204" pitchFamily="18" charset="0"/>
                                  <a:ea typeface="Cambria Math" panose="02040503050406030204" pitchFamily="18" charset="0"/>
                                </a:rPr>
                                <m:t>3,83·</m:t>
                              </m:r>
                              <m:sSup>
                                <m:sSupPr>
                                  <m:ctrlPr>
                                    <a:rPr lang="es-ES" sz="1600" i="1">
                                      <a:latin typeface="Cambria Math" panose="02040503050406030204" pitchFamily="18" charset="0"/>
                                      <a:ea typeface="Cambria Math" panose="02040503050406030204" pitchFamily="18" charset="0"/>
                                    </a:rPr>
                                  </m:ctrlPr>
                                </m:sSupPr>
                                <m:e>
                                  <m:r>
                                    <a:rPr lang="es-ES" sz="1600" i="1">
                                      <a:latin typeface="Cambria Math" panose="02040503050406030204" pitchFamily="18" charset="0"/>
                                      <a:ea typeface="Cambria Math" panose="02040503050406030204" pitchFamily="18" charset="0"/>
                                    </a:rPr>
                                    <m:t>10</m:t>
                                  </m:r>
                                </m:e>
                                <m:sup>
                                  <m:r>
                                    <a:rPr lang="es-ES" sz="1600" i="1">
                                      <a:latin typeface="Cambria Math" panose="02040503050406030204" pitchFamily="18" charset="0"/>
                                      <a:ea typeface="Cambria Math" panose="02040503050406030204" pitchFamily="18" charset="0"/>
                                    </a:rPr>
                                    <m:t>12</m:t>
                                  </m:r>
                                </m:sup>
                              </m:sSup>
                            </m:den>
                          </m:f>
                        </m:e>
                      </m:rad>
                      <m:r>
                        <a:rPr lang="es-ES" sz="1600" b="0" i="1" smtClean="0">
                          <a:latin typeface="Cambria Math" panose="02040503050406030204" pitchFamily="18" charset="0"/>
                        </a:rPr>
                        <m:t>=3,37·</m:t>
                      </m:r>
                      <m:sSup>
                        <m:sSupPr>
                          <m:ctrlPr>
                            <a:rPr lang="es-ES" sz="1600" b="0" i="1" smtClean="0">
                              <a:latin typeface="Cambria Math" panose="02040503050406030204" pitchFamily="18" charset="0"/>
                            </a:rPr>
                          </m:ctrlPr>
                        </m:sSupPr>
                        <m:e>
                          <m:r>
                            <a:rPr lang="es-ES" sz="1600" b="0" i="1" smtClean="0">
                              <a:latin typeface="Cambria Math" panose="02040503050406030204" pitchFamily="18" charset="0"/>
                            </a:rPr>
                            <m:t>10</m:t>
                          </m:r>
                        </m:e>
                        <m:sup>
                          <m:r>
                            <a:rPr lang="es-ES" sz="1600" b="0" i="1" smtClean="0">
                              <a:latin typeface="Cambria Math" panose="02040503050406030204" pitchFamily="18" charset="0"/>
                            </a:rPr>
                            <m:t>−9</m:t>
                          </m:r>
                        </m:sup>
                      </m:sSup>
                      <m:r>
                        <a:rPr lang="es-ES" sz="1600" b="0" i="1" smtClean="0">
                          <a:latin typeface="Cambria Math" panose="02040503050406030204" pitchFamily="18" charset="0"/>
                        </a:rPr>
                        <m:t> </m:t>
                      </m:r>
                      <m:r>
                        <a:rPr lang="es-ES" sz="1600" b="0" i="1" smtClean="0">
                          <a:latin typeface="Cambria Math" panose="02040503050406030204" pitchFamily="18" charset="0"/>
                        </a:rPr>
                        <m:t>𝑠</m:t>
                      </m:r>
                    </m:oMath>
                  </m:oMathPara>
                </a14:m>
                <a:endParaRPr lang="es-ES" sz="1600" dirty="0"/>
              </a:p>
            </p:txBody>
          </p:sp>
        </mc:Choice>
        <mc:Fallback xmlns="">
          <p:sp>
            <p:nvSpPr>
              <p:cNvPr id="12" name="CuadroTexto 11"/>
              <p:cNvSpPr txBox="1">
                <a:spLocks noRot="1" noChangeAspect="1" noMove="1" noResize="1" noEditPoints="1" noAdjustHandles="1" noChangeArrowheads="1" noChangeShapeType="1" noTextEdit="1"/>
              </p:cNvSpPr>
              <p:nvPr/>
            </p:nvSpPr>
            <p:spPr>
              <a:xfrm>
                <a:off x="2927585" y="2409564"/>
                <a:ext cx="5149615" cy="741806"/>
              </a:xfrm>
              <a:prstGeom prst="rect">
                <a:avLst/>
              </a:prstGeom>
              <a:blipFill rotWithShape="0">
                <a:blip r:embed="rId6"/>
                <a:stretch>
                  <a:fillRect/>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13" name="CuadroTexto 12"/>
              <p:cNvSpPr txBox="1"/>
              <p:nvPr/>
            </p:nvSpPr>
            <p:spPr>
              <a:xfrm>
                <a:off x="940921" y="3291851"/>
                <a:ext cx="3781612" cy="46102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s-ES" sz="1600" b="0" i="1" smtClean="0">
                          <a:latin typeface="Cambria Math" panose="02040503050406030204" pitchFamily="18" charset="0"/>
                        </a:rPr>
                        <m:t>𝑥</m:t>
                      </m:r>
                      <m:r>
                        <a:rPr lang="es-ES" sz="1600" b="0" i="1" smtClean="0">
                          <a:latin typeface="Cambria Math" panose="02040503050406030204" pitchFamily="18" charset="0"/>
                        </a:rPr>
                        <m:t>=</m:t>
                      </m:r>
                      <m:f>
                        <m:fPr>
                          <m:ctrlPr>
                            <a:rPr lang="es-ES" sz="1600" b="0" i="1" smtClean="0">
                              <a:latin typeface="Cambria Math" panose="02040503050406030204" pitchFamily="18" charset="0"/>
                            </a:rPr>
                          </m:ctrlPr>
                        </m:fPr>
                        <m:num>
                          <m:r>
                            <a:rPr lang="es-ES" sz="1600" b="0" i="1" smtClean="0">
                              <a:latin typeface="Cambria Math" panose="02040503050406030204" pitchFamily="18" charset="0"/>
                            </a:rPr>
                            <m:t>1</m:t>
                          </m:r>
                        </m:num>
                        <m:den>
                          <m:r>
                            <a:rPr lang="es-ES" sz="1600" b="0" i="1" smtClean="0">
                              <a:latin typeface="Cambria Math" panose="02040503050406030204" pitchFamily="18" charset="0"/>
                            </a:rPr>
                            <m:t>2</m:t>
                          </m:r>
                        </m:den>
                      </m:f>
                      <m:r>
                        <a:rPr lang="es-ES" sz="1600" i="1">
                          <a:latin typeface="Cambria Math" panose="02040503050406030204" pitchFamily="18" charset="0"/>
                          <a:ea typeface="Cambria Math" panose="02040503050406030204" pitchFamily="18" charset="0"/>
                        </a:rPr>
                        <m:t>7,03·</m:t>
                      </m:r>
                      <m:sSup>
                        <m:sSupPr>
                          <m:ctrlPr>
                            <a:rPr lang="es-ES" sz="1600" i="1">
                              <a:latin typeface="Cambria Math" panose="02040503050406030204" pitchFamily="18" charset="0"/>
                              <a:ea typeface="Cambria Math" panose="02040503050406030204" pitchFamily="18" charset="0"/>
                            </a:rPr>
                          </m:ctrlPr>
                        </m:sSupPr>
                        <m:e>
                          <m:r>
                            <a:rPr lang="es-ES" sz="1600" i="1">
                              <a:latin typeface="Cambria Math" panose="02040503050406030204" pitchFamily="18" charset="0"/>
                              <a:ea typeface="Cambria Math" panose="02040503050406030204" pitchFamily="18" charset="0"/>
                            </a:rPr>
                            <m:t>10</m:t>
                          </m:r>
                        </m:e>
                        <m:sup>
                          <m:r>
                            <a:rPr lang="es-ES" sz="1600" i="1">
                              <a:latin typeface="Cambria Math" panose="02040503050406030204" pitchFamily="18" charset="0"/>
                              <a:ea typeface="Cambria Math" panose="02040503050406030204" pitchFamily="18" charset="0"/>
                            </a:rPr>
                            <m:t>15</m:t>
                          </m:r>
                        </m:sup>
                      </m:sSup>
                      <m:sSup>
                        <m:sSupPr>
                          <m:ctrlPr>
                            <a:rPr lang="es-ES" sz="1600" b="0" i="1" smtClean="0">
                              <a:latin typeface="Cambria Math" panose="02040503050406030204" pitchFamily="18" charset="0"/>
                            </a:rPr>
                          </m:ctrlPr>
                        </m:sSupPr>
                        <m:e>
                          <m:r>
                            <a:rPr lang="es-ES" sz="1600" b="0" i="1" smtClean="0">
                              <a:latin typeface="Cambria Math" panose="02040503050406030204" pitchFamily="18" charset="0"/>
                            </a:rPr>
                            <m:t>(</m:t>
                          </m:r>
                          <m:r>
                            <a:rPr lang="es-ES" sz="1600" i="1">
                              <a:latin typeface="Cambria Math" panose="02040503050406030204" pitchFamily="18" charset="0"/>
                            </a:rPr>
                            <m:t>3,37·</m:t>
                          </m:r>
                          <m:sSup>
                            <m:sSupPr>
                              <m:ctrlPr>
                                <a:rPr lang="es-ES" sz="1600" i="1">
                                  <a:latin typeface="Cambria Math" panose="02040503050406030204" pitchFamily="18" charset="0"/>
                                </a:rPr>
                              </m:ctrlPr>
                            </m:sSupPr>
                            <m:e>
                              <m:r>
                                <a:rPr lang="es-ES" sz="1600" i="1">
                                  <a:latin typeface="Cambria Math" panose="02040503050406030204" pitchFamily="18" charset="0"/>
                                </a:rPr>
                                <m:t>10</m:t>
                              </m:r>
                            </m:e>
                            <m:sup>
                              <m:r>
                                <a:rPr lang="es-ES" sz="1600" i="1">
                                  <a:latin typeface="Cambria Math" panose="02040503050406030204" pitchFamily="18" charset="0"/>
                                </a:rPr>
                                <m:t>−9</m:t>
                              </m:r>
                            </m:sup>
                          </m:sSup>
                          <m:r>
                            <a:rPr lang="es-ES" sz="1600" b="0" i="1" smtClean="0">
                              <a:latin typeface="Cambria Math" panose="02040503050406030204" pitchFamily="18" charset="0"/>
                            </a:rPr>
                            <m:t>)</m:t>
                          </m:r>
                        </m:e>
                        <m:sup>
                          <m:r>
                            <a:rPr lang="es-ES" sz="1600" b="0" i="1" smtClean="0">
                              <a:latin typeface="Cambria Math" panose="02040503050406030204" pitchFamily="18" charset="0"/>
                            </a:rPr>
                            <m:t>2</m:t>
                          </m:r>
                        </m:sup>
                      </m:sSup>
                      <m:r>
                        <a:rPr lang="es-ES" sz="1600" b="0" i="1" smtClean="0">
                          <a:latin typeface="Cambria Math" panose="02040503050406030204" pitchFamily="18" charset="0"/>
                        </a:rPr>
                        <m:t>=0,0399 </m:t>
                      </m:r>
                      <m:r>
                        <a:rPr lang="es-ES" sz="1600" b="0" i="1" smtClean="0">
                          <a:latin typeface="Cambria Math" panose="02040503050406030204" pitchFamily="18" charset="0"/>
                        </a:rPr>
                        <m:t>𝑚</m:t>
                      </m:r>
                    </m:oMath>
                  </m:oMathPara>
                </a14:m>
                <a:endParaRPr lang="es-ES" sz="1600" dirty="0"/>
              </a:p>
            </p:txBody>
          </p:sp>
        </mc:Choice>
        <mc:Fallback xmlns="">
          <p:sp>
            <p:nvSpPr>
              <p:cNvPr id="13" name="CuadroTexto 12"/>
              <p:cNvSpPr txBox="1">
                <a:spLocks noRot="1" noChangeAspect="1" noMove="1" noResize="1" noEditPoints="1" noAdjustHandles="1" noChangeArrowheads="1" noChangeShapeType="1" noTextEdit="1"/>
              </p:cNvSpPr>
              <p:nvPr/>
            </p:nvSpPr>
            <p:spPr>
              <a:xfrm>
                <a:off x="940921" y="3291851"/>
                <a:ext cx="3781612" cy="461024"/>
              </a:xfrm>
              <a:prstGeom prst="rect">
                <a:avLst/>
              </a:prstGeom>
              <a:blipFill rotWithShape="0">
                <a:blip r:embed="rId7"/>
                <a:stretch>
                  <a:fillRect/>
                </a:stretch>
              </a:blipFill>
            </p:spPr>
            <p:txBody>
              <a:bodyPr/>
              <a:lstStyle/>
              <a:p>
                <a:r>
                  <a:rPr lang="es-ES">
                    <a:noFill/>
                  </a:rPr>
                  <a:t> </a:t>
                </a:r>
              </a:p>
            </p:txBody>
          </p:sp>
        </mc:Fallback>
      </mc:AlternateContent>
      <mc:AlternateContent xmlns:mc="http://schemas.openxmlformats.org/markup-compatibility/2006">
        <mc:Choice xmlns:a14="http://schemas.microsoft.com/office/drawing/2010/main" Requires="a14">
          <p:sp>
            <p:nvSpPr>
              <p:cNvPr id="4" name="Rectángulo 3"/>
              <p:cNvSpPr/>
              <p:nvPr/>
            </p:nvSpPr>
            <p:spPr>
              <a:xfrm>
                <a:off x="4962739" y="3353086"/>
                <a:ext cx="3289811" cy="338554"/>
              </a:xfrm>
              <a:prstGeom prst="rect">
                <a:avLst/>
              </a:prstGeom>
              <a:solidFill>
                <a:srgbClr val="FF0000"/>
              </a:solidFill>
            </p:spPr>
            <p:txBody>
              <a:bodyPr wrap="none">
                <a:spAutoFit/>
              </a:bodyPr>
              <a:lstStyle/>
              <a:p>
                <a:pPr/>
                <a14:m>
                  <m:oMathPara xmlns:m="http://schemas.openxmlformats.org/officeDocument/2006/math">
                    <m:oMathParaPr>
                      <m:jc m:val="centerGroup"/>
                    </m:oMathParaPr>
                    <m:oMath xmlns:m="http://schemas.openxmlformats.org/officeDocument/2006/math">
                      <m:sSup>
                        <m:sSupPr>
                          <m:ctrlPr>
                            <a:rPr lang="es-ES" sz="1600" b="1" i="0" smtClean="0">
                              <a:solidFill>
                                <a:schemeClr val="bg1"/>
                              </a:solidFill>
                              <a:latin typeface="Cambria Math" panose="02040503050406030204" pitchFamily="18" charset="0"/>
                            </a:rPr>
                          </m:ctrlPr>
                        </m:sSupPr>
                        <m:e>
                          <m:r>
                            <a:rPr lang="es-ES" sz="1600" b="1" i="0" smtClean="0">
                              <a:solidFill>
                                <a:schemeClr val="bg1"/>
                              </a:solidFill>
                              <a:latin typeface="Cambria Math" panose="02040503050406030204" pitchFamily="18" charset="0"/>
                            </a:rPr>
                            <m:t>𝐱</m:t>
                          </m:r>
                        </m:e>
                        <m:sup>
                          <m:r>
                            <a:rPr lang="es-ES" sz="1600" b="1" i="0" smtClean="0">
                              <a:solidFill>
                                <a:schemeClr val="bg1"/>
                              </a:solidFill>
                              <a:latin typeface="Cambria Math" panose="02040503050406030204" pitchFamily="18" charset="0"/>
                            </a:rPr>
                            <m:t>′</m:t>
                          </m:r>
                        </m:sup>
                      </m:sSup>
                      <m:r>
                        <a:rPr lang="es-ES" sz="1600" b="1" i="0" smtClean="0">
                          <a:solidFill>
                            <a:schemeClr val="bg1"/>
                          </a:solidFill>
                          <a:latin typeface="Cambria Math" panose="02040503050406030204" pitchFamily="18" charset="0"/>
                        </a:rPr>
                        <m:t>=</m:t>
                      </m:r>
                      <m:r>
                        <a:rPr lang="es-ES" sz="1600" b="1" i="0" smtClean="0">
                          <a:solidFill>
                            <a:schemeClr val="bg1"/>
                          </a:solidFill>
                          <a:latin typeface="Cambria Math" panose="02040503050406030204" pitchFamily="18" charset="0"/>
                        </a:rPr>
                        <m:t>𝐝</m:t>
                      </m:r>
                      <m:r>
                        <a:rPr lang="es-ES" sz="1600" b="1" i="0" smtClean="0">
                          <a:solidFill>
                            <a:schemeClr val="bg1"/>
                          </a:solidFill>
                          <a:latin typeface="Cambria Math" panose="02040503050406030204" pitchFamily="18" charset="0"/>
                        </a:rPr>
                        <m:t>−</m:t>
                      </m:r>
                      <m:r>
                        <a:rPr lang="es-ES" sz="1600" b="1" i="0" smtClean="0">
                          <a:solidFill>
                            <a:schemeClr val="bg1"/>
                          </a:solidFill>
                          <a:latin typeface="Cambria Math" panose="02040503050406030204" pitchFamily="18" charset="0"/>
                        </a:rPr>
                        <m:t>𝐱</m:t>
                      </m:r>
                      <m:r>
                        <a:rPr lang="es-ES" sz="1600" b="1" i="1" smtClean="0">
                          <a:solidFill>
                            <a:schemeClr val="bg1"/>
                          </a:solidFill>
                          <a:latin typeface="Cambria Math" panose="02040503050406030204" pitchFamily="18" charset="0"/>
                        </a:rPr>
                        <m:t>=</m:t>
                      </m:r>
                      <m:r>
                        <a:rPr lang="es-ES" sz="1600" b="1" i="1" smtClean="0">
                          <a:solidFill>
                            <a:schemeClr val="bg1"/>
                          </a:solidFill>
                          <a:latin typeface="Cambria Math" panose="02040503050406030204" pitchFamily="18" charset="0"/>
                        </a:rPr>
                        <m:t>𝟒</m:t>
                      </m:r>
                      <m:r>
                        <a:rPr lang="es-ES" sz="1600" b="1" i="1" smtClean="0">
                          <a:solidFill>
                            <a:schemeClr val="bg1"/>
                          </a:solidFill>
                          <a:latin typeface="Cambria Math" panose="02040503050406030204" pitchFamily="18" charset="0"/>
                        </a:rPr>
                        <m:t>−</m:t>
                      </m:r>
                      <m:r>
                        <a:rPr lang="es-ES" sz="1600" b="1" i="1" smtClean="0">
                          <a:solidFill>
                            <a:schemeClr val="bg1"/>
                          </a:solidFill>
                          <a:latin typeface="Cambria Math" panose="02040503050406030204" pitchFamily="18" charset="0"/>
                        </a:rPr>
                        <m:t>𝟑</m:t>
                      </m:r>
                      <m:r>
                        <a:rPr lang="es-ES" sz="1600" b="1" i="1" smtClean="0">
                          <a:solidFill>
                            <a:schemeClr val="bg1"/>
                          </a:solidFill>
                          <a:latin typeface="Cambria Math" panose="02040503050406030204" pitchFamily="18" charset="0"/>
                        </a:rPr>
                        <m:t>,</m:t>
                      </m:r>
                      <m:r>
                        <a:rPr lang="es-ES" sz="1600" b="1" i="1" smtClean="0">
                          <a:solidFill>
                            <a:schemeClr val="bg1"/>
                          </a:solidFill>
                          <a:latin typeface="Cambria Math" panose="02040503050406030204" pitchFamily="18" charset="0"/>
                        </a:rPr>
                        <m:t>𝟗𝟗</m:t>
                      </m:r>
                      <m:r>
                        <a:rPr lang="es-ES" sz="1600" b="1" i="1" smtClean="0">
                          <a:solidFill>
                            <a:schemeClr val="bg1"/>
                          </a:solidFill>
                          <a:latin typeface="Cambria Math" panose="02040503050406030204" pitchFamily="18" charset="0"/>
                        </a:rPr>
                        <m:t>=</m:t>
                      </m:r>
                      <m:r>
                        <a:rPr lang="es-ES" sz="1600" b="1" i="1" smtClean="0">
                          <a:solidFill>
                            <a:schemeClr val="bg1"/>
                          </a:solidFill>
                          <a:latin typeface="Cambria Math" panose="02040503050406030204" pitchFamily="18" charset="0"/>
                        </a:rPr>
                        <m:t>𝟎</m:t>
                      </m:r>
                      <m:r>
                        <a:rPr lang="es-ES" sz="1600" b="1" i="1" smtClean="0">
                          <a:solidFill>
                            <a:schemeClr val="bg1"/>
                          </a:solidFill>
                          <a:latin typeface="Cambria Math" panose="02040503050406030204" pitchFamily="18" charset="0"/>
                        </a:rPr>
                        <m:t>,</m:t>
                      </m:r>
                      <m:r>
                        <a:rPr lang="es-ES" sz="1600" b="1" i="1" smtClean="0">
                          <a:solidFill>
                            <a:schemeClr val="bg1"/>
                          </a:solidFill>
                          <a:latin typeface="Cambria Math" panose="02040503050406030204" pitchFamily="18" charset="0"/>
                        </a:rPr>
                        <m:t>𝟎𝟏</m:t>
                      </m:r>
                      <m:r>
                        <a:rPr lang="es-ES" sz="1600" b="1" i="1" smtClean="0">
                          <a:solidFill>
                            <a:schemeClr val="bg1"/>
                          </a:solidFill>
                          <a:latin typeface="Cambria Math" panose="02040503050406030204" pitchFamily="18" charset="0"/>
                        </a:rPr>
                        <m:t> </m:t>
                      </m:r>
                      <m:r>
                        <a:rPr lang="es-ES" sz="1600" b="1" i="1" smtClean="0">
                          <a:solidFill>
                            <a:schemeClr val="bg1"/>
                          </a:solidFill>
                          <a:latin typeface="Cambria Math" panose="02040503050406030204" pitchFamily="18" charset="0"/>
                        </a:rPr>
                        <m:t>𝒄𝒎</m:t>
                      </m:r>
                    </m:oMath>
                  </m:oMathPara>
                </a14:m>
                <a:endParaRPr lang="es-ES" sz="1600" b="1" dirty="0">
                  <a:solidFill>
                    <a:schemeClr val="bg1"/>
                  </a:solidFill>
                </a:endParaRPr>
              </a:p>
            </p:txBody>
          </p:sp>
        </mc:Choice>
        <mc:Fallback>
          <p:sp>
            <p:nvSpPr>
              <p:cNvPr id="4" name="Rectángulo 3"/>
              <p:cNvSpPr>
                <a:spLocks noRot="1" noChangeAspect="1" noMove="1" noResize="1" noEditPoints="1" noAdjustHandles="1" noChangeArrowheads="1" noChangeShapeType="1" noTextEdit="1"/>
              </p:cNvSpPr>
              <p:nvPr/>
            </p:nvSpPr>
            <p:spPr>
              <a:xfrm>
                <a:off x="4962739" y="3353086"/>
                <a:ext cx="3289811" cy="338554"/>
              </a:xfrm>
              <a:prstGeom prst="rect">
                <a:avLst/>
              </a:prstGeom>
              <a:blipFill rotWithShape="0">
                <a:blip r:embed="rId8"/>
                <a:stretch>
                  <a:fillRect/>
                </a:stretch>
              </a:blipFill>
            </p:spPr>
            <p:txBody>
              <a:bodyPr/>
              <a:lstStyle/>
              <a:p>
                <a:r>
                  <a:rPr lang="es-ES">
                    <a:noFill/>
                  </a:rPr>
                  <a:t> </a:t>
                </a:r>
              </a:p>
            </p:txBody>
          </p:sp>
        </mc:Fallback>
      </mc:AlternateContent>
      <p:sp>
        <p:nvSpPr>
          <p:cNvPr id="14" name="125 CuadroTexto"/>
          <p:cNvSpPr txBox="1"/>
          <p:nvPr/>
        </p:nvSpPr>
        <p:spPr>
          <a:xfrm>
            <a:off x="597553" y="3786007"/>
            <a:ext cx="5689910" cy="338554"/>
          </a:xfrm>
          <a:prstGeom prst="rect">
            <a:avLst/>
          </a:prstGeom>
          <a:noFill/>
        </p:spPr>
        <p:txBody>
          <a:bodyPr wrap="square" rtlCol="0">
            <a:spAutoFit/>
          </a:bodyPr>
          <a:lstStyle/>
          <a:p>
            <a:pPr algn="just"/>
            <a:r>
              <a:rPr lang="es-ES" sz="1600" dirty="0" smtClean="0">
                <a:latin typeface="Arial Narrow" pitchFamily="34" charset="0"/>
              </a:rPr>
              <a:t>b) Las velocidades:</a:t>
            </a:r>
            <a:endParaRPr lang="es-ES" sz="1600" dirty="0">
              <a:latin typeface="Arial Narrow" pitchFamily="34" charset="0"/>
            </a:endParaRPr>
          </a:p>
        </p:txBody>
      </p:sp>
      <mc:AlternateContent xmlns:mc="http://schemas.openxmlformats.org/markup-compatibility/2006" xmlns:a14="http://schemas.microsoft.com/office/drawing/2010/main">
        <mc:Choice Requires="a14">
          <p:sp>
            <p:nvSpPr>
              <p:cNvPr id="5" name="CuadroTexto 4"/>
              <p:cNvSpPr txBox="1"/>
              <p:nvPr/>
            </p:nvSpPr>
            <p:spPr>
              <a:xfrm>
                <a:off x="841115" y="4225289"/>
                <a:ext cx="1475083" cy="51860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s-ES" b="0" i="1" smtClean="0">
                          <a:latin typeface="Cambria Math" panose="02040503050406030204" pitchFamily="18" charset="0"/>
                        </a:rPr>
                        <m:t>𝑒</m:t>
                      </m:r>
                      <m:r>
                        <a:rPr lang="es-ES" b="0" i="1" smtClean="0">
                          <a:latin typeface="Cambria Math" panose="02040503050406030204" pitchFamily="18" charset="0"/>
                          <a:ea typeface="Cambria Math" panose="02040503050406030204" pitchFamily="18" charset="0"/>
                        </a:rPr>
                        <m:t>∆</m:t>
                      </m:r>
                      <m:r>
                        <a:rPr lang="es-ES" b="0" i="1" smtClean="0">
                          <a:latin typeface="Cambria Math" panose="02040503050406030204" pitchFamily="18" charset="0"/>
                          <a:ea typeface="Cambria Math" panose="02040503050406030204" pitchFamily="18" charset="0"/>
                        </a:rPr>
                        <m:t>𝑉</m:t>
                      </m:r>
                      <m:r>
                        <a:rPr lang="es-ES" b="0" i="1" smtClean="0">
                          <a:latin typeface="Cambria Math" panose="02040503050406030204" pitchFamily="18" charset="0"/>
                          <a:ea typeface="Cambria Math" panose="02040503050406030204" pitchFamily="18" charset="0"/>
                        </a:rPr>
                        <m:t>=</m:t>
                      </m:r>
                      <m:f>
                        <m:fPr>
                          <m:ctrlPr>
                            <a:rPr lang="es-ES" b="0" i="1" smtClean="0">
                              <a:latin typeface="Cambria Math" panose="02040503050406030204" pitchFamily="18" charset="0"/>
                              <a:ea typeface="Cambria Math" panose="02040503050406030204" pitchFamily="18" charset="0"/>
                            </a:rPr>
                          </m:ctrlPr>
                        </m:fPr>
                        <m:num>
                          <m:r>
                            <a:rPr lang="es-ES" b="0" i="1" smtClean="0">
                              <a:latin typeface="Cambria Math" panose="02040503050406030204" pitchFamily="18" charset="0"/>
                              <a:ea typeface="Cambria Math" panose="02040503050406030204" pitchFamily="18" charset="0"/>
                            </a:rPr>
                            <m:t>1</m:t>
                          </m:r>
                        </m:num>
                        <m:den>
                          <m:r>
                            <a:rPr lang="es-ES" b="0" i="1" smtClean="0">
                              <a:latin typeface="Cambria Math" panose="02040503050406030204" pitchFamily="18" charset="0"/>
                              <a:ea typeface="Cambria Math" panose="02040503050406030204" pitchFamily="18" charset="0"/>
                            </a:rPr>
                            <m:t>2</m:t>
                          </m:r>
                        </m:den>
                      </m:f>
                      <m:sSub>
                        <m:sSubPr>
                          <m:ctrlPr>
                            <a:rPr lang="es-ES" b="0" i="1" smtClean="0">
                              <a:latin typeface="Cambria Math" panose="02040503050406030204" pitchFamily="18" charset="0"/>
                              <a:ea typeface="Cambria Math" panose="02040503050406030204" pitchFamily="18" charset="0"/>
                            </a:rPr>
                          </m:ctrlPr>
                        </m:sSubPr>
                        <m:e>
                          <m:r>
                            <a:rPr lang="es-ES" b="0" i="1" smtClean="0">
                              <a:latin typeface="Cambria Math" panose="02040503050406030204" pitchFamily="18" charset="0"/>
                              <a:ea typeface="Cambria Math" panose="02040503050406030204" pitchFamily="18" charset="0"/>
                            </a:rPr>
                            <m:t>𝑚</m:t>
                          </m:r>
                        </m:e>
                        <m:sub>
                          <m:r>
                            <a:rPr lang="es-ES" b="0" i="1" smtClean="0">
                              <a:latin typeface="Cambria Math" panose="02040503050406030204" pitchFamily="18" charset="0"/>
                              <a:ea typeface="Cambria Math" panose="02040503050406030204" pitchFamily="18" charset="0"/>
                            </a:rPr>
                            <m:t>𝑒</m:t>
                          </m:r>
                        </m:sub>
                      </m:sSub>
                      <m:sSubSup>
                        <m:sSubSupPr>
                          <m:ctrlPr>
                            <a:rPr lang="es-ES" b="0" i="1" smtClean="0">
                              <a:latin typeface="Cambria Math" panose="02040503050406030204" pitchFamily="18" charset="0"/>
                              <a:ea typeface="Cambria Math" panose="02040503050406030204" pitchFamily="18" charset="0"/>
                            </a:rPr>
                          </m:ctrlPr>
                        </m:sSubSupPr>
                        <m:e>
                          <m:r>
                            <a:rPr lang="es-ES" b="0" i="1" smtClean="0">
                              <a:latin typeface="Cambria Math" panose="02040503050406030204" pitchFamily="18" charset="0"/>
                              <a:ea typeface="Cambria Math" panose="02040503050406030204" pitchFamily="18" charset="0"/>
                            </a:rPr>
                            <m:t>𝑣</m:t>
                          </m:r>
                        </m:e>
                        <m:sub>
                          <m:r>
                            <a:rPr lang="es-ES" b="0" i="1" smtClean="0">
                              <a:latin typeface="Cambria Math" panose="02040503050406030204" pitchFamily="18" charset="0"/>
                              <a:ea typeface="Cambria Math" panose="02040503050406030204" pitchFamily="18" charset="0"/>
                            </a:rPr>
                            <m:t>𝑒</m:t>
                          </m:r>
                        </m:sub>
                        <m:sup>
                          <m:r>
                            <a:rPr lang="es-ES" b="0" i="1" smtClean="0">
                              <a:latin typeface="Cambria Math" panose="02040503050406030204" pitchFamily="18" charset="0"/>
                              <a:ea typeface="Cambria Math" panose="02040503050406030204" pitchFamily="18" charset="0"/>
                            </a:rPr>
                            <m:t>2</m:t>
                          </m:r>
                        </m:sup>
                      </m:sSubSup>
                    </m:oMath>
                  </m:oMathPara>
                </a14:m>
                <a:endParaRPr lang="es-ES" dirty="0"/>
              </a:p>
            </p:txBody>
          </p:sp>
        </mc:Choice>
        <mc:Fallback xmlns="">
          <p:sp>
            <p:nvSpPr>
              <p:cNvPr id="5" name="CuadroTexto 4"/>
              <p:cNvSpPr txBox="1">
                <a:spLocks noRot="1" noChangeAspect="1" noMove="1" noResize="1" noEditPoints="1" noAdjustHandles="1" noChangeArrowheads="1" noChangeShapeType="1" noTextEdit="1"/>
              </p:cNvSpPr>
              <p:nvPr/>
            </p:nvSpPr>
            <p:spPr>
              <a:xfrm>
                <a:off x="841115" y="4225289"/>
                <a:ext cx="1475083" cy="518604"/>
              </a:xfrm>
              <a:prstGeom prst="rect">
                <a:avLst/>
              </a:prstGeom>
              <a:blipFill rotWithShape="0">
                <a:blip r:embed="rId9"/>
                <a:stretch>
                  <a:fillRect/>
                </a:stretch>
              </a:blipFill>
            </p:spPr>
            <p:txBody>
              <a:bodyPr/>
              <a:lstStyle/>
              <a:p>
                <a:r>
                  <a:rPr lang="es-ES">
                    <a:noFill/>
                  </a:rPr>
                  <a:t> </a:t>
                </a:r>
              </a:p>
            </p:txBody>
          </p:sp>
        </mc:Fallback>
      </mc:AlternateContent>
      <p:sp>
        <p:nvSpPr>
          <p:cNvPr id="16" name="Flecha derecha 15"/>
          <p:cNvSpPr/>
          <p:nvPr/>
        </p:nvSpPr>
        <p:spPr>
          <a:xfrm>
            <a:off x="2595575" y="4448187"/>
            <a:ext cx="448573" cy="185983"/>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mc:AlternateContent xmlns:mc="http://schemas.openxmlformats.org/markup-compatibility/2006" xmlns:a14="http://schemas.microsoft.com/office/drawing/2010/main">
        <mc:Choice Requires="a14">
          <p:sp>
            <p:nvSpPr>
              <p:cNvPr id="6" name="CuadroTexto 5"/>
              <p:cNvSpPr txBox="1"/>
              <p:nvPr/>
            </p:nvSpPr>
            <p:spPr>
              <a:xfrm>
                <a:off x="3188585" y="4100239"/>
                <a:ext cx="4866204" cy="744243"/>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s-ES" sz="1600" i="1" smtClean="0">
                              <a:latin typeface="Cambria Math" panose="02040503050406030204" pitchFamily="18" charset="0"/>
                            </a:rPr>
                          </m:ctrlPr>
                        </m:sSubPr>
                        <m:e>
                          <m:r>
                            <a:rPr lang="es-ES" sz="1600" b="0" i="1" smtClean="0">
                              <a:latin typeface="Cambria Math" panose="02040503050406030204" pitchFamily="18" charset="0"/>
                            </a:rPr>
                            <m:t>𝑣</m:t>
                          </m:r>
                        </m:e>
                        <m:sub>
                          <m:r>
                            <a:rPr lang="es-ES" sz="1600" b="0" i="1" smtClean="0">
                              <a:latin typeface="Cambria Math" panose="02040503050406030204" pitchFamily="18" charset="0"/>
                            </a:rPr>
                            <m:t>𝑒</m:t>
                          </m:r>
                        </m:sub>
                      </m:sSub>
                      <m:r>
                        <a:rPr lang="es-ES" sz="1600" b="0" i="1" smtClean="0">
                          <a:latin typeface="Cambria Math" panose="02040503050406030204" pitchFamily="18" charset="0"/>
                        </a:rPr>
                        <m:t>=</m:t>
                      </m:r>
                      <m:rad>
                        <m:radPr>
                          <m:degHide m:val="on"/>
                          <m:ctrlPr>
                            <a:rPr lang="es-ES" sz="1600" b="0" i="1" smtClean="0">
                              <a:latin typeface="Cambria Math" panose="02040503050406030204" pitchFamily="18" charset="0"/>
                            </a:rPr>
                          </m:ctrlPr>
                        </m:radPr>
                        <m:deg/>
                        <m:e>
                          <m:f>
                            <m:fPr>
                              <m:ctrlPr>
                                <a:rPr lang="es-ES" sz="1600" b="0" i="1" smtClean="0">
                                  <a:latin typeface="Cambria Math" panose="02040503050406030204" pitchFamily="18" charset="0"/>
                                </a:rPr>
                              </m:ctrlPr>
                            </m:fPr>
                            <m:num>
                              <m:r>
                                <a:rPr lang="es-ES" sz="1600" b="0" i="1" smtClean="0">
                                  <a:latin typeface="Cambria Math" panose="02040503050406030204" pitchFamily="18" charset="0"/>
                                </a:rPr>
                                <m:t>2</m:t>
                              </m:r>
                              <m:r>
                                <a:rPr lang="es-ES" sz="1600" b="0" i="1" smtClean="0">
                                  <a:latin typeface="Cambria Math" panose="02040503050406030204" pitchFamily="18" charset="0"/>
                                </a:rPr>
                                <m:t>𝑒</m:t>
                              </m:r>
                              <m:r>
                                <a:rPr lang="es-ES" sz="1600" b="0" i="1" smtClean="0">
                                  <a:latin typeface="Cambria Math" panose="02040503050406030204" pitchFamily="18" charset="0"/>
                                  <a:ea typeface="Cambria Math" panose="02040503050406030204" pitchFamily="18" charset="0"/>
                                </a:rPr>
                                <m:t>∆</m:t>
                              </m:r>
                              <m:r>
                                <a:rPr lang="es-ES" sz="1600" b="0" i="1" smtClean="0">
                                  <a:latin typeface="Cambria Math" panose="02040503050406030204" pitchFamily="18" charset="0"/>
                                  <a:ea typeface="Cambria Math" panose="02040503050406030204" pitchFamily="18" charset="0"/>
                                </a:rPr>
                                <m:t>𝑉</m:t>
                              </m:r>
                            </m:num>
                            <m:den>
                              <m:sSub>
                                <m:sSubPr>
                                  <m:ctrlPr>
                                    <a:rPr lang="es-ES" sz="1600" b="0" i="1" smtClean="0">
                                      <a:latin typeface="Cambria Math" panose="02040503050406030204" pitchFamily="18" charset="0"/>
                                    </a:rPr>
                                  </m:ctrlPr>
                                </m:sSubPr>
                                <m:e>
                                  <m:r>
                                    <a:rPr lang="es-ES" sz="1600" b="0" i="1" smtClean="0">
                                      <a:latin typeface="Cambria Math" panose="02040503050406030204" pitchFamily="18" charset="0"/>
                                    </a:rPr>
                                    <m:t>𝑚</m:t>
                                  </m:r>
                                </m:e>
                                <m:sub>
                                  <m:r>
                                    <a:rPr lang="es-ES" sz="1600" b="0" i="1" smtClean="0">
                                      <a:latin typeface="Cambria Math" panose="02040503050406030204" pitchFamily="18" charset="0"/>
                                    </a:rPr>
                                    <m:t>𝑒</m:t>
                                  </m:r>
                                </m:sub>
                              </m:sSub>
                            </m:den>
                          </m:f>
                        </m:e>
                      </m:rad>
                      <m:r>
                        <a:rPr lang="es-ES" sz="1600" b="0" i="1" smtClean="0">
                          <a:latin typeface="Cambria Math" panose="02040503050406030204" pitchFamily="18" charset="0"/>
                        </a:rPr>
                        <m:t>=</m:t>
                      </m:r>
                      <m:rad>
                        <m:radPr>
                          <m:degHide m:val="on"/>
                          <m:ctrlPr>
                            <a:rPr lang="es-ES" sz="1600" b="0" i="1" smtClean="0">
                              <a:latin typeface="Cambria Math" panose="02040503050406030204" pitchFamily="18" charset="0"/>
                            </a:rPr>
                          </m:ctrlPr>
                        </m:radPr>
                        <m:deg/>
                        <m:e>
                          <m:f>
                            <m:fPr>
                              <m:ctrlPr>
                                <a:rPr lang="es-ES" sz="1600" b="0" i="1" smtClean="0">
                                  <a:latin typeface="Cambria Math" panose="02040503050406030204" pitchFamily="18" charset="0"/>
                                </a:rPr>
                              </m:ctrlPr>
                            </m:fPr>
                            <m:num>
                              <m:r>
                                <a:rPr lang="es-ES" sz="1600" b="0" i="1" smtClean="0">
                                  <a:latin typeface="Cambria Math" panose="02040503050406030204" pitchFamily="18" charset="0"/>
                                </a:rPr>
                                <m:t>2·1,6·</m:t>
                              </m:r>
                              <m:sSup>
                                <m:sSupPr>
                                  <m:ctrlPr>
                                    <a:rPr lang="es-ES" sz="1600" b="0" i="1" smtClean="0">
                                      <a:latin typeface="Cambria Math" panose="02040503050406030204" pitchFamily="18" charset="0"/>
                                    </a:rPr>
                                  </m:ctrlPr>
                                </m:sSupPr>
                                <m:e>
                                  <m:r>
                                    <a:rPr lang="es-ES" sz="1600" b="0" i="1" smtClean="0">
                                      <a:latin typeface="Cambria Math" panose="02040503050406030204" pitchFamily="18" charset="0"/>
                                    </a:rPr>
                                    <m:t>10</m:t>
                                  </m:r>
                                </m:e>
                                <m:sup>
                                  <m:r>
                                    <a:rPr lang="es-ES" sz="1600" b="0" i="1" smtClean="0">
                                      <a:latin typeface="Cambria Math" panose="02040503050406030204" pitchFamily="18" charset="0"/>
                                    </a:rPr>
                                    <m:t>−19</m:t>
                                  </m:r>
                                </m:sup>
                              </m:sSup>
                              <m:r>
                                <a:rPr lang="es-ES" sz="1600" b="0" i="1" smtClean="0">
                                  <a:latin typeface="Cambria Math" panose="02040503050406030204" pitchFamily="18" charset="0"/>
                                </a:rPr>
                                <m:t>·1600</m:t>
                              </m:r>
                            </m:num>
                            <m:den>
                              <m:r>
                                <a:rPr lang="es-ES" sz="1600" i="1">
                                  <a:latin typeface="Cambria Math" panose="02040503050406030204" pitchFamily="18" charset="0"/>
                                  <a:ea typeface="Cambria Math" panose="02040503050406030204" pitchFamily="18" charset="0"/>
                                </a:rPr>
                                <m:t>9,1·</m:t>
                              </m:r>
                              <m:sSup>
                                <m:sSupPr>
                                  <m:ctrlPr>
                                    <a:rPr lang="es-ES" sz="1600" i="1">
                                      <a:latin typeface="Cambria Math" panose="02040503050406030204" pitchFamily="18" charset="0"/>
                                      <a:ea typeface="Cambria Math" panose="02040503050406030204" pitchFamily="18" charset="0"/>
                                    </a:rPr>
                                  </m:ctrlPr>
                                </m:sSupPr>
                                <m:e>
                                  <m:r>
                                    <a:rPr lang="es-ES" sz="1600" i="1">
                                      <a:latin typeface="Cambria Math" panose="02040503050406030204" pitchFamily="18" charset="0"/>
                                      <a:ea typeface="Cambria Math" panose="02040503050406030204" pitchFamily="18" charset="0"/>
                                    </a:rPr>
                                    <m:t>10</m:t>
                                  </m:r>
                                </m:e>
                                <m:sup>
                                  <m:r>
                                    <a:rPr lang="es-ES" sz="1600" i="1">
                                      <a:latin typeface="Cambria Math" panose="02040503050406030204" pitchFamily="18" charset="0"/>
                                      <a:ea typeface="Cambria Math" panose="02040503050406030204" pitchFamily="18" charset="0"/>
                                    </a:rPr>
                                    <m:t>−31</m:t>
                                  </m:r>
                                </m:sup>
                              </m:sSup>
                            </m:den>
                          </m:f>
                        </m:e>
                      </m:rad>
                      <m:r>
                        <a:rPr lang="es-ES" sz="1600" b="0" i="0" smtClean="0">
                          <a:latin typeface="Cambria Math" panose="02040503050406030204" pitchFamily="18" charset="0"/>
                        </a:rPr>
                        <m:t>=2,37·</m:t>
                      </m:r>
                      <m:sSup>
                        <m:sSupPr>
                          <m:ctrlPr>
                            <a:rPr lang="es-ES" sz="1600" b="0" i="1" smtClean="0">
                              <a:latin typeface="Cambria Math" panose="02040503050406030204" pitchFamily="18" charset="0"/>
                            </a:rPr>
                          </m:ctrlPr>
                        </m:sSupPr>
                        <m:e>
                          <m:r>
                            <a:rPr lang="es-ES" sz="1600" b="0" i="1" smtClean="0">
                              <a:latin typeface="Cambria Math" panose="02040503050406030204" pitchFamily="18" charset="0"/>
                            </a:rPr>
                            <m:t>10</m:t>
                          </m:r>
                        </m:e>
                        <m:sup>
                          <m:r>
                            <a:rPr lang="es-ES" sz="1600" b="0" i="1" smtClean="0">
                              <a:latin typeface="Cambria Math" panose="02040503050406030204" pitchFamily="18" charset="0"/>
                            </a:rPr>
                            <m:t>7</m:t>
                          </m:r>
                        </m:sup>
                      </m:sSup>
                      <m:r>
                        <a:rPr lang="es-ES" sz="1600" b="0" i="1" smtClean="0">
                          <a:latin typeface="Cambria Math" panose="02040503050406030204" pitchFamily="18" charset="0"/>
                        </a:rPr>
                        <m:t>𝑚</m:t>
                      </m:r>
                      <m:r>
                        <a:rPr lang="es-ES" sz="1600" b="0" i="1" smtClean="0">
                          <a:latin typeface="Cambria Math" panose="02040503050406030204" pitchFamily="18" charset="0"/>
                        </a:rPr>
                        <m:t>/</m:t>
                      </m:r>
                      <m:r>
                        <a:rPr lang="es-ES" sz="1600" b="0" i="1" smtClean="0">
                          <a:latin typeface="Cambria Math" panose="02040503050406030204" pitchFamily="18" charset="0"/>
                        </a:rPr>
                        <m:t>𝑠</m:t>
                      </m:r>
                    </m:oMath>
                  </m:oMathPara>
                </a14:m>
                <a:endParaRPr lang="es-ES" sz="1600" dirty="0"/>
              </a:p>
            </p:txBody>
          </p:sp>
        </mc:Choice>
        <mc:Fallback xmlns="">
          <p:sp>
            <p:nvSpPr>
              <p:cNvPr id="6" name="CuadroTexto 5"/>
              <p:cNvSpPr txBox="1">
                <a:spLocks noRot="1" noChangeAspect="1" noMove="1" noResize="1" noEditPoints="1" noAdjustHandles="1" noChangeArrowheads="1" noChangeShapeType="1" noTextEdit="1"/>
              </p:cNvSpPr>
              <p:nvPr/>
            </p:nvSpPr>
            <p:spPr>
              <a:xfrm>
                <a:off x="3188585" y="4100239"/>
                <a:ext cx="4866204" cy="744243"/>
              </a:xfrm>
              <a:prstGeom prst="rect">
                <a:avLst/>
              </a:prstGeom>
              <a:blipFill rotWithShape="0">
                <a:blip r:embed="rId10"/>
                <a:stretch>
                  <a:fillRect/>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18" name="CuadroTexto 17"/>
              <p:cNvSpPr txBox="1"/>
              <p:nvPr/>
            </p:nvSpPr>
            <p:spPr>
              <a:xfrm>
                <a:off x="812230" y="5134878"/>
                <a:ext cx="1534138" cy="51860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s-ES" b="0" i="1" smtClean="0">
                          <a:latin typeface="Cambria Math" panose="02040503050406030204" pitchFamily="18" charset="0"/>
                        </a:rPr>
                        <m:t>𝑒</m:t>
                      </m:r>
                      <m:r>
                        <a:rPr lang="es-ES" b="0" i="1" smtClean="0">
                          <a:latin typeface="Cambria Math" panose="02040503050406030204" pitchFamily="18" charset="0"/>
                          <a:ea typeface="Cambria Math" panose="02040503050406030204" pitchFamily="18" charset="0"/>
                        </a:rPr>
                        <m:t>∆</m:t>
                      </m:r>
                      <m:r>
                        <a:rPr lang="es-ES" b="0" i="1" smtClean="0">
                          <a:latin typeface="Cambria Math" panose="02040503050406030204" pitchFamily="18" charset="0"/>
                          <a:ea typeface="Cambria Math" panose="02040503050406030204" pitchFamily="18" charset="0"/>
                        </a:rPr>
                        <m:t>𝑉</m:t>
                      </m:r>
                      <m:r>
                        <a:rPr lang="es-ES" b="0" i="1" smtClean="0">
                          <a:latin typeface="Cambria Math" panose="02040503050406030204" pitchFamily="18" charset="0"/>
                          <a:ea typeface="Cambria Math" panose="02040503050406030204" pitchFamily="18" charset="0"/>
                        </a:rPr>
                        <m:t>=</m:t>
                      </m:r>
                      <m:f>
                        <m:fPr>
                          <m:ctrlPr>
                            <a:rPr lang="es-ES" b="0" i="1" smtClean="0">
                              <a:latin typeface="Cambria Math" panose="02040503050406030204" pitchFamily="18" charset="0"/>
                              <a:ea typeface="Cambria Math" panose="02040503050406030204" pitchFamily="18" charset="0"/>
                            </a:rPr>
                          </m:ctrlPr>
                        </m:fPr>
                        <m:num>
                          <m:r>
                            <a:rPr lang="es-ES" b="0" i="1" smtClean="0">
                              <a:latin typeface="Cambria Math" panose="02040503050406030204" pitchFamily="18" charset="0"/>
                              <a:ea typeface="Cambria Math" panose="02040503050406030204" pitchFamily="18" charset="0"/>
                            </a:rPr>
                            <m:t>1</m:t>
                          </m:r>
                        </m:num>
                        <m:den>
                          <m:r>
                            <a:rPr lang="es-ES" b="0" i="1" smtClean="0">
                              <a:latin typeface="Cambria Math" panose="02040503050406030204" pitchFamily="18" charset="0"/>
                              <a:ea typeface="Cambria Math" panose="02040503050406030204" pitchFamily="18" charset="0"/>
                            </a:rPr>
                            <m:t>2</m:t>
                          </m:r>
                        </m:den>
                      </m:f>
                      <m:sSub>
                        <m:sSubPr>
                          <m:ctrlPr>
                            <a:rPr lang="es-ES" b="0" i="1" smtClean="0">
                              <a:latin typeface="Cambria Math" panose="02040503050406030204" pitchFamily="18" charset="0"/>
                              <a:ea typeface="Cambria Math" panose="02040503050406030204" pitchFamily="18" charset="0"/>
                            </a:rPr>
                          </m:ctrlPr>
                        </m:sSubPr>
                        <m:e>
                          <m:r>
                            <a:rPr lang="es-ES" b="0" i="1" smtClean="0">
                              <a:latin typeface="Cambria Math" panose="02040503050406030204" pitchFamily="18" charset="0"/>
                              <a:ea typeface="Cambria Math" panose="02040503050406030204" pitchFamily="18" charset="0"/>
                            </a:rPr>
                            <m:t>𝑚</m:t>
                          </m:r>
                        </m:e>
                        <m:sub>
                          <m:r>
                            <a:rPr lang="es-ES" b="0" i="1" smtClean="0">
                              <a:latin typeface="Cambria Math" panose="02040503050406030204" pitchFamily="18" charset="0"/>
                              <a:ea typeface="Cambria Math" panose="02040503050406030204" pitchFamily="18" charset="0"/>
                            </a:rPr>
                            <m:t>𝑃</m:t>
                          </m:r>
                        </m:sub>
                      </m:sSub>
                      <m:sSubSup>
                        <m:sSubSupPr>
                          <m:ctrlPr>
                            <a:rPr lang="es-ES" b="0" i="1" smtClean="0">
                              <a:latin typeface="Cambria Math" panose="02040503050406030204" pitchFamily="18" charset="0"/>
                              <a:ea typeface="Cambria Math" panose="02040503050406030204" pitchFamily="18" charset="0"/>
                            </a:rPr>
                          </m:ctrlPr>
                        </m:sSubSupPr>
                        <m:e>
                          <m:r>
                            <a:rPr lang="es-ES" b="0" i="1" smtClean="0">
                              <a:latin typeface="Cambria Math" panose="02040503050406030204" pitchFamily="18" charset="0"/>
                              <a:ea typeface="Cambria Math" panose="02040503050406030204" pitchFamily="18" charset="0"/>
                            </a:rPr>
                            <m:t>𝑣</m:t>
                          </m:r>
                        </m:e>
                        <m:sub>
                          <m:r>
                            <a:rPr lang="es-ES" b="0" i="1" smtClean="0">
                              <a:latin typeface="Cambria Math" panose="02040503050406030204" pitchFamily="18" charset="0"/>
                              <a:ea typeface="Cambria Math" panose="02040503050406030204" pitchFamily="18" charset="0"/>
                            </a:rPr>
                            <m:t>𝑃</m:t>
                          </m:r>
                        </m:sub>
                        <m:sup>
                          <m:r>
                            <a:rPr lang="es-ES" b="0" i="1" smtClean="0">
                              <a:latin typeface="Cambria Math" panose="02040503050406030204" pitchFamily="18" charset="0"/>
                              <a:ea typeface="Cambria Math" panose="02040503050406030204" pitchFamily="18" charset="0"/>
                            </a:rPr>
                            <m:t>2</m:t>
                          </m:r>
                        </m:sup>
                      </m:sSubSup>
                    </m:oMath>
                  </m:oMathPara>
                </a14:m>
                <a:endParaRPr lang="es-ES" dirty="0"/>
              </a:p>
            </p:txBody>
          </p:sp>
        </mc:Choice>
        <mc:Fallback xmlns="">
          <p:sp>
            <p:nvSpPr>
              <p:cNvPr id="18" name="CuadroTexto 17"/>
              <p:cNvSpPr txBox="1">
                <a:spLocks noRot="1" noChangeAspect="1" noMove="1" noResize="1" noEditPoints="1" noAdjustHandles="1" noChangeArrowheads="1" noChangeShapeType="1" noTextEdit="1"/>
              </p:cNvSpPr>
              <p:nvPr/>
            </p:nvSpPr>
            <p:spPr>
              <a:xfrm>
                <a:off x="812230" y="5134878"/>
                <a:ext cx="1534138" cy="518604"/>
              </a:xfrm>
              <a:prstGeom prst="rect">
                <a:avLst/>
              </a:prstGeom>
              <a:blipFill rotWithShape="0">
                <a:blip r:embed="rId11"/>
                <a:stretch>
                  <a:fillRect/>
                </a:stretch>
              </a:blipFill>
            </p:spPr>
            <p:txBody>
              <a:bodyPr/>
              <a:lstStyle/>
              <a:p>
                <a:r>
                  <a:rPr lang="es-ES">
                    <a:noFill/>
                  </a:rPr>
                  <a:t> </a:t>
                </a:r>
              </a:p>
            </p:txBody>
          </p:sp>
        </mc:Fallback>
      </mc:AlternateContent>
      <p:sp>
        <p:nvSpPr>
          <p:cNvPr id="19" name="Flecha derecha 18"/>
          <p:cNvSpPr/>
          <p:nvPr/>
        </p:nvSpPr>
        <p:spPr>
          <a:xfrm>
            <a:off x="2566690" y="5357776"/>
            <a:ext cx="448573" cy="185983"/>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mc:AlternateContent xmlns:mc="http://schemas.openxmlformats.org/markup-compatibility/2006" xmlns:a14="http://schemas.microsoft.com/office/drawing/2010/main">
        <mc:Choice Requires="a14">
          <p:sp>
            <p:nvSpPr>
              <p:cNvPr id="20" name="CuadroTexto 19"/>
              <p:cNvSpPr txBox="1"/>
              <p:nvPr/>
            </p:nvSpPr>
            <p:spPr>
              <a:xfrm>
                <a:off x="3159700" y="5009828"/>
                <a:ext cx="4917500" cy="74360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s-ES" sz="1600" i="1" smtClean="0">
                              <a:latin typeface="Cambria Math" panose="02040503050406030204" pitchFamily="18" charset="0"/>
                            </a:rPr>
                          </m:ctrlPr>
                        </m:sSubPr>
                        <m:e>
                          <m:r>
                            <a:rPr lang="es-ES" sz="1600" b="0" i="1" smtClean="0">
                              <a:latin typeface="Cambria Math" panose="02040503050406030204" pitchFamily="18" charset="0"/>
                            </a:rPr>
                            <m:t>𝑣</m:t>
                          </m:r>
                        </m:e>
                        <m:sub>
                          <m:r>
                            <a:rPr lang="es-ES" sz="1600" b="0" i="1" smtClean="0">
                              <a:latin typeface="Cambria Math" panose="02040503050406030204" pitchFamily="18" charset="0"/>
                            </a:rPr>
                            <m:t>𝑃</m:t>
                          </m:r>
                        </m:sub>
                      </m:sSub>
                      <m:r>
                        <a:rPr lang="es-ES" sz="1600" b="0" i="1" smtClean="0">
                          <a:latin typeface="Cambria Math" panose="02040503050406030204" pitchFamily="18" charset="0"/>
                        </a:rPr>
                        <m:t>=</m:t>
                      </m:r>
                      <m:rad>
                        <m:radPr>
                          <m:degHide m:val="on"/>
                          <m:ctrlPr>
                            <a:rPr lang="es-ES" sz="1600" b="0" i="1" smtClean="0">
                              <a:latin typeface="Cambria Math" panose="02040503050406030204" pitchFamily="18" charset="0"/>
                            </a:rPr>
                          </m:ctrlPr>
                        </m:radPr>
                        <m:deg/>
                        <m:e>
                          <m:f>
                            <m:fPr>
                              <m:ctrlPr>
                                <a:rPr lang="es-ES" sz="1600" b="0" i="1" smtClean="0">
                                  <a:latin typeface="Cambria Math" panose="02040503050406030204" pitchFamily="18" charset="0"/>
                                </a:rPr>
                              </m:ctrlPr>
                            </m:fPr>
                            <m:num>
                              <m:r>
                                <a:rPr lang="es-ES" sz="1600" b="0" i="1" smtClean="0">
                                  <a:latin typeface="Cambria Math" panose="02040503050406030204" pitchFamily="18" charset="0"/>
                                </a:rPr>
                                <m:t>2</m:t>
                              </m:r>
                              <m:r>
                                <a:rPr lang="es-ES" sz="1600" b="0" i="1" smtClean="0">
                                  <a:latin typeface="Cambria Math" panose="02040503050406030204" pitchFamily="18" charset="0"/>
                                </a:rPr>
                                <m:t>𝑒</m:t>
                              </m:r>
                              <m:r>
                                <a:rPr lang="es-ES" sz="1600" b="0" i="1" smtClean="0">
                                  <a:latin typeface="Cambria Math" panose="02040503050406030204" pitchFamily="18" charset="0"/>
                                  <a:ea typeface="Cambria Math" panose="02040503050406030204" pitchFamily="18" charset="0"/>
                                </a:rPr>
                                <m:t>∆</m:t>
                              </m:r>
                              <m:r>
                                <a:rPr lang="es-ES" sz="1600" b="0" i="1" smtClean="0">
                                  <a:latin typeface="Cambria Math" panose="02040503050406030204" pitchFamily="18" charset="0"/>
                                  <a:ea typeface="Cambria Math" panose="02040503050406030204" pitchFamily="18" charset="0"/>
                                </a:rPr>
                                <m:t>𝑉</m:t>
                              </m:r>
                            </m:num>
                            <m:den>
                              <m:sSub>
                                <m:sSubPr>
                                  <m:ctrlPr>
                                    <a:rPr lang="es-ES" sz="1600" b="0" i="1" smtClean="0">
                                      <a:latin typeface="Cambria Math" panose="02040503050406030204" pitchFamily="18" charset="0"/>
                                    </a:rPr>
                                  </m:ctrlPr>
                                </m:sSubPr>
                                <m:e>
                                  <m:r>
                                    <a:rPr lang="es-ES" sz="1600" b="0" i="1" smtClean="0">
                                      <a:latin typeface="Cambria Math" panose="02040503050406030204" pitchFamily="18" charset="0"/>
                                    </a:rPr>
                                    <m:t>𝑚</m:t>
                                  </m:r>
                                </m:e>
                                <m:sub>
                                  <m:r>
                                    <a:rPr lang="es-ES" sz="1600" b="0" i="1" smtClean="0">
                                      <a:latin typeface="Cambria Math" panose="02040503050406030204" pitchFamily="18" charset="0"/>
                                    </a:rPr>
                                    <m:t>𝑃</m:t>
                                  </m:r>
                                </m:sub>
                              </m:sSub>
                            </m:den>
                          </m:f>
                        </m:e>
                      </m:rad>
                      <m:r>
                        <a:rPr lang="es-ES" sz="1600" b="0" i="1" smtClean="0">
                          <a:latin typeface="Cambria Math" panose="02040503050406030204" pitchFamily="18" charset="0"/>
                        </a:rPr>
                        <m:t>=</m:t>
                      </m:r>
                      <m:rad>
                        <m:radPr>
                          <m:degHide m:val="on"/>
                          <m:ctrlPr>
                            <a:rPr lang="es-ES" sz="1600" b="0" i="1" smtClean="0">
                              <a:latin typeface="Cambria Math" panose="02040503050406030204" pitchFamily="18" charset="0"/>
                            </a:rPr>
                          </m:ctrlPr>
                        </m:radPr>
                        <m:deg/>
                        <m:e>
                          <m:f>
                            <m:fPr>
                              <m:ctrlPr>
                                <a:rPr lang="es-ES" sz="1600" b="0" i="1" smtClean="0">
                                  <a:latin typeface="Cambria Math" panose="02040503050406030204" pitchFamily="18" charset="0"/>
                                </a:rPr>
                              </m:ctrlPr>
                            </m:fPr>
                            <m:num>
                              <m:r>
                                <a:rPr lang="es-ES" sz="1600" b="0" i="1" smtClean="0">
                                  <a:latin typeface="Cambria Math" panose="02040503050406030204" pitchFamily="18" charset="0"/>
                                </a:rPr>
                                <m:t>2·1,6·</m:t>
                              </m:r>
                              <m:sSup>
                                <m:sSupPr>
                                  <m:ctrlPr>
                                    <a:rPr lang="es-ES" sz="1600" b="0" i="1" smtClean="0">
                                      <a:latin typeface="Cambria Math" panose="02040503050406030204" pitchFamily="18" charset="0"/>
                                    </a:rPr>
                                  </m:ctrlPr>
                                </m:sSupPr>
                                <m:e>
                                  <m:r>
                                    <a:rPr lang="es-ES" sz="1600" b="0" i="1" smtClean="0">
                                      <a:latin typeface="Cambria Math" panose="02040503050406030204" pitchFamily="18" charset="0"/>
                                    </a:rPr>
                                    <m:t>10</m:t>
                                  </m:r>
                                </m:e>
                                <m:sup>
                                  <m:r>
                                    <a:rPr lang="es-ES" sz="1600" b="0" i="1" smtClean="0">
                                      <a:latin typeface="Cambria Math" panose="02040503050406030204" pitchFamily="18" charset="0"/>
                                    </a:rPr>
                                    <m:t>−19</m:t>
                                  </m:r>
                                </m:sup>
                              </m:sSup>
                              <m:r>
                                <a:rPr lang="es-ES" sz="1600" b="0" i="1" smtClean="0">
                                  <a:latin typeface="Cambria Math" panose="02040503050406030204" pitchFamily="18" charset="0"/>
                                </a:rPr>
                                <m:t>·1600</m:t>
                              </m:r>
                            </m:num>
                            <m:den>
                              <m:r>
                                <a:rPr lang="es-ES" sz="1600" i="1">
                                  <a:latin typeface="Cambria Math" panose="02040503050406030204" pitchFamily="18" charset="0"/>
                                  <a:ea typeface="Cambria Math" panose="02040503050406030204" pitchFamily="18" charset="0"/>
                                </a:rPr>
                                <m:t>1,67·</m:t>
                              </m:r>
                              <m:sSup>
                                <m:sSupPr>
                                  <m:ctrlPr>
                                    <a:rPr lang="es-ES" sz="1600" i="1">
                                      <a:latin typeface="Cambria Math" panose="02040503050406030204" pitchFamily="18" charset="0"/>
                                      <a:ea typeface="Cambria Math" panose="02040503050406030204" pitchFamily="18" charset="0"/>
                                    </a:rPr>
                                  </m:ctrlPr>
                                </m:sSupPr>
                                <m:e>
                                  <m:r>
                                    <a:rPr lang="es-ES" sz="1600" i="1">
                                      <a:latin typeface="Cambria Math" panose="02040503050406030204" pitchFamily="18" charset="0"/>
                                      <a:ea typeface="Cambria Math" panose="02040503050406030204" pitchFamily="18" charset="0"/>
                                    </a:rPr>
                                    <m:t>10</m:t>
                                  </m:r>
                                </m:e>
                                <m:sup>
                                  <m:r>
                                    <a:rPr lang="es-ES" sz="1600" i="1">
                                      <a:latin typeface="Cambria Math" panose="02040503050406030204" pitchFamily="18" charset="0"/>
                                      <a:ea typeface="Cambria Math" panose="02040503050406030204" pitchFamily="18" charset="0"/>
                                    </a:rPr>
                                    <m:t>−27</m:t>
                                  </m:r>
                                </m:sup>
                              </m:sSup>
                            </m:den>
                          </m:f>
                        </m:e>
                      </m:rad>
                      <m:r>
                        <a:rPr lang="es-ES" sz="1600" b="0" i="0" smtClean="0">
                          <a:latin typeface="Cambria Math" panose="02040503050406030204" pitchFamily="18" charset="0"/>
                        </a:rPr>
                        <m:t>=5,54·</m:t>
                      </m:r>
                      <m:sSup>
                        <m:sSupPr>
                          <m:ctrlPr>
                            <a:rPr lang="es-ES" sz="1600" b="0" i="1" smtClean="0">
                              <a:latin typeface="Cambria Math" panose="02040503050406030204" pitchFamily="18" charset="0"/>
                            </a:rPr>
                          </m:ctrlPr>
                        </m:sSupPr>
                        <m:e>
                          <m:r>
                            <a:rPr lang="es-ES" sz="1600" b="0" i="1" smtClean="0">
                              <a:latin typeface="Cambria Math" panose="02040503050406030204" pitchFamily="18" charset="0"/>
                            </a:rPr>
                            <m:t>10</m:t>
                          </m:r>
                        </m:e>
                        <m:sup>
                          <m:r>
                            <a:rPr lang="es-ES" sz="1600" b="0" i="1" smtClean="0">
                              <a:latin typeface="Cambria Math" panose="02040503050406030204" pitchFamily="18" charset="0"/>
                            </a:rPr>
                            <m:t>5</m:t>
                          </m:r>
                        </m:sup>
                      </m:sSup>
                      <m:r>
                        <a:rPr lang="es-ES" sz="1600" b="0" i="1" smtClean="0">
                          <a:latin typeface="Cambria Math" panose="02040503050406030204" pitchFamily="18" charset="0"/>
                        </a:rPr>
                        <m:t>𝑚</m:t>
                      </m:r>
                      <m:r>
                        <a:rPr lang="es-ES" sz="1600" b="0" i="1" smtClean="0">
                          <a:latin typeface="Cambria Math" panose="02040503050406030204" pitchFamily="18" charset="0"/>
                        </a:rPr>
                        <m:t>/</m:t>
                      </m:r>
                      <m:r>
                        <a:rPr lang="es-ES" sz="1600" b="0" i="1" smtClean="0">
                          <a:latin typeface="Cambria Math" panose="02040503050406030204" pitchFamily="18" charset="0"/>
                        </a:rPr>
                        <m:t>𝑠</m:t>
                      </m:r>
                    </m:oMath>
                  </m:oMathPara>
                </a14:m>
                <a:endParaRPr lang="es-ES" sz="1600" dirty="0"/>
              </a:p>
            </p:txBody>
          </p:sp>
        </mc:Choice>
        <mc:Fallback xmlns="">
          <p:sp>
            <p:nvSpPr>
              <p:cNvPr id="20" name="CuadroTexto 19"/>
              <p:cNvSpPr txBox="1">
                <a:spLocks noRot="1" noChangeAspect="1" noMove="1" noResize="1" noEditPoints="1" noAdjustHandles="1" noChangeArrowheads="1" noChangeShapeType="1" noTextEdit="1"/>
              </p:cNvSpPr>
              <p:nvPr/>
            </p:nvSpPr>
            <p:spPr>
              <a:xfrm>
                <a:off x="3159700" y="5009828"/>
                <a:ext cx="4917500" cy="743602"/>
              </a:xfrm>
              <a:prstGeom prst="rect">
                <a:avLst/>
              </a:prstGeom>
              <a:blipFill rotWithShape="0">
                <a:blip r:embed="rId12"/>
                <a:stretch>
                  <a:fillRect/>
                </a:stretch>
              </a:blipFill>
            </p:spPr>
            <p:txBody>
              <a:bodyPr/>
              <a:lstStyle/>
              <a:p>
                <a:r>
                  <a:rPr lang="es-ES">
                    <a:noFill/>
                  </a:rPr>
                  <a:t> </a:t>
                </a:r>
              </a:p>
            </p:txBody>
          </p:sp>
        </mc:Fallback>
      </mc:AlternateContent>
      <p:sp>
        <p:nvSpPr>
          <p:cNvPr id="21" name="125 CuadroTexto"/>
          <p:cNvSpPr txBox="1"/>
          <p:nvPr/>
        </p:nvSpPr>
        <p:spPr>
          <a:xfrm>
            <a:off x="661177" y="5729749"/>
            <a:ext cx="5689910" cy="338554"/>
          </a:xfrm>
          <a:prstGeom prst="rect">
            <a:avLst/>
          </a:prstGeom>
          <a:noFill/>
        </p:spPr>
        <p:txBody>
          <a:bodyPr wrap="square" rtlCol="0">
            <a:spAutoFit/>
          </a:bodyPr>
          <a:lstStyle/>
          <a:p>
            <a:pPr algn="just"/>
            <a:r>
              <a:rPr lang="es-ES" sz="1600" dirty="0">
                <a:latin typeface="Arial Narrow" pitchFamily="34" charset="0"/>
              </a:rPr>
              <a:t>c</a:t>
            </a:r>
            <a:r>
              <a:rPr lang="es-ES" sz="1600" dirty="0" smtClean="0">
                <a:latin typeface="Arial Narrow" pitchFamily="34" charset="0"/>
              </a:rPr>
              <a:t>) La relación entre las energías:</a:t>
            </a:r>
            <a:endParaRPr lang="es-ES" sz="1600" dirty="0">
              <a:latin typeface="Arial Narrow" pitchFamily="34" charset="0"/>
            </a:endParaRPr>
          </a:p>
        </p:txBody>
      </p:sp>
      <mc:AlternateContent xmlns:mc="http://schemas.openxmlformats.org/markup-compatibility/2006" xmlns:a14="http://schemas.microsoft.com/office/drawing/2010/main">
        <mc:Choice Requires="a14">
          <p:sp>
            <p:nvSpPr>
              <p:cNvPr id="22" name="CuadroTexto 21"/>
              <p:cNvSpPr txBox="1"/>
              <p:nvPr/>
            </p:nvSpPr>
            <p:spPr>
              <a:xfrm>
                <a:off x="3624588" y="6002204"/>
                <a:ext cx="1285224" cy="50417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s-ES" sz="1600" i="1" smtClean="0">
                              <a:latin typeface="Cambria Math" panose="02040503050406030204" pitchFamily="18" charset="0"/>
                            </a:rPr>
                          </m:ctrlPr>
                        </m:fPr>
                        <m:num>
                          <m:sSub>
                            <m:sSubPr>
                              <m:ctrlPr>
                                <a:rPr lang="es-ES" sz="1600" i="1" smtClean="0">
                                  <a:latin typeface="Cambria Math" panose="02040503050406030204" pitchFamily="18" charset="0"/>
                                </a:rPr>
                              </m:ctrlPr>
                            </m:sSubPr>
                            <m:e>
                              <m:r>
                                <a:rPr lang="es-ES" sz="1600" b="0" i="1" smtClean="0">
                                  <a:latin typeface="Cambria Math" panose="02040503050406030204" pitchFamily="18" charset="0"/>
                                </a:rPr>
                                <m:t>𝐸</m:t>
                              </m:r>
                            </m:e>
                            <m:sub>
                              <m:r>
                                <a:rPr lang="es-ES" sz="1600" b="0" i="1" smtClean="0">
                                  <a:latin typeface="Cambria Math" panose="02040503050406030204" pitchFamily="18" charset="0"/>
                                </a:rPr>
                                <m:t>𝑃</m:t>
                              </m:r>
                            </m:sub>
                          </m:sSub>
                        </m:num>
                        <m:den>
                          <m:sSub>
                            <m:sSubPr>
                              <m:ctrlPr>
                                <a:rPr lang="es-ES" sz="1600" i="1" smtClean="0">
                                  <a:latin typeface="Cambria Math" panose="02040503050406030204" pitchFamily="18" charset="0"/>
                                </a:rPr>
                              </m:ctrlPr>
                            </m:sSubPr>
                            <m:e>
                              <m:r>
                                <a:rPr lang="es-ES" sz="1600" b="0" i="1" smtClean="0">
                                  <a:latin typeface="Cambria Math" panose="02040503050406030204" pitchFamily="18" charset="0"/>
                                </a:rPr>
                                <m:t>𝐸</m:t>
                              </m:r>
                            </m:e>
                            <m:sub>
                              <m:r>
                                <a:rPr lang="es-ES" sz="1600" b="0" i="1" smtClean="0">
                                  <a:latin typeface="Cambria Math" panose="02040503050406030204" pitchFamily="18" charset="0"/>
                                </a:rPr>
                                <m:t>𝑒</m:t>
                              </m:r>
                            </m:sub>
                          </m:sSub>
                        </m:den>
                      </m:f>
                      <m:r>
                        <a:rPr lang="es-ES" sz="1600" b="0" i="1" smtClean="0">
                          <a:latin typeface="Cambria Math" panose="02040503050406030204" pitchFamily="18" charset="0"/>
                        </a:rPr>
                        <m:t>=</m:t>
                      </m:r>
                      <m:f>
                        <m:fPr>
                          <m:ctrlPr>
                            <a:rPr lang="es-ES" sz="1600" b="0" i="1" smtClean="0">
                              <a:latin typeface="Cambria Math" panose="02040503050406030204" pitchFamily="18" charset="0"/>
                            </a:rPr>
                          </m:ctrlPr>
                        </m:fPr>
                        <m:num>
                          <m:r>
                            <a:rPr lang="es-ES" sz="1600" b="0" i="1" smtClean="0">
                              <a:latin typeface="Cambria Math" panose="02040503050406030204" pitchFamily="18" charset="0"/>
                            </a:rPr>
                            <m:t>𝑒</m:t>
                          </m:r>
                          <m:r>
                            <a:rPr lang="es-ES" sz="1600" b="0" i="1" smtClean="0">
                              <a:latin typeface="Cambria Math" panose="02040503050406030204" pitchFamily="18" charset="0"/>
                              <a:ea typeface="Cambria Math" panose="02040503050406030204" pitchFamily="18" charset="0"/>
                            </a:rPr>
                            <m:t>∆</m:t>
                          </m:r>
                          <m:r>
                            <a:rPr lang="es-ES" sz="1600" b="0" i="1" smtClean="0">
                              <a:latin typeface="Cambria Math" panose="02040503050406030204" pitchFamily="18" charset="0"/>
                              <a:ea typeface="Cambria Math" panose="02040503050406030204" pitchFamily="18" charset="0"/>
                            </a:rPr>
                            <m:t>𝑉</m:t>
                          </m:r>
                        </m:num>
                        <m:den>
                          <m:r>
                            <a:rPr lang="es-ES" sz="1600" b="0" i="1" smtClean="0">
                              <a:latin typeface="Cambria Math" panose="02040503050406030204" pitchFamily="18" charset="0"/>
                            </a:rPr>
                            <m:t>𝑒</m:t>
                          </m:r>
                          <m:r>
                            <a:rPr lang="es-ES" sz="1600" b="0" i="1" smtClean="0">
                              <a:latin typeface="Cambria Math" panose="02040503050406030204" pitchFamily="18" charset="0"/>
                              <a:ea typeface="Cambria Math" panose="02040503050406030204" pitchFamily="18" charset="0"/>
                            </a:rPr>
                            <m:t>∆</m:t>
                          </m:r>
                          <m:r>
                            <a:rPr lang="es-ES" sz="1600" b="0" i="1" smtClean="0">
                              <a:latin typeface="Cambria Math" panose="02040503050406030204" pitchFamily="18" charset="0"/>
                              <a:ea typeface="Cambria Math" panose="02040503050406030204" pitchFamily="18" charset="0"/>
                            </a:rPr>
                            <m:t>𝑉</m:t>
                          </m:r>
                        </m:den>
                      </m:f>
                      <m:r>
                        <a:rPr lang="es-ES" sz="1600" b="0" i="1" smtClean="0">
                          <a:latin typeface="Cambria Math" panose="02040503050406030204" pitchFamily="18" charset="0"/>
                        </a:rPr>
                        <m:t>=1</m:t>
                      </m:r>
                    </m:oMath>
                  </m:oMathPara>
                </a14:m>
                <a:endParaRPr lang="es-ES" sz="1600" dirty="0"/>
              </a:p>
            </p:txBody>
          </p:sp>
        </mc:Choice>
        <mc:Fallback xmlns="">
          <p:sp>
            <p:nvSpPr>
              <p:cNvPr id="22" name="CuadroTexto 21"/>
              <p:cNvSpPr txBox="1">
                <a:spLocks noRot="1" noChangeAspect="1" noMove="1" noResize="1" noEditPoints="1" noAdjustHandles="1" noChangeArrowheads="1" noChangeShapeType="1" noTextEdit="1"/>
              </p:cNvSpPr>
              <p:nvPr/>
            </p:nvSpPr>
            <p:spPr>
              <a:xfrm>
                <a:off x="3624588" y="6002204"/>
                <a:ext cx="1285224" cy="504177"/>
              </a:xfrm>
              <a:prstGeom prst="rect">
                <a:avLst/>
              </a:prstGeom>
              <a:blipFill rotWithShape="0">
                <a:blip r:embed="rId13"/>
                <a:stretch>
                  <a:fillRect/>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23" name="Rectángulo 22"/>
              <p:cNvSpPr/>
              <p:nvPr/>
            </p:nvSpPr>
            <p:spPr>
              <a:xfrm>
                <a:off x="5944043" y="6085014"/>
                <a:ext cx="969753" cy="338554"/>
              </a:xfrm>
              <a:prstGeom prst="rect">
                <a:avLst/>
              </a:prstGeom>
              <a:solidFill>
                <a:srgbClr val="FF0000"/>
              </a:solidFill>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es-ES" sz="1600" b="1" i="1" smtClean="0">
                              <a:solidFill>
                                <a:schemeClr val="bg1"/>
                              </a:solidFill>
                              <a:latin typeface="Cambria Math" panose="02040503050406030204" pitchFamily="18" charset="0"/>
                            </a:rPr>
                          </m:ctrlPr>
                        </m:sSubPr>
                        <m:e>
                          <m:r>
                            <a:rPr lang="es-ES" sz="1600" b="1" i="1" smtClean="0">
                              <a:solidFill>
                                <a:schemeClr val="bg1"/>
                              </a:solidFill>
                              <a:latin typeface="Cambria Math" panose="02040503050406030204" pitchFamily="18" charset="0"/>
                            </a:rPr>
                            <m:t>𝑬</m:t>
                          </m:r>
                        </m:e>
                        <m:sub>
                          <m:r>
                            <a:rPr lang="es-ES" sz="1600" b="1" i="1" smtClean="0">
                              <a:solidFill>
                                <a:schemeClr val="bg1"/>
                              </a:solidFill>
                              <a:latin typeface="Cambria Math" panose="02040503050406030204" pitchFamily="18" charset="0"/>
                            </a:rPr>
                            <m:t>𝑷</m:t>
                          </m:r>
                        </m:sub>
                      </m:sSub>
                      <m:r>
                        <a:rPr lang="es-ES" sz="1600" b="1" i="1" smtClean="0">
                          <a:solidFill>
                            <a:schemeClr val="bg1"/>
                          </a:solidFill>
                          <a:latin typeface="Cambria Math" panose="02040503050406030204" pitchFamily="18" charset="0"/>
                        </a:rPr>
                        <m:t>=</m:t>
                      </m:r>
                      <m:sSub>
                        <m:sSubPr>
                          <m:ctrlPr>
                            <a:rPr lang="es-ES" sz="1600" b="1" i="1">
                              <a:solidFill>
                                <a:schemeClr val="bg1"/>
                              </a:solidFill>
                              <a:latin typeface="Cambria Math" panose="02040503050406030204" pitchFamily="18" charset="0"/>
                            </a:rPr>
                          </m:ctrlPr>
                        </m:sSubPr>
                        <m:e>
                          <m:r>
                            <a:rPr lang="es-ES" sz="1600" b="1" i="1">
                              <a:solidFill>
                                <a:schemeClr val="bg1"/>
                              </a:solidFill>
                              <a:latin typeface="Cambria Math" panose="02040503050406030204" pitchFamily="18" charset="0"/>
                            </a:rPr>
                            <m:t>𝑬</m:t>
                          </m:r>
                        </m:e>
                        <m:sub>
                          <m:r>
                            <a:rPr lang="es-ES" sz="1600" b="1" i="1" smtClean="0">
                              <a:solidFill>
                                <a:schemeClr val="bg1"/>
                              </a:solidFill>
                              <a:latin typeface="Cambria Math" panose="02040503050406030204" pitchFamily="18" charset="0"/>
                            </a:rPr>
                            <m:t>𝒆</m:t>
                          </m:r>
                        </m:sub>
                      </m:sSub>
                    </m:oMath>
                  </m:oMathPara>
                </a14:m>
                <a:endParaRPr lang="es-ES" sz="1600" b="1" dirty="0">
                  <a:solidFill>
                    <a:schemeClr val="bg1"/>
                  </a:solidFill>
                </a:endParaRPr>
              </a:p>
            </p:txBody>
          </p:sp>
        </mc:Choice>
        <mc:Fallback xmlns="">
          <p:sp>
            <p:nvSpPr>
              <p:cNvPr id="23" name="Rectángulo 22"/>
              <p:cNvSpPr>
                <a:spLocks noRot="1" noChangeAspect="1" noMove="1" noResize="1" noEditPoints="1" noAdjustHandles="1" noChangeArrowheads="1" noChangeShapeType="1" noTextEdit="1"/>
              </p:cNvSpPr>
              <p:nvPr/>
            </p:nvSpPr>
            <p:spPr>
              <a:xfrm>
                <a:off x="5944043" y="6085014"/>
                <a:ext cx="969753" cy="338554"/>
              </a:xfrm>
              <a:prstGeom prst="rect">
                <a:avLst/>
              </a:prstGeom>
              <a:blipFill rotWithShape="0">
                <a:blip r:embed="rId14"/>
                <a:stretch>
                  <a:fillRect/>
                </a:stretch>
              </a:blipFill>
            </p:spPr>
            <p:txBody>
              <a:bodyPr/>
              <a:lstStyle/>
              <a:p>
                <a:r>
                  <a:rPr lang="es-ES">
                    <a:noFill/>
                  </a:rPr>
                  <a:t> </a:t>
                </a:r>
              </a:p>
            </p:txBody>
          </p:sp>
        </mc:Fallback>
      </mc:AlternateContent>
      <p:sp>
        <p:nvSpPr>
          <p:cNvPr id="24" name="Flecha derecha 23"/>
          <p:cNvSpPr/>
          <p:nvPr/>
        </p:nvSpPr>
        <p:spPr>
          <a:xfrm>
            <a:off x="5181876" y="6161300"/>
            <a:ext cx="448573" cy="185983"/>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40865359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Cuestiones</a:t>
            </a:r>
            <a:endParaRPr lang="es-ES" dirty="0"/>
          </a:p>
        </p:txBody>
      </p:sp>
      <p:sp>
        <p:nvSpPr>
          <p:cNvPr id="4" name="3 CuadroTexto"/>
          <p:cNvSpPr txBox="1"/>
          <p:nvPr/>
        </p:nvSpPr>
        <p:spPr>
          <a:xfrm>
            <a:off x="611560" y="1340768"/>
            <a:ext cx="7560840" cy="584775"/>
          </a:xfrm>
          <a:prstGeom prst="rect">
            <a:avLst/>
          </a:prstGeom>
          <a:solidFill>
            <a:srgbClr val="FFFF99"/>
          </a:solidFill>
          <a:effectLst>
            <a:outerShdw blurRad="50800" dist="38100" dir="2700000" algn="tl" rotWithShape="0">
              <a:prstClr val="black">
                <a:alpha val="40000"/>
              </a:prstClr>
            </a:outerShdw>
          </a:effectLst>
        </p:spPr>
        <p:txBody>
          <a:bodyPr wrap="square" rtlCol="0">
            <a:spAutoFit/>
          </a:bodyPr>
          <a:lstStyle/>
          <a:p>
            <a:pPr algn="just"/>
            <a:r>
              <a:rPr lang="es-ES" sz="1600" dirty="0" smtClean="0">
                <a:latin typeface="Arial Narrow" pitchFamily="34" charset="0"/>
                <a:ea typeface="Adobe Heiti Std R" pitchFamily="34" charset="-128"/>
                <a:cs typeface="Aparajita" pitchFamily="34" charset="0"/>
              </a:rPr>
              <a:t>1. El módulo del momento lineal de un bola de tenis aumenta en un 18 % al golpearla con la raqueta. ¿En qué porcentaje variará su energía cinética?</a:t>
            </a:r>
            <a:endParaRPr lang="es-ES" sz="1600" dirty="0">
              <a:latin typeface="Arial Narrow" pitchFamily="34" charset="0"/>
              <a:ea typeface="Adobe Heiti Std R" pitchFamily="34" charset="-128"/>
              <a:cs typeface="Aparajita" pitchFamily="34" charset="0"/>
            </a:endParaRPr>
          </a:p>
        </p:txBody>
      </p:sp>
      <mc:AlternateContent xmlns:mc="http://schemas.openxmlformats.org/markup-compatibility/2006" xmlns:a14="http://schemas.microsoft.com/office/drawing/2010/main">
        <mc:Choice Requires="a14">
          <p:sp>
            <p:nvSpPr>
              <p:cNvPr id="16" name="15 CuadroTexto"/>
              <p:cNvSpPr txBox="1"/>
              <p:nvPr/>
            </p:nvSpPr>
            <p:spPr>
              <a:xfrm>
                <a:off x="3338423" y="2423790"/>
                <a:ext cx="4615132" cy="584775"/>
              </a:xfrm>
              <a:prstGeom prst="rect">
                <a:avLst/>
              </a:prstGeom>
              <a:noFill/>
            </p:spPr>
            <p:txBody>
              <a:bodyPr wrap="square" rtlCol="0">
                <a:spAutoFit/>
              </a:bodyPr>
              <a:lstStyle/>
              <a:p>
                <a:pPr algn="just"/>
                <a:r>
                  <a:rPr lang="es-ES" sz="1600" dirty="0" smtClean="0">
                    <a:latin typeface="Arial Narrow" pitchFamily="34" charset="0"/>
                  </a:rPr>
                  <a:t>Sea </a:t>
                </a:r>
                <a14:m>
                  <m:oMath xmlns:m="http://schemas.openxmlformats.org/officeDocument/2006/math">
                    <m:r>
                      <a:rPr lang="es-ES" sz="1600" b="0" i="1" smtClean="0">
                        <a:latin typeface="Cambria Math" panose="02040503050406030204" pitchFamily="18" charset="0"/>
                      </a:rPr>
                      <m:t>𝑝</m:t>
                    </m:r>
                  </m:oMath>
                </a14:m>
                <a:r>
                  <a:rPr lang="es-ES" sz="1600" dirty="0" smtClean="0">
                    <a:latin typeface="Arial Narrow" pitchFamily="34" charset="0"/>
                  </a:rPr>
                  <a:t> la cantidad de movimiento antes del golpeo y </a:t>
                </a:r>
                <a14:m>
                  <m:oMath xmlns:m="http://schemas.openxmlformats.org/officeDocument/2006/math">
                    <m:r>
                      <a:rPr lang="es-ES" sz="1600" b="0" i="1" smtClean="0">
                        <a:latin typeface="Cambria Math" panose="02040503050406030204" pitchFamily="18" charset="0"/>
                      </a:rPr>
                      <m:t>𝑝</m:t>
                    </m:r>
                    <m:r>
                      <a:rPr lang="es-ES" sz="1600" b="0" i="1" smtClean="0">
                        <a:latin typeface="Cambria Math" panose="02040503050406030204" pitchFamily="18" charset="0"/>
                      </a:rPr>
                      <m:t>′</m:t>
                    </m:r>
                  </m:oMath>
                </a14:m>
                <a:r>
                  <a:rPr lang="es-ES" sz="1600" dirty="0" smtClean="0">
                    <a:latin typeface="Arial Narrow" pitchFamily="34" charset="0"/>
                  </a:rPr>
                  <a:t> la cantidad de movimiento después:</a:t>
                </a:r>
                <a:endParaRPr lang="es-ES" sz="1600" dirty="0">
                  <a:latin typeface="Arial Narrow" pitchFamily="34" charset="0"/>
                </a:endParaRPr>
              </a:p>
            </p:txBody>
          </p:sp>
        </mc:Choice>
        <mc:Fallback xmlns="">
          <p:sp>
            <p:nvSpPr>
              <p:cNvPr id="16" name="15 CuadroTexto"/>
              <p:cNvSpPr txBox="1">
                <a:spLocks noRot="1" noChangeAspect="1" noMove="1" noResize="1" noEditPoints="1" noAdjustHandles="1" noChangeArrowheads="1" noChangeShapeType="1" noTextEdit="1"/>
              </p:cNvSpPr>
              <p:nvPr/>
            </p:nvSpPr>
            <p:spPr>
              <a:xfrm>
                <a:off x="3338423" y="2423790"/>
                <a:ext cx="4615132" cy="584775"/>
              </a:xfrm>
              <a:prstGeom prst="rect">
                <a:avLst/>
              </a:prstGeom>
              <a:blipFill rotWithShape="0">
                <a:blip r:embed="rId2"/>
                <a:stretch>
                  <a:fillRect l="-793" t="-2083" r="-661" b="-13542"/>
                </a:stretch>
              </a:blipFill>
            </p:spPr>
            <p:txBody>
              <a:bodyPr/>
              <a:lstStyle/>
              <a:p>
                <a:r>
                  <a:rPr lang="es-ES">
                    <a:noFill/>
                  </a:rPr>
                  <a:t> </a:t>
                </a:r>
              </a:p>
            </p:txBody>
          </p:sp>
        </mc:Fallback>
      </mc:AlternateContent>
      <p:sp>
        <p:nvSpPr>
          <p:cNvPr id="19" name="18 CuadroTexto"/>
          <p:cNvSpPr txBox="1"/>
          <p:nvPr/>
        </p:nvSpPr>
        <p:spPr>
          <a:xfrm>
            <a:off x="3394097" y="3739146"/>
            <a:ext cx="3981488" cy="338554"/>
          </a:xfrm>
          <a:prstGeom prst="rect">
            <a:avLst/>
          </a:prstGeom>
          <a:noFill/>
        </p:spPr>
        <p:txBody>
          <a:bodyPr wrap="square" rtlCol="0">
            <a:spAutoFit/>
          </a:bodyPr>
          <a:lstStyle/>
          <a:p>
            <a:pPr algn="just"/>
            <a:r>
              <a:rPr lang="es-ES" sz="1600" dirty="0" smtClean="0">
                <a:latin typeface="Arial Narrow" pitchFamily="34" charset="0"/>
              </a:rPr>
              <a:t>Elevando al cuadrado y dividiendo por 2m:</a:t>
            </a:r>
            <a:endParaRPr lang="es-ES" sz="1600" dirty="0">
              <a:latin typeface="Arial Narrow" pitchFamily="34" charset="0"/>
            </a:endParaRPr>
          </a:p>
        </p:txBody>
      </p:sp>
      <mc:AlternateContent xmlns:mc="http://schemas.openxmlformats.org/markup-compatibility/2006" xmlns:a14="http://schemas.microsoft.com/office/drawing/2010/main">
        <mc:Choice Requires="a14">
          <p:sp>
            <p:nvSpPr>
              <p:cNvPr id="21" name="20 CuadroTexto"/>
              <p:cNvSpPr txBox="1"/>
              <p:nvPr/>
            </p:nvSpPr>
            <p:spPr>
              <a:xfrm>
                <a:off x="1927129" y="5594378"/>
                <a:ext cx="1710340" cy="615105"/>
              </a:xfrm>
              <a:prstGeom prst="rect">
                <a:avLst/>
              </a:prstGeom>
              <a:solidFill>
                <a:srgbClr val="FF0000"/>
              </a:solidFill>
            </p:spPr>
            <p:txBody>
              <a:bodyPr wrap="none" rtlCol="0">
                <a:spAutoFit/>
              </a:bodyPr>
              <a:lstStyle/>
              <a:p>
                <a:pPr/>
                <a14:m>
                  <m:oMathPara xmlns:m="http://schemas.openxmlformats.org/officeDocument/2006/math">
                    <m:oMathParaPr>
                      <m:jc m:val="centerGroup"/>
                    </m:oMathParaPr>
                    <m:oMath xmlns:m="http://schemas.openxmlformats.org/officeDocument/2006/math">
                      <m:f>
                        <m:fPr>
                          <m:ctrlPr>
                            <a:rPr lang="es-ES" sz="1600" b="1" i="1" smtClean="0">
                              <a:solidFill>
                                <a:schemeClr val="bg1"/>
                              </a:solidFill>
                              <a:latin typeface="Cambria Math" panose="02040503050406030204" pitchFamily="18" charset="0"/>
                            </a:rPr>
                          </m:ctrlPr>
                        </m:fPr>
                        <m:num>
                          <m:sSub>
                            <m:sSubPr>
                              <m:ctrlPr>
                                <a:rPr lang="es-ES" sz="1600" b="1" i="1">
                                  <a:solidFill>
                                    <a:schemeClr val="bg1"/>
                                  </a:solidFill>
                                  <a:latin typeface="Cambria Math" panose="02040503050406030204" pitchFamily="18" charset="0"/>
                                </a:rPr>
                              </m:ctrlPr>
                            </m:sSubPr>
                            <m:e>
                              <m:r>
                                <a:rPr lang="es-ES" sz="1600" b="1" i="1">
                                  <a:solidFill>
                                    <a:schemeClr val="bg1"/>
                                  </a:solidFill>
                                  <a:latin typeface="Cambria Math" panose="02040503050406030204" pitchFamily="18" charset="0"/>
                                </a:rPr>
                                <m:t>𝑬</m:t>
                              </m:r>
                            </m:e>
                            <m:sub>
                              <m:r>
                                <a:rPr lang="es-ES" sz="1600" b="1" i="1">
                                  <a:solidFill>
                                    <a:schemeClr val="bg1"/>
                                  </a:solidFill>
                                  <a:latin typeface="Cambria Math" panose="02040503050406030204" pitchFamily="18" charset="0"/>
                                </a:rPr>
                                <m:t>𝑪</m:t>
                              </m:r>
                            </m:sub>
                          </m:sSub>
                          <m:r>
                            <a:rPr lang="es-ES" sz="1600" b="1" i="1">
                              <a:solidFill>
                                <a:schemeClr val="bg1"/>
                              </a:solidFill>
                              <a:latin typeface="Cambria Math" panose="02040503050406030204" pitchFamily="18" charset="0"/>
                            </a:rPr>
                            <m:t>′</m:t>
                          </m:r>
                        </m:num>
                        <m:den>
                          <m:sSub>
                            <m:sSubPr>
                              <m:ctrlPr>
                                <a:rPr lang="es-ES" sz="1600" b="1" i="1">
                                  <a:solidFill>
                                    <a:schemeClr val="bg1"/>
                                  </a:solidFill>
                                  <a:latin typeface="Cambria Math" panose="02040503050406030204" pitchFamily="18" charset="0"/>
                                </a:rPr>
                              </m:ctrlPr>
                            </m:sSubPr>
                            <m:e>
                              <m:r>
                                <a:rPr lang="es-ES" sz="1600" b="1" i="1">
                                  <a:solidFill>
                                    <a:schemeClr val="bg1"/>
                                  </a:solidFill>
                                  <a:latin typeface="Cambria Math" panose="02040503050406030204" pitchFamily="18" charset="0"/>
                                </a:rPr>
                                <m:t>𝑬</m:t>
                              </m:r>
                            </m:e>
                            <m:sub>
                              <m:r>
                                <a:rPr lang="es-ES" sz="1600" b="1" i="1">
                                  <a:solidFill>
                                    <a:schemeClr val="bg1"/>
                                  </a:solidFill>
                                  <a:latin typeface="Cambria Math" panose="02040503050406030204" pitchFamily="18" charset="0"/>
                                </a:rPr>
                                <m:t>𝑪</m:t>
                              </m:r>
                            </m:sub>
                          </m:sSub>
                        </m:den>
                      </m:f>
                      <m:r>
                        <a:rPr lang="es-ES" sz="1600" b="1" i="1">
                          <a:solidFill>
                            <a:schemeClr val="bg1"/>
                          </a:solidFill>
                          <a:latin typeface="Cambria Math" panose="02040503050406030204" pitchFamily="18" charset="0"/>
                        </a:rPr>
                        <m:t>=</m:t>
                      </m:r>
                      <m:r>
                        <a:rPr lang="es-ES" sz="1600" b="1" i="1">
                          <a:solidFill>
                            <a:schemeClr val="bg1"/>
                          </a:solidFill>
                          <a:latin typeface="Cambria Math" panose="02040503050406030204" pitchFamily="18" charset="0"/>
                        </a:rPr>
                        <m:t>𝟏𝟑𝟗</m:t>
                      </m:r>
                      <m:r>
                        <a:rPr lang="es-ES" sz="1600" b="1" i="1">
                          <a:solidFill>
                            <a:schemeClr val="bg1"/>
                          </a:solidFill>
                          <a:latin typeface="Cambria Math" panose="02040503050406030204" pitchFamily="18" charset="0"/>
                        </a:rPr>
                        <m:t>,</m:t>
                      </m:r>
                      <m:r>
                        <a:rPr lang="es-ES" sz="1600" b="1" i="1">
                          <a:solidFill>
                            <a:schemeClr val="bg1"/>
                          </a:solidFill>
                          <a:latin typeface="Cambria Math" panose="02040503050406030204" pitchFamily="18" charset="0"/>
                        </a:rPr>
                        <m:t>𝟐𝟒</m:t>
                      </m:r>
                      <m:r>
                        <a:rPr lang="es-ES" sz="1600" b="1" i="1">
                          <a:solidFill>
                            <a:schemeClr val="bg1"/>
                          </a:solidFill>
                          <a:latin typeface="Cambria Math" panose="02040503050406030204" pitchFamily="18" charset="0"/>
                        </a:rPr>
                        <m:t> %</m:t>
                      </m:r>
                    </m:oMath>
                  </m:oMathPara>
                </a14:m>
                <a:endParaRPr lang="es-ES" sz="1600" b="1" dirty="0">
                  <a:solidFill>
                    <a:schemeClr val="bg1"/>
                  </a:solidFill>
                </a:endParaRPr>
              </a:p>
            </p:txBody>
          </p:sp>
        </mc:Choice>
        <mc:Fallback xmlns="">
          <p:sp>
            <p:nvSpPr>
              <p:cNvPr id="21" name="20 CuadroTexto"/>
              <p:cNvSpPr txBox="1">
                <a:spLocks noRot="1" noChangeAspect="1" noMove="1" noResize="1" noEditPoints="1" noAdjustHandles="1" noChangeArrowheads="1" noChangeShapeType="1" noTextEdit="1"/>
              </p:cNvSpPr>
              <p:nvPr/>
            </p:nvSpPr>
            <p:spPr>
              <a:xfrm>
                <a:off x="1927129" y="5594378"/>
                <a:ext cx="1710340" cy="615105"/>
              </a:xfrm>
              <a:prstGeom prst="rect">
                <a:avLst/>
              </a:prstGeom>
              <a:blipFill rotWithShape="0">
                <a:blip r:embed="rId3"/>
                <a:stretch>
                  <a:fillRect/>
                </a:stretch>
              </a:blipFill>
            </p:spPr>
            <p:txBody>
              <a:bodyPr/>
              <a:lstStyle/>
              <a:p>
                <a:r>
                  <a:rPr lang="es-ES">
                    <a:noFill/>
                  </a:rPr>
                  <a:t> </a:t>
                </a:r>
              </a:p>
            </p:txBody>
          </p:sp>
        </mc:Fallback>
      </mc:AlternateContent>
      <p:grpSp>
        <p:nvGrpSpPr>
          <p:cNvPr id="24" name="Grupo 23"/>
          <p:cNvGrpSpPr/>
          <p:nvPr/>
        </p:nvGrpSpPr>
        <p:grpSpPr>
          <a:xfrm>
            <a:off x="8511916" y="331168"/>
            <a:ext cx="577711" cy="4651678"/>
            <a:chOff x="8511916" y="331168"/>
            <a:chExt cx="577711" cy="4651678"/>
          </a:xfrm>
        </p:grpSpPr>
        <p:sp>
          <p:nvSpPr>
            <p:cNvPr id="25" name="7 CuadroTexto"/>
            <p:cNvSpPr txBox="1"/>
            <p:nvPr/>
          </p:nvSpPr>
          <p:spPr>
            <a:xfrm rot="5400000">
              <a:off x="6995793" y="2961209"/>
              <a:ext cx="3673942" cy="369332"/>
            </a:xfrm>
            <a:prstGeom prst="rect">
              <a:avLst/>
            </a:prstGeom>
            <a:noFill/>
          </p:spPr>
          <p:txBody>
            <a:bodyPr wrap="square" rtlCol="0">
              <a:spAutoFit/>
            </a:bodyPr>
            <a:lstStyle/>
            <a:p>
              <a:pPr algn="ctr"/>
              <a:r>
                <a:rPr lang="es-ES" b="1" dirty="0" smtClean="0">
                  <a:solidFill>
                    <a:schemeClr val="bg1"/>
                  </a:solidFill>
                  <a:latin typeface="Arial Narrow" pitchFamily="34" charset="0"/>
                </a:rPr>
                <a:t>Departamento de Física y Química</a:t>
              </a:r>
              <a:endParaRPr lang="es-ES" b="1" dirty="0">
                <a:solidFill>
                  <a:schemeClr val="bg1"/>
                </a:solidFill>
                <a:latin typeface="Arial Narrow" pitchFamily="34" charset="0"/>
              </a:endParaRPr>
            </a:p>
          </p:txBody>
        </p:sp>
        <p:pic>
          <p:nvPicPr>
            <p:cNvPr id="26" name="Imagen 2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511916" y="331168"/>
              <a:ext cx="577711" cy="722979"/>
            </a:xfrm>
            <a:prstGeom prst="rect">
              <a:avLst/>
            </a:prstGeom>
          </p:spPr>
        </p:pic>
      </p:grpSp>
      <p:pic>
        <p:nvPicPr>
          <p:cNvPr id="1026" name="Picture 2" descr="http://www.educa2.madrid.org/cms_tools/files/ca10aba4-f331-4def-93f5-c9be68d408c0/imagenes/Tenis.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91085" y="2412187"/>
            <a:ext cx="2472088" cy="1650003"/>
          </a:xfrm>
          <a:prstGeom prst="rect">
            <a:avLst/>
          </a:prstGeom>
          <a:noFill/>
          <a:extLst>
            <a:ext uri="{909E8E84-426E-40DD-AFC4-6F175D3DCCD1}">
              <a14:hiddenFill xmlns:a14="http://schemas.microsoft.com/office/drawing/2010/main">
                <a:solidFill>
                  <a:srgbClr val="FFFFFF"/>
                </a:solidFill>
              </a14:hiddenFill>
            </a:ext>
          </a:extLst>
        </p:spPr>
      </p:pic>
      <mc:AlternateContent xmlns:mc="http://schemas.openxmlformats.org/markup-compatibility/2006" xmlns:a14="http://schemas.microsoft.com/office/drawing/2010/main">
        <mc:Choice Requires="a14">
          <p:sp>
            <p:nvSpPr>
              <p:cNvPr id="3" name="CuadroTexto 2"/>
              <p:cNvSpPr txBox="1"/>
              <p:nvPr/>
            </p:nvSpPr>
            <p:spPr>
              <a:xfrm>
                <a:off x="4605953" y="3248204"/>
                <a:ext cx="1554207" cy="24622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s-ES" sz="1600" b="0" i="1" smtClean="0">
                          <a:latin typeface="Cambria Math" panose="02040503050406030204" pitchFamily="18" charset="0"/>
                        </a:rPr>
                        <m:t>𝑝</m:t>
                      </m:r>
                      <m:r>
                        <a:rPr lang="es-ES" sz="1600" b="0" i="1" smtClean="0">
                          <a:latin typeface="Cambria Math" panose="02040503050406030204" pitchFamily="18" charset="0"/>
                        </a:rPr>
                        <m:t>′=</m:t>
                      </m:r>
                      <m:r>
                        <a:rPr lang="es-ES" sz="1600" b="0" i="1" smtClean="0">
                          <a:latin typeface="Cambria Math" panose="02040503050406030204" pitchFamily="18" charset="0"/>
                        </a:rPr>
                        <m:t>𝑝</m:t>
                      </m:r>
                      <m:r>
                        <a:rPr lang="es-ES" sz="1600" b="0" i="1" smtClean="0">
                          <a:latin typeface="Cambria Math" panose="02040503050406030204" pitchFamily="18" charset="0"/>
                        </a:rPr>
                        <m:t> (1+0,18)</m:t>
                      </m:r>
                    </m:oMath>
                  </m:oMathPara>
                </a14:m>
                <a:endParaRPr lang="es-ES" sz="1600" dirty="0"/>
              </a:p>
            </p:txBody>
          </p:sp>
        </mc:Choice>
        <mc:Fallback xmlns="">
          <p:sp>
            <p:nvSpPr>
              <p:cNvPr id="3" name="CuadroTexto 2"/>
              <p:cNvSpPr txBox="1">
                <a:spLocks noRot="1" noChangeAspect="1" noMove="1" noResize="1" noEditPoints="1" noAdjustHandles="1" noChangeArrowheads="1" noChangeShapeType="1" noTextEdit="1"/>
              </p:cNvSpPr>
              <p:nvPr/>
            </p:nvSpPr>
            <p:spPr>
              <a:xfrm>
                <a:off x="4605953" y="3248204"/>
                <a:ext cx="1554207" cy="246221"/>
              </a:xfrm>
              <a:prstGeom prst="rect">
                <a:avLst/>
              </a:prstGeom>
              <a:blipFill rotWithShape="0">
                <a:blip r:embed="rId6"/>
                <a:stretch>
                  <a:fillRect l="-4706" t="-7500" r="-3922" b="-35000"/>
                </a:stretch>
              </a:blipFill>
            </p:spPr>
            <p:txBody>
              <a:bodyPr/>
              <a:lstStyle/>
              <a:p>
                <a:r>
                  <a:rPr lang="es-ES">
                    <a:noFill/>
                  </a:rPr>
                  <a:t> </a:t>
                </a:r>
              </a:p>
            </p:txBody>
          </p:sp>
        </mc:Fallback>
      </mc:AlternateContent>
      <p:sp>
        <p:nvSpPr>
          <p:cNvPr id="27" name="Flecha derecha 26"/>
          <p:cNvSpPr/>
          <p:nvPr/>
        </p:nvSpPr>
        <p:spPr>
          <a:xfrm>
            <a:off x="3903970" y="4715289"/>
            <a:ext cx="448573" cy="185983"/>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mc:AlternateContent xmlns:mc="http://schemas.openxmlformats.org/markup-compatibility/2006" xmlns:a14="http://schemas.microsoft.com/office/drawing/2010/main">
        <mc:Choice Requires="a14">
          <p:sp>
            <p:nvSpPr>
              <p:cNvPr id="28" name="CuadroTexto 27"/>
              <p:cNvSpPr txBox="1"/>
              <p:nvPr/>
            </p:nvSpPr>
            <p:spPr>
              <a:xfrm>
                <a:off x="4818271" y="4501136"/>
                <a:ext cx="2510944" cy="523220"/>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s-ES" sz="1600" b="0" i="1" smtClean="0">
                              <a:latin typeface="Cambria Math" panose="02040503050406030204" pitchFamily="18" charset="0"/>
                            </a:rPr>
                          </m:ctrlPr>
                        </m:fPr>
                        <m:num>
                          <m:sSub>
                            <m:sSubPr>
                              <m:ctrlPr>
                                <a:rPr lang="es-ES" sz="1600" b="0" i="1" smtClean="0">
                                  <a:latin typeface="Cambria Math" panose="02040503050406030204" pitchFamily="18" charset="0"/>
                                </a:rPr>
                              </m:ctrlPr>
                            </m:sSubPr>
                            <m:e>
                              <m:r>
                                <a:rPr lang="es-ES" sz="1600" b="0" i="1" smtClean="0">
                                  <a:latin typeface="Cambria Math" panose="02040503050406030204" pitchFamily="18" charset="0"/>
                                </a:rPr>
                                <m:t>𝐸</m:t>
                              </m:r>
                            </m:e>
                            <m:sub>
                              <m:r>
                                <a:rPr lang="es-ES" sz="1600" b="0" i="1" smtClean="0">
                                  <a:latin typeface="Cambria Math" panose="02040503050406030204" pitchFamily="18" charset="0"/>
                                </a:rPr>
                                <m:t>𝐶</m:t>
                              </m:r>
                            </m:sub>
                          </m:sSub>
                          <m:r>
                            <a:rPr lang="es-ES" sz="1600" b="0" i="1" smtClean="0">
                              <a:latin typeface="Cambria Math" panose="02040503050406030204" pitchFamily="18" charset="0"/>
                            </a:rPr>
                            <m:t>′</m:t>
                          </m:r>
                        </m:num>
                        <m:den>
                          <m:sSub>
                            <m:sSubPr>
                              <m:ctrlPr>
                                <a:rPr lang="es-ES" sz="1600" b="0" i="1" smtClean="0">
                                  <a:latin typeface="Cambria Math" panose="02040503050406030204" pitchFamily="18" charset="0"/>
                                </a:rPr>
                              </m:ctrlPr>
                            </m:sSubPr>
                            <m:e>
                              <m:r>
                                <a:rPr lang="es-ES" sz="1600" b="0" i="1" smtClean="0">
                                  <a:latin typeface="Cambria Math" panose="02040503050406030204" pitchFamily="18" charset="0"/>
                                </a:rPr>
                                <m:t>𝐸</m:t>
                              </m:r>
                            </m:e>
                            <m:sub>
                              <m:r>
                                <a:rPr lang="es-ES" sz="1600" b="0" i="1" smtClean="0">
                                  <a:latin typeface="Cambria Math" panose="02040503050406030204" pitchFamily="18" charset="0"/>
                                </a:rPr>
                                <m:t>𝐶</m:t>
                              </m:r>
                            </m:sub>
                          </m:sSub>
                        </m:den>
                      </m:f>
                      <m:r>
                        <a:rPr lang="es-ES" sz="1600" b="0" i="1" smtClean="0">
                          <a:latin typeface="Cambria Math" panose="02040503050406030204" pitchFamily="18" charset="0"/>
                        </a:rPr>
                        <m:t>= </m:t>
                      </m:r>
                      <m:sSup>
                        <m:sSupPr>
                          <m:ctrlPr>
                            <a:rPr lang="es-ES" sz="1600" b="0" i="1" smtClean="0">
                              <a:latin typeface="Cambria Math" panose="02040503050406030204" pitchFamily="18" charset="0"/>
                            </a:rPr>
                          </m:ctrlPr>
                        </m:sSupPr>
                        <m:e>
                          <m:r>
                            <a:rPr lang="es-ES" sz="1600" i="1">
                              <a:latin typeface="Cambria Math" panose="02040503050406030204" pitchFamily="18" charset="0"/>
                            </a:rPr>
                            <m:t>(1+0,18)</m:t>
                          </m:r>
                          <m:r>
                            <m:rPr>
                              <m:nor/>
                            </m:rPr>
                            <a:rPr lang="es-ES" sz="1600" dirty="0"/>
                            <m:t> </m:t>
                          </m:r>
                        </m:e>
                        <m:sup>
                          <m:r>
                            <a:rPr lang="es-ES" sz="1600" b="0" i="1" smtClean="0">
                              <a:latin typeface="Cambria Math" panose="02040503050406030204" pitchFamily="18" charset="0"/>
                            </a:rPr>
                            <m:t>2</m:t>
                          </m:r>
                        </m:sup>
                      </m:sSup>
                      <m:r>
                        <a:rPr lang="es-ES" sz="1600" b="0" i="1" smtClean="0">
                          <a:latin typeface="Cambria Math" panose="02040503050406030204" pitchFamily="18" charset="0"/>
                        </a:rPr>
                        <m:t>=1,3924</m:t>
                      </m:r>
                    </m:oMath>
                  </m:oMathPara>
                </a14:m>
                <a:endParaRPr lang="es-ES" sz="1600" dirty="0"/>
              </a:p>
            </p:txBody>
          </p:sp>
        </mc:Choice>
        <mc:Fallback xmlns="">
          <p:sp>
            <p:nvSpPr>
              <p:cNvPr id="28" name="CuadroTexto 27"/>
              <p:cNvSpPr txBox="1">
                <a:spLocks noRot="1" noChangeAspect="1" noMove="1" noResize="1" noEditPoints="1" noAdjustHandles="1" noChangeArrowheads="1" noChangeShapeType="1" noTextEdit="1"/>
              </p:cNvSpPr>
              <p:nvPr/>
            </p:nvSpPr>
            <p:spPr>
              <a:xfrm>
                <a:off x="4818271" y="4501136"/>
                <a:ext cx="2510944" cy="523220"/>
              </a:xfrm>
              <a:prstGeom prst="rect">
                <a:avLst/>
              </a:prstGeom>
              <a:blipFill rotWithShape="0">
                <a:blip r:embed="rId7"/>
                <a:stretch>
                  <a:fillRect/>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29" name="CuadroTexto 28"/>
              <p:cNvSpPr txBox="1"/>
              <p:nvPr/>
            </p:nvSpPr>
            <p:spPr>
              <a:xfrm>
                <a:off x="1384063" y="4511356"/>
                <a:ext cx="1933286" cy="494110"/>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s-ES" sz="1600" b="0" i="1" smtClean="0">
                              <a:latin typeface="Cambria Math" panose="02040503050406030204" pitchFamily="18" charset="0"/>
                            </a:rPr>
                          </m:ctrlPr>
                        </m:fPr>
                        <m:num>
                          <m:sSup>
                            <m:sSupPr>
                              <m:ctrlPr>
                                <a:rPr lang="es-ES" sz="1600" b="0" i="1" smtClean="0">
                                  <a:latin typeface="Cambria Math" panose="02040503050406030204" pitchFamily="18" charset="0"/>
                                </a:rPr>
                              </m:ctrlPr>
                            </m:sSupPr>
                            <m:e>
                              <m:r>
                                <a:rPr lang="es-ES" sz="1600" b="0" i="1" smtClean="0">
                                  <a:latin typeface="Cambria Math" panose="02040503050406030204" pitchFamily="18" charset="0"/>
                                </a:rPr>
                                <m:t>𝑝</m:t>
                              </m:r>
                              <m:r>
                                <a:rPr lang="es-ES" sz="1600" b="0" i="1" smtClean="0">
                                  <a:latin typeface="Cambria Math" panose="02040503050406030204" pitchFamily="18" charset="0"/>
                                </a:rPr>
                                <m:t>′</m:t>
                              </m:r>
                            </m:e>
                            <m:sup>
                              <m:r>
                                <a:rPr lang="es-ES" sz="1600" b="0" i="1" smtClean="0">
                                  <a:latin typeface="Cambria Math" panose="02040503050406030204" pitchFamily="18" charset="0"/>
                                </a:rPr>
                                <m:t>2</m:t>
                              </m:r>
                            </m:sup>
                          </m:sSup>
                        </m:num>
                        <m:den>
                          <m:r>
                            <a:rPr lang="es-ES" sz="1600" b="0" i="1" smtClean="0">
                              <a:latin typeface="Cambria Math" panose="02040503050406030204" pitchFamily="18" charset="0"/>
                            </a:rPr>
                            <m:t>2</m:t>
                          </m:r>
                          <m:r>
                            <a:rPr lang="es-ES" sz="1600" b="0" i="1" smtClean="0">
                              <a:latin typeface="Cambria Math" panose="02040503050406030204" pitchFamily="18" charset="0"/>
                            </a:rPr>
                            <m:t>𝑚</m:t>
                          </m:r>
                        </m:den>
                      </m:f>
                      <m:r>
                        <a:rPr lang="es-ES" sz="1600" b="0" i="1" smtClean="0">
                          <a:latin typeface="Cambria Math" panose="02040503050406030204" pitchFamily="18" charset="0"/>
                        </a:rPr>
                        <m:t>=</m:t>
                      </m:r>
                      <m:f>
                        <m:fPr>
                          <m:ctrlPr>
                            <a:rPr lang="es-ES" sz="1600" i="1">
                              <a:latin typeface="Cambria Math" panose="02040503050406030204" pitchFamily="18" charset="0"/>
                            </a:rPr>
                          </m:ctrlPr>
                        </m:fPr>
                        <m:num>
                          <m:sSup>
                            <m:sSupPr>
                              <m:ctrlPr>
                                <a:rPr lang="es-ES" sz="1600" i="1">
                                  <a:latin typeface="Cambria Math" panose="02040503050406030204" pitchFamily="18" charset="0"/>
                                </a:rPr>
                              </m:ctrlPr>
                            </m:sSupPr>
                            <m:e>
                              <m:r>
                                <a:rPr lang="es-ES" sz="1600" i="1">
                                  <a:latin typeface="Cambria Math" panose="02040503050406030204" pitchFamily="18" charset="0"/>
                                </a:rPr>
                                <m:t>𝑝</m:t>
                              </m:r>
                            </m:e>
                            <m:sup>
                              <m:r>
                                <a:rPr lang="es-ES" sz="1600" i="1">
                                  <a:latin typeface="Cambria Math" panose="02040503050406030204" pitchFamily="18" charset="0"/>
                                </a:rPr>
                                <m:t>2</m:t>
                              </m:r>
                            </m:sup>
                          </m:sSup>
                        </m:num>
                        <m:den>
                          <m:r>
                            <a:rPr lang="es-ES" sz="1600" i="1">
                              <a:latin typeface="Cambria Math" panose="02040503050406030204" pitchFamily="18" charset="0"/>
                            </a:rPr>
                            <m:t>2</m:t>
                          </m:r>
                          <m:r>
                            <a:rPr lang="es-ES" sz="1600" i="1">
                              <a:latin typeface="Cambria Math" panose="02040503050406030204" pitchFamily="18" charset="0"/>
                            </a:rPr>
                            <m:t>𝑚</m:t>
                          </m:r>
                        </m:den>
                      </m:f>
                      <m:sSup>
                        <m:sSupPr>
                          <m:ctrlPr>
                            <a:rPr lang="es-ES" sz="1600" i="1" smtClean="0">
                              <a:latin typeface="Cambria Math" panose="02040503050406030204" pitchFamily="18" charset="0"/>
                            </a:rPr>
                          </m:ctrlPr>
                        </m:sSupPr>
                        <m:e>
                          <m:r>
                            <a:rPr lang="es-ES" sz="1600" i="1">
                              <a:latin typeface="Cambria Math" panose="02040503050406030204" pitchFamily="18" charset="0"/>
                            </a:rPr>
                            <m:t>(1+0,18)</m:t>
                          </m:r>
                        </m:e>
                        <m:sup>
                          <m:r>
                            <a:rPr lang="es-ES" sz="1600" b="0" i="1" smtClean="0">
                              <a:latin typeface="Cambria Math" panose="02040503050406030204" pitchFamily="18" charset="0"/>
                            </a:rPr>
                            <m:t>2</m:t>
                          </m:r>
                        </m:sup>
                      </m:sSup>
                    </m:oMath>
                  </m:oMathPara>
                </a14:m>
                <a:endParaRPr lang="es-ES" sz="1600" dirty="0"/>
              </a:p>
            </p:txBody>
          </p:sp>
        </mc:Choice>
        <mc:Fallback xmlns="">
          <p:sp>
            <p:nvSpPr>
              <p:cNvPr id="29" name="CuadroTexto 28"/>
              <p:cNvSpPr txBox="1">
                <a:spLocks noRot="1" noChangeAspect="1" noMove="1" noResize="1" noEditPoints="1" noAdjustHandles="1" noChangeArrowheads="1" noChangeShapeType="1" noTextEdit="1"/>
              </p:cNvSpPr>
              <p:nvPr/>
            </p:nvSpPr>
            <p:spPr>
              <a:xfrm>
                <a:off x="1384063" y="4511356"/>
                <a:ext cx="1933286" cy="494110"/>
              </a:xfrm>
              <a:prstGeom prst="rect">
                <a:avLst/>
              </a:prstGeom>
              <a:blipFill rotWithShape="0">
                <a:blip r:embed="rId8"/>
                <a:stretch>
                  <a:fillRect/>
                </a:stretch>
              </a:blipFill>
            </p:spPr>
            <p:txBody>
              <a:bodyPr/>
              <a:lstStyle/>
              <a:p>
                <a:r>
                  <a:rPr lang="es-ES">
                    <a:noFill/>
                  </a:rPr>
                  <a:t> </a:t>
                </a:r>
              </a:p>
            </p:txBody>
          </p:sp>
        </mc:Fallback>
      </mc:AlternateContent>
      <p:sp>
        <p:nvSpPr>
          <p:cNvPr id="31" name="18 CuadroTexto"/>
          <p:cNvSpPr txBox="1"/>
          <p:nvPr/>
        </p:nvSpPr>
        <p:spPr>
          <a:xfrm>
            <a:off x="4128256" y="5732653"/>
            <a:ext cx="1656152" cy="338554"/>
          </a:xfrm>
          <a:prstGeom prst="rect">
            <a:avLst/>
          </a:prstGeom>
          <a:noFill/>
        </p:spPr>
        <p:txBody>
          <a:bodyPr wrap="square" rtlCol="0">
            <a:spAutoFit/>
          </a:bodyPr>
          <a:lstStyle/>
          <a:p>
            <a:pPr algn="just"/>
            <a:r>
              <a:rPr lang="es-ES" sz="1600" b="1" dirty="0" smtClean="0">
                <a:solidFill>
                  <a:srgbClr val="FF0000"/>
                </a:solidFill>
                <a:latin typeface="Arial Narrow" pitchFamily="34" charset="0"/>
              </a:rPr>
              <a:t>¡Varía un 39,24 %!</a:t>
            </a:r>
            <a:endParaRPr lang="es-ES" sz="1600" b="1" dirty="0">
              <a:solidFill>
                <a:srgbClr val="FF0000"/>
              </a:solidFill>
              <a:latin typeface="Arial Narrow" pitchFamily="34" charset="0"/>
            </a:endParaRPr>
          </a:p>
        </p:txBody>
      </p:sp>
    </p:spTree>
    <p:extLst>
      <p:ext uri="{BB962C8B-B14F-4D97-AF65-F5344CB8AC3E}">
        <p14:creationId xmlns:p14="http://schemas.microsoft.com/office/powerpoint/2010/main" val="35425640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Cuestiones</a:t>
            </a:r>
            <a:endParaRPr lang="es-ES" dirty="0"/>
          </a:p>
        </p:txBody>
      </p:sp>
      <p:sp>
        <p:nvSpPr>
          <p:cNvPr id="4" name="3 CuadroTexto"/>
          <p:cNvSpPr txBox="1"/>
          <p:nvPr/>
        </p:nvSpPr>
        <p:spPr>
          <a:xfrm>
            <a:off x="611560" y="1340768"/>
            <a:ext cx="7560840" cy="2308324"/>
          </a:xfrm>
          <a:prstGeom prst="rect">
            <a:avLst/>
          </a:prstGeom>
          <a:solidFill>
            <a:srgbClr val="FFFF99"/>
          </a:solidFill>
          <a:effectLst>
            <a:outerShdw blurRad="50800" dist="38100" dir="2700000" algn="tl" rotWithShape="0">
              <a:prstClr val="black">
                <a:alpha val="40000"/>
              </a:prstClr>
            </a:outerShdw>
          </a:effectLst>
        </p:spPr>
        <p:txBody>
          <a:bodyPr wrap="square" rtlCol="0">
            <a:spAutoFit/>
          </a:bodyPr>
          <a:lstStyle/>
          <a:p>
            <a:pPr algn="just"/>
            <a:r>
              <a:rPr lang="es-ES" sz="1600" dirty="0">
                <a:latin typeface="Arial Narrow" pitchFamily="34" charset="0"/>
                <a:ea typeface="Adobe Heiti Std R" pitchFamily="34" charset="-128"/>
                <a:cs typeface="Aparajita" pitchFamily="34" charset="0"/>
              </a:rPr>
              <a:t>2</a:t>
            </a:r>
            <a:r>
              <a:rPr lang="es-ES" sz="1600" dirty="0" smtClean="0">
                <a:latin typeface="Arial Narrow" pitchFamily="34" charset="0"/>
                <a:ea typeface="Adobe Heiti Std R" pitchFamily="34" charset="-128"/>
                <a:cs typeface="Aparajita" pitchFamily="34" charset="0"/>
              </a:rPr>
              <a:t>. El pasado 12 de noviembre, el módulo </a:t>
            </a:r>
            <a:r>
              <a:rPr lang="es-ES" sz="1600" dirty="0" err="1" smtClean="0">
                <a:latin typeface="Arial Narrow" pitchFamily="34" charset="0"/>
                <a:ea typeface="Adobe Heiti Std R" pitchFamily="34" charset="-128"/>
                <a:cs typeface="Aparajita" pitchFamily="34" charset="0"/>
              </a:rPr>
              <a:t>Philae</a:t>
            </a:r>
            <a:r>
              <a:rPr lang="es-ES" sz="1600" dirty="0" smtClean="0">
                <a:latin typeface="Arial Narrow" pitchFamily="34" charset="0"/>
                <a:ea typeface="Adobe Heiti Std R" pitchFamily="34" charset="-128"/>
                <a:cs typeface="Aparajita" pitchFamily="34" charset="0"/>
              </a:rPr>
              <a:t>, que había sido lanzado con la sonda espacial </a:t>
            </a:r>
            <a:r>
              <a:rPr lang="es-ES" sz="1600" dirty="0" err="1" smtClean="0">
                <a:latin typeface="Arial Narrow" pitchFamily="34" charset="0"/>
                <a:ea typeface="Adobe Heiti Std R" pitchFamily="34" charset="-128"/>
                <a:cs typeface="Aparajita" pitchFamily="34" charset="0"/>
              </a:rPr>
              <a:t>Rosetta</a:t>
            </a:r>
            <a:r>
              <a:rPr lang="es-ES" sz="1600" dirty="0" smtClean="0">
                <a:latin typeface="Arial Narrow" pitchFamily="34" charset="0"/>
                <a:ea typeface="Adobe Heiti Std R" pitchFamily="34" charset="-128"/>
                <a:cs typeface="Aparajita" pitchFamily="34" charset="0"/>
              </a:rPr>
              <a:t> el 2 de marzo de 2004, conseguía posarse en la superficie del cometa 67P/</a:t>
            </a:r>
            <a:r>
              <a:rPr lang="es-ES" sz="1600" dirty="0" err="1" smtClean="0">
                <a:latin typeface="Arial Narrow" pitchFamily="34" charset="0"/>
                <a:ea typeface="Adobe Heiti Std R" pitchFamily="34" charset="-128"/>
                <a:cs typeface="Aparajita" pitchFamily="34" charset="0"/>
              </a:rPr>
              <a:t>Chiriumov-Guerasimenko</a:t>
            </a:r>
            <a:r>
              <a:rPr lang="es-ES" sz="1600" dirty="0" smtClean="0">
                <a:latin typeface="Arial Narrow" pitchFamily="34" charset="0"/>
                <a:ea typeface="Adobe Heiti Std R" pitchFamily="34" charset="-128"/>
                <a:cs typeface="Aparajita" pitchFamily="34" charset="0"/>
              </a:rPr>
              <a:t>. La masa de dicho cometa, de forma irregular, es de 10</a:t>
            </a:r>
            <a:r>
              <a:rPr lang="es-ES" sz="1600" baseline="30000" dirty="0" smtClean="0">
                <a:latin typeface="Arial Narrow" pitchFamily="34" charset="0"/>
                <a:ea typeface="Adobe Heiti Std R" pitchFamily="34" charset="-128"/>
                <a:cs typeface="Aparajita" pitchFamily="34" charset="0"/>
              </a:rPr>
              <a:t>13</a:t>
            </a:r>
            <a:r>
              <a:rPr lang="es-ES" sz="1600" dirty="0" smtClean="0">
                <a:latin typeface="Arial Narrow" pitchFamily="34" charset="0"/>
                <a:ea typeface="Adobe Heiti Std R" pitchFamily="34" charset="-128"/>
                <a:cs typeface="Aparajita" pitchFamily="34" charset="0"/>
              </a:rPr>
              <a:t> kg, siendo su volumen de unos 25 km</a:t>
            </a:r>
            <a:r>
              <a:rPr lang="es-ES" sz="1600" baseline="30000" dirty="0" smtClean="0">
                <a:latin typeface="Arial Narrow" pitchFamily="34" charset="0"/>
                <a:ea typeface="Adobe Heiti Std R" pitchFamily="34" charset="-128"/>
                <a:cs typeface="Aparajita" pitchFamily="34" charset="0"/>
              </a:rPr>
              <a:t>3</a:t>
            </a:r>
            <a:r>
              <a:rPr lang="es-ES" sz="1600" dirty="0" smtClean="0">
                <a:latin typeface="Arial Narrow" pitchFamily="34" charset="0"/>
                <a:ea typeface="Adobe Heiti Std R" pitchFamily="34" charset="-128"/>
                <a:cs typeface="Aparajita" pitchFamily="34" charset="0"/>
              </a:rPr>
              <a:t>.</a:t>
            </a:r>
          </a:p>
          <a:p>
            <a:pPr marL="342900" indent="-342900" algn="just">
              <a:buAutoNum type="alphaLcParenR"/>
            </a:pPr>
            <a:r>
              <a:rPr lang="es-ES" sz="1600" dirty="0" smtClean="0">
                <a:latin typeface="Arial Narrow" pitchFamily="34" charset="0"/>
                <a:ea typeface="Adobe Heiti Std R" pitchFamily="34" charset="-128"/>
                <a:cs typeface="Aparajita" pitchFamily="34" charset="0"/>
              </a:rPr>
              <a:t>Suponiendo que el cometa fuese una esfera homogénea ¿cuál sería el valor de </a:t>
            </a:r>
            <a:r>
              <a:rPr lang="es-ES" sz="1600" i="1" dirty="0" smtClean="0">
                <a:latin typeface="Arial Narrow" pitchFamily="34" charset="0"/>
                <a:ea typeface="Adobe Heiti Std R" pitchFamily="34" charset="-128"/>
                <a:cs typeface="Aparajita" pitchFamily="34" charset="0"/>
              </a:rPr>
              <a:t>g</a:t>
            </a:r>
            <a:r>
              <a:rPr lang="es-ES" sz="1600" dirty="0" smtClean="0">
                <a:latin typeface="Arial Narrow" pitchFamily="34" charset="0"/>
                <a:ea typeface="Adobe Heiti Std R" pitchFamily="34" charset="-128"/>
                <a:cs typeface="Aparajita" pitchFamily="34" charset="0"/>
              </a:rPr>
              <a:t> en su superficie?</a:t>
            </a:r>
          </a:p>
          <a:p>
            <a:pPr marL="342900" indent="-342900" algn="just">
              <a:buAutoNum type="alphaLcParenR"/>
            </a:pPr>
            <a:r>
              <a:rPr lang="es-ES" sz="1600" dirty="0" smtClean="0">
                <a:latin typeface="Arial Narrow" pitchFamily="34" charset="0"/>
                <a:ea typeface="Adobe Heiti Std R" pitchFamily="34" charset="-128"/>
                <a:cs typeface="Aparajita" pitchFamily="34" charset="0"/>
              </a:rPr>
              <a:t>Se ha podido leer en la prensa que el valor de la fuerza gravitatoria en las proximidades del cometa habría permitido dejar caer el módulo libremente, sin paracaídas, desde una altura de 1000 m ¿crees que esa suposición es correcta? Justifícala.</a:t>
            </a:r>
            <a:endParaRPr lang="es-ES" sz="1600" dirty="0">
              <a:latin typeface="Arial Narrow" pitchFamily="34" charset="0"/>
              <a:ea typeface="Adobe Heiti Std R" pitchFamily="34" charset="-128"/>
              <a:cs typeface="Aparajita" pitchFamily="34" charset="0"/>
            </a:endParaRPr>
          </a:p>
        </p:txBody>
      </p:sp>
      <p:sp>
        <p:nvSpPr>
          <p:cNvPr id="33" name="32 CuadroTexto"/>
          <p:cNvSpPr txBox="1"/>
          <p:nvPr/>
        </p:nvSpPr>
        <p:spPr>
          <a:xfrm>
            <a:off x="3619343" y="3899013"/>
            <a:ext cx="3968280" cy="338554"/>
          </a:xfrm>
          <a:prstGeom prst="rect">
            <a:avLst/>
          </a:prstGeom>
          <a:noFill/>
        </p:spPr>
        <p:txBody>
          <a:bodyPr wrap="square" rtlCol="0">
            <a:spAutoFit/>
          </a:bodyPr>
          <a:lstStyle/>
          <a:p>
            <a:r>
              <a:rPr lang="es-ES" sz="1600" dirty="0" smtClean="0">
                <a:latin typeface="Arial Narrow" pitchFamily="34" charset="0"/>
              </a:rPr>
              <a:t>a) El valor de </a:t>
            </a:r>
            <a:r>
              <a:rPr lang="es-ES" sz="1600" i="1" dirty="0" smtClean="0">
                <a:latin typeface="Arial Narrow" pitchFamily="34" charset="0"/>
              </a:rPr>
              <a:t>g</a:t>
            </a:r>
            <a:r>
              <a:rPr lang="es-ES" sz="1600" dirty="0" smtClean="0">
                <a:latin typeface="Arial Narrow" pitchFamily="34" charset="0"/>
              </a:rPr>
              <a:t> viene dado por:</a:t>
            </a:r>
          </a:p>
        </p:txBody>
      </p:sp>
      <p:grpSp>
        <p:nvGrpSpPr>
          <p:cNvPr id="34" name="Grupo 33"/>
          <p:cNvGrpSpPr/>
          <p:nvPr/>
        </p:nvGrpSpPr>
        <p:grpSpPr>
          <a:xfrm>
            <a:off x="8511916" y="331168"/>
            <a:ext cx="577711" cy="4651678"/>
            <a:chOff x="8511916" y="331168"/>
            <a:chExt cx="577711" cy="4651678"/>
          </a:xfrm>
        </p:grpSpPr>
        <p:sp>
          <p:nvSpPr>
            <p:cNvPr id="40" name="7 CuadroTexto"/>
            <p:cNvSpPr txBox="1"/>
            <p:nvPr/>
          </p:nvSpPr>
          <p:spPr>
            <a:xfrm rot="5400000">
              <a:off x="6995793" y="2961209"/>
              <a:ext cx="3673942" cy="369332"/>
            </a:xfrm>
            <a:prstGeom prst="rect">
              <a:avLst/>
            </a:prstGeom>
            <a:noFill/>
          </p:spPr>
          <p:txBody>
            <a:bodyPr wrap="square" rtlCol="0">
              <a:spAutoFit/>
            </a:bodyPr>
            <a:lstStyle/>
            <a:p>
              <a:pPr algn="ctr"/>
              <a:r>
                <a:rPr lang="es-ES" b="1" dirty="0" smtClean="0">
                  <a:solidFill>
                    <a:schemeClr val="bg1"/>
                  </a:solidFill>
                  <a:latin typeface="Arial Narrow" pitchFamily="34" charset="0"/>
                </a:rPr>
                <a:t>Departamento de Física y Química</a:t>
              </a:r>
              <a:endParaRPr lang="es-ES" b="1" dirty="0">
                <a:solidFill>
                  <a:schemeClr val="bg1"/>
                </a:solidFill>
                <a:latin typeface="Arial Narrow" pitchFamily="34" charset="0"/>
              </a:endParaRPr>
            </a:p>
          </p:txBody>
        </p:sp>
        <p:pic>
          <p:nvPicPr>
            <p:cNvPr id="41" name="Imagen 4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11916" y="331168"/>
              <a:ext cx="577711" cy="722979"/>
            </a:xfrm>
            <a:prstGeom prst="rect">
              <a:avLst/>
            </a:prstGeom>
          </p:spPr>
        </p:pic>
      </p:grpSp>
      <p:pic>
        <p:nvPicPr>
          <p:cNvPr id="2052" name="Picture 4" descr="http://upload.wikimedia.org/wikipedia/commons/thumb/8/81/Comet_67P_on_19_September_2014_NavCam_mosaic.jpg/1280px-Comet_67P_on_19_September_2014_NavCam_mosaic.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72462" y="3899013"/>
            <a:ext cx="2725568" cy="2167665"/>
          </a:xfrm>
          <a:prstGeom prst="rect">
            <a:avLst/>
          </a:prstGeom>
          <a:noFill/>
          <a:extLst>
            <a:ext uri="{909E8E84-426E-40DD-AFC4-6F175D3DCCD1}">
              <a14:hiddenFill xmlns:a14="http://schemas.microsoft.com/office/drawing/2010/main">
                <a:solidFill>
                  <a:srgbClr val="FFFFFF"/>
                </a:solidFill>
              </a14:hiddenFill>
            </a:ext>
          </a:extLst>
        </p:spPr>
      </p:pic>
      <mc:AlternateContent xmlns:mc="http://schemas.openxmlformats.org/markup-compatibility/2006" xmlns:a14="http://schemas.microsoft.com/office/drawing/2010/main">
        <mc:Choice Requires="a14">
          <p:sp>
            <p:nvSpPr>
              <p:cNvPr id="13" name="CuadroTexto 12"/>
              <p:cNvSpPr txBox="1"/>
              <p:nvPr/>
            </p:nvSpPr>
            <p:spPr>
              <a:xfrm>
                <a:off x="6257502" y="3806835"/>
                <a:ext cx="848566" cy="45942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s-ES" sz="1600" b="0" i="1" smtClean="0">
                          <a:latin typeface="Cambria Math" panose="02040503050406030204" pitchFamily="18" charset="0"/>
                        </a:rPr>
                        <m:t>𝑔</m:t>
                      </m:r>
                      <m:r>
                        <a:rPr lang="es-ES" sz="1600" b="0" i="1" smtClean="0">
                          <a:latin typeface="Cambria Math" panose="02040503050406030204" pitchFamily="18" charset="0"/>
                        </a:rPr>
                        <m:t>=</m:t>
                      </m:r>
                      <m:r>
                        <a:rPr lang="es-ES" sz="1600" b="0" i="1" smtClean="0">
                          <a:latin typeface="Cambria Math" panose="02040503050406030204" pitchFamily="18" charset="0"/>
                        </a:rPr>
                        <m:t>𝐺</m:t>
                      </m:r>
                      <m:f>
                        <m:fPr>
                          <m:ctrlPr>
                            <a:rPr lang="es-ES" sz="1600" b="0" i="1" smtClean="0">
                              <a:latin typeface="Cambria Math" panose="02040503050406030204" pitchFamily="18" charset="0"/>
                            </a:rPr>
                          </m:ctrlPr>
                        </m:fPr>
                        <m:num>
                          <m:r>
                            <a:rPr lang="es-ES" sz="1600" b="0" i="1" smtClean="0">
                              <a:latin typeface="Cambria Math" panose="02040503050406030204" pitchFamily="18" charset="0"/>
                            </a:rPr>
                            <m:t>𝑀</m:t>
                          </m:r>
                        </m:num>
                        <m:den>
                          <m:sSup>
                            <m:sSupPr>
                              <m:ctrlPr>
                                <a:rPr lang="es-ES" sz="1600" b="0" i="1" smtClean="0">
                                  <a:latin typeface="Cambria Math" panose="02040503050406030204" pitchFamily="18" charset="0"/>
                                </a:rPr>
                              </m:ctrlPr>
                            </m:sSupPr>
                            <m:e>
                              <m:r>
                                <a:rPr lang="es-ES" sz="1600" b="0" i="1" smtClean="0">
                                  <a:latin typeface="Cambria Math" panose="02040503050406030204" pitchFamily="18" charset="0"/>
                                </a:rPr>
                                <m:t>𝑅</m:t>
                              </m:r>
                            </m:e>
                            <m:sup>
                              <m:r>
                                <a:rPr lang="es-ES" sz="1600" b="0" i="1" smtClean="0">
                                  <a:latin typeface="Cambria Math" panose="02040503050406030204" pitchFamily="18" charset="0"/>
                                </a:rPr>
                                <m:t>2</m:t>
                              </m:r>
                            </m:sup>
                          </m:sSup>
                        </m:den>
                      </m:f>
                    </m:oMath>
                  </m:oMathPara>
                </a14:m>
                <a:endParaRPr lang="es-ES" sz="1600" dirty="0"/>
              </a:p>
            </p:txBody>
          </p:sp>
        </mc:Choice>
        <mc:Fallback xmlns="">
          <p:sp>
            <p:nvSpPr>
              <p:cNvPr id="13" name="CuadroTexto 12"/>
              <p:cNvSpPr txBox="1">
                <a:spLocks noRot="1" noChangeAspect="1" noMove="1" noResize="1" noEditPoints="1" noAdjustHandles="1" noChangeArrowheads="1" noChangeShapeType="1" noTextEdit="1"/>
              </p:cNvSpPr>
              <p:nvPr/>
            </p:nvSpPr>
            <p:spPr>
              <a:xfrm>
                <a:off x="6257502" y="3806835"/>
                <a:ext cx="848566" cy="459421"/>
              </a:xfrm>
              <a:prstGeom prst="rect">
                <a:avLst/>
              </a:prstGeom>
              <a:blipFill rotWithShape="0">
                <a:blip r:embed="rId4"/>
                <a:stretch>
                  <a:fillRect/>
                </a:stretch>
              </a:blipFill>
            </p:spPr>
            <p:txBody>
              <a:bodyPr/>
              <a:lstStyle/>
              <a:p>
                <a:r>
                  <a:rPr lang="es-ES">
                    <a:noFill/>
                  </a:rPr>
                  <a:t> </a:t>
                </a:r>
              </a:p>
            </p:txBody>
          </p:sp>
        </mc:Fallback>
      </mc:AlternateContent>
      <p:sp>
        <p:nvSpPr>
          <p:cNvPr id="14" name="32 CuadroTexto"/>
          <p:cNvSpPr txBox="1"/>
          <p:nvPr/>
        </p:nvSpPr>
        <p:spPr>
          <a:xfrm>
            <a:off x="3795623" y="4506452"/>
            <a:ext cx="3792000" cy="338554"/>
          </a:xfrm>
          <a:prstGeom prst="rect">
            <a:avLst/>
          </a:prstGeom>
          <a:noFill/>
        </p:spPr>
        <p:txBody>
          <a:bodyPr wrap="square" rtlCol="0">
            <a:spAutoFit/>
          </a:bodyPr>
          <a:lstStyle/>
          <a:p>
            <a:r>
              <a:rPr lang="es-ES" sz="1600" dirty="0" smtClean="0">
                <a:latin typeface="Arial Narrow" pitchFamily="34" charset="0"/>
              </a:rPr>
              <a:t>Dado que le volumen:</a:t>
            </a:r>
          </a:p>
        </p:txBody>
      </p:sp>
      <mc:AlternateContent xmlns:mc="http://schemas.openxmlformats.org/markup-compatibility/2006" xmlns:a14="http://schemas.microsoft.com/office/drawing/2010/main">
        <mc:Choice Requires="a14">
          <p:sp>
            <p:nvSpPr>
              <p:cNvPr id="15" name="CuadroTexto 14"/>
              <p:cNvSpPr txBox="1"/>
              <p:nvPr/>
            </p:nvSpPr>
            <p:spPr>
              <a:xfrm>
                <a:off x="4088287" y="4982845"/>
                <a:ext cx="955966" cy="46172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s-ES" sz="1600" b="0" i="1" smtClean="0">
                          <a:latin typeface="Cambria Math" panose="02040503050406030204" pitchFamily="18" charset="0"/>
                        </a:rPr>
                        <m:t>𝑉</m:t>
                      </m:r>
                      <m:r>
                        <a:rPr lang="es-ES" sz="1600" b="0" i="1" smtClean="0">
                          <a:latin typeface="Cambria Math" panose="02040503050406030204" pitchFamily="18" charset="0"/>
                        </a:rPr>
                        <m:t>=</m:t>
                      </m:r>
                      <m:f>
                        <m:fPr>
                          <m:ctrlPr>
                            <a:rPr lang="es-ES" sz="1600" b="0" i="1" smtClean="0">
                              <a:latin typeface="Cambria Math" panose="02040503050406030204" pitchFamily="18" charset="0"/>
                            </a:rPr>
                          </m:ctrlPr>
                        </m:fPr>
                        <m:num>
                          <m:r>
                            <a:rPr lang="es-ES" sz="1600" b="0" i="1" smtClean="0">
                              <a:latin typeface="Cambria Math" panose="02040503050406030204" pitchFamily="18" charset="0"/>
                            </a:rPr>
                            <m:t>4</m:t>
                          </m:r>
                        </m:num>
                        <m:den>
                          <m:r>
                            <a:rPr lang="es-ES" sz="1600" b="0" i="1" smtClean="0">
                              <a:latin typeface="Cambria Math" panose="02040503050406030204" pitchFamily="18" charset="0"/>
                            </a:rPr>
                            <m:t>3</m:t>
                          </m:r>
                        </m:den>
                      </m:f>
                      <m:r>
                        <a:rPr lang="es-ES" sz="1600" b="0" i="1" smtClean="0">
                          <a:latin typeface="Cambria Math" panose="02040503050406030204" pitchFamily="18" charset="0"/>
                          <a:ea typeface="Cambria Math" panose="02040503050406030204" pitchFamily="18" charset="0"/>
                        </a:rPr>
                        <m:t>𝜋</m:t>
                      </m:r>
                      <m:sSup>
                        <m:sSupPr>
                          <m:ctrlPr>
                            <a:rPr lang="es-ES" sz="1600" b="0" i="1" smtClean="0">
                              <a:latin typeface="Cambria Math" panose="02040503050406030204" pitchFamily="18" charset="0"/>
                              <a:ea typeface="Cambria Math" panose="02040503050406030204" pitchFamily="18" charset="0"/>
                            </a:rPr>
                          </m:ctrlPr>
                        </m:sSupPr>
                        <m:e>
                          <m:r>
                            <a:rPr lang="es-ES" sz="1600" b="0" i="1" smtClean="0">
                              <a:latin typeface="Cambria Math" panose="02040503050406030204" pitchFamily="18" charset="0"/>
                              <a:ea typeface="Cambria Math" panose="02040503050406030204" pitchFamily="18" charset="0"/>
                            </a:rPr>
                            <m:t>𝑅</m:t>
                          </m:r>
                        </m:e>
                        <m:sup>
                          <m:r>
                            <a:rPr lang="es-ES" sz="1600" b="0" i="1" smtClean="0">
                              <a:latin typeface="Cambria Math" panose="02040503050406030204" pitchFamily="18" charset="0"/>
                              <a:ea typeface="Cambria Math" panose="02040503050406030204" pitchFamily="18" charset="0"/>
                            </a:rPr>
                            <m:t>3</m:t>
                          </m:r>
                        </m:sup>
                      </m:sSup>
                    </m:oMath>
                  </m:oMathPara>
                </a14:m>
                <a:endParaRPr lang="es-ES" sz="1600" dirty="0"/>
              </a:p>
            </p:txBody>
          </p:sp>
        </mc:Choice>
        <mc:Fallback xmlns="">
          <p:sp>
            <p:nvSpPr>
              <p:cNvPr id="15" name="CuadroTexto 14"/>
              <p:cNvSpPr txBox="1">
                <a:spLocks noRot="1" noChangeAspect="1" noMove="1" noResize="1" noEditPoints="1" noAdjustHandles="1" noChangeArrowheads="1" noChangeShapeType="1" noTextEdit="1"/>
              </p:cNvSpPr>
              <p:nvPr/>
            </p:nvSpPr>
            <p:spPr>
              <a:xfrm>
                <a:off x="4088287" y="4982845"/>
                <a:ext cx="955966" cy="461729"/>
              </a:xfrm>
              <a:prstGeom prst="rect">
                <a:avLst/>
              </a:prstGeom>
              <a:blipFill rotWithShape="0">
                <a:blip r:embed="rId5"/>
                <a:stretch>
                  <a:fillRect/>
                </a:stretch>
              </a:blipFill>
            </p:spPr>
            <p:txBody>
              <a:bodyPr/>
              <a:lstStyle/>
              <a:p>
                <a:r>
                  <a:rPr lang="es-ES">
                    <a:noFill/>
                  </a:rPr>
                  <a:t> </a:t>
                </a:r>
              </a:p>
            </p:txBody>
          </p:sp>
        </mc:Fallback>
      </mc:AlternateContent>
      <p:sp>
        <p:nvSpPr>
          <p:cNvPr id="16" name="Flecha derecha 15"/>
          <p:cNvSpPr/>
          <p:nvPr/>
        </p:nvSpPr>
        <p:spPr>
          <a:xfrm>
            <a:off x="5426591" y="5148051"/>
            <a:ext cx="448573" cy="185983"/>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mc:AlternateContent xmlns:mc="http://schemas.openxmlformats.org/markup-compatibility/2006" xmlns:a14="http://schemas.microsoft.com/office/drawing/2010/main">
        <mc:Choice Requires="a14">
          <p:sp>
            <p:nvSpPr>
              <p:cNvPr id="17" name="CuadroTexto 16"/>
              <p:cNvSpPr txBox="1"/>
              <p:nvPr/>
            </p:nvSpPr>
            <p:spPr>
              <a:xfrm>
                <a:off x="6257502" y="4889293"/>
                <a:ext cx="1175898" cy="6488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s-ES" sz="1600" b="0" i="1" smtClean="0">
                          <a:latin typeface="Cambria Math" panose="02040503050406030204" pitchFamily="18" charset="0"/>
                        </a:rPr>
                        <m:t>𝑅</m:t>
                      </m:r>
                      <m:r>
                        <a:rPr lang="es-ES" sz="1600" b="0" i="1" smtClean="0">
                          <a:latin typeface="Cambria Math" panose="02040503050406030204" pitchFamily="18" charset="0"/>
                        </a:rPr>
                        <m:t>=</m:t>
                      </m:r>
                      <m:sSup>
                        <m:sSupPr>
                          <m:ctrlPr>
                            <a:rPr lang="es-ES" sz="1600" b="0" i="1" smtClean="0">
                              <a:latin typeface="Cambria Math" panose="02040503050406030204" pitchFamily="18" charset="0"/>
                            </a:rPr>
                          </m:ctrlPr>
                        </m:sSupPr>
                        <m:e>
                          <m:d>
                            <m:dPr>
                              <m:ctrlPr>
                                <a:rPr lang="es-ES" sz="1600" b="0" i="1" smtClean="0">
                                  <a:latin typeface="Cambria Math" panose="02040503050406030204" pitchFamily="18" charset="0"/>
                                </a:rPr>
                              </m:ctrlPr>
                            </m:dPr>
                            <m:e>
                              <m:f>
                                <m:fPr>
                                  <m:ctrlPr>
                                    <a:rPr lang="es-ES" sz="1600" b="0" i="1" smtClean="0">
                                      <a:latin typeface="Cambria Math" panose="02040503050406030204" pitchFamily="18" charset="0"/>
                                    </a:rPr>
                                  </m:ctrlPr>
                                </m:fPr>
                                <m:num>
                                  <m:r>
                                    <a:rPr lang="es-ES" sz="1600" b="0" i="1" smtClean="0">
                                      <a:latin typeface="Cambria Math" panose="02040503050406030204" pitchFamily="18" charset="0"/>
                                    </a:rPr>
                                    <m:t>3</m:t>
                                  </m:r>
                                  <m:r>
                                    <a:rPr lang="es-ES" sz="1600" b="0" i="1" smtClean="0">
                                      <a:latin typeface="Cambria Math" panose="02040503050406030204" pitchFamily="18" charset="0"/>
                                    </a:rPr>
                                    <m:t>𝑉</m:t>
                                  </m:r>
                                </m:num>
                                <m:den>
                                  <m:r>
                                    <a:rPr lang="es-ES" sz="1600" b="0" i="1" smtClean="0">
                                      <a:latin typeface="Cambria Math" panose="02040503050406030204" pitchFamily="18" charset="0"/>
                                    </a:rPr>
                                    <m:t>4</m:t>
                                  </m:r>
                                  <m:r>
                                    <a:rPr lang="es-ES" sz="1600" b="0" i="1" smtClean="0">
                                      <a:latin typeface="Cambria Math" panose="02040503050406030204" pitchFamily="18" charset="0"/>
                                      <a:ea typeface="Cambria Math" panose="02040503050406030204" pitchFamily="18" charset="0"/>
                                    </a:rPr>
                                    <m:t>𝜋</m:t>
                                  </m:r>
                                </m:den>
                              </m:f>
                            </m:e>
                          </m:d>
                        </m:e>
                        <m:sup>
                          <m:f>
                            <m:fPr>
                              <m:type m:val="skw"/>
                              <m:ctrlPr>
                                <a:rPr lang="es-ES" sz="1600" b="0" i="1" smtClean="0">
                                  <a:latin typeface="Cambria Math" panose="02040503050406030204" pitchFamily="18" charset="0"/>
                                </a:rPr>
                              </m:ctrlPr>
                            </m:fPr>
                            <m:num>
                              <m:r>
                                <a:rPr lang="es-ES" sz="1600" b="0" i="1" smtClean="0">
                                  <a:latin typeface="Cambria Math" panose="02040503050406030204" pitchFamily="18" charset="0"/>
                                </a:rPr>
                                <m:t>1</m:t>
                              </m:r>
                            </m:num>
                            <m:den>
                              <m:r>
                                <a:rPr lang="es-ES" sz="1600" b="0" i="1" smtClean="0">
                                  <a:latin typeface="Cambria Math" panose="02040503050406030204" pitchFamily="18" charset="0"/>
                                </a:rPr>
                                <m:t>3</m:t>
                              </m:r>
                            </m:den>
                          </m:f>
                        </m:sup>
                      </m:sSup>
                    </m:oMath>
                  </m:oMathPara>
                </a14:m>
                <a:endParaRPr lang="es-ES" sz="1600" dirty="0"/>
              </a:p>
            </p:txBody>
          </p:sp>
        </mc:Choice>
        <mc:Fallback xmlns="">
          <p:sp>
            <p:nvSpPr>
              <p:cNvPr id="17" name="CuadroTexto 16"/>
              <p:cNvSpPr txBox="1">
                <a:spLocks noRot="1" noChangeAspect="1" noMove="1" noResize="1" noEditPoints="1" noAdjustHandles="1" noChangeArrowheads="1" noChangeShapeType="1" noTextEdit="1"/>
              </p:cNvSpPr>
              <p:nvPr/>
            </p:nvSpPr>
            <p:spPr>
              <a:xfrm>
                <a:off x="6257502" y="4889293"/>
                <a:ext cx="1175898" cy="648832"/>
              </a:xfrm>
              <a:prstGeom prst="rect">
                <a:avLst/>
              </a:prstGeom>
              <a:blipFill rotWithShape="0">
                <a:blip r:embed="rId6"/>
                <a:stretch>
                  <a:fillRect/>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18" name="CuadroTexto 17"/>
              <p:cNvSpPr txBox="1"/>
              <p:nvPr/>
            </p:nvSpPr>
            <p:spPr>
              <a:xfrm>
                <a:off x="4088287" y="5685900"/>
                <a:ext cx="1305806" cy="761555"/>
              </a:xfrm>
              <a:prstGeom prst="rect">
                <a:avLst/>
              </a:prstGeom>
              <a:noFill/>
              <a:ln>
                <a:noFill/>
              </a:ln>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s-ES" sz="1600" b="0" i="1" smtClean="0">
                          <a:latin typeface="Cambria Math" panose="02040503050406030204" pitchFamily="18" charset="0"/>
                        </a:rPr>
                        <m:t>𝑔</m:t>
                      </m:r>
                      <m:r>
                        <a:rPr lang="es-ES" sz="1600" b="0" i="1" smtClean="0">
                          <a:latin typeface="Cambria Math" panose="02040503050406030204" pitchFamily="18" charset="0"/>
                        </a:rPr>
                        <m:t>=</m:t>
                      </m:r>
                      <m:r>
                        <a:rPr lang="es-ES" sz="1600" b="0" i="1" smtClean="0">
                          <a:latin typeface="Cambria Math" panose="02040503050406030204" pitchFamily="18" charset="0"/>
                        </a:rPr>
                        <m:t>𝐺</m:t>
                      </m:r>
                      <m:f>
                        <m:fPr>
                          <m:ctrlPr>
                            <a:rPr lang="es-ES" sz="1600" b="0" i="1" smtClean="0">
                              <a:latin typeface="Cambria Math" panose="02040503050406030204" pitchFamily="18" charset="0"/>
                            </a:rPr>
                          </m:ctrlPr>
                        </m:fPr>
                        <m:num>
                          <m:r>
                            <a:rPr lang="es-ES" sz="1600" b="0" i="1" smtClean="0">
                              <a:latin typeface="Cambria Math" panose="02040503050406030204" pitchFamily="18" charset="0"/>
                            </a:rPr>
                            <m:t>𝑀</m:t>
                          </m:r>
                        </m:num>
                        <m:den>
                          <m:sSup>
                            <m:sSupPr>
                              <m:ctrlPr>
                                <a:rPr lang="es-ES" sz="1600" i="1">
                                  <a:latin typeface="Cambria Math" panose="02040503050406030204" pitchFamily="18" charset="0"/>
                                </a:rPr>
                              </m:ctrlPr>
                            </m:sSupPr>
                            <m:e>
                              <m:d>
                                <m:dPr>
                                  <m:ctrlPr>
                                    <a:rPr lang="es-ES" sz="1600" i="1">
                                      <a:latin typeface="Cambria Math" panose="02040503050406030204" pitchFamily="18" charset="0"/>
                                    </a:rPr>
                                  </m:ctrlPr>
                                </m:dPr>
                                <m:e>
                                  <m:f>
                                    <m:fPr>
                                      <m:ctrlPr>
                                        <a:rPr lang="es-ES" sz="1600" i="1">
                                          <a:latin typeface="Cambria Math" panose="02040503050406030204" pitchFamily="18" charset="0"/>
                                        </a:rPr>
                                      </m:ctrlPr>
                                    </m:fPr>
                                    <m:num>
                                      <m:r>
                                        <a:rPr lang="es-ES" sz="1600" i="1">
                                          <a:latin typeface="Cambria Math" panose="02040503050406030204" pitchFamily="18" charset="0"/>
                                        </a:rPr>
                                        <m:t>3</m:t>
                                      </m:r>
                                      <m:r>
                                        <a:rPr lang="es-ES" sz="1600" i="1">
                                          <a:latin typeface="Cambria Math" panose="02040503050406030204" pitchFamily="18" charset="0"/>
                                        </a:rPr>
                                        <m:t>𝑉</m:t>
                                      </m:r>
                                    </m:num>
                                    <m:den>
                                      <m:r>
                                        <a:rPr lang="es-ES" sz="1600" i="1">
                                          <a:latin typeface="Cambria Math" panose="02040503050406030204" pitchFamily="18" charset="0"/>
                                        </a:rPr>
                                        <m:t>4</m:t>
                                      </m:r>
                                      <m:r>
                                        <a:rPr lang="es-ES" sz="1600" i="1">
                                          <a:latin typeface="Cambria Math" panose="02040503050406030204" pitchFamily="18" charset="0"/>
                                          <a:ea typeface="Cambria Math" panose="02040503050406030204" pitchFamily="18" charset="0"/>
                                        </a:rPr>
                                        <m:t>𝜋</m:t>
                                      </m:r>
                                    </m:den>
                                  </m:f>
                                </m:e>
                              </m:d>
                            </m:e>
                            <m:sup>
                              <m:f>
                                <m:fPr>
                                  <m:type m:val="skw"/>
                                  <m:ctrlPr>
                                    <a:rPr lang="es-ES" sz="1600" i="1">
                                      <a:latin typeface="Cambria Math" panose="02040503050406030204" pitchFamily="18" charset="0"/>
                                    </a:rPr>
                                  </m:ctrlPr>
                                </m:fPr>
                                <m:num>
                                  <m:r>
                                    <a:rPr lang="es-ES" sz="1600" b="0" i="1" smtClean="0">
                                      <a:latin typeface="Cambria Math" panose="02040503050406030204" pitchFamily="18" charset="0"/>
                                    </a:rPr>
                                    <m:t>2</m:t>
                                  </m:r>
                                </m:num>
                                <m:den>
                                  <m:r>
                                    <a:rPr lang="es-ES" sz="1600" i="1">
                                      <a:latin typeface="Cambria Math" panose="02040503050406030204" pitchFamily="18" charset="0"/>
                                    </a:rPr>
                                    <m:t>3</m:t>
                                  </m:r>
                                </m:den>
                              </m:f>
                            </m:sup>
                          </m:sSup>
                        </m:den>
                      </m:f>
                    </m:oMath>
                  </m:oMathPara>
                </a14:m>
                <a:endParaRPr lang="es-ES" sz="1600" dirty="0"/>
              </a:p>
            </p:txBody>
          </p:sp>
        </mc:Choice>
        <mc:Fallback xmlns="">
          <p:sp>
            <p:nvSpPr>
              <p:cNvPr id="18" name="CuadroTexto 17"/>
              <p:cNvSpPr txBox="1">
                <a:spLocks noRot="1" noChangeAspect="1" noMove="1" noResize="1" noEditPoints="1" noAdjustHandles="1" noChangeArrowheads="1" noChangeShapeType="1" noTextEdit="1"/>
              </p:cNvSpPr>
              <p:nvPr/>
            </p:nvSpPr>
            <p:spPr>
              <a:xfrm>
                <a:off x="4088287" y="5685900"/>
                <a:ext cx="1305806" cy="761555"/>
              </a:xfrm>
              <a:prstGeom prst="rect">
                <a:avLst/>
              </a:prstGeom>
              <a:blipFill rotWithShape="0">
                <a:blip r:embed="rId7"/>
                <a:stretch>
                  <a:fillRect/>
                </a:stretch>
              </a:blipFill>
              <a:ln>
                <a:noFill/>
              </a:ln>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19" name="CuadroTexto 18"/>
              <p:cNvSpPr txBox="1"/>
              <p:nvPr/>
            </p:nvSpPr>
            <p:spPr>
              <a:xfrm>
                <a:off x="6015543" y="5814877"/>
                <a:ext cx="1807803" cy="251800"/>
              </a:xfrm>
              <a:prstGeom prst="rect">
                <a:avLst/>
              </a:prstGeom>
              <a:solidFill>
                <a:srgbClr val="FF0000"/>
              </a:solidFill>
              <a:ln>
                <a:noFill/>
              </a:ln>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s-ES" sz="1600" b="1" i="1" smtClean="0">
                          <a:solidFill>
                            <a:schemeClr val="bg1"/>
                          </a:solidFill>
                          <a:latin typeface="Cambria Math" panose="02040503050406030204" pitchFamily="18" charset="0"/>
                        </a:rPr>
                        <m:t>𝒈</m:t>
                      </m:r>
                      <m:r>
                        <a:rPr lang="es-ES" sz="1600" b="1" i="1" smtClean="0">
                          <a:solidFill>
                            <a:schemeClr val="bg1"/>
                          </a:solidFill>
                          <a:latin typeface="Cambria Math" panose="02040503050406030204" pitchFamily="18" charset="0"/>
                        </a:rPr>
                        <m:t>=</m:t>
                      </m:r>
                      <m:r>
                        <a:rPr lang="es-ES" sz="1600" b="1" i="1" smtClean="0">
                          <a:solidFill>
                            <a:schemeClr val="bg1"/>
                          </a:solidFill>
                          <a:latin typeface="Cambria Math" panose="02040503050406030204" pitchFamily="18" charset="0"/>
                        </a:rPr>
                        <m:t>𝟎</m:t>
                      </m:r>
                      <m:r>
                        <a:rPr lang="es-ES" sz="1600" b="1" i="1" smtClean="0">
                          <a:solidFill>
                            <a:schemeClr val="bg1"/>
                          </a:solidFill>
                          <a:latin typeface="Cambria Math" panose="02040503050406030204" pitchFamily="18" charset="0"/>
                        </a:rPr>
                        <m:t>,</m:t>
                      </m:r>
                      <m:r>
                        <a:rPr lang="es-ES" sz="1600" b="1" i="1" smtClean="0">
                          <a:solidFill>
                            <a:schemeClr val="bg1"/>
                          </a:solidFill>
                          <a:latin typeface="Cambria Math" panose="02040503050406030204" pitchFamily="18" charset="0"/>
                        </a:rPr>
                        <m:t>𝟎𝟎𝟎𝟐𝟎</m:t>
                      </m:r>
                      <m:r>
                        <a:rPr lang="es-ES" sz="1600" b="1" i="1" smtClean="0">
                          <a:solidFill>
                            <a:schemeClr val="bg1"/>
                          </a:solidFill>
                          <a:latin typeface="Cambria Math" panose="02040503050406030204" pitchFamily="18" charset="0"/>
                        </a:rPr>
                        <m:t> </m:t>
                      </m:r>
                      <m:r>
                        <a:rPr lang="es-ES" sz="1600" b="1" i="1" smtClean="0">
                          <a:solidFill>
                            <a:schemeClr val="bg1"/>
                          </a:solidFill>
                          <a:latin typeface="Cambria Math" panose="02040503050406030204" pitchFamily="18" charset="0"/>
                        </a:rPr>
                        <m:t>𝒎</m:t>
                      </m:r>
                      <m:r>
                        <a:rPr lang="es-ES" sz="1600" b="1" i="1" smtClean="0">
                          <a:solidFill>
                            <a:schemeClr val="bg1"/>
                          </a:solidFill>
                          <a:latin typeface="Cambria Math" panose="02040503050406030204" pitchFamily="18" charset="0"/>
                        </a:rPr>
                        <m:t>/</m:t>
                      </m:r>
                      <m:sSup>
                        <m:sSupPr>
                          <m:ctrlPr>
                            <a:rPr lang="es-ES" sz="1600" b="1" i="1" smtClean="0">
                              <a:solidFill>
                                <a:schemeClr val="bg1"/>
                              </a:solidFill>
                              <a:latin typeface="Cambria Math" panose="02040503050406030204" pitchFamily="18" charset="0"/>
                            </a:rPr>
                          </m:ctrlPr>
                        </m:sSupPr>
                        <m:e>
                          <m:r>
                            <a:rPr lang="es-ES" sz="1600" b="1" i="1" smtClean="0">
                              <a:solidFill>
                                <a:schemeClr val="bg1"/>
                              </a:solidFill>
                              <a:latin typeface="Cambria Math" panose="02040503050406030204" pitchFamily="18" charset="0"/>
                            </a:rPr>
                            <m:t>𝒔</m:t>
                          </m:r>
                        </m:e>
                        <m:sup>
                          <m:r>
                            <a:rPr lang="es-ES" sz="1600" b="1" i="1" smtClean="0">
                              <a:solidFill>
                                <a:schemeClr val="bg1"/>
                              </a:solidFill>
                              <a:latin typeface="Cambria Math" panose="02040503050406030204" pitchFamily="18" charset="0"/>
                            </a:rPr>
                            <m:t>𝟐</m:t>
                          </m:r>
                        </m:sup>
                      </m:sSup>
                    </m:oMath>
                  </m:oMathPara>
                </a14:m>
                <a:endParaRPr lang="es-ES" sz="1600" b="1" dirty="0">
                  <a:solidFill>
                    <a:schemeClr val="bg1"/>
                  </a:solidFill>
                </a:endParaRPr>
              </a:p>
            </p:txBody>
          </p:sp>
        </mc:Choice>
        <mc:Fallback xmlns="">
          <p:sp>
            <p:nvSpPr>
              <p:cNvPr id="19" name="CuadroTexto 18"/>
              <p:cNvSpPr txBox="1">
                <a:spLocks noRot="1" noChangeAspect="1" noMove="1" noResize="1" noEditPoints="1" noAdjustHandles="1" noChangeArrowheads="1" noChangeShapeType="1" noTextEdit="1"/>
              </p:cNvSpPr>
              <p:nvPr/>
            </p:nvSpPr>
            <p:spPr>
              <a:xfrm>
                <a:off x="6015543" y="5814877"/>
                <a:ext cx="1807803" cy="251800"/>
              </a:xfrm>
              <a:prstGeom prst="rect">
                <a:avLst/>
              </a:prstGeom>
              <a:blipFill rotWithShape="0">
                <a:blip r:embed="rId8"/>
                <a:stretch>
                  <a:fillRect l="-2365" t="-2439" r="-676" b="-31707"/>
                </a:stretch>
              </a:blipFill>
              <a:ln>
                <a:noFill/>
              </a:ln>
            </p:spPr>
            <p:txBody>
              <a:bodyPr/>
              <a:lstStyle/>
              <a:p>
                <a:r>
                  <a:rPr lang="es-ES">
                    <a:noFill/>
                  </a:rPr>
                  <a:t> </a:t>
                </a:r>
              </a:p>
            </p:txBody>
          </p:sp>
        </mc:Fallback>
      </mc:AlternateContent>
    </p:spTree>
    <p:extLst>
      <p:ext uri="{BB962C8B-B14F-4D97-AF65-F5344CB8AC3E}">
        <p14:creationId xmlns:p14="http://schemas.microsoft.com/office/powerpoint/2010/main" val="51323566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Cuestiones</a:t>
            </a:r>
            <a:endParaRPr lang="es-ES" dirty="0"/>
          </a:p>
        </p:txBody>
      </p:sp>
      <p:sp>
        <p:nvSpPr>
          <p:cNvPr id="4" name="3 CuadroTexto"/>
          <p:cNvSpPr txBox="1"/>
          <p:nvPr/>
        </p:nvSpPr>
        <p:spPr>
          <a:xfrm>
            <a:off x="611560" y="1340768"/>
            <a:ext cx="7560840" cy="2308324"/>
          </a:xfrm>
          <a:prstGeom prst="rect">
            <a:avLst/>
          </a:prstGeom>
          <a:solidFill>
            <a:srgbClr val="FFFF99"/>
          </a:solidFill>
          <a:effectLst>
            <a:outerShdw blurRad="50800" dist="38100" dir="2700000" algn="tl" rotWithShape="0">
              <a:prstClr val="black">
                <a:alpha val="40000"/>
              </a:prstClr>
            </a:outerShdw>
          </a:effectLst>
        </p:spPr>
        <p:txBody>
          <a:bodyPr wrap="square" rtlCol="0">
            <a:spAutoFit/>
          </a:bodyPr>
          <a:lstStyle/>
          <a:p>
            <a:pPr algn="just"/>
            <a:r>
              <a:rPr lang="es-ES" sz="1600" dirty="0">
                <a:latin typeface="Arial Narrow" pitchFamily="34" charset="0"/>
                <a:ea typeface="Adobe Heiti Std R" pitchFamily="34" charset="-128"/>
                <a:cs typeface="Aparajita" pitchFamily="34" charset="0"/>
              </a:rPr>
              <a:t>2</a:t>
            </a:r>
            <a:r>
              <a:rPr lang="es-ES" sz="1600" dirty="0" smtClean="0">
                <a:latin typeface="Arial Narrow" pitchFamily="34" charset="0"/>
                <a:ea typeface="Adobe Heiti Std R" pitchFamily="34" charset="-128"/>
                <a:cs typeface="Aparajita" pitchFamily="34" charset="0"/>
              </a:rPr>
              <a:t>. El pasado 12 de noviembre, el módulo </a:t>
            </a:r>
            <a:r>
              <a:rPr lang="es-ES" sz="1600" dirty="0" err="1" smtClean="0">
                <a:latin typeface="Arial Narrow" pitchFamily="34" charset="0"/>
                <a:ea typeface="Adobe Heiti Std R" pitchFamily="34" charset="-128"/>
                <a:cs typeface="Aparajita" pitchFamily="34" charset="0"/>
              </a:rPr>
              <a:t>Philae</a:t>
            </a:r>
            <a:r>
              <a:rPr lang="es-ES" sz="1600" dirty="0" smtClean="0">
                <a:latin typeface="Arial Narrow" pitchFamily="34" charset="0"/>
                <a:ea typeface="Adobe Heiti Std R" pitchFamily="34" charset="-128"/>
                <a:cs typeface="Aparajita" pitchFamily="34" charset="0"/>
              </a:rPr>
              <a:t>, que había sido lanzado con la sonda espacial </a:t>
            </a:r>
            <a:r>
              <a:rPr lang="es-ES" sz="1600" dirty="0" err="1" smtClean="0">
                <a:latin typeface="Arial Narrow" pitchFamily="34" charset="0"/>
                <a:ea typeface="Adobe Heiti Std R" pitchFamily="34" charset="-128"/>
                <a:cs typeface="Aparajita" pitchFamily="34" charset="0"/>
              </a:rPr>
              <a:t>Rosetta</a:t>
            </a:r>
            <a:r>
              <a:rPr lang="es-ES" sz="1600" dirty="0" smtClean="0">
                <a:latin typeface="Arial Narrow" pitchFamily="34" charset="0"/>
                <a:ea typeface="Adobe Heiti Std R" pitchFamily="34" charset="-128"/>
                <a:cs typeface="Aparajita" pitchFamily="34" charset="0"/>
              </a:rPr>
              <a:t> el 2 de marzo de 2004, conseguía posarse en la superficie del cometa 67P/</a:t>
            </a:r>
            <a:r>
              <a:rPr lang="es-ES" sz="1600" dirty="0" err="1" smtClean="0">
                <a:latin typeface="Arial Narrow" pitchFamily="34" charset="0"/>
                <a:ea typeface="Adobe Heiti Std R" pitchFamily="34" charset="-128"/>
                <a:cs typeface="Aparajita" pitchFamily="34" charset="0"/>
              </a:rPr>
              <a:t>Chiriumov-Guerasimenko</a:t>
            </a:r>
            <a:r>
              <a:rPr lang="es-ES" sz="1600" dirty="0" smtClean="0">
                <a:latin typeface="Arial Narrow" pitchFamily="34" charset="0"/>
                <a:ea typeface="Adobe Heiti Std R" pitchFamily="34" charset="-128"/>
                <a:cs typeface="Aparajita" pitchFamily="34" charset="0"/>
              </a:rPr>
              <a:t>. La masa de dicho cometa, de forma irregular, es de 10</a:t>
            </a:r>
            <a:r>
              <a:rPr lang="es-ES" sz="1600" baseline="30000" dirty="0" smtClean="0">
                <a:latin typeface="Arial Narrow" pitchFamily="34" charset="0"/>
                <a:ea typeface="Adobe Heiti Std R" pitchFamily="34" charset="-128"/>
                <a:cs typeface="Aparajita" pitchFamily="34" charset="0"/>
              </a:rPr>
              <a:t>13</a:t>
            </a:r>
            <a:r>
              <a:rPr lang="es-ES" sz="1600" dirty="0" smtClean="0">
                <a:latin typeface="Arial Narrow" pitchFamily="34" charset="0"/>
                <a:ea typeface="Adobe Heiti Std R" pitchFamily="34" charset="-128"/>
                <a:cs typeface="Aparajita" pitchFamily="34" charset="0"/>
              </a:rPr>
              <a:t> kg, siendo su volumen de unos 25 km</a:t>
            </a:r>
            <a:r>
              <a:rPr lang="es-ES" sz="1600" baseline="30000" dirty="0" smtClean="0">
                <a:latin typeface="Arial Narrow" pitchFamily="34" charset="0"/>
                <a:ea typeface="Adobe Heiti Std R" pitchFamily="34" charset="-128"/>
                <a:cs typeface="Aparajita" pitchFamily="34" charset="0"/>
              </a:rPr>
              <a:t>3</a:t>
            </a:r>
            <a:r>
              <a:rPr lang="es-ES" sz="1600" dirty="0" smtClean="0">
                <a:latin typeface="Arial Narrow" pitchFamily="34" charset="0"/>
                <a:ea typeface="Adobe Heiti Std R" pitchFamily="34" charset="-128"/>
                <a:cs typeface="Aparajita" pitchFamily="34" charset="0"/>
              </a:rPr>
              <a:t>.</a:t>
            </a:r>
          </a:p>
          <a:p>
            <a:pPr marL="342900" indent="-342900" algn="just">
              <a:buAutoNum type="alphaLcParenR"/>
            </a:pPr>
            <a:r>
              <a:rPr lang="es-ES" sz="1600" dirty="0" smtClean="0">
                <a:latin typeface="Arial Narrow" pitchFamily="34" charset="0"/>
                <a:ea typeface="Adobe Heiti Std R" pitchFamily="34" charset="-128"/>
                <a:cs typeface="Aparajita" pitchFamily="34" charset="0"/>
              </a:rPr>
              <a:t>Suponiendo que el cometa fuese una esfera homogénea ¿cuál sería el valor de </a:t>
            </a:r>
            <a:r>
              <a:rPr lang="es-ES" sz="1600" i="1" dirty="0" smtClean="0">
                <a:latin typeface="Arial Narrow" pitchFamily="34" charset="0"/>
                <a:ea typeface="Adobe Heiti Std R" pitchFamily="34" charset="-128"/>
                <a:cs typeface="Aparajita" pitchFamily="34" charset="0"/>
              </a:rPr>
              <a:t>g</a:t>
            </a:r>
            <a:r>
              <a:rPr lang="es-ES" sz="1600" dirty="0" smtClean="0">
                <a:latin typeface="Arial Narrow" pitchFamily="34" charset="0"/>
                <a:ea typeface="Adobe Heiti Std R" pitchFamily="34" charset="-128"/>
                <a:cs typeface="Aparajita" pitchFamily="34" charset="0"/>
              </a:rPr>
              <a:t> en su superficie?</a:t>
            </a:r>
          </a:p>
          <a:p>
            <a:pPr marL="342900" indent="-342900" algn="just">
              <a:buAutoNum type="alphaLcParenR"/>
            </a:pPr>
            <a:r>
              <a:rPr lang="es-ES" sz="1600" dirty="0" smtClean="0">
                <a:latin typeface="Arial Narrow" pitchFamily="34" charset="0"/>
                <a:ea typeface="Adobe Heiti Std R" pitchFamily="34" charset="-128"/>
                <a:cs typeface="Aparajita" pitchFamily="34" charset="0"/>
              </a:rPr>
              <a:t>Se ha podido leer en la prensa que el valor de la fuerza gravitatoria en las proximidades del cometa habría permitido dejar caer el módulo libremente, sin paracaídas, desde una altura de 1000 m ¿crees que esa suposición es correcta? Justifícala.</a:t>
            </a:r>
            <a:endParaRPr lang="es-ES" sz="1600" dirty="0">
              <a:latin typeface="Arial Narrow" pitchFamily="34" charset="0"/>
              <a:ea typeface="Adobe Heiti Std R" pitchFamily="34" charset="-128"/>
              <a:cs typeface="Aparajita" pitchFamily="34" charset="0"/>
            </a:endParaRPr>
          </a:p>
        </p:txBody>
      </p:sp>
      <p:sp>
        <p:nvSpPr>
          <p:cNvPr id="33" name="32 CuadroTexto"/>
          <p:cNvSpPr txBox="1"/>
          <p:nvPr/>
        </p:nvSpPr>
        <p:spPr>
          <a:xfrm>
            <a:off x="3619343" y="3899013"/>
            <a:ext cx="3968280" cy="338554"/>
          </a:xfrm>
          <a:prstGeom prst="rect">
            <a:avLst/>
          </a:prstGeom>
          <a:noFill/>
        </p:spPr>
        <p:txBody>
          <a:bodyPr wrap="square" rtlCol="0">
            <a:spAutoFit/>
          </a:bodyPr>
          <a:lstStyle/>
          <a:p>
            <a:r>
              <a:rPr lang="es-ES" sz="1600" dirty="0">
                <a:latin typeface="Arial Narrow" pitchFamily="34" charset="0"/>
              </a:rPr>
              <a:t>b</a:t>
            </a:r>
            <a:r>
              <a:rPr lang="es-ES" sz="1600" dirty="0" smtClean="0">
                <a:latin typeface="Arial Narrow" pitchFamily="34" charset="0"/>
              </a:rPr>
              <a:t>) El valor de </a:t>
            </a:r>
            <a:r>
              <a:rPr lang="es-ES" sz="1600" i="1" dirty="0" smtClean="0">
                <a:latin typeface="Arial Narrow" pitchFamily="34" charset="0"/>
              </a:rPr>
              <a:t>g</a:t>
            </a:r>
            <a:r>
              <a:rPr lang="es-ES" sz="1600" dirty="0" smtClean="0">
                <a:latin typeface="Arial Narrow" pitchFamily="34" charset="0"/>
              </a:rPr>
              <a:t> a 1000 m de altura</a:t>
            </a:r>
          </a:p>
        </p:txBody>
      </p:sp>
      <p:grpSp>
        <p:nvGrpSpPr>
          <p:cNvPr id="34" name="Grupo 33"/>
          <p:cNvGrpSpPr/>
          <p:nvPr/>
        </p:nvGrpSpPr>
        <p:grpSpPr>
          <a:xfrm>
            <a:off x="8511916" y="331168"/>
            <a:ext cx="577711" cy="4651678"/>
            <a:chOff x="8511916" y="331168"/>
            <a:chExt cx="577711" cy="4651678"/>
          </a:xfrm>
        </p:grpSpPr>
        <p:sp>
          <p:nvSpPr>
            <p:cNvPr id="40" name="7 CuadroTexto"/>
            <p:cNvSpPr txBox="1"/>
            <p:nvPr/>
          </p:nvSpPr>
          <p:spPr>
            <a:xfrm rot="5400000">
              <a:off x="6995793" y="2961209"/>
              <a:ext cx="3673942" cy="369332"/>
            </a:xfrm>
            <a:prstGeom prst="rect">
              <a:avLst/>
            </a:prstGeom>
            <a:noFill/>
          </p:spPr>
          <p:txBody>
            <a:bodyPr wrap="square" rtlCol="0">
              <a:spAutoFit/>
            </a:bodyPr>
            <a:lstStyle/>
            <a:p>
              <a:pPr algn="ctr"/>
              <a:r>
                <a:rPr lang="es-ES" b="1" dirty="0" smtClean="0">
                  <a:solidFill>
                    <a:schemeClr val="bg1"/>
                  </a:solidFill>
                  <a:latin typeface="Arial Narrow" pitchFamily="34" charset="0"/>
                </a:rPr>
                <a:t>Departamento de Física y Química</a:t>
              </a:r>
              <a:endParaRPr lang="es-ES" b="1" dirty="0">
                <a:solidFill>
                  <a:schemeClr val="bg1"/>
                </a:solidFill>
                <a:latin typeface="Arial Narrow" pitchFamily="34" charset="0"/>
              </a:endParaRPr>
            </a:p>
          </p:txBody>
        </p:sp>
        <p:pic>
          <p:nvPicPr>
            <p:cNvPr id="41" name="Imagen 4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11916" y="331168"/>
              <a:ext cx="577711" cy="722979"/>
            </a:xfrm>
            <a:prstGeom prst="rect">
              <a:avLst/>
            </a:prstGeom>
          </p:spPr>
        </p:pic>
      </p:grpSp>
      <p:pic>
        <p:nvPicPr>
          <p:cNvPr id="2052" name="Picture 4" descr="http://upload.wikimedia.org/wikipedia/commons/thumb/8/81/Comet_67P_on_19_September_2014_NavCam_mosaic.jpg/1280px-Comet_67P_on_19_September_2014_NavCam_mosaic.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72462" y="3899013"/>
            <a:ext cx="2725568" cy="2167665"/>
          </a:xfrm>
          <a:prstGeom prst="rect">
            <a:avLst/>
          </a:prstGeom>
          <a:noFill/>
          <a:extLst>
            <a:ext uri="{909E8E84-426E-40DD-AFC4-6F175D3DCCD1}">
              <a14:hiddenFill xmlns:a14="http://schemas.microsoft.com/office/drawing/2010/main">
                <a:solidFill>
                  <a:srgbClr val="FFFFFF"/>
                </a:solidFill>
              </a14:hiddenFill>
            </a:ext>
          </a:extLst>
        </p:spPr>
      </p:pic>
      <mc:AlternateContent xmlns:mc="http://schemas.openxmlformats.org/markup-compatibility/2006" xmlns:a14="http://schemas.microsoft.com/office/drawing/2010/main">
        <mc:Choice Requires="a14">
          <p:sp>
            <p:nvSpPr>
              <p:cNvPr id="18" name="CuadroTexto 17"/>
              <p:cNvSpPr txBox="1"/>
              <p:nvPr/>
            </p:nvSpPr>
            <p:spPr>
              <a:xfrm>
                <a:off x="4732703" y="4439943"/>
                <a:ext cx="2256772" cy="809645"/>
              </a:xfrm>
              <a:prstGeom prst="rect">
                <a:avLst/>
              </a:prstGeom>
              <a:noFill/>
              <a:ln>
                <a:noFill/>
              </a:ln>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s-ES" sz="1600" b="0" i="1" smtClean="0">
                          <a:latin typeface="Cambria Math" panose="02040503050406030204" pitchFamily="18" charset="0"/>
                        </a:rPr>
                        <m:t>𝑔</m:t>
                      </m:r>
                      <m:r>
                        <a:rPr lang="es-ES" sz="1600" b="0" i="1" smtClean="0">
                          <a:latin typeface="Cambria Math" panose="02040503050406030204" pitchFamily="18" charset="0"/>
                        </a:rPr>
                        <m:t>=</m:t>
                      </m:r>
                      <m:r>
                        <a:rPr lang="es-ES" sz="1600" b="0" i="1" smtClean="0">
                          <a:latin typeface="Cambria Math" panose="02040503050406030204" pitchFamily="18" charset="0"/>
                        </a:rPr>
                        <m:t>𝐺</m:t>
                      </m:r>
                      <m:f>
                        <m:fPr>
                          <m:ctrlPr>
                            <a:rPr lang="es-ES" sz="1600" b="0" i="1" smtClean="0">
                              <a:latin typeface="Cambria Math" panose="02040503050406030204" pitchFamily="18" charset="0"/>
                            </a:rPr>
                          </m:ctrlPr>
                        </m:fPr>
                        <m:num>
                          <m:r>
                            <a:rPr lang="es-ES" sz="1600" b="0" i="1" smtClean="0">
                              <a:latin typeface="Cambria Math" panose="02040503050406030204" pitchFamily="18" charset="0"/>
                            </a:rPr>
                            <m:t>𝑀</m:t>
                          </m:r>
                        </m:num>
                        <m:den>
                          <m:sSup>
                            <m:sSupPr>
                              <m:ctrlPr>
                                <a:rPr lang="es-ES" sz="1600" b="0" i="1" smtClean="0">
                                  <a:latin typeface="Cambria Math" panose="02040503050406030204" pitchFamily="18" charset="0"/>
                                </a:rPr>
                              </m:ctrlPr>
                            </m:sSupPr>
                            <m:e>
                              <m:d>
                                <m:dPr>
                                  <m:begChr m:val="["/>
                                  <m:endChr m:val="]"/>
                                  <m:ctrlPr>
                                    <a:rPr lang="es-ES" sz="1600" b="0" i="1" smtClean="0">
                                      <a:latin typeface="Cambria Math" panose="02040503050406030204" pitchFamily="18" charset="0"/>
                                    </a:rPr>
                                  </m:ctrlPr>
                                </m:dPr>
                                <m:e>
                                  <m:sSup>
                                    <m:sSupPr>
                                      <m:ctrlPr>
                                        <a:rPr lang="es-ES" sz="1600" i="1">
                                          <a:latin typeface="Cambria Math" panose="02040503050406030204" pitchFamily="18" charset="0"/>
                                        </a:rPr>
                                      </m:ctrlPr>
                                    </m:sSupPr>
                                    <m:e>
                                      <m:d>
                                        <m:dPr>
                                          <m:ctrlPr>
                                            <a:rPr lang="es-ES" sz="1600" i="1">
                                              <a:latin typeface="Cambria Math" panose="02040503050406030204" pitchFamily="18" charset="0"/>
                                            </a:rPr>
                                          </m:ctrlPr>
                                        </m:dPr>
                                        <m:e>
                                          <m:f>
                                            <m:fPr>
                                              <m:ctrlPr>
                                                <a:rPr lang="es-ES" sz="1600" i="1">
                                                  <a:latin typeface="Cambria Math" panose="02040503050406030204" pitchFamily="18" charset="0"/>
                                                </a:rPr>
                                              </m:ctrlPr>
                                            </m:fPr>
                                            <m:num>
                                              <m:r>
                                                <a:rPr lang="es-ES" sz="1600" i="1">
                                                  <a:latin typeface="Cambria Math" panose="02040503050406030204" pitchFamily="18" charset="0"/>
                                                </a:rPr>
                                                <m:t>3</m:t>
                                              </m:r>
                                              <m:r>
                                                <a:rPr lang="es-ES" sz="1600" i="1">
                                                  <a:latin typeface="Cambria Math" panose="02040503050406030204" pitchFamily="18" charset="0"/>
                                                </a:rPr>
                                                <m:t>𝑉</m:t>
                                              </m:r>
                                            </m:num>
                                            <m:den>
                                              <m:r>
                                                <a:rPr lang="es-ES" sz="1600" i="1">
                                                  <a:latin typeface="Cambria Math" panose="02040503050406030204" pitchFamily="18" charset="0"/>
                                                </a:rPr>
                                                <m:t>4</m:t>
                                              </m:r>
                                              <m:r>
                                                <a:rPr lang="es-ES" sz="1600" i="1">
                                                  <a:latin typeface="Cambria Math" panose="02040503050406030204" pitchFamily="18" charset="0"/>
                                                  <a:ea typeface="Cambria Math" panose="02040503050406030204" pitchFamily="18" charset="0"/>
                                                </a:rPr>
                                                <m:t>𝜋</m:t>
                                              </m:r>
                                            </m:den>
                                          </m:f>
                                        </m:e>
                                      </m:d>
                                    </m:e>
                                    <m:sup>
                                      <m:f>
                                        <m:fPr>
                                          <m:type m:val="skw"/>
                                          <m:ctrlPr>
                                            <a:rPr lang="es-ES" sz="1600" i="1">
                                              <a:latin typeface="Cambria Math" panose="02040503050406030204" pitchFamily="18" charset="0"/>
                                            </a:rPr>
                                          </m:ctrlPr>
                                        </m:fPr>
                                        <m:num>
                                          <m:r>
                                            <a:rPr lang="es-ES" sz="1600" i="1">
                                              <a:latin typeface="Cambria Math" panose="02040503050406030204" pitchFamily="18" charset="0"/>
                                            </a:rPr>
                                            <m:t>1</m:t>
                                          </m:r>
                                        </m:num>
                                        <m:den>
                                          <m:r>
                                            <a:rPr lang="es-ES" sz="1600" i="1">
                                              <a:latin typeface="Cambria Math" panose="02040503050406030204" pitchFamily="18" charset="0"/>
                                            </a:rPr>
                                            <m:t>3</m:t>
                                          </m:r>
                                        </m:den>
                                      </m:f>
                                    </m:sup>
                                  </m:sSup>
                                  <m:r>
                                    <a:rPr lang="es-ES" sz="1600" i="1">
                                      <a:latin typeface="Cambria Math" panose="02040503050406030204" pitchFamily="18" charset="0"/>
                                    </a:rPr>
                                    <m:t>+1000</m:t>
                                  </m:r>
                                </m:e>
                              </m:d>
                            </m:e>
                            <m:sup>
                              <m:r>
                                <a:rPr lang="es-ES" sz="1600" b="0" i="1" smtClean="0">
                                  <a:latin typeface="Cambria Math" panose="02040503050406030204" pitchFamily="18" charset="0"/>
                                </a:rPr>
                                <m:t>2</m:t>
                              </m:r>
                            </m:sup>
                          </m:sSup>
                        </m:den>
                      </m:f>
                    </m:oMath>
                  </m:oMathPara>
                </a14:m>
                <a:endParaRPr lang="es-ES" sz="1600" dirty="0"/>
              </a:p>
            </p:txBody>
          </p:sp>
        </mc:Choice>
        <mc:Fallback xmlns="">
          <p:sp>
            <p:nvSpPr>
              <p:cNvPr id="18" name="CuadroTexto 17"/>
              <p:cNvSpPr txBox="1">
                <a:spLocks noRot="1" noChangeAspect="1" noMove="1" noResize="1" noEditPoints="1" noAdjustHandles="1" noChangeArrowheads="1" noChangeShapeType="1" noTextEdit="1"/>
              </p:cNvSpPr>
              <p:nvPr/>
            </p:nvSpPr>
            <p:spPr>
              <a:xfrm>
                <a:off x="4732703" y="4439943"/>
                <a:ext cx="2256772" cy="809645"/>
              </a:xfrm>
              <a:prstGeom prst="rect">
                <a:avLst/>
              </a:prstGeom>
              <a:blipFill rotWithShape="0">
                <a:blip r:embed="rId4"/>
                <a:stretch>
                  <a:fillRect/>
                </a:stretch>
              </a:blipFill>
              <a:ln>
                <a:noFill/>
              </a:ln>
            </p:spPr>
            <p:txBody>
              <a:bodyPr/>
              <a:lstStyle/>
              <a:p>
                <a:r>
                  <a:rPr lang="es-ES">
                    <a:noFill/>
                  </a:rPr>
                  <a:t> </a:t>
                </a:r>
              </a:p>
            </p:txBody>
          </p:sp>
        </mc:Fallback>
      </mc:AlternateContent>
      <p:sp>
        <p:nvSpPr>
          <p:cNvPr id="19" name="32 CuadroTexto"/>
          <p:cNvSpPr txBox="1"/>
          <p:nvPr/>
        </p:nvSpPr>
        <p:spPr>
          <a:xfrm>
            <a:off x="3820407" y="5813785"/>
            <a:ext cx="4405314" cy="584775"/>
          </a:xfrm>
          <a:prstGeom prst="rect">
            <a:avLst/>
          </a:prstGeom>
          <a:noFill/>
        </p:spPr>
        <p:txBody>
          <a:bodyPr wrap="square" rtlCol="0">
            <a:spAutoFit/>
          </a:bodyPr>
          <a:lstStyle/>
          <a:p>
            <a:r>
              <a:rPr lang="es-ES" sz="1600" dirty="0" smtClean="0">
                <a:latin typeface="Arial Narrow" pitchFamily="34" charset="0"/>
              </a:rPr>
              <a:t>Como el valor de la gravedad es muy pequeño se puede considerar correcta esa suposición.</a:t>
            </a:r>
          </a:p>
        </p:txBody>
      </p:sp>
      <mc:AlternateContent xmlns:mc="http://schemas.openxmlformats.org/markup-compatibility/2006" xmlns:a14="http://schemas.microsoft.com/office/drawing/2010/main">
        <mc:Choice Requires="a14">
          <p:sp>
            <p:nvSpPr>
              <p:cNvPr id="20" name="CuadroTexto 19"/>
              <p:cNvSpPr txBox="1"/>
              <p:nvPr/>
            </p:nvSpPr>
            <p:spPr>
              <a:xfrm>
                <a:off x="4992037" y="5451964"/>
                <a:ext cx="1931234" cy="251800"/>
              </a:xfrm>
              <a:prstGeom prst="rect">
                <a:avLst/>
              </a:prstGeom>
              <a:solidFill>
                <a:srgbClr val="FF0000"/>
              </a:solidFill>
              <a:ln>
                <a:noFill/>
              </a:ln>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s-ES" sz="1600" b="1" i="1" smtClean="0">
                          <a:solidFill>
                            <a:schemeClr val="bg1"/>
                          </a:solidFill>
                          <a:latin typeface="Cambria Math" panose="02040503050406030204" pitchFamily="18" charset="0"/>
                        </a:rPr>
                        <m:t>𝒈</m:t>
                      </m:r>
                      <m:r>
                        <a:rPr lang="es-ES" sz="1600" b="1" i="1" smtClean="0">
                          <a:solidFill>
                            <a:schemeClr val="bg1"/>
                          </a:solidFill>
                          <a:latin typeface="Cambria Math" panose="02040503050406030204" pitchFamily="18" charset="0"/>
                        </a:rPr>
                        <m:t>=</m:t>
                      </m:r>
                      <m:r>
                        <a:rPr lang="es-ES" sz="1600" b="1" i="1" smtClean="0">
                          <a:solidFill>
                            <a:schemeClr val="bg1"/>
                          </a:solidFill>
                          <a:latin typeface="Cambria Math" panose="02040503050406030204" pitchFamily="18" charset="0"/>
                        </a:rPr>
                        <m:t>𝟎</m:t>
                      </m:r>
                      <m:r>
                        <a:rPr lang="es-ES" sz="1600" b="1" i="1" smtClean="0">
                          <a:solidFill>
                            <a:schemeClr val="bg1"/>
                          </a:solidFill>
                          <a:latin typeface="Cambria Math" panose="02040503050406030204" pitchFamily="18" charset="0"/>
                        </a:rPr>
                        <m:t>,</m:t>
                      </m:r>
                      <m:r>
                        <a:rPr lang="es-ES" sz="1600" b="1" i="1" smtClean="0">
                          <a:solidFill>
                            <a:schemeClr val="bg1"/>
                          </a:solidFill>
                          <a:latin typeface="Cambria Math" panose="02040503050406030204" pitchFamily="18" charset="0"/>
                        </a:rPr>
                        <m:t>𝟎𝟎𝟎𝟎𝟖𝟒</m:t>
                      </m:r>
                      <m:r>
                        <a:rPr lang="es-ES" sz="1600" b="1" i="1" smtClean="0">
                          <a:solidFill>
                            <a:schemeClr val="bg1"/>
                          </a:solidFill>
                          <a:latin typeface="Cambria Math" panose="02040503050406030204" pitchFamily="18" charset="0"/>
                        </a:rPr>
                        <m:t> </m:t>
                      </m:r>
                      <m:r>
                        <a:rPr lang="es-ES" sz="1600" b="1" i="1" smtClean="0">
                          <a:solidFill>
                            <a:schemeClr val="bg1"/>
                          </a:solidFill>
                          <a:latin typeface="Cambria Math" panose="02040503050406030204" pitchFamily="18" charset="0"/>
                        </a:rPr>
                        <m:t>𝒎</m:t>
                      </m:r>
                      <m:r>
                        <a:rPr lang="es-ES" sz="1600" b="1" i="1" smtClean="0">
                          <a:solidFill>
                            <a:schemeClr val="bg1"/>
                          </a:solidFill>
                          <a:latin typeface="Cambria Math" panose="02040503050406030204" pitchFamily="18" charset="0"/>
                        </a:rPr>
                        <m:t>/</m:t>
                      </m:r>
                      <m:sSup>
                        <m:sSupPr>
                          <m:ctrlPr>
                            <a:rPr lang="es-ES" sz="1600" b="1" i="1" smtClean="0">
                              <a:solidFill>
                                <a:schemeClr val="bg1"/>
                              </a:solidFill>
                              <a:latin typeface="Cambria Math" panose="02040503050406030204" pitchFamily="18" charset="0"/>
                            </a:rPr>
                          </m:ctrlPr>
                        </m:sSupPr>
                        <m:e>
                          <m:r>
                            <a:rPr lang="es-ES" sz="1600" b="1" i="1" smtClean="0">
                              <a:solidFill>
                                <a:schemeClr val="bg1"/>
                              </a:solidFill>
                              <a:latin typeface="Cambria Math" panose="02040503050406030204" pitchFamily="18" charset="0"/>
                            </a:rPr>
                            <m:t>𝒔</m:t>
                          </m:r>
                        </m:e>
                        <m:sup>
                          <m:r>
                            <a:rPr lang="es-ES" sz="1600" b="1" i="1" smtClean="0">
                              <a:solidFill>
                                <a:schemeClr val="bg1"/>
                              </a:solidFill>
                              <a:latin typeface="Cambria Math" panose="02040503050406030204" pitchFamily="18" charset="0"/>
                            </a:rPr>
                            <m:t>𝟐</m:t>
                          </m:r>
                        </m:sup>
                      </m:sSup>
                    </m:oMath>
                  </m:oMathPara>
                </a14:m>
                <a:endParaRPr lang="es-ES" sz="1600" b="1" dirty="0">
                  <a:solidFill>
                    <a:schemeClr val="bg1"/>
                  </a:solidFill>
                </a:endParaRPr>
              </a:p>
            </p:txBody>
          </p:sp>
        </mc:Choice>
        <mc:Fallback xmlns="">
          <p:sp>
            <p:nvSpPr>
              <p:cNvPr id="20" name="CuadroTexto 19"/>
              <p:cNvSpPr txBox="1">
                <a:spLocks noRot="1" noChangeAspect="1" noMove="1" noResize="1" noEditPoints="1" noAdjustHandles="1" noChangeArrowheads="1" noChangeShapeType="1" noTextEdit="1"/>
              </p:cNvSpPr>
              <p:nvPr/>
            </p:nvSpPr>
            <p:spPr>
              <a:xfrm>
                <a:off x="4992037" y="5451964"/>
                <a:ext cx="1931234" cy="251800"/>
              </a:xfrm>
              <a:prstGeom prst="rect">
                <a:avLst/>
              </a:prstGeom>
              <a:blipFill rotWithShape="0">
                <a:blip r:embed="rId5"/>
                <a:stretch>
                  <a:fillRect l="-2208" r="-315" b="-30952"/>
                </a:stretch>
              </a:blipFill>
              <a:ln>
                <a:noFill/>
              </a:ln>
            </p:spPr>
            <p:txBody>
              <a:bodyPr/>
              <a:lstStyle/>
              <a:p>
                <a:r>
                  <a:rPr lang="es-ES">
                    <a:noFill/>
                  </a:rPr>
                  <a:t> </a:t>
                </a:r>
              </a:p>
            </p:txBody>
          </p:sp>
        </mc:Fallback>
      </mc:AlternateContent>
    </p:spTree>
    <p:extLst>
      <p:ext uri="{BB962C8B-B14F-4D97-AF65-F5344CB8AC3E}">
        <p14:creationId xmlns:p14="http://schemas.microsoft.com/office/powerpoint/2010/main" val="241078862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Cuestiones</a:t>
            </a:r>
            <a:endParaRPr lang="es-ES" dirty="0"/>
          </a:p>
        </p:txBody>
      </p:sp>
      <p:sp>
        <p:nvSpPr>
          <p:cNvPr id="4" name="3 CuadroTexto"/>
          <p:cNvSpPr txBox="1"/>
          <p:nvPr/>
        </p:nvSpPr>
        <p:spPr>
          <a:xfrm>
            <a:off x="611560" y="1340768"/>
            <a:ext cx="7560840" cy="830997"/>
          </a:xfrm>
          <a:prstGeom prst="rect">
            <a:avLst/>
          </a:prstGeom>
          <a:solidFill>
            <a:srgbClr val="FFFF99"/>
          </a:solidFill>
          <a:effectLst>
            <a:outerShdw blurRad="50800" dist="38100" dir="2700000" algn="tl" rotWithShape="0">
              <a:prstClr val="black">
                <a:alpha val="40000"/>
              </a:prstClr>
            </a:outerShdw>
          </a:effectLst>
        </p:spPr>
        <p:txBody>
          <a:bodyPr wrap="square" rtlCol="0">
            <a:spAutoFit/>
          </a:bodyPr>
          <a:lstStyle/>
          <a:p>
            <a:pPr algn="just"/>
            <a:r>
              <a:rPr lang="es-ES" sz="1600" dirty="0">
                <a:latin typeface="Arial Narrow" pitchFamily="34" charset="0"/>
                <a:ea typeface="Adobe Heiti Std R" pitchFamily="34" charset="-128"/>
                <a:cs typeface="Aparajita" pitchFamily="34" charset="0"/>
              </a:rPr>
              <a:t>3</a:t>
            </a:r>
            <a:r>
              <a:rPr lang="es-ES" sz="1600" dirty="0" smtClean="0">
                <a:latin typeface="Arial Narrow" pitchFamily="34" charset="0"/>
                <a:ea typeface="Adobe Heiti Std R" pitchFamily="34" charset="-128"/>
                <a:cs typeface="Aparajita" pitchFamily="34" charset="0"/>
              </a:rPr>
              <a:t>. Comente la frase siguiente razonando si es verdadera o falsa; “Si dos cuerpos comparten una carga total </a:t>
            </a:r>
            <a:r>
              <a:rPr lang="es-ES" sz="1600" i="1" dirty="0" smtClean="0">
                <a:latin typeface="Arial Narrow" pitchFamily="34" charset="0"/>
                <a:ea typeface="Adobe Heiti Std R" pitchFamily="34" charset="-128"/>
                <a:cs typeface="Aparajita" pitchFamily="34" charset="0"/>
              </a:rPr>
              <a:t>q</a:t>
            </a:r>
            <a:r>
              <a:rPr lang="es-ES" sz="1600" dirty="0" smtClean="0">
                <a:latin typeface="Arial Narrow" pitchFamily="34" charset="0"/>
                <a:ea typeface="Adobe Heiti Std R" pitchFamily="34" charset="-128"/>
                <a:cs typeface="Aparajita" pitchFamily="34" charset="0"/>
              </a:rPr>
              <a:t>, la repulsión eléctrica entre ellos es máxima si la carga total se reparte por igual entre ellos”.</a:t>
            </a:r>
            <a:endParaRPr lang="es-ES" sz="1600" dirty="0">
              <a:latin typeface="Arial Narrow" pitchFamily="34" charset="0"/>
              <a:ea typeface="Adobe Heiti Std R" pitchFamily="34" charset="-128"/>
              <a:cs typeface="Aparajita" pitchFamily="34" charset="0"/>
            </a:endParaRPr>
          </a:p>
        </p:txBody>
      </p:sp>
      <p:grpSp>
        <p:nvGrpSpPr>
          <p:cNvPr id="26" name="Grupo 25"/>
          <p:cNvGrpSpPr/>
          <p:nvPr/>
        </p:nvGrpSpPr>
        <p:grpSpPr>
          <a:xfrm>
            <a:off x="8511916" y="331168"/>
            <a:ext cx="577711" cy="4651678"/>
            <a:chOff x="8511916" y="331168"/>
            <a:chExt cx="577711" cy="4651678"/>
          </a:xfrm>
        </p:grpSpPr>
        <p:sp>
          <p:nvSpPr>
            <p:cNvPr id="27" name="7 CuadroTexto"/>
            <p:cNvSpPr txBox="1"/>
            <p:nvPr/>
          </p:nvSpPr>
          <p:spPr>
            <a:xfrm rot="5400000">
              <a:off x="6995793" y="2961209"/>
              <a:ext cx="3673942" cy="369332"/>
            </a:xfrm>
            <a:prstGeom prst="rect">
              <a:avLst/>
            </a:prstGeom>
            <a:noFill/>
          </p:spPr>
          <p:txBody>
            <a:bodyPr wrap="square" rtlCol="0">
              <a:spAutoFit/>
            </a:bodyPr>
            <a:lstStyle/>
            <a:p>
              <a:pPr algn="ctr"/>
              <a:r>
                <a:rPr lang="es-ES" b="1" dirty="0" smtClean="0">
                  <a:solidFill>
                    <a:schemeClr val="bg1"/>
                  </a:solidFill>
                  <a:latin typeface="Arial Narrow" pitchFamily="34" charset="0"/>
                </a:rPr>
                <a:t>Departamento de Física y Química</a:t>
              </a:r>
              <a:endParaRPr lang="es-ES" b="1" dirty="0">
                <a:solidFill>
                  <a:schemeClr val="bg1"/>
                </a:solidFill>
                <a:latin typeface="Arial Narrow" pitchFamily="34" charset="0"/>
              </a:endParaRPr>
            </a:p>
          </p:txBody>
        </p:sp>
        <p:pic>
          <p:nvPicPr>
            <p:cNvPr id="28" name="Imagen 2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11916" y="331168"/>
              <a:ext cx="577711" cy="722979"/>
            </a:xfrm>
            <a:prstGeom prst="rect">
              <a:avLst/>
            </a:prstGeom>
          </p:spPr>
        </p:pic>
      </p:grpSp>
      <p:grpSp>
        <p:nvGrpSpPr>
          <p:cNvPr id="11" name="Grupo 10"/>
          <p:cNvGrpSpPr/>
          <p:nvPr/>
        </p:nvGrpSpPr>
        <p:grpSpPr>
          <a:xfrm>
            <a:off x="728756" y="2421343"/>
            <a:ext cx="3838448" cy="1283546"/>
            <a:chOff x="1154033" y="2362427"/>
            <a:chExt cx="3838448" cy="1283546"/>
          </a:xfrm>
        </p:grpSpPr>
        <p:cxnSp>
          <p:nvCxnSpPr>
            <p:cNvPr id="15" name="14 Conector recto"/>
            <p:cNvCxnSpPr/>
            <p:nvPr/>
          </p:nvCxnSpPr>
          <p:spPr>
            <a:xfrm>
              <a:off x="2127487" y="3145875"/>
              <a:ext cx="0" cy="450375"/>
            </a:xfrm>
            <a:prstGeom prst="line">
              <a:avLst/>
            </a:prstGeom>
            <a:ln w="15875"/>
          </p:spPr>
          <p:style>
            <a:lnRef idx="1">
              <a:schemeClr val="accent1"/>
            </a:lnRef>
            <a:fillRef idx="0">
              <a:schemeClr val="accent1"/>
            </a:fillRef>
            <a:effectRef idx="0">
              <a:schemeClr val="accent1"/>
            </a:effectRef>
            <a:fontRef idx="minor">
              <a:schemeClr val="tx1"/>
            </a:fontRef>
          </p:style>
        </p:cxnSp>
        <p:grpSp>
          <p:nvGrpSpPr>
            <p:cNvPr id="23" name="22 Grupo"/>
            <p:cNvGrpSpPr/>
            <p:nvPr/>
          </p:nvGrpSpPr>
          <p:grpSpPr>
            <a:xfrm>
              <a:off x="3791478" y="2583722"/>
              <a:ext cx="1201003" cy="611876"/>
              <a:chOff x="2210937" y="4874525"/>
              <a:chExt cx="1201003" cy="611876"/>
            </a:xfrm>
          </p:grpSpPr>
          <p:grpSp>
            <p:nvGrpSpPr>
              <p:cNvPr id="18" name="17 Grupo"/>
              <p:cNvGrpSpPr/>
              <p:nvPr/>
            </p:nvGrpSpPr>
            <p:grpSpPr>
              <a:xfrm>
                <a:off x="2210937" y="4995081"/>
                <a:ext cx="1201003" cy="491320"/>
                <a:chOff x="2210937" y="4995081"/>
                <a:chExt cx="1201003" cy="491320"/>
              </a:xfrm>
            </p:grpSpPr>
            <p:sp>
              <p:nvSpPr>
                <p:cNvPr id="12" name="11 Elipse"/>
                <p:cNvSpPr/>
                <p:nvPr/>
              </p:nvSpPr>
              <p:spPr>
                <a:xfrm>
                  <a:off x="2210937" y="4995081"/>
                  <a:ext cx="464024" cy="491320"/>
                </a:xfrm>
                <a:prstGeom prst="ellips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cxnSp>
              <p:nvCxnSpPr>
                <p:cNvPr id="17" name="16 Conector recto de flecha"/>
                <p:cNvCxnSpPr>
                  <a:stCxn id="12" idx="6"/>
                </p:cNvCxnSpPr>
                <p:nvPr/>
              </p:nvCxnSpPr>
              <p:spPr>
                <a:xfrm flipV="1">
                  <a:off x="2674961" y="5227093"/>
                  <a:ext cx="736979" cy="0"/>
                </a:xfrm>
                <a:prstGeom prst="straightConnector1">
                  <a:avLst/>
                </a:prstGeom>
                <a:ln w="3810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mc:AlternateContent xmlns:mc="http://schemas.openxmlformats.org/markup-compatibility/2006" xmlns:a14="http://schemas.microsoft.com/office/drawing/2010/main">
            <mc:Choice Requires="a14">
              <p:sp>
                <p:nvSpPr>
                  <p:cNvPr id="22" name="21 CuadroTexto"/>
                  <p:cNvSpPr txBox="1"/>
                  <p:nvPr/>
                </p:nvSpPr>
                <p:spPr>
                  <a:xfrm>
                    <a:off x="2902424" y="4874525"/>
                    <a:ext cx="364202"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s-ES" sz="1600" b="0" i="1" smtClean="0">
                              <a:latin typeface="Cambria Math"/>
                            </a:rPr>
                            <m:t>𝐹</m:t>
                          </m:r>
                        </m:oMath>
                      </m:oMathPara>
                    </a14:m>
                    <a:endParaRPr lang="es-ES" sz="1600" dirty="0"/>
                  </a:p>
                </p:txBody>
              </p:sp>
            </mc:Choice>
            <mc:Fallback xmlns="">
              <p:sp>
                <p:nvSpPr>
                  <p:cNvPr id="22" name="21 CuadroTexto"/>
                  <p:cNvSpPr txBox="1">
                    <a:spLocks noRot="1" noChangeAspect="1" noMove="1" noResize="1" noEditPoints="1" noAdjustHandles="1" noChangeArrowheads="1" noChangeShapeType="1" noTextEdit="1"/>
                  </p:cNvSpPr>
                  <p:nvPr/>
                </p:nvSpPr>
                <p:spPr>
                  <a:xfrm>
                    <a:off x="2902424" y="4874525"/>
                    <a:ext cx="364202" cy="338554"/>
                  </a:xfrm>
                  <a:prstGeom prst="rect">
                    <a:avLst/>
                  </a:prstGeom>
                  <a:blipFill rotWithShape="1">
                    <a:blip r:embed="rId6"/>
                    <a:stretch>
                      <a:fillRect/>
                    </a:stretch>
                  </a:blipFill>
                </p:spPr>
                <p:txBody>
                  <a:bodyPr/>
                  <a:lstStyle/>
                  <a:p>
                    <a:r>
                      <a:rPr lang="es-ES">
                        <a:noFill/>
                      </a:rPr>
                      <a:t> </a:t>
                    </a:r>
                  </a:p>
                </p:txBody>
              </p:sp>
            </mc:Fallback>
          </mc:AlternateContent>
        </p:grpSp>
        <p:grpSp>
          <p:nvGrpSpPr>
            <p:cNvPr id="24" name="22 Grupo"/>
            <p:cNvGrpSpPr/>
            <p:nvPr/>
          </p:nvGrpSpPr>
          <p:grpSpPr>
            <a:xfrm flipH="1">
              <a:off x="1154033" y="2533999"/>
              <a:ext cx="1201003" cy="611876"/>
              <a:chOff x="2210937" y="4874525"/>
              <a:chExt cx="1201003" cy="611876"/>
            </a:xfrm>
          </p:grpSpPr>
          <p:grpSp>
            <p:nvGrpSpPr>
              <p:cNvPr id="29" name="17 Grupo"/>
              <p:cNvGrpSpPr/>
              <p:nvPr/>
            </p:nvGrpSpPr>
            <p:grpSpPr>
              <a:xfrm>
                <a:off x="2210937" y="4995081"/>
                <a:ext cx="1201003" cy="491320"/>
                <a:chOff x="2210937" y="4995081"/>
                <a:chExt cx="1201003" cy="491320"/>
              </a:xfrm>
            </p:grpSpPr>
            <p:sp>
              <p:nvSpPr>
                <p:cNvPr id="31" name="11 Elipse"/>
                <p:cNvSpPr/>
                <p:nvPr/>
              </p:nvSpPr>
              <p:spPr>
                <a:xfrm>
                  <a:off x="2210937" y="4995081"/>
                  <a:ext cx="464024" cy="491320"/>
                </a:xfrm>
                <a:prstGeom prst="ellips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cxnSp>
              <p:nvCxnSpPr>
                <p:cNvPr id="32" name="16 Conector recto de flecha"/>
                <p:cNvCxnSpPr>
                  <a:stCxn id="31" idx="6"/>
                </p:cNvCxnSpPr>
                <p:nvPr/>
              </p:nvCxnSpPr>
              <p:spPr>
                <a:xfrm flipV="1">
                  <a:off x="2674961" y="5227093"/>
                  <a:ext cx="736979" cy="0"/>
                </a:xfrm>
                <a:prstGeom prst="straightConnector1">
                  <a:avLst/>
                </a:prstGeom>
                <a:ln w="38100">
                  <a:solidFill>
                    <a:srgbClr val="FF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mc:AlternateContent xmlns:mc="http://schemas.openxmlformats.org/markup-compatibility/2006" xmlns:a14="http://schemas.microsoft.com/office/drawing/2010/main">
            <mc:Choice Requires="a14">
              <p:sp>
                <p:nvSpPr>
                  <p:cNvPr id="30" name="21 CuadroTexto"/>
                  <p:cNvSpPr txBox="1"/>
                  <p:nvPr/>
                </p:nvSpPr>
                <p:spPr>
                  <a:xfrm>
                    <a:off x="2902424" y="4874525"/>
                    <a:ext cx="364202" cy="338554"/>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s-ES" sz="1600" b="0" i="1" smtClean="0">
                              <a:latin typeface="Cambria Math"/>
                            </a:rPr>
                            <m:t>𝐹</m:t>
                          </m:r>
                        </m:oMath>
                      </m:oMathPara>
                    </a14:m>
                    <a:endParaRPr lang="es-ES" sz="1600" dirty="0"/>
                  </a:p>
                </p:txBody>
              </p:sp>
            </mc:Choice>
            <mc:Fallback xmlns="">
              <p:sp>
                <p:nvSpPr>
                  <p:cNvPr id="22" name="21 CuadroTexto"/>
                  <p:cNvSpPr txBox="1">
                    <a:spLocks noRot="1" noChangeAspect="1" noMove="1" noResize="1" noEditPoints="1" noAdjustHandles="1" noChangeArrowheads="1" noChangeShapeType="1" noTextEdit="1"/>
                  </p:cNvSpPr>
                  <p:nvPr/>
                </p:nvSpPr>
                <p:spPr>
                  <a:xfrm>
                    <a:off x="2902424" y="4874525"/>
                    <a:ext cx="364202" cy="338554"/>
                  </a:xfrm>
                  <a:prstGeom prst="rect">
                    <a:avLst/>
                  </a:prstGeom>
                  <a:blipFill rotWithShape="1">
                    <a:blip r:embed="rId6"/>
                    <a:stretch>
                      <a:fillRect/>
                    </a:stretch>
                  </a:blipFill>
                </p:spPr>
                <p:txBody>
                  <a:bodyPr/>
                  <a:lstStyle/>
                  <a:p>
                    <a:r>
                      <a:rPr lang="es-ES">
                        <a:noFill/>
                      </a:rPr>
                      <a:t> </a:t>
                    </a:r>
                  </a:p>
                </p:txBody>
              </p:sp>
            </mc:Fallback>
          </mc:AlternateContent>
        </p:grpSp>
        <p:cxnSp>
          <p:nvCxnSpPr>
            <p:cNvPr id="33" name="14 Conector recto"/>
            <p:cNvCxnSpPr/>
            <p:nvPr/>
          </p:nvCxnSpPr>
          <p:spPr>
            <a:xfrm>
              <a:off x="4023490" y="3195598"/>
              <a:ext cx="0" cy="45037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9" name="Conector recto de flecha 8"/>
            <p:cNvCxnSpPr/>
            <p:nvPr/>
          </p:nvCxnSpPr>
          <p:spPr>
            <a:xfrm>
              <a:off x="2123024" y="3420785"/>
              <a:ext cx="1900466" cy="0"/>
            </a:xfrm>
            <a:prstGeom prst="straightConnector1">
              <a:avLst/>
            </a:prstGeom>
            <a:ln>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0" name="CuadroTexto 9"/>
                <p:cNvSpPr txBox="1"/>
                <p:nvPr/>
              </p:nvSpPr>
              <p:spPr>
                <a:xfrm>
                  <a:off x="2998877" y="3122210"/>
                  <a:ext cx="148759" cy="24622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s-ES" sz="1600" b="0" i="1" smtClean="0">
                            <a:latin typeface="Cambria Math" panose="02040503050406030204" pitchFamily="18" charset="0"/>
                          </a:rPr>
                          <m:t>𝑟</m:t>
                        </m:r>
                      </m:oMath>
                    </m:oMathPara>
                  </a14:m>
                  <a:endParaRPr lang="es-ES" sz="1600" dirty="0"/>
                </a:p>
              </p:txBody>
            </p:sp>
          </mc:Choice>
          <mc:Fallback xmlns="">
            <p:sp>
              <p:nvSpPr>
                <p:cNvPr id="10" name="CuadroTexto 9"/>
                <p:cNvSpPr txBox="1">
                  <a:spLocks noRot="1" noChangeAspect="1" noMove="1" noResize="1" noEditPoints="1" noAdjustHandles="1" noChangeArrowheads="1" noChangeShapeType="1" noTextEdit="1"/>
                </p:cNvSpPr>
                <p:nvPr/>
              </p:nvSpPr>
              <p:spPr>
                <a:xfrm>
                  <a:off x="2998877" y="3122210"/>
                  <a:ext cx="148759" cy="246221"/>
                </a:xfrm>
                <a:prstGeom prst="rect">
                  <a:avLst/>
                </a:prstGeom>
                <a:blipFill rotWithShape="0">
                  <a:blip r:embed="rId7"/>
                  <a:stretch>
                    <a:fillRect l="-16000" r="-16000"/>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34" name="CuadroTexto 33"/>
                <p:cNvSpPr txBox="1"/>
                <p:nvPr/>
              </p:nvSpPr>
              <p:spPr>
                <a:xfrm>
                  <a:off x="1990982" y="2362427"/>
                  <a:ext cx="243465" cy="24622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s-ES" sz="1600" b="0" i="1" smtClean="0">
                                <a:latin typeface="Cambria Math" panose="02040503050406030204" pitchFamily="18" charset="0"/>
                              </a:rPr>
                            </m:ctrlPr>
                          </m:sSubPr>
                          <m:e>
                            <m:r>
                              <a:rPr lang="es-ES" sz="1600" b="0" i="1" smtClean="0">
                                <a:latin typeface="Cambria Math" panose="02040503050406030204" pitchFamily="18" charset="0"/>
                              </a:rPr>
                              <m:t>𝑞</m:t>
                            </m:r>
                          </m:e>
                          <m:sub>
                            <m:r>
                              <a:rPr lang="es-ES" sz="1600" b="0" i="1" smtClean="0">
                                <a:latin typeface="Cambria Math" panose="02040503050406030204" pitchFamily="18" charset="0"/>
                              </a:rPr>
                              <m:t>1</m:t>
                            </m:r>
                          </m:sub>
                        </m:sSub>
                      </m:oMath>
                    </m:oMathPara>
                  </a14:m>
                  <a:endParaRPr lang="es-ES" sz="1600" dirty="0"/>
                </a:p>
              </p:txBody>
            </p:sp>
          </mc:Choice>
          <mc:Fallback xmlns="">
            <p:sp>
              <p:nvSpPr>
                <p:cNvPr id="34" name="CuadroTexto 33"/>
                <p:cNvSpPr txBox="1">
                  <a:spLocks noRot="1" noChangeAspect="1" noMove="1" noResize="1" noEditPoints="1" noAdjustHandles="1" noChangeArrowheads="1" noChangeShapeType="1" noTextEdit="1"/>
                </p:cNvSpPr>
                <p:nvPr/>
              </p:nvSpPr>
              <p:spPr>
                <a:xfrm>
                  <a:off x="1990982" y="2362427"/>
                  <a:ext cx="243465" cy="246221"/>
                </a:xfrm>
                <a:prstGeom prst="rect">
                  <a:avLst/>
                </a:prstGeom>
                <a:blipFill rotWithShape="0">
                  <a:blip r:embed="rId8"/>
                  <a:stretch>
                    <a:fillRect l="-20000" r="-5000" b="-21951"/>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35" name="CuadroTexto 34"/>
                <p:cNvSpPr txBox="1"/>
                <p:nvPr/>
              </p:nvSpPr>
              <p:spPr>
                <a:xfrm>
                  <a:off x="3879919" y="2395101"/>
                  <a:ext cx="248209" cy="24622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s-ES" sz="1600" b="0" i="1" smtClean="0">
                                <a:latin typeface="Cambria Math" panose="02040503050406030204" pitchFamily="18" charset="0"/>
                              </a:rPr>
                            </m:ctrlPr>
                          </m:sSubPr>
                          <m:e>
                            <m:r>
                              <a:rPr lang="es-ES" sz="1600" b="0" i="1" smtClean="0">
                                <a:latin typeface="Cambria Math" panose="02040503050406030204" pitchFamily="18" charset="0"/>
                              </a:rPr>
                              <m:t>𝑞</m:t>
                            </m:r>
                          </m:e>
                          <m:sub>
                            <m:r>
                              <a:rPr lang="es-ES" sz="1600" b="0" i="1" smtClean="0">
                                <a:latin typeface="Cambria Math" panose="02040503050406030204" pitchFamily="18" charset="0"/>
                              </a:rPr>
                              <m:t>2</m:t>
                            </m:r>
                          </m:sub>
                        </m:sSub>
                      </m:oMath>
                    </m:oMathPara>
                  </a14:m>
                  <a:endParaRPr lang="es-ES" sz="1600" dirty="0"/>
                </a:p>
              </p:txBody>
            </p:sp>
          </mc:Choice>
          <mc:Fallback xmlns="">
            <p:sp>
              <p:nvSpPr>
                <p:cNvPr id="35" name="CuadroTexto 34"/>
                <p:cNvSpPr txBox="1">
                  <a:spLocks noRot="1" noChangeAspect="1" noMove="1" noResize="1" noEditPoints="1" noAdjustHandles="1" noChangeArrowheads="1" noChangeShapeType="1" noTextEdit="1"/>
                </p:cNvSpPr>
                <p:nvPr/>
              </p:nvSpPr>
              <p:spPr>
                <a:xfrm>
                  <a:off x="3879919" y="2395101"/>
                  <a:ext cx="248209" cy="246221"/>
                </a:xfrm>
                <a:prstGeom prst="rect">
                  <a:avLst/>
                </a:prstGeom>
                <a:blipFill rotWithShape="0">
                  <a:blip r:embed="rId9"/>
                  <a:stretch>
                    <a:fillRect l="-20000" r="-7500" b="-25000"/>
                  </a:stretch>
                </a:blipFill>
              </p:spPr>
              <p:txBody>
                <a:bodyPr/>
                <a:lstStyle/>
                <a:p>
                  <a:r>
                    <a:rPr lang="es-ES">
                      <a:noFill/>
                    </a:rPr>
                    <a:t> </a:t>
                  </a:r>
                </a:p>
              </p:txBody>
            </p:sp>
          </mc:Fallback>
        </mc:AlternateContent>
      </p:grpSp>
      <mc:AlternateContent xmlns:mc="http://schemas.openxmlformats.org/markup-compatibility/2006" xmlns:a14="http://schemas.microsoft.com/office/drawing/2010/main">
        <mc:Choice Requires="a14">
          <p:sp>
            <p:nvSpPr>
              <p:cNvPr id="36" name="CuadroTexto 35"/>
              <p:cNvSpPr txBox="1"/>
              <p:nvPr/>
            </p:nvSpPr>
            <p:spPr>
              <a:xfrm>
                <a:off x="5701675" y="2858081"/>
                <a:ext cx="1074973" cy="24622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s-ES" sz="1600" b="0" i="1" smtClean="0">
                              <a:latin typeface="Cambria Math" panose="02040503050406030204" pitchFamily="18" charset="0"/>
                            </a:rPr>
                          </m:ctrlPr>
                        </m:sSubPr>
                        <m:e>
                          <m:r>
                            <a:rPr lang="es-ES" sz="1600" b="0" i="1" smtClean="0">
                              <a:latin typeface="Cambria Math" panose="02040503050406030204" pitchFamily="18" charset="0"/>
                            </a:rPr>
                            <m:t>𝑞</m:t>
                          </m:r>
                          <m:r>
                            <a:rPr lang="es-ES" sz="1600" b="0" i="1" smtClean="0">
                              <a:latin typeface="Cambria Math" panose="02040503050406030204" pitchFamily="18" charset="0"/>
                            </a:rPr>
                            <m:t>=</m:t>
                          </m:r>
                          <m:r>
                            <a:rPr lang="es-ES" sz="1600" b="0" i="1" smtClean="0">
                              <a:latin typeface="Cambria Math" panose="02040503050406030204" pitchFamily="18" charset="0"/>
                            </a:rPr>
                            <m:t>𝑞</m:t>
                          </m:r>
                        </m:e>
                        <m:sub>
                          <m:r>
                            <a:rPr lang="es-ES" sz="1600" b="0" i="1" smtClean="0">
                              <a:latin typeface="Cambria Math" panose="02040503050406030204" pitchFamily="18" charset="0"/>
                            </a:rPr>
                            <m:t>1</m:t>
                          </m:r>
                        </m:sub>
                      </m:sSub>
                      <m:r>
                        <a:rPr lang="es-ES" sz="1600" b="0" i="1" smtClean="0">
                          <a:latin typeface="Cambria Math" panose="02040503050406030204" pitchFamily="18" charset="0"/>
                        </a:rPr>
                        <m:t>+</m:t>
                      </m:r>
                      <m:sSub>
                        <m:sSubPr>
                          <m:ctrlPr>
                            <a:rPr lang="es-ES" sz="1600" b="0" i="1" smtClean="0">
                              <a:latin typeface="Cambria Math" panose="02040503050406030204" pitchFamily="18" charset="0"/>
                            </a:rPr>
                          </m:ctrlPr>
                        </m:sSubPr>
                        <m:e>
                          <m:r>
                            <a:rPr lang="es-ES" sz="1600" b="0" i="1" smtClean="0">
                              <a:latin typeface="Cambria Math" panose="02040503050406030204" pitchFamily="18" charset="0"/>
                            </a:rPr>
                            <m:t>𝑞</m:t>
                          </m:r>
                        </m:e>
                        <m:sub>
                          <m:r>
                            <a:rPr lang="es-ES" sz="1600" b="0" i="1" smtClean="0">
                              <a:latin typeface="Cambria Math" panose="02040503050406030204" pitchFamily="18" charset="0"/>
                            </a:rPr>
                            <m:t>2</m:t>
                          </m:r>
                        </m:sub>
                      </m:sSub>
                    </m:oMath>
                  </m:oMathPara>
                </a14:m>
                <a:endParaRPr lang="es-ES" sz="1600" dirty="0"/>
              </a:p>
            </p:txBody>
          </p:sp>
        </mc:Choice>
        <mc:Fallback xmlns="">
          <p:sp>
            <p:nvSpPr>
              <p:cNvPr id="36" name="CuadroTexto 35"/>
              <p:cNvSpPr txBox="1">
                <a:spLocks noRot="1" noChangeAspect="1" noMove="1" noResize="1" noEditPoints="1" noAdjustHandles="1" noChangeArrowheads="1" noChangeShapeType="1" noTextEdit="1"/>
              </p:cNvSpPr>
              <p:nvPr/>
            </p:nvSpPr>
            <p:spPr>
              <a:xfrm>
                <a:off x="5701675" y="2858081"/>
                <a:ext cx="1074973" cy="246221"/>
              </a:xfrm>
              <a:prstGeom prst="rect">
                <a:avLst/>
              </a:prstGeom>
              <a:blipFill rotWithShape="0">
                <a:blip r:embed="rId10"/>
                <a:stretch>
                  <a:fillRect l="-3955" r="-565" b="-25000"/>
                </a:stretch>
              </a:blipFill>
            </p:spPr>
            <p:txBody>
              <a:bodyPr/>
              <a:lstStyle/>
              <a:p>
                <a:r>
                  <a:rPr lang="es-ES">
                    <a:noFill/>
                  </a:rPr>
                  <a:t> </a:t>
                </a:r>
              </a:p>
            </p:txBody>
          </p:sp>
        </mc:Fallback>
      </mc:AlternateContent>
      <p:sp>
        <p:nvSpPr>
          <p:cNvPr id="37" name="2 CuadroTexto"/>
          <p:cNvSpPr txBox="1"/>
          <p:nvPr/>
        </p:nvSpPr>
        <p:spPr>
          <a:xfrm>
            <a:off x="648470" y="4064086"/>
            <a:ext cx="2949743" cy="338554"/>
          </a:xfrm>
          <a:prstGeom prst="rect">
            <a:avLst/>
          </a:prstGeom>
          <a:noFill/>
        </p:spPr>
        <p:txBody>
          <a:bodyPr wrap="square" rtlCol="0">
            <a:spAutoFit/>
          </a:bodyPr>
          <a:lstStyle/>
          <a:p>
            <a:r>
              <a:rPr lang="es-ES" sz="1600" dirty="0" smtClean="0">
                <a:latin typeface="Arial Narrow" pitchFamily="34" charset="0"/>
              </a:rPr>
              <a:t>La ley de Coulomb establece que:</a:t>
            </a:r>
            <a:endParaRPr lang="es-ES" sz="1600" dirty="0">
              <a:latin typeface="Arial Narrow" pitchFamily="34" charset="0"/>
            </a:endParaRPr>
          </a:p>
        </p:txBody>
      </p:sp>
      <mc:AlternateContent xmlns:mc="http://schemas.openxmlformats.org/markup-compatibility/2006" xmlns:a14="http://schemas.microsoft.com/office/drawing/2010/main">
        <mc:Choice Requires="a14">
          <p:sp>
            <p:nvSpPr>
              <p:cNvPr id="38" name="CuadroTexto 37"/>
              <p:cNvSpPr txBox="1"/>
              <p:nvPr/>
            </p:nvSpPr>
            <p:spPr>
              <a:xfrm>
                <a:off x="2255366" y="4562450"/>
                <a:ext cx="3867790" cy="47840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s-ES" sz="1600" b="0" i="1" smtClean="0">
                          <a:latin typeface="Cambria Math" panose="02040503050406030204" pitchFamily="18" charset="0"/>
                        </a:rPr>
                        <m:t>𝐹</m:t>
                      </m:r>
                      <m:r>
                        <a:rPr lang="es-ES" sz="1600" b="0" i="1" smtClean="0">
                          <a:latin typeface="Cambria Math" panose="02040503050406030204" pitchFamily="18" charset="0"/>
                        </a:rPr>
                        <m:t>=</m:t>
                      </m:r>
                      <m:r>
                        <a:rPr lang="es-ES" sz="1600" b="0" i="1" smtClean="0">
                          <a:latin typeface="Cambria Math" panose="02040503050406030204" pitchFamily="18" charset="0"/>
                        </a:rPr>
                        <m:t>𝐾</m:t>
                      </m:r>
                      <m:f>
                        <m:fPr>
                          <m:ctrlPr>
                            <a:rPr lang="es-ES" sz="1600" b="0" i="1" smtClean="0">
                              <a:latin typeface="Cambria Math" panose="02040503050406030204" pitchFamily="18" charset="0"/>
                            </a:rPr>
                          </m:ctrlPr>
                        </m:fPr>
                        <m:num>
                          <m:sSub>
                            <m:sSubPr>
                              <m:ctrlPr>
                                <a:rPr lang="es-ES" sz="1600" b="0" i="1" smtClean="0">
                                  <a:latin typeface="Cambria Math" panose="02040503050406030204" pitchFamily="18" charset="0"/>
                                </a:rPr>
                              </m:ctrlPr>
                            </m:sSubPr>
                            <m:e>
                              <m:r>
                                <a:rPr lang="es-ES" sz="1600" b="0" i="1" smtClean="0">
                                  <a:latin typeface="Cambria Math" panose="02040503050406030204" pitchFamily="18" charset="0"/>
                                </a:rPr>
                                <m:t>𝑞</m:t>
                              </m:r>
                            </m:e>
                            <m:sub>
                              <m:r>
                                <a:rPr lang="es-ES" sz="1600" b="0" i="1" smtClean="0">
                                  <a:latin typeface="Cambria Math" panose="02040503050406030204" pitchFamily="18" charset="0"/>
                                </a:rPr>
                                <m:t>1</m:t>
                              </m:r>
                            </m:sub>
                          </m:sSub>
                          <m:sSub>
                            <m:sSubPr>
                              <m:ctrlPr>
                                <a:rPr lang="es-ES" sz="1600" b="0" i="1" smtClean="0">
                                  <a:latin typeface="Cambria Math" panose="02040503050406030204" pitchFamily="18" charset="0"/>
                                </a:rPr>
                              </m:ctrlPr>
                            </m:sSubPr>
                            <m:e>
                              <m:r>
                                <a:rPr lang="es-ES" sz="1600" b="0" i="1" smtClean="0">
                                  <a:latin typeface="Cambria Math" panose="02040503050406030204" pitchFamily="18" charset="0"/>
                                </a:rPr>
                                <m:t>𝑞</m:t>
                              </m:r>
                            </m:e>
                            <m:sub>
                              <m:r>
                                <a:rPr lang="es-ES" sz="1600" b="0" i="1" smtClean="0">
                                  <a:latin typeface="Cambria Math" panose="02040503050406030204" pitchFamily="18" charset="0"/>
                                </a:rPr>
                                <m:t>2</m:t>
                              </m:r>
                            </m:sub>
                          </m:sSub>
                        </m:num>
                        <m:den>
                          <m:sSup>
                            <m:sSupPr>
                              <m:ctrlPr>
                                <a:rPr lang="es-ES" sz="1600" b="0" i="1" smtClean="0">
                                  <a:latin typeface="Cambria Math" panose="02040503050406030204" pitchFamily="18" charset="0"/>
                                </a:rPr>
                              </m:ctrlPr>
                            </m:sSupPr>
                            <m:e>
                              <m:r>
                                <a:rPr lang="es-ES" sz="1600" b="0" i="1" smtClean="0">
                                  <a:latin typeface="Cambria Math" panose="02040503050406030204" pitchFamily="18" charset="0"/>
                                </a:rPr>
                                <m:t>𝑟</m:t>
                              </m:r>
                            </m:e>
                            <m:sup>
                              <m:r>
                                <a:rPr lang="es-ES" sz="1600" b="0" i="1" smtClean="0">
                                  <a:latin typeface="Cambria Math" panose="02040503050406030204" pitchFamily="18" charset="0"/>
                                </a:rPr>
                                <m:t>2</m:t>
                              </m:r>
                            </m:sup>
                          </m:sSup>
                        </m:den>
                      </m:f>
                      <m:r>
                        <a:rPr lang="es-ES" sz="1600" b="0" i="1" smtClean="0">
                          <a:latin typeface="Cambria Math" panose="02040503050406030204" pitchFamily="18" charset="0"/>
                        </a:rPr>
                        <m:t>=</m:t>
                      </m:r>
                      <m:r>
                        <a:rPr lang="es-ES" sz="1600" b="0" i="1" smtClean="0">
                          <a:latin typeface="Cambria Math" panose="02040503050406030204" pitchFamily="18" charset="0"/>
                        </a:rPr>
                        <m:t>𝐾</m:t>
                      </m:r>
                      <m:f>
                        <m:fPr>
                          <m:ctrlPr>
                            <a:rPr lang="es-ES" sz="1600" b="0" i="1" smtClean="0">
                              <a:latin typeface="Cambria Math" panose="02040503050406030204" pitchFamily="18" charset="0"/>
                            </a:rPr>
                          </m:ctrlPr>
                        </m:fPr>
                        <m:num>
                          <m:sSub>
                            <m:sSubPr>
                              <m:ctrlPr>
                                <a:rPr lang="es-ES" sz="1600" b="0" i="1" smtClean="0">
                                  <a:latin typeface="Cambria Math" panose="02040503050406030204" pitchFamily="18" charset="0"/>
                                </a:rPr>
                              </m:ctrlPr>
                            </m:sSubPr>
                            <m:e>
                              <m:r>
                                <a:rPr lang="es-ES" sz="1600" b="0" i="1" smtClean="0">
                                  <a:latin typeface="Cambria Math" panose="02040503050406030204" pitchFamily="18" charset="0"/>
                                </a:rPr>
                                <m:t>𝑞</m:t>
                              </m:r>
                            </m:e>
                            <m:sub>
                              <m:r>
                                <a:rPr lang="es-ES" sz="1600" b="0" i="1" smtClean="0">
                                  <a:latin typeface="Cambria Math" panose="02040503050406030204" pitchFamily="18" charset="0"/>
                                </a:rPr>
                                <m:t>1</m:t>
                              </m:r>
                            </m:sub>
                          </m:sSub>
                          <m:r>
                            <a:rPr lang="es-ES" sz="1600" b="0" i="1" smtClean="0">
                              <a:latin typeface="Cambria Math" panose="02040503050406030204" pitchFamily="18" charset="0"/>
                            </a:rPr>
                            <m:t>(</m:t>
                          </m:r>
                          <m:r>
                            <a:rPr lang="es-ES" sz="1600" b="0" i="1" smtClean="0">
                              <a:latin typeface="Cambria Math" panose="02040503050406030204" pitchFamily="18" charset="0"/>
                            </a:rPr>
                            <m:t>𝑞</m:t>
                          </m:r>
                          <m:r>
                            <a:rPr lang="es-ES" sz="1600" b="0" i="1" smtClean="0">
                              <a:latin typeface="Cambria Math" panose="02040503050406030204" pitchFamily="18" charset="0"/>
                            </a:rPr>
                            <m:t>−</m:t>
                          </m:r>
                          <m:sSub>
                            <m:sSubPr>
                              <m:ctrlPr>
                                <a:rPr lang="es-ES" sz="1600" b="0" i="1" smtClean="0">
                                  <a:latin typeface="Cambria Math" panose="02040503050406030204" pitchFamily="18" charset="0"/>
                                </a:rPr>
                              </m:ctrlPr>
                            </m:sSubPr>
                            <m:e>
                              <m:r>
                                <a:rPr lang="es-ES" sz="1600" b="0" i="1" smtClean="0">
                                  <a:latin typeface="Cambria Math" panose="02040503050406030204" pitchFamily="18" charset="0"/>
                                </a:rPr>
                                <m:t>𝑞</m:t>
                              </m:r>
                            </m:e>
                            <m:sub>
                              <m:r>
                                <a:rPr lang="es-ES" sz="1600" b="0" i="1" smtClean="0">
                                  <a:latin typeface="Cambria Math" panose="02040503050406030204" pitchFamily="18" charset="0"/>
                                </a:rPr>
                                <m:t>1)</m:t>
                              </m:r>
                            </m:sub>
                          </m:sSub>
                        </m:num>
                        <m:den>
                          <m:sSup>
                            <m:sSupPr>
                              <m:ctrlPr>
                                <a:rPr lang="es-ES" sz="1600" b="0" i="1" smtClean="0">
                                  <a:latin typeface="Cambria Math" panose="02040503050406030204" pitchFamily="18" charset="0"/>
                                </a:rPr>
                              </m:ctrlPr>
                            </m:sSupPr>
                            <m:e>
                              <m:r>
                                <a:rPr lang="es-ES" sz="1600" b="0" i="1" smtClean="0">
                                  <a:latin typeface="Cambria Math" panose="02040503050406030204" pitchFamily="18" charset="0"/>
                                </a:rPr>
                                <m:t>𝑟</m:t>
                              </m:r>
                            </m:e>
                            <m:sup>
                              <m:r>
                                <a:rPr lang="es-ES" sz="1600" b="0" i="1" smtClean="0">
                                  <a:latin typeface="Cambria Math" panose="02040503050406030204" pitchFamily="18" charset="0"/>
                                </a:rPr>
                                <m:t>2</m:t>
                              </m:r>
                            </m:sup>
                          </m:sSup>
                        </m:den>
                      </m:f>
                      <m:r>
                        <a:rPr lang="es-ES" sz="1600" b="0" i="1" smtClean="0">
                          <a:latin typeface="Cambria Math" panose="02040503050406030204" pitchFamily="18" charset="0"/>
                        </a:rPr>
                        <m:t>=</m:t>
                      </m:r>
                      <m:f>
                        <m:fPr>
                          <m:ctrlPr>
                            <a:rPr lang="es-ES" sz="1600" b="0" i="1" smtClean="0">
                              <a:latin typeface="Cambria Math" panose="02040503050406030204" pitchFamily="18" charset="0"/>
                            </a:rPr>
                          </m:ctrlPr>
                        </m:fPr>
                        <m:num>
                          <m:r>
                            <a:rPr lang="es-ES" sz="1600" b="0" i="1" smtClean="0">
                              <a:latin typeface="Cambria Math" panose="02040503050406030204" pitchFamily="18" charset="0"/>
                            </a:rPr>
                            <m:t>𝐾</m:t>
                          </m:r>
                        </m:num>
                        <m:den>
                          <m:sSup>
                            <m:sSupPr>
                              <m:ctrlPr>
                                <a:rPr lang="es-ES" sz="1600" b="0" i="1" smtClean="0">
                                  <a:latin typeface="Cambria Math" panose="02040503050406030204" pitchFamily="18" charset="0"/>
                                </a:rPr>
                              </m:ctrlPr>
                            </m:sSupPr>
                            <m:e>
                              <m:r>
                                <a:rPr lang="es-ES" sz="1600" b="0" i="1" smtClean="0">
                                  <a:latin typeface="Cambria Math" panose="02040503050406030204" pitchFamily="18" charset="0"/>
                                </a:rPr>
                                <m:t>𝑟</m:t>
                              </m:r>
                            </m:e>
                            <m:sup>
                              <m:r>
                                <a:rPr lang="es-ES" sz="1600" b="0" i="1" smtClean="0">
                                  <a:latin typeface="Cambria Math" panose="02040503050406030204" pitchFamily="18" charset="0"/>
                                </a:rPr>
                                <m:t>2</m:t>
                              </m:r>
                            </m:sup>
                          </m:sSup>
                        </m:den>
                      </m:f>
                      <m:r>
                        <a:rPr lang="es-ES" sz="1600" b="0" i="1" smtClean="0">
                          <a:latin typeface="Cambria Math" panose="02040503050406030204" pitchFamily="18" charset="0"/>
                        </a:rPr>
                        <m:t>(</m:t>
                      </m:r>
                      <m:sSub>
                        <m:sSubPr>
                          <m:ctrlPr>
                            <a:rPr lang="es-ES" sz="1600" b="0" i="1" smtClean="0">
                              <a:latin typeface="Cambria Math" panose="02040503050406030204" pitchFamily="18" charset="0"/>
                            </a:rPr>
                          </m:ctrlPr>
                        </m:sSubPr>
                        <m:e>
                          <m:r>
                            <a:rPr lang="es-ES" sz="1600" b="0" i="1" smtClean="0">
                              <a:latin typeface="Cambria Math" panose="02040503050406030204" pitchFamily="18" charset="0"/>
                            </a:rPr>
                            <m:t>𝑞</m:t>
                          </m:r>
                        </m:e>
                        <m:sub>
                          <m:r>
                            <a:rPr lang="es-ES" sz="1600" b="0" i="1" smtClean="0">
                              <a:latin typeface="Cambria Math" panose="02040503050406030204" pitchFamily="18" charset="0"/>
                            </a:rPr>
                            <m:t>1</m:t>
                          </m:r>
                        </m:sub>
                      </m:sSub>
                      <m:r>
                        <a:rPr lang="es-ES" sz="1600" b="0" i="1" smtClean="0">
                          <a:latin typeface="Cambria Math" panose="02040503050406030204" pitchFamily="18" charset="0"/>
                        </a:rPr>
                        <m:t>𝑞</m:t>
                      </m:r>
                      <m:r>
                        <a:rPr lang="es-ES" sz="1600" b="0" i="1" smtClean="0">
                          <a:latin typeface="Cambria Math" panose="02040503050406030204" pitchFamily="18" charset="0"/>
                        </a:rPr>
                        <m:t>−</m:t>
                      </m:r>
                      <m:sSubSup>
                        <m:sSubSupPr>
                          <m:ctrlPr>
                            <a:rPr lang="es-ES" sz="1600" b="0" i="1" smtClean="0">
                              <a:latin typeface="Cambria Math" panose="02040503050406030204" pitchFamily="18" charset="0"/>
                            </a:rPr>
                          </m:ctrlPr>
                        </m:sSubSupPr>
                        <m:e>
                          <m:r>
                            <a:rPr lang="es-ES" sz="1600" b="0" i="1" smtClean="0">
                              <a:latin typeface="Cambria Math" panose="02040503050406030204" pitchFamily="18" charset="0"/>
                            </a:rPr>
                            <m:t>𝑞</m:t>
                          </m:r>
                        </m:e>
                        <m:sub>
                          <m:r>
                            <a:rPr lang="es-ES" sz="1600" b="0" i="1" smtClean="0">
                              <a:latin typeface="Cambria Math" panose="02040503050406030204" pitchFamily="18" charset="0"/>
                            </a:rPr>
                            <m:t>1</m:t>
                          </m:r>
                        </m:sub>
                        <m:sup>
                          <m:r>
                            <a:rPr lang="es-ES" sz="1600" b="0" i="1" smtClean="0">
                              <a:latin typeface="Cambria Math" panose="02040503050406030204" pitchFamily="18" charset="0"/>
                            </a:rPr>
                            <m:t>2</m:t>
                          </m:r>
                        </m:sup>
                      </m:sSubSup>
                      <m:r>
                        <a:rPr lang="es-ES" sz="1600" b="0" i="1" smtClean="0">
                          <a:latin typeface="Cambria Math" panose="02040503050406030204" pitchFamily="18" charset="0"/>
                        </a:rPr>
                        <m:t>)</m:t>
                      </m:r>
                    </m:oMath>
                  </m:oMathPara>
                </a14:m>
                <a:endParaRPr lang="es-ES" sz="1600" dirty="0"/>
              </a:p>
            </p:txBody>
          </p:sp>
        </mc:Choice>
        <mc:Fallback xmlns="">
          <p:sp>
            <p:nvSpPr>
              <p:cNvPr id="38" name="CuadroTexto 37"/>
              <p:cNvSpPr txBox="1">
                <a:spLocks noRot="1" noChangeAspect="1" noMove="1" noResize="1" noEditPoints="1" noAdjustHandles="1" noChangeArrowheads="1" noChangeShapeType="1" noTextEdit="1"/>
              </p:cNvSpPr>
              <p:nvPr/>
            </p:nvSpPr>
            <p:spPr>
              <a:xfrm>
                <a:off x="2255366" y="4562450"/>
                <a:ext cx="3867790" cy="478401"/>
              </a:xfrm>
              <a:prstGeom prst="rect">
                <a:avLst/>
              </a:prstGeom>
              <a:blipFill rotWithShape="0">
                <a:blip r:embed="rId11"/>
                <a:stretch>
                  <a:fillRect/>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39" name="2 CuadroTexto"/>
              <p:cNvSpPr txBox="1"/>
              <p:nvPr/>
            </p:nvSpPr>
            <p:spPr>
              <a:xfrm>
                <a:off x="648470" y="5208933"/>
                <a:ext cx="4734413" cy="338554"/>
              </a:xfrm>
              <a:prstGeom prst="rect">
                <a:avLst/>
              </a:prstGeom>
              <a:noFill/>
            </p:spPr>
            <p:txBody>
              <a:bodyPr wrap="square" rtlCol="0">
                <a:spAutoFit/>
              </a:bodyPr>
              <a:lstStyle/>
              <a:p>
                <a:r>
                  <a:rPr lang="es-ES" sz="1600" dirty="0" smtClean="0">
                    <a:latin typeface="Arial Narrow" pitchFamily="34" charset="0"/>
                  </a:rPr>
                  <a:t>Derivando respecto de </a:t>
                </a:r>
                <a14:m>
                  <m:oMath xmlns:m="http://schemas.openxmlformats.org/officeDocument/2006/math">
                    <m:sSub>
                      <m:sSubPr>
                        <m:ctrlPr>
                          <a:rPr lang="es-ES" sz="1600" i="1">
                            <a:latin typeface="Cambria Math" panose="02040503050406030204" pitchFamily="18" charset="0"/>
                          </a:rPr>
                        </m:ctrlPr>
                      </m:sSubPr>
                      <m:e>
                        <m:r>
                          <a:rPr lang="es-ES" sz="1600" i="1">
                            <a:latin typeface="Cambria Math" panose="02040503050406030204" pitchFamily="18" charset="0"/>
                          </a:rPr>
                          <m:t>𝑞</m:t>
                        </m:r>
                      </m:e>
                      <m:sub>
                        <m:r>
                          <a:rPr lang="es-ES" sz="1600" i="1">
                            <a:latin typeface="Cambria Math" panose="02040503050406030204" pitchFamily="18" charset="0"/>
                          </a:rPr>
                          <m:t>1</m:t>
                        </m:r>
                      </m:sub>
                    </m:sSub>
                  </m:oMath>
                </a14:m>
                <a:r>
                  <a:rPr lang="es-ES" sz="1600" dirty="0" smtClean="0">
                    <a:latin typeface="Arial Narrow" pitchFamily="34" charset="0"/>
                  </a:rPr>
                  <a:t> e igualando a cero:</a:t>
                </a:r>
                <a:endParaRPr lang="es-ES" sz="1600" dirty="0">
                  <a:latin typeface="Arial Narrow" pitchFamily="34" charset="0"/>
                </a:endParaRPr>
              </a:p>
            </p:txBody>
          </p:sp>
        </mc:Choice>
        <mc:Fallback xmlns="">
          <p:sp>
            <p:nvSpPr>
              <p:cNvPr id="39" name="2 CuadroTexto"/>
              <p:cNvSpPr txBox="1">
                <a:spLocks noRot="1" noChangeAspect="1" noMove="1" noResize="1" noEditPoints="1" noAdjustHandles="1" noChangeArrowheads="1" noChangeShapeType="1" noTextEdit="1"/>
              </p:cNvSpPr>
              <p:nvPr/>
            </p:nvSpPr>
            <p:spPr>
              <a:xfrm>
                <a:off x="648470" y="5208933"/>
                <a:ext cx="4734413" cy="338554"/>
              </a:xfrm>
              <a:prstGeom prst="rect">
                <a:avLst/>
              </a:prstGeom>
              <a:blipFill rotWithShape="0">
                <a:blip r:embed="rId12"/>
                <a:stretch>
                  <a:fillRect l="-644" t="-3571" b="-23214"/>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40" name="CuadroTexto 39"/>
              <p:cNvSpPr txBox="1"/>
              <p:nvPr/>
            </p:nvSpPr>
            <p:spPr>
              <a:xfrm>
                <a:off x="877237" y="5785974"/>
                <a:ext cx="2098267" cy="508985"/>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s-ES" sz="1600" b="0" i="1" smtClean="0">
                              <a:latin typeface="Cambria Math" panose="02040503050406030204" pitchFamily="18" charset="0"/>
                            </a:rPr>
                          </m:ctrlPr>
                        </m:fPr>
                        <m:num>
                          <m:r>
                            <a:rPr lang="es-ES" sz="1600" b="0" i="1" smtClean="0">
                              <a:latin typeface="Cambria Math" panose="02040503050406030204" pitchFamily="18" charset="0"/>
                            </a:rPr>
                            <m:t>𝑑𝐹</m:t>
                          </m:r>
                        </m:num>
                        <m:den>
                          <m:r>
                            <a:rPr lang="es-ES" sz="1600" b="0" i="1" smtClean="0">
                              <a:latin typeface="Cambria Math" panose="02040503050406030204" pitchFamily="18" charset="0"/>
                            </a:rPr>
                            <m:t>𝑑</m:t>
                          </m:r>
                          <m:sSub>
                            <m:sSubPr>
                              <m:ctrlPr>
                                <a:rPr lang="es-ES" sz="1600" b="0" i="1" smtClean="0">
                                  <a:latin typeface="Cambria Math" panose="02040503050406030204" pitchFamily="18" charset="0"/>
                                </a:rPr>
                              </m:ctrlPr>
                            </m:sSubPr>
                            <m:e>
                              <m:r>
                                <a:rPr lang="es-ES" sz="1600" b="0" i="1" smtClean="0">
                                  <a:latin typeface="Cambria Math" panose="02040503050406030204" pitchFamily="18" charset="0"/>
                                </a:rPr>
                                <m:t>𝑞</m:t>
                              </m:r>
                            </m:e>
                            <m:sub>
                              <m:r>
                                <a:rPr lang="es-ES" sz="1600" b="0" i="1" smtClean="0">
                                  <a:latin typeface="Cambria Math" panose="02040503050406030204" pitchFamily="18" charset="0"/>
                                </a:rPr>
                                <m:t>1</m:t>
                              </m:r>
                            </m:sub>
                          </m:sSub>
                        </m:den>
                      </m:f>
                      <m:r>
                        <a:rPr lang="es-ES" sz="1600" b="0" i="1" smtClean="0">
                          <a:latin typeface="Cambria Math" panose="02040503050406030204" pitchFamily="18" charset="0"/>
                        </a:rPr>
                        <m:t>=</m:t>
                      </m:r>
                      <m:f>
                        <m:fPr>
                          <m:ctrlPr>
                            <a:rPr lang="es-ES" sz="1600" b="0" i="1" smtClean="0">
                              <a:latin typeface="Cambria Math" panose="02040503050406030204" pitchFamily="18" charset="0"/>
                            </a:rPr>
                          </m:ctrlPr>
                        </m:fPr>
                        <m:num>
                          <m:r>
                            <a:rPr lang="es-ES" sz="1600" b="0" i="1" smtClean="0">
                              <a:latin typeface="Cambria Math" panose="02040503050406030204" pitchFamily="18" charset="0"/>
                            </a:rPr>
                            <m:t>𝐾</m:t>
                          </m:r>
                        </m:num>
                        <m:den>
                          <m:sSup>
                            <m:sSupPr>
                              <m:ctrlPr>
                                <a:rPr lang="es-ES" sz="1600" b="0" i="1" smtClean="0">
                                  <a:latin typeface="Cambria Math" panose="02040503050406030204" pitchFamily="18" charset="0"/>
                                </a:rPr>
                              </m:ctrlPr>
                            </m:sSupPr>
                            <m:e>
                              <m:r>
                                <a:rPr lang="es-ES" sz="1600" b="0" i="1" smtClean="0">
                                  <a:latin typeface="Cambria Math" panose="02040503050406030204" pitchFamily="18" charset="0"/>
                                </a:rPr>
                                <m:t>𝑟</m:t>
                              </m:r>
                            </m:e>
                            <m:sup>
                              <m:r>
                                <a:rPr lang="es-ES" sz="1600" b="0" i="1" smtClean="0">
                                  <a:latin typeface="Cambria Math" panose="02040503050406030204" pitchFamily="18" charset="0"/>
                                </a:rPr>
                                <m:t>2</m:t>
                              </m:r>
                            </m:sup>
                          </m:sSup>
                        </m:den>
                      </m:f>
                      <m:d>
                        <m:dPr>
                          <m:ctrlPr>
                            <a:rPr lang="es-ES" sz="1600" b="0" i="1" smtClean="0">
                              <a:latin typeface="Cambria Math" panose="02040503050406030204" pitchFamily="18" charset="0"/>
                            </a:rPr>
                          </m:ctrlPr>
                        </m:dPr>
                        <m:e>
                          <m:r>
                            <a:rPr lang="es-ES" sz="1600" b="0" i="1" smtClean="0">
                              <a:latin typeface="Cambria Math" panose="02040503050406030204" pitchFamily="18" charset="0"/>
                            </a:rPr>
                            <m:t>𝑞</m:t>
                          </m:r>
                          <m:r>
                            <a:rPr lang="es-ES" sz="1600" b="0" i="1" smtClean="0">
                              <a:latin typeface="Cambria Math" panose="02040503050406030204" pitchFamily="18" charset="0"/>
                            </a:rPr>
                            <m:t>−2</m:t>
                          </m:r>
                          <m:sSub>
                            <m:sSubPr>
                              <m:ctrlPr>
                                <a:rPr lang="es-ES" sz="1600" b="0" i="1" smtClean="0">
                                  <a:latin typeface="Cambria Math" panose="02040503050406030204" pitchFamily="18" charset="0"/>
                                </a:rPr>
                              </m:ctrlPr>
                            </m:sSubPr>
                            <m:e>
                              <m:r>
                                <a:rPr lang="es-ES" sz="1600" b="0" i="1" smtClean="0">
                                  <a:latin typeface="Cambria Math" panose="02040503050406030204" pitchFamily="18" charset="0"/>
                                </a:rPr>
                                <m:t>𝑞</m:t>
                              </m:r>
                            </m:e>
                            <m:sub>
                              <m:r>
                                <a:rPr lang="es-ES" sz="1600" b="0" i="1" smtClean="0">
                                  <a:latin typeface="Cambria Math" panose="02040503050406030204" pitchFamily="18" charset="0"/>
                                </a:rPr>
                                <m:t>1</m:t>
                              </m:r>
                            </m:sub>
                          </m:sSub>
                        </m:e>
                      </m:d>
                      <m:r>
                        <a:rPr lang="es-ES" sz="1600" b="0" i="1" smtClean="0">
                          <a:latin typeface="Cambria Math" panose="02040503050406030204" pitchFamily="18" charset="0"/>
                        </a:rPr>
                        <m:t>=0</m:t>
                      </m:r>
                    </m:oMath>
                  </m:oMathPara>
                </a14:m>
                <a:endParaRPr lang="es-ES" sz="1600" dirty="0"/>
              </a:p>
            </p:txBody>
          </p:sp>
        </mc:Choice>
        <mc:Fallback xmlns="">
          <p:sp>
            <p:nvSpPr>
              <p:cNvPr id="40" name="CuadroTexto 39"/>
              <p:cNvSpPr txBox="1">
                <a:spLocks noRot="1" noChangeAspect="1" noMove="1" noResize="1" noEditPoints="1" noAdjustHandles="1" noChangeArrowheads="1" noChangeShapeType="1" noTextEdit="1"/>
              </p:cNvSpPr>
              <p:nvPr/>
            </p:nvSpPr>
            <p:spPr>
              <a:xfrm>
                <a:off x="877237" y="5785974"/>
                <a:ext cx="2098267" cy="508985"/>
              </a:xfrm>
              <a:prstGeom prst="rect">
                <a:avLst/>
              </a:prstGeom>
              <a:blipFill rotWithShape="0">
                <a:blip r:embed="rId13"/>
                <a:stretch>
                  <a:fillRect/>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42" name="CuadroTexto 41"/>
              <p:cNvSpPr txBox="1"/>
              <p:nvPr/>
            </p:nvSpPr>
            <p:spPr>
              <a:xfrm>
                <a:off x="3504771" y="5917357"/>
                <a:ext cx="1271182" cy="24622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d>
                        <m:dPr>
                          <m:ctrlPr>
                            <a:rPr lang="es-ES" sz="1600" b="0" i="1" smtClean="0">
                              <a:latin typeface="Cambria Math" panose="02040503050406030204" pitchFamily="18" charset="0"/>
                            </a:rPr>
                          </m:ctrlPr>
                        </m:dPr>
                        <m:e>
                          <m:r>
                            <a:rPr lang="es-ES" sz="1600" b="0" i="1" smtClean="0">
                              <a:latin typeface="Cambria Math" panose="02040503050406030204" pitchFamily="18" charset="0"/>
                            </a:rPr>
                            <m:t>𝑞</m:t>
                          </m:r>
                          <m:r>
                            <a:rPr lang="es-ES" sz="1600" b="0" i="1" smtClean="0">
                              <a:latin typeface="Cambria Math" panose="02040503050406030204" pitchFamily="18" charset="0"/>
                            </a:rPr>
                            <m:t>−2</m:t>
                          </m:r>
                          <m:sSub>
                            <m:sSubPr>
                              <m:ctrlPr>
                                <a:rPr lang="es-ES" sz="1600" b="0" i="1" smtClean="0">
                                  <a:latin typeface="Cambria Math" panose="02040503050406030204" pitchFamily="18" charset="0"/>
                                </a:rPr>
                              </m:ctrlPr>
                            </m:sSubPr>
                            <m:e>
                              <m:r>
                                <a:rPr lang="es-ES" sz="1600" b="0" i="1" smtClean="0">
                                  <a:latin typeface="Cambria Math" panose="02040503050406030204" pitchFamily="18" charset="0"/>
                                </a:rPr>
                                <m:t>𝑞</m:t>
                              </m:r>
                            </m:e>
                            <m:sub>
                              <m:r>
                                <a:rPr lang="es-ES" sz="1600" b="0" i="1" smtClean="0">
                                  <a:latin typeface="Cambria Math" panose="02040503050406030204" pitchFamily="18" charset="0"/>
                                </a:rPr>
                                <m:t>1</m:t>
                              </m:r>
                            </m:sub>
                          </m:sSub>
                        </m:e>
                      </m:d>
                      <m:r>
                        <a:rPr lang="es-ES" sz="1600" b="0" i="1" smtClean="0">
                          <a:latin typeface="Cambria Math" panose="02040503050406030204" pitchFamily="18" charset="0"/>
                        </a:rPr>
                        <m:t>=0</m:t>
                      </m:r>
                    </m:oMath>
                  </m:oMathPara>
                </a14:m>
                <a:endParaRPr lang="es-ES" sz="1600" dirty="0"/>
              </a:p>
            </p:txBody>
          </p:sp>
        </mc:Choice>
        <mc:Fallback xmlns="">
          <p:sp>
            <p:nvSpPr>
              <p:cNvPr id="42" name="CuadroTexto 41"/>
              <p:cNvSpPr txBox="1">
                <a:spLocks noRot="1" noChangeAspect="1" noMove="1" noResize="1" noEditPoints="1" noAdjustHandles="1" noChangeArrowheads="1" noChangeShapeType="1" noTextEdit="1"/>
              </p:cNvSpPr>
              <p:nvPr/>
            </p:nvSpPr>
            <p:spPr>
              <a:xfrm>
                <a:off x="3504771" y="5917357"/>
                <a:ext cx="1271182" cy="246221"/>
              </a:xfrm>
              <a:prstGeom prst="rect">
                <a:avLst/>
              </a:prstGeom>
              <a:blipFill rotWithShape="0">
                <a:blip r:embed="rId14"/>
                <a:stretch>
                  <a:fillRect r="-2885" b="-25000"/>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43" name="CuadroTexto 42"/>
              <p:cNvSpPr txBox="1"/>
              <p:nvPr/>
            </p:nvSpPr>
            <p:spPr>
              <a:xfrm>
                <a:off x="5382883" y="5828645"/>
                <a:ext cx="659540" cy="423642"/>
              </a:xfrm>
              <a:prstGeom prst="rect">
                <a:avLst/>
              </a:prstGeom>
              <a:solidFill>
                <a:srgbClr val="FF0000"/>
              </a:solid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s-ES" sz="1600" b="1" i="1" smtClean="0">
                              <a:solidFill>
                                <a:schemeClr val="bg1"/>
                              </a:solidFill>
                              <a:latin typeface="Cambria Math" panose="02040503050406030204" pitchFamily="18" charset="0"/>
                            </a:rPr>
                          </m:ctrlPr>
                        </m:sSubPr>
                        <m:e>
                          <m:r>
                            <a:rPr lang="es-ES" sz="1600" b="1" i="1" smtClean="0">
                              <a:solidFill>
                                <a:schemeClr val="bg1"/>
                              </a:solidFill>
                              <a:latin typeface="Cambria Math" panose="02040503050406030204" pitchFamily="18" charset="0"/>
                            </a:rPr>
                            <m:t>𝒒</m:t>
                          </m:r>
                        </m:e>
                        <m:sub>
                          <m:r>
                            <a:rPr lang="es-ES" sz="1600" b="1" i="1" smtClean="0">
                              <a:solidFill>
                                <a:schemeClr val="bg1"/>
                              </a:solidFill>
                              <a:latin typeface="Cambria Math" panose="02040503050406030204" pitchFamily="18" charset="0"/>
                            </a:rPr>
                            <m:t>𝟏</m:t>
                          </m:r>
                        </m:sub>
                      </m:sSub>
                      <m:r>
                        <a:rPr lang="es-ES" sz="1600" b="1" i="1" smtClean="0">
                          <a:solidFill>
                            <a:schemeClr val="bg1"/>
                          </a:solidFill>
                          <a:latin typeface="Cambria Math" panose="02040503050406030204" pitchFamily="18" charset="0"/>
                        </a:rPr>
                        <m:t>=</m:t>
                      </m:r>
                      <m:f>
                        <m:fPr>
                          <m:ctrlPr>
                            <a:rPr lang="es-ES" sz="1600" b="1" i="1" smtClean="0">
                              <a:solidFill>
                                <a:schemeClr val="bg1"/>
                              </a:solidFill>
                              <a:latin typeface="Cambria Math" panose="02040503050406030204" pitchFamily="18" charset="0"/>
                            </a:rPr>
                          </m:ctrlPr>
                        </m:fPr>
                        <m:num>
                          <m:r>
                            <a:rPr lang="es-ES" sz="1600" b="1" i="1" smtClean="0">
                              <a:solidFill>
                                <a:schemeClr val="bg1"/>
                              </a:solidFill>
                              <a:latin typeface="Cambria Math" panose="02040503050406030204" pitchFamily="18" charset="0"/>
                            </a:rPr>
                            <m:t>𝒒</m:t>
                          </m:r>
                        </m:num>
                        <m:den>
                          <m:r>
                            <a:rPr lang="es-ES" sz="1600" b="1" i="1" smtClean="0">
                              <a:solidFill>
                                <a:schemeClr val="bg1"/>
                              </a:solidFill>
                              <a:latin typeface="Cambria Math" panose="02040503050406030204" pitchFamily="18" charset="0"/>
                            </a:rPr>
                            <m:t>𝟐</m:t>
                          </m:r>
                        </m:den>
                      </m:f>
                    </m:oMath>
                  </m:oMathPara>
                </a14:m>
                <a:endParaRPr lang="es-ES" sz="1600" b="1" dirty="0">
                  <a:solidFill>
                    <a:schemeClr val="bg1"/>
                  </a:solidFill>
                </a:endParaRPr>
              </a:p>
            </p:txBody>
          </p:sp>
        </mc:Choice>
        <mc:Fallback xmlns="">
          <p:sp>
            <p:nvSpPr>
              <p:cNvPr id="43" name="CuadroTexto 42"/>
              <p:cNvSpPr txBox="1">
                <a:spLocks noRot="1" noChangeAspect="1" noMove="1" noResize="1" noEditPoints="1" noAdjustHandles="1" noChangeArrowheads="1" noChangeShapeType="1" noTextEdit="1"/>
              </p:cNvSpPr>
              <p:nvPr/>
            </p:nvSpPr>
            <p:spPr>
              <a:xfrm>
                <a:off x="5382883" y="5828645"/>
                <a:ext cx="659540" cy="423642"/>
              </a:xfrm>
              <a:prstGeom prst="rect">
                <a:avLst/>
              </a:prstGeom>
              <a:blipFill rotWithShape="0">
                <a:blip r:embed="rId15"/>
                <a:stretch>
                  <a:fillRect l="-7407" r="-7407" b="-15714"/>
                </a:stretch>
              </a:blipFill>
            </p:spPr>
            <p:txBody>
              <a:bodyPr/>
              <a:lstStyle/>
              <a:p>
                <a:r>
                  <a:rPr lang="es-ES">
                    <a:noFill/>
                  </a:rPr>
                  <a:t> </a:t>
                </a:r>
              </a:p>
            </p:txBody>
          </p:sp>
        </mc:Fallback>
      </mc:AlternateContent>
      <p:sp>
        <p:nvSpPr>
          <p:cNvPr id="44" name="2 CuadroTexto"/>
          <p:cNvSpPr txBox="1"/>
          <p:nvPr/>
        </p:nvSpPr>
        <p:spPr>
          <a:xfrm>
            <a:off x="6090353" y="5871189"/>
            <a:ext cx="2156500" cy="338554"/>
          </a:xfrm>
          <a:prstGeom prst="rect">
            <a:avLst/>
          </a:prstGeom>
          <a:noFill/>
        </p:spPr>
        <p:txBody>
          <a:bodyPr wrap="square" rtlCol="0">
            <a:spAutoFit/>
          </a:bodyPr>
          <a:lstStyle/>
          <a:p>
            <a:r>
              <a:rPr lang="es-ES" sz="1600" dirty="0" smtClean="0">
                <a:latin typeface="Arial Narrow" pitchFamily="34" charset="0"/>
              </a:rPr>
              <a:t>¡Es correcta la afirmación!</a:t>
            </a:r>
            <a:endParaRPr lang="es-ES" sz="1600" dirty="0">
              <a:latin typeface="Arial Narrow" pitchFamily="34" charset="0"/>
            </a:endParaRPr>
          </a:p>
        </p:txBody>
      </p:sp>
      <p:sp>
        <p:nvSpPr>
          <p:cNvPr id="45" name="Flecha derecha 44"/>
          <p:cNvSpPr/>
          <p:nvPr/>
        </p:nvSpPr>
        <p:spPr>
          <a:xfrm>
            <a:off x="3015676" y="5977595"/>
            <a:ext cx="448573" cy="185983"/>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46" name="Flecha derecha 45"/>
          <p:cNvSpPr/>
          <p:nvPr/>
        </p:nvSpPr>
        <p:spPr>
          <a:xfrm>
            <a:off x="4856647" y="5975185"/>
            <a:ext cx="448573" cy="185983"/>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39185329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Cuestiones</a:t>
            </a:r>
            <a:endParaRPr lang="es-ES" dirty="0"/>
          </a:p>
        </p:txBody>
      </p:sp>
      <p:sp>
        <p:nvSpPr>
          <p:cNvPr id="4" name="3 CuadroTexto"/>
          <p:cNvSpPr txBox="1"/>
          <p:nvPr/>
        </p:nvSpPr>
        <p:spPr>
          <a:xfrm>
            <a:off x="611560" y="1340768"/>
            <a:ext cx="7560840" cy="1323439"/>
          </a:xfrm>
          <a:prstGeom prst="rect">
            <a:avLst/>
          </a:prstGeom>
          <a:solidFill>
            <a:srgbClr val="FFFF99"/>
          </a:solidFill>
          <a:effectLst>
            <a:outerShdw blurRad="50800" dist="38100" dir="2700000" algn="tl" rotWithShape="0">
              <a:prstClr val="black">
                <a:alpha val="40000"/>
              </a:prstClr>
            </a:outerShdw>
          </a:effectLst>
        </p:spPr>
        <p:txBody>
          <a:bodyPr wrap="square" rtlCol="0">
            <a:spAutoFit/>
          </a:bodyPr>
          <a:lstStyle/>
          <a:p>
            <a:pPr algn="just"/>
            <a:r>
              <a:rPr lang="es-ES" sz="1600" dirty="0" smtClean="0">
                <a:latin typeface="Arial Narrow" pitchFamily="34" charset="0"/>
                <a:ea typeface="Adobe Heiti Std R" pitchFamily="34" charset="-128"/>
                <a:cs typeface="Aparajita" pitchFamily="34" charset="0"/>
              </a:rPr>
              <a:t>4. Indique si son ciertos o falsos los siguientes enunciados, razonando la respuesta:</a:t>
            </a:r>
          </a:p>
          <a:p>
            <a:pPr marL="342900" indent="-342900" algn="just">
              <a:buAutoNum type="alphaLcParenR"/>
            </a:pPr>
            <a:r>
              <a:rPr lang="es-ES" sz="1600" dirty="0" smtClean="0">
                <a:latin typeface="Arial Narrow" pitchFamily="34" charset="0"/>
                <a:ea typeface="Adobe Heiti Std R" pitchFamily="34" charset="-128"/>
                <a:cs typeface="Aparajita" pitchFamily="34" charset="0"/>
              </a:rPr>
              <a:t>La fuerza ejercida por un campo magnético sobre una carga en movimiento no produce trabajo.</a:t>
            </a:r>
          </a:p>
          <a:p>
            <a:pPr marL="342900" indent="-342900" algn="just">
              <a:buAutoNum type="alphaLcParenR"/>
            </a:pPr>
            <a:r>
              <a:rPr lang="es-ES" sz="1600" dirty="0" smtClean="0">
                <a:latin typeface="Arial Narrow" pitchFamily="34" charset="0"/>
                <a:ea typeface="Adobe Heiti Std R" pitchFamily="34" charset="-128"/>
                <a:cs typeface="Aparajita" pitchFamily="34" charset="0"/>
              </a:rPr>
              <a:t>Una partícula se mueve, en trayectoria circular, en el seno de un campo magnético uniforme. La frecuencia del movimiento depende del radio de la circunferencia.</a:t>
            </a:r>
            <a:endParaRPr lang="es-ES" sz="1600" dirty="0">
              <a:latin typeface="Arial Narrow" pitchFamily="34" charset="0"/>
              <a:ea typeface="Adobe Heiti Std R" pitchFamily="34" charset="-128"/>
              <a:cs typeface="Aparajita" pitchFamily="34" charset="0"/>
            </a:endParaRPr>
          </a:p>
        </p:txBody>
      </p:sp>
      <p:grpSp>
        <p:nvGrpSpPr>
          <p:cNvPr id="21" name="Grupo 20"/>
          <p:cNvGrpSpPr/>
          <p:nvPr/>
        </p:nvGrpSpPr>
        <p:grpSpPr>
          <a:xfrm>
            <a:off x="8511916" y="331168"/>
            <a:ext cx="577711" cy="4651678"/>
            <a:chOff x="8511916" y="331168"/>
            <a:chExt cx="577711" cy="4651678"/>
          </a:xfrm>
        </p:grpSpPr>
        <p:sp>
          <p:nvSpPr>
            <p:cNvPr id="22" name="7 CuadroTexto"/>
            <p:cNvSpPr txBox="1"/>
            <p:nvPr/>
          </p:nvSpPr>
          <p:spPr>
            <a:xfrm rot="5400000">
              <a:off x="6995793" y="2961209"/>
              <a:ext cx="3673942" cy="369332"/>
            </a:xfrm>
            <a:prstGeom prst="rect">
              <a:avLst/>
            </a:prstGeom>
            <a:noFill/>
          </p:spPr>
          <p:txBody>
            <a:bodyPr wrap="square" rtlCol="0">
              <a:spAutoFit/>
            </a:bodyPr>
            <a:lstStyle/>
            <a:p>
              <a:pPr algn="ctr"/>
              <a:r>
                <a:rPr lang="es-ES" b="1" dirty="0" smtClean="0">
                  <a:solidFill>
                    <a:schemeClr val="bg1"/>
                  </a:solidFill>
                  <a:latin typeface="Arial Narrow" pitchFamily="34" charset="0"/>
                </a:rPr>
                <a:t>Departamento de Física y Química</a:t>
              </a:r>
              <a:endParaRPr lang="es-ES" b="1" dirty="0">
                <a:solidFill>
                  <a:schemeClr val="bg1"/>
                </a:solidFill>
                <a:latin typeface="Arial Narrow" pitchFamily="34" charset="0"/>
              </a:endParaRPr>
            </a:p>
          </p:txBody>
        </p:sp>
        <p:pic>
          <p:nvPicPr>
            <p:cNvPr id="23" name="Imagen 2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11916" y="331168"/>
              <a:ext cx="577711" cy="722979"/>
            </a:xfrm>
            <a:prstGeom prst="rect">
              <a:avLst/>
            </a:prstGeom>
          </p:spPr>
        </p:pic>
      </p:grpSp>
      <p:cxnSp>
        <p:nvCxnSpPr>
          <p:cNvPr id="5" name="Conector recto de flecha 4"/>
          <p:cNvCxnSpPr>
            <a:stCxn id="18" idx="2"/>
          </p:cNvCxnSpPr>
          <p:nvPr/>
        </p:nvCxnSpPr>
        <p:spPr>
          <a:xfrm>
            <a:off x="1698988" y="3622337"/>
            <a:ext cx="681903" cy="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20" name="Conector recto de flecha 19"/>
          <p:cNvCxnSpPr/>
          <p:nvPr/>
        </p:nvCxnSpPr>
        <p:spPr>
          <a:xfrm rot="16200000" flipV="1">
            <a:off x="1338987" y="3262336"/>
            <a:ext cx="504000" cy="0"/>
          </a:xfrm>
          <a:prstGeom prst="straightConnector1">
            <a:avLst/>
          </a:prstGeom>
          <a:ln w="38100">
            <a:solidFill>
              <a:srgbClr val="C00000"/>
            </a:solidFill>
            <a:tailEnd type="triangle"/>
          </a:ln>
        </p:spPr>
        <p:style>
          <a:lnRef idx="1">
            <a:schemeClr val="accent1"/>
          </a:lnRef>
          <a:fillRef idx="0">
            <a:schemeClr val="accent1"/>
          </a:fillRef>
          <a:effectRef idx="0">
            <a:schemeClr val="accent1"/>
          </a:effectRef>
          <a:fontRef idx="minor">
            <a:schemeClr val="tx1"/>
          </a:fontRef>
        </p:style>
      </p:cxnSp>
      <p:cxnSp>
        <p:nvCxnSpPr>
          <p:cNvPr id="24" name="Conector recto de flecha 23"/>
          <p:cNvCxnSpPr/>
          <p:nvPr/>
        </p:nvCxnSpPr>
        <p:spPr>
          <a:xfrm flipH="1">
            <a:off x="1156965" y="3683036"/>
            <a:ext cx="368400" cy="452206"/>
          </a:xfrm>
          <a:prstGeom prst="straightConnector1">
            <a:avLst/>
          </a:prstGeom>
          <a:ln w="38100">
            <a:solidFill>
              <a:srgbClr val="00B050"/>
            </a:solidFill>
            <a:tailEnd type="triangle"/>
          </a:ln>
        </p:spPr>
        <p:style>
          <a:lnRef idx="1">
            <a:schemeClr val="accent1"/>
          </a:lnRef>
          <a:fillRef idx="0">
            <a:schemeClr val="accent1"/>
          </a:fillRef>
          <a:effectRef idx="0">
            <a:schemeClr val="accent1"/>
          </a:effectRef>
          <a:fontRef idx="minor">
            <a:schemeClr val="tx1"/>
          </a:fontRef>
        </p:style>
      </p:cxnSp>
      <p:sp>
        <p:nvSpPr>
          <p:cNvPr id="18" name="11 Elipse"/>
          <p:cNvSpPr/>
          <p:nvPr/>
        </p:nvSpPr>
        <p:spPr>
          <a:xfrm flipH="1">
            <a:off x="1482988" y="3514337"/>
            <a:ext cx="216000" cy="216000"/>
          </a:xfrm>
          <a:prstGeom prst="ellips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mc:AlternateContent xmlns:mc="http://schemas.openxmlformats.org/markup-compatibility/2006" xmlns:a14="http://schemas.microsoft.com/office/drawing/2010/main">
        <mc:Choice Requires="a14">
          <p:sp>
            <p:nvSpPr>
              <p:cNvPr id="8" name="CuadroTexto 7"/>
              <p:cNvSpPr txBox="1"/>
              <p:nvPr/>
            </p:nvSpPr>
            <p:spPr>
              <a:xfrm>
                <a:off x="2105161" y="3307006"/>
                <a:ext cx="164725" cy="24622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acc>
                        <m:accPr>
                          <m:chr m:val="⃗"/>
                          <m:ctrlPr>
                            <a:rPr lang="es-ES" sz="1600" i="1" smtClean="0">
                              <a:latin typeface="Cambria Math" panose="02040503050406030204" pitchFamily="18" charset="0"/>
                            </a:rPr>
                          </m:ctrlPr>
                        </m:accPr>
                        <m:e>
                          <m:r>
                            <a:rPr lang="es-ES" sz="1600" b="0" i="1" smtClean="0">
                              <a:latin typeface="Cambria Math" panose="02040503050406030204" pitchFamily="18" charset="0"/>
                            </a:rPr>
                            <m:t>𝑣</m:t>
                          </m:r>
                        </m:e>
                      </m:acc>
                    </m:oMath>
                  </m:oMathPara>
                </a14:m>
                <a:endParaRPr lang="es-ES" sz="1600" dirty="0"/>
              </a:p>
            </p:txBody>
          </p:sp>
        </mc:Choice>
        <mc:Fallback xmlns="">
          <p:sp>
            <p:nvSpPr>
              <p:cNvPr id="8" name="CuadroTexto 7"/>
              <p:cNvSpPr txBox="1">
                <a:spLocks noRot="1" noChangeAspect="1" noMove="1" noResize="1" noEditPoints="1" noAdjustHandles="1" noChangeArrowheads="1" noChangeShapeType="1" noTextEdit="1"/>
              </p:cNvSpPr>
              <p:nvPr/>
            </p:nvSpPr>
            <p:spPr>
              <a:xfrm>
                <a:off x="2105161" y="3307006"/>
                <a:ext cx="164725" cy="246221"/>
              </a:xfrm>
              <a:prstGeom prst="rect">
                <a:avLst/>
              </a:prstGeom>
              <a:blipFill rotWithShape="0">
                <a:blip r:embed="rId3"/>
                <a:stretch>
                  <a:fillRect l="-22222" t="-36585" r="-100000" b="-2439"/>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25" name="CuadroTexto 24"/>
              <p:cNvSpPr txBox="1"/>
              <p:nvPr/>
            </p:nvSpPr>
            <p:spPr>
              <a:xfrm>
                <a:off x="1365009" y="2844150"/>
                <a:ext cx="186653" cy="276166"/>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acc>
                        <m:accPr>
                          <m:chr m:val="⃗"/>
                          <m:ctrlPr>
                            <a:rPr lang="es-ES" sz="1600" i="1" smtClean="0">
                              <a:latin typeface="Cambria Math" panose="02040503050406030204" pitchFamily="18" charset="0"/>
                            </a:rPr>
                          </m:ctrlPr>
                        </m:accPr>
                        <m:e>
                          <m:r>
                            <a:rPr lang="es-ES" sz="1600" b="0" i="1" smtClean="0">
                              <a:latin typeface="Cambria Math" panose="02040503050406030204" pitchFamily="18" charset="0"/>
                            </a:rPr>
                            <m:t>𝐵</m:t>
                          </m:r>
                        </m:e>
                      </m:acc>
                    </m:oMath>
                  </m:oMathPara>
                </a14:m>
                <a:endParaRPr lang="es-ES" sz="1600" dirty="0"/>
              </a:p>
            </p:txBody>
          </p:sp>
        </mc:Choice>
        <mc:Fallback xmlns="">
          <p:sp>
            <p:nvSpPr>
              <p:cNvPr id="25" name="CuadroTexto 24"/>
              <p:cNvSpPr txBox="1">
                <a:spLocks noRot="1" noChangeAspect="1" noMove="1" noResize="1" noEditPoints="1" noAdjustHandles="1" noChangeArrowheads="1" noChangeShapeType="1" noTextEdit="1"/>
              </p:cNvSpPr>
              <p:nvPr/>
            </p:nvSpPr>
            <p:spPr>
              <a:xfrm>
                <a:off x="1365009" y="2844150"/>
                <a:ext cx="186653" cy="276166"/>
              </a:xfrm>
              <a:prstGeom prst="rect">
                <a:avLst/>
              </a:prstGeom>
              <a:blipFill rotWithShape="0">
                <a:blip r:embed="rId4"/>
                <a:stretch>
                  <a:fillRect l="-25806" r="-19355" b="-4444"/>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26" name="CuadroTexto 25"/>
              <p:cNvSpPr txBox="1"/>
              <p:nvPr/>
            </p:nvSpPr>
            <p:spPr>
              <a:xfrm>
                <a:off x="1342873" y="3897106"/>
                <a:ext cx="179536" cy="276166"/>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acc>
                        <m:accPr>
                          <m:chr m:val="⃗"/>
                          <m:ctrlPr>
                            <a:rPr lang="es-ES" sz="1600" i="1" smtClean="0">
                              <a:latin typeface="Cambria Math" panose="02040503050406030204" pitchFamily="18" charset="0"/>
                            </a:rPr>
                          </m:ctrlPr>
                        </m:accPr>
                        <m:e>
                          <m:r>
                            <a:rPr lang="es-ES" sz="1600" b="0" i="1" smtClean="0">
                              <a:latin typeface="Cambria Math" panose="02040503050406030204" pitchFamily="18" charset="0"/>
                            </a:rPr>
                            <m:t>𝐹</m:t>
                          </m:r>
                        </m:e>
                      </m:acc>
                    </m:oMath>
                  </m:oMathPara>
                </a14:m>
                <a:endParaRPr lang="es-ES" sz="1600" dirty="0"/>
              </a:p>
            </p:txBody>
          </p:sp>
        </mc:Choice>
        <mc:Fallback xmlns="">
          <p:sp>
            <p:nvSpPr>
              <p:cNvPr id="26" name="CuadroTexto 25"/>
              <p:cNvSpPr txBox="1">
                <a:spLocks noRot="1" noChangeAspect="1" noMove="1" noResize="1" noEditPoints="1" noAdjustHandles="1" noChangeArrowheads="1" noChangeShapeType="1" noTextEdit="1"/>
              </p:cNvSpPr>
              <p:nvPr/>
            </p:nvSpPr>
            <p:spPr>
              <a:xfrm>
                <a:off x="1342873" y="3897106"/>
                <a:ext cx="179536" cy="276166"/>
              </a:xfrm>
              <a:prstGeom prst="rect">
                <a:avLst/>
              </a:prstGeom>
              <a:blipFill rotWithShape="0">
                <a:blip r:embed="rId5"/>
                <a:stretch>
                  <a:fillRect l="-23333" t="-34783" r="-93333" b="-4348"/>
                </a:stretch>
              </a:blipFill>
            </p:spPr>
            <p:txBody>
              <a:bodyPr/>
              <a:lstStyle/>
              <a:p>
                <a:r>
                  <a:rPr lang="es-ES">
                    <a:noFill/>
                  </a:rPr>
                  <a:t> </a:t>
                </a:r>
              </a:p>
            </p:txBody>
          </p:sp>
        </mc:Fallback>
      </mc:AlternateContent>
      <p:sp>
        <p:nvSpPr>
          <p:cNvPr id="27" name="2 CuadroTexto"/>
          <p:cNvSpPr txBox="1"/>
          <p:nvPr/>
        </p:nvSpPr>
        <p:spPr>
          <a:xfrm>
            <a:off x="2917108" y="2925326"/>
            <a:ext cx="2949743" cy="338554"/>
          </a:xfrm>
          <a:prstGeom prst="rect">
            <a:avLst/>
          </a:prstGeom>
          <a:noFill/>
        </p:spPr>
        <p:txBody>
          <a:bodyPr wrap="square" rtlCol="0">
            <a:spAutoFit/>
          </a:bodyPr>
          <a:lstStyle/>
          <a:p>
            <a:r>
              <a:rPr lang="es-ES" sz="1600" dirty="0" smtClean="0">
                <a:latin typeface="Arial Narrow" pitchFamily="34" charset="0"/>
              </a:rPr>
              <a:t>a) El trabajo viene dado por:</a:t>
            </a:r>
            <a:endParaRPr lang="es-ES" sz="1600" dirty="0">
              <a:latin typeface="Arial Narrow" pitchFamily="34" charset="0"/>
            </a:endParaRPr>
          </a:p>
        </p:txBody>
      </p:sp>
      <mc:AlternateContent xmlns:mc="http://schemas.openxmlformats.org/markup-compatibility/2006" xmlns:a14="http://schemas.microsoft.com/office/drawing/2010/main">
        <mc:Choice Requires="a14">
          <p:sp>
            <p:nvSpPr>
              <p:cNvPr id="9" name="CuadroTexto 8"/>
              <p:cNvSpPr txBox="1"/>
              <p:nvPr/>
            </p:nvSpPr>
            <p:spPr>
              <a:xfrm>
                <a:off x="3389868" y="3357065"/>
                <a:ext cx="1661096" cy="55207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s-ES" sz="1600" b="0" i="1" smtClean="0">
                          <a:latin typeface="Cambria Math" panose="02040503050406030204" pitchFamily="18" charset="0"/>
                        </a:rPr>
                        <m:t>𝑊</m:t>
                      </m:r>
                      <m:r>
                        <a:rPr lang="es-ES" sz="1600" b="0" i="1" smtClean="0">
                          <a:latin typeface="Cambria Math" panose="02040503050406030204" pitchFamily="18" charset="0"/>
                        </a:rPr>
                        <m:t>=</m:t>
                      </m:r>
                      <m:nary>
                        <m:naryPr>
                          <m:ctrlPr>
                            <a:rPr lang="es-ES" sz="1600" b="0" i="1" smtClean="0">
                              <a:latin typeface="Cambria Math" panose="02040503050406030204" pitchFamily="18" charset="0"/>
                            </a:rPr>
                          </m:ctrlPr>
                        </m:naryPr>
                        <m:sub>
                          <m:r>
                            <m:rPr>
                              <m:brk m:alnAt="23"/>
                            </m:rPr>
                            <a:rPr lang="es-ES" sz="1600" b="0" i="1" smtClean="0">
                              <a:latin typeface="Cambria Math" panose="02040503050406030204" pitchFamily="18" charset="0"/>
                            </a:rPr>
                            <m:t>1</m:t>
                          </m:r>
                        </m:sub>
                        <m:sup>
                          <m:r>
                            <a:rPr lang="es-ES" sz="1600" b="0" i="1" smtClean="0">
                              <a:latin typeface="Cambria Math" panose="02040503050406030204" pitchFamily="18" charset="0"/>
                            </a:rPr>
                            <m:t>2</m:t>
                          </m:r>
                        </m:sup>
                        <m:e>
                          <m:acc>
                            <m:accPr>
                              <m:chr m:val="⃗"/>
                              <m:ctrlPr>
                                <a:rPr lang="es-ES" sz="1600" b="0" i="1" smtClean="0">
                                  <a:latin typeface="Cambria Math" panose="02040503050406030204" pitchFamily="18" charset="0"/>
                                </a:rPr>
                              </m:ctrlPr>
                            </m:accPr>
                            <m:e>
                              <m:r>
                                <a:rPr lang="es-ES" sz="1600" b="0" i="1" smtClean="0">
                                  <a:latin typeface="Cambria Math" panose="02040503050406030204" pitchFamily="18" charset="0"/>
                                </a:rPr>
                                <m:t>𝐹</m:t>
                              </m:r>
                            </m:e>
                          </m:acc>
                          <m:r>
                            <a:rPr lang="es-ES" sz="1600" b="0" i="1" smtClean="0">
                              <a:latin typeface="Cambria Math" panose="02040503050406030204" pitchFamily="18" charset="0"/>
                            </a:rPr>
                            <m:t>·</m:t>
                          </m:r>
                          <m:r>
                            <a:rPr lang="es-ES" sz="1600" b="0" i="1" smtClean="0">
                              <a:latin typeface="Cambria Math" panose="02040503050406030204" pitchFamily="18" charset="0"/>
                            </a:rPr>
                            <m:t>𝑑</m:t>
                          </m:r>
                          <m:acc>
                            <m:accPr>
                              <m:chr m:val="⃗"/>
                              <m:ctrlPr>
                                <a:rPr lang="es-ES" sz="1600" b="0" i="1" smtClean="0">
                                  <a:latin typeface="Cambria Math" panose="02040503050406030204" pitchFamily="18" charset="0"/>
                                </a:rPr>
                              </m:ctrlPr>
                            </m:accPr>
                            <m:e>
                              <m:r>
                                <a:rPr lang="es-ES" sz="1600" b="0" i="1" smtClean="0">
                                  <a:latin typeface="Cambria Math" panose="02040503050406030204" pitchFamily="18" charset="0"/>
                                </a:rPr>
                                <m:t>𝑟</m:t>
                              </m:r>
                            </m:e>
                          </m:acc>
                        </m:e>
                      </m:nary>
                      <m:r>
                        <a:rPr lang="es-ES" sz="1600" b="0" i="1" smtClean="0">
                          <a:latin typeface="Cambria Math" panose="02040503050406030204" pitchFamily="18" charset="0"/>
                        </a:rPr>
                        <m:t>=0</m:t>
                      </m:r>
                    </m:oMath>
                  </m:oMathPara>
                </a14:m>
                <a:endParaRPr lang="es-ES" sz="1600" dirty="0"/>
              </a:p>
            </p:txBody>
          </p:sp>
        </mc:Choice>
        <mc:Fallback xmlns="">
          <p:sp>
            <p:nvSpPr>
              <p:cNvPr id="9" name="CuadroTexto 8"/>
              <p:cNvSpPr txBox="1">
                <a:spLocks noRot="1" noChangeAspect="1" noMove="1" noResize="1" noEditPoints="1" noAdjustHandles="1" noChangeArrowheads="1" noChangeShapeType="1" noTextEdit="1"/>
              </p:cNvSpPr>
              <p:nvPr/>
            </p:nvSpPr>
            <p:spPr>
              <a:xfrm>
                <a:off x="3389868" y="3357065"/>
                <a:ext cx="1661096" cy="552074"/>
              </a:xfrm>
              <a:prstGeom prst="rect">
                <a:avLst/>
              </a:prstGeom>
              <a:blipFill rotWithShape="0">
                <a:blip r:embed="rId6"/>
                <a:stretch>
                  <a:fillRect/>
                </a:stretch>
              </a:blipFill>
            </p:spPr>
            <p:txBody>
              <a:bodyPr/>
              <a:lstStyle/>
              <a:p>
                <a:r>
                  <a:rPr lang="es-ES">
                    <a:noFill/>
                  </a:rPr>
                  <a:t> </a:t>
                </a:r>
              </a:p>
            </p:txBody>
          </p:sp>
        </mc:Fallback>
      </mc:AlternateContent>
      <p:sp>
        <p:nvSpPr>
          <p:cNvPr id="28" name="2 CuadroTexto"/>
          <p:cNvSpPr txBox="1"/>
          <p:nvPr/>
        </p:nvSpPr>
        <p:spPr>
          <a:xfrm>
            <a:off x="2917108" y="4035189"/>
            <a:ext cx="5255292" cy="584775"/>
          </a:xfrm>
          <a:prstGeom prst="rect">
            <a:avLst/>
          </a:prstGeom>
          <a:noFill/>
        </p:spPr>
        <p:txBody>
          <a:bodyPr wrap="square" rtlCol="0">
            <a:spAutoFit/>
          </a:bodyPr>
          <a:lstStyle/>
          <a:p>
            <a:r>
              <a:rPr lang="es-ES" sz="1600" dirty="0" smtClean="0">
                <a:latin typeface="Arial Narrow" pitchFamily="34" charset="0"/>
              </a:rPr>
              <a:t>Dado que la fuerza F es perpendicular al desplazamiento el trabajo realizado vale 0.</a:t>
            </a:r>
            <a:endParaRPr lang="es-ES" sz="1600" dirty="0">
              <a:latin typeface="Arial Narrow" pitchFamily="34" charset="0"/>
            </a:endParaRPr>
          </a:p>
        </p:txBody>
      </p:sp>
      <p:grpSp>
        <p:nvGrpSpPr>
          <p:cNvPr id="3" name="Grupo 2"/>
          <p:cNvGrpSpPr/>
          <p:nvPr/>
        </p:nvGrpSpPr>
        <p:grpSpPr>
          <a:xfrm>
            <a:off x="1096896" y="4982846"/>
            <a:ext cx="1440000" cy="1440000"/>
            <a:chOff x="1096896" y="4982846"/>
            <a:chExt cx="1440000" cy="1440000"/>
          </a:xfrm>
        </p:grpSpPr>
        <p:sp>
          <p:nvSpPr>
            <p:cNvPr id="13" name="Elipse 12"/>
            <p:cNvSpPr/>
            <p:nvPr/>
          </p:nvSpPr>
          <p:spPr>
            <a:xfrm>
              <a:off x="1096896" y="4982846"/>
              <a:ext cx="1440000" cy="1440000"/>
            </a:xfrm>
            <a:prstGeom prst="ellipse">
              <a:avLst/>
            </a:prstGeom>
            <a:noFill/>
            <a:ln w="9525">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29" name="11 Elipse"/>
            <p:cNvSpPr/>
            <p:nvPr/>
          </p:nvSpPr>
          <p:spPr>
            <a:xfrm flipH="1">
              <a:off x="2172045" y="5081469"/>
              <a:ext cx="216000" cy="216000"/>
            </a:xfrm>
            <a:prstGeom prst="ellips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cxnSp>
          <p:nvCxnSpPr>
            <p:cNvPr id="30" name="Conector recto de flecha 29"/>
            <p:cNvCxnSpPr/>
            <p:nvPr/>
          </p:nvCxnSpPr>
          <p:spPr>
            <a:xfrm flipH="1">
              <a:off x="1855739" y="5250640"/>
              <a:ext cx="368400" cy="452206"/>
            </a:xfrm>
            <a:prstGeom prst="straightConnector1">
              <a:avLst/>
            </a:prstGeom>
            <a:ln w="38100">
              <a:solidFill>
                <a:srgbClr val="00B050"/>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31" name="CuadroTexto 30"/>
                <p:cNvSpPr txBox="1"/>
                <p:nvPr/>
              </p:nvSpPr>
              <p:spPr>
                <a:xfrm>
                  <a:off x="1856011" y="5194027"/>
                  <a:ext cx="179536" cy="276166"/>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acc>
                          <m:accPr>
                            <m:chr m:val="⃗"/>
                            <m:ctrlPr>
                              <a:rPr lang="es-ES" sz="1600" i="1" smtClean="0">
                                <a:latin typeface="Cambria Math" panose="02040503050406030204" pitchFamily="18" charset="0"/>
                              </a:rPr>
                            </m:ctrlPr>
                          </m:accPr>
                          <m:e>
                            <m:r>
                              <a:rPr lang="es-ES" sz="1600" b="0" i="1" smtClean="0">
                                <a:latin typeface="Cambria Math" panose="02040503050406030204" pitchFamily="18" charset="0"/>
                              </a:rPr>
                              <m:t>𝐹</m:t>
                            </m:r>
                          </m:e>
                        </m:acc>
                      </m:oMath>
                    </m:oMathPara>
                  </a14:m>
                  <a:endParaRPr lang="es-ES" sz="1600" dirty="0"/>
                </a:p>
              </p:txBody>
            </p:sp>
          </mc:Choice>
          <mc:Fallback xmlns="">
            <p:sp>
              <p:nvSpPr>
                <p:cNvPr id="31" name="CuadroTexto 30"/>
                <p:cNvSpPr txBox="1">
                  <a:spLocks noRot="1" noChangeAspect="1" noMove="1" noResize="1" noEditPoints="1" noAdjustHandles="1" noChangeArrowheads="1" noChangeShapeType="1" noTextEdit="1"/>
                </p:cNvSpPr>
                <p:nvPr/>
              </p:nvSpPr>
              <p:spPr>
                <a:xfrm>
                  <a:off x="1856011" y="5194027"/>
                  <a:ext cx="179536" cy="276166"/>
                </a:xfrm>
                <a:prstGeom prst="rect">
                  <a:avLst/>
                </a:prstGeom>
                <a:blipFill rotWithShape="0">
                  <a:blip r:embed="rId7"/>
                  <a:stretch>
                    <a:fillRect l="-23333" t="-35556" r="-93333" b="-6667"/>
                  </a:stretch>
                </a:blipFill>
              </p:spPr>
              <p:txBody>
                <a:bodyPr/>
                <a:lstStyle/>
                <a:p>
                  <a:r>
                    <a:rPr lang="es-ES">
                      <a:noFill/>
                    </a:rPr>
                    <a:t> </a:t>
                  </a:r>
                </a:p>
              </p:txBody>
            </p:sp>
          </mc:Fallback>
        </mc:AlternateContent>
      </p:grpSp>
      <p:sp>
        <p:nvSpPr>
          <p:cNvPr id="32" name="2 CuadroTexto"/>
          <p:cNvSpPr txBox="1"/>
          <p:nvPr/>
        </p:nvSpPr>
        <p:spPr>
          <a:xfrm>
            <a:off x="2917108" y="4739951"/>
            <a:ext cx="5077665" cy="338554"/>
          </a:xfrm>
          <a:prstGeom prst="rect">
            <a:avLst/>
          </a:prstGeom>
          <a:noFill/>
        </p:spPr>
        <p:txBody>
          <a:bodyPr wrap="square" rtlCol="0">
            <a:spAutoFit/>
          </a:bodyPr>
          <a:lstStyle/>
          <a:p>
            <a:r>
              <a:rPr lang="es-ES" sz="1600" smtClean="0">
                <a:latin typeface="Arial Narrow" pitchFamily="34" charset="0"/>
              </a:rPr>
              <a:t>b) La fuerza magnética hace el papel de fuerza centrípeta:</a:t>
            </a:r>
            <a:endParaRPr lang="es-ES" sz="1600" dirty="0">
              <a:latin typeface="Arial Narrow" pitchFamily="34" charset="0"/>
            </a:endParaRPr>
          </a:p>
        </p:txBody>
      </p:sp>
      <mc:AlternateContent xmlns:mc="http://schemas.openxmlformats.org/markup-compatibility/2006" xmlns:a14="http://schemas.microsoft.com/office/drawing/2010/main">
        <mc:Choice Requires="a14">
          <p:sp>
            <p:nvSpPr>
              <p:cNvPr id="33" name="CuadroTexto 32"/>
              <p:cNvSpPr txBox="1"/>
              <p:nvPr/>
            </p:nvSpPr>
            <p:spPr>
              <a:xfrm>
                <a:off x="5510712" y="3495019"/>
                <a:ext cx="1229632" cy="276166"/>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acc>
                        <m:accPr>
                          <m:chr m:val="⃗"/>
                          <m:ctrlPr>
                            <a:rPr lang="es-ES" sz="1600" i="1" smtClean="0">
                              <a:latin typeface="Cambria Math" panose="02040503050406030204" pitchFamily="18" charset="0"/>
                            </a:rPr>
                          </m:ctrlPr>
                        </m:accPr>
                        <m:e>
                          <m:r>
                            <a:rPr lang="es-ES" sz="1600" b="0" i="1" smtClean="0">
                              <a:latin typeface="Cambria Math" panose="02040503050406030204" pitchFamily="18" charset="0"/>
                            </a:rPr>
                            <m:t>𝐹</m:t>
                          </m:r>
                        </m:e>
                      </m:acc>
                      <m:r>
                        <a:rPr lang="es-ES" sz="1600" b="0" i="1" smtClean="0">
                          <a:latin typeface="Cambria Math" panose="02040503050406030204" pitchFamily="18" charset="0"/>
                        </a:rPr>
                        <m:t>=</m:t>
                      </m:r>
                      <m:r>
                        <a:rPr lang="es-ES" sz="1600" b="0" i="1" smtClean="0">
                          <a:latin typeface="Cambria Math" panose="02040503050406030204" pitchFamily="18" charset="0"/>
                        </a:rPr>
                        <m:t>𝑞</m:t>
                      </m:r>
                      <m:r>
                        <a:rPr lang="es-ES" sz="1600" b="0" i="1" smtClean="0">
                          <a:latin typeface="Cambria Math" panose="02040503050406030204" pitchFamily="18" charset="0"/>
                        </a:rPr>
                        <m:t>(</m:t>
                      </m:r>
                      <m:acc>
                        <m:accPr>
                          <m:chr m:val="⃗"/>
                          <m:ctrlPr>
                            <a:rPr lang="es-ES" sz="1600" b="0" i="1" smtClean="0">
                              <a:latin typeface="Cambria Math" panose="02040503050406030204" pitchFamily="18" charset="0"/>
                            </a:rPr>
                          </m:ctrlPr>
                        </m:accPr>
                        <m:e>
                          <m:r>
                            <a:rPr lang="es-ES" sz="1600" b="0" i="1" smtClean="0">
                              <a:latin typeface="Cambria Math" panose="02040503050406030204" pitchFamily="18" charset="0"/>
                            </a:rPr>
                            <m:t>𝑣</m:t>
                          </m:r>
                        </m:e>
                      </m:acc>
                      <m:r>
                        <a:rPr lang="es-ES" sz="1600" i="1" smtClean="0">
                          <a:latin typeface="Cambria Math" panose="02040503050406030204" pitchFamily="18" charset="0"/>
                          <a:ea typeface="Cambria Math" panose="02040503050406030204" pitchFamily="18" charset="0"/>
                        </a:rPr>
                        <m:t>×</m:t>
                      </m:r>
                      <m:acc>
                        <m:accPr>
                          <m:chr m:val="⃗"/>
                          <m:ctrlPr>
                            <a:rPr lang="es-ES" sz="1600" i="1" smtClean="0">
                              <a:latin typeface="Cambria Math" panose="02040503050406030204" pitchFamily="18" charset="0"/>
                              <a:ea typeface="Cambria Math" panose="02040503050406030204" pitchFamily="18" charset="0"/>
                            </a:rPr>
                          </m:ctrlPr>
                        </m:accPr>
                        <m:e>
                          <m:r>
                            <a:rPr lang="es-ES" sz="1600" b="0" i="1" smtClean="0">
                              <a:latin typeface="Cambria Math" panose="02040503050406030204" pitchFamily="18" charset="0"/>
                              <a:ea typeface="Cambria Math" panose="02040503050406030204" pitchFamily="18" charset="0"/>
                            </a:rPr>
                            <m:t>𝐵</m:t>
                          </m:r>
                        </m:e>
                      </m:acc>
                      <m:r>
                        <a:rPr lang="es-ES" sz="1600" b="0" i="1" smtClean="0">
                          <a:latin typeface="Cambria Math" panose="02040503050406030204" pitchFamily="18" charset="0"/>
                        </a:rPr>
                        <m:t>)</m:t>
                      </m:r>
                    </m:oMath>
                  </m:oMathPara>
                </a14:m>
                <a:endParaRPr lang="es-ES" sz="1600" dirty="0"/>
              </a:p>
            </p:txBody>
          </p:sp>
        </mc:Choice>
        <mc:Fallback xmlns="">
          <p:sp>
            <p:nvSpPr>
              <p:cNvPr id="33" name="CuadroTexto 32"/>
              <p:cNvSpPr txBox="1">
                <a:spLocks noRot="1" noChangeAspect="1" noMove="1" noResize="1" noEditPoints="1" noAdjustHandles="1" noChangeArrowheads="1" noChangeShapeType="1" noTextEdit="1"/>
              </p:cNvSpPr>
              <p:nvPr/>
            </p:nvSpPr>
            <p:spPr>
              <a:xfrm>
                <a:off x="5510712" y="3495019"/>
                <a:ext cx="1229632" cy="276166"/>
              </a:xfrm>
              <a:prstGeom prst="rect">
                <a:avLst/>
              </a:prstGeom>
              <a:blipFill rotWithShape="0">
                <a:blip r:embed="rId8"/>
                <a:stretch>
                  <a:fillRect l="-3465" t="-34783" r="-4950" b="-28261"/>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34" name="CuadroTexto 33"/>
              <p:cNvSpPr txBox="1"/>
              <p:nvPr/>
            </p:nvSpPr>
            <p:spPr>
              <a:xfrm>
                <a:off x="3161256" y="5230489"/>
                <a:ext cx="1105944" cy="49250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s-ES" sz="1600" b="0" i="1" smtClean="0">
                          <a:latin typeface="Cambria Math" panose="02040503050406030204" pitchFamily="18" charset="0"/>
                        </a:rPr>
                        <m:t>𝑞𝑣𝐵</m:t>
                      </m:r>
                      <m:r>
                        <a:rPr lang="es-ES" sz="1600" b="0" i="1" smtClean="0">
                          <a:latin typeface="Cambria Math" panose="02040503050406030204" pitchFamily="18" charset="0"/>
                        </a:rPr>
                        <m:t>=</m:t>
                      </m:r>
                      <m:r>
                        <a:rPr lang="es-ES" sz="1600" b="0" i="1" smtClean="0">
                          <a:latin typeface="Cambria Math" panose="02040503050406030204" pitchFamily="18" charset="0"/>
                        </a:rPr>
                        <m:t>𝑚</m:t>
                      </m:r>
                      <m:f>
                        <m:fPr>
                          <m:ctrlPr>
                            <a:rPr lang="es-ES" sz="1600" b="0" i="1" smtClean="0">
                              <a:latin typeface="Cambria Math" panose="02040503050406030204" pitchFamily="18" charset="0"/>
                            </a:rPr>
                          </m:ctrlPr>
                        </m:fPr>
                        <m:num>
                          <m:sSup>
                            <m:sSupPr>
                              <m:ctrlPr>
                                <a:rPr lang="es-ES" sz="1600" b="0" i="1" smtClean="0">
                                  <a:latin typeface="Cambria Math" panose="02040503050406030204" pitchFamily="18" charset="0"/>
                                </a:rPr>
                              </m:ctrlPr>
                            </m:sSupPr>
                            <m:e>
                              <m:r>
                                <a:rPr lang="es-ES" sz="1600" b="0" i="1" smtClean="0">
                                  <a:latin typeface="Cambria Math" panose="02040503050406030204" pitchFamily="18" charset="0"/>
                                </a:rPr>
                                <m:t>𝑣</m:t>
                              </m:r>
                            </m:e>
                            <m:sup>
                              <m:r>
                                <a:rPr lang="es-ES" sz="1600" b="0" i="1" smtClean="0">
                                  <a:latin typeface="Cambria Math" panose="02040503050406030204" pitchFamily="18" charset="0"/>
                                </a:rPr>
                                <m:t>2</m:t>
                              </m:r>
                            </m:sup>
                          </m:sSup>
                        </m:num>
                        <m:den>
                          <m:r>
                            <a:rPr lang="es-ES" sz="1600" b="0" i="1" smtClean="0">
                              <a:latin typeface="Cambria Math" panose="02040503050406030204" pitchFamily="18" charset="0"/>
                            </a:rPr>
                            <m:t>𝑅</m:t>
                          </m:r>
                        </m:den>
                      </m:f>
                    </m:oMath>
                  </m:oMathPara>
                </a14:m>
                <a:endParaRPr lang="es-ES" sz="1600" dirty="0"/>
              </a:p>
            </p:txBody>
          </p:sp>
        </mc:Choice>
        <mc:Fallback xmlns="">
          <p:sp>
            <p:nvSpPr>
              <p:cNvPr id="34" name="CuadroTexto 33"/>
              <p:cNvSpPr txBox="1">
                <a:spLocks noRot="1" noChangeAspect="1" noMove="1" noResize="1" noEditPoints="1" noAdjustHandles="1" noChangeArrowheads="1" noChangeShapeType="1" noTextEdit="1"/>
              </p:cNvSpPr>
              <p:nvPr/>
            </p:nvSpPr>
            <p:spPr>
              <a:xfrm>
                <a:off x="3161256" y="5230489"/>
                <a:ext cx="1105944" cy="492507"/>
              </a:xfrm>
              <a:prstGeom prst="rect">
                <a:avLst/>
              </a:prstGeom>
              <a:blipFill rotWithShape="0">
                <a:blip r:embed="rId9"/>
                <a:stretch>
                  <a:fillRect/>
                </a:stretch>
              </a:blipFill>
            </p:spPr>
            <p:txBody>
              <a:bodyPr/>
              <a:lstStyle/>
              <a:p>
                <a:r>
                  <a:rPr lang="es-ES">
                    <a:noFill/>
                  </a:rPr>
                  <a:t> </a:t>
                </a:r>
              </a:p>
            </p:txBody>
          </p:sp>
        </mc:Fallback>
      </mc:AlternateContent>
      <p:sp>
        <p:nvSpPr>
          <p:cNvPr id="35" name="Flecha derecha 34"/>
          <p:cNvSpPr/>
          <p:nvPr/>
        </p:nvSpPr>
        <p:spPr>
          <a:xfrm>
            <a:off x="4442987" y="5436537"/>
            <a:ext cx="448573" cy="185983"/>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mc:AlternateContent xmlns:mc="http://schemas.openxmlformats.org/markup-compatibility/2006" xmlns:a14="http://schemas.microsoft.com/office/drawing/2010/main">
        <mc:Choice Requires="a14">
          <p:sp>
            <p:nvSpPr>
              <p:cNvPr id="36" name="CuadroTexto 35"/>
              <p:cNvSpPr txBox="1"/>
              <p:nvPr/>
            </p:nvSpPr>
            <p:spPr>
              <a:xfrm>
                <a:off x="5050964" y="5291694"/>
                <a:ext cx="2298130" cy="42056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s-ES" sz="1600" b="0" i="1" smtClean="0">
                          <a:latin typeface="Cambria Math" panose="02040503050406030204" pitchFamily="18" charset="0"/>
                        </a:rPr>
                        <m:t>𝑞𝐵</m:t>
                      </m:r>
                      <m:r>
                        <a:rPr lang="es-ES" sz="1600" b="0" i="1" smtClean="0">
                          <a:latin typeface="Cambria Math" panose="02040503050406030204" pitchFamily="18" charset="0"/>
                        </a:rPr>
                        <m:t>=</m:t>
                      </m:r>
                      <m:r>
                        <a:rPr lang="es-ES" sz="1600" b="0" i="1" smtClean="0">
                          <a:latin typeface="Cambria Math" panose="02040503050406030204" pitchFamily="18" charset="0"/>
                        </a:rPr>
                        <m:t>𝑚</m:t>
                      </m:r>
                      <m:f>
                        <m:fPr>
                          <m:ctrlPr>
                            <a:rPr lang="es-ES" sz="1600" b="0" i="1" smtClean="0">
                              <a:latin typeface="Cambria Math" panose="02040503050406030204" pitchFamily="18" charset="0"/>
                            </a:rPr>
                          </m:ctrlPr>
                        </m:fPr>
                        <m:num>
                          <m:r>
                            <a:rPr lang="es-ES" sz="1600" b="0" i="1" smtClean="0">
                              <a:latin typeface="Cambria Math" panose="02040503050406030204" pitchFamily="18" charset="0"/>
                            </a:rPr>
                            <m:t>𝑣</m:t>
                          </m:r>
                        </m:num>
                        <m:den>
                          <m:r>
                            <a:rPr lang="es-ES" sz="1600" b="0" i="1" smtClean="0">
                              <a:latin typeface="Cambria Math" panose="02040503050406030204" pitchFamily="18" charset="0"/>
                            </a:rPr>
                            <m:t>𝑅</m:t>
                          </m:r>
                        </m:den>
                      </m:f>
                      <m:r>
                        <a:rPr lang="es-ES" sz="1600" b="0" i="1" smtClean="0">
                          <a:latin typeface="Cambria Math" panose="02040503050406030204" pitchFamily="18" charset="0"/>
                        </a:rPr>
                        <m:t>=</m:t>
                      </m:r>
                      <m:r>
                        <a:rPr lang="es-ES" sz="1600" b="0" i="1" smtClean="0">
                          <a:latin typeface="Cambria Math" panose="02040503050406030204" pitchFamily="18" charset="0"/>
                        </a:rPr>
                        <m:t>𝑚</m:t>
                      </m:r>
                      <m:r>
                        <a:rPr lang="es-ES" sz="1600" b="0" i="1" smtClean="0">
                          <a:latin typeface="Cambria Math" panose="02040503050406030204" pitchFamily="18" charset="0"/>
                          <a:ea typeface="Cambria Math" panose="02040503050406030204" pitchFamily="18" charset="0"/>
                        </a:rPr>
                        <m:t>𝜔</m:t>
                      </m:r>
                      <m:r>
                        <a:rPr lang="es-ES" sz="1600" b="0" i="1" smtClean="0">
                          <a:latin typeface="Cambria Math" panose="02040503050406030204" pitchFamily="18" charset="0"/>
                          <a:ea typeface="Cambria Math" panose="02040503050406030204" pitchFamily="18" charset="0"/>
                        </a:rPr>
                        <m:t>=2</m:t>
                      </m:r>
                      <m:r>
                        <a:rPr lang="es-ES" sz="1600" b="0" i="1" smtClean="0">
                          <a:latin typeface="Cambria Math" panose="02040503050406030204" pitchFamily="18" charset="0"/>
                          <a:ea typeface="Cambria Math" panose="02040503050406030204" pitchFamily="18" charset="0"/>
                        </a:rPr>
                        <m:t>𝜋</m:t>
                      </m:r>
                      <m:r>
                        <a:rPr lang="es-ES" sz="1600" b="0" i="1" smtClean="0">
                          <a:latin typeface="Cambria Math" panose="02040503050406030204" pitchFamily="18" charset="0"/>
                          <a:ea typeface="Cambria Math" panose="02040503050406030204" pitchFamily="18" charset="0"/>
                        </a:rPr>
                        <m:t>𝑚𝑓</m:t>
                      </m:r>
                    </m:oMath>
                  </m:oMathPara>
                </a14:m>
                <a:endParaRPr lang="es-ES" sz="1600" dirty="0"/>
              </a:p>
            </p:txBody>
          </p:sp>
        </mc:Choice>
        <mc:Fallback xmlns="">
          <p:sp>
            <p:nvSpPr>
              <p:cNvPr id="36" name="CuadroTexto 35"/>
              <p:cNvSpPr txBox="1">
                <a:spLocks noRot="1" noChangeAspect="1" noMove="1" noResize="1" noEditPoints="1" noAdjustHandles="1" noChangeArrowheads="1" noChangeShapeType="1" noTextEdit="1"/>
              </p:cNvSpPr>
              <p:nvPr/>
            </p:nvSpPr>
            <p:spPr>
              <a:xfrm>
                <a:off x="5050964" y="5291694"/>
                <a:ext cx="2298130" cy="420564"/>
              </a:xfrm>
              <a:prstGeom prst="rect">
                <a:avLst/>
              </a:prstGeom>
              <a:blipFill rotWithShape="0">
                <a:blip r:embed="rId10"/>
                <a:stretch>
                  <a:fillRect l="-2387" r="-2122" b="-15942"/>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38" name="Rectángulo 37"/>
              <p:cNvSpPr/>
              <p:nvPr/>
            </p:nvSpPr>
            <p:spPr>
              <a:xfrm>
                <a:off x="3981249" y="5976890"/>
                <a:ext cx="1069715" cy="553357"/>
              </a:xfrm>
              <a:prstGeom prst="rect">
                <a:avLst/>
              </a:prstGeom>
              <a:solidFill>
                <a:srgbClr val="FF0000"/>
              </a:solidFill>
            </p:spPr>
            <p:txBody>
              <a:bodyPr wrap="none">
                <a:spAutoFit/>
              </a:bodyPr>
              <a:lstStyle/>
              <a:p>
                <a:pPr/>
                <a14:m>
                  <m:oMathPara xmlns:m="http://schemas.openxmlformats.org/officeDocument/2006/math">
                    <m:oMathParaPr>
                      <m:jc m:val="centerGroup"/>
                    </m:oMathParaPr>
                    <m:oMath xmlns:m="http://schemas.openxmlformats.org/officeDocument/2006/math">
                      <m:r>
                        <a:rPr lang="es-ES" sz="1600" b="1" i="1" smtClean="0">
                          <a:solidFill>
                            <a:schemeClr val="bg1"/>
                          </a:solidFill>
                          <a:latin typeface="Cambria Math" panose="02040503050406030204" pitchFamily="18" charset="0"/>
                          <a:ea typeface="Cambria Math" panose="02040503050406030204" pitchFamily="18" charset="0"/>
                        </a:rPr>
                        <m:t>𝒇</m:t>
                      </m:r>
                      <m:r>
                        <a:rPr lang="es-ES" sz="1600" b="1" i="1" smtClean="0">
                          <a:solidFill>
                            <a:schemeClr val="bg1"/>
                          </a:solidFill>
                          <a:latin typeface="Cambria Math" panose="02040503050406030204" pitchFamily="18" charset="0"/>
                          <a:ea typeface="Cambria Math" panose="02040503050406030204" pitchFamily="18" charset="0"/>
                        </a:rPr>
                        <m:t>=</m:t>
                      </m:r>
                      <m:f>
                        <m:fPr>
                          <m:ctrlPr>
                            <a:rPr lang="es-ES" sz="1600" b="1" i="1" smtClean="0">
                              <a:solidFill>
                                <a:schemeClr val="bg1"/>
                              </a:solidFill>
                              <a:latin typeface="Cambria Math" panose="02040503050406030204" pitchFamily="18" charset="0"/>
                              <a:ea typeface="Cambria Math" panose="02040503050406030204" pitchFamily="18" charset="0"/>
                            </a:rPr>
                          </m:ctrlPr>
                        </m:fPr>
                        <m:num>
                          <m:r>
                            <a:rPr lang="es-ES" sz="1600" b="1" i="1" smtClean="0">
                              <a:solidFill>
                                <a:schemeClr val="bg1"/>
                              </a:solidFill>
                              <a:latin typeface="Cambria Math" panose="02040503050406030204" pitchFamily="18" charset="0"/>
                              <a:ea typeface="Cambria Math" panose="02040503050406030204" pitchFamily="18" charset="0"/>
                            </a:rPr>
                            <m:t>𝒒𝑩</m:t>
                          </m:r>
                        </m:num>
                        <m:den>
                          <m:r>
                            <a:rPr lang="es-ES" sz="1600" b="1" i="1" smtClean="0">
                              <a:solidFill>
                                <a:schemeClr val="bg1"/>
                              </a:solidFill>
                              <a:latin typeface="Cambria Math" panose="02040503050406030204" pitchFamily="18" charset="0"/>
                              <a:ea typeface="Cambria Math" panose="02040503050406030204" pitchFamily="18" charset="0"/>
                            </a:rPr>
                            <m:t>𝟐</m:t>
                          </m:r>
                          <m:r>
                            <a:rPr lang="es-ES" sz="1600" b="1" i="1" smtClean="0">
                              <a:solidFill>
                                <a:schemeClr val="bg1"/>
                              </a:solidFill>
                              <a:latin typeface="Cambria Math" panose="02040503050406030204" pitchFamily="18" charset="0"/>
                              <a:ea typeface="Cambria Math" panose="02040503050406030204" pitchFamily="18" charset="0"/>
                            </a:rPr>
                            <m:t>𝝅</m:t>
                          </m:r>
                          <m:r>
                            <a:rPr lang="es-ES" sz="1600" b="1" i="1" smtClean="0">
                              <a:solidFill>
                                <a:schemeClr val="bg1"/>
                              </a:solidFill>
                              <a:latin typeface="Cambria Math" panose="02040503050406030204" pitchFamily="18" charset="0"/>
                              <a:ea typeface="Cambria Math" panose="02040503050406030204" pitchFamily="18" charset="0"/>
                            </a:rPr>
                            <m:t>𝒎</m:t>
                          </m:r>
                        </m:den>
                      </m:f>
                    </m:oMath>
                  </m:oMathPara>
                </a14:m>
                <a:endParaRPr lang="es-ES" sz="1600" b="1" dirty="0">
                  <a:solidFill>
                    <a:schemeClr val="bg1"/>
                  </a:solidFill>
                </a:endParaRPr>
              </a:p>
            </p:txBody>
          </p:sp>
        </mc:Choice>
        <mc:Fallback xmlns="">
          <p:sp>
            <p:nvSpPr>
              <p:cNvPr id="38" name="Rectángulo 37"/>
              <p:cNvSpPr>
                <a:spLocks noRot="1" noChangeAspect="1" noMove="1" noResize="1" noEditPoints="1" noAdjustHandles="1" noChangeArrowheads="1" noChangeShapeType="1" noTextEdit="1"/>
              </p:cNvSpPr>
              <p:nvPr/>
            </p:nvSpPr>
            <p:spPr>
              <a:xfrm>
                <a:off x="3981249" y="5976890"/>
                <a:ext cx="1069715" cy="553357"/>
              </a:xfrm>
              <a:prstGeom prst="rect">
                <a:avLst/>
              </a:prstGeom>
              <a:blipFill rotWithShape="0">
                <a:blip r:embed="rId11"/>
                <a:stretch>
                  <a:fillRect/>
                </a:stretch>
              </a:blipFill>
            </p:spPr>
            <p:txBody>
              <a:bodyPr/>
              <a:lstStyle/>
              <a:p>
                <a:r>
                  <a:rPr lang="es-ES">
                    <a:noFill/>
                  </a:rPr>
                  <a:t> </a:t>
                </a:r>
              </a:p>
            </p:txBody>
          </p:sp>
        </mc:Fallback>
      </mc:AlternateContent>
      <p:sp>
        <p:nvSpPr>
          <p:cNvPr id="39" name="2 CuadroTexto"/>
          <p:cNvSpPr txBox="1"/>
          <p:nvPr/>
        </p:nvSpPr>
        <p:spPr>
          <a:xfrm>
            <a:off x="5204727" y="6084292"/>
            <a:ext cx="1990604" cy="338554"/>
          </a:xfrm>
          <a:prstGeom prst="rect">
            <a:avLst/>
          </a:prstGeom>
          <a:noFill/>
        </p:spPr>
        <p:txBody>
          <a:bodyPr wrap="square" rtlCol="0">
            <a:spAutoFit/>
          </a:bodyPr>
          <a:lstStyle/>
          <a:p>
            <a:r>
              <a:rPr lang="es-ES" sz="1600" dirty="0" smtClean="0">
                <a:latin typeface="Arial Narrow" pitchFamily="34" charset="0"/>
              </a:rPr>
              <a:t>¡No depende del radio!</a:t>
            </a:r>
            <a:endParaRPr lang="es-ES" sz="1600" dirty="0">
              <a:latin typeface="Arial Narrow" pitchFamily="34" charset="0"/>
            </a:endParaRPr>
          </a:p>
        </p:txBody>
      </p:sp>
    </p:spTree>
    <p:extLst>
      <p:ext uri="{BB962C8B-B14F-4D97-AF65-F5344CB8AC3E}">
        <p14:creationId xmlns:p14="http://schemas.microsoft.com/office/powerpoint/2010/main" val="24565021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nodeType="clickEffect">
                                  <p:stCondLst>
                                    <p:cond delay="0"/>
                                  </p:stCondLst>
                                  <p:childTnLst>
                                    <p:animRot by="-21600000">
                                      <p:cBhvr>
                                        <p:cTn id="6" dur="2000" fill="hold"/>
                                        <p:tgtEl>
                                          <p:spTgt spid="3"/>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Problemas</a:t>
            </a:r>
            <a:endParaRPr lang="es-ES" dirty="0"/>
          </a:p>
        </p:txBody>
      </p:sp>
      <p:sp>
        <p:nvSpPr>
          <p:cNvPr id="4" name="3 CuadroTexto"/>
          <p:cNvSpPr txBox="1"/>
          <p:nvPr/>
        </p:nvSpPr>
        <p:spPr>
          <a:xfrm>
            <a:off x="611560" y="1340768"/>
            <a:ext cx="7465640" cy="2062103"/>
          </a:xfrm>
          <a:prstGeom prst="rect">
            <a:avLst/>
          </a:prstGeom>
          <a:solidFill>
            <a:srgbClr val="FFFF99"/>
          </a:solidFill>
          <a:effectLst>
            <a:outerShdw blurRad="50800" dist="38100" dir="2700000" algn="tl" rotWithShape="0">
              <a:prstClr val="black">
                <a:alpha val="40000"/>
              </a:prstClr>
            </a:outerShdw>
          </a:effectLst>
        </p:spPr>
        <p:txBody>
          <a:bodyPr wrap="square" rtlCol="0">
            <a:spAutoFit/>
          </a:bodyPr>
          <a:lstStyle/>
          <a:p>
            <a:pPr algn="just">
              <a:buAutoNum type="arabicPeriod"/>
            </a:pPr>
            <a:r>
              <a:rPr lang="es-ES" sz="1600" dirty="0" smtClean="0">
                <a:latin typeface="Arial Narrow" pitchFamily="34" charset="0"/>
                <a:ea typeface="Adobe Heiti Std R" pitchFamily="34" charset="-128"/>
                <a:cs typeface="Aparajita" pitchFamily="34" charset="0"/>
              </a:rPr>
              <a:t>Del </a:t>
            </a:r>
            <a:r>
              <a:rPr lang="es-ES" sz="1600" dirty="0">
                <a:latin typeface="Arial Narrow" pitchFamily="34" charset="0"/>
                <a:ea typeface="Adobe Heiti Std R" pitchFamily="34" charset="-128"/>
                <a:cs typeface="Aparajita" pitchFamily="34" charset="0"/>
              </a:rPr>
              <a:t>punto O de la figura hay colgado un péndulo de 1 m de longitud, cuya masa m = 1kg está inicialmente en posición horizontal. Desde ahí se suelta, de tal modo que en el punto más bajo de su trayectoria (punto B) impacta con otro bloque M = 9 kg inicialmente en reposo sobre una superficie horizontal y rugosa (μ = 0,07). Como consecuencia del impacto, el péndulo rebota hasta el punto C y el bloque M recorre la distancia BD = 20 cm hasta que impacta con un resorte y lo comprime (K = 100 N/m). Determina cuál es la compresión máxima de ese resorte como consecuencia del impacto</a:t>
            </a:r>
            <a:r>
              <a:rPr lang="es-ES" sz="1600" dirty="0" smtClean="0">
                <a:latin typeface="Arial Narrow" pitchFamily="34" charset="0"/>
                <a:ea typeface="Adobe Heiti Std R" pitchFamily="34" charset="-128"/>
                <a:cs typeface="Aparajita" pitchFamily="34" charset="0"/>
              </a:rPr>
              <a:t>.</a:t>
            </a:r>
          </a:p>
          <a:p>
            <a:pPr algn="just"/>
            <a:r>
              <a:rPr lang="es-ES" sz="1600" dirty="0">
                <a:latin typeface="Arial Narrow" pitchFamily="34" charset="0"/>
                <a:ea typeface="Adobe Heiti Std R" pitchFamily="34" charset="-128"/>
                <a:cs typeface="Aparajita" pitchFamily="34" charset="0"/>
              </a:rPr>
              <a:t> </a:t>
            </a:r>
            <a:r>
              <a:rPr lang="es-ES" sz="1600" dirty="0" smtClean="0">
                <a:latin typeface="Arial Narrow" pitchFamily="34" charset="0"/>
                <a:ea typeface="Adobe Heiti Std R" pitchFamily="34" charset="-128"/>
                <a:cs typeface="Aparajita" pitchFamily="34" charset="0"/>
              </a:rPr>
              <a:t>g = 9,8 m/s</a:t>
            </a:r>
            <a:r>
              <a:rPr lang="es-ES" sz="1600" baseline="30000" dirty="0" smtClean="0">
                <a:latin typeface="Arial Narrow" pitchFamily="34" charset="0"/>
                <a:ea typeface="Adobe Heiti Std R" pitchFamily="34" charset="-128"/>
                <a:cs typeface="Aparajita" pitchFamily="34" charset="0"/>
              </a:rPr>
              <a:t>2</a:t>
            </a:r>
            <a:endParaRPr lang="es-ES" sz="1600" baseline="30000" dirty="0">
              <a:latin typeface="Arial Narrow" pitchFamily="34" charset="0"/>
              <a:ea typeface="Adobe Heiti Std R" pitchFamily="34" charset="-128"/>
              <a:cs typeface="Aparajita" pitchFamily="34" charset="0"/>
            </a:endParaRPr>
          </a:p>
        </p:txBody>
      </p:sp>
      <p:grpSp>
        <p:nvGrpSpPr>
          <p:cNvPr id="17" name="Grupo 16"/>
          <p:cNvGrpSpPr/>
          <p:nvPr/>
        </p:nvGrpSpPr>
        <p:grpSpPr>
          <a:xfrm>
            <a:off x="8511916" y="331168"/>
            <a:ext cx="577711" cy="4651678"/>
            <a:chOff x="8511916" y="331168"/>
            <a:chExt cx="577711" cy="4651678"/>
          </a:xfrm>
        </p:grpSpPr>
        <p:sp>
          <p:nvSpPr>
            <p:cNvPr id="19" name="7 CuadroTexto"/>
            <p:cNvSpPr txBox="1"/>
            <p:nvPr/>
          </p:nvSpPr>
          <p:spPr>
            <a:xfrm rot="5400000">
              <a:off x="6995793" y="2961209"/>
              <a:ext cx="3673942" cy="369332"/>
            </a:xfrm>
            <a:prstGeom prst="rect">
              <a:avLst/>
            </a:prstGeom>
            <a:noFill/>
          </p:spPr>
          <p:txBody>
            <a:bodyPr wrap="square" rtlCol="0">
              <a:spAutoFit/>
            </a:bodyPr>
            <a:lstStyle/>
            <a:p>
              <a:pPr algn="ctr"/>
              <a:r>
                <a:rPr lang="es-ES" b="1" dirty="0" smtClean="0">
                  <a:solidFill>
                    <a:schemeClr val="bg1"/>
                  </a:solidFill>
                  <a:latin typeface="Arial Narrow" pitchFamily="34" charset="0"/>
                </a:rPr>
                <a:t>Departamento de Física y Química</a:t>
              </a:r>
              <a:endParaRPr lang="es-ES" b="1" dirty="0">
                <a:solidFill>
                  <a:schemeClr val="bg1"/>
                </a:solidFill>
                <a:latin typeface="Arial Narrow" pitchFamily="34" charset="0"/>
              </a:endParaRPr>
            </a:p>
          </p:txBody>
        </p:sp>
        <p:pic>
          <p:nvPicPr>
            <p:cNvPr id="20" name="Imagen 1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11916" y="331168"/>
              <a:ext cx="577711" cy="722979"/>
            </a:xfrm>
            <a:prstGeom prst="rect">
              <a:avLst/>
            </a:prstGeom>
          </p:spPr>
        </p:pic>
      </p:grpSp>
      <p:pic>
        <p:nvPicPr>
          <p:cNvPr id="22" name="Imagen 2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11560" y="3511199"/>
            <a:ext cx="3202305" cy="1743075"/>
          </a:xfrm>
          <a:prstGeom prst="rect">
            <a:avLst/>
          </a:prstGeom>
          <a:noFill/>
          <a:ln>
            <a:noFill/>
          </a:ln>
        </p:spPr>
      </p:pic>
      <p:sp>
        <p:nvSpPr>
          <p:cNvPr id="9" name="2 CuadroTexto"/>
          <p:cNvSpPr txBox="1"/>
          <p:nvPr/>
        </p:nvSpPr>
        <p:spPr>
          <a:xfrm>
            <a:off x="4081674" y="3641319"/>
            <a:ext cx="3785617" cy="338554"/>
          </a:xfrm>
          <a:prstGeom prst="rect">
            <a:avLst/>
          </a:prstGeom>
          <a:noFill/>
        </p:spPr>
        <p:txBody>
          <a:bodyPr wrap="square" rtlCol="0">
            <a:spAutoFit/>
          </a:bodyPr>
          <a:lstStyle/>
          <a:p>
            <a:r>
              <a:rPr lang="es-ES" sz="1600" dirty="0" smtClean="0">
                <a:latin typeface="Arial Narrow" pitchFamily="34" charset="0"/>
              </a:rPr>
              <a:t>Dado que la energía mecánica se conserva:</a:t>
            </a:r>
            <a:endParaRPr lang="es-ES" sz="1600" dirty="0">
              <a:latin typeface="Arial Narrow" pitchFamily="34" charset="0"/>
            </a:endParaRPr>
          </a:p>
        </p:txBody>
      </p:sp>
      <mc:AlternateContent xmlns:mc="http://schemas.openxmlformats.org/markup-compatibility/2006" xmlns:a14="http://schemas.microsoft.com/office/drawing/2010/main">
        <mc:Choice Requires="a14">
          <p:sp>
            <p:nvSpPr>
              <p:cNvPr id="3" name="CuadroTexto 2"/>
              <p:cNvSpPr txBox="1"/>
              <p:nvPr/>
            </p:nvSpPr>
            <p:spPr>
              <a:xfrm>
                <a:off x="4384763" y="4171538"/>
                <a:ext cx="1034642" cy="24622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s-ES" sz="1600" i="1" smtClean="0">
                              <a:latin typeface="Cambria Math" panose="02040503050406030204" pitchFamily="18" charset="0"/>
                            </a:rPr>
                          </m:ctrlPr>
                        </m:sSubPr>
                        <m:e>
                          <m:r>
                            <a:rPr lang="es-ES" sz="1600" b="0" i="1" smtClean="0">
                              <a:latin typeface="Cambria Math" panose="02040503050406030204" pitchFamily="18" charset="0"/>
                            </a:rPr>
                            <m:t>𝐸</m:t>
                          </m:r>
                        </m:e>
                        <m:sub>
                          <m:r>
                            <a:rPr lang="es-ES" sz="1600" b="0" i="1" smtClean="0">
                              <a:latin typeface="Cambria Math" panose="02040503050406030204" pitchFamily="18" charset="0"/>
                            </a:rPr>
                            <m:t>𝑀𝐴</m:t>
                          </m:r>
                        </m:sub>
                      </m:sSub>
                      <m:r>
                        <a:rPr lang="es-ES" sz="1600" b="0" i="1" smtClean="0">
                          <a:latin typeface="Cambria Math" panose="02040503050406030204" pitchFamily="18" charset="0"/>
                        </a:rPr>
                        <m:t>=</m:t>
                      </m:r>
                      <m:sSub>
                        <m:sSubPr>
                          <m:ctrlPr>
                            <a:rPr lang="es-ES" sz="1600" b="0" i="1" smtClean="0">
                              <a:latin typeface="Cambria Math" panose="02040503050406030204" pitchFamily="18" charset="0"/>
                            </a:rPr>
                          </m:ctrlPr>
                        </m:sSubPr>
                        <m:e>
                          <m:r>
                            <a:rPr lang="es-ES" sz="1600" b="0" i="1" smtClean="0">
                              <a:latin typeface="Cambria Math" panose="02040503050406030204" pitchFamily="18" charset="0"/>
                            </a:rPr>
                            <m:t>𝐸</m:t>
                          </m:r>
                        </m:e>
                        <m:sub>
                          <m:r>
                            <a:rPr lang="es-ES" sz="1600" b="0" i="1" smtClean="0">
                              <a:latin typeface="Cambria Math" panose="02040503050406030204" pitchFamily="18" charset="0"/>
                            </a:rPr>
                            <m:t>𝑀𝐵</m:t>
                          </m:r>
                        </m:sub>
                      </m:sSub>
                    </m:oMath>
                  </m:oMathPara>
                </a14:m>
                <a:endParaRPr lang="es-ES" sz="1600" dirty="0"/>
              </a:p>
            </p:txBody>
          </p:sp>
        </mc:Choice>
        <mc:Fallback xmlns="">
          <p:sp>
            <p:nvSpPr>
              <p:cNvPr id="3" name="CuadroTexto 2"/>
              <p:cNvSpPr txBox="1">
                <a:spLocks noRot="1" noChangeAspect="1" noMove="1" noResize="1" noEditPoints="1" noAdjustHandles="1" noChangeArrowheads="1" noChangeShapeType="1" noTextEdit="1"/>
              </p:cNvSpPr>
              <p:nvPr/>
            </p:nvSpPr>
            <p:spPr>
              <a:xfrm>
                <a:off x="4384763" y="4171538"/>
                <a:ext cx="1034642" cy="246221"/>
              </a:xfrm>
              <a:prstGeom prst="rect">
                <a:avLst/>
              </a:prstGeom>
              <a:blipFill rotWithShape="0">
                <a:blip r:embed="rId4"/>
                <a:stretch>
                  <a:fillRect l="-3529" b="-12195"/>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11" name="CuadroTexto 10"/>
              <p:cNvSpPr txBox="1"/>
              <p:nvPr/>
            </p:nvSpPr>
            <p:spPr>
              <a:xfrm>
                <a:off x="6357849" y="4064136"/>
                <a:ext cx="1266564" cy="46102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s-ES" sz="1600" i="1" smtClean="0">
                          <a:latin typeface="Cambria Math" panose="02040503050406030204" pitchFamily="18" charset="0"/>
                        </a:rPr>
                        <m:t>𝑚</m:t>
                      </m:r>
                      <m:r>
                        <a:rPr lang="es-ES" sz="1600" b="0" i="1" smtClean="0">
                          <a:latin typeface="Cambria Math" panose="02040503050406030204" pitchFamily="18" charset="0"/>
                        </a:rPr>
                        <m:t>𝑔𝐿</m:t>
                      </m:r>
                      <m:r>
                        <a:rPr lang="es-ES" sz="1600" b="0" i="1" smtClean="0">
                          <a:latin typeface="Cambria Math" panose="02040503050406030204" pitchFamily="18" charset="0"/>
                        </a:rPr>
                        <m:t>=</m:t>
                      </m:r>
                      <m:f>
                        <m:fPr>
                          <m:ctrlPr>
                            <a:rPr lang="es-ES" sz="1600" b="0" i="1" smtClean="0">
                              <a:latin typeface="Cambria Math" panose="02040503050406030204" pitchFamily="18" charset="0"/>
                            </a:rPr>
                          </m:ctrlPr>
                        </m:fPr>
                        <m:num>
                          <m:r>
                            <a:rPr lang="es-ES" sz="1600" b="0" i="1" smtClean="0">
                              <a:latin typeface="Cambria Math" panose="02040503050406030204" pitchFamily="18" charset="0"/>
                            </a:rPr>
                            <m:t>1</m:t>
                          </m:r>
                        </m:num>
                        <m:den>
                          <m:r>
                            <a:rPr lang="es-ES" sz="1600" b="0" i="1" smtClean="0">
                              <a:latin typeface="Cambria Math" panose="02040503050406030204" pitchFamily="18" charset="0"/>
                            </a:rPr>
                            <m:t>2</m:t>
                          </m:r>
                        </m:den>
                      </m:f>
                      <m:r>
                        <a:rPr lang="es-ES" sz="1600" b="0" i="1" smtClean="0">
                          <a:latin typeface="Cambria Math" panose="02040503050406030204" pitchFamily="18" charset="0"/>
                        </a:rPr>
                        <m:t>𝑚</m:t>
                      </m:r>
                      <m:sSubSup>
                        <m:sSubSupPr>
                          <m:ctrlPr>
                            <a:rPr lang="es-ES" sz="1600" b="0" i="1" smtClean="0">
                              <a:latin typeface="Cambria Math" panose="02040503050406030204" pitchFamily="18" charset="0"/>
                            </a:rPr>
                          </m:ctrlPr>
                        </m:sSubSupPr>
                        <m:e>
                          <m:r>
                            <a:rPr lang="es-ES" sz="1600" b="0" i="1" smtClean="0">
                              <a:latin typeface="Cambria Math" panose="02040503050406030204" pitchFamily="18" charset="0"/>
                            </a:rPr>
                            <m:t>𝑣</m:t>
                          </m:r>
                        </m:e>
                        <m:sub>
                          <m:r>
                            <a:rPr lang="es-ES" sz="1600" b="0" i="1" smtClean="0">
                              <a:latin typeface="Cambria Math" panose="02040503050406030204" pitchFamily="18" charset="0"/>
                            </a:rPr>
                            <m:t>1</m:t>
                          </m:r>
                        </m:sub>
                        <m:sup>
                          <m:r>
                            <a:rPr lang="es-ES" sz="1600" b="0" i="1" smtClean="0">
                              <a:latin typeface="Cambria Math" panose="02040503050406030204" pitchFamily="18" charset="0"/>
                            </a:rPr>
                            <m:t>2</m:t>
                          </m:r>
                        </m:sup>
                      </m:sSubSup>
                    </m:oMath>
                  </m:oMathPara>
                </a14:m>
                <a:endParaRPr lang="es-ES" sz="1600" dirty="0"/>
              </a:p>
            </p:txBody>
          </p:sp>
        </mc:Choice>
        <mc:Fallback xmlns="">
          <p:sp>
            <p:nvSpPr>
              <p:cNvPr id="11" name="CuadroTexto 10"/>
              <p:cNvSpPr txBox="1">
                <a:spLocks noRot="1" noChangeAspect="1" noMove="1" noResize="1" noEditPoints="1" noAdjustHandles="1" noChangeArrowheads="1" noChangeShapeType="1" noTextEdit="1"/>
              </p:cNvSpPr>
              <p:nvPr/>
            </p:nvSpPr>
            <p:spPr>
              <a:xfrm>
                <a:off x="6357849" y="4064136"/>
                <a:ext cx="1266564" cy="461024"/>
              </a:xfrm>
              <a:prstGeom prst="rect">
                <a:avLst/>
              </a:prstGeom>
              <a:blipFill rotWithShape="0">
                <a:blip r:embed="rId5"/>
                <a:stretch>
                  <a:fillRect/>
                </a:stretch>
              </a:blipFill>
            </p:spPr>
            <p:txBody>
              <a:bodyPr/>
              <a:lstStyle/>
              <a:p>
                <a:r>
                  <a:rPr lang="es-ES">
                    <a:noFill/>
                  </a:rPr>
                  <a:t> </a:t>
                </a:r>
              </a:p>
            </p:txBody>
          </p:sp>
        </mc:Fallback>
      </mc:AlternateContent>
      <p:sp>
        <p:nvSpPr>
          <p:cNvPr id="12" name="Flecha derecha 11"/>
          <p:cNvSpPr/>
          <p:nvPr/>
        </p:nvSpPr>
        <p:spPr>
          <a:xfrm>
            <a:off x="5706961" y="4271686"/>
            <a:ext cx="448573" cy="185983"/>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3" name="2 CuadroTexto"/>
          <p:cNvSpPr txBox="1"/>
          <p:nvPr/>
        </p:nvSpPr>
        <p:spPr>
          <a:xfrm>
            <a:off x="4096633" y="5184840"/>
            <a:ext cx="4268697" cy="338554"/>
          </a:xfrm>
          <a:prstGeom prst="rect">
            <a:avLst/>
          </a:prstGeom>
          <a:noFill/>
        </p:spPr>
        <p:txBody>
          <a:bodyPr wrap="square" rtlCol="0">
            <a:spAutoFit/>
          </a:bodyPr>
          <a:lstStyle/>
          <a:p>
            <a:r>
              <a:rPr lang="es-ES" sz="1600" dirty="0" smtClean="0">
                <a:latin typeface="Arial Narrow" pitchFamily="34" charset="0"/>
              </a:rPr>
              <a:t>En la colisión se conserva la cantidad de movimiento:</a:t>
            </a:r>
            <a:endParaRPr lang="es-ES" sz="1600" dirty="0">
              <a:latin typeface="Arial Narrow" pitchFamily="34" charset="0"/>
            </a:endParaRPr>
          </a:p>
        </p:txBody>
      </p:sp>
      <mc:AlternateContent xmlns:mc="http://schemas.openxmlformats.org/markup-compatibility/2006" xmlns:a14="http://schemas.microsoft.com/office/drawing/2010/main">
        <mc:Choice Requires="a14">
          <p:sp>
            <p:nvSpPr>
              <p:cNvPr id="5" name="CuadroTexto 4"/>
              <p:cNvSpPr txBox="1"/>
              <p:nvPr/>
            </p:nvSpPr>
            <p:spPr>
              <a:xfrm>
                <a:off x="4161648" y="5638731"/>
                <a:ext cx="1748620" cy="24622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s-ES" sz="1600" b="0" i="1" smtClean="0">
                          <a:latin typeface="Cambria Math" panose="02040503050406030204" pitchFamily="18" charset="0"/>
                        </a:rPr>
                        <m:t>𝑚</m:t>
                      </m:r>
                      <m:sSub>
                        <m:sSubPr>
                          <m:ctrlPr>
                            <a:rPr lang="es-ES" sz="1600" b="0" i="1" smtClean="0">
                              <a:latin typeface="Cambria Math" panose="02040503050406030204" pitchFamily="18" charset="0"/>
                            </a:rPr>
                          </m:ctrlPr>
                        </m:sSubPr>
                        <m:e>
                          <m:r>
                            <a:rPr lang="es-ES" sz="1600" b="0" i="1" smtClean="0">
                              <a:latin typeface="Cambria Math" panose="02040503050406030204" pitchFamily="18" charset="0"/>
                            </a:rPr>
                            <m:t>𝑣</m:t>
                          </m:r>
                        </m:e>
                        <m:sub>
                          <m:r>
                            <a:rPr lang="es-ES" sz="1600" b="0" i="1" smtClean="0">
                              <a:latin typeface="Cambria Math" panose="02040503050406030204" pitchFamily="18" charset="0"/>
                            </a:rPr>
                            <m:t>1</m:t>
                          </m:r>
                        </m:sub>
                      </m:sSub>
                      <m:r>
                        <a:rPr lang="es-ES" sz="1600" b="0" i="1" smtClean="0">
                          <a:latin typeface="Cambria Math" panose="02040503050406030204" pitchFamily="18" charset="0"/>
                        </a:rPr>
                        <m:t>=</m:t>
                      </m:r>
                      <m:r>
                        <a:rPr lang="es-ES" sz="1600" b="0" i="1" smtClean="0">
                          <a:latin typeface="Cambria Math" panose="02040503050406030204" pitchFamily="18" charset="0"/>
                        </a:rPr>
                        <m:t>𝑚</m:t>
                      </m:r>
                      <m:sSubSup>
                        <m:sSubSupPr>
                          <m:ctrlPr>
                            <a:rPr lang="es-ES" sz="1600" b="0" i="1" smtClean="0">
                              <a:latin typeface="Cambria Math" panose="02040503050406030204" pitchFamily="18" charset="0"/>
                            </a:rPr>
                          </m:ctrlPr>
                        </m:sSubSupPr>
                        <m:e>
                          <m:r>
                            <a:rPr lang="es-ES" sz="1600" b="0" i="1" smtClean="0">
                              <a:latin typeface="Cambria Math" panose="02040503050406030204" pitchFamily="18" charset="0"/>
                            </a:rPr>
                            <m:t>𝑣</m:t>
                          </m:r>
                        </m:e>
                        <m:sub>
                          <m:r>
                            <a:rPr lang="es-ES" sz="1600" b="0" i="1" smtClean="0">
                              <a:latin typeface="Cambria Math" panose="02040503050406030204" pitchFamily="18" charset="0"/>
                            </a:rPr>
                            <m:t>1</m:t>
                          </m:r>
                        </m:sub>
                        <m:sup>
                          <m:r>
                            <a:rPr lang="es-ES" sz="1600" b="0" i="1" smtClean="0">
                              <a:latin typeface="Cambria Math" panose="02040503050406030204" pitchFamily="18" charset="0"/>
                            </a:rPr>
                            <m:t>′</m:t>
                          </m:r>
                        </m:sup>
                      </m:sSubSup>
                      <m:r>
                        <a:rPr lang="es-ES" sz="1600" b="0" i="1" smtClean="0">
                          <a:latin typeface="Cambria Math" panose="02040503050406030204" pitchFamily="18" charset="0"/>
                        </a:rPr>
                        <m:t>+</m:t>
                      </m:r>
                      <m:r>
                        <a:rPr lang="es-ES" sz="1600" b="0" i="1" smtClean="0">
                          <a:latin typeface="Cambria Math" panose="02040503050406030204" pitchFamily="18" charset="0"/>
                        </a:rPr>
                        <m:t>𝑀</m:t>
                      </m:r>
                      <m:sSub>
                        <m:sSubPr>
                          <m:ctrlPr>
                            <a:rPr lang="es-ES" sz="1600" b="0" i="1" smtClean="0">
                              <a:latin typeface="Cambria Math" panose="02040503050406030204" pitchFamily="18" charset="0"/>
                            </a:rPr>
                          </m:ctrlPr>
                        </m:sSubPr>
                        <m:e>
                          <m:r>
                            <a:rPr lang="es-ES" sz="1600" b="0" i="1" smtClean="0">
                              <a:latin typeface="Cambria Math" panose="02040503050406030204" pitchFamily="18" charset="0"/>
                            </a:rPr>
                            <m:t>𝑣</m:t>
                          </m:r>
                        </m:e>
                        <m:sub>
                          <m:r>
                            <a:rPr lang="es-ES" sz="1600" b="0" i="1" smtClean="0">
                              <a:latin typeface="Cambria Math" panose="02040503050406030204" pitchFamily="18" charset="0"/>
                            </a:rPr>
                            <m:t>2</m:t>
                          </m:r>
                        </m:sub>
                      </m:sSub>
                      <m:r>
                        <a:rPr lang="es-ES" sz="1600" b="0" i="1" smtClean="0">
                          <a:latin typeface="Cambria Math" panose="02040503050406030204" pitchFamily="18" charset="0"/>
                        </a:rPr>
                        <m:t>′</m:t>
                      </m:r>
                    </m:oMath>
                  </m:oMathPara>
                </a14:m>
                <a:endParaRPr lang="es-ES" sz="1600" dirty="0"/>
              </a:p>
            </p:txBody>
          </p:sp>
        </mc:Choice>
        <mc:Fallback xmlns="">
          <p:sp>
            <p:nvSpPr>
              <p:cNvPr id="5" name="CuadroTexto 4"/>
              <p:cNvSpPr txBox="1">
                <a:spLocks noRot="1" noChangeAspect="1" noMove="1" noResize="1" noEditPoints="1" noAdjustHandles="1" noChangeArrowheads="1" noChangeShapeType="1" noTextEdit="1"/>
              </p:cNvSpPr>
              <p:nvPr/>
            </p:nvSpPr>
            <p:spPr>
              <a:xfrm>
                <a:off x="4161648" y="5638731"/>
                <a:ext cx="1748620" cy="246221"/>
              </a:xfrm>
              <a:prstGeom prst="rect">
                <a:avLst/>
              </a:prstGeom>
              <a:blipFill rotWithShape="0">
                <a:blip r:embed="rId6"/>
                <a:stretch>
                  <a:fillRect l="-1394" t="-2500" r="-2787" b="-17500"/>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16" name="CuadroTexto 15"/>
              <p:cNvSpPr txBox="1"/>
              <p:nvPr/>
            </p:nvSpPr>
            <p:spPr>
              <a:xfrm>
                <a:off x="6543724" y="5523394"/>
                <a:ext cx="1323567" cy="46102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s-ES" sz="1600" i="1" smtClean="0">
                          <a:latin typeface="Cambria Math" panose="02040503050406030204" pitchFamily="18" charset="0"/>
                        </a:rPr>
                        <m:t>𝑚</m:t>
                      </m:r>
                      <m:r>
                        <a:rPr lang="es-ES" sz="1600" b="0" i="1" smtClean="0">
                          <a:latin typeface="Cambria Math" panose="02040503050406030204" pitchFamily="18" charset="0"/>
                        </a:rPr>
                        <m:t>𝑔h</m:t>
                      </m:r>
                      <m:r>
                        <a:rPr lang="es-ES" sz="1600" b="0" i="1" smtClean="0">
                          <a:latin typeface="Cambria Math" panose="02040503050406030204" pitchFamily="18" charset="0"/>
                        </a:rPr>
                        <m:t>=</m:t>
                      </m:r>
                      <m:f>
                        <m:fPr>
                          <m:ctrlPr>
                            <a:rPr lang="es-ES" sz="1600" b="0" i="1" smtClean="0">
                              <a:latin typeface="Cambria Math" panose="02040503050406030204" pitchFamily="18" charset="0"/>
                            </a:rPr>
                          </m:ctrlPr>
                        </m:fPr>
                        <m:num>
                          <m:r>
                            <a:rPr lang="es-ES" sz="1600" b="0" i="1" smtClean="0">
                              <a:latin typeface="Cambria Math" panose="02040503050406030204" pitchFamily="18" charset="0"/>
                            </a:rPr>
                            <m:t>1</m:t>
                          </m:r>
                        </m:num>
                        <m:den>
                          <m:r>
                            <a:rPr lang="es-ES" sz="1600" b="0" i="1" smtClean="0">
                              <a:latin typeface="Cambria Math" panose="02040503050406030204" pitchFamily="18" charset="0"/>
                            </a:rPr>
                            <m:t>2</m:t>
                          </m:r>
                        </m:den>
                      </m:f>
                      <m:r>
                        <a:rPr lang="es-ES" sz="1600" b="0" i="1" smtClean="0">
                          <a:latin typeface="Cambria Math" panose="02040503050406030204" pitchFamily="18" charset="0"/>
                        </a:rPr>
                        <m:t>𝑚</m:t>
                      </m:r>
                      <m:sSubSup>
                        <m:sSubSupPr>
                          <m:ctrlPr>
                            <a:rPr lang="es-ES" sz="1600" b="0" i="1" smtClean="0">
                              <a:latin typeface="Cambria Math" panose="02040503050406030204" pitchFamily="18" charset="0"/>
                            </a:rPr>
                          </m:ctrlPr>
                        </m:sSubSupPr>
                        <m:e>
                          <m:r>
                            <a:rPr lang="es-ES" sz="1600" b="0" i="1" smtClean="0">
                              <a:latin typeface="Cambria Math" panose="02040503050406030204" pitchFamily="18" charset="0"/>
                            </a:rPr>
                            <m:t>𝑣</m:t>
                          </m:r>
                        </m:e>
                        <m:sub>
                          <m:r>
                            <a:rPr lang="es-ES" sz="1600" b="0" i="1" smtClean="0">
                              <a:latin typeface="Cambria Math" panose="02040503050406030204" pitchFamily="18" charset="0"/>
                            </a:rPr>
                            <m:t>1</m:t>
                          </m:r>
                        </m:sub>
                        <m:sup>
                          <m:r>
                            <a:rPr lang="es-ES" sz="1600" b="0" i="1" smtClean="0">
                              <a:latin typeface="Cambria Math" panose="02040503050406030204" pitchFamily="18" charset="0"/>
                            </a:rPr>
                            <m:t>′2</m:t>
                          </m:r>
                        </m:sup>
                      </m:sSubSup>
                    </m:oMath>
                  </m:oMathPara>
                </a14:m>
                <a:endParaRPr lang="es-ES" sz="1600" dirty="0"/>
              </a:p>
            </p:txBody>
          </p:sp>
        </mc:Choice>
        <mc:Fallback xmlns="">
          <p:sp>
            <p:nvSpPr>
              <p:cNvPr id="16" name="CuadroTexto 15"/>
              <p:cNvSpPr txBox="1">
                <a:spLocks noRot="1" noChangeAspect="1" noMove="1" noResize="1" noEditPoints="1" noAdjustHandles="1" noChangeArrowheads="1" noChangeShapeType="1" noTextEdit="1"/>
              </p:cNvSpPr>
              <p:nvPr/>
            </p:nvSpPr>
            <p:spPr>
              <a:xfrm>
                <a:off x="6543724" y="5523394"/>
                <a:ext cx="1323567" cy="461024"/>
              </a:xfrm>
              <a:prstGeom prst="rect">
                <a:avLst/>
              </a:prstGeom>
              <a:blipFill rotWithShape="0">
                <a:blip r:embed="rId7"/>
                <a:stretch>
                  <a:fillRect/>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21" name="CuadroTexto 20"/>
              <p:cNvSpPr txBox="1"/>
              <p:nvPr/>
            </p:nvSpPr>
            <p:spPr>
              <a:xfrm>
                <a:off x="804777" y="6052258"/>
                <a:ext cx="2276072" cy="46102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s-ES" sz="1600" i="1" smtClean="0">
                          <a:latin typeface="Cambria Math" panose="02040503050406030204" pitchFamily="18" charset="0"/>
                        </a:rPr>
                        <m:t>𝑚</m:t>
                      </m:r>
                      <m:r>
                        <a:rPr lang="es-ES" sz="1600" b="0" i="1" smtClean="0">
                          <a:latin typeface="Cambria Math" panose="02040503050406030204" pitchFamily="18" charset="0"/>
                        </a:rPr>
                        <m:t>𝑔𝐿</m:t>
                      </m:r>
                      <m:r>
                        <a:rPr lang="es-ES" sz="1600" b="0" i="1" smtClean="0">
                          <a:latin typeface="Cambria Math" panose="02040503050406030204" pitchFamily="18" charset="0"/>
                        </a:rPr>
                        <m:t>(1−</m:t>
                      </m:r>
                      <m:r>
                        <a:rPr lang="es-ES" sz="1600" b="0" i="1" smtClean="0">
                          <a:latin typeface="Cambria Math" panose="02040503050406030204" pitchFamily="18" charset="0"/>
                        </a:rPr>
                        <m:t>𝑐𝑜𝑠</m:t>
                      </m:r>
                      <m:r>
                        <a:rPr lang="es-ES" sz="1600" b="0" i="1" smtClean="0">
                          <a:latin typeface="Cambria Math" panose="02040503050406030204" pitchFamily="18" charset="0"/>
                          <a:ea typeface="Cambria Math" panose="02040503050406030204" pitchFamily="18" charset="0"/>
                        </a:rPr>
                        <m:t>𝛼</m:t>
                      </m:r>
                      <m:r>
                        <a:rPr lang="es-ES" sz="1600" b="0" i="1" smtClean="0">
                          <a:latin typeface="Cambria Math" panose="02040503050406030204" pitchFamily="18" charset="0"/>
                          <a:ea typeface="Cambria Math" panose="02040503050406030204" pitchFamily="18" charset="0"/>
                        </a:rPr>
                        <m:t>)=</m:t>
                      </m:r>
                      <m:f>
                        <m:fPr>
                          <m:ctrlPr>
                            <a:rPr lang="es-ES" sz="1600" b="0" i="1" smtClean="0">
                              <a:latin typeface="Cambria Math" panose="02040503050406030204" pitchFamily="18" charset="0"/>
                            </a:rPr>
                          </m:ctrlPr>
                        </m:fPr>
                        <m:num>
                          <m:r>
                            <a:rPr lang="es-ES" sz="1600" b="0" i="1" smtClean="0">
                              <a:latin typeface="Cambria Math" panose="02040503050406030204" pitchFamily="18" charset="0"/>
                            </a:rPr>
                            <m:t>1</m:t>
                          </m:r>
                        </m:num>
                        <m:den>
                          <m:r>
                            <a:rPr lang="es-ES" sz="1600" b="0" i="1" smtClean="0">
                              <a:latin typeface="Cambria Math" panose="02040503050406030204" pitchFamily="18" charset="0"/>
                            </a:rPr>
                            <m:t>2</m:t>
                          </m:r>
                        </m:den>
                      </m:f>
                      <m:r>
                        <a:rPr lang="es-ES" sz="1600" b="0" i="1" smtClean="0">
                          <a:latin typeface="Cambria Math" panose="02040503050406030204" pitchFamily="18" charset="0"/>
                        </a:rPr>
                        <m:t>𝑚</m:t>
                      </m:r>
                      <m:sSubSup>
                        <m:sSubSupPr>
                          <m:ctrlPr>
                            <a:rPr lang="es-ES" sz="1600" b="0" i="1" smtClean="0">
                              <a:latin typeface="Cambria Math" panose="02040503050406030204" pitchFamily="18" charset="0"/>
                            </a:rPr>
                          </m:ctrlPr>
                        </m:sSubSupPr>
                        <m:e>
                          <m:r>
                            <a:rPr lang="es-ES" sz="1600" b="0" i="1" smtClean="0">
                              <a:latin typeface="Cambria Math" panose="02040503050406030204" pitchFamily="18" charset="0"/>
                            </a:rPr>
                            <m:t>𝑣</m:t>
                          </m:r>
                        </m:e>
                        <m:sub>
                          <m:r>
                            <a:rPr lang="es-ES" sz="1600" b="0" i="1" smtClean="0">
                              <a:latin typeface="Cambria Math" panose="02040503050406030204" pitchFamily="18" charset="0"/>
                            </a:rPr>
                            <m:t>1</m:t>
                          </m:r>
                        </m:sub>
                        <m:sup>
                          <m:r>
                            <a:rPr lang="es-ES" sz="1600" b="0" i="1" smtClean="0">
                              <a:latin typeface="Cambria Math" panose="02040503050406030204" pitchFamily="18" charset="0"/>
                            </a:rPr>
                            <m:t>′2</m:t>
                          </m:r>
                        </m:sup>
                      </m:sSubSup>
                    </m:oMath>
                  </m:oMathPara>
                </a14:m>
                <a:endParaRPr lang="es-ES" sz="1600" dirty="0"/>
              </a:p>
            </p:txBody>
          </p:sp>
        </mc:Choice>
        <mc:Fallback xmlns="">
          <p:sp>
            <p:nvSpPr>
              <p:cNvPr id="21" name="CuadroTexto 20"/>
              <p:cNvSpPr txBox="1">
                <a:spLocks noRot="1" noChangeAspect="1" noMove="1" noResize="1" noEditPoints="1" noAdjustHandles="1" noChangeArrowheads="1" noChangeShapeType="1" noTextEdit="1"/>
              </p:cNvSpPr>
              <p:nvPr/>
            </p:nvSpPr>
            <p:spPr>
              <a:xfrm>
                <a:off x="804777" y="6052258"/>
                <a:ext cx="2276072" cy="461024"/>
              </a:xfrm>
              <a:prstGeom prst="rect">
                <a:avLst/>
              </a:prstGeom>
              <a:blipFill rotWithShape="0">
                <a:blip r:embed="rId8"/>
                <a:stretch>
                  <a:fillRect/>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6" name="CuadroTexto 5"/>
              <p:cNvSpPr txBox="1"/>
              <p:nvPr/>
            </p:nvSpPr>
            <p:spPr>
              <a:xfrm>
                <a:off x="4379871" y="4733090"/>
                <a:ext cx="3305200" cy="30675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s-ES" sz="1600" i="1" smtClean="0">
                              <a:latin typeface="Cambria Math" panose="02040503050406030204" pitchFamily="18" charset="0"/>
                            </a:rPr>
                          </m:ctrlPr>
                        </m:sSubPr>
                        <m:e>
                          <m:r>
                            <a:rPr lang="es-ES" sz="1600" b="0" i="1" smtClean="0">
                              <a:latin typeface="Cambria Math" panose="02040503050406030204" pitchFamily="18" charset="0"/>
                            </a:rPr>
                            <m:t>𝑣</m:t>
                          </m:r>
                        </m:e>
                        <m:sub>
                          <m:r>
                            <a:rPr lang="es-ES" sz="1600" b="0" i="1" smtClean="0">
                              <a:latin typeface="Cambria Math" panose="02040503050406030204" pitchFamily="18" charset="0"/>
                            </a:rPr>
                            <m:t>1</m:t>
                          </m:r>
                        </m:sub>
                      </m:sSub>
                      <m:r>
                        <a:rPr lang="es-ES" sz="1600" b="0" i="1" smtClean="0">
                          <a:latin typeface="Cambria Math" panose="02040503050406030204" pitchFamily="18" charset="0"/>
                        </a:rPr>
                        <m:t>=</m:t>
                      </m:r>
                      <m:rad>
                        <m:radPr>
                          <m:degHide m:val="on"/>
                          <m:ctrlPr>
                            <a:rPr lang="es-ES" sz="1600" b="0" i="1" smtClean="0">
                              <a:latin typeface="Cambria Math" panose="02040503050406030204" pitchFamily="18" charset="0"/>
                            </a:rPr>
                          </m:ctrlPr>
                        </m:radPr>
                        <m:deg/>
                        <m:e>
                          <m:r>
                            <a:rPr lang="es-ES" sz="1600" b="0" i="1" smtClean="0">
                              <a:latin typeface="Cambria Math" panose="02040503050406030204" pitchFamily="18" charset="0"/>
                            </a:rPr>
                            <m:t>2</m:t>
                          </m:r>
                          <m:r>
                            <a:rPr lang="es-ES" sz="1600" b="0" i="1" smtClean="0">
                              <a:latin typeface="Cambria Math" panose="02040503050406030204" pitchFamily="18" charset="0"/>
                            </a:rPr>
                            <m:t>𝑔𝐿</m:t>
                          </m:r>
                        </m:e>
                      </m:rad>
                      <m:r>
                        <a:rPr lang="es-ES" sz="1600" b="0" i="1" smtClean="0">
                          <a:latin typeface="Cambria Math" panose="02040503050406030204" pitchFamily="18" charset="0"/>
                        </a:rPr>
                        <m:t>=</m:t>
                      </m:r>
                      <m:rad>
                        <m:radPr>
                          <m:degHide m:val="on"/>
                          <m:ctrlPr>
                            <a:rPr lang="es-ES" sz="1600" b="0" i="1" smtClean="0">
                              <a:latin typeface="Cambria Math" panose="02040503050406030204" pitchFamily="18" charset="0"/>
                            </a:rPr>
                          </m:ctrlPr>
                        </m:radPr>
                        <m:deg/>
                        <m:e>
                          <m:r>
                            <a:rPr lang="es-ES" sz="1600" b="0" i="1" smtClean="0">
                              <a:latin typeface="Cambria Math" panose="02040503050406030204" pitchFamily="18" charset="0"/>
                            </a:rPr>
                            <m:t>2·9,8·1</m:t>
                          </m:r>
                        </m:e>
                      </m:rad>
                      <m:r>
                        <a:rPr lang="es-ES" sz="1600" b="0" i="1" smtClean="0">
                          <a:latin typeface="Cambria Math" panose="02040503050406030204" pitchFamily="18" charset="0"/>
                        </a:rPr>
                        <m:t>=4,43 </m:t>
                      </m:r>
                      <m:r>
                        <a:rPr lang="es-ES" sz="1600" b="0" i="1" smtClean="0">
                          <a:latin typeface="Cambria Math" panose="02040503050406030204" pitchFamily="18" charset="0"/>
                        </a:rPr>
                        <m:t>𝑚</m:t>
                      </m:r>
                      <m:r>
                        <a:rPr lang="es-ES" sz="1600" b="0" i="1" smtClean="0">
                          <a:latin typeface="Cambria Math" panose="02040503050406030204" pitchFamily="18" charset="0"/>
                        </a:rPr>
                        <m:t>/</m:t>
                      </m:r>
                      <m:r>
                        <a:rPr lang="es-ES" sz="1600" b="0" i="1" smtClean="0">
                          <a:latin typeface="Cambria Math" panose="02040503050406030204" pitchFamily="18" charset="0"/>
                        </a:rPr>
                        <m:t>𝑠</m:t>
                      </m:r>
                    </m:oMath>
                  </m:oMathPara>
                </a14:m>
                <a:endParaRPr lang="es-ES" sz="1600" dirty="0"/>
              </a:p>
            </p:txBody>
          </p:sp>
        </mc:Choice>
        <mc:Fallback xmlns="">
          <p:sp>
            <p:nvSpPr>
              <p:cNvPr id="6" name="CuadroTexto 5"/>
              <p:cNvSpPr txBox="1">
                <a:spLocks noRot="1" noChangeAspect="1" noMove="1" noResize="1" noEditPoints="1" noAdjustHandles="1" noChangeArrowheads="1" noChangeShapeType="1" noTextEdit="1"/>
              </p:cNvSpPr>
              <p:nvPr/>
            </p:nvSpPr>
            <p:spPr>
              <a:xfrm>
                <a:off x="4379871" y="4733090"/>
                <a:ext cx="3305200" cy="306751"/>
              </a:xfrm>
              <a:prstGeom prst="rect">
                <a:avLst/>
              </a:prstGeom>
              <a:blipFill rotWithShape="0">
                <a:blip r:embed="rId9"/>
                <a:stretch>
                  <a:fillRect l="-368" r="-184" b="-21569"/>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23" name="CuadroTexto 22"/>
              <p:cNvSpPr txBox="1"/>
              <p:nvPr/>
            </p:nvSpPr>
            <p:spPr>
              <a:xfrm>
                <a:off x="4161648" y="6138532"/>
                <a:ext cx="3099695" cy="29815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s-ES" sz="1600" i="1" smtClean="0">
                              <a:latin typeface="Cambria Math" panose="02040503050406030204" pitchFamily="18" charset="0"/>
                            </a:rPr>
                          </m:ctrlPr>
                        </m:sSubPr>
                        <m:e>
                          <m:r>
                            <a:rPr lang="es-ES" sz="1600" b="0" i="1" smtClean="0">
                              <a:latin typeface="Cambria Math" panose="02040503050406030204" pitchFamily="18" charset="0"/>
                            </a:rPr>
                            <m:t>𝑣</m:t>
                          </m:r>
                        </m:e>
                        <m:sub>
                          <m:r>
                            <a:rPr lang="es-ES" sz="1600" b="0" i="1" smtClean="0">
                              <a:latin typeface="Cambria Math" panose="02040503050406030204" pitchFamily="18" charset="0"/>
                            </a:rPr>
                            <m:t>1</m:t>
                          </m:r>
                        </m:sub>
                      </m:sSub>
                      <m:r>
                        <a:rPr lang="es-ES" sz="1600" b="0" i="1" smtClean="0">
                          <a:latin typeface="Cambria Math" panose="02040503050406030204" pitchFamily="18" charset="0"/>
                        </a:rPr>
                        <m:t>′=</m:t>
                      </m:r>
                      <m:rad>
                        <m:radPr>
                          <m:degHide m:val="on"/>
                          <m:ctrlPr>
                            <a:rPr lang="es-ES" sz="1600" b="0" i="1" smtClean="0">
                              <a:latin typeface="Cambria Math" panose="02040503050406030204" pitchFamily="18" charset="0"/>
                            </a:rPr>
                          </m:ctrlPr>
                        </m:radPr>
                        <m:deg/>
                        <m:e>
                          <m:r>
                            <a:rPr lang="es-ES" sz="1600" b="0" i="1" smtClean="0">
                              <a:latin typeface="Cambria Math" panose="02040503050406030204" pitchFamily="18" charset="0"/>
                            </a:rPr>
                            <m:t>2</m:t>
                          </m:r>
                          <m:r>
                            <a:rPr lang="es-ES" sz="1600" b="0" i="1" smtClean="0">
                              <a:latin typeface="Cambria Math" panose="02040503050406030204" pitchFamily="18" charset="0"/>
                            </a:rPr>
                            <m:t>𝑔𝐿</m:t>
                          </m:r>
                          <m:r>
                            <a:rPr lang="es-ES" sz="1600" b="0" i="1" smtClean="0">
                              <a:latin typeface="Cambria Math" panose="02040503050406030204" pitchFamily="18" charset="0"/>
                            </a:rPr>
                            <m:t>(1−</m:t>
                          </m:r>
                          <m:r>
                            <a:rPr lang="es-ES" sz="1600" b="0" i="1" smtClean="0">
                              <a:latin typeface="Cambria Math" panose="02040503050406030204" pitchFamily="18" charset="0"/>
                            </a:rPr>
                            <m:t>𝑐𝑜𝑠</m:t>
                          </m:r>
                          <m:r>
                            <a:rPr lang="es-ES" sz="1600" b="0" i="1" smtClean="0">
                              <a:latin typeface="Cambria Math" panose="02040503050406030204" pitchFamily="18" charset="0"/>
                              <a:ea typeface="Cambria Math" panose="02040503050406030204" pitchFamily="18" charset="0"/>
                            </a:rPr>
                            <m:t>𝛼</m:t>
                          </m:r>
                          <m:r>
                            <a:rPr lang="es-ES" sz="1600" b="0" i="1" smtClean="0">
                              <a:latin typeface="Cambria Math" panose="02040503050406030204" pitchFamily="18" charset="0"/>
                              <a:ea typeface="Cambria Math" panose="02040503050406030204" pitchFamily="18" charset="0"/>
                            </a:rPr>
                            <m:t>)</m:t>
                          </m:r>
                        </m:e>
                      </m:rad>
                      <m:r>
                        <a:rPr lang="es-ES" sz="1600" b="0" i="1" smtClean="0">
                          <a:latin typeface="Cambria Math" panose="02040503050406030204" pitchFamily="18" charset="0"/>
                        </a:rPr>
                        <m:t>=0,98 </m:t>
                      </m:r>
                      <m:r>
                        <a:rPr lang="es-ES" sz="1600" b="0" i="1" smtClean="0">
                          <a:latin typeface="Cambria Math" panose="02040503050406030204" pitchFamily="18" charset="0"/>
                        </a:rPr>
                        <m:t>𝑚</m:t>
                      </m:r>
                      <m:r>
                        <a:rPr lang="es-ES" sz="1600" b="0" i="1" smtClean="0">
                          <a:latin typeface="Cambria Math" panose="02040503050406030204" pitchFamily="18" charset="0"/>
                        </a:rPr>
                        <m:t>/</m:t>
                      </m:r>
                      <m:r>
                        <a:rPr lang="es-ES" sz="1600" b="0" i="1" smtClean="0">
                          <a:latin typeface="Cambria Math" panose="02040503050406030204" pitchFamily="18" charset="0"/>
                        </a:rPr>
                        <m:t>𝑠</m:t>
                      </m:r>
                    </m:oMath>
                  </m:oMathPara>
                </a14:m>
                <a:endParaRPr lang="es-ES" sz="1600" dirty="0"/>
              </a:p>
            </p:txBody>
          </p:sp>
        </mc:Choice>
        <mc:Fallback xmlns="">
          <p:sp>
            <p:nvSpPr>
              <p:cNvPr id="23" name="CuadroTexto 22"/>
              <p:cNvSpPr txBox="1">
                <a:spLocks noRot="1" noChangeAspect="1" noMove="1" noResize="1" noEditPoints="1" noAdjustHandles="1" noChangeArrowheads="1" noChangeShapeType="1" noTextEdit="1"/>
              </p:cNvSpPr>
              <p:nvPr/>
            </p:nvSpPr>
            <p:spPr>
              <a:xfrm>
                <a:off x="4161648" y="6138532"/>
                <a:ext cx="3099695" cy="298159"/>
              </a:xfrm>
              <a:prstGeom prst="rect">
                <a:avLst/>
              </a:prstGeom>
              <a:blipFill rotWithShape="0">
                <a:blip r:embed="rId10"/>
                <a:stretch>
                  <a:fillRect l="-591" r="-197" b="-22449"/>
                </a:stretch>
              </a:blipFill>
            </p:spPr>
            <p:txBody>
              <a:bodyPr/>
              <a:lstStyle/>
              <a:p>
                <a:r>
                  <a:rPr lang="es-ES">
                    <a:noFill/>
                  </a:rPr>
                  <a:t> </a:t>
                </a:r>
              </a:p>
            </p:txBody>
          </p:sp>
        </mc:Fallback>
      </mc:AlternateContent>
      <p:sp>
        <p:nvSpPr>
          <p:cNvPr id="24" name="Flecha derecha 23"/>
          <p:cNvSpPr/>
          <p:nvPr/>
        </p:nvSpPr>
        <p:spPr>
          <a:xfrm>
            <a:off x="3396962" y="6250708"/>
            <a:ext cx="448573" cy="185983"/>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cxnSp>
        <p:nvCxnSpPr>
          <p:cNvPr id="10" name="Conector recto 9"/>
          <p:cNvCxnSpPr/>
          <p:nvPr/>
        </p:nvCxnSpPr>
        <p:spPr>
          <a:xfrm flipH="1">
            <a:off x="1000125" y="5040957"/>
            <a:ext cx="834350" cy="0"/>
          </a:xfrm>
          <a:prstGeom prst="line">
            <a:avLst/>
          </a:prstGeom>
          <a:ln w="9525">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15" name="Conector recto de flecha 14"/>
          <p:cNvCxnSpPr/>
          <p:nvPr/>
        </p:nvCxnSpPr>
        <p:spPr>
          <a:xfrm flipH="1">
            <a:off x="1343025" y="4595813"/>
            <a:ext cx="4763" cy="328612"/>
          </a:xfrm>
          <a:prstGeom prst="straightConnector1">
            <a:avLst/>
          </a:prstGeom>
          <a:ln w="9525">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5" name="Conector recto de flecha 24"/>
          <p:cNvCxnSpPr/>
          <p:nvPr/>
        </p:nvCxnSpPr>
        <p:spPr>
          <a:xfrm flipH="1" flipV="1">
            <a:off x="1343025" y="5039841"/>
            <a:ext cx="4763" cy="328612"/>
          </a:xfrm>
          <a:prstGeom prst="straightConnector1">
            <a:avLst/>
          </a:prstGeom>
          <a:ln w="9525">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8" name="CuadroTexto 17"/>
          <p:cNvSpPr txBox="1"/>
          <p:nvPr/>
        </p:nvSpPr>
        <p:spPr>
          <a:xfrm>
            <a:off x="1156223" y="4840296"/>
            <a:ext cx="95250" cy="184666"/>
          </a:xfrm>
          <a:prstGeom prst="rect">
            <a:avLst/>
          </a:prstGeom>
          <a:noFill/>
        </p:spPr>
        <p:txBody>
          <a:bodyPr wrap="square" lIns="0" tIns="0" rIns="0" bIns="0" rtlCol="0">
            <a:spAutoFit/>
          </a:bodyPr>
          <a:lstStyle/>
          <a:p>
            <a:r>
              <a:rPr lang="es-ES" sz="1200" dirty="0" smtClean="0"/>
              <a:t>h</a:t>
            </a:r>
            <a:endParaRPr lang="es-ES" sz="1200" dirty="0"/>
          </a:p>
        </p:txBody>
      </p:sp>
    </p:spTree>
    <p:extLst>
      <p:ext uri="{BB962C8B-B14F-4D97-AF65-F5344CB8AC3E}">
        <p14:creationId xmlns:p14="http://schemas.microsoft.com/office/powerpoint/2010/main" val="78739126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Problemas</a:t>
            </a:r>
            <a:endParaRPr lang="es-ES" dirty="0"/>
          </a:p>
        </p:txBody>
      </p:sp>
      <p:sp>
        <p:nvSpPr>
          <p:cNvPr id="4" name="3 CuadroTexto"/>
          <p:cNvSpPr txBox="1"/>
          <p:nvPr/>
        </p:nvSpPr>
        <p:spPr>
          <a:xfrm>
            <a:off x="611560" y="1340768"/>
            <a:ext cx="7465640" cy="2062103"/>
          </a:xfrm>
          <a:prstGeom prst="rect">
            <a:avLst/>
          </a:prstGeom>
          <a:solidFill>
            <a:srgbClr val="FFFF99"/>
          </a:solidFill>
          <a:effectLst>
            <a:outerShdw blurRad="50800" dist="38100" dir="2700000" algn="tl" rotWithShape="0">
              <a:prstClr val="black">
                <a:alpha val="40000"/>
              </a:prstClr>
            </a:outerShdw>
          </a:effectLst>
        </p:spPr>
        <p:txBody>
          <a:bodyPr wrap="square" rtlCol="0">
            <a:spAutoFit/>
          </a:bodyPr>
          <a:lstStyle/>
          <a:p>
            <a:pPr algn="just">
              <a:buAutoNum type="arabicPeriod"/>
            </a:pPr>
            <a:r>
              <a:rPr lang="es-ES" sz="1600" dirty="0" smtClean="0">
                <a:latin typeface="Arial Narrow" pitchFamily="34" charset="0"/>
                <a:ea typeface="Adobe Heiti Std R" pitchFamily="34" charset="-128"/>
                <a:cs typeface="Aparajita" pitchFamily="34" charset="0"/>
              </a:rPr>
              <a:t>Del </a:t>
            </a:r>
            <a:r>
              <a:rPr lang="es-ES" sz="1600" dirty="0">
                <a:latin typeface="Arial Narrow" pitchFamily="34" charset="0"/>
                <a:ea typeface="Adobe Heiti Std R" pitchFamily="34" charset="-128"/>
                <a:cs typeface="Aparajita" pitchFamily="34" charset="0"/>
              </a:rPr>
              <a:t>punto O de la figura hay colgado un péndulo de 1 m de longitud, cuya masa m = 1kg está inicialmente en posición horizontal. Desde ahí se suelta, de tal modo que en el punto más bajo de su trayectoria (punto B) impacta con otro bloque M = 9 kg inicialmente en reposo sobre una superficie horizontal y rugosa (μ = 0,07). Como consecuencia del impacto, el péndulo rebota hasta el punto C y el bloque M recorre la distancia BD = 20 cm hasta que impacta con un resorte y lo comprime (K = 100 N/m). Determina cuál es la compresión máxima de ese resorte como consecuencia del impacto</a:t>
            </a:r>
            <a:r>
              <a:rPr lang="es-ES" sz="1600" dirty="0" smtClean="0">
                <a:latin typeface="Arial Narrow" pitchFamily="34" charset="0"/>
                <a:ea typeface="Adobe Heiti Std R" pitchFamily="34" charset="-128"/>
                <a:cs typeface="Aparajita" pitchFamily="34" charset="0"/>
              </a:rPr>
              <a:t>.</a:t>
            </a:r>
          </a:p>
          <a:p>
            <a:pPr algn="just"/>
            <a:r>
              <a:rPr lang="es-ES" sz="1600" dirty="0">
                <a:latin typeface="Arial Narrow" pitchFamily="34" charset="0"/>
                <a:ea typeface="Adobe Heiti Std R" pitchFamily="34" charset="-128"/>
                <a:cs typeface="Aparajita" pitchFamily="34" charset="0"/>
              </a:rPr>
              <a:t> </a:t>
            </a:r>
            <a:r>
              <a:rPr lang="es-ES" sz="1600" dirty="0" smtClean="0">
                <a:latin typeface="Arial Narrow" pitchFamily="34" charset="0"/>
                <a:ea typeface="Adobe Heiti Std R" pitchFamily="34" charset="-128"/>
                <a:cs typeface="Aparajita" pitchFamily="34" charset="0"/>
              </a:rPr>
              <a:t>g = 9,8 m/s</a:t>
            </a:r>
            <a:r>
              <a:rPr lang="es-ES" sz="1600" baseline="30000" dirty="0" smtClean="0">
                <a:latin typeface="Arial Narrow" pitchFamily="34" charset="0"/>
                <a:ea typeface="Adobe Heiti Std R" pitchFamily="34" charset="-128"/>
                <a:cs typeface="Aparajita" pitchFamily="34" charset="0"/>
              </a:rPr>
              <a:t>2</a:t>
            </a:r>
            <a:endParaRPr lang="es-ES" sz="1600" baseline="30000" dirty="0">
              <a:latin typeface="Arial Narrow" pitchFamily="34" charset="0"/>
              <a:ea typeface="Adobe Heiti Std R" pitchFamily="34" charset="-128"/>
              <a:cs typeface="Aparajita" pitchFamily="34" charset="0"/>
            </a:endParaRPr>
          </a:p>
        </p:txBody>
      </p:sp>
      <p:grpSp>
        <p:nvGrpSpPr>
          <p:cNvPr id="17" name="Grupo 16"/>
          <p:cNvGrpSpPr/>
          <p:nvPr/>
        </p:nvGrpSpPr>
        <p:grpSpPr>
          <a:xfrm>
            <a:off x="8511916" y="331168"/>
            <a:ext cx="577711" cy="4651678"/>
            <a:chOff x="8511916" y="331168"/>
            <a:chExt cx="577711" cy="4651678"/>
          </a:xfrm>
        </p:grpSpPr>
        <p:sp>
          <p:nvSpPr>
            <p:cNvPr id="19" name="7 CuadroTexto"/>
            <p:cNvSpPr txBox="1"/>
            <p:nvPr/>
          </p:nvSpPr>
          <p:spPr>
            <a:xfrm rot="5400000">
              <a:off x="6995793" y="2961209"/>
              <a:ext cx="3673942" cy="369332"/>
            </a:xfrm>
            <a:prstGeom prst="rect">
              <a:avLst/>
            </a:prstGeom>
            <a:noFill/>
          </p:spPr>
          <p:txBody>
            <a:bodyPr wrap="square" rtlCol="0">
              <a:spAutoFit/>
            </a:bodyPr>
            <a:lstStyle/>
            <a:p>
              <a:pPr algn="ctr"/>
              <a:r>
                <a:rPr lang="es-ES" b="1" dirty="0" smtClean="0">
                  <a:solidFill>
                    <a:schemeClr val="bg1"/>
                  </a:solidFill>
                  <a:latin typeface="Arial Narrow" pitchFamily="34" charset="0"/>
                </a:rPr>
                <a:t>Departamento de Física y Química</a:t>
              </a:r>
              <a:endParaRPr lang="es-ES" b="1" dirty="0">
                <a:solidFill>
                  <a:schemeClr val="bg1"/>
                </a:solidFill>
                <a:latin typeface="Arial Narrow" pitchFamily="34" charset="0"/>
              </a:endParaRPr>
            </a:p>
          </p:txBody>
        </p:sp>
        <p:pic>
          <p:nvPicPr>
            <p:cNvPr id="20" name="Imagen 1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11916" y="331168"/>
              <a:ext cx="577711" cy="722979"/>
            </a:xfrm>
            <a:prstGeom prst="rect">
              <a:avLst/>
            </a:prstGeom>
          </p:spPr>
        </p:pic>
      </p:grpSp>
      <p:sp>
        <p:nvSpPr>
          <p:cNvPr id="9" name="2 CuadroTexto"/>
          <p:cNvSpPr txBox="1"/>
          <p:nvPr/>
        </p:nvSpPr>
        <p:spPr>
          <a:xfrm>
            <a:off x="611560" y="3604380"/>
            <a:ext cx="3785617" cy="338554"/>
          </a:xfrm>
          <a:prstGeom prst="rect">
            <a:avLst/>
          </a:prstGeom>
          <a:noFill/>
        </p:spPr>
        <p:txBody>
          <a:bodyPr wrap="square" rtlCol="0">
            <a:spAutoFit/>
          </a:bodyPr>
          <a:lstStyle/>
          <a:p>
            <a:r>
              <a:rPr lang="es-ES" sz="1600" dirty="0" smtClean="0">
                <a:latin typeface="Arial Narrow" pitchFamily="34" charset="0"/>
              </a:rPr>
              <a:t>La velocidad del bloque de masa M:</a:t>
            </a:r>
            <a:endParaRPr lang="es-ES" sz="1600" dirty="0">
              <a:latin typeface="Arial Narrow" pitchFamily="34" charset="0"/>
            </a:endParaRPr>
          </a:p>
        </p:txBody>
      </p:sp>
      <mc:AlternateContent xmlns:mc="http://schemas.openxmlformats.org/markup-compatibility/2006" xmlns:a14="http://schemas.microsoft.com/office/drawing/2010/main">
        <mc:Choice Requires="a14">
          <p:sp>
            <p:nvSpPr>
              <p:cNvPr id="25" name="CuadroTexto 24"/>
              <p:cNvSpPr txBox="1"/>
              <p:nvPr/>
            </p:nvSpPr>
            <p:spPr>
              <a:xfrm>
                <a:off x="2683805" y="4032131"/>
                <a:ext cx="4477123" cy="480516"/>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Sup>
                        <m:sSubSupPr>
                          <m:ctrlPr>
                            <a:rPr lang="es-ES" sz="1600" b="0" i="1" smtClean="0">
                              <a:latin typeface="Cambria Math" panose="02040503050406030204" pitchFamily="18" charset="0"/>
                            </a:rPr>
                          </m:ctrlPr>
                        </m:sSubSupPr>
                        <m:e>
                          <m:r>
                            <a:rPr lang="es-ES" sz="1600" b="0" i="1" smtClean="0">
                              <a:latin typeface="Cambria Math" panose="02040503050406030204" pitchFamily="18" charset="0"/>
                            </a:rPr>
                            <m:t>𝑣</m:t>
                          </m:r>
                        </m:e>
                        <m:sub>
                          <m:r>
                            <a:rPr lang="es-ES" sz="1600" b="0" i="1" smtClean="0">
                              <a:latin typeface="Cambria Math" panose="02040503050406030204" pitchFamily="18" charset="0"/>
                            </a:rPr>
                            <m:t>2</m:t>
                          </m:r>
                        </m:sub>
                        <m:sup>
                          <m:r>
                            <a:rPr lang="es-ES" sz="1600" b="0" i="1" smtClean="0">
                              <a:latin typeface="Cambria Math" panose="02040503050406030204" pitchFamily="18" charset="0"/>
                            </a:rPr>
                            <m:t>′</m:t>
                          </m:r>
                        </m:sup>
                      </m:sSubSup>
                      <m:r>
                        <a:rPr lang="es-ES" sz="1600" b="0" i="1" smtClean="0">
                          <a:latin typeface="Cambria Math" panose="02040503050406030204" pitchFamily="18" charset="0"/>
                        </a:rPr>
                        <m:t>=</m:t>
                      </m:r>
                      <m:f>
                        <m:fPr>
                          <m:ctrlPr>
                            <a:rPr lang="es-ES" sz="1600" b="0" i="1" smtClean="0">
                              <a:latin typeface="Cambria Math" panose="02040503050406030204" pitchFamily="18" charset="0"/>
                            </a:rPr>
                          </m:ctrlPr>
                        </m:fPr>
                        <m:num>
                          <m:r>
                            <a:rPr lang="es-ES" sz="1600" b="0" i="1" smtClean="0">
                              <a:latin typeface="Cambria Math" panose="02040503050406030204" pitchFamily="18" charset="0"/>
                            </a:rPr>
                            <m:t>𝑚</m:t>
                          </m:r>
                          <m:r>
                            <a:rPr lang="es-ES" sz="1600" b="0" i="1" smtClean="0">
                              <a:latin typeface="Cambria Math" panose="02040503050406030204" pitchFamily="18" charset="0"/>
                            </a:rPr>
                            <m:t>(</m:t>
                          </m:r>
                          <m:sSub>
                            <m:sSubPr>
                              <m:ctrlPr>
                                <a:rPr lang="es-ES" sz="1600" b="0" i="1" smtClean="0">
                                  <a:latin typeface="Cambria Math" panose="02040503050406030204" pitchFamily="18" charset="0"/>
                                </a:rPr>
                              </m:ctrlPr>
                            </m:sSubPr>
                            <m:e>
                              <m:r>
                                <a:rPr lang="es-ES" sz="1600" b="0" i="1" smtClean="0">
                                  <a:latin typeface="Cambria Math" panose="02040503050406030204" pitchFamily="18" charset="0"/>
                                </a:rPr>
                                <m:t>𝑣</m:t>
                              </m:r>
                            </m:e>
                            <m:sub>
                              <m:r>
                                <a:rPr lang="es-ES" sz="1600" b="0" i="1" smtClean="0">
                                  <a:latin typeface="Cambria Math" panose="02040503050406030204" pitchFamily="18" charset="0"/>
                                </a:rPr>
                                <m:t>1</m:t>
                              </m:r>
                            </m:sub>
                          </m:sSub>
                          <m:r>
                            <a:rPr lang="es-ES" sz="1600" b="0" i="1" smtClean="0">
                              <a:latin typeface="Cambria Math" panose="02040503050406030204" pitchFamily="18" charset="0"/>
                            </a:rPr>
                            <m:t>−</m:t>
                          </m:r>
                          <m:sSubSup>
                            <m:sSubSupPr>
                              <m:ctrlPr>
                                <a:rPr lang="es-ES" sz="1600" b="0" i="1" smtClean="0">
                                  <a:latin typeface="Cambria Math" panose="02040503050406030204" pitchFamily="18" charset="0"/>
                                </a:rPr>
                              </m:ctrlPr>
                            </m:sSubSupPr>
                            <m:e>
                              <m:r>
                                <a:rPr lang="es-ES" sz="1600" b="0" i="1" smtClean="0">
                                  <a:latin typeface="Cambria Math" panose="02040503050406030204" pitchFamily="18" charset="0"/>
                                </a:rPr>
                                <m:t>𝑣</m:t>
                              </m:r>
                            </m:e>
                            <m:sub>
                              <m:r>
                                <a:rPr lang="es-ES" sz="1600" b="0" i="1" smtClean="0">
                                  <a:latin typeface="Cambria Math" panose="02040503050406030204" pitchFamily="18" charset="0"/>
                                </a:rPr>
                                <m:t>1</m:t>
                              </m:r>
                            </m:sub>
                            <m:sup>
                              <m:r>
                                <a:rPr lang="es-ES" sz="1600" b="0" i="1" smtClean="0">
                                  <a:latin typeface="Cambria Math" panose="02040503050406030204" pitchFamily="18" charset="0"/>
                                </a:rPr>
                                <m:t>′</m:t>
                              </m:r>
                            </m:sup>
                          </m:sSubSup>
                          <m:r>
                            <a:rPr lang="es-ES" sz="1600" b="0" i="1" smtClean="0">
                              <a:latin typeface="Cambria Math" panose="02040503050406030204" pitchFamily="18" charset="0"/>
                            </a:rPr>
                            <m:t>)</m:t>
                          </m:r>
                        </m:num>
                        <m:den>
                          <m:r>
                            <a:rPr lang="es-ES" sz="1600" b="0" i="1" smtClean="0">
                              <a:latin typeface="Cambria Math" panose="02040503050406030204" pitchFamily="18" charset="0"/>
                            </a:rPr>
                            <m:t>𝑀</m:t>
                          </m:r>
                        </m:den>
                      </m:f>
                      <m:r>
                        <a:rPr lang="es-ES" sz="1600" b="0" i="1" smtClean="0">
                          <a:latin typeface="Cambria Math" panose="02040503050406030204" pitchFamily="18" charset="0"/>
                        </a:rPr>
                        <m:t>=</m:t>
                      </m:r>
                      <m:f>
                        <m:fPr>
                          <m:ctrlPr>
                            <a:rPr lang="es-ES" sz="1600" b="0" i="1" smtClean="0">
                              <a:latin typeface="Cambria Math" panose="02040503050406030204" pitchFamily="18" charset="0"/>
                            </a:rPr>
                          </m:ctrlPr>
                        </m:fPr>
                        <m:num>
                          <m:r>
                            <a:rPr lang="es-ES" sz="1600" b="0" i="1" smtClean="0">
                              <a:latin typeface="Cambria Math" panose="02040503050406030204" pitchFamily="18" charset="0"/>
                            </a:rPr>
                            <m:t>1·</m:t>
                          </m:r>
                          <m:d>
                            <m:dPr>
                              <m:begChr m:val="["/>
                              <m:endChr m:val="]"/>
                              <m:ctrlPr>
                                <a:rPr lang="es-ES" sz="1600" b="0" i="1" smtClean="0">
                                  <a:latin typeface="Cambria Math" panose="02040503050406030204" pitchFamily="18" charset="0"/>
                                </a:rPr>
                              </m:ctrlPr>
                            </m:dPr>
                            <m:e>
                              <m:r>
                                <a:rPr lang="es-ES" sz="1600" b="0" i="1" smtClean="0">
                                  <a:latin typeface="Cambria Math" panose="02040503050406030204" pitchFamily="18" charset="0"/>
                                </a:rPr>
                                <m:t>4,43−(−0,98)</m:t>
                              </m:r>
                            </m:e>
                          </m:d>
                        </m:num>
                        <m:den>
                          <m:r>
                            <a:rPr lang="es-ES" sz="1600" b="0" i="1" smtClean="0">
                              <a:latin typeface="Cambria Math" panose="02040503050406030204" pitchFamily="18" charset="0"/>
                            </a:rPr>
                            <m:t>9</m:t>
                          </m:r>
                        </m:den>
                      </m:f>
                      <m:r>
                        <a:rPr lang="es-ES" sz="1600" b="0" i="1" smtClean="0">
                          <a:latin typeface="Cambria Math" panose="02040503050406030204" pitchFamily="18" charset="0"/>
                        </a:rPr>
                        <m:t>=0,6 </m:t>
                      </m:r>
                      <m:r>
                        <a:rPr lang="es-ES" sz="1600" b="0" i="1" smtClean="0">
                          <a:latin typeface="Cambria Math" panose="02040503050406030204" pitchFamily="18" charset="0"/>
                        </a:rPr>
                        <m:t>𝑚</m:t>
                      </m:r>
                      <m:r>
                        <a:rPr lang="es-ES" sz="1600" b="0" i="1" smtClean="0">
                          <a:latin typeface="Cambria Math" panose="02040503050406030204" pitchFamily="18" charset="0"/>
                        </a:rPr>
                        <m:t>/</m:t>
                      </m:r>
                      <m:r>
                        <a:rPr lang="es-ES" sz="1600" b="0" i="1" smtClean="0">
                          <a:latin typeface="Cambria Math" panose="02040503050406030204" pitchFamily="18" charset="0"/>
                        </a:rPr>
                        <m:t>𝑠</m:t>
                      </m:r>
                    </m:oMath>
                  </m:oMathPara>
                </a14:m>
                <a:endParaRPr lang="es-ES" sz="1600" dirty="0"/>
              </a:p>
            </p:txBody>
          </p:sp>
        </mc:Choice>
        <mc:Fallback xmlns="">
          <p:sp>
            <p:nvSpPr>
              <p:cNvPr id="25" name="CuadroTexto 24"/>
              <p:cNvSpPr txBox="1">
                <a:spLocks noRot="1" noChangeAspect="1" noMove="1" noResize="1" noEditPoints="1" noAdjustHandles="1" noChangeArrowheads="1" noChangeShapeType="1" noTextEdit="1"/>
              </p:cNvSpPr>
              <p:nvPr/>
            </p:nvSpPr>
            <p:spPr>
              <a:xfrm>
                <a:off x="2683805" y="4032131"/>
                <a:ext cx="4477123" cy="480516"/>
              </a:xfrm>
              <a:prstGeom prst="rect">
                <a:avLst/>
              </a:prstGeom>
              <a:blipFill rotWithShape="0">
                <a:blip r:embed="rId3"/>
                <a:stretch>
                  <a:fillRect/>
                </a:stretch>
              </a:blipFill>
            </p:spPr>
            <p:txBody>
              <a:bodyPr/>
              <a:lstStyle/>
              <a:p>
                <a:r>
                  <a:rPr lang="es-ES">
                    <a:noFill/>
                  </a:rPr>
                  <a:t> </a:t>
                </a:r>
              </a:p>
            </p:txBody>
          </p:sp>
        </mc:Fallback>
      </mc:AlternateContent>
      <p:sp>
        <p:nvSpPr>
          <p:cNvPr id="26" name="2 CuadroTexto"/>
          <p:cNvSpPr txBox="1"/>
          <p:nvPr/>
        </p:nvSpPr>
        <p:spPr>
          <a:xfrm>
            <a:off x="626518" y="4669945"/>
            <a:ext cx="1935527" cy="338554"/>
          </a:xfrm>
          <a:prstGeom prst="rect">
            <a:avLst/>
          </a:prstGeom>
          <a:noFill/>
        </p:spPr>
        <p:txBody>
          <a:bodyPr wrap="square" rtlCol="0">
            <a:spAutoFit/>
          </a:bodyPr>
          <a:lstStyle/>
          <a:p>
            <a:r>
              <a:rPr lang="es-ES" sz="1600" dirty="0" smtClean="0">
                <a:latin typeface="Arial Narrow" pitchFamily="34" charset="0"/>
              </a:rPr>
              <a:t>En el plano horizontal:</a:t>
            </a:r>
            <a:endParaRPr lang="es-ES" sz="1600" dirty="0">
              <a:latin typeface="Arial Narrow" pitchFamily="34" charset="0"/>
            </a:endParaRPr>
          </a:p>
        </p:txBody>
      </p:sp>
      <mc:AlternateContent xmlns:mc="http://schemas.openxmlformats.org/markup-compatibility/2006" xmlns:a14="http://schemas.microsoft.com/office/drawing/2010/main">
        <mc:Choice Requires="a14">
          <p:sp>
            <p:nvSpPr>
              <p:cNvPr id="8" name="CuadroTexto 7"/>
              <p:cNvSpPr txBox="1"/>
              <p:nvPr/>
            </p:nvSpPr>
            <p:spPr>
              <a:xfrm>
                <a:off x="2549580" y="4716111"/>
                <a:ext cx="1085618" cy="24622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s-ES" sz="1600" i="1" smtClean="0">
                              <a:latin typeface="Cambria Math" panose="02040503050406030204" pitchFamily="18" charset="0"/>
                            </a:rPr>
                          </m:ctrlPr>
                        </m:sSubPr>
                        <m:e>
                          <m:r>
                            <a:rPr lang="es-ES" sz="1600" b="0" i="1" smtClean="0">
                              <a:latin typeface="Cambria Math" panose="02040503050406030204" pitchFamily="18" charset="0"/>
                            </a:rPr>
                            <m:t>𝑊</m:t>
                          </m:r>
                        </m:e>
                        <m:sub>
                          <m:r>
                            <a:rPr lang="es-ES" sz="1600" b="0" i="1" smtClean="0">
                              <a:latin typeface="Cambria Math" panose="02040503050406030204" pitchFamily="18" charset="0"/>
                            </a:rPr>
                            <m:t>𝑁𝐶</m:t>
                          </m:r>
                        </m:sub>
                      </m:sSub>
                      <m:r>
                        <a:rPr lang="es-ES" sz="1600" b="0" i="1" smtClean="0">
                          <a:latin typeface="Cambria Math" panose="02040503050406030204" pitchFamily="18" charset="0"/>
                        </a:rPr>
                        <m:t>=</m:t>
                      </m:r>
                      <m:r>
                        <a:rPr lang="es-ES" sz="1600" b="0" i="1" smtClean="0">
                          <a:latin typeface="Cambria Math" panose="02040503050406030204" pitchFamily="18" charset="0"/>
                          <a:ea typeface="Cambria Math" panose="02040503050406030204" pitchFamily="18" charset="0"/>
                        </a:rPr>
                        <m:t>∆</m:t>
                      </m:r>
                      <m:sSub>
                        <m:sSubPr>
                          <m:ctrlPr>
                            <a:rPr lang="es-ES" sz="1600" b="0" i="1" smtClean="0">
                              <a:latin typeface="Cambria Math" panose="02040503050406030204" pitchFamily="18" charset="0"/>
                              <a:ea typeface="Cambria Math" panose="02040503050406030204" pitchFamily="18" charset="0"/>
                            </a:rPr>
                          </m:ctrlPr>
                        </m:sSubPr>
                        <m:e>
                          <m:r>
                            <a:rPr lang="es-ES" sz="1600" b="0" i="1" smtClean="0">
                              <a:latin typeface="Cambria Math" panose="02040503050406030204" pitchFamily="18" charset="0"/>
                              <a:ea typeface="Cambria Math" panose="02040503050406030204" pitchFamily="18" charset="0"/>
                            </a:rPr>
                            <m:t>𝐸</m:t>
                          </m:r>
                        </m:e>
                        <m:sub>
                          <m:r>
                            <a:rPr lang="es-ES" sz="1600" b="0" i="1" smtClean="0">
                              <a:latin typeface="Cambria Math" panose="02040503050406030204" pitchFamily="18" charset="0"/>
                              <a:ea typeface="Cambria Math" panose="02040503050406030204" pitchFamily="18" charset="0"/>
                            </a:rPr>
                            <m:t>𝑀</m:t>
                          </m:r>
                        </m:sub>
                      </m:sSub>
                    </m:oMath>
                  </m:oMathPara>
                </a14:m>
                <a:endParaRPr lang="es-ES" sz="1600" dirty="0"/>
              </a:p>
            </p:txBody>
          </p:sp>
        </mc:Choice>
        <mc:Fallback xmlns="">
          <p:sp>
            <p:nvSpPr>
              <p:cNvPr id="8" name="CuadroTexto 7"/>
              <p:cNvSpPr txBox="1">
                <a:spLocks noRot="1" noChangeAspect="1" noMove="1" noResize="1" noEditPoints="1" noAdjustHandles="1" noChangeArrowheads="1" noChangeShapeType="1" noTextEdit="1"/>
              </p:cNvSpPr>
              <p:nvPr/>
            </p:nvSpPr>
            <p:spPr>
              <a:xfrm>
                <a:off x="2549580" y="4716111"/>
                <a:ext cx="1085618" cy="246221"/>
              </a:xfrm>
              <a:prstGeom prst="rect">
                <a:avLst/>
              </a:prstGeom>
              <a:blipFill rotWithShape="0">
                <a:blip r:embed="rId4"/>
                <a:stretch>
                  <a:fillRect l="-3371" r="-562" b="-15000"/>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10" name="CuadroTexto 9"/>
              <p:cNvSpPr txBox="1"/>
              <p:nvPr/>
            </p:nvSpPr>
            <p:spPr>
              <a:xfrm>
                <a:off x="880477" y="5119142"/>
                <a:ext cx="2884700" cy="46102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s-ES" sz="1600" b="0" i="1" smtClean="0">
                          <a:latin typeface="Cambria Math" panose="02040503050406030204" pitchFamily="18" charset="0"/>
                        </a:rPr>
                        <m:t>−</m:t>
                      </m:r>
                      <m:r>
                        <a:rPr lang="es-ES" sz="1600" b="0" i="1" smtClean="0">
                          <a:latin typeface="Cambria Math" panose="02040503050406030204" pitchFamily="18" charset="0"/>
                          <a:ea typeface="Cambria Math" panose="02040503050406030204" pitchFamily="18" charset="0"/>
                        </a:rPr>
                        <m:t>𝜇</m:t>
                      </m:r>
                      <m:r>
                        <a:rPr lang="es-ES" sz="1600" b="0" i="1" smtClean="0">
                          <a:latin typeface="Cambria Math" panose="02040503050406030204" pitchFamily="18" charset="0"/>
                          <a:ea typeface="Cambria Math" panose="02040503050406030204" pitchFamily="18" charset="0"/>
                        </a:rPr>
                        <m:t>𝑀𝑔</m:t>
                      </m:r>
                      <m:d>
                        <m:dPr>
                          <m:ctrlPr>
                            <a:rPr lang="es-ES" sz="1600" b="0" i="1" smtClean="0">
                              <a:latin typeface="Cambria Math" panose="02040503050406030204" pitchFamily="18" charset="0"/>
                              <a:ea typeface="Cambria Math" panose="02040503050406030204" pitchFamily="18" charset="0"/>
                            </a:rPr>
                          </m:ctrlPr>
                        </m:dPr>
                        <m:e>
                          <m:r>
                            <a:rPr lang="es-ES" sz="1600" b="0" i="1" smtClean="0">
                              <a:latin typeface="Cambria Math" panose="02040503050406030204" pitchFamily="18" charset="0"/>
                              <a:ea typeface="Cambria Math" panose="02040503050406030204" pitchFamily="18" charset="0"/>
                            </a:rPr>
                            <m:t>𝑑</m:t>
                          </m:r>
                          <m:r>
                            <a:rPr lang="es-ES" sz="1600" b="0" i="1" smtClean="0">
                              <a:latin typeface="Cambria Math" panose="02040503050406030204" pitchFamily="18" charset="0"/>
                              <a:ea typeface="Cambria Math" panose="02040503050406030204" pitchFamily="18" charset="0"/>
                            </a:rPr>
                            <m:t>+</m:t>
                          </m:r>
                          <m:r>
                            <a:rPr lang="es-ES" sz="1600" b="0" i="1" smtClean="0">
                              <a:latin typeface="Cambria Math" panose="02040503050406030204" pitchFamily="18" charset="0"/>
                              <a:ea typeface="Cambria Math" panose="02040503050406030204" pitchFamily="18" charset="0"/>
                            </a:rPr>
                            <m:t>𝑥</m:t>
                          </m:r>
                        </m:e>
                      </m:d>
                      <m:r>
                        <a:rPr lang="es-ES" sz="1600" b="0" i="1" smtClean="0">
                          <a:latin typeface="Cambria Math" panose="02040503050406030204" pitchFamily="18" charset="0"/>
                          <a:ea typeface="Cambria Math" panose="02040503050406030204" pitchFamily="18" charset="0"/>
                        </a:rPr>
                        <m:t>=</m:t>
                      </m:r>
                      <m:f>
                        <m:fPr>
                          <m:ctrlPr>
                            <a:rPr lang="es-ES" sz="1600" b="0" i="1" smtClean="0">
                              <a:latin typeface="Cambria Math" panose="02040503050406030204" pitchFamily="18" charset="0"/>
                              <a:ea typeface="Cambria Math" panose="02040503050406030204" pitchFamily="18" charset="0"/>
                            </a:rPr>
                          </m:ctrlPr>
                        </m:fPr>
                        <m:num>
                          <m:r>
                            <a:rPr lang="es-ES" sz="1600" b="0" i="1" smtClean="0">
                              <a:latin typeface="Cambria Math" panose="02040503050406030204" pitchFamily="18" charset="0"/>
                              <a:ea typeface="Cambria Math" panose="02040503050406030204" pitchFamily="18" charset="0"/>
                            </a:rPr>
                            <m:t>1</m:t>
                          </m:r>
                        </m:num>
                        <m:den>
                          <m:r>
                            <a:rPr lang="es-ES" sz="1600" b="0" i="1" smtClean="0">
                              <a:latin typeface="Cambria Math" panose="02040503050406030204" pitchFamily="18" charset="0"/>
                              <a:ea typeface="Cambria Math" panose="02040503050406030204" pitchFamily="18" charset="0"/>
                            </a:rPr>
                            <m:t>2</m:t>
                          </m:r>
                        </m:den>
                      </m:f>
                      <m:r>
                        <a:rPr lang="es-ES" sz="1600" b="0" i="1" smtClean="0">
                          <a:latin typeface="Cambria Math" panose="02040503050406030204" pitchFamily="18" charset="0"/>
                          <a:ea typeface="Cambria Math" panose="02040503050406030204" pitchFamily="18" charset="0"/>
                        </a:rPr>
                        <m:t>𝐾</m:t>
                      </m:r>
                      <m:sSup>
                        <m:sSupPr>
                          <m:ctrlPr>
                            <a:rPr lang="es-ES" sz="1600" b="0" i="1" smtClean="0">
                              <a:latin typeface="Cambria Math" panose="02040503050406030204" pitchFamily="18" charset="0"/>
                              <a:ea typeface="Cambria Math" panose="02040503050406030204" pitchFamily="18" charset="0"/>
                            </a:rPr>
                          </m:ctrlPr>
                        </m:sSupPr>
                        <m:e>
                          <m:r>
                            <a:rPr lang="es-ES" sz="1600" b="0" i="1" smtClean="0">
                              <a:latin typeface="Cambria Math" panose="02040503050406030204" pitchFamily="18" charset="0"/>
                              <a:ea typeface="Cambria Math" panose="02040503050406030204" pitchFamily="18" charset="0"/>
                            </a:rPr>
                            <m:t>𝑥</m:t>
                          </m:r>
                        </m:e>
                        <m:sup>
                          <m:r>
                            <a:rPr lang="es-ES" sz="1600" b="0" i="1" smtClean="0">
                              <a:latin typeface="Cambria Math" panose="02040503050406030204" pitchFamily="18" charset="0"/>
                              <a:ea typeface="Cambria Math" panose="02040503050406030204" pitchFamily="18" charset="0"/>
                            </a:rPr>
                            <m:t>2</m:t>
                          </m:r>
                        </m:sup>
                      </m:sSup>
                      <m:r>
                        <a:rPr lang="es-ES" sz="1600" b="0" i="1" smtClean="0">
                          <a:latin typeface="Cambria Math" panose="02040503050406030204" pitchFamily="18" charset="0"/>
                          <a:ea typeface="Cambria Math" panose="02040503050406030204" pitchFamily="18" charset="0"/>
                        </a:rPr>
                        <m:t>−</m:t>
                      </m:r>
                      <m:f>
                        <m:fPr>
                          <m:ctrlPr>
                            <a:rPr lang="es-ES" sz="1600" b="0" i="1" smtClean="0">
                              <a:latin typeface="Cambria Math" panose="02040503050406030204" pitchFamily="18" charset="0"/>
                              <a:ea typeface="Cambria Math" panose="02040503050406030204" pitchFamily="18" charset="0"/>
                            </a:rPr>
                          </m:ctrlPr>
                        </m:fPr>
                        <m:num>
                          <m:r>
                            <a:rPr lang="es-ES" sz="1600" b="0" i="1" smtClean="0">
                              <a:latin typeface="Cambria Math" panose="02040503050406030204" pitchFamily="18" charset="0"/>
                              <a:ea typeface="Cambria Math" panose="02040503050406030204" pitchFamily="18" charset="0"/>
                            </a:rPr>
                            <m:t>1</m:t>
                          </m:r>
                        </m:num>
                        <m:den>
                          <m:r>
                            <a:rPr lang="es-ES" sz="1600" b="0" i="1" smtClean="0">
                              <a:latin typeface="Cambria Math" panose="02040503050406030204" pitchFamily="18" charset="0"/>
                              <a:ea typeface="Cambria Math" panose="02040503050406030204" pitchFamily="18" charset="0"/>
                            </a:rPr>
                            <m:t>2</m:t>
                          </m:r>
                        </m:den>
                      </m:f>
                      <m:r>
                        <a:rPr lang="es-ES" sz="1600" b="0" i="1" smtClean="0">
                          <a:latin typeface="Cambria Math" panose="02040503050406030204" pitchFamily="18" charset="0"/>
                          <a:ea typeface="Cambria Math" panose="02040503050406030204" pitchFamily="18" charset="0"/>
                        </a:rPr>
                        <m:t>𝑀</m:t>
                      </m:r>
                      <m:sSubSup>
                        <m:sSubSupPr>
                          <m:ctrlPr>
                            <a:rPr lang="es-ES" sz="1600" b="0" i="1" smtClean="0">
                              <a:latin typeface="Cambria Math" panose="02040503050406030204" pitchFamily="18" charset="0"/>
                              <a:ea typeface="Cambria Math" panose="02040503050406030204" pitchFamily="18" charset="0"/>
                            </a:rPr>
                          </m:ctrlPr>
                        </m:sSubSupPr>
                        <m:e>
                          <m:r>
                            <a:rPr lang="es-ES" sz="1600" b="0" i="1" smtClean="0">
                              <a:latin typeface="Cambria Math" panose="02040503050406030204" pitchFamily="18" charset="0"/>
                              <a:ea typeface="Cambria Math" panose="02040503050406030204" pitchFamily="18" charset="0"/>
                            </a:rPr>
                            <m:t>𝑣</m:t>
                          </m:r>
                          <m:r>
                            <a:rPr lang="es-ES" sz="1600" b="0" i="1" smtClean="0">
                              <a:latin typeface="Cambria Math" panose="02040503050406030204" pitchFamily="18" charset="0"/>
                              <a:ea typeface="Cambria Math" panose="02040503050406030204" pitchFamily="18" charset="0"/>
                            </a:rPr>
                            <m:t>′</m:t>
                          </m:r>
                        </m:e>
                        <m:sub>
                          <m:r>
                            <a:rPr lang="es-ES" sz="1600" b="0" i="1" smtClean="0">
                              <a:latin typeface="Cambria Math" panose="02040503050406030204" pitchFamily="18" charset="0"/>
                              <a:ea typeface="Cambria Math" panose="02040503050406030204" pitchFamily="18" charset="0"/>
                            </a:rPr>
                            <m:t>2</m:t>
                          </m:r>
                        </m:sub>
                        <m:sup>
                          <m:r>
                            <a:rPr lang="es-ES" sz="1600" b="0" i="1" smtClean="0">
                              <a:latin typeface="Cambria Math" panose="02040503050406030204" pitchFamily="18" charset="0"/>
                              <a:ea typeface="Cambria Math" panose="02040503050406030204" pitchFamily="18" charset="0"/>
                            </a:rPr>
                            <m:t>2</m:t>
                          </m:r>
                        </m:sup>
                      </m:sSubSup>
                    </m:oMath>
                  </m:oMathPara>
                </a14:m>
                <a:endParaRPr lang="es-ES" sz="1600" dirty="0"/>
              </a:p>
            </p:txBody>
          </p:sp>
        </mc:Choice>
        <mc:Fallback xmlns="">
          <p:sp>
            <p:nvSpPr>
              <p:cNvPr id="10" name="CuadroTexto 9"/>
              <p:cNvSpPr txBox="1">
                <a:spLocks noRot="1" noChangeAspect="1" noMove="1" noResize="1" noEditPoints="1" noAdjustHandles="1" noChangeArrowheads="1" noChangeShapeType="1" noTextEdit="1"/>
              </p:cNvSpPr>
              <p:nvPr/>
            </p:nvSpPr>
            <p:spPr>
              <a:xfrm>
                <a:off x="880477" y="5119142"/>
                <a:ext cx="2884700" cy="461024"/>
              </a:xfrm>
              <a:prstGeom prst="rect">
                <a:avLst/>
              </a:prstGeom>
              <a:blipFill rotWithShape="0">
                <a:blip r:embed="rId5"/>
                <a:stretch>
                  <a:fillRect/>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14" name="Rectángulo 13"/>
              <p:cNvSpPr/>
              <p:nvPr/>
            </p:nvSpPr>
            <p:spPr>
              <a:xfrm>
                <a:off x="4397177" y="5071881"/>
                <a:ext cx="3680110" cy="561564"/>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f>
                        <m:fPr>
                          <m:ctrlPr>
                            <a:rPr lang="es-ES" sz="1600" i="1">
                              <a:latin typeface="Cambria Math" panose="02040503050406030204" pitchFamily="18" charset="0"/>
                            </a:rPr>
                          </m:ctrlPr>
                        </m:fPr>
                        <m:num>
                          <m:r>
                            <a:rPr lang="es-ES" sz="1600">
                              <a:latin typeface="Cambria Math" panose="02040503050406030204" pitchFamily="18" charset="0"/>
                            </a:rPr>
                            <m:t>1</m:t>
                          </m:r>
                        </m:num>
                        <m:den>
                          <m:r>
                            <a:rPr lang="es-ES" sz="1600" i="0">
                              <a:latin typeface="Cambria Math" panose="02040503050406030204" pitchFamily="18" charset="0"/>
                            </a:rPr>
                            <m:t>2</m:t>
                          </m:r>
                        </m:den>
                      </m:f>
                      <m:r>
                        <a:rPr lang="es-ES" sz="1600" i="1">
                          <a:latin typeface="Cambria Math" panose="02040503050406030204" pitchFamily="18" charset="0"/>
                        </a:rPr>
                        <m:t>𝐾</m:t>
                      </m:r>
                      <m:sSup>
                        <m:sSupPr>
                          <m:ctrlPr>
                            <a:rPr lang="es-ES" sz="1600" i="1">
                              <a:latin typeface="Cambria Math" panose="02040503050406030204" pitchFamily="18" charset="0"/>
                            </a:rPr>
                          </m:ctrlPr>
                        </m:sSupPr>
                        <m:e>
                          <m:r>
                            <a:rPr lang="es-ES" sz="1600" i="1">
                              <a:latin typeface="Cambria Math" panose="02040503050406030204" pitchFamily="18" charset="0"/>
                            </a:rPr>
                            <m:t>𝑥</m:t>
                          </m:r>
                        </m:e>
                        <m:sup>
                          <m:r>
                            <a:rPr lang="es-ES" sz="1600" i="0">
                              <a:latin typeface="Cambria Math" panose="02040503050406030204" pitchFamily="18" charset="0"/>
                            </a:rPr>
                            <m:t>2</m:t>
                          </m:r>
                        </m:sup>
                      </m:sSup>
                      <m:r>
                        <a:rPr lang="es-ES" sz="1600" i="0">
                          <a:latin typeface="Cambria Math" panose="02040503050406030204" pitchFamily="18" charset="0"/>
                        </a:rPr>
                        <m:t>+</m:t>
                      </m:r>
                      <m:r>
                        <a:rPr lang="es-ES" sz="1600" i="1">
                          <a:latin typeface="Cambria Math" panose="02040503050406030204" pitchFamily="18" charset="0"/>
                        </a:rPr>
                        <m:t>𝜇</m:t>
                      </m:r>
                      <m:r>
                        <a:rPr lang="es-ES" sz="1600" i="1">
                          <a:latin typeface="Cambria Math" panose="02040503050406030204" pitchFamily="18" charset="0"/>
                        </a:rPr>
                        <m:t>𝑀𝑔𝑥</m:t>
                      </m:r>
                      <m:r>
                        <a:rPr lang="es-ES" sz="1600" i="0">
                          <a:latin typeface="Cambria Math" panose="02040503050406030204" pitchFamily="18" charset="0"/>
                        </a:rPr>
                        <m:t>+</m:t>
                      </m:r>
                      <m:d>
                        <m:dPr>
                          <m:begChr m:val="["/>
                          <m:endChr m:val="]"/>
                          <m:ctrlPr>
                            <a:rPr lang="es-ES" sz="1600" i="1">
                              <a:latin typeface="Cambria Math" panose="02040503050406030204" pitchFamily="18" charset="0"/>
                            </a:rPr>
                          </m:ctrlPr>
                        </m:dPr>
                        <m:e>
                          <m:r>
                            <a:rPr lang="es-ES" sz="1600" i="1">
                              <a:latin typeface="Cambria Math" panose="02040503050406030204" pitchFamily="18" charset="0"/>
                            </a:rPr>
                            <m:t>𝜇</m:t>
                          </m:r>
                          <m:r>
                            <a:rPr lang="es-ES" sz="1600" i="1">
                              <a:latin typeface="Cambria Math" panose="02040503050406030204" pitchFamily="18" charset="0"/>
                            </a:rPr>
                            <m:t>𝑀𝑔𝑑</m:t>
                          </m:r>
                          <m:r>
                            <a:rPr lang="es-ES" sz="1600" i="0">
                              <a:latin typeface="Cambria Math" panose="02040503050406030204" pitchFamily="18" charset="0"/>
                            </a:rPr>
                            <m:t>−</m:t>
                          </m:r>
                          <m:f>
                            <m:fPr>
                              <m:ctrlPr>
                                <a:rPr lang="es-ES" sz="1600" i="1">
                                  <a:latin typeface="Cambria Math" panose="02040503050406030204" pitchFamily="18" charset="0"/>
                                </a:rPr>
                              </m:ctrlPr>
                            </m:fPr>
                            <m:num>
                              <m:r>
                                <a:rPr lang="es-ES" sz="1600" i="0">
                                  <a:latin typeface="Cambria Math" panose="02040503050406030204" pitchFamily="18" charset="0"/>
                                </a:rPr>
                                <m:t>1</m:t>
                              </m:r>
                            </m:num>
                            <m:den>
                              <m:r>
                                <a:rPr lang="es-ES" sz="1600" i="0">
                                  <a:latin typeface="Cambria Math" panose="02040503050406030204" pitchFamily="18" charset="0"/>
                                </a:rPr>
                                <m:t>2</m:t>
                              </m:r>
                            </m:den>
                          </m:f>
                          <m:r>
                            <a:rPr lang="es-ES" sz="1600" i="1">
                              <a:latin typeface="Cambria Math" panose="02040503050406030204" pitchFamily="18" charset="0"/>
                            </a:rPr>
                            <m:t>𝑀</m:t>
                          </m:r>
                          <m:sSubSup>
                            <m:sSubSupPr>
                              <m:ctrlPr>
                                <a:rPr lang="es-ES" sz="1600" i="1">
                                  <a:latin typeface="Cambria Math" panose="02040503050406030204" pitchFamily="18" charset="0"/>
                                </a:rPr>
                              </m:ctrlPr>
                            </m:sSubSupPr>
                            <m:e>
                              <m:r>
                                <a:rPr lang="es-ES" sz="1600" i="1">
                                  <a:latin typeface="Cambria Math" panose="02040503050406030204" pitchFamily="18" charset="0"/>
                                </a:rPr>
                                <m:t>𝑣</m:t>
                              </m:r>
                            </m:e>
                            <m:sub>
                              <m:r>
                                <a:rPr lang="es-ES" sz="1600" i="0">
                                  <a:latin typeface="Cambria Math" panose="02040503050406030204" pitchFamily="18" charset="0"/>
                                </a:rPr>
                                <m:t>2</m:t>
                              </m:r>
                            </m:sub>
                            <m:sup>
                              <m:r>
                                <a:rPr lang="es-ES" sz="1600" i="0">
                                  <a:latin typeface="Cambria Math" panose="02040503050406030204" pitchFamily="18" charset="0"/>
                                </a:rPr>
                                <m:t>′2</m:t>
                              </m:r>
                            </m:sup>
                          </m:sSubSup>
                        </m:e>
                      </m:d>
                      <m:r>
                        <a:rPr lang="es-ES" sz="1600" i="0">
                          <a:latin typeface="Cambria Math" panose="02040503050406030204" pitchFamily="18" charset="0"/>
                        </a:rPr>
                        <m:t>=0</m:t>
                      </m:r>
                    </m:oMath>
                  </m:oMathPara>
                </a14:m>
                <a:endParaRPr lang="es-ES" sz="1600" dirty="0"/>
              </a:p>
            </p:txBody>
          </p:sp>
        </mc:Choice>
        <mc:Fallback xmlns="">
          <p:sp>
            <p:nvSpPr>
              <p:cNvPr id="14" name="Rectángulo 13"/>
              <p:cNvSpPr>
                <a:spLocks noRot="1" noChangeAspect="1" noMove="1" noResize="1" noEditPoints="1" noAdjustHandles="1" noChangeArrowheads="1" noChangeShapeType="1" noTextEdit="1"/>
              </p:cNvSpPr>
              <p:nvPr/>
            </p:nvSpPr>
            <p:spPr>
              <a:xfrm>
                <a:off x="4397177" y="5071881"/>
                <a:ext cx="3680110" cy="561564"/>
              </a:xfrm>
              <a:prstGeom prst="rect">
                <a:avLst/>
              </a:prstGeom>
              <a:blipFill rotWithShape="0">
                <a:blip r:embed="rId6"/>
                <a:stretch>
                  <a:fillRect/>
                </a:stretch>
              </a:blipFill>
            </p:spPr>
            <p:txBody>
              <a:bodyPr/>
              <a:lstStyle/>
              <a:p>
                <a:r>
                  <a:rPr lang="es-ES">
                    <a:noFill/>
                  </a:rPr>
                  <a:t> </a:t>
                </a:r>
              </a:p>
            </p:txBody>
          </p:sp>
        </mc:Fallback>
      </mc:AlternateContent>
      <p:sp>
        <p:nvSpPr>
          <p:cNvPr id="27" name="Flecha derecha 26"/>
          <p:cNvSpPr/>
          <p:nvPr/>
        </p:nvSpPr>
        <p:spPr>
          <a:xfrm>
            <a:off x="3948604" y="5256662"/>
            <a:ext cx="448573" cy="185983"/>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mc:AlternateContent xmlns:mc="http://schemas.openxmlformats.org/markup-compatibility/2006" xmlns:a14="http://schemas.microsoft.com/office/drawing/2010/main">
        <mc:Choice Requires="a14">
          <p:sp>
            <p:nvSpPr>
              <p:cNvPr id="15" name="Rectángulo 14"/>
              <p:cNvSpPr/>
              <p:nvPr/>
            </p:nvSpPr>
            <p:spPr>
              <a:xfrm>
                <a:off x="1119950" y="5947622"/>
                <a:ext cx="2768835" cy="338554"/>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s-ES" sz="1600">
                          <a:latin typeface="Cambria Math" panose="02040503050406030204" pitchFamily="18" charset="0"/>
                        </a:rPr>
                        <m:t>50</m:t>
                      </m:r>
                      <m:sSup>
                        <m:sSupPr>
                          <m:ctrlPr>
                            <a:rPr lang="es-ES" sz="1600" i="1">
                              <a:latin typeface="Cambria Math" panose="02040503050406030204" pitchFamily="18" charset="0"/>
                            </a:rPr>
                          </m:ctrlPr>
                        </m:sSupPr>
                        <m:e>
                          <m:r>
                            <a:rPr lang="es-ES" sz="1600" i="1">
                              <a:latin typeface="Cambria Math" panose="02040503050406030204" pitchFamily="18" charset="0"/>
                            </a:rPr>
                            <m:t>𝑥</m:t>
                          </m:r>
                        </m:e>
                        <m:sup>
                          <m:r>
                            <a:rPr lang="es-ES" sz="1600" i="0">
                              <a:latin typeface="Cambria Math" panose="02040503050406030204" pitchFamily="18" charset="0"/>
                            </a:rPr>
                            <m:t>2</m:t>
                          </m:r>
                        </m:sup>
                      </m:sSup>
                      <m:r>
                        <a:rPr lang="es-ES" sz="1600" i="0">
                          <a:latin typeface="Cambria Math" panose="02040503050406030204" pitchFamily="18" charset="0"/>
                        </a:rPr>
                        <m:t>+6,174</m:t>
                      </m:r>
                      <m:r>
                        <a:rPr lang="es-ES" sz="1600" i="1">
                          <a:latin typeface="Cambria Math" panose="02040503050406030204" pitchFamily="18" charset="0"/>
                        </a:rPr>
                        <m:t>𝑥</m:t>
                      </m:r>
                      <m:r>
                        <a:rPr lang="es-ES" sz="1600" i="0">
                          <a:latin typeface="Cambria Math" panose="02040503050406030204" pitchFamily="18" charset="0"/>
                        </a:rPr>
                        <m:t>−0,3852=0</m:t>
                      </m:r>
                    </m:oMath>
                  </m:oMathPara>
                </a14:m>
                <a:endParaRPr lang="es-ES" sz="1600" dirty="0"/>
              </a:p>
            </p:txBody>
          </p:sp>
        </mc:Choice>
        <mc:Fallback xmlns="">
          <p:sp>
            <p:nvSpPr>
              <p:cNvPr id="15" name="Rectángulo 14"/>
              <p:cNvSpPr>
                <a:spLocks noRot="1" noChangeAspect="1" noMove="1" noResize="1" noEditPoints="1" noAdjustHandles="1" noChangeArrowheads="1" noChangeShapeType="1" noTextEdit="1"/>
              </p:cNvSpPr>
              <p:nvPr/>
            </p:nvSpPr>
            <p:spPr>
              <a:xfrm>
                <a:off x="1119950" y="5947622"/>
                <a:ext cx="2768835" cy="338554"/>
              </a:xfrm>
              <a:prstGeom prst="rect">
                <a:avLst/>
              </a:prstGeom>
              <a:blipFill rotWithShape="0">
                <a:blip r:embed="rId7"/>
                <a:stretch>
                  <a:fillRect/>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18" name="Rectángulo 17"/>
              <p:cNvSpPr/>
              <p:nvPr/>
            </p:nvSpPr>
            <p:spPr>
              <a:xfrm>
                <a:off x="4917057" y="5947621"/>
                <a:ext cx="1371600" cy="338554"/>
              </a:xfrm>
              <a:prstGeom prst="rect">
                <a:avLst/>
              </a:prstGeom>
              <a:solidFill>
                <a:srgbClr val="FF0000"/>
              </a:solidFill>
            </p:spPr>
            <p:txBody>
              <a:bodyPr wrap="square">
                <a:spAutoFit/>
              </a:bodyPr>
              <a:lstStyle/>
              <a:p>
                <a:pPr/>
                <a14:m>
                  <m:oMathPara xmlns:m="http://schemas.openxmlformats.org/officeDocument/2006/math">
                    <m:oMathParaPr>
                      <m:jc m:val="centerGroup"/>
                    </m:oMathParaPr>
                    <m:oMath xmlns:m="http://schemas.openxmlformats.org/officeDocument/2006/math">
                      <m:r>
                        <a:rPr lang="es-ES" sz="1600" b="1" i="1" smtClean="0">
                          <a:solidFill>
                            <a:schemeClr val="bg1"/>
                          </a:solidFill>
                          <a:latin typeface="Cambria Math" panose="02040503050406030204" pitchFamily="18" charset="0"/>
                        </a:rPr>
                        <m:t>𝒙</m:t>
                      </m:r>
                      <m:r>
                        <a:rPr lang="es-ES" sz="1600" b="1" i="0">
                          <a:solidFill>
                            <a:schemeClr val="bg1"/>
                          </a:solidFill>
                          <a:latin typeface="Cambria Math" panose="02040503050406030204" pitchFamily="18" charset="0"/>
                        </a:rPr>
                        <m:t>=</m:t>
                      </m:r>
                      <m:r>
                        <a:rPr lang="es-ES" sz="1600" b="1" i="0">
                          <a:solidFill>
                            <a:schemeClr val="bg1"/>
                          </a:solidFill>
                          <a:latin typeface="Cambria Math" panose="02040503050406030204" pitchFamily="18" charset="0"/>
                        </a:rPr>
                        <m:t>𝟎</m:t>
                      </m:r>
                      <m:r>
                        <a:rPr lang="es-ES" sz="1600" b="1" i="0">
                          <a:solidFill>
                            <a:schemeClr val="bg1"/>
                          </a:solidFill>
                          <a:latin typeface="Cambria Math" panose="02040503050406030204" pitchFamily="18" charset="0"/>
                        </a:rPr>
                        <m:t>,</m:t>
                      </m:r>
                      <m:r>
                        <a:rPr lang="es-ES" sz="1600" b="1" i="0">
                          <a:solidFill>
                            <a:schemeClr val="bg1"/>
                          </a:solidFill>
                          <a:latin typeface="Cambria Math" panose="02040503050406030204" pitchFamily="18" charset="0"/>
                        </a:rPr>
                        <m:t>𝟎𝟒𝟔</m:t>
                      </m:r>
                      <m:r>
                        <a:rPr lang="es-ES" sz="1600" b="1" i="0">
                          <a:solidFill>
                            <a:schemeClr val="bg1"/>
                          </a:solidFill>
                          <a:latin typeface="Cambria Math" panose="02040503050406030204" pitchFamily="18" charset="0"/>
                        </a:rPr>
                        <m:t> </m:t>
                      </m:r>
                      <m:r>
                        <a:rPr lang="es-ES" sz="1600" b="1" i="1">
                          <a:solidFill>
                            <a:schemeClr val="bg1"/>
                          </a:solidFill>
                          <a:latin typeface="Cambria Math" panose="02040503050406030204" pitchFamily="18" charset="0"/>
                        </a:rPr>
                        <m:t>𝒎</m:t>
                      </m:r>
                    </m:oMath>
                  </m:oMathPara>
                </a14:m>
                <a:endParaRPr lang="es-ES" sz="1600" b="1" dirty="0">
                  <a:solidFill>
                    <a:schemeClr val="bg1"/>
                  </a:solidFill>
                </a:endParaRPr>
              </a:p>
            </p:txBody>
          </p:sp>
        </mc:Choice>
        <mc:Fallback xmlns="">
          <p:sp>
            <p:nvSpPr>
              <p:cNvPr id="18" name="Rectángulo 17"/>
              <p:cNvSpPr>
                <a:spLocks noRot="1" noChangeAspect="1" noMove="1" noResize="1" noEditPoints="1" noAdjustHandles="1" noChangeArrowheads="1" noChangeShapeType="1" noTextEdit="1"/>
              </p:cNvSpPr>
              <p:nvPr/>
            </p:nvSpPr>
            <p:spPr>
              <a:xfrm>
                <a:off x="4917057" y="5947621"/>
                <a:ext cx="1371600" cy="338554"/>
              </a:xfrm>
              <a:prstGeom prst="rect">
                <a:avLst/>
              </a:prstGeom>
              <a:blipFill rotWithShape="0">
                <a:blip r:embed="rId8"/>
                <a:stretch>
                  <a:fillRect/>
                </a:stretch>
              </a:blipFill>
            </p:spPr>
            <p:txBody>
              <a:bodyPr/>
              <a:lstStyle/>
              <a:p>
                <a:r>
                  <a:rPr lang="es-ES">
                    <a:noFill/>
                  </a:rPr>
                  <a:t> </a:t>
                </a:r>
              </a:p>
            </p:txBody>
          </p:sp>
        </mc:Fallback>
      </mc:AlternateContent>
      <p:sp>
        <p:nvSpPr>
          <p:cNvPr id="28" name="Flecha derecha 27"/>
          <p:cNvSpPr/>
          <p:nvPr/>
        </p:nvSpPr>
        <p:spPr>
          <a:xfrm>
            <a:off x="4120093" y="6023907"/>
            <a:ext cx="448573" cy="185983"/>
          </a:xfrm>
          <a:prstGeom prst="right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58556172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Problemas</a:t>
            </a:r>
            <a:endParaRPr lang="es-ES" dirty="0"/>
          </a:p>
        </p:txBody>
      </p:sp>
      <p:sp>
        <p:nvSpPr>
          <p:cNvPr id="4" name="3 CuadroTexto"/>
          <p:cNvSpPr txBox="1"/>
          <p:nvPr/>
        </p:nvSpPr>
        <p:spPr>
          <a:xfrm>
            <a:off x="611560" y="1340768"/>
            <a:ext cx="7560840" cy="2062103"/>
          </a:xfrm>
          <a:prstGeom prst="rect">
            <a:avLst/>
          </a:prstGeom>
          <a:solidFill>
            <a:srgbClr val="FFFF99"/>
          </a:solidFill>
          <a:effectLst>
            <a:outerShdw blurRad="50800" dist="38100" dir="2700000" algn="tl" rotWithShape="0">
              <a:prstClr val="black">
                <a:alpha val="40000"/>
              </a:prstClr>
            </a:outerShdw>
          </a:effectLst>
        </p:spPr>
        <p:txBody>
          <a:bodyPr wrap="square" rtlCol="0">
            <a:spAutoFit/>
          </a:bodyPr>
          <a:lstStyle/>
          <a:p>
            <a:pPr algn="just"/>
            <a:r>
              <a:rPr lang="es-ES" sz="1600" dirty="0">
                <a:latin typeface="Arial Narrow" pitchFamily="34" charset="0"/>
                <a:ea typeface="Adobe Heiti Std R" pitchFamily="34" charset="-128"/>
                <a:cs typeface="Aparajita" pitchFamily="34" charset="0"/>
              </a:rPr>
              <a:t>2</a:t>
            </a:r>
            <a:r>
              <a:rPr lang="es-ES" sz="1600" dirty="0" smtClean="0">
                <a:latin typeface="Arial Narrow" pitchFamily="34" charset="0"/>
                <a:ea typeface="Adobe Heiti Std R" pitchFamily="34" charset="-128"/>
                <a:cs typeface="Aparajita" pitchFamily="34" charset="0"/>
              </a:rPr>
              <a:t>. Se establece una diferencia de potencial de 1600 V entre dos placas conductoras paralelas separadas 4 cm. Un electrón se libera con una velocidad nula de la placa negativa, en el mismo instante en que un protón, también con velocidad nula, se libera de la placa positiva. Suponiendo que no existe interacción entre las cargas:</a:t>
            </a:r>
          </a:p>
          <a:p>
            <a:pPr marL="342900" indent="-342900" algn="just">
              <a:buAutoNum type="alphaLcParenR"/>
            </a:pPr>
            <a:r>
              <a:rPr lang="es-ES" sz="1600" dirty="0" smtClean="0">
                <a:latin typeface="Arial Narrow" pitchFamily="34" charset="0"/>
                <a:ea typeface="Adobe Heiti Std R" pitchFamily="34" charset="-128"/>
                <a:cs typeface="Aparajita" pitchFamily="34" charset="0"/>
              </a:rPr>
              <a:t>¿A qué distancia de la placa positiva se cruzan?</a:t>
            </a:r>
          </a:p>
          <a:p>
            <a:pPr marL="342900" indent="-342900" algn="just">
              <a:buAutoNum type="alphaLcParenR"/>
            </a:pPr>
            <a:r>
              <a:rPr lang="es-ES" sz="1600" dirty="0" smtClean="0">
                <a:latin typeface="Arial Narrow" pitchFamily="34" charset="0"/>
                <a:ea typeface="Adobe Heiti Std R" pitchFamily="34" charset="-128"/>
                <a:cs typeface="Aparajita" pitchFamily="34" charset="0"/>
              </a:rPr>
              <a:t>Comparar sus velocidades cuando inciden sobre las placas opuestas.</a:t>
            </a:r>
          </a:p>
          <a:p>
            <a:pPr marL="342900" indent="-342900" algn="just">
              <a:buAutoNum type="alphaLcParenR"/>
            </a:pPr>
            <a:r>
              <a:rPr lang="es-ES" sz="1600" dirty="0" smtClean="0">
                <a:latin typeface="Arial Narrow" pitchFamily="34" charset="0"/>
                <a:ea typeface="Adobe Heiti Std R" pitchFamily="34" charset="-128"/>
                <a:cs typeface="Aparajita" pitchFamily="34" charset="0"/>
              </a:rPr>
              <a:t>Comparar sus energías al incidir sobre las placas.</a:t>
            </a:r>
          </a:p>
          <a:p>
            <a:pPr algn="just"/>
            <a:r>
              <a:rPr lang="es-ES" sz="1600" dirty="0" smtClean="0">
                <a:latin typeface="Arial Narrow" pitchFamily="34" charset="0"/>
                <a:ea typeface="Adobe Heiti Std R" pitchFamily="34" charset="-128"/>
                <a:cs typeface="Aparajita" pitchFamily="34" charset="0"/>
              </a:rPr>
              <a:t>Datos: e = 1,6·10</a:t>
            </a:r>
            <a:r>
              <a:rPr lang="es-ES" sz="1600" baseline="30000" dirty="0" smtClean="0">
                <a:latin typeface="Arial Narrow" pitchFamily="34" charset="0"/>
                <a:ea typeface="Adobe Heiti Std R" pitchFamily="34" charset="-128"/>
                <a:cs typeface="Aparajita" pitchFamily="34" charset="0"/>
              </a:rPr>
              <a:t>-19</a:t>
            </a:r>
            <a:r>
              <a:rPr lang="es-ES" sz="1600" dirty="0" smtClean="0">
                <a:latin typeface="Arial Narrow" pitchFamily="34" charset="0"/>
                <a:ea typeface="Adobe Heiti Std R" pitchFamily="34" charset="-128"/>
                <a:cs typeface="Aparajita" pitchFamily="34" charset="0"/>
              </a:rPr>
              <a:t> C; m</a:t>
            </a:r>
            <a:r>
              <a:rPr lang="es-ES" sz="1600" baseline="-25000" dirty="0" smtClean="0">
                <a:latin typeface="Arial Narrow" pitchFamily="34" charset="0"/>
                <a:ea typeface="Adobe Heiti Std R" pitchFamily="34" charset="-128"/>
                <a:cs typeface="Aparajita" pitchFamily="34" charset="0"/>
              </a:rPr>
              <a:t>e</a:t>
            </a:r>
            <a:r>
              <a:rPr lang="es-ES" sz="1600" dirty="0" smtClean="0">
                <a:latin typeface="Arial Narrow" pitchFamily="34" charset="0"/>
                <a:ea typeface="Adobe Heiti Std R" pitchFamily="34" charset="-128"/>
                <a:cs typeface="Aparajita" pitchFamily="34" charset="0"/>
              </a:rPr>
              <a:t> = 9,1·10</a:t>
            </a:r>
            <a:r>
              <a:rPr lang="es-ES" sz="1600" baseline="30000" dirty="0" smtClean="0">
                <a:latin typeface="Arial Narrow" pitchFamily="34" charset="0"/>
                <a:ea typeface="Adobe Heiti Std R" pitchFamily="34" charset="-128"/>
                <a:cs typeface="Aparajita" pitchFamily="34" charset="0"/>
              </a:rPr>
              <a:t>-31</a:t>
            </a:r>
            <a:r>
              <a:rPr lang="es-ES" sz="1600" dirty="0" smtClean="0">
                <a:latin typeface="Arial Narrow" pitchFamily="34" charset="0"/>
                <a:ea typeface="Adobe Heiti Std R" pitchFamily="34" charset="-128"/>
                <a:cs typeface="Aparajita" pitchFamily="34" charset="0"/>
              </a:rPr>
              <a:t> kg; </a:t>
            </a:r>
            <a:r>
              <a:rPr lang="es-ES" sz="1600" dirty="0" err="1" smtClean="0">
                <a:latin typeface="Arial Narrow" pitchFamily="34" charset="0"/>
                <a:ea typeface="Adobe Heiti Std R" pitchFamily="34" charset="-128"/>
                <a:cs typeface="Aparajita" pitchFamily="34" charset="0"/>
              </a:rPr>
              <a:t>m</a:t>
            </a:r>
            <a:r>
              <a:rPr lang="es-ES" sz="1600" baseline="-25000" dirty="0" err="1" smtClean="0">
                <a:latin typeface="Arial Narrow" pitchFamily="34" charset="0"/>
                <a:ea typeface="Adobe Heiti Std R" pitchFamily="34" charset="-128"/>
                <a:cs typeface="Aparajita" pitchFamily="34" charset="0"/>
              </a:rPr>
              <a:t>p</a:t>
            </a:r>
            <a:r>
              <a:rPr lang="es-ES" sz="1600" dirty="0" smtClean="0">
                <a:latin typeface="Arial Narrow" pitchFamily="34" charset="0"/>
                <a:ea typeface="Adobe Heiti Std R" pitchFamily="34" charset="-128"/>
                <a:cs typeface="Aparajita" pitchFamily="34" charset="0"/>
              </a:rPr>
              <a:t> = 1,67·10</a:t>
            </a:r>
            <a:r>
              <a:rPr lang="es-ES" sz="1600" baseline="30000" dirty="0" smtClean="0">
                <a:latin typeface="Arial Narrow" pitchFamily="34" charset="0"/>
                <a:ea typeface="Adobe Heiti Std R" pitchFamily="34" charset="-128"/>
                <a:cs typeface="Aparajita" pitchFamily="34" charset="0"/>
              </a:rPr>
              <a:t>-27</a:t>
            </a:r>
            <a:r>
              <a:rPr lang="es-ES" sz="1600" dirty="0" smtClean="0">
                <a:latin typeface="Arial Narrow" pitchFamily="34" charset="0"/>
                <a:ea typeface="Adobe Heiti Std R" pitchFamily="34" charset="-128"/>
                <a:cs typeface="Aparajita" pitchFamily="34" charset="0"/>
              </a:rPr>
              <a:t> kg</a:t>
            </a:r>
            <a:endParaRPr lang="es-ES" sz="1600" dirty="0">
              <a:latin typeface="Arial Narrow" pitchFamily="34" charset="0"/>
              <a:ea typeface="Adobe Heiti Std R" pitchFamily="34" charset="-128"/>
              <a:cs typeface="Aparajita" pitchFamily="34" charset="0"/>
            </a:endParaRPr>
          </a:p>
        </p:txBody>
      </p:sp>
      <p:sp>
        <p:nvSpPr>
          <p:cNvPr id="6" name="5 Rectángulo"/>
          <p:cNvSpPr/>
          <p:nvPr/>
        </p:nvSpPr>
        <p:spPr>
          <a:xfrm>
            <a:off x="631921" y="3717986"/>
            <a:ext cx="56745" cy="1109912"/>
          </a:xfrm>
          <a:prstGeom prst="rect">
            <a:avLst/>
          </a:prstGeom>
          <a:solidFill>
            <a:schemeClr val="accent2">
              <a:lumMod val="60000"/>
              <a:lumOff val="4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pic>
        <p:nvPicPr>
          <p:cNvPr id="11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80697" y="4521463"/>
            <a:ext cx="144000" cy="14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6" name="125 CuadroTexto"/>
          <p:cNvSpPr txBox="1"/>
          <p:nvPr/>
        </p:nvSpPr>
        <p:spPr>
          <a:xfrm>
            <a:off x="2403212" y="3562064"/>
            <a:ext cx="5689910" cy="338554"/>
          </a:xfrm>
          <a:prstGeom prst="rect">
            <a:avLst/>
          </a:prstGeom>
          <a:noFill/>
        </p:spPr>
        <p:txBody>
          <a:bodyPr wrap="square" rtlCol="0">
            <a:spAutoFit/>
          </a:bodyPr>
          <a:lstStyle/>
          <a:p>
            <a:pPr algn="just"/>
            <a:r>
              <a:rPr lang="es-ES" sz="1600" dirty="0" smtClean="0">
                <a:latin typeface="Arial Narrow" pitchFamily="34" charset="0"/>
              </a:rPr>
              <a:t>a) El campo eléctrico en el interior de las placas:</a:t>
            </a:r>
            <a:endParaRPr lang="es-ES" sz="1600" dirty="0">
              <a:latin typeface="Arial Narrow" pitchFamily="34" charset="0"/>
            </a:endParaRPr>
          </a:p>
        </p:txBody>
      </p:sp>
      <mc:AlternateContent xmlns:mc="http://schemas.openxmlformats.org/markup-compatibility/2006" xmlns:a14="http://schemas.microsoft.com/office/drawing/2010/main">
        <mc:Choice Requires="a14">
          <p:sp>
            <p:nvSpPr>
              <p:cNvPr id="127" name="126 CuadroTexto"/>
              <p:cNvSpPr txBox="1"/>
              <p:nvPr/>
            </p:nvSpPr>
            <p:spPr>
              <a:xfrm>
                <a:off x="3560761" y="3896652"/>
                <a:ext cx="3454087" cy="580993"/>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s-ES" sz="1600" b="0" i="1" smtClean="0">
                          <a:latin typeface="Cambria Math" panose="02040503050406030204" pitchFamily="18" charset="0"/>
                          <a:ea typeface="Cambria Math"/>
                        </a:rPr>
                        <m:t>𝐸</m:t>
                      </m:r>
                      <m:r>
                        <a:rPr lang="es-ES" sz="1600" b="0" i="1" smtClean="0">
                          <a:latin typeface="Cambria Math"/>
                          <a:ea typeface="Cambria Math"/>
                        </a:rPr>
                        <m:t>=</m:t>
                      </m:r>
                      <m:r>
                        <a:rPr lang="es-ES" sz="1600" b="0" i="1" smtClean="0">
                          <a:latin typeface="Cambria Math" panose="02040503050406030204" pitchFamily="18" charset="0"/>
                          <a:ea typeface="Cambria Math"/>
                        </a:rPr>
                        <m:t>−</m:t>
                      </m:r>
                      <m:f>
                        <m:fPr>
                          <m:ctrlPr>
                            <a:rPr lang="es-ES" sz="1600" b="0" i="1" smtClean="0">
                              <a:latin typeface="Cambria Math" panose="02040503050406030204" pitchFamily="18" charset="0"/>
                              <a:ea typeface="Cambria Math"/>
                            </a:rPr>
                          </m:ctrlPr>
                        </m:fPr>
                        <m:num>
                          <m:r>
                            <a:rPr lang="es-ES" sz="1600" b="0" i="1" smtClean="0">
                              <a:latin typeface="Cambria Math" panose="02040503050406030204" pitchFamily="18" charset="0"/>
                              <a:ea typeface="Cambria Math" panose="02040503050406030204" pitchFamily="18" charset="0"/>
                            </a:rPr>
                            <m:t>∆</m:t>
                          </m:r>
                          <m:r>
                            <a:rPr lang="es-ES" sz="1600" b="0" i="1" smtClean="0">
                              <a:latin typeface="Cambria Math" panose="02040503050406030204" pitchFamily="18" charset="0"/>
                              <a:ea typeface="Cambria Math" panose="02040503050406030204" pitchFamily="18" charset="0"/>
                            </a:rPr>
                            <m:t>𝑉</m:t>
                          </m:r>
                        </m:num>
                        <m:den>
                          <m:r>
                            <a:rPr lang="es-ES" sz="1600" b="0" i="1" smtClean="0">
                              <a:latin typeface="Cambria Math" panose="02040503050406030204" pitchFamily="18" charset="0"/>
                              <a:ea typeface="Cambria Math"/>
                            </a:rPr>
                            <m:t>𝑑</m:t>
                          </m:r>
                        </m:den>
                      </m:f>
                      <m:r>
                        <a:rPr lang="es-ES" sz="1600" b="0" i="1" smtClean="0">
                          <a:latin typeface="Cambria Math" panose="02040503050406030204" pitchFamily="18" charset="0"/>
                          <a:ea typeface="Cambria Math"/>
                        </a:rPr>
                        <m:t>=−</m:t>
                      </m:r>
                      <m:f>
                        <m:fPr>
                          <m:ctrlPr>
                            <a:rPr lang="es-ES" sz="1600" b="0" i="1" smtClean="0">
                              <a:latin typeface="Cambria Math" panose="02040503050406030204" pitchFamily="18" charset="0"/>
                              <a:ea typeface="Cambria Math"/>
                            </a:rPr>
                          </m:ctrlPr>
                        </m:fPr>
                        <m:num>
                          <m:r>
                            <a:rPr lang="es-ES" sz="1600" b="0" i="1" smtClean="0">
                              <a:latin typeface="Cambria Math" panose="02040503050406030204" pitchFamily="18" charset="0"/>
                              <a:ea typeface="Cambria Math"/>
                            </a:rPr>
                            <m:t>1600</m:t>
                          </m:r>
                        </m:num>
                        <m:den>
                          <m:r>
                            <a:rPr lang="es-ES" sz="1600" b="0" i="1" smtClean="0">
                              <a:latin typeface="Cambria Math" panose="02040503050406030204" pitchFamily="18" charset="0"/>
                              <a:ea typeface="Cambria Math"/>
                            </a:rPr>
                            <m:t>0,04</m:t>
                          </m:r>
                        </m:den>
                      </m:f>
                      <m:r>
                        <a:rPr lang="es-ES" sz="1600" b="0" i="1" smtClean="0">
                          <a:latin typeface="Cambria Math" panose="02040503050406030204" pitchFamily="18" charset="0"/>
                          <a:ea typeface="Cambria Math"/>
                        </a:rPr>
                        <m:t>=−4·</m:t>
                      </m:r>
                      <m:sSup>
                        <m:sSupPr>
                          <m:ctrlPr>
                            <a:rPr lang="es-ES" sz="1600" b="0" i="1" smtClean="0">
                              <a:latin typeface="Cambria Math" panose="02040503050406030204" pitchFamily="18" charset="0"/>
                              <a:ea typeface="Cambria Math"/>
                            </a:rPr>
                          </m:ctrlPr>
                        </m:sSupPr>
                        <m:e>
                          <m:r>
                            <a:rPr lang="es-ES" sz="1600" b="0" i="1" smtClean="0">
                              <a:latin typeface="Cambria Math" panose="02040503050406030204" pitchFamily="18" charset="0"/>
                              <a:ea typeface="Cambria Math"/>
                            </a:rPr>
                            <m:t>10</m:t>
                          </m:r>
                        </m:e>
                        <m:sup>
                          <m:r>
                            <a:rPr lang="es-ES" sz="1600" b="0" i="1" smtClean="0">
                              <a:latin typeface="Cambria Math" panose="02040503050406030204" pitchFamily="18" charset="0"/>
                              <a:ea typeface="Cambria Math"/>
                            </a:rPr>
                            <m:t>4</m:t>
                          </m:r>
                        </m:sup>
                      </m:sSup>
                      <m:r>
                        <a:rPr lang="es-ES" sz="1600" b="0" i="1" smtClean="0">
                          <a:latin typeface="Cambria Math" panose="02040503050406030204" pitchFamily="18" charset="0"/>
                          <a:ea typeface="Cambria Math"/>
                        </a:rPr>
                        <m:t> </m:t>
                      </m:r>
                      <m:r>
                        <a:rPr lang="es-ES" sz="1600" b="0" i="1" smtClean="0">
                          <a:latin typeface="Cambria Math" panose="02040503050406030204" pitchFamily="18" charset="0"/>
                          <a:ea typeface="Cambria Math"/>
                        </a:rPr>
                        <m:t>𝑉</m:t>
                      </m:r>
                      <m:r>
                        <a:rPr lang="es-ES" sz="1600" b="0" i="1" smtClean="0">
                          <a:latin typeface="Cambria Math" panose="02040503050406030204" pitchFamily="18" charset="0"/>
                          <a:ea typeface="Cambria Math"/>
                        </a:rPr>
                        <m:t>/</m:t>
                      </m:r>
                      <m:r>
                        <a:rPr lang="es-ES" sz="1600" b="0" i="1" smtClean="0">
                          <a:latin typeface="Cambria Math" panose="02040503050406030204" pitchFamily="18" charset="0"/>
                          <a:ea typeface="Cambria Math"/>
                        </a:rPr>
                        <m:t>𝑚</m:t>
                      </m:r>
                    </m:oMath>
                  </m:oMathPara>
                </a14:m>
                <a:endParaRPr lang="es-ES" sz="1600" dirty="0"/>
              </a:p>
            </p:txBody>
          </p:sp>
        </mc:Choice>
        <mc:Fallback xmlns="">
          <p:sp>
            <p:nvSpPr>
              <p:cNvPr id="127" name="126 CuadroTexto"/>
              <p:cNvSpPr txBox="1">
                <a:spLocks noRot="1" noChangeAspect="1" noMove="1" noResize="1" noEditPoints="1" noAdjustHandles="1" noChangeArrowheads="1" noChangeShapeType="1" noTextEdit="1"/>
              </p:cNvSpPr>
              <p:nvPr/>
            </p:nvSpPr>
            <p:spPr>
              <a:xfrm>
                <a:off x="3560761" y="3896652"/>
                <a:ext cx="3454087" cy="580993"/>
              </a:xfrm>
              <a:prstGeom prst="rect">
                <a:avLst/>
              </a:prstGeom>
              <a:blipFill rotWithShape="0">
                <a:blip r:embed="rId4"/>
                <a:stretch>
                  <a:fillRect/>
                </a:stretch>
              </a:blipFill>
            </p:spPr>
            <p:txBody>
              <a:bodyPr/>
              <a:lstStyle/>
              <a:p>
                <a:r>
                  <a:rPr lang="es-ES">
                    <a:noFill/>
                  </a:rPr>
                  <a:t> </a:t>
                </a:r>
              </a:p>
            </p:txBody>
          </p:sp>
        </mc:Fallback>
      </mc:AlternateContent>
      <p:grpSp>
        <p:nvGrpSpPr>
          <p:cNvPr id="115" name="Grupo 114"/>
          <p:cNvGrpSpPr/>
          <p:nvPr/>
        </p:nvGrpSpPr>
        <p:grpSpPr>
          <a:xfrm>
            <a:off x="8511916" y="331168"/>
            <a:ext cx="577711" cy="4651678"/>
            <a:chOff x="8511916" y="331168"/>
            <a:chExt cx="577711" cy="4651678"/>
          </a:xfrm>
        </p:grpSpPr>
        <p:sp>
          <p:nvSpPr>
            <p:cNvPr id="116" name="7 CuadroTexto"/>
            <p:cNvSpPr txBox="1"/>
            <p:nvPr/>
          </p:nvSpPr>
          <p:spPr>
            <a:xfrm rot="5400000">
              <a:off x="6995793" y="2961209"/>
              <a:ext cx="3673942" cy="369332"/>
            </a:xfrm>
            <a:prstGeom prst="rect">
              <a:avLst/>
            </a:prstGeom>
            <a:noFill/>
          </p:spPr>
          <p:txBody>
            <a:bodyPr wrap="square" rtlCol="0">
              <a:spAutoFit/>
            </a:bodyPr>
            <a:lstStyle/>
            <a:p>
              <a:pPr algn="ctr"/>
              <a:r>
                <a:rPr lang="es-ES" b="1" dirty="0" smtClean="0">
                  <a:solidFill>
                    <a:schemeClr val="bg1"/>
                  </a:solidFill>
                  <a:latin typeface="Arial Narrow" pitchFamily="34" charset="0"/>
                </a:rPr>
                <a:t>Departamento de Física y Química</a:t>
              </a:r>
              <a:endParaRPr lang="es-ES" b="1" dirty="0">
                <a:solidFill>
                  <a:schemeClr val="bg1"/>
                </a:solidFill>
                <a:latin typeface="Arial Narrow" pitchFamily="34" charset="0"/>
              </a:endParaRPr>
            </a:p>
          </p:txBody>
        </p:sp>
        <p:pic>
          <p:nvPicPr>
            <p:cNvPr id="119" name="Imagen 11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511916" y="331168"/>
              <a:ext cx="577711" cy="722979"/>
            </a:xfrm>
            <a:prstGeom prst="rect">
              <a:avLst/>
            </a:prstGeom>
          </p:spPr>
        </p:pic>
      </p:grpSp>
      <p:sp>
        <p:nvSpPr>
          <p:cNvPr id="120" name="5 Rectángulo"/>
          <p:cNvSpPr/>
          <p:nvPr/>
        </p:nvSpPr>
        <p:spPr>
          <a:xfrm>
            <a:off x="1870769" y="3717986"/>
            <a:ext cx="56745" cy="1109912"/>
          </a:xfrm>
          <a:prstGeom prst="rect">
            <a:avLst/>
          </a:prstGeom>
          <a:solidFill>
            <a:schemeClr val="accent2">
              <a:lumMod val="60000"/>
              <a:lumOff val="40000"/>
            </a:schemeClr>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pic>
        <p:nvPicPr>
          <p:cNvPr id="121" name="Picture 2"/>
          <p:cNvPicPr>
            <a:picLocks noChangeAspect="1" noChangeArrowheads="1"/>
          </p:cNvPicPr>
          <p:nvPr/>
        </p:nvPicPr>
        <p:blipFill>
          <a:blip r:embed="rId6" cstate="print">
            <a:duotone>
              <a:prstClr val="black"/>
              <a:srgbClr val="FF0000">
                <a:tint val="45000"/>
                <a:satMod val="400000"/>
              </a:srgbClr>
            </a:duotone>
            <a:extLst>
              <a:ext uri="{BEBA8EAE-BF5A-486C-A8C5-ECC9F3942E4B}">
                <a14:imgProps xmlns:a14="http://schemas.microsoft.com/office/drawing/2010/main">
                  <a14:imgLayer r:embed="rId7">
                    <a14:imgEffect>
                      <a14:saturation sat="0"/>
                    </a14:imgEffect>
                  </a14:imgLayer>
                </a14:imgProps>
              </a:ext>
              <a:ext uri="{28A0092B-C50C-407E-A947-70E740481C1C}">
                <a14:useLocalDpi xmlns:a14="http://schemas.microsoft.com/office/drawing/2010/main" val="0"/>
              </a:ext>
            </a:extLst>
          </a:blip>
          <a:srcRect/>
          <a:stretch>
            <a:fillRect/>
          </a:stretch>
        </p:blipFill>
        <p:spPr bwMode="auto">
          <a:xfrm>
            <a:off x="1598179" y="3969396"/>
            <a:ext cx="288000" cy="28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Cruz 6"/>
          <p:cNvSpPr/>
          <p:nvPr/>
        </p:nvSpPr>
        <p:spPr>
          <a:xfrm>
            <a:off x="1822227" y="4982846"/>
            <a:ext cx="153828" cy="146649"/>
          </a:xfrm>
          <a:prstGeom prst="plus">
            <a:avLst>
              <a:gd name="adj" fmla="val 4615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23" name="Rectángulo 122"/>
          <p:cNvSpPr/>
          <p:nvPr/>
        </p:nvSpPr>
        <p:spPr>
          <a:xfrm>
            <a:off x="588293" y="5001190"/>
            <a:ext cx="144000" cy="36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cxnSp>
        <p:nvCxnSpPr>
          <p:cNvPr id="124" name="Conector recto de flecha 123"/>
          <p:cNvCxnSpPr/>
          <p:nvPr/>
        </p:nvCxnSpPr>
        <p:spPr>
          <a:xfrm flipH="1">
            <a:off x="688666" y="3901339"/>
            <a:ext cx="1152000" cy="0"/>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8" name="Rectángulo 7"/>
              <p:cNvSpPr/>
              <p:nvPr/>
            </p:nvSpPr>
            <p:spPr>
              <a:xfrm>
                <a:off x="1069228" y="3531286"/>
                <a:ext cx="390876" cy="36933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s-ES" i="1">
                          <a:latin typeface="Cambria Math" panose="02040503050406030204" pitchFamily="18" charset="0"/>
                          <a:ea typeface="Cambria Math"/>
                        </a:rPr>
                        <m:t>𝐸</m:t>
                      </m:r>
                    </m:oMath>
                  </m:oMathPara>
                </a14:m>
                <a:endParaRPr lang="es-ES" dirty="0"/>
              </a:p>
            </p:txBody>
          </p:sp>
        </mc:Choice>
        <mc:Fallback xmlns="">
          <p:sp>
            <p:nvSpPr>
              <p:cNvPr id="8" name="Rectángulo 7"/>
              <p:cNvSpPr>
                <a:spLocks noRot="1" noChangeAspect="1" noMove="1" noResize="1" noEditPoints="1" noAdjustHandles="1" noChangeArrowheads="1" noChangeShapeType="1" noTextEdit="1"/>
              </p:cNvSpPr>
              <p:nvPr/>
            </p:nvSpPr>
            <p:spPr>
              <a:xfrm>
                <a:off x="1069228" y="3531286"/>
                <a:ext cx="390876" cy="369332"/>
              </a:xfrm>
              <a:prstGeom prst="rect">
                <a:avLst/>
              </a:prstGeom>
              <a:blipFill rotWithShape="0">
                <a:blip r:embed="rId8"/>
                <a:stretch>
                  <a:fillRect/>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9" name="CuadroTexto 8"/>
              <p:cNvSpPr txBox="1"/>
              <p:nvPr/>
            </p:nvSpPr>
            <p:spPr>
              <a:xfrm>
                <a:off x="2777341" y="5056170"/>
                <a:ext cx="5020925" cy="53437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s-ES" sz="1600" b="0" i="1" smtClean="0">
                              <a:latin typeface="Cambria Math" panose="02040503050406030204" pitchFamily="18" charset="0"/>
                              <a:ea typeface="Cambria Math" panose="02040503050406030204" pitchFamily="18" charset="0"/>
                            </a:rPr>
                          </m:ctrlPr>
                        </m:sSubPr>
                        <m:e>
                          <m:r>
                            <a:rPr lang="es-ES" sz="1600" b="0" i="1" smtClean="0">
                              <a:latin typeface="Cambria Math" panose="02040503050406030204" pitchFamily="18" charset="0"/>
                              <a:ea typeface="Cambria Math" panose="02040503050406030204" pitchFamily="18" charset="0"/>
                            </a:rPr>
                            <m:t>𝑎</m:t>
                          </m:r>
                        </m:e>
                        <m:sub>
                          <m:r>
                            <a:rPr lang="es-ES" sz="1600" b="0" i="1" smtClean="0">
                              <a:latin typeface="Cambria Math" panose="02040503050406030204" pitchFamily="18" charset="0"/>
                              <a:ea typeface="Cambria Math" panose="02040503050406030204" pitchFamily="18" charset="0"/>
                            </a:rPr>
                            <m:t>𝑃</m:t>
                          </m:r>
                        </m:sub>
                      </m:sSub>
                      <m:r>
                        <a:rPr lang="es-ES" sz="1600" b="0" i="1" smtClean="0">
                          <a:latin typeface="Cambria Math" panose="02040503050406030204" pitchFamily="18" charset="0"/>
                          <a:ea typeface="Cambria Math" panose="02040503050406030204" pitchFamily="18" charset="0"/>
                        </a:rPr>
                        <m:t>=</m:t>
                      </m:r>
                      <m:f>
                        <m:fPr>
                          <m:ctrlPr>
                            <a:rPr lang="es-ES" sz="1600" b="0" i="1" smtClean="0">
                              <a:latin typeface="Cambria Math" panose="02040503050406030204" pitchFamily="18" charset="0"/>
                              <a:ea typeface="Cambria Math" panose="02040503050406030204" pitchFamily="18" charset="0"/>
                            </a:rPr>
                          </m:ctrlPr>
                        </m:fPr>
                        <m:num>
                          <m:r>
                            <a:rPr lang="es-ES" sz="1600" b="0" i="1" smtClean="0">
                              <a:latin typeface="Cambria Math" panose="02040503050406030204" pitchFamily="18" charset="0"/>
                              <a:ea typeface="Cambria Math" panose="02040503050406030204" pitchFamily="18" charset="0"/>
                            </a:rPr>
                            <m:t>𝐹</m:t>
                          </m:r>
                        </m:num>
                        <m:den>
                          <m:sSub>
                            <m:sSubPr>
                              <m:ctrlPr>
                                <a:rPr lang="es-ES" sz="1600" b="0" i="1" smtClean="0">
                                  <a:latin typeface="Cambria Math" panose="02040503050406030204" pitchFamily="18" charset="0"/>
                                  <a:ea typeface="Cambria Math" panose="02040503050406030204" pitchFamily="18" charset="0"/>
                                </a:rPr>
                              </m:ctrlPr>
                            </m:sSubPr>
                            <m:e>
                              <m:r>
                                <a:rPr lang="es-ES" sz="1600" b="0" i="1" smtClean="0">
                                  <a:latin typeface="Cambria Math" panose="02040503050406030204" pitchFamily="18" charset="0"/>
                                  <a:ea typeface="Cambria Math" panose="02040503050406030204" pitchFamily="18" charset="0"/>
                                </a:rPr>
                                <m:t>𝑚</m:t>
                              </m:r>
                            </m:e>
                            <m:sub>
                              <m:r>
                                <a:rPr lang="es-ES" sz="1600" b="0" i="1" smtClean="0">
                                  <a:latin typeface="Cambria Math" panose="02040503050406030204" pitchFamily="18" charset="0"/>
                                  <a:ea typeface="Cambria Math" panose="02040503050406030204" pitchFamily="18" charset="0"/>
                                </a:rPr>
                                <m:t>𝑃</m:t>
                              </m:r>
                            </m:sub>
                          </m:sSub>
                        </m:den>
                      </m:f>
                      <m:r>
                        <a:rPr lang="es-ES" sz="1600" b="0" i="1" smtClean="0">
                          <a:latin typeface="Cambria Math" panose="02040503050406030204" pitchFamily="18" charset="0"/>
                          <a:ea typeface="Cambria Math" panose="02040503050406030204" pitchFamily="18" charset="0"/>
                        </a:rPr>
                        <m:t>=</m:t>
                      </m:r>
                      <m:f>
                        <m:fPr>
                          <m:ctrlPr>
                            <a:rPr lang="es-ES" sz="1600" b="0" i="1" smtClean="0">
                              <a:latin typeface="Cambria Math" panose="02040503050406030204" pitchFamily="18" charset="0"/>
                              <a:ea typeface="Cambria Math" panose="02040503050406030204" pitchFamily="18" charset="0"/>
                            </a:rPr>
                          </m:ctrlPr>
                        </m:fPr>
                        <m:num>
                          <m:r>
                            <a:rPr lang="es-ES" sz="1600" b="0" i="1" smtClean="0">
                              <a:latin typeface="Cambria Math" panose="02040503050406030204" pitchFamily="18" charset="0"/>
                              <a:ea typeface="Cambria Math" panose="02040503050406030204" pitchFamily="18" charset="0"/>
                            </a:rPr>
                            <m:t>𝑒𝐸</m:t>
                          </m:r>
                        </m:num>
                        <m:den>
                          <m:sSub>
                            <m:sSubPr>
                              <m:ctrlPr>
                                <a:rPr lang="es-ES" sz="1600" b="0" i="1" smtClean="0">
                                  <a:latin typeface="Cambria Math" panose="02040503050406030204" pitchFamily="18" charset="0"/>
                                  <a:ea typeface="Cambria Math" panose="02040503050406030204" pitchFamily="18" charset="0"/>
                                </a:rPr>
                              </m:ctrlPr>
                            </m:sSubPr>
                            <m:e>
                              <m:r>
                                <a:rPr lang="es-ES" sz="1600" b="0" i="1" smtClean="0">
                                  <a:latin typeface="Cambria Math" panose="02040503050406030204" pitchFamily="18" charset="0"/>
                                  <a:ea typeface="Cambria Math" panose="02040503050406030204" pitchFamily="18" charset="0"/>
                                </a:rPr>
                                <m:t>𝑚</m:t>
                              </m:r>
                            </m:e>
                            <m:sub>
                              <m:r>
                                <a:rPr lang="es-ES" sz="1600" b="0" i="1" smtClean="0">
                                  <a:latin typeface="Cambria Math" panose="02040503050406030204" pitchFamily="18" charset="0"/>
                                  <a:ea typeface="Cambria Math" panose="02040503050406030204" pitchFamily="18" charset="0"/>
                                </a:rPr>
                                <m:t>𝑃</m:t>
                              </m:r>
                            </m:sub>
                          </m:sSub>
                        </m:den>
                      </m:f>
                      <m:r>
                        <a:rPr lang="es-ES" sz="1600" b="0" i="1" smtClean="0">
                          <a:latin typeface="Cambria Math" panose="02040503050406030204" pitchFamily="18" charset="0"/>
                          <a:ea typeface="Cambria Math" panose="02040503050406030204" pitchFamily="18" charset="0"/>
                        </a:rPr>
                        <m:t>=</m:t>
                      </m:r>
                      <m:f>
                        <m:fPr>
                          <m:ctrlPr>
                            <a:rPr lang="es-ES" sz="1600" b="0" i="1" smtClean="0">
                              <a:latin typeface="Cambria Math" panose="02040503050406030204" pitchFamily="18" charset="0"/>
                              <a:ea typeface="Cambria Math" panose="02040503050406030204" pitchFamily="18" charset="0"/>
                            </a:rPr>
                          </m:ctrlPr>
                        </m:fPr>
                        <m:num>
                          <m:r>
                            <a:rPr lang="es-ES" sz="1600" b="0" i="1" smtClean="0">
                              <a:latin typeface="Cambria Math" panose="02040503050406030204" pitchFamily="18" charset="0"/>
                              <a:ea typeface="Cambria Math" panose="02040503050406030204" pitchFamily="18" charset="0"/>
                            </a:rPr>
                            <m:t>1,6·</m:t>
                          </m:r>
                          <m:sSup>
                            <m:sSupPr>
                              <m:ctrlPr>
                                <a:rPr lang="es-ES" sz="1600" b="0" i="1" smtClean="0">
                                  <a:latin typeface="Cambria Math" panose="02040503050406030204" pitchFamily="18" charset="0"/>
                                  <a:ea typeface="Cambria Math" panose="02040503050406030204" pitchFamily="18" charset="0"/>
                                </a:rPr>
                              </m:ctrlPr>
                            </m:sSupPr>
                            <m:e>
                              <m:r>
                                <a:rPr lang="es-ES" sz="1600" b="0" i="1" smtClean="0">
                                  <a:latin typeface="Cambria Math" panose="02040503050406030204" pitchFamily="18" charset="0"/>
                                  <a:ea typeface="Cambria Math" panose="02040503050406030204" pitchFamily="18" charset="0"/>
                                </a:rPr>
                                <m:t>10</m:t>
                              </m:r>
                            </m:e>
                            <m:sup>
                              <m:r>
                                <a:rPr lang="es-ES" sz="1600" b="0" i="1" smtClean="0">
                                  <a:latin typeface="Cambria Math" panose="02040503050406030204" pitchFamily="18" charset="0"/>
                                  <a:ea typeface="Cambria Math" panose="02040503050406030204" pitchFamily="18" charset="0"/>
                                </a:rPr>
                                <m:t>−19</m:t>
                              </m:r>
                            </m:sup>
                          </m:sSup>
                          <m:r>
                            <a:rPr lang="es-ES" sz="1600" b="0" i="1" smtClean="0">
                              <a:latin typeface="Cambria Math" panose="02040503050406030204" pitchFamily="18" charset="0"/>
                              <a:ea typeface="Cambria Math" panose="02040503050406030204" pitchFamily="18" charset="0"/>
                            </a:rPr>
                            <m:t>·4·</m:t>
                          </m:r>
                          <m:sSup>
                            <m:sSupPr>
                              <m:ctrlPr>
                                <a:rPr lang="es-ES" sz="1600" b="0" i="1" smtClean="0">
                                  <a:latin typeface="Cambria Math" panose="02040503050406030204" pitchFamily="18" charset="0"/>
                                  <a:ea typeface="Cambria Math" panose="02040503050406030204" pitchFamily="18" charset="0"/>
                                </a:rPr>
                              </m:ctrlPr>
                            </m:sSupPr>
                            <m:e>
                              <m:r>
                                <a:rPr lang="es-ES" sz="1600" b="0" i="1" smtClean="0">
                                  <a:latin typeface="Cambria Math" panose="02040503050406030204" pitchFamily="18" charset="0"/>
                                  <a:ea typeface="Cambria Math" panose="02040503050406030204" pitchFamily="18" charset="0"/>
                                </a:rPr>
                                <m:t>10</m:t>
                              </m:r>
                            </m:e>
                            <m:sup>
                              <m:r>
                                <a:rPr lang="es-ES" sz="1600" b="0" i="1" smtClean="0">
                                  <a:latin typeface="Cambria Math" panose="02040503050406030204" pitchFamily="18" charset="0"/>
                                  <a:ea typeface="Cambria Math" panose="02040503050406030204" pitchFamily="18" charset="0"/>
                                </a:rPr>
                                <m:t>4</m:t>
                              </m:r>
                            </m:sup>
                          </m:sSup>
                        </m:num>
                        <m:den>
                          <m:r>
                            <a:rPr lang="es-ES" sz="1600" b="0" i="1" smtClean="0">
                              <a:latin typeface="Cambria Math" panose="02040503050406030204" pitchFamily="18" charset="0"/>
                              <a:ea typeface="Cambria Math" panose="02040503050406030204" pitchFamily="18" charset="0"/>
                            </a:rPr>
                            <m:t>1,67·</m:t>
                          </m:r>
                          <m:sSup>
                            <m:sSupPr>
                              <m:ctrlPr>
                                <a:rPr lang="es-ES" sz="1600" b="0" i="1" smtClean="0">
                                  <a:latin typeface="Cambria Math" panose="02040503050406030204" pitchFamily="18" charset="0"/>
                                  <a:ea typeface="Cambria Math" panose="02040503050406030204" pitchFamily="18" charset="0"/>
                                </a:rPr>
                              </m:ctrlPr>
                            </m:sSupPr>
                            <m:e>
                              <m:r>
                                <a:rPr lang="es-ES" sz="1600" b="0" i="1" smtClean="0">
                                  <a:latin typeface="Cambria Math" panose="02040503050406030204" pitchFamily="18" charset="0"/>
                                  <a:ea typeface="Cambria Math" panose="02040503050406030204" pitchFamily="18" charset="0"/>
                                </a:rPr>
                                <m:t>10</m:t>
                              </m:r>
                            </m:e>
                            <m:sup>
                              <m:r>
                                <a:rPr lang="es-ES" sz="1600" b="0" i="1" smtClean="0">
                                  <a:latin typeface="Cambria Math" panose="02040503050406030204" pitchFamily="18" charset="0"/>
                                  <a:ea typeface="Cambria Math" panose="02040503050406030204" pitchFamily="18" charset="0"/>
                                </a:rPr>
                                <m:t>−27</m:t>
                              </m:r>
                            </m:sup>
                          </m:sSup>
                        </m:den>
                      </m:f>
                      <m:r>
                        <a:rPr lang="es-ES" sz="1600" b="0" i="1" smtClean="0">
                          <a:latin typeface="Cambria Math" panose="02040503050406030204" pitchFamily="18" charset="0"/>
                          <a:ea typeface="Cambria Math" panose="02040503050406030204" pitchFamily="18" charset="0"/>
                        </a:rPr>
                        <m:t>=3,83·</m:t>
                      </m:r>
                      <m:sSup>
                        <m:sSupPr>
                          <m:ctrlPr>
                            <a:rPr lang="es-ES" sz="1600" b="0" i="1" smtClean="0">
                              <a:latin typeface="Cambria Math" panose="02040503050406030204" pitchFamily="18" charset="0"/>
                              <a:ea typeface="Cambria Math" panose="02040503050406030204" pitchFamily="18" charset="0"/>
                            </a:rPr>
                          </m:ctrlPr>
                        </m:sSupPr>
                        <m:e>
                          <m:r>
                            <a:rPr lang="es-ES" sz="1600" b="0" i="1" smtClean="0">
                              <a:latin typeface="Cambria Math" panose="02040503050406030204" pitchFamily="18" charset="0"/>
                              <a:ea typeface="Cambria Math" panose="02040503050406030204" pitchFamily="18" charset="0"/>
                            </a:rPr>
                            <m:t>10</m:t>
                          </m:r>
                        </m:e>
                        <m:sup>
                          <m:r>
                            <a:rPr lang="es-ES" sz="1600" b="0" i="1" smtClean="0">
                              <a:latin typeface="Cambria Math" panose="02040503050406030204" pitchFamily="18" charset="0"/>
                              <a:ea typeface="Cambria Math" panose="02040503050406030204" pitchFamily="18" charset="0"/>
                            </a:rPr>
                            <m:t>12</m:t>
                          </m:r>
                        </m:sup>
                      </m:sSup>
                      <m:r>
                        <a:rPr lang="es-ES" sz="1600" b="0" i="0" smtClean="0">
                          <a:latin typeface="Cambria Math" panose="02040503050406030204" pitchFamily="18" charset="0"/>
                          <a:ea typeface="Cambria Math" panose="02040503050406030204" pitchFamily="18" charset="0"/>
                        </a:rPr>
                        <m:t> </m:t>
                      </m:r>
                      <m:r>
                        <m:rPr>
                          <m:sty m:val="p"/>
                        </m:rPr>
                        <a:rPr lang="es-ES" sz="1600" b="0" i="0" smtClean="0">
                          <a:latin typeface="Cambria Math" panose="02040503050406030204" pitchFamily="18" charset="0"/>
                          <a:ea typeface="Cambria Math" panose="02040503050406030204" pitchFamily="18" charset="0"/>
                        </a:rPr>
                        <m:t>m</m:t>
                      </m:r>
                      <m:r>
                        <a:rPr lang="es-ES" sz="1600" b="0" i="0" smtClean="0">
                          <a:latin typeface="Cambria Math" panose="02040503050406030204" pitchFamily="18" charset="0"/>
                          <a:ea typeface="Cambria Math" panose="02040503050406030204" pitchFamily="18" charset="0"/>
                        </a:rPr>
                        <m:t>/</m:t>
                      </m:r>
                      <m:sSup>
                        <m:sSupPr>
                          <m:ctrlPr>
                            <a:rPr lang="es-ES" sz="1600" b="0" i="1" smtClean="0">
                              <a:latin typeface="Cambria Math" panose="02040503050406030204" pitchFamily="18" charset="0"/>
                              <a:ea typeface="Cambria Math" panose="02040503050406030204" pitchFamily="18" charset="0"/>
                            </a:rPr>
                          </m:ctrlPr>
                        </m:sSupPr>
                        <m:e>
                          <m:r>
                            <a:rPr lang="es-ES" sz="1600" b="0" i="1" smtClean="0">
                              <a:latin typeface="Cambria Math" panose="02040503050406030204" pitchFamily="18" charset="0"/>
                              <a:ea typeface="Cambria Math" panose="02040503050406030204" pitchFamily="18" charset="0"/>
                            </a:rPr>
                            <m:t>𝑠</m:t>
                          </m:r>
                        </m:e>
                        <m:sup>
                          <m:r>
                            <a:rPr lang="es-ES" sz="1600" b="0" i="1" smtClean="0">
                              <a:latin typeface="Cambria Math" panose="02040503050406030204" pitchFamily="18" charset="0"/>
                              <a:ea typeface="Cambria Math" panose="02040503050406030204" pitchFamily="18" charset="0"/>
                            </a:rPr>
                            <m:t>2</m:t>
                          </m:r>
                        </m:sup>
                      </m:sSup>
                    </m:oMath>
                  </m:oMathPara>
                </a14:m>
                <a:endParaRPr lang="es-ES" sz="1600" dirty="0"/>
              </a:p>
            </p:txBody>
          </p:sp>
        </mc:Choice>
        <mc:Fallback xmlns="">
          <p:sp>
            <p:nvSpPr>
              <p:cNvPr id="9" name="CuadroTexto 8"/>
              <p:cNvSpPr txBox="1">
                <a:spLocks noRot="1" noChangeAspect="1" noMove="1" noResize="1" noEditPoints="1" noAdjustHandles="1" noChangeArrowheads="1" noChangeShapeType="1" noTextEdit="1"/>
              </p:cNvSpPr>
              <p:nvPr/>
            </p:nvSpPr>
            <p:spPr>
              <a:xfrm>
                <a:off x="2777341" y="5056170"/>
                <a:ext cx="5020925" cy="534377"/>
              </a:xfrm>
              <a:prstGeom prst="rect">
                <a:avLst/>
              </a:prstGeom>
              <a:blipFill rotWithShape="0">
                <a:blip r:embed="rId9"/>
                <a:stretch>
                  <a:fillRect/>
                </a:stretch>
              </a:blipFill>
            </p:spPr>
            <p:txBody>
              <a:bodyPr/>
              <a:lstStyle/>
              <a:p>
                <a:r>
                  <a:rPr lang="es-ES">
                    <a:noFill/>
                  </a:rPr>
                  <a:t> </a:t>
                </a:r>
              </a:p>
            </p:txBody>
          </p:sp>
        </mc:Fallback>
      </mc:AlternateContent>
      <mc:AlternateContent xmlns:mc="http://schemas.openxmlformats.org/markup-compatibility/2006" xmlns:a14="http://schemas.microsoft.com/office/drawing/2010/main">
        <mc:Choice Requires="a14">
          <p:sp>
            <p:nvSpPr>
              <p:cNvPr id="125" name="CuadroTexto 124"/>
              <p:cNvSpPr txBox="1"/>
              <p:nvPr/>
            </p:nvSpPr>
            <p:spPr>
              <a:xfrm>
                <a:off x="2777341" y="5935958"/>
                <a:ext cx="4980722" cy="53565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s-ES" sz="1600" b="0" i="1" smtClean="0">
                              <a:latin typeface="Cambria Math" panose="02040503050406030204" pitchFamily="18" charset="0"/>
                              <a:ea typeface="Cambria Math" panose="02040503050406030204" pitchFamily="18" charset="0"/>
                            </a:rPr>
                          </m:ctrlPr>
                        </m:sSubPr>
                        <m:e>
                          <m:r>
                            <a:rPr lang="es-ES" sz="1600" b="0" i="1" smtClean="0">
                              <a:latin typeface="Cambria Math" panose="02040503050406030204" pitchFamily="18" charset="0"/>
                              <a:ea typeface="Cambria Math" panose="02040503050406030204" pitchFamily="18" charset="0"/>
                            </a:rPr>
                            <m:t>𝑎</m:t>
                          </m:r>
                        </m:e>
                        <m:sub>
                          <m:r>
                            <a:rPr lang="es-ES" sz="1600" b="0" i="1" smtClean="0">
                              <a:latin typeface="Cambria Math" panose="02040503050406030204" pitchFamily="18" charset="0"/>
                              <a:ea typeface="Cambria Math" panose="02040503050406030204" pitchFamily="18" charset="0"/>
                            </a:rPr>
                            <m:t>𝑒</m:t>
                          </m:r>
                        </m:sub>
                      </m:sSub>
                      <m:r>
                        <a:rPr lang="es-ES" sz="1600" b="0" i="1" smtClean="0">
                          <a:latin typeface="Cambria Math" panose="02040503050406030204" pitchFamily="18" charset="0"/>
                          <a:ea typeface="Cambria Math" panose="02040503050406030204" pitchFamily="18" charset="0"/>
                        </a:rPr>
                        <m:t>=</m:t>
                      </m:r>
                      <m:f>
                        <m:fPr>
                          <m:ctrlPr>
                            <a:rPr lang="es-ES" sz="1600" b="0" i="1" smtClean="0">
                              <a:latin typeface="Cambria Math" panose="02040503050406030204" pitchFamily="18" charset="0"/>
                              <a:ea typeface="Cambria Math" panose="02040503050406030204" pitchFamily="18" charset="0"/>
                            </a:rPr>
                          </m:ctrlPr>
                        </m:fPr>
                        <m:num>
                          <m:r>
                            <a:rPr lang="es-ES" sz="1600" b="0" i="1" smtClean="0">
                              <a:latin typeface="Cambria Math" panose="02040503050406030204" pitchFamily="18" charset="0"/>
                              <a:ea typeface="Cambria Math" panose="02040503050406030204" pitchFamily="18" charset="0"/>
                            </a:rPr>
                            <m:t>𝐹</m:t>
                          </m:r>
                        </m:num>
                        <m:den>
                          <m:sSub>
                            <m:sSubPr>
                              <m:ctrlPr>
                                <a:rPr lang="es-ES" sz="1600" b="0" i="1" smtClean="0">
                                  <a:latin typeface="Cambria Math" panose="02040503050406030204" pitchFamily="18" charset="0"/>
                                  <a:ea typeface="Cambria Math" panose="02040503050406030204" pitchFamily="18" charset="0"/>
                                </a:rPr>
                              </m:ctrlPr>
                            </m:sSubPr>
                            <m:e>
                              <m:r>
                                <a:rPr lang="es-ES" sz="1600" b="0" i="1" smtClean="0">
                                  <a:latin typeface="Cambria Math" panose="02040503050406030204" pitchFamily="18" charset="0"/>
                                  <a:ea typeface="Cambria Math" panose="02040503050406030204" pitchFamily="18" charset="0"/>
                                </a:rPr>
                                <m:t>𝑚</m:t>
                              </m:r>
                            </m:e>
                            <m:sub>
                              <m:r>
                                <a:rPr lang="es-ES" sz="1600" b="0" i="1" smtClean="0">
                                  <a:latin typeface="Cambria Math" panose="02040503050406030204" pitchFamily="18" charset="0"/>
                                  <a:ea typeface="Cambria Math" panose="02040503050406030204" pitchFamily="18" charset="0"/>
                                </a:rPr>
                                <m:t>𝑒</m:t>
                              </m:r>
                            </m:sub>
                          </m:sSub>
                        </m:den>
                      </m:f>
                      <m:r>
                        <a:rPr lang="es-ES" sz="1600" b="0" i="1" smtClean="0">
                          <a:latin typeface="Cambria Math" panose="02040503050406030204" pitchFamily="18" charset="0"/>
                          <a:ea typeface="Cambria Math" panose="02040503050406030204" pitchFamily="18" charset="0"/>
                        </a:rPr>
                        <m:t>=</m:t>
                      </m:r>
                      <m:f>
                        <m:fPr>
                          <m:ctrlPr>
                            <a:rPr lang="es-ES" sz="1600" b="0" i="1" smtClean="0">
                              <a:latin typeface="Cambria Math" panose="02040503050406030204" pitchFamily="18" charset="0"/>
                              <a:ea typeface="Cambria Math" panose="02040503050406030204" pitchFamily="18" charset="0"/>
                            </a:rPr>
                          </m:ctrlPr>
                        </m:fPr>
                        <m:num>
                          <m:r>
                            <a:rPr lang="es-ES" sz="1600" b="0" i="1" smtClean="0">
                              <a:latin typeface="Cambria Math" panose="02040503050406030204" pitchFamily="18" charset="0"/>
                              <a:ea typeface="Cambria Math" panose="02040503050406030204" pitchFamily="18" charset="0"/>
                            </a:rPr>
                            <m:t>𝑒𝐸</m:t>
                          </m:r>
                        </m:num>
                        <m:den>
                          <m:sSub>
                            <m:sSubPr>
                              <m:ctrlPr>
                                <a:rPr lang="es-ES" sz="1600" b="0" i="1" smtClean="0">
                                  <a:latin typeface="Cambria Math" panose="02040503050406030204" pitchFamily="18" charset="0"/>
                                  <a:ea typeface="Cambria Math" panose="02040503050406030204" pitchFamily="18" charset="0"/>
                                </a:rPr>
                              </m:ctrlPr>
                            </m:sSubPr>
                            <m:e>
                              <m:r>
                                <a:rPr lang="es-ES" sz="1600" b="0" i="1" smtClean="0">
                                  <a:latin typeface="Cambria Math" panose="02040503050406030204" pitchFamily="18" charset="0"/>
                                  <a:ea typeface="Cambria Math" panose="02040503050406030204" pitchFamily="18" charset="0"/>
                                </a:rPr>
                                <m:t>𝑚</m:t>
                              </m:r>
                            </m:e>
                            <m:sub>
                              <m:r>
                                <a:rPr lang="es-ES" sz="1600" b="0" i="1" smtClean="0">
                                  <a:latin typeface="Cambria Math" panose="02040503050406030204" pitchFamily="18" charset="0"/>
                                  <a:ea typeface="Cambria Math" panose="02040503050406030204" pitchFamily="18" charset="0"/>
                                </a:rPr>
                                <m:t>𝑒</m:t>
                              </m:r>
                            </m:sub>
                          </m:sSub>
                        </m:den>
                      </m:f>
                      <m:r>
                        <a:rPr lang="es-ES" sz="1600" b="0" i="1" smtClean="0">
                          <a:latin typeface="Cambria Math" panose="02040503050406030204" pitchFamily="18" charset="0"/>
                          <a:ea typeface="Cambria Math" panose="02040503050406030204" pitchFamily="18" charset="0"/>
                        </a:rPr>
                        <m:t>=</m:t>
                      </m:r>
                      <m:f>
                        <m:fPr>
                          <m:ctrlPr>
                            <a:rPr lang="es-ES" sz="1600" b="0" i="1" smtClean="0">
                              <a:latin typeface="Cambria Math" panose="02040503050406030204" pitchFamily="18" charset="0"/>
                              <a:ea typeface="Cambria Math" panose="02040503050406030204" pitchFamily="18" charset="0"/>
                            </a:rPr>
                          </m:ctrlPr>
                        </m:fPr>
                        <m:num>
                          <m:r>
                            <a:rPr lang="es-ES" sz="1600" b="0" i="1" smtClean="0">
                              <a:latin typeface="Cambria Math" panose="02040503050406030204" pitchFamily="18" charset="0"/>
                              <a:ea typeface="Cambria Math" panose="02040503050406030204" pitchFamily="18" charset="0"/>
                            </a:rPr>
                            <m:t>1,6·</m:t>
                          </m:r>
                          <m:sSup>
                            <m:sSupPr>
                              <m:ctrlPr>
                                <a:rPr lang="es-ES" sz="1600" b="0" i="1" smtClean="0">
                                  <a:latin typeface="Cambria Math" panose="02040503050406030204" pitchFamily="18" charset="0"/>
                                  <a:ea typeface="Cambria Math" panose="02040503050406030204" pitchFamily="18" charset="0"/>
                                </a:rPr>
                              </m:ctrlPr>
                            </m:sSupPr>
                            <m:e>
                              <m:r>
                                <a:rPr lang="es-ES" sz="1600" b="0" i="1" smtClean="0">
                                  <a:latin typeface="Cambria Math" panose="02040503050406030204" pitchFamily="18" charset="0"/>
                                  <a:ea typeface="Cambria Math" panose="02040503050406030204" pitchFamily="18" charset="0"/>
                                </a:rPr>
                                <m:t>10</m:t>
                              </m:r>
                            </m:e>
                            <m:sup>
                              <m:r>
                                <a:rPr lang="es-ES" sz="1600" b="0" i="1" smtClean="0">
                                  <a:latin typeface="Cambria Math" panose="02040503050406030204" pitchFamily="18" charset="0"/>
                                  <a:ea typeface="Cambria Math" panose="02040503050406030204" pitchFamily="18" charset="0"/>
                                </a:rPr>
                                <m:t>−19</m:t>
                              </m:r>
                            </m:sup>
                          </m:sSup>
                          <m:r>
                            <a:rPr lang="es-ES" sz="1600" b="0" i="1" smtClean="0">
                              <a:latin typeface="Cambria Math" panose="02040503050406030204" pitchFamily="18" charset="0"/>
                              <a:ea typeface="Cambria Math" panose="02040503050406030204" pitchFamily="18" charset="0"/>
                            </a:rPr>
                            <m:t>·4·</m:t>
                          </m:r>
                          <m:sSup>
                            <m:sSupPr>
                              <m:ctrlPr>
                                <a:rPr lang="es-ES" sz="1600" b="0" i="1" smtClean="0">
                                  <a:latin typeface="Cambria Math" panose="02040503050406030204" pitchFamily="18" charset="0"/>
                                  <a:ea typeface="Cambria Math" panose="02040503050406030204" pitchFamily="18" charset="0"/>
                                </a:rPr>
                              </m:ctrlPr>
                            </m:sSupPr>
                            <m:e>
                              <m:r>
                                <a:rPr lang="es-ES" sz="1600" b="0" i="1" smtClean="0">
                                  <a:latin typeface="Cambria Math" panose="02040503050406030204" pitchFamily="18" charset="0"/>
                                  <a:ea typeface="Cambria Math" panose="02040503050406030204" pitchFamily="18" charset="0"/>
                                </a:rPr>
                                <m:t>10</m:t>
                              </m:r>
                            </m:e>
                            <m:sup>
                              <m:r>
                                <a:rPr lang="es-ES" sz="1600" b="0" i="1" smtClean="0">
                                  <a:latin typeface="Cambria Math" panose="02040503050406030204" pitchFamily="18" charset="0"/>
                                  <a:ea typeface="Cambria Math" panose="02040503050406030204" pitchFamily="18" charset="0"/>
                                </a:rPr>
                                <m:t>4</m:t>
                              </m:r>
                            </m:sup>
                          </m:sSup>
                        </m:num>
                        <m:den>
                          <m:r>
                            <a:rPr lang="es-ES" sz="1600" b="0" i="1" smtClean="0">
                              <a:latin typeface="Cambria Math" panose="02040503050406030204" pitchFamily="18" charset="0"/>
                              <a:ea typeface="Cambria Math" panose="02040503050406030204" pitchFamily="18" charset="0"/>
                            </a:rPr>
                            <m:t>9,1·</m:t>
                          </m:r>
                          <m:sSup>
                            <m:sSupPr>
                              <m:ctrlPr>
                                <a:rPr lang="es-ES" sz="1600" b="0" i="1" smtClean="0">
                                  <a:latin typeface="Cambria Math" panose="02040503050406030204" pitchFamily="18" charset="0"/>
                                  <a:ea typeface="Cambria Math" panose="02040503050406030204" pitchFamily="18" charset="0"/>
                                </a:rPr>
                              </m:ctrlPr>
                            </m:sSupPr>
                            <m:e>
                              <m:r>
                                <a:rPr lang="es-ES" sz="1600" b="0" i="1" smtClean="0">
                                  <a:latin typeface="Cambria Math" panose="02040503050406030204" pitchFamily="18" charset="0"/>
                                  <a:ea typeface="Cambria Math" panose="02040503050406030204" pitchFamily="18" charset="0"/>
                                </a:rPr>
                                <m:t>10</m:t>
                              </m:r>
                            </m:e>
                            <m:sup>
                              <m:r>
                                <a:rPr lang="es-ES" sz="1600" b="0" i="1" smtClean="0">
                                  <a:latin typeface="Cambria Math" panose="02040503050406030204" pitchFamily="18" charset="0"/>
                                  <a:ea typeface="Cambria Math" panose="02040503050406030204" pitchFamily="18" charset="0"/>
                                </a:rPr>
                                <m:t>−31</m:t>
                              </m:r>
                            </m:sup>
                          </m:sSup>
                        </m:den>
                      </m:f>
                      <m:r>
                        <a:rPr lang="es-ES" sz="1600" b="0" i="1" smtClean="0">
                          <a:latin typeface="Cambria Math" panose="02040503050406030204" pitchFamily="18" charset="0"/>
                          <a:ea typeface="Cambria Math" panose="02040503050406030204" pitchFamily="18" charset="0"/>
                        </a:rPr>
                        <m:t>=7,03·</m:t>
                      </m:r>
                      <m:sSup>
                        <m:sSupPr>
                          <m:ctrlPr>
                            <a:rPr lang="es-ES" sz="1600" b="0" i="1" smtClean="0">
                              <a:latin typeface="Cambria Math" panose="02040503050406030204" pitchFamily="18" charset="0"/>
                              <a:ea typeface="Cambria Math" panose="02040503050406030204" pitchFamily="18" charset="0"/>
                            </a:rPr>
                          </m:ctrlPr>
                        </m:sSupPr>
                        <m:e>
                          <m:r>
                            <a:rPr lang="es-ES" sz="1600" b="0" i="1" smtClean="0">
                              <a:latin typeface="Cambria Math" panose="02040503050406030204" pitchFamily="18" charset="0"/>
                              <a:ea typeface="Cambria Math" panose="02040503050406030204" pitchFamily="18" charset="0"/>
                            </a:rPr>
                            <m:t>10</m:t>
                          </m:r>
                        </m:e>
                        <m:sup>
                          <m:r>
                            <a:rPr lang="es-ES" sz="1600" b="0" i="1" smtClean="0">
                              <a:latin typeface="Cambria Math" panose="02040503050406030204" pitchFamily="18" charset="0"/>
                              <a:ea typeface="Cambria Math" panose="02040503050406030204" pitchFamily="18" charset="0"/>
                            </a:rPr>
                            <m:t>15</m:t>
                          </m:r>
                        </m:sup>
                      </m:sSup>
                      <m:r>
                        <a:rPr lang="es-ES" sz="1600" b="0" i="0" smtClean="0">
                          <a:latin typeface="Cambria Math" panose="02040503050406030204" pitchFamily="18" charset="0"/>
                          <a:ea typeface="Cambria Math" panose="02040503050406030204" pitchFamily="18" charset="0"/>
                        </a:rPr>
                        <m:t> </m:t>
                      </m:r>
                      <m:r>
                        <m:rPr>
                          <m:sty m:val="p"/>
                        </m:rPr>
                        <a:rPr lang="es-ES" sz="1600" b="0" i="0" smtClean="0">
                          <a:latin typeface="Cambria Math" panose="02040503050406030204" pitchFamily="18" charset="0"/>
                          <a:ea typeface="Cambria Math" panose="02040503050406030204" pitchFamily="18" charset="0"/>
                        </a:rPr>
                        <m:t>m</m:t>
                      </m:r>
                      <m:r>
                        <a:rPr lang="es-ES" sz="1600" b="0" i="0" smtClean="0">
                          <a:latin typeface="Cambria Math" panose="02040503050406030204" pitchFamily="18" charset="0"/>
                          <a:ea typeface="Cambria Math" panose="02040503050406030204" pitchFamily="18" charset="0"/>
                        </a:rPr>
                        <m:t>/</m:t>
                      </m:r>
                      <m:sSup>
                        <m:sSupPr>
                          <m:ctrlPr>
                            <a:rPr lang="es-ES" sz="1600" b="0" i="1" smtClean="0">
                              <a:latin typeface="Cambria Math" panose="02040503050406030204" pitchFamily="18" charset="0"/>
                              <a:ea typeface="Cambria Math" panose="02040503050406030204" pitchFamily="18" charset="0"/>
                            </a:rPr>
                          </m:ctrlPr>
                        </m:sSupPr>
                        <m:e>
                          <m:r>
                            <a:rPr lang="es-ES" sz="1600" b="0" i="1" smtClean="0">
                              <a:latin typeface="Cambria Math" panose="02040503050406030204" pitchFamily="18" charset="0"/>
                              <a:ea typeface="Cambria Math" panose="02040503050406030204" pitchFamily="18" charset="0"/>
                            </a:rPr>
                            <m:t>𝑠</m:t>
                          </m:r>
                        </m:e>
                        <m:sup>
                          <m:r>
                            <a:rPr lang="es-ES" sz="1600" b="0" i="1" smtClean="0">
                              <a:latin typeface="Cambria Math" panose="02040503050406030204" pitchFamily="18" charset="0"/>
                              <a:ea typeface="Cambria Math" panose="02040503050406030204" pitchFamily="18" charset="0"/>
                            </a:rPr>
                            <m:t>2</m:t>
                          </m:r>
                        </m:sup>
                      </m:sSup>
                    </m:oMath>
                  </m:oMathPara>
                </a14:m>
                <a:endParaRPr lang="es-ES" sz="1600" dirty="0"/>
              </a:p>
            </p:txBody>
          </p:sp>
        </mc:Choice>
        <mc:Fallback xmlns="">
          <p:sp>
            <p:nvSpPr>
              <p:cNvPr id="125" name="CuadroTexto 124"/>
              <p:cNvSpPr txBox="1">
                <a:spLocks noRot="1" noChangeAspect="1" noMove="1" noResize="1" noEditPoints="1" noAdjustHandles="1" noChangeArrowheads="1" noChangeShapeType="1" noTextEdit="1"/>
              </p:cNvSpPr>
              <p:nvPr/>
            </p:nvSpPr>
            <p:spPr>
              <a:xfrm>
                <a:off x="2777341" y="5935958"/>
                <a:ext cx="4980722" cy="535659"/>
              </a:xfrm>
              <a:prstGeom prst="rect">
                <a:avLst/>
              </a:prstGeom>
              <a:blipFill rotWithShape="0">
                <a:blip r:embed="rId10"/>
                <a:stretch>
                  <a:fillRect/>
                </a:stretch>
              </a:blipFill>
            </p:spPr>
            <p:txBody>
              <a:bodyPr/>
              <a:lstStyle/>
              <a:p>
                <a:r>
                  <a:rPr lang="es-ES">
                    <a:noFill/>
                  </a:rPr>
                  <a:t> </a:t>
                </a:r>
              </a:p>
            </p:txBody>
          </p:sp>
        </mc:Fallback>
      </mc:AlternateContent>
      <p:sp>
        <p:nvSpPr>
          <p:cNvPr id="129" name="125 CuadroTexto"/>
          <p:cNvSpPr txBox="1"/>
          <p:nvPr/>
        </p:nvSpPr>
        <p:spPr>
          <a:xfrm>
            <a:off x="2612354" y="4593463"/>
            <a:ext cx="5689910" cy="338554"/>
          </a:xfrm>
          <a:prstGeom prst="rect">
            <a:avLst/>
          </a:prstGeom>
          <a:noFill/>
        </p:spPr>
        <p:txBody>
          <a:bodyPr wrap="square" rtlCol="0">
            <a:spAutoFit/>
          </a:bodyPr>
          <a:lstStyle/>
          <a:p>
            <a:pPr algn="just"/>
            <a:r>
              <a:rPr lang="es-ES" sz="1600" dirty="0" smtClean="0">
                <a:latin typeface="Arial Narrow" pitchFamily="34" charset="0"/>
              </a:rPr>
              <a:t>Las aceleraciones de cada una de las partículas:</a:t>
            </a:r>
            <a:endParaRPr lang="es-ES" sz="1600" dirty="0">
              <a:latin typeface="Arial Narrow" pitchFamily="34" charset="0"/>
            </a:endParaRPr>
          </a:p>
        </p:txBody>
      </p:sp>
    </p:spTree>
    <p:extLst>
      <p:ext uri="{BB962C8B-B14F-4D97-AF65-F5344CB8AC3E}">
        <p14:creationId xmlns:p14="http://schemas.microsoft.com/office/powerpoint/2010/main" val="13056632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3" presetClass="path" presetSubtype="0" accel="100000" fill="hold" nodeType="withEffect">
                                  <p:stCondLst>
                                    <p:cond delay="0"/>
                                  </p:stCondLst>
                                  <p:childTnLst>
                                    <p:animMotion origin="layout" path="M -1.66667E-6 4.07407E-6 L 0.11702 0.00023 " pathEditMode="relative" rAng="0" ptsTypes="AA">
                                      <p:cBhvr>
                                        <p:cTn id="6" dur="1000" fill="hold"/>
                                        <p:tgtEl>
                                          <p:spTgt spid="114"/>
                                        </p:tgtEl>
                                        <p:attrNameLst>
                                          <p:attrName>ppt_x</p:attrName>
                                          <p:attrName>ppt_y</p:attrName>
                                        </p:attrNameLst>
                                      </p:cBhvr>
                                      <p:rCtr x="5851" y="0"/>
                                    </p:animMotion>
                                  </p:childTnLst>
                                </p:cTn>
                              </p:par>
                              <p:par>
                                <p:cTn id="7" presetID="63" presetClass="path" presetSubtype="0" accel="100000" fill="hold" nodeType="withEffect">
                                  <p:stCondLst>
                                    <p:cond delay="0"/>
                                  </p:stCondLst>
                                  <p:childTnLst>
                                    <p:animMotion origin="layout" path="M -1.38889E-6 1.48148E-6 L -0.10104 -0.0007 " pathEditMode="relative" rAng="0" ptsTypes="AA">
                                      <p:cBhvr>
                                        <p:cTn id="8" dur="2000" fill="hold"/>
                                        <p:tgtEl>
                                          <p:spTgt spid="121"/>
                                        </p:tgtEl>
                                        <p:attrNameLst>
                                          <p:attrName>ppt_x</p:attrName>
                                          <p:attrName>ppt_y</p:attrName>
                                        </p:attrNameLst>
                                      </p:cBhvr>
                                      <p:rCtr x="-5052" y="-46"/>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PRESENTER" val="e77678e3366e237beebe4a586aa927b910ca4c"/>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yacencia">
  <a:themeElements>
    <a:clrScheme name="Adyacencia">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yacencia">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716</TotalTime>
  <Words>1135</Words>
  <Application>Microsoft Office PowerPoint</Application>
  <PresentationFormat>Presentación en pantalla (4:3)</PresentationFormat>
  <Paragraphs>125</Paragraphs>
  <Slides>10</Slides>
  <Notes>0</Notes>
  <HiddenSlides>0</HiddenSlides>
  <MMClips>0</MMClips>
  <ScaleCrop>false</ScaleCrop>
  <HeadingPairs>
    <vt:vector size="6" baseType="variant">
      <vt:variant>
        <vt:lpstr>Fuentes usadas</vt:lpstr>
      </vt:variant>
      <vt:variant>
        <vt:i4>8</vt:i4>
      </vt:variant>
      <vt:variant>
        <vt:lpstr>Tema</vt:lpstr>
      </vt:variant>
      <vt:variant>
        <vt:i4>1</vt:i4>
      </vt:variant>
      <vt:variant>
        <vt:lpstr>Títulos de diapositiva</vt:lpstr>
      </vt:variant>
      <vt:variant>
        <vt:i4>10</vt:i4>
      </vt:variant>
    </vt:vector>
  </HeadingPairs>
  <TitlesOfParts>
    <vt:vector size="19" baseType="lpstr">
      <vt:lpstr>Adobe Heiti Std R</vt:lpstr>
      <vt:lpstr>Aharoni</vt:lpstr>
      <vt:lpstr>Aparajita</vt:lpstr>
      <vt:lpstr>Arial</vt:lpstr>
      <vt:lpstr>Arial Narrow</vt:lpstr>
      <vt:lpstr>Calibri</vt:lpstr>
      <vt:lpstr>Cambria</vt:lpstr>
      <vt:lpstr>Cambria Math</vt:lpstr>
      <vt:lpstr>Adyacencia</vt:lpstr>
      <vt:lpstr>Presentación de PowerPoint</vt:lpstr>
      <vt:lpstr>Cuestiones</vt:lpstr>
      <vt:lpstr>Cuestiones</vt:lpstr>
      <vt:lpstr>Cuestiones</vt:lpstr>
      <vt:lpstr>Cuestiones</vt:lpstr>
      <vt:lpstr>Cuestiones</vt:lpstr>
      <vt:lpstr>Problemas</vt:lpstr>
      <vt:lpstr>Problemas</vt:lpstr>
      <vt:lpstr>Problemas</vt:lpstr>
      <vt:lpstr>Problemas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Rafael Artacho Cañadas</dc:creator>
  <cp:lastModifiedBy>I.E.S. Padre Manjón</cp:lastModifiedBy>
  <cp:revision>122</cp:revision>
  <cp:lastPrinted>2015-02-24T08:20:04Z</cp:lastPrinted>
  <dcterms:created xsi:type="dcterms:W3CDTF">2014-03-16T07:02:01Z</dcterms:created>
  <dcterms:modified xsi:type="dcterms:W3CDTF">2015-03-12T12:55:01Z</dcterms:modified>
</cp:coreProperties>
</file>