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9" r:id="rId13"/>
    <p:sldId id="270" r:id="rId14"/>
  </p:sldIdLst>
  <p:sldSz cx="9144000" cy="6858000" type="screen4x3"/>
  <p:notesSz cx="6858000" cy="9144000"/>
  <p:custDataLst>
    <p:tags r:id="rId15"/>
  </p:custDataLst>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FF9933"/>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0" d="100"/>
          <a:sy n="200" d="100"/>
        </p:scale>
        <p:origin x="3006" y="27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Hoja_de_c_lculo_de_Microsoft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6837297040277"/>
          <c:y val="7.2780859207106169E-2"/>
          <c:w val="0.77958710411648702"/>
          <c:h val="0.73880349577355242"/>
        </c:manualLayout>
      </c:layout>
      <c:lineChart>
        <c:grouping val="standard"/>
        <c:varyColors val="0"/>
        <c:ser>
          <c:idx val="0"/>
          <c:order val="0"/>
          <c:tx>
            <c:strRef>
              <c:f>Hoja1!$B$1</c:f>
              <c:strCache>
                <c:ptCount val="1"/>
                <c:pt idx="0">
                  <c:v>Serie 1</c:v>
                </c:pt>
              </c:strCache>
            </c:strRef>
          </c:tx>
          <c:spPr>
            <a:ln>
              <a:solidFill>
                <a:srgbClr val="FF0000"/>
              </a:solidFill>
            </a:ln>
          </c:spPr>
          <c:marker>
            <c:symbol val="none"/>
          </c:marker>
          <c:cat>
            <c:numRef>
              <c:f>Hoja1!$A$2:$A$52</c:f>
              <c:numCache>
                <c:formatCode>General</c:formatCode>
                <c:ptCount val="51"/>
                <c:pt idx="0">
                  <c:v>0.5</c:v>
                </c:pt>
                <c:pt idx="1">
                  <c:v>1</c:v>
                </c:pt>
                <c:pt idx="2">
                  <c:v>1.5</c:v>
                </c:pt>
                <c:pt idx="3">
                  <c:v>2</c:v>
                </c:pt>
                <c:pt idx="4">
                  <c:v>2.5</c:v>
                </c:pt>
                <c:pt idx="5">
                  <c:v>3</c:v>
                </c:pt>
                <c:pt idx="6">
                  <c:v>3.5</c:v>
                </c:pt>
                <c:pt idx="7">
                  <c:v>4</c:v>
                </c:pt>
                <c:pt idx="8">
                  <c:v>4.5</c:v>
                </c:pt>
                <c:pt idx="9">
                  <c:v>5</c:v>
                </c:pt>
                <c:pt idx="10">
                  <c:v>5.5</c:v>
                </c:pt>
                <c:pt idx="11">
                  <c:v>6</c:v>
                </c:pt>
                <c:pt idx="12">
                  <c:v>6.5</c:v>
                </c:pt>
                <c:pt idx="13">
                  <c:v>7</c:v>
                </c:pt>
                <c:pt idx="14">
                  <c:v>7.5</c:v>
                </c:pt>
                <c:pt idx="15">
                  <c:v>8</c:v>
                </c:pt>
                <c:pt idx="16">
                  <c:v>8.5</c:v>
                </c:pt>
                <c:pt idx="17">
                  <c:v>9</c:v>
                </c:pt>
                <c:pt idx="18">
                  <c:v>9.5</c:v>
                </c:pt>
                <c:pt idx="19">
                  <c:v>10</c:v>
                </c:pt>
                <c:pt idx="20">
                  <c:v>10.5</c:v>
                </c:pt>
                <c:pt idx="21">
                  <c:v>11</c:v>
                </c:pt>
                <c:pt idx="22">
                  <c:v>11.5</c:v>
                </c:pt>
                <c:pt idx="23">
                  <c:v>12</c:v>
                </c:pt>
                <c:pt idx="24">
                  <c:v>12.5</c:v>
                </c:pt>
                <c:pt idx="25">
                  <c:v>13</c:v>
                </c:pt>
                <c:pt idx="26">
                  <c:v>13.5</c:v>
                </c:pt>
                <c:pt idx="27">
                  <c:v>14</c:v>
                </c:pt>
                <c:pt idx="28">
                  <c:v>14.5</c:v>
                </c:pt>
                <c:pt idx="29">
                  <c:v>15</c:v>
                </c:pt>
                <c:pt idx="30">
                  <c:v>15.5</c:v>
                </c:pt>
                <c:pt idx="31">
                  <c:v>16</c:v>
                </c:pt>
                <c:pt idx="32">
                  <c:v>16.5</c:v>
                </c:pt>
                <c:pt idx="33">
                  <c:v>17</c:v>
                </c:pt>
                <c:pt idx="34">
                  <c:v>17.5</c:v>
                </c:pt>
                <c:pt idx="35">
                  <c:v>18</c:v>
                </c:pt>
                <c:pt idx="36">
                  <c:v>18.5</c:v>
                </c:pt>
                <c:pt idx="37">
                  <c:v>19</c:v>
                </c:pt>
                <c:pt idx="38">
                  <c:v>19.5</c:v>
                </c:pt>
                <c:pt idx="39">
                  <c:v>20</c:v>
                </c:pt>
                <c:pt idx="40">
                  <c:v>20.5</c:v>
                </c:pt>
                <c:pt idx="41">
                  <c:v>21</c:v>
                </c:pt>
                <c:pt idx="42">
                  <c:v>21.5</c:v>
                </c:pt>
                <c:pt idx="43">
                  <c:v>22</c:v>
                </c:pt>
                <c:pt idx="44">
                  <c:v>22.5</c:v>
                </c:pt>
                <c:pt idx="45">
                  <c:v>23</c:v>
                </c:pt>
                <c:pt idx="46">
                  <c:v>23.5</c:v>
                </c:pt>
                <c:pt idx="47">
                  <c:v>24</c:v>
                </c:pt>
                <c:pt idx="48">
                  <c:v>24.5</c:v>
                </c:pt>
                <c:pt idx="49">
                  <c:v>25</c:v>
                </c:pt>
                <c:pt idx="50">
                  <c:v>25.5</c:v>
                </c:pt>
              </c:numCache>
            </c:numRef>
          </c:cat>
          <c:val>
            <c:numRef>
              <c:f>Hoja1!$B$2:$B$52</c:f>
              <c:numCache>
                <c:formatCode>General</c:formatCode>
                <c:ptCount val="51"/>
                <c:pt idx="0">
                  <c:v>18000</c:v>
                </c:pt>
                <c:pt idx="1">
                  <c:v>9000</c:v>
                </c:pt>
                <c:pt idx="2">
                  <c:v>6000</c:v>
                </c:pt>
                <c:pt idx="3">
                  <c:v>4500</c:v>
                </c:pt>
                <c:pt idx="4">
                  <c:v>3600</c:v>
                </c:pt>
                <c:pt idx="5">
                  <c:v>3000</c:v>
                </c:pt>
                <c:pt idx="6">
                  <c:v>2571.4285714285716</c:v>
                </c:pt>
                <c:pt idx="7">
                  <c:v>2250</c:v>
                </c:pt>
                <c:pt idx="8">
                  <c:v>2000</c:v>
                </c:pt>
                <c:pt idx="9">
                  <c:v>1800</c:v>
                </c:pt>
                <c:pt idx="10">
                  <c:v>1636.3636363636363</c:v>
                </c:pt>
                <c:pt idx="11">
                  <c:v>1500</c:v>
                </c:pt>
                <c:pt idx="12">
                  <c:v>1384.6153846153845</c:v>
                </c:pt>
                <c:pt idx="13">
                  <c:v>1285.7142857142858</c:v>
                </c:pt>
                <c:pt idx="14">
                  <c:v>1200</c:v>
                </c:pt>
                <c:pt idx="15">
                  <c:v>1125</c:v>
                </c:pt>
                <c:pt idx="16">
                  <c:v>1058.8235294117646</c:v>
                </c:pt>
                <c:pt idx="17">
                  <c:v>1000</c:v>
                </c:pt>
                <c:pt idx="18">
                  <c:v>947.36842105263156</c:v>
                </c:pt>
                <c:pt idx="19">
                  <c:v>900</c:v>
                </c:pt>
                <c:pt idx="20">
                  <c:v>857.14285714285711</c:v>
                </c:pt>
                <c:pt idx="21">
                  <c:v>818.18181818181813</c:v>
                </c:pt>
                <c:pt idx="22">
                  <c:v>782.60869565217388</c:v>
                </c:pt>
                <c:pt idx="23">
                  <c:v>750</c:v>
                </c:pt>
                <c:pt idx="24">
                  <c:v>720</c:v>
                </c:pt>
                <c:pt idx="25">
                  <c:v>692.30769230769226</c:v>
                </c:pt>
                <c:pt idx="26">
                  <c:v>666.66666666666663</c:v>
                </c:pt>
                <c:pt idx="27">
                  <c:v>642.85714285714289</c:v>
                </c:pt>
                <c:pt idx="28">
                  <c:v>620.68965517241384</c:v>
                </c:pt>
                <c:pt idx="29">
                  <c:v>600</c:v>
                </c:pt>
                <c:pt idx="30">
                  <c:v>580.64516129032256</c:v>
                </c:pt>
                <c:pt idx="31">
                  <c:v>562.5</c:v>
                </c:pt>
                <c:pt idx="32">
                  <c:v>545.4545454545455</c:v>
                </c:pt>
                <c:pt idx="33">
                  <c:v>529.41176470588232</c:v>
                </c:pt>
                <c:pt idx="34">
                  <c:v>514.28571428571433</c:v>
                </c:pt>
                <c:pt idx="35">
                  <c:v>500</c:v>
                </c:pt>
                <c:pt idx="36">
                  <c:v>486.48648648648651</c:v>
                </c:pt>
                <c:pt idx="37">
                  <c:v>473.68421052631578</c:v>
                </c:pt>
                <c:pt idx="38">
                  <c:v>461.53846153846155</c:v>
                </c:pt>
                <c:pt idx="39">
                  <c:v>450</c:v>
                </c:pt>
                <c:pt idx="40">
                  <c:v>439.02439024390242</c:v>
                </c:pt>
                <c:pt idx="41">
                  <c:v>428.57142857142856</c:v>
                </c:pt>
                <c:pt idx="42">
                  <c:v>418.60465116279067</c:v>
                </c:pt>
                <c:pt idx="43">
                  <c:v>409.09090909090907</c:v>
                </c:pt>
                <c:pt idx="44">
                  <c:v>400</c:v>
                </c:pt>
                <c:pt idx="45">
                  <c:v>391.30434782608694</c:v>
                </c:pt>
                <c:pt idx="46">
                  <c:v>382.97872340425533</c:v>
                </c:pt>
                <c:pt idx="47">
                  <c:v>375</c:v>
                </c:pt>
                <c:pt idx="48">
                  <c:v>367.34693877551018</c:v>
                </c:pt>
                <c:pt idx="49">
                  <c:v>360</c:v>
                </c:pt>
                <c:pt idx="50">
                  <c:v>352.94117647058823</c:v>
                </c:pt>
              </c:numCache>
            </c:numRef>
          </c:val>
          <c:smooth val="0"/>
        </c:ser>
        <c:dLbls>
          <c:showLegendKey val="0"/>
          <c:showVal val="0"/>
          <c:showCatName val="0"/>
          <c:showSerName val="0"/>
          <c:showPercent val="0"/>
          <c:showBubbleSize val="0"/>
        </c:dLbls>
        <c:marker val="1"/>
        <c:smooth val="0"/>
        <c:axId val="32656896"/>
        <c:axId val="110777408"/>
      </c:lineChart>
      <c:catAx>
        <c:axId val="32656896"/>
        <c:scaling>
          <c:orientation val="minMax"/>
        </c:scaling>
        <c:delete val="0"/>
        <c:axPos val="b"/>
        <c:title>
          <c:tx>
            <c:rich>
              <a:bodyPr/>
              <a:lstStyle/>
              <a:p>
                <a:pPr>
                  <a:defRPr sz="1600"/>
                </a:pPr>
                <a:r>
                  <a:rPr lang="es-ES" sz="1600" dirty="0" smtClean="0"/>
                  <a:t>r</a:t>
                </a:r>
                <a:endParaRPr lang="es-ES" sz="1600" dirty="0"/>
              </a:p>
            </c:rich>
          </c:tx>
          <c:layout>
            <c:manualLayout>
              <c:xMode val="edge"/>
              <c:yMode val="edge"/>
              <c:x val="0.83382207359945126"/>
              <c:y val="0.8091262612824659"/>
            </c:manualLayout>
          </c:layout>
          <c:overlay val="0"/>
        </c:title>
        <c:numFmt formatCode="General" sourceLinked="1"/>
        <c:majorTickMark val="none"/>
        <c:minorTickMark val="none"/>
        <c:tickLblPos val="none"/>
        <c:crossAx val="110777408"/>
        <c:crosses val="autoZero"/>
        <c:auto val="1"/>
        <c:lblAlgn val="ctr"/>
        <c:lblOffset val="100"/>
        <c:noMultiLvlLbl val="0"/>
      </c:catAx>
      <c:valAx>
        <c:axId val="110777408"/>
        <c:scaling>
          <c:orientation val="minMax"/>
        </c:scaling>
        <c:delete val="0"/>
        <c:axPos val="l"/>
        <c:title>
          <c:tx>
            <c:rich>
              <a:bodyPr/>
              <a:lstStyle/>
              <a:p>
                <a:pPr>
                  <a:defRPr sz="1600"/>
                </a:pPr>
                <a:r>
                  <a:rPr lang="es-ES" sz="1600" dirty="0" smtClean="0"/>
                  <a:t>V</a:t>
                </a:r>
                <a:endParaRPr lang="es-ES" sz="1600" dirty="0"/>
              </a:p>
            </c:rich>
          </c:tx>
          <c:layout>
            <c:manualLayout>
              <c:xMode val="edge"/>
              <c:yMode val="edge"/>
              <c:x val="3.0743087871914201E-3"/>
              <c:y val="8.2947665732004336E-2"/>
            </c:manualLayout>
          </c:layout>
          <c:overlay val="0"/>
        </c:title>
        <c:numFmt formatCode="General" sourceLinked="1"/>
        <c:majorTickMark val="out"/>
        <c:minorTickMark val="none"/>
        <c:tickLblPos val="none"/>
        <c:crossAx val="32656896"/>
        <c:crosses val="autoZero"/>
        <c:crossBetween val="between"/>
      </c:valAx>
    </c:plotArea>
    <c:plotVisOnly val="1"/>
    <c:dispBlanksAs val="gap"/>
    <c:showDLblsOverMax val="0"/>
  </c:chart>
  <c:txPr>
    <a:bodyPr/>
    <a:lstStyle/>
    <a:p>
      <a:pPr>
        <a:defRPr sz="1800"/>
      </a:pPr>
      <a:endParaRPr lang="es-E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11210626008465"/>
          <c:y val="8.8376757608628911E-2"/>
          <c:w val="0.80374194202152949"/>
          <c:h val="0.7938742094598743"/>
        </c:manualLayout>
      </c:layout>
      <c:lineChart>
        <c:grouping val="standard"/>
        <c:varyColors val="0"/>
        <c:ser>
          <c:idx val="0"/>
          <c:order val="0"/>
          <c:tx>
            <c:strRef>
              <c:f>Hoja1!$B$1</c:f>
              <c:strCache>
                <c:ptCount val="1"/>
                <c:pt idx="0">
                  <c:v>Serie 1</c:v>
                </c:pt>
              </c:strCache>
            </c:strRef>
          </c:tx>
          <c:spPr>
            <a:ln>
              <a:solidFill>
                <a:srgbClr val="FF0000"/>
              </a:solidFill>
            </a:ln>
          </c:spPr>
          <c:marker>
            <c:symbol val="none"/>
          </c:marker>
          <c:cat>
            <c:numRef>
              <c:f>Hoja1!$A$2:$A$52</c:f>
              <c:numCache>
                <c:formatCode>General</c:formatCode>
                <c:ptCount val="51"/>
                <c:pt idx="0">
                  <c:v>0.5</c:v>
                </c:pt>
                <c:pt idx="1">
                  <c:v>1</c:v>
                </c:pt>
                <c:pt idx="2">
                  <c:v>1.5</c:v>
                </c:pt>
                <c:pt idx="3">
                  <c:v>2</c:v>
                </c:pt>
                <c:pt idx="4">
                  <c:v>2.5</c:v>
                </c:pt>
                <c:pt idx="5">
                  <c:v>3</c:v>
                </c:pt>
                <c:pt idx="6">
                  <c:v>3.5</c:v>
                </c:pt>
                <c:pt idx="7">
                  <c:v>4</c:v>
                </c:pt>
                <c:pt idx="8">
                  <c:v>4.5</c:v>
                </c:pt>
                <c:pt idx="9">
                  <c:v>5</c:v>
                </c:pt>
                <c:pt idx="10">
                  <c:v>5.5</c:v>
                </c:pt>
                <c:pt idx="11">
                  <c:v>6</c:v>
                </c:pt>
                <c:pt idx="12">
                  <c:v>6.5</c:v>
                </c:pt>
                <c:pt idx="13">
                  <c:v>7</c:v>
                </c:pt>
                <c:pt idx="14">
                  <c:v>7.5</c:v>
                </c:pt>
                <c:pt idx="15">
                  <c:v>8</c:v>
                </c:pt>
                <c:pt idx="16">
                  <c:v>8.5</c:v>
                </c:pt>
                <c:pt idx="17">
                  <c:v>9</c:v>
                </c:pt>
                <c:pt idx="18">
                  <c:v>9.5</c:v>
                </c:pt>
                <c:pt idx="19">
                  <c:v>10</c:v>
                </c:pt>
                <c:pt idx="20">
                  <c:v>10.5</c:v>
                </c:pt>
                <c:pt idx="21">
                  <c:v>11</c:v>
                </c:pt>
                <c:pt idx="22">
                  <c:v>11.5</c:v>
                </c:pt>
                <c:pt idx="23">
                  <c:v>12</c:v>
                </c:pt>
                <c:pt idx="24">
                  <c:v>12.5</c:v>
                </c:pt>
                <c:pt idx="25">
                  <c:v>13</c:v>
                </c:pt>
                <c:pt idx="26">
                  <c:v>13.5</c:v>
                </c:pt>
                <c:pt idx="27">
                  <c:v>14</c:v>
                </c:pt>
                <c:pt idx="28">
                  <c:v>14.5</c:v>
                </c:pt>
                <c:pt idx="29">
                  <c:v>15</c:v>
                </c:pt>
                <c:pt idx="30">
                  <c:v>15.5</c:v>
                </c:pt>
                <c:pt idx="31">
                  <c:v>16</c:v>
                </c:pt>
                <c:pt idx="32">
                  <c:v>16.5</c:v>
                </c:pt>
                <c:pt idx="33">
                  <c:v>17</c:v>
                </c:pt>
                <c:pt idx="34">
                  <c:v>17.5</c:v>
                </c:pt>
                <c:pt idx="35">
                  <c:v>18</c:v>
                </c:pt>
                <c:pt idx="36">
                  <c:v>18.5</c:v>
                </c:pt>
                <c:pt idx="37">
                  <c:v>19</c:v>
                </c:pt>
                <c:pt idx="38">
                  <c:v>19.5</c:v>
                </c:pt>
                <c:pt idx="39">
                  <c:v>20</c:v>
                </c:pt>
                <c:pt idx="40">
                  <c:v>20.5</c:v>
                </c:pt>
                <c:pt idx="41">
                  <c:v>21</c:v>
                </c:pt>
                <c:pt idx="42">
                  <c:v>21.5</c:v>
                </c:pt>
                <c:pt idx="43">
                  <c:v>22</c:v>
                </c:pt>
                <c:pt idx="44">
                  <c:v>22.5</c:v>
                </c:pt>
                <c:pt idx="45">
                  <c:v>23</c:v>
                </c:pt>
                <c:pt idx="46">
                  <c:v>23.5</c:v>
                </c:pt>
                <c:pt idx="47">
                  <c:v>24</c:v>
                </c:pt>
                <c:pt idx="48">
                  <c:v>24.5</c:v>
                </c:pt>
                <c:pt idx="49">
                  <c:v>25</c:v>
                </c:pt>
                <c:pt idx="50">
                  <c:v>25.5</c:v>
                </c:pt>
              </c:numCache>
            </c:numRef>
          </c:cat>
          <c:val>
            <c:numRef>
              <c:f>Hoja1!$B$2:$B$52</c:f>
              <c:numCache>
                <c:formatCode>General</c:formatCode>
                <c:ptCount val="51"/>
                <c:pt idx="0">
                  <c:v>-18000</c:v>
                </c:pt>
                <c:pt idx="1">
                  <c:v>-9000</c:v>
                </c:pt>
                <c:pt idx="2">
                  <c:v>-6000</c:v>
                </c:pt>
                <c:pt idx="3">
                  <c:v>-4500</c:v>
                </c:pt>
                <c:pt idx="4">
                  <c:v>-3600</c:v>
                </c:pt>
                <c:pt idx="5">
                  <c:v>-3000</c:v>
                </c:pt>
                <c:pt idx="6">
                  <c:v>-2571.4285714285716</c:v>
                </c:pt>
                <c:pt idx="7">
                  <c:v>-2250</c:v>
                </c:pt>
                <c:pt idx="8">
                  <c:v>-2000</c:v>
                </c:pt>
                <c:pt idx="9">
                  <c:v>-1800</c:v>
                </c:pt>
                <c:pt idx="10">
                  <c:v>-1636.3636363636363</c:v>
                </c:pt>
                <c:pt idx="11">
                  <c:v>-1500</c:v>
                </c:pt>
                <c:pt idx="12">
                  <c:v>-1384.6153846153845</c:v>
                </c:pt>
                <c:pt idx="13">
                  <c:v>-1285.7142857142858</c:v>
                </c:pt>
                <c:pt idx="14">
                  <c:v>-1200</c:v>
                </c:pt>
                <c:pt idx="15">
                  <c:v>-1125</c:v>
                </c:pt>
                <c:pt idx="16">
                  <c:v>-1058.8235294117646</c:v>
                </c:pt>
                <c:pt idx="17">
                  <c:v>-1000</c:v>
                </c:pt>
                <c:pt idx="18">
                  <c:v>-947.36842105263156</c:v>
                </c:pt>
                <c:pt idx="19">
                  <c:v>-900</c:v>
                </c:pt>
                <c:pt idx="20">
                  <c:v>-857.14285714285711</c:v>
                </c:pt>
                <c:pt idx="21">
                  <c:v>-818.18181818181813</c:v>
                </c:pt>
                <c:pt idx="22">
                  <c:v>-782.60869565217388</c:v>
                </c:pt>
                <c:pt idx="23">
                  <c:v>-750</c:v>
                </c:pt>
                <c:pt idx="24">
                  <c:v>-720</c:v>
                </c:pt>
                <c:pt idx="25">
                  <c:v>-692.30769230769226</c:v>
                </c:pt>
                <c:pt idx="26">
                  <c:v>-666.66666666666663</c:v>
                </c:pt>
                <c:pt idx="27">
                  <c:v>-642.85714285714289</c:v>
                </c:pt>
                <c:pt idx="28">
                  <c:v>-620.68965517241384</c:v>
                </c:pt>
                <c:pt idx="29">
                  <c:v>-600</c:v>
                </c:pt>
                <c:pt idx="30">
                  <c:v>-580.64516129032256</c:v>
                </c:pt>
                <c:pt idx="31">
                  <c:v>-562.5</c:v>
                </c:pt>
                <c:pt idx="32">
                  <c:v>-545.4545454545455</c:v>
                </c:pt>
                <c:pt idx="33">
                  <c:v>-529.41176470588232</c:v>
                </c:pt>
                <c:pt idx="34">
                  <c:v>-514.28571428571433</c:v>
                </c:pt>
                <c:pt idx="35">
                  <c:v>-500</c:v>
                </c:pt>
                <c:pt idx="36">
                  <c:v>-486.48648648648651</c:v>
                </c:pt>
                <c:pt idx="37">
                  <c:v>-473.68421052631578</c:v>
                </c:pt>
                <c:pt idx="38">
                  <c:v>-461.53846153846155</c:v>
                </c:pt>
                <c:pt idx="39">
                  <c:v>-450</c:v>
                </c:pt>
                <c:pt idx="40">
                  <c:v>-439.02439024390242</c:v>
                </c:pt>
                <c:pt idx="41">
                  <c:v>-428.57142857142856</c:v>
                </c:pt>
                <c:pt idx="42">
                  <c:v>-418.60465116279067</c:v>
                </c:pt>
                <c:pt idx="43">
                  <c:v>-409.09090909090907</c:v>
                </c:pt>
                <c:pt idx="44">
                  <c:v>-400</c:v>
                </c:pt>
                <c:pt idx="45">
                  <c:v>-391.30434782608694</c:v>
                </c:pt>
                <c:pt idx="46">
                  <c:v>-382.97872340425533</c:v>
                </c:pt>
                <c:pt idx="47">
                  <c:v>-375</c:v>
                </c:pt>
                <c:pt idx="48">
                  <c:v>-367.34693877551018</c:v>
                </c:pt>
                <c:pt idx="49">
                  <c:v>-360</c:v>
                </c:pt>
                <c:pt idx="50">
                  <c:v>-352.94117647058823</c:v>
                </c:pt>
              </c:numCache>
            </c:numRef>
          </c:val>
          <c:smooth val="0"/>
        </c:ser>
        <c:dLbls>
          <c:showLegendKey val="0"/>
          <c:showVal val="0"/>
          <c:showCatName val="0"/>
          <c:showSerName val="0"/>
          <c:showPercent val="0"/>
          <c:showBubbleSize val="0"/>
        </c:dLbls>
        <c:marker val="1"/>
        <c:smooth val="0"/>
        <c:axId val="33615360"/>
        <c:axId val="111012096"/>
      </c:lineChart>
      <c:catAx>
        <c:axId val="33615360"/>
        <c:scaling>
          <c:orientation val="minMax"/>
        </c:scaling>
        <c:delete val="0"/>
        <c:axPos val="b"/>
        <c:title>
          <c:tx>
            <c:rich>
              <a:bodyPr/>
              <a:lstStyle/>
              <a:p>
                <a:pPr>
                  <a:defRPr sz="1600"/>
                </a:pPr>
                <a:r>
                  <a:rPr lang="es-ES" sz="1600" dirty="0" smtClean="0"/>
                  <a:t>r</a:t>
                </a:r>
                <a:endParaRPr lang="es-ES" sz="1600" dirty="0"/>
              </a:p>
            </c:rich>
          </c:tx>
          <c:layout>
            <c:manualLayout>
              <c:xMode val="edge"/>
              <c:yMode val="edge"/>
              <c:x val="0.91301826345204962"/>
              <c:y val="3.3381772037904991E-3"/>
            </c:manualLayout>
          </c:layout>
          <c:overlay val="0"/>
        </c:title>
        <c:numFmt formatCode="General" sourceLinked="1"/>
        <c:majorTickMark val="none"/>
        <c:minorTickMark val="none"/>
        <c:tickLblPos val="none"/>
        <c:crossAx val="111012096"/>
        <c:crosses val="autoZero"/>
        <c:auto val="1"/>
        <c:lblAlgn val="ctr"/>
        <c:lblOffset val="100"/>
        <c:noMultiLvlLbl val="0"/>
      </c:catAx>
      <c:valAx>
        <c:axId val="111012096"/>
        <c:scaling>
          <c:orientation val="minMax"/>
        </c:scaling>
        <c:delete val="0"/>
        <c:axPos val="l"/>
        <c:title>
          <c:tx>
            <c:rich>
              <a:bodyPr/>
              <a:lstStyle/>
              <a:p>
                <a:pPr>
                  <a:defRPr sz="1600"/>
                </a:pPr>
                <a:r>
                  <a:rPr lang="es-ES" sz="1600" dirty="0" smtClean="0"/>
                  <a:t>V</a:t>
                </a:r>
                <a:endParaRPr lang="es-ES" sz="1600" dirty="0"/>
              </a:p>
            </c:rich>
          </c:tx>
          <c:layout>
            <c:manualLayout>
              <c:xMode val="edge"/>
              <c:yMode val="edge"/>
              <c:x val="3.0743087871914201E-3"/>
              <c:y val="5.6954501729466422E-2"/>
            </c:manualLayout>
          </c:layout>
          <c:overlay val="0"/>
        </c:title>
        <c:numFmt formatCode="General" sourceLinked="1"/>
        <c:majorTickMark val="out"/>
        <c:minorTickMark val="none"/>
        <c:tickLblPos val="none"/>
        <c:crossAx val="33615360"/>
        <c:crosses val="autoZero"/>
        <c:crossBetween val="between"/>
      </c:valAx>
    </c:plotArea>
    <c:plotVisOnly val="1"/>
    <c:dispBlanksAs val="gap"/>
    <c:showDLblsOverMax val="0"/>
  </c:chart>
  <c:txPr>
    <a:bodyPr/>
    <a:lstStyle/>
    <a:p>
      <a:pPr>
        <a:defRPr sz="1800"/>
      </a:pPr>
      <a:endParaRPr lang="es-E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3D0780D-6205-4A28-A910-8B6EC061ADC9}" type="datetimeFigureOut">
              <a:rPr lang="es-ES" smtClean="0"/>
              <a:t>24/03/2014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3D0780D-6205-4A28-A910-8B6EC061ADC9}" type="datetimeFigureOut">
              <a:rPr lang="es-ES" smtClean="0"/>
              <a:t>24/03/2014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3D0780D-6205-4A28-A910-8B6EC061ADC9}" type="datetimeFigureOut">
              <a:rPr lang="es-ES" smtClean="0"/>
              <a:t>24/03/2014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3D0780D-6205-4A28-A910-8B6EC061ADC9}" type="datetimeFigureOut">
              <a:rPr lang="es-ES" smtClean="0"/>
              <a:t>24/03/2014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3D0780D-6205-4A28-A910-8B6EC061ADC9}" type="datetimeFigureOut">
              <a:rPr lang="es-ES" smtClean="0"/>
              <a:t>24/03/2014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3D0780D-6205-4A28-A910-8B6EC061ADC9}" type="datetimeFigureOut">
              <a:rPr lang="es-ES" smtClean="0"/>
              <a:t>24/03/2014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F3D0780D-6205-4A28-A910-8B6EC061ADC9}" type="datetimeFigureOut">
              <a:rPr lang="es-ES" smtClean="0"/>
              <a:t>24/03/2014</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F3D0780D-6205-4A28-A910-8B6EC061ADC9}" type="datetimeFigureOut">
              <a:rPr lang="es-ES" smtClean="0"/>
              <a:t>24/03/2014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0780D-6205-4A28-A910-8B6EC061ADC9}" type="datetimeFigureOut">
              <a:rPr lang="es-ES" smtClean="0"/>
              <a:t>24/03/2014</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3D0780D-6205-4A28-A910-8B6EC061ADC9}" type="datetimeFigureOut">
              <a:rPr lang="es-ES" smtClean="0"/>
              <a:t>24/03/2014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4A765BA-2411-432B-A635-AB164D26E380}" type="slidenum">
              <a:rPr lang="es-ES" smtClean="0"/>
              <a:t>‹Nº›</a:t>
            </a:fld>
            <a:endParaRPr lang="es-ES"/>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F3D0780D-6205-4A28-A910-8B6EC061ADC9}" type="datetimeFigureOut">
              <a:rPr lang="es-ES" smtClean="0"/>
              <a:t>24/03/2014</a:t>
            </a:fld>
            <a:endParaRPr lang="es-ES"/>
          </a:p>
        </p:txBody>
      </p:sp>
      <p:sp>
        <p:nvSpPr>
          <p:cNvPr id="9" name="Slide Number Placeholder 8"/>
          <p:cNvSpPr>
            <a:spLocks noGrp="1"/>
          </p:cNvSpPr>
          <p:nvPr>
            <p:ph type="sldNum" sz="quarter" idx="11"/>
          </p:nvPr>
        </p:nvSpPr>
        <p:spPr/>
        <p:txBody>
          <a:bodyPr/>
          <a:lstStyle/>
          <a:p>
            <a:fld id="{F4A765BA-2411-432B-A635-AB164D26E380}" type="slidenum">
              <a:rPr lang="es-ES" smtClean="0"/>
              <a:t>‹Nº›</a:t>
            </a:fld>
            <a:endParaRPr lang="es-ES"/>
          </a:p>
        </p:txBody>
      </p:sp>
      <p:sp>
        <p:nvSpPr>
          <p:cNvPr id="10" name="Footer Placeholder 9"/>
          <p:cNvSpPr>
            <a:spLocks noGrp="1"/>
          </p:cNvSpPr>
          <p:nvPr>
            <p:ph type="ftr" sz="quarter" idx="12"/>
          </p:nvPr>
        </p:nvSpPr>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4A765BA-2411-432B-A635-AB164D26E380}" type="slidenum">
              <a:rPr lang="es-ES" smtClean="0"/>
              <a:t>‹Nº›</a:t>
            </a:fld>
            <a:endParaRPr lang="es-E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E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3D0780D-6205-4A28-A910-8B6EC061ADC9}" type="datetimeFigureOut">
              <a:rPr lang="es-ES" smtClean="0"/>
              <a:t>24/03/2014</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46.png"/><Relationship Id="rId3" Type="http://schemas.openxmlformats.org/officeDocument/2006/relationships/image" Target="../media/image38.png"/><Relationship Id="rId7" Type="http://schemas.openxmlformats.org/officeDocument/2006/relationships/image" Target="../media/image43.png"/><Relationship Id="rId12" Type="http://schemas.openxmlformats.org/officeDocument/2006/relationships/image" Target="../media/image45.png"/><Relationship Id="rId2" Type="http://schemas.openxmlformats.org/officeDocument/2006/relationships/image" Target="../media/image37.png"/><Relationship Id="rId1" Type="http://schemas.openxmlformats.org/officeDocument/2006/relationships/slideLayout" Target="../slideLayouts/slideLayout2.xml"/><Relationship Id="rId6" Type="http://schemas.openxmlformats.org/officeDocument/2006/relationships/image" Target="../media/image42.png"/><Relationship Id="rId11" Type="http://schemas.openxmlformats.org/officeDocument/2006/relationships/image" Target="../media/image44.png"/><Relationship Id="rId5" Type="http://schemas.openxmlformats.org/officeDocument/2006/relationships/image" Target="../media/image41.png"/><Relationship Id="rId15" Type="http://schemas.openxmlformats.org/officeDocument/2006/relationships/image" Target="../media/image48.png"/><Relationship Id="rId10" Type="http://schemas.openxmlformats.org/officeDocument/2006/relationships/image" Target="../media/image40.png"/><Relationship Id="rId4" Type="http://schemas.openxmlformats.org/officeDocument/2006/relationships/image" Target="../media/image10.jpeg"/><Relationship Id="rId9" Type="http://schemas.openxmlformats.org/officeDocument/2006/relationships/image" Target="../media/image9.gif"/><Relationship Id="rId14" Type="http://schemas.openxmlformats.org/officeDocument/2006/relationships/image" Target="../media/image47.png"/></Relationships>
</file>

<file path=ppt/slides/_rels/slide11.xml.rels><?xml version="1.0" encoding="UTF-8" standalone="yes"?>
<Relationships xmlns="http://schemas.openxmlformats.org/package/2006/relationships"><Relationship Id="rId8" Type="http://schemas.openxmlformats.org/officeDocument/2006/relationships/image" Target="../media/image52.png"/><Relationship Id="rId3" Type="http://schemas.openxmlformats.org/officeDocument/2006/relationships/image" Target="../media/image49.png"/><Relationship Id="rId7" Type="http://schemas.openxmlformats.org/officeDocument/2006/relationships/image" Target="../media/image51.png"/><Relationship Id="rId2" Type="http://schemas.openxmlformats.org/officeDocument/2006/relationships/image" Target="../media/image9.gif"/><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png"/><Relationship Id="rId4" Type="http://schemas.openxmlformats.org/officeDocument/2006/relationships/image" Target="../media/image50.png"/></Relationships>
</file>

<file path=ppt/slides/_rels/slide12.xml.rels><?xml version="1.0" encoding="UTF-8" standalone="yes"?>
<Relationships xmlns="http://schemas.openxmlformats.org/package/2006/relationships"><Relationship Id="rId8" Type="http://schemas.openxmlformats.org/officeDocument/2006/relationships/image" Target="../media/image59.png"/><Relationship Id="rId3" Type="http://schemas.openxmlformats.org/officeDocument/2006/relationships/image" Target="../media/image53.png"/><Relationship Id="rId7" Type="http://schemas.openxmlformats.org/officeDocument/2006/relationships/image" Target="../media/image5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7.png"/><Relationship Id="rId5" Type="http://schemas.openxmlformats.org/officeDocument/2006/relationships/image" Target="../media/image56.png"/><Relationship Id="rId4" Type="http://schemas.openxmlformats.org/officeDocument/2006/relationships/image" Target="../media/image54.png"/><Relationship Id="rId9" Type="http://schemas.openxmlformats.org/officeDocument/2006/relationships/image" Target="../media/image55.png"/></Relationships>
</file>

<file path=ppt/slides/_rels/slide13.xml.rels><?xml version="1.0" encoding="UTF-8" standalone="yes"?>
<Relationships xmlns="http://schemas.openxmlformats.org/package/2006/relationships"><Relationship Id="rId3" Type="http://schemas.openxmlformats.org/officeDocument/2006/relationships/image" Target="../media/image61.png"/><Relationship Id="rId7" Type="http://schemas.openxmlformats.org/officeDocument/2006/relationships/image" Target="../media/image65.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64.png"/><Relationship Id="rId5" Type="http://schemas.openxmlformats.org/officeDocument/2006/relationships/image" Target="../media/image62.png"/><Relationship Id="rId4" Type="http://schemas.openxmlformats.org/officeDocument/2006/relationships/image" Target="../media/image60.png"/></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7" Type="http://schemas.openxmlformats.org/officeDocument/2006/relationships/image" Target="../media/image3.png"/><Relationship Id="rId2" Type="http://schemas.openxmlformats.org/officeDocument/2006/relationships/image" Target="../media/image4.gif"/><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3.pn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chart" Target="../charts/chart2.xml"/><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5.png"/><Relationship Id="rId4" Type="http://schemas.openxmlformats.org/officeDocument/2006/relationships/image" Target="../media/image24.png"/></Relationships>
</file>

<file path=ppt/slides/_rels/slide8.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image" Target="../media/image90.png"/><Relationship Id="rId1" Type="http://schemas.openxmlformats.org/officeDocument/2006/relationships/slideLayout" Target="../slideLayouts/slideLayout2.xml"/><Relationship Id="rId6" Type="http://schemas.openxmlformats.org/officeDocument/2006/relationships/image" Target="../media/image29.png"/><Relationship Id="rId11" Type="http://schemas.openxmlformats.org/officeDocument/2006/relationships/image" Target="../media/image3.png"/><Relationship Id="rId5" Type="http://schemas.openxmlformats.org/officeDocument/2006/relationships/image" Target="../media/image28.png"/><Relationship Id="rId10" Type="http://schemas.openxmlformats.org/officeDocument/2006/relationships/image" Target="../media/image16.png"/><Relationship Id="rId4" Type="http://schemas.openxmlformats.org/officeDocument/2006/relationships/image" Target="../media/image27.png"/><Relationship Id="rId9" Type="http://schemas.openxmlformats.org/officeDocument/2006/relationships/image" Target="../media/image32.png"/></Relationships>
</file>

<file path=ppt/slides/_rels/slide9.xml.rels><?xml version="1.0" encoding="UTF-8" standalone="yes"?>
<Relationships xmlns="http://schemas.openxmlformats.org/package/2006/relationships"><Relationship Id="rId3" Type="http://schemas.openxmlformats.org/officeDocument/2006/relationships/image" Target="../media/image35.png"/><Relationship Id="rId7" Type="http://schemas.openxmlformats.org/officeDocument/2006/relationships/image" Target="../media/image34.png"/><Relationship Id="rId2" Type="http://schemas.openxmlformats.org/officeDocument/2006/relationships/image" Target="../media/image9.gif"/><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33.png"/><Relationship Id="rId4" Type="http://schemas.openxmlformats.org/officeDocument/2006/relationships/image" Target="../media/image3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0" y="3212976"/>
            <a:ext cx="8461612" cy="707886"/>
          </a:xfrm>
          <a:prstGeom prst="rect">
            <a:avLst/>
          </a:prstGeom>
          <a:noFill/>
        </p:spPr>
        <p:txBody>
          <a:bodyPr wrap="square" rtlCol="0">
            <a:spAutoFit/>
          </a:bodyPr>
          <a:lstStyle/>
          <a:p>
            <a:pPr algn="ctr"/>
            <a:r>
              <a:rPr lang="es-ES" sz="4000" dirty="0" smtClean="0">
                <a:latin typeface="Aharoni" pitchFamily="2" charset="-79"/>
                <a:cs typeface="Aharoni" pitchFamily="2" charset="-79"/>
              </a:rPr>
              <a:t>OLIMPIADA DE FÍSICA</a:t>
            </a:r>
            <a:endParaRPr lang="es-ES" sz="4000" dirty="0">
              <a:latin typeface="Aharoni" pitchFamily="2" charset="-79"/>
              <a:cs typeface="Aharoni" pitchFamily="2" charset="-79"/>
            </a:endParaRPr>
          </a:p>
        </p:txBody>
      </p:sp>
      <p:sp>
        <p:nvSpPr>
          <p:cNvPr id="5" name="4 CuadroTexto"/>
          <p:cNvSpPr txBox="1"/>
          <p:nvPr/>
        </p:nvSpPr>
        <p:spPr>
          <a:xfrm>
            <a:off x="0" y="4077072"/>
            <a:ext cx="8461612" cy="523220"/>
          </a:xfrm>
          <a:prstGeom prst="rect">
            <a:avLst/>
          </a:prstGeom>
          <a:noFill/>
        </p:spPr>
        <p:txBody>
          <a:bodyPr wrap="square" rtlCol="0">
            <a:spAutoFit/>
          </a:bodyPr>
          <a:lstStyle/>
          <a:p>
            <a:pPr algn="ctr"/>
            <a:r>
              <a:rPr lang="es-ES" sz="2800" b="1" dirty="0" smtClean="0">
                <a:latin typeface="Aharoni" pitchFamily="2" charset="-79"/>
                <a:cs typeface="Aharoni" pitchFamily="2" charset="-79"/>
              </a:rPr>
              <a:t>Granada 2014</a:t>
            </a:r>
            <a:endParaRPr lang="es-ES" sz="2800" b="1" dirty="0">
              <a:latin typeface="Aharoni" pitchFamily="2" charset="-79"/>
              <a:cs typeface="Aharoni" pitchFamily="2" charset="-79"/>
            </a:endParaRPr>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7904" y="1196752"/>
            <a:ext cx="1905000" cy="1643063"/>
          </a:xfrm>
          <a:prstGeom prst="rect">
            <a:avLst/>
          </a:prstGeom>
        </p:spPr>
      </p:pic>
      <p:sp>
        <p:nvSpPr>
          <p:cNvPr id="2" name="1 CuadroTexto"/>
          <p:cNvSpPr txBox="1"/>
          <p:nvPr/>
        </p:nvSpPr>
        <p:spPr>
          <a:xfrm>
            <a:off x="0" y="4858602"/>
            <a:ext cx="8475259" cy="369332"/>
          </a:xfrm>
          <a:prstGeom prst="rect">
            <a:avLst/>
          </a:prstGeom>
          <a:noFill/>
        </p:spPr>
        <p:txBody>
          <a:bodyPr wrap="square" rtlCol="0">
            <a:spAutoFit/>
          </a:bodyPr>
          <a:lstStyle/>
          <a:p>
            <a:pPr algn="ctr"/>
            <a:r>
              <a:rPr lang="es-ES" b="1" dirty="0" smtClean="0">
                <a:latin typeface="Arial Narrow" pitchFamily="34" charset="0"/>
              </a:rPr>
              <a:t>Departamento de Física y Química</a:t>
            </a:r>
            <a:endParaRPr lang="es-ES" b="1" dirty="0">
              <a:latin typeface="Arial Narrow" pitchFamily="34" charset="0"/>
            </a:endParaRPr>
          </a:p>
        </p:txBody>
      </p:sp>
      <p:sp>
        <p:nvSpPr>
          <p:cNvPr id="7" name="6 CuadroTexto"/>
          <p:cNvSpPr txBox="1"/>
          <p:nvPr/>
        </p:nvSpPr>
        <p:spPr>
          <a:xfrm>
            <a:off x="-1" y="5229367"/>
            <a:ext cx="8488907" cy="369332"/>
          </a:xfrm>
          <a:prstGeom prst="rect">
            <a:avLst/>
          </a:prstGeom>
          <a:noFill/>
        </p:spPr>
        <p:txBody>
          <a:bodyPr wrap="square" rtlCol="0">
            <a:spAutoFit/>
          </a:bodyPr>
          <a:lstStyle/>
          <a:p>
            <a:pPr algn="ctr"/>
            <a:r>
              <a:rPr lang="es-ES" b="1" dirty="0" smtClean="0">
                <a:latin typeface="Arial Narrow" pitchFamily="34" charset="0"/>
              </a:rPr>
              <a:t>I.E.S. Padre </a:t>
            </a:r>
            <a:r>
              <a:rPr lang="es-ES" b="1" dirty="0" err="1" smtClean="0">
                <a:latin typeface="Arial Narrow" pitchFamily="34" charset="0"/>
              </a:rPr>
              <a:t>Manjón</a:t>
            </a:r>
            <a:endParaRPr lang="es-ES" b="1" dirty="0">
              <a:latin typeface="Arial Narrow" pitchFamily="34" charset="0"/>
            </a:endParaRPr>
          </a:p>
        </p:txBody>
      </p:sp>
      <p:pic>
        <p:nvPicPr>
          <p:cNvPr id="3" name="2 Imagen"/>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8" name="7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spTree>
    <p:extLst>
      <p:ext uri="{BB962C8B-B14F-4D97-AF65-F5344CB8AC3E}">
        <p14:creationId xmlns:p14="http://schemas.microsoft.com/office/powerpoint/2010/main" val="13151185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mc:AlternateContent xmlns:mc="http://schemas.openxmlformats.org/markup-compatibility/2006" xmlns:a14="http://schemas.microsoft.com/office/drawing/2010/main">
        <mc:Choice Requires="a14">
          <p:sp>
            <p:nvSpPr>
              <p:cNvPr id="13" name="12 CuadroTexto"/>
              <p:cNvSpPr txBox="1"/>
              <p:nvPr/>
            </p:nvSpPr>
            <p:spPr>
              <a:xfrm>
                <a:off x="3145809" y="2033516"/>
                <a:ext cx="4038478" cy="78906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𝑡𝑔</m:t>
                      </m:r>
                      <m:r>
                        <a:rPr lang="es-ES" sz="1600" b="0" i="1" smtClean="0">
                          <a:latin typeface="Cambria Math"/>
                          <a:ea typeface="Cambria Math"/>
                        </a:rPr>
                        <m:t>𝛼</m:t>
                      </m:r>
                      <m:r>
                        <a:rPr lang="es-ES" sz="1600" b="0" i="1" smtClean="0">
                          <a:latin typeface="Cambria Math"/>
                          <a:ea typeface="Cambria Math"/>
                        </a:rPr>
                        <m:t>=</m:t>
                      </m:r>
                      <m:f>
                        <m:fPr>
                          <m:ctrlPr>
                            <a:rPr lang="es-ES" sz="1600" b="0" i="1" smtClean="0">
                              <a:latin typeface="Cambria Math"/>
                              <a:ea typeface="Cambria Math"/>
                            </a:rPr>
                          </m:ctrlPr>
                        </m:fPr>
                        <m:num>
                          <m:sSub>
                            <m:sSubPr>
                              <m:ctrlPr>
                                <a:rPr lang="es-ES" sz="1600" b="0" i="1" smtClean="0">
                                  <a:latin typeface="Cambria Math"/>
                                  <a:ea typeface="Cambria Math"/>
                                </a:rPr>
                              </m:ctrlPr>
                            </m:sSubPr>
                            <m:e>
                              <m:r>
                                <a:rPr lang="es-ES" sz="1600" b="0" i="1" smtClean="0">
                                  <a:latin typeface="Cambria Math"/>
                                  <a:ea typeface="Cambria Math"/>
                                </a:rPr>
                                <m:t>𝐹</m:t>
                              </m:r>
                            </m:e>
                            <m:sub>
                              <m:r>
                                <a:rPr lang="es-ES" sz="1600" b="0" i="1" smtClean="0">
                                  <a:latin typeface="Cambria Math"/>
                                  <a:ea typeface="Cambria Math"/>
                                </a:rPr>
                                <m:t>𝑐</m:t>
                              </m:r>
                            </m:sub>
                          </m:sSub>
                        </m:num>
                        <m:den>
                          <m:r>
                            <a:rPr lang="es-ES" sz="1600" b="0" i="1" smtClean="0">
                              <a:latin typeface="Cambria Math"/>
                              <a:ea typeface="Cambria Math"/>
                            </a:rPr>
                            <m:t>𝑚𝑔</m:t>
                          </m:r>
                        </m:den>
                      </m:f>
                      <m:r>
                        <a:rPr lang="es-ES" sz="1600" b="0" i="1" smtClean="0">
                          <a:latin typeface="Cambria Math"/>
                          <a:ea typeface="Cambria Math"/>
                        </a:rPr>
                        <m:t>=</m:t>
                      </m:r>
                      <m:f>
                        <m:fPr>
                          <m:ctrlPr>
                            <a:rPr lang="es-ES" sz="1600" b="0" i="1" smtClean="0">
                              <a:latin typeface="Cambria Math"/>
                              <a:ea typeface="Cambria Math"/>
                            </a:rPr>
                          </m:ctrlPr>
                        </m:fPr>
                        <m:num>
                          <m:r>
                            <a:rPr lang="es-ES" sz="1600" b="0" i="1" smtClean="0">
                              <a:latin typeface="Cambria Math"/>
                              <a:ea typeface="Cambria Math"/>
                            </a:rPr>
                            <m:t>𝑚</m:t>
                          </m:r>
                          <m:f>
                            <m:fPr>
                              <m:ctrlPr>
                                <a:rPr lang="es-ES" sz="1600" b="0" i="1" smtClean="0">
                                  <a:latin typeface="Cambria Math"/>
                                  <a:ea typeface="Cambria Math"/>
                                </a:rPr>
                              </m:ctrlPr>
                            </m:fPr>
                            <m:num>
                              <m:sSup>
                                <m:sSupPr>
                                  <m:ctrlPr>
                                    <a:rPr lang="es-ES" sz="1600" b="0" i="1" smtClean="0">
                                      <a:latin typeface="Cambria Math"/>
                                      <a:ea typeface="Cambria Math"/>
                                    </a:rPr>
                                  </m:ctrlPr>
                                </m:sSupPr>
                                <m:e>
                                  <m:r>
                                    <a:rPr lang="es-ES" sz="1600" b="0" i="1" smtClean="0">
                                      <a:latin typeface="Cambria Math"/>
                                      <a:ea typeface="Cambria Math"/>
                                    </a:rPr>
                                    <m:t>𝑣</m:t>
                                  </m:r>
                                </m:e>
                                <m:sup>
                                  <m:r>
                                    <a:rPr lang="es-ES" sz="1600" b="0" i="1" smtClean="0">
                                      <a:latin typeface="Cambria Math"/>
                                      <a:ea typeface="Cambria Math"/>
                                    </a:rPr>
                                    <m:t>2</m:t>
                                  </m:r>
                                </m:sup>
                              </m:sSup>
                            </m:num>
                            <m:den>
                              <m:r>
                                <a:rPr lang="es-ES" sz="1600" b="0" i="1" smtClean="0">
                                  <a:latin typeface="Cambria Math"/>
                                  <a:ea typeface="Cambria Math"/>
                                </a:rPr>
                                <m:t>𝑅</m:t>
                              </m:r>
                            </m:den>
                          </m:f>
                        </m:num>
                        <m:den>
                          <m:r>
                            <a:rPr lang="es-ES" sz="1600" b="0" i="1" smtClean="0">
                              <a:latin typeface="Cambria Math"/>
                              <a:ea typeface="Cambria Math"/>
                            </a:rPr>
                            <m:t>𝑚𝑔</m:t>
                          </m:r>
                        </m:den>
                      </m:f>
                      <m:r>
                        <a:rPr lang="es-ES" sz="1600" b="0" i="1" smtClean="0">
                          <a:latin typeface="Cambria Math"/>
                          <a:ea typeface="Cambria Math"/>
                        </a:rPr>
                        <m:t>=</m:t>
                      </m:r>
                      <m:f>
                        <m:fPr>
                          <m:ctrlPr>
                            <a:rPr lang="es-ES" sz="1600" b="0" i="1" smtClean="0">
                              <a:latin typeface="Cambria Math"/>
                              <a:ea typeface="Cambria Math"/>
                            </a:rPr>
                          </m:ctrlPr>
                        </m:fPr>
                        <m:num>
                          <m:sSup>
                            <m:sSupPr>
                              <m:ctrlPr>
                                <a:rPr lang="es-ES" sz="1600" b="0" i="1" smtClean="0">
                                  <a:latin typeface="Cambria Math"/>
                                  <a:ea typeface="Cambria Math"/>
                                </a:rPr>
                              </m:ctrlPr>
                            </m:sSupPr>
                            <m:e>
                              <m:r>
                                <a:rPr lang="es-ES" sz="1600" b="0" i="1" smtClean="0">
                                  <a:latin typeface="Cambria Math"/>
                                  <a:ea typeface="Cambria Math"/>
                                </a:rPr>
                                <m:t>𝑣</m:t>
                              </m:r>
                            </m:e>
                            <m:sup>
                              <m:r>
                                <a:rPr lang="es-ES" sz="1600" b="0" i="1" smtClean="0">
                                  <a:latin typeface="Cambria Math"/>
                                  <a:ea typeface="Cambria Math"/>
                                </a:rPr>
                                <m:t>2</m:t>
                              </m:r>
                            </m:sup>
                          </m:sSup>
                        </m:num>
                        <m:den>
                          <m:r>
                            <a:rPr lang="es-ES" sz="1600" b="0" i="1" smtClean="0">
                              <a:latin typeface="Cambria Math"/>
                              <a:ea typeface="Cambria Math"/>
                            </a:rPr>
                            <m:t>𝑅𝑔</m:t>
                          </m:r>
                        </m:den>
                      </m:f>
                      <m:r>
                        <a:rPr lang="es-ES" sz="1600" b="0" i="1" smtClean="0">
                          <a:latin typeface="Cambria Math"/>
                          <a:ea typeface="Cambria Math"/>
                        </a:rPr>
                        <m:t>=</m:t>
                      </m:r>
                      <m:f>
                        <m:fPr>
                          <m:ctrlPr>
                            <a:rPr lang="es-ES" sz="1600" b="0" i="1" smtClean="0">
                              <a:latin typeface="Cambria Math"/>
                              <a:ea typeface="Cambria Math"/>
                            </a:rPr>
                          </m:ctrlPr>
                        </m:fPr>
                        <m:num>
                          <m:sSup>
                            <m:sSupPr>
                              <m:ctrlPr>
                                <a:rPr lang="es-ES" sz="1600" b="0" i="1" smtClean="0">
                                  <a:latin typeface="Cambria Math"/>
                                  <a:ea typeface="Cambria Math"/>
                                </a:rPr>
                              </m:ctrlPr>
                            </m:sSupPr>
                            <m:e>
                              <m:r>
                                <a:rPr lang="es-ES" sz="1600" b="0" i="1" smtClean="0">
                                  <a:latin typeface="Cambria Math"/>
                                  <a:ea typeface="Cambria Math"/>
                                </a:rPr>
                                <m:t>20</m:t>
                              </m:r>
                            </m:e>
                            <m:sup>
                              <m:r>
                                <a:rPr lang="es-ES" sz="1600" b="0" i="1" smtClean="0">
                                  <a:latin typeface="Cambria Math"/>
                                  <a:ea typeface="Cambria Math"/>
                                </a:rPr>
                                <m:t>2</m:t>
                              </m:r>
                            </m:sup>
                          </m:sSup>
                        </m:num>
                        <m:den>
                          <m:r>
                            <a:rPr lang="es-ES" sz="1600" b="0" i="1" smtClean="0">
                              <a:latin typeface="Cambria Math"/>
                              <a:ea typeface="Cambria Math"/>
                            </a:rPr>
                            <m:t>200·9,8</m:t>
                          </m:r>
                        </m:den>
                      </m:f>
                      <m:r>
                        <a:rPr lang="es-ES" sz="1600" b="0" i="1" smtClean="0">
                          <a:latin typeface="Cambria Math"/>
                          <a:ea typeface="Cambria Math"/>
                        </a:rPr>
                        <m:t>=0,20</m:t>
                      </m:r>
                    </m:oMath>
                  </m:oMathPara>
                </a14:m>
                <a:endParaRPr lang="es-ES" sz="1600" dirty="0"/>
              </a:p>
            </p:txBody>
          </p:sp>
        </mc:Choice>
        <mc:Fallback xmlns="">
          <p:sp>
            <p:nvSpPr>
              <p:cNvPr id="13" name="12 CuadroTexto"/>
              <p:cNvSpPr txBox="1">
                <a:spLocks noRot="1" noChangeAspect="1" noMove="1" noResize="1" noEditPoints="1" noAdjustHandles="1" noChangeArrowheads="1" noChangeShapeType="1" noTextEdit="1"/>
              </p:cNvSpPr>
              <p:nvPr/>
            </p:nvSpPr>
            <p:spPr>
              <a:xfrm>
                <a:off x="3145809" y="2033516"/>
                <a:ext cx="4038478" cy="789062"/>
              </a:xfrm>
              <a:prstGeom prst="rect">
                <a:avLst/>
              </a:prstGeom>
              <a:blipFill rotWithShape="1">
                <a:blip r:embed="rId2"/>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4" name="13 CuadroTexto"/>
              <p:cNvSpPr txBox="1"/>
              <p:nvPr/>
            </p:nvSpPr>
            <p:spPr>
              <a:xfrm>
                <a:off x="3978323" y="3179928"/>
                <a:ext cx="2629566" cy="338554"/>
              </a:xfrm>
              <a:prstGeom prst="rect">
                <a:avLst/>
              </a:prstGeom>
              <a:solidFill>
                <a:srgbClr val="FF0000"/>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1" i="1" smtClean="0">
                          <a:solidFill>
                            <a:schemeClr val="bg1"/>
                          </a:solidFill>
                          <a:latin typeface="Cambria Math"/>
                          <a:ea typeface="Cambria Math"/>
                        </a:rPr>
                        <m:t>𝜶</m:t>
                      </m:r>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𝒂𝒓𝒄𝒕𝒈</m:t>
                      </m:r>
                      <m:r>
                        <a:rPr lang="es-ES" sz="1600" b="1" i="1" smtClean="0">
                          <a:solidFill>
                            <a:schemeClr val="bg1"/>
                          </a:solidFill>
                          <a:latin typeface="Cambria Math"/>
                          <a:ea typeface="Cambria Math"/>
                        </a:rPr>
                        <m:t> </m:t>
                      </m:r>
                      <m:r>
                        <a:rPr lang="es-ES" sz="1600" b="1" i="1" smtClean="0">
                          <a:solidFill>
                            <a:schemeClr val="bg1"/>
                          </a:solidFill>
                          <a:latin typeface="Cambria Math"/>
                          <a:ea typeface="Cambria Math"/>
                        </a:rPr>
                        <m:t>𝟎</m:t>
                      </m:r>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𝟐𝟎</m:t>
                      </m:r>
                      <m:r>
                        <a:rPr lang="es-ES" sz="1600" b="1" i="1" smtClean="0">
                          <a:solidFill>
                            <a:schemeClr val="bg1"/>
                          </a:solidFill>
                          <a:latin typeface="Cambria Math"/>
                          <a:ea typeface="Cambria Math"/>
                        </a:rPr>
                        <m:t>=</m:t>
                      </m:r>
                      <m:sSup>
                        <m:sSupPr>
                          <m:ctrlPr>
                            <a:rPr lang="es-ES" sz="1600" b="1" i="1" smtClean="0">
                              <a:solidFill>
                                <a:schemeClr val="bg1"/>
                              </a:solidFill>
                              <a:latin typeface="Cambria Math"/>
                              <a:ea typeface="Cambria Math"/>
                            </a:rPr>
                          </m:ctrlPr>
                        </m:sSupPr>
                        <m:e>
                          <m:r>
                            <a:rPr lang="es-ES" sz="1600" b="1" i="1" smtClean="0">
                              <a:solidFill>
                                <a:schemeClr val="bg1"/>
                              </a:solidFill>
                              <a:latin typeface="Cambria Math"/>
                              <a:ea typeface="Cambria Math"/>
                            </a:rPr>
                            <m:t>𝟏𝟏</m:t>
                          </m:r>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𝟓𝟑</m:t>
                          </m:r>
                        </m:e>
                        <m:sup>
                          <m:r>
                            <a:rPr lang="es-ES" sz="1600" b="1" i="1" smtClean="0">
                              <a:solidFill>
                                <a:schemeClr val="bg1"/>
                              </a:solidFill>
                              <a:latin typeface="Cambria Math"/>
                              <a:ea typeface="Cambria Math"/>
                            </a:rPr>
                            <m:t>𝒐</m:t>
                          </m:r>
                        </m:sup>
                      </m:sSup>
                    </m:oMath>
                  </m:oMathPara>
                </a14:m>
                <a:endParaRPr lang="es-ES" sz="1600" b="1" dirty="0">
                  <a:solidFill>
                    <a:schemeClr val="bg1"/>
                  </a:solidFill>
                </a:endParaRPr>
              </a:p>
            </p:txBody>
          </p:sp>
        </mc:Choice>
        <mc:Fallback xmlns="">
          <p:sp>
            <p:nvSpPr>
              <p:cNvPr id="14" name="13 CuadroTexto"/>
              <p:cNvSpPr txBox="1">
                <a:spLocks noRot="1" noChangeAspect="1" noMove="1" noResize="1" noEditPoints="1" noAdjustHandles="1" noChangeArrowheads="1" noChangeShapeType="1" noTextEdit="1"/>
              </p:cNvSpPr>
              <p:nvPr/>
            </p:nvSpPr>
            <p:spPr>
              <a:xfrm>
                <a:off x="3978323" y="3179928"/>
                <a:ext cx="2629566" cy="338554"/>
              </a:xfrm>
              <a:prstGeom prst="rect">
                <a:avLst/>
              </a:prstGeom>
              <a:blipFill rotWithShape="1">
                <a:blip r:embed="rId3"/>
                <a:stretch>
                  <a:fillRect b="-7273"/>
                </a:stretch>
              </a:blipFill>
            </p:spPr>
            <p:txBody>
              <a:bodyPr/>
              <a:lstStyle/>
              <a:p>
                <a:r>
                  <a:rPr lang="es-ES">
                    <a:noFill/>
                  </a:rPr>
                  <a:t> </a:t>
                </a:r>
              </a:p>
            </p:txBody>
          </p:sp>
        </mc:Fallback>
      </mc:AlternateContent>
      <p:grpSp>
        <p:nvGrpSpPr>
          <p:cNvPr id="23" name="22 Grupo"/>
          <p:cNvGrpSpPr/>
          <p:nvPr/>
        </p:nvGrpSpPr>
        <p:grpSpPr>
          <a:xfrm>
            <a:off x="504968" y="1669576"/>
            <a:ext cx="2183642" cy="2700825"/>
            <a:chOff x="668739" y="1191905"/>
            <a:chExt cx="2183642" cy="2700825"/>
          </a:xfrm>
        </p:grpSpPr>
        <p:sp>
          <p:nvSpPr>
            <p:cNvPr id="3" name="2 Triángulo rectángulo"/>
            <p:cNvSpPr/>
            <p:nvPr/>
          </p:nvSpPr>
          <p:spPr>
            <a:xfrm>
              <a:off x="668739" y="2129051"/>
              <a:ext cx="2183642" cy="941696"/>
            </a:xfrm>
            <a:prstGeom prst="rtTriangle">
              <a:avLst/>
            </a:prstGeom>
            <a:solidFill>
              <a:schemeClr val="bg1">
                <a:lumMod val="95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6" name="5 Imagen"/>
            <p:cNvPicPr>
              <a:picLocks noChangeAspect="1"/>
            </p:cNvPicPr>
            <p:nvPr/>
          </p:nvPicPr>
          <p:blipFill rotWithShape="1">
            <a:blip r:embed="rId4" cstate="print">
              <a:clrChange>
                <a:clrFrom>
                  <a:srgbClr val="F0F0F0"/>
                </a:clrFrom>
                <a:clrTo>
                  <a:srgbClr val="F0F0F0">
                    <a:alpha val="0"/>
                  </a:srgbClr>
                </a:clrTo>
              </a:clrChange>
              <a:extLst>
                <a:ext uri="{28A0092B-C50C-407E-A947-70E740481C1C}">
                  <a14:useLocalDpi xmlns:a14="http://schemas.microsoft.com/office/drawing/2010/main" val="0"/>
                </a:ext>
              </a:extLst>
            </a:blip>
            <a:srcRect t="404" r="52388" b="55027"/>
            <a:stretch/>
          </p:blipFill>
          <p:spPr>
            <a:xfrm rot="1500000">
              <a:off x="1514902" y="2279176"/>
              <a:ext cx="404990" cy="272956"/>
            </a:xfrm>
            <a:prstGeom prst="rect">
              <a:avLst/>
            </a:prstGeom>
          </p:spPr>
        </p:pic>
        <p:cxnSp>
          <p:nvCxnSpPr>
            <p:cNvPr id="17" name="16 Conector recto de flecha"/>
            <p:cNvCxnSpPr/>
            <p:nvPr/>
          </p:nvCxnSpPr>
          <p:spPr>
            <a:xfrm rot="16200000" flipH="1">
              <a:off x="1114658" y="3038988"/>
              <a:ext cx="1152000" cy="0"/>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18 Conector recto de flecha"/>
            <p:cNvCxnSpPr/>
            <p:nvPr/>
          </p:nvCxnSpPr>
          <p:spPr>
            <a:xfrm flipV="1">
              <a:off x="1692933" y="1351128"/>
              <a:ext cx="531652" cy="1095761"/>
            </a:xfrm>
            <a:prstGeom prst="straightConnector1">
              <a:avLst/>
            </a:prstGeom>
            <a:ln w="38100">
              <a:solidFill>
                <a:srgbClr val="0070C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p:nvPr/>
          </p:nvCxnSpPr>
          <p:spPr>
            <a:xfrm rot="10800000" flipH="1">
              <a:off x="1690354" y="2452046"/>
              <a:ext cx="540000" cy="0"/>
            </a:xfrm>
            <a:prstGeom prst="straightConnector1">
              <a:avLst/>
            </a:prstGeom>
            <a:ln w="3810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rot="16200000" flipH="1">
              <a:off x="1662843" y="1922146"/>
              <a:ext cx="1152000" cy="0"/>
            </a:xfrm>
            <a:prstGeom prst="straightConnector1">
              <a:avLst/>
            </a:prstGeom>
            <a:ln w="6350">
              <a:solidFill>
                <a:srgbClr val="FF0000"/>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23 Conector recto de flecha"/>
            <p:cNvCxnSpPr/>
            <p:nvPr/>
          </p:nvCxnSpPr>
          <p:spPr>
            <a:xfrm flipV="1">
              <a:off x="1708856" y="2458871"/>
              <a:ext cx="531652" cy="1095761"/>
            </a:xfrm>
            <a:prstGeom prst="straightConnector1">
              <a:avLst/>
            </a:prstGeom>
            <a:ln w="6350">
              <a:solidFill>
                <a:srgbClr val="0070C0"/>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p:nvPr/>
          </p:nvCxnSpPr>
          <p:spPr>
            <a:xfrm flipV="1">
              <a:off x="1165219" y="2433850"/>
              <a:ext cx="531652" cy="1095761"/>
            </a:xfrm>
            <a:prstGeom prst="straightConnector1">
              <a:avLst/>
            </a:prstGeom>
            <a:ln w="6350">
              <a:solidFill>
                <a:srgbClr val="0070C0"/>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8" name="27 CuadroTexto"/>
            <p:cNvSpPr txBox="1"/>
            <p:nvPr/>
          </p:nvSpPr>
          <p:spPr>
            <a:xfrm>
              <a:off x="2098342" y="2773837"/>
              <a:ext cx="301686" cy="338554"/>
            </a:xfrm>
            <a:prstGeom prst="rect">
              <a:avLst/>
            </a:prstGeom>
            <a:noFill/>
          </p:spPr>
          <p:txBody>
            <a:bodyPr wrap="none" rtlCol="0">
              <a:spAutoFit/>
            </a:bodyPr>
            <a:lstStyle/>
            <a:p>
              <a:r>
                <a:rPr lang="el-GR" sz="1600" dirty="0" smtClean="0"/>
                <a:t>α</a:t>
              </a:r>
              <a:endParaRPr lang="es-ES" sz="1600" dirty="0"/>
            </a:p>
          </p:txBody>
        </p:sp>
        <p:sp>
          <p:nvSpPr>
            <p:cNvPr id="29" name="28 CuadroTexto"/>
            <p:cNvSpPr txBox="1"/>
            <p:nvPr/>
          </p:nvSpPr>
          <p:spPr>
            <a:xfrm>
              <a:off x="1403585" y="2817978"/>
              <a:ext cx="301686" cy="338554"/>
            </a:xfrm>
            <a:prstGeom prst="rect">
              <a:avLst/>
            </a:prstGeom>
            <a:noFill/>
          </p:spPr>
          <p:txBody>
            <a:bodyPr wrap="none" rtlCol="0">
              <a:spAutoFit/>
            </a:bodyPr>
            <a:lstStyle/>
            <a:p>
              <a:r>
                <a:rPr lang="el-GR" sz="1600" dirty="0" smtClean="0"/>
                <a:t>α</a:t>
              </a:r>
              <a:endParaRPr lang="es-ES" sz="1600" dirty="0"/>
            </a:p>
          </p:txBody>
        </p:sp>
        <p:sp>
          <p:nvSpPr>
            <p:cNvPr id="30" name="29 CuadroTexto"/>
            <p:cNvSpPr txBox="1"/>
            <p:nvPr/>
          </p:nvSpPr>
          <p:spPr>
            <a:xfrm>
              <a:off x="1963144" y="1686778"/>
              <a:ext cx="301686" cy="338554"/>
            </a:xfrm>
            <a:prstGeom prst="rect">
              <a:avLst/>
            </a:prstGeom>
            <a:noFill/>
          </p:spPr>
          <p:txBody>
            <a:bodyPr wrap="none" rtlCol="0">
              <a:spAutoFit/>
            </a:bodyPr>
            <a:lstStyle/>
            <a:p>
              <a:r>
                <a:rPr lang="el-GR" sz="1600" dirty="0" smtClean="0"/>
                <a:t>α</a:t>
              </a:r>
              <a:endParaRPr lang="es-ES" sz="1600" dirty="0"/>
            </a:p>
          </p:txBody>
        </p:sp>
        <p:sp>
          <p:nvSpPr>
            <p:cNvPr id="32" name="31 Arco"/>
            <p:cNvSpPr/>
            <p:nvPr/>
          </p:nvSpPr>
          <p:spPr>
            <a:xfrm rot="6403339" flipV="1">
              <a:off x="2330575" y="2825660"/>
              <a:ext cx="363327" cy="365954"/>
            </a:xfrm>
            <a:prstGeom prst="arc">
              <a:avLst>
                <a:gd name="adj1" fmla="val 14411620"/>
                <a:gd name="adj2" fmla="val 1850001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4" name="33 Arco"/>
            <p:cNvSpPr/>
            <p:nvPr/>
          </p:nvSpPr>
          <p:spPr>
            <a:xfrm rot="714057" flipV="1">
              <a:off x="1444750" y="2535147"/>
              <a:ext cx="363327" cy="365954"/>
            </a:xfrm>
            <a:prstGeom prst="arc">
              <a:avLst>
                <a:gd name="adj1" fmla="val 14411620"/>
                <a:gd name="adj2" fmla="val 1807563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5" name="34 Arco"/>
            <p:cNvSpPr/>
            <p:nvPr/>
          </p:nvSpPr>
          <p:spPr>
            <a:xfrm rot="738019" flipV="1">
              <a:off x="1978150" y="1425485"/>
              <a:ext cx="363327" cy="365954"/>
            </a:xfrm>
            <a:prstGeom prst="arc">
              <a:avLst>
                <a:gd name="adj1" fmla="val 14411620"/>
                <a:gd name="adj2" fmla="val 1850001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mc:AlternateContent xmlns:mc="http://schemas.openxmlformats.org/markup-compatibility/2006" xmlns:a14="http://schemas.microsoft.com/office/drawing/2010/main">
          <mc:Choice Requires="a14">
            <p:sp>
              <p:nvSpPr>
                <p:cNvPr id="15" name="14 CuadroTexto"/>
                <p:cNvSpPr txBox="1"/>
                <p:nvPr/>
              </p:nvSpPr>
              <p:spPr>
                <a:xfrm>
                  <a:off x="2176818" y="2169995"/>
                  <a:ext cx="43338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i="1" smtClean="0">
                                <a:latin typeface="Cambria Math"/>
                              </a:rPr>
                            </m:ctrlPr>
                          </m:sSubPr>
                          <m:e>
                            <m:r>
                              <a:rPr lang="es-ES" b="0" i="1" smtClean="0">
                                <a:latin typeface="Cambria Math"/>
                              </a:rPr>
                              <m:t>𝐹</m:t>
                            </m:r>
                          </m:e>
                          <m:sub>
                            <m:r>
                              <a:rPr lang="es-ES" b="0" i="1" smtClean="0">
                                <a:latin typeface="Cambria Math"/>
                              </a:rPr>
                              <m:t>𝑐</m:t>
                            </m:r>
                          </m:sub>
                        </m:sSub>
                      </m:oMath>
                    </m:oMathPara>
                  </a14:m>
                  <a:endParaRPr lang="es-ES" dirty="0"/>
                </a:p>
              </p:txBody>
            </p:sp>
          </mc:Choice>
          <mc:Fallback xmlns="">
            <p:sp>
              <p:nvSpPr>
                <p:cNvPr id="15" name="14 CuadroTexto"/>
                <p:cNvSpPr txBox="1">
                  <a:spLocks noRot="1" noChangeAspect="1" noMove="1" noResize="1" noEditPoints="1" noAdjustHandles="1" noChangeArrowheads="1" noChangeShapeType="1" noTextEdit="1"/>
                </p:cNvSpPr>
                <p:nvPr/>
              </p:nvSpPr>
              <p:spPr>
                <a:xfrm>
                  <a:off x="2176818" y="2169995"/>
                  <a:ext cx="433388" cy="369332"/>
                </a:xfrm>
                <a:prstGeom prst="rect">
                  <a:avLst/>
                </a:prstGeom>
                <a:blipFill rotWithShape="1">
                  <a:blip r:embed="rId5"/>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6" name="35 CuadroTexto"/>
                <p:cNvSpPr txBox="1"/>
                <p:nvPr/>
              </p:nvSpPr>
              <p:spPr>
                <a:xfrm>
                  <a:off x="1442114" y="3523398"/>
                  <a:ext cx="57656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i="1" smtClean="0">
                            <a:latin typeface="Cambria Math"/>
                          </a:rPr>
                          <m:t>𝑚</m:t>
                        </m:r>
                        <m:r>
                          <a:rPr lang="es-ES" b="0" i="1" smtClean="0">
                            <a:latin typeface="Cambria Math"/>
                          </a:rPr>
                          <m:t>𝑔</m:t>
                        </m:r>
                      </m:oMath>
                    </m:oMathPara>
                  </a14:m>
                  <a:endParaRPr lang="es-ES" dirty="0"/>
                </a:p>
              </p:txBody>
            </p:sp>
          </mc:Choice>
          <mc:Fallback xmlns="">
            <p:sp>
              <p:nvSpPr>
                <p:cNvPr id="36" name="35 CuadroTexto"/>
                <p:cNvSpPr txBox="1">
                  <a:spLocks noRot="1" noChangeAspect="1" noMove="1" noResize="1" noEditPoints="1" noAdjustHandles="1" noChangeArrowheads="1" noChangeShapeType="1" noTextEdit="1"/>
                </p:cNvSpPr>
                <p:nvPr/>
              </p:nvSpPr>
              <p:spPr>
                <a:xfrm>
                  <a:off x="1442114" y="3523398"/>
                  <a:ext cx="576568" cy="369332"/>
                </a:xfrm>
                <a:prstGeom prst="rect">
                  <a:avLst/>
                </a:prstGeom>
                <a:blipFill rotWithShape="1">
                  <a:blip r:embed="rId6"/>
                  <a:stretch>
                    <a:fillRect b="-4918"/>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8" name="37 CuadroTexto"/>
                <p:cNvSpPr txBox="1"/>
                <p:nvPr/>
              </p:nvSpPr>
              <p:spPr>
                <a:xfrm>
                  <a:off x="2167721" y="1191905"/>
                  <a:ext cx="411523"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a:rPr>
                          <m:t>𝑁</m:t>
                        </m:r>
                      </m:oMath>
                    </m:oMathPara>
                  </a14:m>
                  <a:endParaRPr lang="es-ES" dirty="0"/>
                </a:p>
              </p:txBody>
            </p:sp>
          </mc:Choice>
          <mc:Fallback xmlns="">
            <p:sp>
              <p:nvSpPr>
                <p:cNvPr id="38" name="37 CuadroTexto"/>
                <p:cNvSpPr txBox="1">
                  <a:spLocks noRot="1" noChangeAspect="1" noMove="1" noResize="1" noEditPoints="1" noAdjustHandles="1" noChangeArrowheads="1" noChangeShapeType="1" noTextEdit="1"/>
                </p:cNvSpPr>
                <p:nvPr/>
              </p:nvSpPr>
              <p:spPr>
                <a:xfrm>
                  <a:off x="2167721" y="1191905"/>
                  <a:ext cx="411523" cy="369332"/>
                </a:xfrm>
                <a:prstGeom prst="rect">
                  <a:avLst/>
                </a:prstGeom>
                <a:blipFill rotWithShape="1">
                  <a:blip r:embed="rId7"/>
                  <a:stretch>
                    <a:fillRect/>
                  </a:stretch>
                </a:blipFill>
              </p:spPr>
              <p:txBody>
                <a:bodyPr/>
                <a:lstStyle/>
                <a:p>
                  <a:r>
                    <a:rPr lang="es-ES">
                      <a:noFill/>
                    </a:rPr>
                    <a:t> </a:t>
                  </a:r>
                </a:p>
              </p:txBody>
            </p:sp>
          </mc:Fallback>
        </mc:AlternateContent>
      </p:grpSp>
      <p:pic>
        <p:nvPicPr>
          <p:cNvPr id="37" name="36 Imagen"/>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39" name="38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sp>
        <p:nvSpPr>
          <p:cNvPr id="25" name="24 CuadroTexto"/>
          <p:cNvSpPr txBox="1"/>
          <p:nvPr/>
        </p:nvSpPr>
        <p:spPr>
          <a:xfrm>
            <a:off x="491320" y="1351128"/>
            <a:ext cx="6537278" cy="338554"/>
          </a:xfrm>
          <a:prstGeom prst="rect">
            <a:avLst/>
          </a:prstGeom>
          <a:noFill/>
        </p:spPr>
        <p:txBody>
          <a:bodyPr wrap="square" rtlCol="0">
            <a:spAutoFit/>
          </a:bodyPr>
          <a:lstStyle/>
          <a:p>
            <a:r>
              <a:rPr lang="es-ES" sz="1600" dirty="0">
                <a:latin typeface="Arial Narrow" pitchFamily="34" charset="0"/>
              </a:rPr>
              <a:t>b</a:t>
            </a:r>
            <a:r>
              <a:rPr lang="es-ES" sz="1600" dirty="0" smtClean="0">
                <a:latin typeface="Arial Narrow" pitchFamily="34" charset="0"/>
              </a:rPr>
              <a:t>) Para que describa la curva, de la figura se obtiene:</a:t>
            </a:r>
            <a:endParaRPr lang="es-ES" sz="1600" baseline="-25000" dirty="0">
              <a:latin typeface="Arial Narrow" pitchFamily="34" charset="0"/>
            </a:endParaRPr>
          </a:p>
        </p:txBody>
      </p:sp>
      <p:sp>
        <p:nvSpPr>
          <p:cNvPr id="27" name="26 Triángulo rectángulo"/>
          <p:cNvSpPr/>
          <p:nvPr/>
        </p:nvSpPr>
        <p:spPr>
          <a:xfrm flipH="1">
            <a:off x="723331" y="5179325"/>
            <a:ext cx="3002509" cy="709685"/>
          </a:xfrm>
          <a:prstGeom prst="rtTriangle">
            <a:avLst/>
          </a:prstGeom>
          <a:solidFill>
            <a:schemeClr val="bg1">
              <a:lumMod val="85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3" name="32 Arco"/>
          <p:cNvSpPr/>
          <p:nvPr/>
        </p:nvSpPr>
        <p:spPr>
          <a:xfrm rot="15484956" flipV="1">
            <a:off x="1200089" y="5659843"/>
            <a:ext cx="363327" cy="365954"/>
          </a:xfrm>
          <a:prstGeom prst="arc">
            <a:avLst>
              <a:gd name="adj1" fmla="val 14411620"/>
              <a:gd name="adj2" fmla="val 1850001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0" name="39 CuadroTexto"/>
          <p:cNvSpPr txBox="1"/>
          <p:nvPr/>
        </p:nvSpPr>
        <p:spPr>
          <a:xfrm>
            <a:off x="1555988" y="5597571"/>
            <a:ext cx="301686" cy="338554"/>
          </a:xfrm>
          <a:prstGeom prst="rect">
            <a:avLst/>
          </a:prstGeom>
          <a:noFill/>
        </p:spPr>
        <p:txBody>
          <a:bodyPr wrap="none" rtlCol="0">
            <a:spAutoFit/>
          </a:bodyPr>
          <a:lstStyle/>
          <a:p>
            <a:r>
              <a:rPr lang="el-GR" sz="1600" dirty="0" smtClean="0"/>
              <a:t>α</a:t>
            </a:r>
            <a:endParaRPr lang="es-ES" sz="1600" dirty="0"/>
          </a:p>
        </p:txBody>
      </p:sp>
      <p:grpSp>
        <p:nvGrpSpPr>
          <p:cNvPr id="7" name="6 Grupo"/>
          <p:cNvGrpSpPr/>
          <p:nvPr/>
        </p:nvGrpSpPr>
        <p:grpSpPr>
          <a:xfrm>
            <a:off x="484498" y="4674359"/>
            <a:ext cx="1937225" cy="2183641"/>
            <a:chOff x="484498" y="4674359"/>
            <a:chExt cx="1937225" cy="2183641"/>
          </a:xfrm>
        </p:grpSpPr>
        <p:pic>
          <p:nvPicPr>
            <p:cNvPr id="31" name="30 Imagen"/>
            <p:cNvPicPr>
              <a:picLocks noChangeAspect="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20702044">
              <a:off x="982641" y="5306624"/>
              <a:ext cx="699938" cy="432689"/>
            </a:xfrm>
            <a:prstGeom prst="rect">
              <a:avLst/>
            </a:prstGeom>
          </p:spPr>
        </p:pic>
        <p:cxnSp>
          <p:nvCxnSpPr>
            <p:cNvPr id="41" name="40 Conector recto de flecha"/>
            <p:cNvCxnSpPr/>
            <p:nvPr/>
          </p:nvCxnSpPr>
          <p:spPr>
            <a:xfrm>
              <a:off x="1319683" y="5547134"/>
              <a:ext cx="4152" cy="1283570"/>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41 Conector recto de flecha"/>
            <p:cNvCxnSpPr/>
            <p:nvPr/>
          </p:nvCxnSpPr>
          <p:spPr>
            <a:xfrm flipH="1">
              <a:off x="610917" y="5557340"/>
              <a:ext cx="709896" cy="175679"/>
            </a:xfrm>
            <a:prstGeom prst="straightConnector1">
              <a:avLst/>
            </a:prstGeom>
            <a:ln w="38100">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3" name="42 Conector recto de flecha"/>
            <p:cNvCxnSpPr/>
            <p:nvPr/>
          </p:nvCxnSpPr>
          <p:spPr>
            <a:xfrm flipV="1">
              <a:off x="1316264" y="5316301"/>
              <a:ext cx="968672" cy="241251"/>
            </a:xfrm>
            <a:prstGeom prst="straightConnector1">
              <a:avLst/>
            </a:prstGeom>
            <a:ln w="38100">
              <a:solidFill>
                <a:srgbClr val="0070C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43 Conector recto de flecha"/>
            <p:cNvCxnSpPr/>
            <p:nvPr/>
          </p:nvCxnSpPr>
          <p:spPr>
            <a:xfrm flipH="1" flipV="1">
              <a:off x="1078176" y="4674359"/>
              <a:ext cx="559557" cy="2074459"/>
            </a:xfrm>
            <a:prstGeom prst="straightConnector1">
              <a:avLst/>
            </a:prstGeom>
            <a:ln w="6350">
              <a:solidFill>
                <a:srgbClr val="0070C0"/>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44 Conector recto de flecha"/>
            <p:cNvCxnSpPr/>
            <p:nvPr/>
          </p:nvCxnSpPr>
          <p:spPr>
            <a:xfrm flipH="1" flipV="1">
              <a:off x="996894" y="5620493"/>
              <a:ext cx="340588" cy="1237507"/>
            </a:xfrm>
            <a:prstGeom prst="straightConnector1">
              <a:avLst/>
            </a:prstGeom>
            <a:ln w="6350">
              <a:solidFill>
                <a:srgbClr val="0070C0"/>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45 Conector recto de flecha"/>
            <p:cNvCxnSpPr/>
            <p:nvPr/>
          </p:nvCxnSpPr>
          <p:spPr>
            <a:xfrm flipH="1">
              <a:off x="1006418" y="5554426"/>
              <a:ext cx="311730" cy="77971"/>
            </a:xfrm>
            <a:prstGeom prst="straightConnector1">
              <a:avLst/>
            </a:prstGeom>
            <a:ln w="38100">
              <a:solidFill>
                <a:srgbClr val="FFFF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7" name="46 CuadroTexto"/>
                <p:cNvSpPr txBox="1"/>
                <p:nvPr/>
              </p:nvSpPr>
              <p:spPr>
                <a:xfrm rot="20737178">
                  <a:off x="484498" y="5370393"/>
                  <a:ext cx="44460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𝐹</m:t>
                            </m:r>
                          </m:e>
                          <m:sub>
                            <m:r>
                              <a:rPr lang="es-ES" sz="1600" b="0" i="1" smtClean="0">
                                <a:latin typeface="Cambria Math"/>
                              </a:rPr>
                              <m:t>𝑅</m:t>
                            </m:r>
                          </m:sub>
                        </m:sSub>
                      </m:oMath>
                    </m:oMathPara>
                  </a14:m>
                  <a:endParaRPr lang="es-ES" sz="1600" dirty="0"/>
                </a:p>
              </p:txBody>
            </p:sp>
          </mc:Choice>
          <mc:Fallback xmlns="">
            <p:sp>
              <p:nvSpPr>
                <p:cNvPr id="47" name="46 CuadroTexto"/>
                <p:cNvSpPr txBox="1">
                  <a:spLocks noRot="1" noChangeAspect="1" noMove="1" noResize="1" noEditPoints="1" noAdjustHandles="1" noChangeArrowheads="1" noChangeShapeType="1" noTextEdit="1"/>
                </p:cNvSpPr>
                <p:nvPr/>
              </p:nvSpPr>
              <p:spPr>
                <a:xfrm rot="20737178">
                  <a:off x="484498" y="5370393"/>
                  <a:ext cx="444609" cy="338554"/>
                </a:xfrm>
                <a:prstGeom prst="rect">
                  <a:avLst/>
                </a:prstGeom>
                <a:blipFill rotWithShape="1">
                  <a:blip r:embed="rId10"/>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8" name="47 CuadroTexto"/>
                <p:cNvSpPr txBox="1"/>
                <p:nvPr/>
              </p:nvSpPr>
              <p:spPr>
                <a:xfrm rot="20737178">
                  <a:off x="831427" y="5099712"/>
                  <a:ext cx="43768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𝑝</m:t>
                            </m:r>
                          </m:e>
                          <m:sub>
                            <m:r>
                              <a:rPr lang="es-ES" sz="1600" b="0" i="1" smtClean="0">
                                <a:latin typeface="Cambria Math"/>
                              </a:rPr>
                              <m:t>𝑥</m:t>
                            </m:r>
                          </m:sub>
                        </m:sSub>
                      </m:oMath>
                    </m:oMathPara>
                  </a14:m>
                  <a:endParaRPr lang="es-ES" sz="1600" dirty="0"/>
                </a:p>
              </p:txBody>
            </p:sp>
          </mc:Choice>
          <mc:Fallback xmlns="">
            <p:sp>
              <p:nvSpPr>
                <p:cNvPr id="48" name="47 CuadroTexto"/>
                <p:cNvSpPr txBox="1">
                  <a:spLocks noRot="1" noChangeAspect="1" noMove="1" noResize="1" noEditPoints="1" noAdjustHandles="1" noChangeArrowheads="1" noChangeShapeType="1" noTextEdit="1"/>
                </p:cNvSpPr>
                <p:nvPr/>
              </p:nvSpPr>
              <p:spPr>
                <a:xfrm rot="20737178">
                  <a:off x="831427" y="5099712"/>
                  <a:ext cx="437684" cy="338554"/>
                </a:xfrm>
                <a:prstGeom prst="rect">
                  <a:avLst/>
                </a:prstGeom>
                <a:blipFill rotWithShape="1">
                  <a:blip r:embed="rId11"/>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9" name="48 CuadroTexto"/>
                <p:cNvSpPr txBox="1"/>
                <p:nvPr/>
              </p:nvSpPr>
              <p:spPr>
                <a:xfrm rot="20737178">
                  <a:off x="1944348" y="4976883"/>
                  <a:ext cx="477375"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𝐹</m:t>
                            </m:r>
                          </m:e>
                          <m:sub>
                            <m:r>
                              <a:rPr lang="es-ES" sz="1600" b="0" i="1" smtClean="0">
                                <a:latin typeface="Cambria Math"/>
                              </a:rPr>
                              <m:t>𝑀</m:t>
                            </m:r>
                          </m:sub>
                        </m:sSub>
                      </m:oMath>
                    </m:oMathPara>
                  </a14:m>
                  <a:endParaRPr lang="es-ES" sz="1600" dirty="0"/>
                </a:p>
              </p:txBody>
            </p:sp>
          </mc:Choice>
          <mc:Fallback xmlns="">
            <p:sp>
              <p:nvSpPr>
                <p:cNvPr id="49" name="48 CuadroTexto"/>
                <p:cNvSpPr txBox="1">
                  <a:spLocks noRot="1" noChangeAspect="1" noMove="1" noResize="1" noEditPoints="1" noAdjustHandles="1" noChangeArrowheads="1" noChangeShapeType="1" noTextEdit="1"/>
                </p:cNvSpPr>
                <p:nvPr/>
              </p:nvSpPr>
              <p:spPr>
                <a:xfrm rot="20737178">
                  <a:off x="1944348" y="4976883"/>
                  <a:ext cx="477375" cy="338554"/>
                </a:xfrm>
                <a:prstGeom prst="rect">
                  <a:avLst/>
                </a:prstGeom>
                <a:blipFill rotWithShape="1">
                  <a:blip r:embed="rId12"/>
                  <a:stretch>
                    <a:fillRect/>
                  </a:stretch>
                </a:blipFill>
              </p:spPr>
              <p:txBody>
                <a:bodyPr/>
                <a:lstStyle/>
                <a:p>
                  <a:r>
                    <a:rPr lang="es-ES">
                      <a:noFill/>
                    </a:rPr>
                    <a:t> </a:t>
                  </a:r>
                </a:p>
              </p:txBody>
            </p:sp>
          </mc:Fallback>
        </mc:AlternateContent>
      </p:grpSp>
      <mc:AlternateContent xmlns:mc="http://schemas.openxmlformats.org/markup-compatibility/2006" xmlns:a14="http://schemas.microsoft.com/office/drawing/2010/main">
        <mc:Choice Requires="a14">
          <p:sp>
            <p:nvSpPr>
              <p:cNvPr id="50" name="49 CuadroTexto"/>
              <p:cNvSpPr txBox="1"/>
              <p:nvPr/>
            </p:nvSpPr>
            <p:spPr>
              <a:xfrm>
                <a:off x="4442347" y="4844954"/>
                <a:ext cx="287713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𝐹</m:t>
                          </m:r>
                        </m:e>
                        <m:sub>
                          <m:r>
                            <a:rPr lang="es-ES" sz="1600" b="0" i="1" smtClean="0">
                              <a:latin typeface="Cambria Math"/>
                            </a:rPr>
                            <m:t>𝑀</m:t>
                          </m:r>
                        </m:sub>
                      </m:sSub>
                      <m:r>
                        <a:rPr lang="es-ES" sz="1600" b="0" i="1" smtClean="0">
                          <a:latin typeface="Cambria Math"/>
                        </a:rPr>
                        <m:t>=</m:t>
                      </m:r>
                      <m:sSub>
                        <m:sSubPr>
                          <m:ctrlPr>
                            <a:rPr lang="es-ES" sz="1600" b="0" i="1" smtClean="0">
                              <a:latin typeface="Cambria Math"/>
                            </a:rPr>
                          </m:ctrlPr>
                        </m:sSubPr>
                        <m:e>
                          <m:r>
                            <a:rPr lang="es-ES" sz="1600" b="0" i="1" smtClean="0">
                              <a:latin typeface="Cambria Math"/>
                            </a:rPr>
                            <m:t>𝐹</m:t>
                          </m:r>
                        </m:e>
                        <m:sub>
                          <m:r>
                            <a:rPr lang="es-ES" sz="1600" b="0" i="1" smtClean="0">
                              <a:latin typeface="Cambria Math"/>
                            </a:rPr>
                            <m:t>𝑅</m:t>
                          </m:r>
                        </m:sub>
                      </m:sSub>
                      <m:r>
                        <a:rPr lang="es-ES" sz="1600" b="0" i="1" smtClean="0">
                          <a:latin typeface="Cambria Math"/>
                        </a:rPr>
                        <m:t>+</m:t>
                      </m:r>
                      <m:sSub>
                        <m:sSubPr>
                          <m:ctrlPr>
                            <a:rPr lang="es-ES" sz="1600" b="0" i="1" smtClean="0">
                              <a:latin typeface="Cambria Math"/>
                            </a:rPr>
                          </m:ctrlPr>
                        </m:sSubPr>
                        <m:e>
                          <m:r>
                            <a:rPr lang="es-ES" sz="1600" b="0" i="1" smtClean="0">
                              <a:latin typeface="Cambria Math"/>
                            </a:rPr>
                            <m:t>𝑝</m:t>
                          </m:r>
                        </m:e>
                        <m:sub>
                          <m:r>
                            <a:rPr lang="es-ES" sz="1600" b="0" i="1" smtClean="0">
                              <a:latin typeface="Cambria Math"/>
                            </a:rPr>
                            <m:t>𝑥</m:t>
                          </m:r>
                        </m:sub>
                      </m:sSub>
                      <m:r>
                        <a:rPr lang="es-ES" sz="1600" b="0" i="1" smtClean="0">
                          <a:latin typeface="Cambria Math"/>
                        </a:rPr>
                        <m:t>=</m:t>
                      </m:r>
                      <m:sSub>
                        <m:sSubPr>
                          <m:ctrlPr>
                            <a:rPr lang="es-ES" sz="1600" b="0" i="1" smtClean="0">
                              <a:latin typeface="Cambria Math"/>
                            </a:rPr>
                          </m:ctrlPr>
                        </m:sSubPr>
                        <m:e>
                          <m:r>
                            <a:rPr lang="es-ES" sz="1600" b="0" i="1" smtClean="0">
                              <a:latin typeface="Cambria Math"/>
                            </a:rPr>
                            <m:t>𝐹</m:t>
                          </m:r>
                        </m:e>
                        <m:sub>
                          <m:r>
                            <a:rPr lang="es-ES" sz="1600" b="0" i="1" smtClean="0">
                              <a:latin typeface="Cambria Math"/>
                            </a:rPr>
                            <m:t>𝑅</m:t>
                          </m:r>
                        </m:sub>
                      </m:sSub>
                      <m:r>
                        <a:rPr lang="es-ES" sz="1600" b="0" i="1" smtClean="0">
                          <a:latin typeface="Cambria Math"/>
                        </a:rPr>
                        <m:t>+</m:t>
                      </m:r>
                      <m:r>
                        <a:rPr lang="es-ES" sz="1600" b="0" i="1" smtClean="0">
                          <a:latin typeface="Cambria Math"/>
                        </a:rPr>
                        <m:t>𝑚𝑔𝑠𝑒𝑛</m:t>
                      </m:r>
                      <m:r>
                        <a:rPr lang="es-ES" sz="1600" b="0" i="1" smtClean="0">
                          <a:latin typeface="Cambria Math"/>
                          <a:ea typeface="Cambria Math"/>
                        </a:rPr>
                        <m:t>𝛼</m:t>
                      </m:r>
                    </m:oMath>
                  </m:oMathPara>
                </a14:m>
                <a:endParaRPr lang="es-ES" sz="1600" b="0" dirty="0" smtClean="0">
                  <a:ea typeface="Cambria Math"/>
                </a:endParaRPr>
              </a:p>
            </p:txBody>
          </p:sp>
        </mc:Choice>
        <mc:Fallback xmlns="">
          <p:sp>
            <p:nvSpPr>
              <p:cNvPr id="50" name="49 CuadroTexto"/>
              <p:cNvSpPr txBox="1">
                <a:spLocks noRot="1" noChangeAspect="1" noMove="1" noResize="1" noEditPoints="1" noAdjustHandles="1" noChangeArrowheads="1" noChangeShapeType="1" noTextEdit="1"/>
              </p:cNvSpPr>
              <p:nvPr/>
            </p:nvSpPr>
            <p:spPr>
              <a:xfrm>
                <a:off x="4442347" y="4844954"/>
                <a:ext cx="2877134" cy="338554"/>
              </a:xfrm>
              <a:prstGeom prst="rect">
                <a:avLst/>
              </a:prstGeom>
              <a:blipFill rotWithShape="1">
                <a:blip r:embed="rId13"/>
                <a:stretch>
                  <a:fillRect b="-3636"/>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51" name="50 CuadroTexto"/>
              <p:cNvSpPr txBox="1"/>
              <p:nvPr/>
            </p:nvSpPr>
            <p:spPr>
              <a:xfrm>
                <a:off x="4471916" y="5229366"/>
                <a:ext cx="3550331" cy="55496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𝐹</m:t>
                          </m:r>
                        </m:e>
                        <m:sub>
                          <m:r>
                            <a:rPr lang="es-ES" sz="1600" b="0" i="1" smtClean="0">
                              <a:latin typeface="Cambria Math"/>
                            </a:rPr>
                            <m:t>𝑀</m:t>
                          </m:r>
                        </m:sub>
                      </m:sSub>
                      <m:r>
                        <a:rPr lang="es-ES" sz="1600" b="0" i="1" smtClean="0">
                          <a:latin typeface="Cambria Math"/>
                        </a:rPr>
                        <m:t>=147+1 000·9,8·</m:t>
                      </m:r>
                      <m:f>
                        <m:fPr>
                          <m:ctrlPr>
                            <a:rPr lang="es-ES" sz="1600" b="0" i="1" smtClean="0">
                              <a:latin typeface="Cambria Math"/>
                            </a:rPr>
                          </m:ctrlPr>
                        </m:fPr>
                        <m:num>
                          <m:r>
                            <a:rPr lang="es-ES" sz="1600" b="0" i="1" smtClean="0">
                              <a:latin typeface="Cambria Math"/>
                            </a:rPr>
                            <m:t>2</m:t>
                          </m:r>
                        </m:num>
                        <m:den>
                          <m:r>
                            <a:rPr lang="es-ES" sz="1600" b="0" i="1" smtClean="0">
                              <a:latin typeface="Cambria Math"/>
                            </a:rPr>
                            <m:t>100</m:t>
                          </m:r>
                        </m:den>
                      </m:f>
                      <m:r>
                        <a:rPr lang="es-ES" sz="1600" b="0" i="1" smtClean="0">
                          <a:latin typeface="Cambria Math"/>
                        </a:rPr>
                        <m:t>=343 </m:t>
                      </m:r>
                      <m:r>
                        <a:rPr lang="es-ES" sz="1600" b="0" i="1" smtClean="0">
                          <a:latin typeface="Cambria Math"/>
                        </a:rPr>
                        <m:t>𝑁</m:t>
                      </m:r>
                    </m:oMath>
                  </m:oMathPara>
                </a14:m>
                <a:endParaRPr lang="es-ES" sz="1600" b="0" dirty="0" smtClean="0">
                  <a:ea typeface="Cambria Math"/>
                </a:endParaRPr>
              </a:p>
            </p:txBody>
          </p:sp>
        </mc:Choice>
        <mc:Fallback xmlns="">
          <p:sp>
            <p:nvSpPr>
              <p:cNvPr id="51" name="50 CuadroTexto"/>
              <p:cNvSpPr txBox="1">
                <a:spLocks noRot="1" noChangeAspect="1" noMove="1" noResize="1" noEditPoints="1" noAdjustHandles="1" noChangeArrowheads="1" noChangeShapeType="1" noTextEdit="1"/>
              </p:cNvSpPr>
              <p:nvPr/>
            </p:nvSpPr>
            <p:spPr>
              <a:xfrm>
                <a:off x="4471916" y="5229366"/>
                <a:ext cx="3550331" cy="554960"/>
              </a:xfrm>
              <a:prstGeom prst="rect">
                <a:avLst/>
              </a:prstGeom>
              <a:blipFill rotWithShape="1">
                <a:blip r:embed="rId1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52" name="51 CuadroTexto"/>
              <p:cNvSpPr txBox="1"/>
              <p:nvPr/>
            </p:nvSpPr>
            <p:spPr>
              <a:xfrm>
                <a:off x="4565178" y="5977719"/>
                <a:ext cx="3192669" cy="338554"/>
              </a:xfrm>
              <a:prstGeom prst="rect">
                <a:avLst/>
              </a:prstGeom>
              <a:solidFill>
                <a:srgbClr val="FF0000"/>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1" i="1" smtClean="0">
                          <a:solidFill>
                            <a:schemeClr val="bg1"/>
                          </a:solidFill>
                          <a:latin typeface="Cambria Math"/>
                        </a:rPr>
                        <m:t>𝑷</m:t>
                      </m:r>
                      <m:r>
                        <a:rPr lang="es-ES" sz="1600" b="0" i="1" smtClean="0">
                          <a:solidFill>
                            <a:schemeClr val="bg1"/>
                          </a:solidFill>
                          <a:latin typeface="Cambria Math"/>
                        </a:rPr>
                        <m:t>=</m:t>
                      </m:r>
                      <m:sSub>
                        <m:sSubPr>
                          <m:ctrlPr>
                            <a:rPr lang="es-ES" sz="1600" b="0" i="1" smtClean="0">
                              <a:solidFill>
                                <a:schemeClr val="bg1"/>
                              </a:solidFill>
                              <a:latin typeface="Cambria Math"/>
                            </a:rPr>
                          </m:ctrlPr>
                        </m:sSubPr>
                        <m:e>
                          <m:r>
                            <a:rPr lang="es-ES" sz="1600" b="0" i="1" smtClean="0">
                              <a:solidFill>
                                <a:schemeClr val="bg1"/>
                              </a:solidFill>
                              <a:latin typeface="Cambria Math"/>
                            </a:rPr>
                            <m:t>𝐹</m:t>
                          </m:r>
                        </m:e>
                        <m:sub>
                          <m:r>
                            <a:rPr lang="es-ES" sz="1600" b="0" i="1" smtClean="0">
                              <a:solidFill>
                                <a:schemeClr val="bg1"/>
                              </a:solidFill>
                              <a:latin typeface="Cambria Math"/>
                            </a:rPr>
                            <m:t>𝑀</m:t>
                          </m:r>
                        </m:sub>
                      </m:sSub>
                      <m:r>
                        <a:rPr lang="es-ES" sz="1600" b="0" i="1" smtClean="0">
                          <a:solidFill>
                            <a:schemeClr val="bg1"/>
                          </a:solidFill>
                          <a:latin typeface="Cambria Math"/>
                        </a:rPr>
                        <m:t>·</m:t>
                      </m:r>
                      <m:r>
                        <a:rPr lang="es-ES" sz="1600" b="0" i="1" smtClean="0">
                          <a:solidFill>
                            <a:schemeClr val="bg1"/>
                          </a:solidFill>
                          <a:latin typeface="Cambria Math"/>
                        </a:rPr>
                        <m:t>𝑣</m:t>
                      </m:r>
                      <m:r>
                        <a:rPr lang="es-ES" sz="1600" b="0" i="1" smtClean="0">
                          <a:solidFill>
                            <a:schemeClr val="bg1"/>
                          </a:solidFill>
                          <a:latin typeface="Cambria Math"/>
                        </a:rPr>
                        <m:t>=343·20=</m:t>
                      </m:r>
                      <m:r>
                        <a:rPr lang="es-ES" sz="1600" b="1" i="1" smtClean="0">
                          <a:solidFill>
                            <a:schemeClr val="bg1"/>
                          </a:solidFill>
                          <a:latin typeface="Cambria Math"/>
                        </a:rPr>
                        <m:t>𝟔</m:t>
                      </m:r>
                      <m:r>
                        <a:rPr lang="es-ES" sz="1600" b="1" i="1" smtClean="0">
                          <a:solidFill>
                            <a:schemeClr val="bg1"/>
                          </a:solidFill>
                          <a:latin typeface="Cambria Math"/>
                        </a:rPr>
                        <m:t> </m:t>
                      </m:r>
                      <m:r>
                        <a:rPr lang="es-ES" sz="1600" b="1" i="1" smtClean="0">
                          <a:solidFill>
                            <a:schemeClr val="bg1"/>
                          </a:solidFill>
                          <a:latin typeface="Cambria Math"/>
                        </a:rPr>
                        <m:t>𝟖𝟔𝟎</m:t>
                      </m:r>
                      <m:r>
                        <a:rPr lang="es-ES" sz="1600" b="1" i="1" smtClean="0">
                          <a:solidFill>
                            <a:schemeClr val="bg1"/>
                          </a:solidFill>
                          <a:latin typeface="Cambria Math"/>
                        </a:rPr>
                        <m:t> </m:t>
                      </m:r>
                      <m:r>
                        <a:rPr lang="es-ES" sz="1600" b="1" i="1" smtClean="0">
                          <a:solidFill>
                            <a:schemeClr val="bg1"/>
                          </a:solidFill>
                          <a:latin typeface="Cambria Math"/>
                        </a:rPr>
                        <m:t>𝑾</m:t>
                      </m:r>
                    </m:oMath>
                  </m:oMathPara>
                </a14:m>
                <a:endParaRPr lang="es-ES" sz="1600" b="1" dirty="0">
                  <a:solidFill>
                    <a:schemeClr val="bg1"/>
                  </a:solidFill>
                </a:endParaRPr>
              </a:p>
            </p:txBody>
          </p:sp>
        </mc:Choice>
        <mc:Fallback xmlns="">
          <p:sp>
            <p:nvSpPr>
              <p:cNvPr id="52" name="51 CuadroTexto"/>
              <p:cNvSpPr txBox="1">
                <a:spLocks noRot="1" noChangeAspect="1" noMove="1" noResize="1" noEditPoints="1" noAdjustHandles="1" noChangeArrowheads="1" noChangeShapeType="1" noTextEdit="1"/>
              </p:cNvSpPr>
              <p:nvPr/>
            </p:nvSpPr>
            <p:spPr>
              <a:xfrm>
                <a:off x="4565178" y="5977719"/>
                <a:ext cx="3192669" cy="338554"/>
              </a:xfrm>
              <a:prstGeom prst="rect">
                <a:avLst/>
              </a:prstGeom>
              <a:blipFill rotWithShape="1">
                <a:blip r:embed="rId15"/>
                <a:stretch>
                  <a:fillRect/>
                </a:stretch>
              </a:blipFill>
            </p:spPr>
            <p:txBody>
              <a:bodyPr/>
              <a:lstStyle/>
              <a:p>
                <a:r>
                  <a:rPr lang="es-ES">
                    <a:noFill/>
                  </a:rPr>
                  <a:t> </a:t>
                </a:r>
              </a:p>
            </p:txBody>
          </p:sp>
        </mc:Fallback>
      </mc:AlternateContent>
      <p:sp>
        <p:nvSpPr>
          <p:cNvPr id="53" name="52 CuadroTexto"/>
          <p:cNvSpPr txBox="1"/>
          <p:nvPr/>
        </p:nvSpPr>
        <p:spPr>
          <a:xfrm>
            <a:off x="411708" y="4301319"/>
            <a:ext cx="7940722" cy="338554"/>
          </a:xfrm>
          <a:prstGeom prst="rect">
            <a:avLst/>
          </a:prstGeom>
          <a:noFill/>
        </p:spPr>
        <p:txBody>
          <a:bodyPr wrap="square" rtlCol="0">
            <a:spAutoFit/>
          </a:bodyPr>
          <a:lstStyle/>
          <a:p>
            <a:r>
              <a:rPr lang="es-ES" sz="1600" dirty="0" smtClean="0">
                <a:latin typeface="Arial Narrow" pitchFamily="34" charset="0"/>
              </a:rPr>
              <a:t>c) Ascendiendo, la fuerza motriz debe ser iguala a la suma del rozamiento y la componente del peso:</a:t>
            </a:r>
            <a:endParaRPr lang="es-ES" sz="1600" baseline="-25000" dirty="0">
              <a:latin typeface="Arial Narrow" pitchFamily="34" charset="0"/>
            </a:endParaRPr>
          </a:p>
        </p:txBody>
      </p:sp>
    </p:spTree>
    <p:extLst>
      <p:ext uri="{BB962C8B-B14F-4D97-AF65-F5344CB8AC3E}">
        <p14:creationId xmlns:p14="http://schemas.microsoft.com/office/powerpoint/2010/main" val="2752870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path" presetSubtype="0" fill="hold" nodeType="clickEffect">
                                  <p:stCondLst>
                                    <p:cond delay="0"/>
                                  </p:stCondLst>
                                  <p:childTnLst>
                                    <p:animMotion origin="layout" path="M -4.16667E-6 -2.99722E-6 L 0.19914 -0.06313 " pathEditMode="relative" rAng="0" ptsTypes="AA">
                                      <p:cBhvr>
                                        <p:cTn id="6" dur="2000" fill="hold"/>
                                        <p:tgtEl>
                                          <p:spTgt spid="7"/>
                                        </p:tgtEl>
                                        <p:attrNameLst>
                                          <p:attrName>ppt_x</p:attrName>
                                          <p:attrName>ppt_y</p:attrName>
                                        </p:attrNameLst>
                                      </p:cBhvr>
                                      <p:rCtr x="9948" y="-316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20 Rectángulo"/>
          <p:cNvSpPr/>
          <p:nvPr/>
        </p:nvSpPr>
        <p:spPr>
          <a:xfrm>
            <a:off x="5663821" y="5773004"/>
            <a:ext cx="1037230" cy="43672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Título"/>
          <p:cNvSpPr>
            <a:spLocks noGrp="1"/>
          </p:cNvSpPr>
          <p:nvPr>
            <p:ph type="title"/>
          </p:nvPr>
        </p:nvSpPr>
        <p:spPr/>
        <p:txBody>
          <a:bodyPr/>
          <a:lstStyle/>
          <a:p>
            <a:r>
              <a:rPr lang="es-ES" dirty="0" smtClean="0"/>
              <a:t>Problemas</a:t>
            </a:r>
            <a:endParaRPr lang="es-ES" dirty="0"/>
          </a:p>
        </p:txBody>
      </p:sp>
      <p:sp>
        <p:nvSpPr>
          <p:cNvPr id="31" name="30 Triángulo rectángulo"/>
          <p:cNvSpPr/>
          <p:nvPr/>
        </p:nvSpPr>
        <p:spPr>
          <a:xfrm flipH="1">
            <a:off x="2838732" y="2524835"/>
            <a:ext cx="3002509" cy="709685"/>
          </a:xfrm>
          <a:prstGeom prst="rtTriangle">
            <a:avLst/>
          </a:prstGeom>
          <a:solidFill>
            <a:schemeClr val="bg1">
              <a:lumMod val="85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3" name="42 Arco"/>
          <p:cNvSpPr/>
          <p:nvPr/>
        </p:nvSpPr>
        <p:spPr>
          <a:xfrm rot="15484956" flipV="1">
            <a:off x="3370082" y="2991706"/>
            <a:ext cx="363327" cy="365954"/>
          </a:xfrm>
          <a:prstGeom prst="arc">
            <a:avLst>
              <a:gd name="adj1" fmla="val 14411620"/>
              <a:gd name="adj2" fmla="val 1850001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4" name="43 CuadroTexto"/>
          <p:cNvSpPr txBox="1"/>
          <p:nvPr/>
        </p:nvSpPr>
        <p:spPr>
          <a:xfrm>
            <a:off x="3698685" y="2956730"/>
            <a:ext cx="301686" cy="338554"/>
          </a:xfrm>
          <a:prstGeom prst="rect">
            <a:avLst/>
          </a:prstGeom>
          <a:noFill/>
        </p:spPr>
        <p:txBody>
          <a:bodyPr wrap="none" rtlCol="0">
            <a:spAutoFit/>
          </a:bodyPr>
          <a:lstStyle/>
          <a:p>
            <a:r>
              <a:rPr lang="el-GR" sz="1600" dirty="0" smtClean="0"/>
              <a:t>α</a:t>
            </a:r>
            <a:endParaRPr lang="es-ES" sz="1600" dirty="0"/>
          </a:p>
        </p:txBody>
      </p:sp>
      <p:grpSp>
        <p:nvGrpSpPr>
          <p:cNvPr id="5" name="4 Grupo"/>
          <p:cNvGrpSpPr/>
          <p:nvPr/>
        </p:nvGrpSpPr>
        <p:grpSpPr>
          <a:xfrm>
            <a:off x="2859207" y="1965278"/>
            <a:ext cx="1198081" cy="2183641"/>
            <a:chOff x="3118515" y="1787858"/>
            <a:chExt cx="1198081" cy="2183641"/>
          </a:xfrm>
        </p:grpSpPr>
        <p:pic>
          <p:nvPicPr>
            <p:cNvPr id="42" name="41 Imagen"/>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20702044">
              <a:off x="3616658" y="2420123"/>
              <a:ext cx="699938" cy="432689"/>
            </a:xfrm>
            <a:prstGeom prst="rect">
              <a:avLst/>
            </a:prstGeom>
          </p:spPr>
        </p:pic>
        <p:cxnSp>
          <p:nvCxnSpPr>
            <p:cNvPr id="45" name="44 Conector recto de flecha"/>
            <p:cNvCxnSpPr/>
            <p:nvPr/>
          </p:nvCxnSpPr>
          <p:spPr>
            <a:xfrm>
              <a:off x="3953700" y="2660633"/>
              <a:ext cx="4152" cy="1283570"/>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6" name="45 Conector recto de flecha"/>
            <p:cNvCxnSpPr/>
            <p:nvPr/>
          </p:nvCxnSpPr>
          <p:spPr>
            <a:xfrm flipH="1">
              <a:off x="3244934" y="2670839"/>
              <a:ext cx="709896" cy="175679"/>
            </a:xfrm>
            <a:prstGeom prst="straightConnector1">
              <a:avLst/>
            </a:prstGeom>
            <a:ln w="38100">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5" name="54 Conector recto de flecha"/>
            <p:cNvCxnSpPr/>
            <p:nvPr/>
          </p:nvCxnSpPr>
          <p:spPr>
            <a:xfrm flipH="1" flipV="1">
              <a:off x="3712193" y="1787858"/>
              <a:ext cx="559557" cy="2074459"/>
            </a:xfrm>
            <a:prstGeom prst="straightConnector1">
              <a:avLst/>
            </a:prstGeom>
            <a:ln w="6350">
              <a:solidFill>
                <a:srgbClr val="0070C0"/>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59 Conector recto de flecha"/>
            <p:cNvCxnSpPr/>
            <p:nvPr/>
          </p:nvCxnSpPr>
          <p:spPr>
            <a:xfrm flipH="1" flipV="1">
              <a:off x="3630911" y="2733992"/>
              <a:ext cx="340588" cy="1237507"/>
            </a:xfrm>
            <a:prstGeom prst="straightConnector1">
              <a:avLst/>
            </a:prstGeom>
            <a:ln w="6350">
              <a:solidFill>
                <a:srgbClr val="0070C0"/>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64 Conector recto de flecha"/>
            <p:cNvCxnSpPr/>
            <p:nvPr/>
          </p:nvCxnSpPr>
          <p:spPr>
            <a:xfrm flipH="1">
              <a:off x="3640435" y="2667925"/>
              <a:ext cx="311730" cy="77971"/>
            </a:xfrm>
            <a:prstGeom prst="straightConnector1">
              <a:avLst/>
            </a:prstGeom>
            <a:ln w="38100">
              <a:solidFill>
                <a:srgbClr val="FFFF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4" name="83 CuadroTexto"/>
                <p:cNvSpPr txBox="1"/>
                <p:nvPr/>
              </p:nvSpPr>
              <p:spPr>
                <a:xfrm rot="20737178">
                  <a:off x="3118515" y="2483892"/>
                  <a:ext cx="44460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𝐹</m:t>
                            </m:r>
                          </m:e>
                          <m:sub>
                            <m:r>
                              <a:rPr lang="es-ES" sz="1600" b="0" i="1" smtClean="0">
                                <a:latin typeface="Cambria Math"/>
                              </a:rPr>
                              <m:t>𝑅</m:t>
                            </m:r>
                          </m:sub>
                        </m:sSub>
                      </m:oMath>
                    </m:oMathPara>
                  </a14:m>
                  <a:endParaRPr lang="es-ES" sz="1600" dirty="0"/>
                </a:p>
              </p:txBody>
            </p:sp>
          </mc:Choice>
          <mc:Fallback xmlns="">
            <p:sp>
              <p:nvSpPr>
                <p:cNvPr id="84" name="83 CuadroTexto"/>
                <p:cNvSpPr txBox="1">
                  <a:spLocks noRot="1" noChangeAspect="1" noMove="1" noResize="1" noEditPoints="1" noAdjustHandles="1" noChangeArrowheads="1" noChangeShapeType="1" noTextEdit="1"/>
                </p:cNvSpPr>
                <p:nvPr/>
              </p:nvSpPr>
              <p:spPr>
                <a:xfrm rot="20737178">
                  <a:off x="3118515" y="2483892"/>
                  <a:ext cx="444609" cy="338554"/>
                </a:xfrm>
                <a:prstGeom prst="rect">
                  <a:avLst/>
                </a:prstGeom>
                <a:blipFill rotWithShape="1">
                  <a:blip r:embed="rId3"/>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85" name="84 CuadroTexto"/>
                <p:cNvSpPr txBox="1"/>
                <p:nvPr/>
              </p:nvSpPr>
              <p:spPr>
                <a:xfrm rot="20737178">
                  <a:off x="3465444" y="2213211"/>
                  <a:ext cx="43768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𝑝</m:t>
                            </m:r>
                          </m:e>
                          <m:sub>
                            <m:r>
                              <a:rPr lang="es-ES" sz="1600" b="0" i="1" smtClean="0">
                                <a:latin typeface="Cambria Math"/>
                              </a:rPr>
                              <m:t>𝑥</m:t>
                            </m:r>
                          </m:sub>
                        </m:sSub>
                      </m:oMath>
                    </m:oMathPara>
                  </a14:m>
                  <a:endParaRPr lang="es-ES" sz="1600" dirty="0"/>
                </a:p>
              </p:txBody>
            </p:sp>
          </mc:Choice>
          <mc:Fallback xmlns="">
            <p:sp>
              <p:nvSpPr>
                <p:cNvPr id="85" name="84 CuadroTexto"/>
                <p:cNvSpPr txBox="1">
                  <a:spLocks noRot="1" noChangeAspect="1" noMove="1" noResize="1" noEditPoints="1" noAdjustHandles="1" noChangeArrowheads="1" noChangeShapeType="1" noTextEdit="1"/>
                </p:cNvSpPr>
                <p:nvPr/>
              </p:nvSpPr>
              <p:spPr>
                <a:xfrm rot="20737178">
                  <a:off x="3465444" y="2213211"/>
                  <a:ext cx="437684" cy="338554"/>
                </a:xfrm>
                <a:prstGeom prst="rect">
                  <a:avLst/>
                </a:prstGeom>
                <a:blipFill rotWithShape="1">
                  <a:blip r:embed="rId4"/>
                  <a:stretch>
                    <a:fillRect/>
                  </a:stretch>
                </a:blipFill>
              </p:spPr>
              <p:txBody>
                <a:bodyPr/>
                <a:lstStyle/>
                <a:p>
                  <a:r>
                    <a:rPr lang="es-ES">
                      <a:noFill/>
                    </a:rPr>
                    <a:t> </a:t>
                  </a:r>
                </a:p>
              </p:txBody>
            </p:sp>
          </mc:Fallback>
        </mc:AlternateContent>
      </p:grpSp>
      <p:pic>
        <p:nvPicPr>
          <p:cNvPr id="37" name="36 Imagen"/>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39" name="38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mc:AlternateContent xmlns:mc="http://schemas.openxmlformats.org/markup-compatibility/2006" xmlns:a14="http://schemas.microsoft.com/office/drawing/2010/main">
        <mc:Choice Requires="a14">
          <p:sp>
            <p:nvSpPr>
              <p:cNvPr id="3" name="2 CuadroTexto"/>
              <p:cNvSpPr txBox="1"/>
              <p:nvPr/>
            </p:nvSpPr>
            <p:spPr>
              <a:xfrm>
                <a:off x="880281" y="4162567"/>
                <a:ext cx="5473806" cy="7159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𝑎</m:t>
                      </m:r>
                      <m:r>
                        <a:rPr lang="es-ES" sz="1600" b="0" i="1" smtClean="0">
                          <a:latin typeface="Cambria Math"/>
                        </a:rPr>
                        <m:t>=</m:t>
                      </m:r>
                      <m:f>
                        <m:fPr>
                          <m:ctrlPr>
                            <a:rPr lang="es-ES" sz="1600" b="0" i="1" smtClean="0">
                              <a:latin typeface="Cambria Math"/>
                            </a:rPr>
                          </m:ctrlPr>
                        </m:fPr>
                        <m:num>
                          <m:r>
                            <a:rPr lang="es-ES" sz="1600" b="0" i="1" smtClean="0">
                              <a:latin typeface="Cambria Math"/>
                            </a:rPr>
                            <m:t>−</m:t>
                          </m:r>
                          <m:sSub>
                            <m:sSubPr>
                              <m:ctrlPr>
                                <a:rPr lang="es-ES" sz="1600" b="0" i="1" smtClean="0">
                                  <a:latin typeface="Cambria Math"/>
                                </a:rPr>
                              </m:ctrlPr>
                            </m:sSubPr>
                            <m:e>
                              <m:r>
                                <a:rPr lang="es-ES" sz="1600" b="0" i="1" smtClean="0">
                                  <a:latin typeface="Cambria Math"/>
                                </a:rPr>
                                <m:t>𝐹</m:t>
                              </m:r>
                            </m:e>
                            <m:sub>
                              <m:r>
                                <a:rPr lang="es-ES" sz="1600" b="0" i="1" smtClean="0">
                                  <a:latin typeface="Cambria Math"/>
                                </a:rPr>
                                <m:t>𝑅</m:t>
                              </m:r>
                            </m:sub>
                          </m:sSub>
                          <m:r>
                            <a:rPr lang="es-ES" sz="1600" b="0" i="1" smtClean="0">
                              <a:latin typeface="Cambria Math"/>
                            </a:rPr>
                            <m:t>−</m:t>
                          </m:r>
                          <m:sSub>
                            <m:sSubPr>
                              <m:ctrlPr>
                                <a:rPr lang="es-ES" sz="1600" b="0" i="1" smtClean="0">
                                  <a:latin typeface="Cambria Math"/>
                                </a:rPr>
                              </m:ctrlPr>
                            </m:sSubPr>
                            <m:e>
                              <m:r>
                                <a:rPr lang="es-ES" sz="1600" b="0" i="1" smtClean="0">
                                  <a:latin typeface="Cambria Math"/>
                                </a:rPr>
                                <m:t>𝑝</m:t>
                              </m:r>
                            </m:e>
                            <m:sub>
                              <m:r>
                                <a:rPr lang="es-ES" sz="1600" b="0" i="1" smtClean="0">
                                  <a:latin typeface="Cambria Math"/>
                                </a:rPr>
                                <m:t>𝑥</m:t>
                              </m:r>
                            </m:sub>
                          </m:sSub>
                        </m:num>
                        <m:den>
                          <m:r>
                            <a:rPr lang="es-ES" sz="1600" b="0" i="1" smtClean="0">
                              <a:latin typeface="Cambria Math"/>
                            </a:rPr>
                            <m:t>𝑚</m:t>
                          </m:r>
                        </m:den>
                      </m:f>
                      <m:r>
                        <a:rPr lang="es-ES" sz="1600" b="0" i="1" smtClean="0">
                          <a:latin typeface="Cambria Math"/>
                        </a:rPr>
                        <m:t>=</m:t>
                      </m:r>
                      <m:f>
                        <m:fPr>
                          <m:ctrlPr>
                            <a:rPr lang="es-ES" sz="1600" b="0" i="1" smtClean="0">
                              <a:latin typeface="Cambria Math"/>
                            </a:rPr>
                          </m:ctrlPr>
                        </m:fPr>
                        <m:num>
                          <m:r>
                            <a:rPr lang="es-ES" sz="1600" b="0" i="1" smtClean="0">
                              <a:latin typeface="Cambria Math"/>
                            </a:rPr>
                            <m:t>−147−1 000·9,8·</m:t>
                          </m:r>
                          <m:f>
                            <m:fPr>
                              <m:ctrlPr>
                                <a:rPr lang="es-ES" sz="1600" b="0" i="1" smtClean="0">
                                  <a:latin typeface="Cambria Math"/>
                                </a:rPr>
                              </m:ctrlPr>
                            </m:fPr>
                            <m:num>
                              <m:r>
                                <a:rPr lang="es-ES" sz="1600" b="0" i="1" smtClean="0">
                                  <a:latin typeface="Cambria Math"/>
                                </a:rPr>
                                <m:t>2</m:t>
                              </m:r>
                            </m:num>
                            <m:den>
                              <m:r>
                                <a:rPr lang="es-ES" sz="1600" b="0" i="1" smtClean="0">
                                  <a:latin typeface="Cambria Math"/>
                                </a:rPr>
                                <m:t>100</m:t>
                              </m:r>
                            </m:den>
                          </m:f>
                        </m:num>
                        <m:den>
                          <m:r>
                            <a:rPr lang="es-ES" sz="1600" b="0" i="1" smtClean="0">
                              <a:latin typeface="Cambria Math"/>
                            </a:rPr>
                            <m:t>1 000</m:t>
                          </m:r>
                        </m:den>
                      </m:f>
                      <m:r>
                        <a:rPr lang="es-ES" sz="1600" b="0" i="1" smtClean="0">
                          <a:latin typeface="Cambria Math"/>
                        </a:rPr>
                        <m:t>=−0,343 </m:t>
                      </m:r>
                      <m:r>
                        <a:rPr lang="es-ES" sz="1600" b="0" i="1" smtClean="0">
                          <a:latin typeface="Cambria Math"/>
                        </a:rPr>
                        <m:t>𝑚</m:t>
                      </m:r>
                      <m:r>
                        <a:rPr lang="es-ES" sz="1600" b="0" i="1" smtClean="0">
                          <a:latin typeface="Cambria Math"/>
                        </a:rPr>
                        <m:t>/</m:t>
                      </m:r>
                      <m:sSup>
                        <m:sSupPr>
                          <m:ctrlPr>
                            <a:rPr lang="es-ES" sz="1600" b="0" i="1" smtClean="0">
                              <a:latin typeface="Cambria Math"/>
                            </a:rPr>
                          </m:ctrlPr>
                        </m:sSupPr>
                        <m:e>
                          <m:r>
                            <a:rPr lang="es-ES" sz="1600" b="0" i="1" smtClean="0">
                              <a:latin typeface="Cambria Math"/>
                            </a:rPr>
                            <m:t>𝑠</m:t>
                          </m:r>
                        </m:e>
                        <m:sup>
                          <m:r>
                            <a:rPr lang="es-ES" sz="1600" b="0" i="1" smtClean="0">
                              <a:latin typeface="Cambria Math"/>
                            </a:rPr>
                            <m:t>2</m:t>
                          </m:r>
                        </m:sup>
                      </m:sSup>
                      <m:r>
                        <a:rPr lang="es-ES" sz="1600" b="0" i="1" smtClean="0">
                          <a:latin typeface="Cambria Math"/>
                        </a:rPr>
                        <m:t> </m:t>
                      </m:r>
                    </m:oMath>
                  </m:oMathPara>
                </a14:m>
                <a:endParaRPr lang="es-ES" sz="1600" dirty="0"/>
              </a:p>
            </p:txBody>
          </p:sp>
        </mc:Choice>
        <mc:Fallback xmlns="">
          <p:sp>
            <p:nvSpPr>
              <p:cNvPr id="3" name="2 CuadroTexto"/>
              <p:cNvSpPr txBox="1">
                <a:spLocks noRot="1" noChangeAspect="1" noMove="1" noResize="1" noEditPoints="1" noAdjustHandles="1" noChangeArrowheads="1" noChangeShapeType="1" noTextEdit="1"/>
              </p:cNvSpPr>
              <p:nvPr/>
            </p:nvSpPr>
            <p:spPr>
              <a:xfrm>
                <a:off x="880281" y="4162567"/>
                <a:ext cx="5473806" cy="715965"/>
              </a:xfrm>
              <a:prstGeom prst="rect">
                <a:avLst/>
              </a:prstGeom>
              <a:blipFill rotWithShape="1">
                <a:blip r:embed="rId6"/>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6" name="5 CuadroTexto"/>
              <p:cNvSpPr txBox="1"/>
              <p:nvPr/>
            </p:nvSpPr>
            <p:spPr>
              <a:xfrm>
                <a:off x="962165" y="4967783"/>
                <a:ext cx="6143990" cy="58099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𝑣</m:t>
                      </m:r>
                      <m:r>
                        <a:rPr lang="es-ES" sz="1600" b="0" i="1" smtClean="0">
                          <a:latin typeface="Cambria Math"/>
                        </a:rPr>
                        <m:t>=</m:t>
                      </m:r>
                      <m:sSub>
                        <m:sSubPr>
                          <m:ctrlPr>
                            <a:rPr lang="es-ES" sz="1600" b="0" i="1" smtClean="0">
                              <a:latin typeface="Cambria Math"/>
                            </a:rPr>
                          </m:ctrlPr>
                        </m:sSubPr>
                        <m:e>
                          <m:r>
                            <a:rPr lang="es-ES" sz="1600" b="0" i="1" smtClean="0">
                              <a:latin typeface="Cambria Math"/>
                            </a:rPr>
                            <m:t>𝑣</m:t>
                          </m:r>
                        </m:e>
                        <m:sub>
                          <m:r>
                            <a:rPr lang="es-ES" sz="1600" b="0" i="1" smtClean="0">
                              <a:latin typeface="Cambria Math"/>
                            </a:rPr>
                            <m:t>0</m:t>
                          </m:r>
                        </m:sub>
                      </m:sSub>
                      <m:r>
                        <a:rPr lang="es-ES" sz="1600" b="0" i="1" smtClean="0">
                          <a:latin typeface="Cambria Math"/>
                        </a:rPr>
                        <m:t>+</m:t>
                      </m:r>
                      <m:r>
                        <a:rPr lang="es-ES" sz="1600" b="0" i="1" smtClean="0">
                          <a:latin typeface="Cambria Math"/>
                        </a:rPr>
                        <m:t>𝑎𝑡</m:t>
                      </m:r>
                      <m:r>
                        <a:rPr lang="es-ES" sz="1600" b="0" i="1" smtClean="0">
                          <a:latin typeface="Cambria Math"/>
                        </a:rPr>
                        <m:t>    ⇒    0=</m:t>
                      </m:r>
                      <m:sSub>
                        <m:sSubPr>
                          <m:ctrlPr>
                            <a:rPr lang="es-ES" sz="1600" b="0" i="1" smtClean="0">
                              <a:latin typeface="Cambria Math"/>
                              <a:ea typeface="Cambria Math"/>
                            </a:rPr>
                          </m:ctrlPr>
                        </m:sSubPr>
                        <m:e>
                          <m:r>
                            <a:rPr lang="es-ES" sz="1600" b="0" i="1" smtClean="0">
                              <a:latin typeface="Cambria Math"/>
                              <a:ea typeface="Cambria Math"/>
                            </a:rPr>
                            <m:t>𝑣</m:t>
                          </m:r>
                        </m:e>
                        <m:sub>
                          <m:r>
                            <a:rPr lang="es-ES" sz="1600" b="0" i="1" smtClean="0">
                              <a:latin typeface="Cambria Math"/>
                              <a:ea typeface="Cambria Math"/>
                            </a:rPr>
                            <m:t>0</m:t>
                          </m:r>
                        </m:sub>
                      </m:sSub>
                      <m:r>
                        <a:rPr lang="es-ES" sz="1600" b="0" i="1" smtClean="0">
                          <a:latin typeface="Cambria Math"/>
                          <a:ea typeface="Cambria Math"/>
                        </a:rPr>
                        <m:t>+</m:t>
                      </m:r>
                      <m:r>
                        <a:rPr lang="es-ES" sz="1600" b="0" i="1" smtClean="0">
                          <a:latin typeface="Cambria Math"/>
                          <a:ea typeface="Cambria Math"/>
                        </a:rPr>
                        <m:t>𝑎𝑡</m:t>
                      </m:r>
                      <m:r>
                        <a:rPr lang="es-ES" sz="1600" b="0" i="1" smtClean="0">
                          <a:latin typeface="Cambria Math"/>
                          <a:ea typeface="Cambria Math"/>
                        </a:rPr>
                        <m:t>    ⇒    </m:t>
                      </m:r>
                      <m:r>
                        <a:rPr lang="es-ES" sz="1600" b="0" i="1" smtClean="0">
                          <a:latin typeface="Cambria Math"/>
                          <a:ea typeface="Cambria Math"/>
                        </a:rPr>
                        <m:t>𝑡</m:t>
                      </m:r>
                      <m:r>
                        <a:rPr lang="es-ES" sz="1600" b="0" i="1" smtClean="0">
                          <a:latin typeface="Cambria Math"/>
                          <a:ea typeface="Cambria Math"/>
                        </a:rPr>
                        <m:t>=</m:t>
                      </m:r>
                      <m:f>
                        <m:fPr>
                          <m:ctrlPr>
                            <a:rPr lang="es-ES" sz="1600" b="0" i="1" smtClean="0">
                              <a:latin typeface="Cambria Math"/>
                              <a:ea typeface="Cambria Math"/>
                            </a:rPr>
                          </m:ctrlPr>
                        </m:fPr>
                        <m:num>
                          <m:r>
                            <a:rPr lang="es-ES" sz="1600" b="0" i="1" smtClean="0">
                              <a:latin typeface="Cambria Math"/>
                              <a:ea typeface="Cambria Math"/>
                            </a:rPr>
                            <m:t>−</m:t>
                          </m:r>
                          <m:sSub>
                            <m:sSubPr>
                              <m:ctrlPr>
                                <a:rPr lang="es-ES" sz="1600" b="0" i="1" smtClean="0">
                                  <a:latin typeface="Cambria Math"/>
                                  <a:ea typeface="Cambria Math"/>
                                </a:rPr>
                              </m:ctrlPr>
                            </m:sSubPr>
                            <m:e>
                              <m:r>
                                <a:rPr lang="es-ES" sz="1600" b="0" i="1" smtClean="0">
                                  <a:latin typeface="Cambria Math"/>
                                  <a:ea typeface="Cambria Math"/>
                                </a:rPr>
                                <m:t>𝑣</m:t>
                              </m:r>
                            </m:e>
                            <m:sub>
                              <m:r>
                                <a:rPr lang="es-ES" sz="1600" b="0" i="1" smtClean="0">
                                  <a:latin typeface="Cambria Math"/>
                                  <a:ea typeface="Cambria Math"/>
                                </a:rPr>
                                <m:t>0</m:t>
                              </m:r>
                            </m:sub>
                          </m:sSub>
                        </m:num>
                        <m:den>
                          <m:r>
                            <a:rPr lang="es-ES" sz="1600" b="0" i="1" smtClean="0">
                              <a:latin typeface="Cambria Math"/>
                              <a:ea typeface="Cambria Math"/>
                            </a:rPr>
                            <m:t>𝑎</m:t>
                          </m:r>
                        </m:den>
                      </m:f>
                      <m:r>
                        <a:rPr lang="es-ES" sz="1600" b="0" i="1" smtClean="0">
                          <a:latin typeface="Cambria Math"/>
                          <a:ea typeface="Cambria Math"/>
                        </a:rPr>
                        <m:t>=</m:t>
                      </m:r>
                      <m:f>
                        <m:fPr>
                          <m:ctrlPr>
                            <a:rPr lang="es-ES" sz="1600" b="0" i="1" smtClean="0">
                              <a:latin typeface="Cambria Math"/>
                              <a:ea typeface="Cambria Math"/>
                            </a:rPr>
                          </m:ctrlPr>
                        </m:fPr>
                        <m:num>
                          <m:r>
                            <a:rPr lang="es-ES" sz="1600" b="0" i="1" smtClean="0">
                              <a:latin typeface="Cambria Math"/>
                              <a:ea typeface="Cambria Math"/>
                            </a:rPr>
                            <m:t>−20</m:t>
                          </m:r>
                        </m:num>
                        <m:den>
                          <m:r>
                            <a:rPr lang="es-ES" sz="1600" b="0" i="1" smtClean="0">
                              <a:latin typeface="Cambria Math"/>
                              <a:ea typeface="Cambria Math"/>
                            </a:rPr>
                            <m:t>−0,343</m:t>
                          </m:r>
                        </m:den>
                      </m:f>
                      <m:r>
                        <a:rPr lang="es-ES" sz="1600" b="0" i="1" smtClean="0">
                          <a:latin typeface="Cambria Math"/>
                          <a:ea typeface="Cambria Math"/>
                        </a:rPr>
                        <m:t>=58,31 </m:t>
                      </m:r>
                      <m:r>
                        <a:rPr lang="es-ES" sz="1600" b="0" i="1" smtClean="0">
                          <a:latin typeface="Cambria Math"/>
                          <a:ea typeface="Cambria Math"/>
                        </a:rPr>
                        <m:t>𝑠</m:t>
                      </m:r>
                    </m:oMath>
                  </m:oMathPara>
                </a14:m>
                <a:endParaRPr lang="es-ES" sz="1600" dirty="0"/>
              </a:p>
            </p:txBody>
          </p:sp>
        </mc:Choice>
        <mc:Fallback xmlns="">
          <p:sp>
            <p:nvSpPr>
              <p:cNvPr id="6" name="5 CuadroTexto"/>
              <p:cNvSpPr txBox="1">
                <a:spLocks noRot="1" noChangeAspect="1" noMove="1" noResize="1" noEditPoints="1" noAdjustHandles="1" noChangeArrowheads="1" noChangeShapeType="1" noTextEdit="1"/>
              </p:cNvSpPr>
              <p:nvPr/>
            </p:nvSpPr>
            <p:spPr>
              <a:xfrm>
                <a:off x="962165" y="4967783"/>
                <a:ext cx="6143990" cy="580993"/>
              </a:xfrm>
              <a:prstGeom prst="rect">
                <a:avLst/>
              </a:prstGeom>
              <a:blipFill rotWithShape="1">
                <a:blip r:embed="rId7"/>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7" name="6 CuadroTexto"/>
              <p:cNvSpPr txBox="1"/>
              <p:nvPr/>
            </p:nvSpPr>
            <p:spPr>
              <a:xfrm>
                <a:off x="1057700" y="5704764"/>
                <a:ext cx="5697201" cy="55335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solidFill>
                            <a:schemeClr val="tx1"/>
                          </a:solidFill>
                          <a:latin typeface="Cambria Math"/>
                          <a:ea typeface="Cambria Math"/>
                        </a:rPr>
                        <m:t>∆</m:t>
                      </m:r>
                      <m:r>
                        <a:rPr lang="es-ES" sz="1600" b="0" i="1" smtClean="0">
                          <a:solidFill>
                            <a:schemeClr val="tx1"/>
                          </a:solidFill>
                          <a:latin typeface="Cambria Math"/>
                          <a:ea typeface="Cambria Math"/>
                        </a:rPr>
                        <m:t>𝑥</m:t>
                      </m:r>
                      <m:r>
                        <a:rPr lang="es-ES" sz="1600" b="0" i="1" smtClean="0">
                          <a:solidFill>
                            <a:schemeClr val="tx1"/>
                          </a:solidFill>
                          <a:latin typeface="Cambria Math"/>
                          <a:ea typeface="Cambria Math"/>
                        </a:rPr>
                        <m:t>=</m:t>
                      </m:r>
                      <m:sSub>
                        <m:sSubPr>
                          <m:ctrlPr>
                            <a:rPr lang="es-ES" sz="1600" i="1" smtClean="0">
                              <a:solidFill>
                                <a:schemeClr val="tx1"/>
                              </a:solidFill>
                              <a:latin typeface="Cambria Math"/>
                              <a:ea typeface="Cambria Math"/>
                            </a:rPr>
                          </m:ctrlPr>
                        </m:sSubPr>
                        <m:e>
                          <m:r>
                            <a:rPr lang="es-ES" sz="1600" b="0" i="1" smtClean="0">
                              <a:solidFill>
                                <a:schemeClr val="tx1"/>
                              </a:solidFill>
                              <a:latin typeface="Cambria Math"/>
                              <a:ea typeface="Cambria Math"/>
                            </a:rPr>
                            <m:t>𝑣</m:t>
                          </m:r>
                        </m:e>
                        <m:sub>
                          <m:r>
                            <a:rPr lang="es-ES" sz="1600" b="0" i="1" smtClean="0">
                              <a:solidFill>
                                <a:schemeClr val="tx1"/>
                              </a:solidFill>
                              <a:latin typeface="Cambria Math"/>
                              <a:ea typeface="Cambria Math"/>
                            </a:rPr>
                            <m:t>0</m:t>
                          </m:r>
                        </m:sub>
                      </m:sSub>
                      <m:r>
                        <a:rPr lang="es-ES" sz="1600" b="0" i="1" smtClean="0">
                          <a:solidFill>
                            <a:schemeClr val="tx1"/>
                          </a:solidFill>
                          <a:latin typeface="Cambria Math"/>
                          <a:ea typeface="Cambria Math"/>
                        </a:rPr>
                        <m:t>𝑡</m:t>
                      </m:r>
                      <m:r>
                        <a:rPr lang="es-ES" sz="1600" b="0" i="1" smtClean="0">
                          <a:solidFill>
                            <a:schemeClr val="tx1"/>
                          </a:solidFill>
                          <a:latin typeface="Cambria Math"/>
                          <a:ea typeface="Cambria Math"/>
                        </a:rPr>
                        <m:t>+</m:t>
                      </m:r>
                      <m:f>
                        <m:fPr>
                          <m:ctrlPr>
                            <a:rPr lang="es-ES" sz="1600" i="1" smtClean="0">
                              <a:solidFill>
                                <a:schemeClr val="tx1"/>
                              </a:solidFill>
                              <a:latin typeface="Cambria Math"/>
                              <a:ea typeface="Cambria Math"/>
                            </a:rPr>
                          </m:ctrlPr>
                        </m:fPr>
                        <m:num>
                          <m:r>
                            <a:rPr lang="es-ES" sz="1600" b="0" i="1" smtClean="0">
                              <a:solidFill>
                                <a:schemeClr val="tx1"/>
                              </a:solidFill>
                              <a:latin typeface="Cambria Math"/>
                              <a:ea typeface="Cambria Math"/>
                            </a:rPr>
                            <m:t>1</m:t>
                          </m:r>
                        </m:num>
                        <m:den>
                          <m:r>
                            <a:rPr lang="es-ES" sz="1600" b="0" i="1" smtClean="0">
                              <a:solidFill>
                                <a:schemeClr val="tx1"/>
                              </a:solidFill>
                              <a:latin typeface="Cambria Math"/>
                              <a:ea typeface="Cambria Math"/>
                            </a:rPr>
                            <m:t>2</m:t>
                          </m:r>
                        </m:den>
                      </m:f>
                      <m:r>
                        <a:rPr lang="es-ES" sz="1600" b="0" i="1" smtClean="0">
                          <a:solidFill>
                            <a:schemeClr val="tx1"/>
                          </a:solidFill>
                          <a:latin typeface="Cambria Math"/>
                          <a:ea typeface="Cambria Math"/>
                        </a:rPr>
                        <m:t>𝑎</m:t>
                      </m:r>
                      <m:sSup>
                        <m:sSupPr>
                          <m:ctrlPr>
                            <a:rPr lang="es-ES" sz="1600" i="1" smtClean="0">
                              <a:solidFill>
                                <a:schemeClr val="tx1"/>
                              </a:solidFill>
                              <a:latin typeface="Cambria Math"/>
                              <a:ea typeface="Cambria Math"/>
                            </a:rPr>
                          </m:ctrlPr>
                        </m:sSupPr>
                        <m:e>
                          <m:r>
                            <a:rPr lang="es-ES" sz="1600" b="0" i="1" smtClean="0">
                              <a:solidFill>
                                <a:schemeClr val="tx1"/>
                              </a:solidFill>
                              <a:latin typeface="Cambria Math"/>
                              <a:ea typeface="Cambria Math"/>
                            </a:rPr>
                            <m:t>𝑡</m:t>
                          </m:r>
                        </m:e>
                        <m:sup>
                          <m:r>
                            <a:rPr lang="es-ES" sz="1600" b="0" i="1" smtClean="0">
                              <a:solidFill>
                                <a:schemeClr val="tx1"/>
                              </a:solidFill>
                              <a:latin typeface="Cambria Math"/>
                              <a:ea typeface="Cambria Math"/>
                            </a:rPr>
                            <m:t>2</m:t>
                          </m:r>
                        </m:sup>
                      </m:sSup>
                      <m:r>
                        <a:rPr lang="es-ES" sz="1600" b="0" i="1" smtClean="0">
                          <a:solidFill>
                            <a:schemeClr val="tx1"/>
                          </a:solidFill>
                          <a:latin typeface="Cambria Math"/>
                          <a:ea typeface="Cambria Math"/>
                        </a:rPr>
                        <m:t>=20·58,31−</m:t>
                      </m:r>
                      <m:f>
                        <m:fPr>
                          <m:ctrlPr>
                            <a:rPr lang="es-ES" sz="1600" i="1" smtClean="0">
                              <a:solidFill>
                                <a:schemeClr val="tx1"/>
                              </a:solidFill>
                              <a:latin typeface="Cambria Math"/>
                              <a:ea typeface="Cambria Math"/>
                            </a:rPr>
                          </m:ctrlPr>
                        </m:fPr>
                        <m:num>
                          <m:r>
                            <a:rPr lang="es-ES" sz="1600" b="0" i="1" smtClean="0">
                              <a:solidFill>
                                <a:schemeClr val="tx1"/>
                              </a:solidFill>
                              <a:latin typeface="Cambria Math"/>
                              <a:ea typeface="Cambria Math"/>
                            </a:rPr>
                            <m:t>1</m:t>
                          </m:r>
                        </m:num>
                        <m:den>
                          <m:r>
                            <a:rPr lang="es-ES" sz="1600" b="0" i="1" smtClean="0">
                              <a:solidFill>
                                <a:schemeClr val="tx1"/>
                              </a:solidFill>
                              <a:latin typeface="Cambria Math"/>
                              <a:ea typeface="Cambria Math"/>
                            </a:rPr>
                            <m:t>2</m:t>
                          </m:r>
                        </m:den>
                      </m:f>
                      <m:r>
                        <a:rPr lang="es-ES" sz="1600" b="0" i="1" smtClean="0">
                          <a:solidFill>
                            <a:schemeClr val="tx1"/>
                          </a:solidFill>
                          <a:latin typeface="Cambria Math"/>
                          <a:ea typeface="Cambria Math"/>
                        </a:rPr>
                        <m:t>0.343·</m:t>
                      </m:r>
                      <m:sSup>
                        <m:sSupPr>
                          <m:ctrlPr>
                            <a:rPr lang="es-ES" sz="1600" i="1" smtClean="0">
                              <a:solidFill>
                                <a:schemeClr val="tx1"/>
                              </a:solidFill>
                              <a:latin typeface="Cambria Math"/>
                              <a:ea typeface="Cambria Math"/>
                            </a:rPr>
                          </m:ctrlPr>
                        </m:sSupPr>
                        <m:e>
                          <m:r>
                            <a:rPr lang="es-ES" sz="1600" b="0" i="1" smtClean="0">
                              <a:solidFill>
                                <a:schemeClr val="tx1"/>
                              </a:solidFill>
                              <a:latin typeface="Cambria Math"/>
                              <a:ea typeface="Cambria Math"/>
                            </a:rPr>
                            <m:t>58,31</m:t>
                          </m:r>
                        </m:e>
                        <m:sup>
                          <m:r>
                            <a:rPr lang="es-ES" sz="1600" b="0" i="1" smtClean="0">
                              <a:solidFill>
                                <a:schemeClr val="tx1"/>
                              </a:solidFill>
                              <a:latin typeface="Cambria Math"/>
                              <a:ea typeface="Cambria Math"/>
                            </a:rPr>
                            <m:t>2</m:t>
                          </m:r>
                        </m:sup>
                      </m:sSup>
                      <m:r>
                        <a:rPr lang="es-ES" sz="1600" b="0" i="1" smtClean="0">
                          <a:solidFill>
                            <a:schemeClr val="tx1"/>
                          </a:solidFill>
                          <a:latin typeface="Cambria Math"/>
                          <a:ea typeface="Cambria Math"/>
                        </a:rPr>
                        <m:t>=</m:t>
                      </m:r>
                      <m:r>
                        <a:rPr lang="es-ES" sz="1600" b="1" i="1" smtClean="0">
                          <a:solidFill>
                            <a:schemeClr val="bg1"/>
                          </a:solidFill>
                          <a:latin typeface="Cambria Math"/>
                          <a:ea typeface="Cambria Math"/>
                        </a:rPr>
                        <m:t>𝟓𝟖𝟑</m:t>
                      </m:r>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𝟎𝟗</m:t>
                      </m:r>
                      <m:r>
                        <a:rPr lang="es-ES" sz="1600" b="1" i="1" smtClean="0">
                          <a:solidFill>
                            <a:schemeClr val="bg1"/>
                          </a:solidFill>
                          <a:latin typeface="Cambria Math"/>
                          <a:ea typeface="Cambria Math"/>
                        </a:rPr>
                        <m:t> </m:t>
                      </m:r>
                      <m:r>
                        <a:rPr lang="es-ES" sz="1600" b="1" i="1" smtClean="0">
                          <a:solidFill>
                            <a:schemeClr val="bg1"/>
                          </a:solidFill>
                          <a:latin typeface="Cambria Math"/>
                          <a:ea typeface="Cambria Math"/>
                        </a:rPr>
                        <m:t>𝒎</m:t>
                      </m:r>
                    </m:oMath>
                  </m:oMathPara>
                </a14:m>
                <a:endParaRPr lang="es-ES" sz="1600" b="1" dirty="0">
                  <a:solidFill>
                    <a:schemeClr val="bg1"/>
                  </a:solidFill>
                </a:endParaRPr>
              </a:p>
            </p:txBody>
          </p:sp>
        </mc:Choice>
        <mc:Fallback xmlns="">
          <p:sp>
            <p:nvSpPr>
              <p:cNvPr id="7" name="6 CuadroTexto"/>
              <p:cNvSpPr txBox="1">
                <a:spLocks noRot="1" noChangeAspect="1" noMove="1" noResize="1" noEditPoints="1" noAdjustHandles="1" noChangeArrowheads="1" noChangeShapeType="1" noTextEdit="1"/>
              </p:cNvSpPr>
              <p:nvPr/>
            </p:nvSpPr>
            <p:spPr>
              <a:xfrm>
                <a:off x="1057700" y="5704764"/>
                <a:ext cx="5697201" cy="553357"/>
              </a:xfrm>
              <a:prstGeom prst="rect">
                <a:avLst/>
              </a:prstGeom>
              <a:blipFill rotWithShape="1">
                <a:blip r:embed="rId8"/>
                <a:stretch>
                  <a:fillRect/>
                </a:stretch>
              </a:blipFill>
            </p:spPr>
            <p:txBody>
              <a:bodyPr/>
              <a:lstStyle/>
              <a:p>
                <a:r>
                  <a:rPr lang="es-ES">
                    <a:noFill/>
                  </a:rPr>
                  <a:t> </a:t>
                </a:r>
              </a:p>
            </p:txBody>
          </p:sp>
        </mc:Fallback>
      </mc:AlternateContent>
      <p:sp>
        <p:nvSpPr>
          <p:cNvPr id="20" name="19 CuadroTexto"/>
          <p:cNvSpPr txBox="1"/>
          <p:nvPr/>
        </p:nvSpPr>
        <p:spPr>
          <a:xfrm>
            <a:off x="561834" y="1435289"/>
            <a:ext cx="7940722" cy="338554"/>
          </a:xfrm>
          <a:prstGeom prst="rect">
            <a:avLst/>
          </a:prstGeom>
          <a:noFill/>
        </p:spPr>
        <p:txBody>
          <a:bodyPr wrap="square" rtlCol="0">
            <a:spAutoFit/>
          </a:bodyPr>
          <a:lstStyle/>
          <a:p>
            <a:r>
              <a:rPr lang="es-ES" sz="1600" dirty="0">
                <a:latin typeface="Arial Narrow" pitchFamily="34" charset="0"/>
              </a:rPr>
              <a:t>d</a:t>
            </a:r>
            <a:r>
              <a:rPr lang="es-ES" sz="1600" dirty="0" smtClean="0">
                <a:latin typeface="Arial Narrow" pitchFamily="34" charset="0"/>
              </a:rPr>
              <a:t>) Las únicas fuerzas que actúan son las de rozamiento y la componente del peso:</a:t>
            </a:r>
            <a:endParaRPr lang="es-ES" sz="1600" baseline="-25000" dirty="0">
              <a:latin typeface="Arial Narrow" pitchFamily="34" charset="0"/>
            </a:endParaRPr>
          </a:p>
        </p:txBody>
      </p:sp>
    </p:spTree>
    <p:extLst>
      <p:ext uri="{BB962C8B-B14F-4D97-AF65-F5344CB8AC3E}">
        <p14:creationId xmlns:p14="http://schemas.microsoft.com/office/powerpoint/2010/main" val="2434872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path" presetSubtype="0" decel="100000" fill="hold" nodeType="clickEffect">
                                  <p:stCondLst>
                                    <p:cond delay="0"/>
                                  </p:stCondLst>
                                  <p:childTnLst>
                                    <p:animMotion origin="layout" path="M -4.44444E-6 1.90564E-6 L 0.17674 -0.05527 " pathEditMode="relative" rAng="0" ptsTypes="AA">
                                      <p:cBhvr>
                                        <p:cTn id="6" dur="3000" fill="hold"/>
                                        <p:tgtEl>
                                          <p:spTgt spid="5"/>
                                        </p:tgtEl>
                                        <p:attrNameLst>
                                          <p:attrName>ppt_x</p:attrName>
                                          <p:attrName>ppt_y</p:attrName>
                                        </p:attrNameLst>
                                      </p:cBhvr>
                                      <p:rCtr x="8837" y="-277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p:sp>
        <p:nvSpPr>
          <p:cNvPr id="4" name="3 CuadroTexto"/>
          <p:cNvSpPr txBox="1"/>
          <p:nvPr/>
        </p:nvSpPr>
        <p:spPr>
          <a:xfrm>
            <a:off x="611560" y="1340768"/>
            <a:ext cx="7560840" cy="2062103"/>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a:latin typeface="Arial Narrow" pitchFamily="34" charset="0"/>
                <a:ea typeface="Adobe Heiti Std R" pitchFamily="34" charset="-128"/>
                <a:cs typeface="Aparajita" pitchFamily="34" charset="0"/>
              </a:rPr>
              <a:t>2</a:t>
            </a:r>
            <a:r>
              <a:rPr lang="es-ES" sz="1600" dirty="0" smtClean="0">
                <a:latin typeface="Arial Narrow" pitchFamily="34" charset="0"/>
                <a:ea typeface="Adobe Heiti Std R" pitchFamily="34" charset="-128"/>
                <a:cs typeface="Aparajita" pitchFamily="34" charset="0"/>
              </a:rPr>
              <a:t>. Mediante una diferencia  de potencial aplicada a iones de potasio </a:t>
            </a:r>
            <a:r>
              <a:rPr lang="es-ES" sz="1600" baseline="30000" dirty="0" smtClean="0">
                <a:latin typeface="Arial Narrow" pitchFamily="34" charset="0"/>
                <a:ea typeface="Adobe Heiti Std R" pitchFamily="34" charset="-128"/>
                <a:cs typeface="Aparajita" pitchFamily="34" charset="0"/>
              </a:rPr>
              <a:t>39</a:t>
            </a:r>
            <a:r>
              <a:rPr lang="es-ES" sz="1600" dirty="0" smtClean="0">
                <a:latin typeface="Arial Narrow" pitchFamily="34" charset="0"/>
                <a:ea typeface="Adobe Heiti Std R" pitchFamily="34" charset="-128"/>
                <a:cs typeface="Aparajita" pitchFamily="34" charset="0"/>
              </a:rPr>
              <a:t>K</a:t>
            </a:r>
            <a:r>
              <a:rPr lang="es-ES" sz="1600" baseline="30000" dirty="0" smtClean="0">
                <a:latin typeface="Arial Narrow" pitchFamily="34" charset="0"/>
                <a:ea typeface="Adobe Heiti Std R" pitchFamily="34" charset="-128"/>
                <a:cs typeface="Aparajita" pitchFamily="34" charset="0"/>
              </a:rPr>
              <a:t>+</a:t>
            </a:r>
            <a:r>
              <a:rPr lang="es-ES" sz="1600" dirty="0" smtClean="0">
                <a:latin typeface="Arial Narrow" pitchFamily="34" charset="0"/>
                <a:ea typeface="Adobe Heiti Std R" pitchFamily="34" charset="-128"/>
                <a:cs typeface="Aparajita" pitchFamily="34" charset="0"/>
              </a:rPr>
              <a:t> se les comunica una velocidad </a:t>
            </a:r>
            <a:r>
              <a:rPr lang="es-ES" sz="1600" b="1" dirty="0" smtClean="0">
                <a:latin typeface="Arial Narrow" pitchFamily="34" charset="0"/>
                <a:ea typeface="Adobe Heiti Std R" pitchFamily="34" charset="-128"/>
                <a:cs typeface="Aparajita" pitchFamily="34" charset="0"/>
              </a:rPr>
              <a:t>v</a:t>
            </a:r>
            <a:r>
              <a:rPr lang="es-ES" sz="1600" dirty="0" smtClean="0">
                <a:latin typeface="Arial Narrow" pitchFamily="34" charset="0"/>
                <a:ea typeface="Adobe Heiti Std R" pitchFamily="34" charset="-128"/>
                <a:cs typeface="Aparajita" pitchFamily="34" charset="0"/>
              </a:rPr>
              <a:t>. Después penetran en un campo magnético uniforme </a:t>
            </a:r>
            <a:r>
              <a:rPr lang="es-ES" sz="1600" b="1" dirty="0" smtClean="0">
                <a:latin typeface="Arial Narrow" pitchFamily="34" charset="0"/>
                <a:ea typeface="Adobe Heiti Std R" pitchFamily="34" charset="-128"/>
                <a:cs typeface="Aparajita" pitchFamily="34" charset="0"/>
              </a:rPr>
              <a:t>B</a:t>
            </a:r>
            <a:r>
              <a:rPr lang="es-ES" sz="1600" dirty="0" smtClean="0">
                <a:latin typeface="Arial Narrow" pitchFamily="34" charset="0"/>
                <a:ea typeface="Adobe Heiti Std R" pitchFamily="34" charset="-128"/>
                <a:cs typeface="Aparajita" pitchFamily="34" charset="0"/>
              </a:rPr>
              <a:t> que es perpendicular al vector velocidad y describen una semicircunferencia de radio </a:t>
            </a:r>
            <a:r>
              <a:rPr lang="es-ES" sz="1600" b="1" dirty="0" smtClean="0">
                <a:latin typeface="Arial Narrow" pitchFamily="34" charset="0"/>
                <a:ea typeface="Adobe Heiti Std R" pitchFamily="34" charset="-128"/>
                <a:cs typeface="Aparajita" pitchFamily="34" charset="0"/>
              </a:rPr>
              <a:t>R</a:t>
            </a:r>
            <a:r>
              <a:rPr lang="es-ES" sz="1600" dirty="0" smtClean="0">
                <a:latin typeface="Arial Narrow" pitchFamily="34" charset="0"/>
                <a:ea typeface="Adobe Heiti Std R" pitchFamily="34" charset="-128"/>
                <a:cs typeface="Aparajita" pitchFamily="34" charset="0"/>
              </a:rPr>
              <a:t> antes de ser absorbidos. Se pide:</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El valor de la energía cinética de los iones.</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El radio de la semicircunferencia.</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Si los iones acelerados son una mezcla de </a:t>
            </a:r>
            <a:r>
              <a:rPr lang="es-ES" sz="1600" baseline="30000" dirty="0" smtClean="0">
                <a:latin typeface="Arial Narrow" pitchFamily="34" charset="0"/>
                <a:ea typeface="Adobe Heiti Std R" pitchFamily="34" charset="-128"/>
                <a:cs typeface="Aparajita" pitchFamily="34" charset="0"/>
              </a:rPr>
              <a:t>39</a:t>
            </a:r>
            <a:r>
              <a:rPr lang="es-ES" sz="1600" dirty="0" smtClean="0">
                <a:latin typeface="Arial Narrow" pitchFamily="34" charset="0"/>
                <a:ea typeface="Adobe Heiti Std R" pitchFamily="34" charset="-128"/>
                <a:cs typeface="Aparajita" pitchFamily="34" charset="0"/>
              </a:rPr>
              <a:t>K</a:t>
            </a:r>
            <a:r>
              <a:rPr lang="es-ES" sz="1600" baseline="30000" dirty="0" smtClean="0">
                <a:latin typeface="Arial Narrow" pitchFamily="34" charset="0"/>
                <a:ea typeface="Adobe Heiti Std R" pitchFamily="34" charset="-128"/>
                <a:cs typeface="Aparajita" pitchFamily="34" charset="0"/>
              </a:rPr>
              <a:t>+</a:t>
            </a:r>
            <a:r>
              <a:rPr lang="es-ES" sz="1600" dirty="0" smtClean="0">
                <a:latin typeface="Arial Narrow" pitchFamily="34" charset="0"/>
                <a:ea typeface="Adobe Heiti Std R" pitchFamily="34" charset="-128"/>
                <a:cs typeface="Aparajita" pitchFamily="34" charset="0"/>
              </a:rPr>
              <a:t> y </a:t>
            </a:r>
            <a:r>
              <a:rPr lang="es-ES" sz="1600" baseline="30000" dirty="0" smtClean="0">
                <a:latin typeface="Arial Narrow" pitchFamily="34" charset="0"/>
                <a:ea typeface="Adobe Heiti Std R" pitchFamily="34" charset="-128"/>
                <a:cs typeface="Aparajita" pitchFamily="34" charset="0"/>
              </a:rPr>
              <a:t>41</a:t>
            </a:r>
            <a:r>
              <a:rPr lang="es-ES" sz="1600" dirty="0" smtClean="0">
                <a:latin typeface="Arial Narrow" pitchFamily="34" charset="0"/>
                <a:ea typeface="Adobe Heiti Std R" pitchFamily="34" charset="-128"/>
                <a:cs typeface="Aparajita" pitchFamily="34" charset="0"/>
              </a:rPr>
              <a:t>K</a:t>
            </a:r>
            <a:r>
              <a:rPr lang="es-ES" sz="1600" baseline="30000" dirty="0" smtClean="0">
                <a:latin typeface="Arial Narrow" pitchFamily="34" charset="0"/>
                <a:ea typeface="Adobe Heiti Std R" pitchFamily="34" charset="-128"/>
                <a:cs typeface="Aparajita" pitchFamily="34" charset="0"/>
              </a:rPr>
              <a:t>+</a:t>
            </a:r>
            <a:r>
              <a:rPr lang="es-ES" sz="1600" dirty="0" smtClean="0">
                <a:latin typeface="Arial Narrow" pitchFamily="34" charset="0"/>
                <a:ea typeface="Adobe Heiti Std R" pitchFamily="34" charset="-128"/>
                <a:cs typeface="Aparajita" pitchFamily="34" charset="0"/>
              </a:rPr>
              <a:t>, deducir la relación de los radios de las trayectorias descritas por ambos iones.</a:t>
            </a:r>
          </a:p>
          <a:p>
            <a:pPr algn="just"/>
            <a:r>
              <a:rPr lang="es-ES" sz="1600" dirty="0" smtClean="0">
                <a:latin typeface="Arial Narrow" pitchFamily="34" charset="0"/>
                <a:ea typeface="Adobe Heiti Std R" pitchFamily="34" charset="-128"/>
                <a:cs typeface="Aparajita" pitchFamily="34" charset="0"/>
              </a:rPr>
              <a:t>Datos: B = 0,6 T; </a:t>
            </a:r>
            <a:r>
              <a:rPr lang="es-ES" sz="1600" dirty="0" smtClean="0">
                <a:latin typeface="Arial Narrow" pitchFamily="34" charset="0"/>
                <a:ea typeface="Adobe Heiti Std R" pitchFamily="34" charset="-128"/>
                <a:cs typeface="Aparajita" pitchFamily="34" charset="0"/>
                <a:sym typeface="Symbol"/>
              </a:rPr>
              <a:t>V = 3 500 V; masa de un nucleón = 1,7·10</a:t>
            </a:r>
            <a:r>
              <a:rPr lang="es-ES" sz="1600" baseline="30000" dirty="0" smtClean="0">
                <a:latin typeface="Arial Narrow" pitchFamily="34" charset="0"/>
                <a:ea typeface="Adobe Heiti Std R" pitchFamily="34" charset="-128"/>
                <a:cs typeface="Aparajita" pitchFamily="34" charset="0"/>
                <a:sym typeface="Symbol"/>
              </a:rPr>
              <a:t>–27</a:t>
            </a:r>
            <a:r>
              <a:rPr lang="es-ES" sz="1600" dirty="0" smtClean="0">
                <a:latin typeface="Arial Narrow" pitchFamily="34" charset="0"/>
                <a:ea typeface="Adobe Heiti Std R" pitchFamily="34" charset="-128"/>
                <a:cs typeface="Aparajita" pitchFamily="34" charset="0"/>
                <a:sym typeface="Symbol"/>
              </a:rPr>
              <a:t> kg; carga electrón = 1,6·10</a:t>
            </a:r>
            <a:r>
              <a:rPr lang="es-ES" sz="1600" baseline="30000" dirty="0" smtClean="0">
                <a:latin typeface="Arial Narrow" pitchFamily="34" charset="0"/>
                <a:ea typeface="Adobe Heiti Std R" pitchFamily="34" charset="-128"/>
                <a:cs typeface="Aparajita" pitchFamily="34" charset="0"/>
                <a:sym typeface="Symbol"/>
              </a:rPr>
              <a:t>–19</a:t>
            </a:r>
            <a:r>
              <a:rPr lang="es-ES" sz="1600" dirty="0" smtClean="0">
                <a:latin typeface="Arial Narrow" pitchFamily="34" charset="0"/>
                <a:ea typeface="Adobe Heiti Std R" pitchFamily="34" charset="-128"/>
                <a:cs typeface="Aparajita" pitchFamily="34" charset="0"/>
                <a:sym typeface="Symbol"/>
              </a:rPr>
              <a:t> C </a:t>
            </a:r>
            <a:endParaRPr lang="es-ES" sz="1600" dirty="0">
              <a:latin typeface="Arial Narrow" pitchFamily="34" charset="0"/>
              <a:ea typeface="Adobe Heiti Std R" pitchFamily="34" charset="-128"/>
              <a:cs typeface="Aparajita" pitchFamily="34" charset="0"/>
            </a:endParaRPr>
          </a:p>
        </p:txBody>
      </p:sp>
      <p:pic>
        <p:nvPicPr>
          <p:cNvPr id="14" name="13 Imagen"/>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15" name="14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sp>
        <p:nvSpPr>
          <p:cNvPr id="6" name="5 Rectángulo"/>
          <p:cNvSpPr/>
          <p:nvPr/>
        </p:nvSpPr>
        <p:spPr>
          <a:xfrm>
            <a:off x="631921" y="4404816"/>
            <a:ext cx="68239" cy="423081"/>
          </a:xfrm>
          <a:prstGeom prst="rect">
            <a:avLst/>
          </a:prstGeom>
          <a:solidFill>
            <a:schemeClr val="accent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0" name="9 Conector recto"/>
          <p:cNvCxnSpPr/>
          <p:nvPr/>
        </p:nvCxnSpPr>
        <p:spPr>
          <a:xfrm flipH="1">
            <a:off x="663978" y="4842184"/>
            <a:ext cx="0" cy="1044000"/>
          </a:xfrm>
          <a:prstGeom prst="line">
            <a:avLst/>
          </a:prstGeom>
          <a:ln w="28575">
            <a:solidFill>
              <a:srgbClr val="993300"/>
            </a:solidFill>
          </a:ln>
        </p:spPr>
        <p:style>
          <a:lnRef idx="1">
            <a:schemeClr val="accent1"/>
          </a:lnRef>
          <a:fillRef idx="0">
            <a:schemeClr val="accent1"/>
          </a:fillRef>
          <a:effectRef idx="0">
            <a:schemeClr val="accent1"/>
          </a:effectRef>
          <a:fontRef idx="minor">
            <a:schemeClr val="tx1"/>
          </a:fontRef>
        </p:style>
      </p:cxnSp>
      <p:cxnSp>
        <p:nvCxnSpPr>
          <p:cNvPr id="20" name="19 Conector recto"/>
          <p:cNvCxnSpPr/>
          <p:nvPr/>
        </p:nvCxnSpPr>
        <p:spPr>
          <a:xfrm flipH="1">
            <a:off x="2299221" y="4991598"/>
            <a:ext cx="0" cy="900000"/>
          </a:xfrm>
          <a:prstGeom prst="line">
            <a:avLst/>
          </a:prstGeom>
          <a:ln w="28575">
            <a:solidFill>
              <a:srgbClr val="993300"/>
            </a:solidFill>
          </a:ln>
        </p:spPr>
        <p:style>
          <a:lnRef idx="1">
            <a:schemeClr val="accent1"/>
          </a:lnRef>
          <a:fillRef idx="0">
            <a:schemeClr val="accent1"/>
          </a:fillRef>
          <a:effectRef idx="0">
            <a:schemeClr val="accent1"/>
          </a:effectRef>
          <a:fontRef idx="minor">
            <a:schemeClr val="tx1"/>
          </a:fontRef>
        </p:style>
      </p:cxnSp>
      <p:cxnSp>
        <p:nvCxnSpPr>
          <p:cNvPr id="22" name="21 Conector recto"/>
          <p:cNvCxnSpPr/>
          <p:nvPr/>
        </p:nvCxnSpPr>
        <p:spPr>
          <a:xfrm rot="5400000" flipH="1">
            <a:off x="1487570" y="5049635"/>
            <a:ext cx="0" cy="1656000"/>
          </a:xfrm>
          <a:prstGeom prst="line">
            <a:avLst/>
          </a:prstGeom>
          <a:ln w="28575">
            <a:solidFill>
              <a:srgbClr val="993300"/>
            </a:solidFill>
          </a:ln>
        </p:spPr>
        <p:style>
          <a:lnRef idx="1">
            <a:schemeClr val="accent1"/>
          </a:lnRef>
          <a:fillRef idx="0">
            <a:schemeClr val="accent1"/>
          </a:fillRef>
          <a:effectRef idx="0">
            <a:schemeClr val="accent1"/>
          </a:effectRef>
          <a:fontRef idx="minor">
            <a:schemeClr val="tx1"/>
          </a:fontRef>
        </p:style>
      </p:cxnSp>
      <p:sp>
        <p:nvSpPr>
          <p:cNvPr id="13" name="12 Rectángulo"/>
          <p:cNvSpPr/>
          <p:nvPr/>
        </p:nvSpPr>
        <p:spPr>
          <a:xfrm>
            <a:off x="1453843" y="5844655"/>
            <a:ext cx="85725" cy="476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9" name="18 Conector recto"/>
          <p:cNvCxnSpPr/>
          <p:nvPr/>
        </p:nvCxnSpPr>
        <p:spPr>
          <a:xfrm>
            <a:off x="1539568" y="5787504"/>
            <a:ext cx="0" cy="18097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9" name="28 Conector recto"/>
          <p:cNvCxnSpPr/>
          <p:nvPr/>
        </p:nvCxnSpPr>
        <p:spPr>
          <a:xfrm>
            <a:off x="1458606" y="5730353"/>
            <a:ext cx="0" cy="288000"/>
          </a:xfrm>
          <a:prstGeom prst="line">
            <a:avLst/>
          </a:prstGeom>
          <a:ln w="38100"/>
        </p:spPr>
        <p:style>
          <a:lnRef idx="1">
            <a:schemeClr val="accent1"/>
          </a:lnRef>
          <a:fillRef idx="0">
            <a:schemeClr val="accent1"/>
          </a:fillRef>
          <a:effectRef idx="0">
            <a:schemeClr val="accent1"/>
          </a:effectRef>
          <a:fontRef idx="minor">
            <a:schemeClr val="tx1"/>
          </a:fontRef>
        </p:style>
      </p:cxnSp>
      <p:grpSp>
        <p:nvGrpSpPr>
          <p:cNvPr id="5" name="4 Grupo"/>
          <p:cNvGrpSpPr/>
          <p:nvPr/>
        </p:nvGrpSpPr>
        <p:grpSpPr>
          <a:xfrm>
            <a:off x="2288062" y="3606137"/>
            <a:ext cx="1480356" cy="1378424"/>
            <a:chOff x="2626200" y="3639474"/>
            <a:chExt cx="1480356" cy="1378424"/>
          </a:xfrm>
        </p:grpSpPr>
        <p:sp>
          <p:nvSpPr>
            <p:cNvPr id="3" name="2 Rectángulo"/>
            <p:cNvSpPr/>
            <p:nvPr/>
          </p:nvSpPr>
          <p:spPr>
            <a:xfrm>
              <a:off x="2626200" y="3639474"/>
              <a:ext cx="1480356" cy="1378424"/>
            </a:xfrm>
            <a:prstGeom prst="rect">
              <a:avLst/>
            </a:prstGeom>
            <a:solidFill>
              <a:schemeClr val="accent3">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26" name="25 Grupo"/>
            <p:cNvGrpSpPr/>
            <p:nvPr/>
          </p:nvGrpSpPr>
          <p:grpSpPr>
            <a:xfrm>
              <a:off x="2682568" y="3696766"/>
              <a:ext cx="144000" cy="144000"/>
              <a:chOff x="2824163" y="5791200"/>
              <a:chExt cx="266700" cy="271463"/>
            </a:xfrm>
          </p:grpSpPr>
          <p:sp>
            <p:nvSpPr>
              <p:cNvPr id="24" name="23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5" name="24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42" name="41 Grupo"/>
            <p:cNvGrpSpPr/>
            <p:nvPr/>
          </p:nvGrpSpPr>
          <p:grpSpPr>
            <a:xfrm>
              <a:off x="2687331" y="3934891"/>
              <a:ext cx="144000" cy="144000"/>
              <a:chOff x="2824163" y="5791200"/>
              <a:chExt cx="266700" cy="271463"/>
            </a:xfrm>
          </p:grpSpPr>
          <p:sp>
            <p:nvSpPr>
              <p:cNvPr id="43" name="42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4" name="43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45" name="44 Grupo"/>
            <p:cNvGrpSpPr/>
            <p:nvPr/>
          </p:nvGrpSpPr>
          <p:grpSpPr>
            <a:xfrm>
              <a:off x="2687330" y="4534967"/>
              <a:ext cx="144000" cy="144000"/>
              <a:chOff x="2824163" y="5791200"/>
              <a:chExt cx="266700" cy="271463"/>
            </a:xfrm>
          </p:grpSpPr>
          <p:sp>
            <p:nvSpPr>
              <p:cNvPr id="46" name="45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7" name="46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48" name="47 Grupo"/>
            <p:cNvGrpSpPr/>
            <p:nvPr/>
          </p:nvGrpSpPr>
          <p:grpSpPr>
            <a:xfrm>
              <a:off x="2687330" y="4815953"/>
              <a:ext cx="144000" cy="144000"/>
              <a:chOff x="2824163" y="5791200"/>
              <a:chExt cx="266700" cy="271463"/>
            </a:xfrm>
          </p:grpSpPr>
          <p:sp>
            <p:nvSpPr>
              <p:cNvPr id="49" name="48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0" name="49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51" name="50 Grupo"/>
            <p:cNvGrpSpPr/>
            <p:nvPr/>
          </p:nvGrpSpPr>
          <p:grpSpPr>
            <a:xfrm>
              <a:off x="2682568" y="4230166"/>
              <a:ext cx="144000" cy="144000"/>
              <a:chOff x="2824163" y="5791200"/>
              <a:chExt cx="266700" cy="271463"/>
            </a:xfrm>
          </p:grpSpPr>
          <p:sp>
            <p:nvSpPr>
              <p:cNvPr id="52" name="51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3" name="52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54" name="53 Grupo"/>
            <p:cNvGrpSpPr/>
            <p:nvPr/>
          </p:nvGrpSpPr>
          <p:grpSpPr>
            <a:xfrm>
              <a:off x="2944506" y="3692003"/>
              <a:ext cx="144000" cy="144000"/>
              <a:chOff x="2824163" y="5791200"/>
              <a:chExt cx="266700" cy="271463"/>
            </a:xfrm>
          </p:grpSpPr>
          <p:sp>
            <p:nvSpPr>
              <p:cNvPr id="55" name="54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6" name="55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57" name="56 Grupo"/>
            <p:cNvGrpSpPr/>
            <p:nvPr/>
          </p:nvGrpSpPr>
          <p:grpSpPr>
            <a:xfrm>
              <a:off x="2949269" y="3930128"/>
              <a:ext cx="144000" cy="144000"/>
              <a:chOff x="2824163" y="5791200"/>
              <a:chExt cx="266700" cy="271463"/>
            </a:xfrm>
          </p:grpSpPr>
          <p:sp>
            <p:nvSpPr>
              <p:cNvPr id="58" name="57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9" name="58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60" name="59 Grupo"/>
            <p:cNvGrpSpPr/>
            <p:nvPr/>
          </p:nvGrpSpPr>
          <p:grpSpPr>
            <a:xfrm>
              <a:off x="2949268" y="4530204"/>
              <a:ext cx="144000" cy="144000"/>
              <a:chOff x="2824163" y="5791200"/>
              <a:chExt cx="266700" cy="271463"/>
            </a:xfrm>
          </p:grpSpPr>
          <p:sp>
            <p:nvSpPr>
              <p:cNvPr id="61" name="60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2" name="61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63" name="62 Grupo"/>
            <p:cNvGrpSpPr/>
            <p:nvPr/>
          </p:nvGrpSpPr>
          <p:grpSpPr>
            <a:xfrm>
              <a:off x="2949268" y="4811190"/>
              <a:ext cx="144000" cy="144000"/>
              <a:chOff x="2824163" y="5791200"/>
              <a:chExt cx="266700" cy="271463"/>
            </a:xfrm>
          </p:grpSpPr>
          <p:sp>
            <p:nvSpPr>
              <p:cNvPr id="64" name="63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5" name="64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66" name="65 Grupo"/>
            <p:cNvGrpSpPr/>
            <p:nvPr/>
          </p:nvGrpSpPr>
          <p:grpSpPr>
            <a:xfrm>
              <a:off x="2944506" y="4225403"/>
              <a:ext cx="144000" cy="144000"/>
              <a:chOff x="2824163" y="5791200"/>
              <a:chExt cx="266700" cy="271463"/>
            </a:xfrm>
          </p:grpSpPr>
          <p:sp>
            <p:nvSpPr>
              <p:cNvPr id="67" name="66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8" name="67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69" name="68 Grupo"/>
            <p:cNvGrpSpPr/>
            <p:nvPr/>
          </p:nvGrpSpPr>
          <p:grpSpPr>
            <a:xfrm>
              <a:off x="3230255" y="3692004"/>
              <a:ext cx="144000" cy="144000"/>
              <a:chOff x="2824163" y="5791200"/>
              <a:chExt cx="266700" cy="271463"/>
            </a:xfrm>
          </p:grpSpPr>
          <p:sp>
            <p:nvSpPr>
              <p:cNvPr id="70" name="69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1" name="70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72" name="71 Grupo"/>
            <p:cNvGrpSpPr/>
            <p:nvPr/>
          </p:nvGrpSpPr>
          <p:grpSpPr>
            <a:xfrm>
              <a:off x="3235018" y="3930129"/>
              <a:ext cx="144000" cy="144000"/>
              <a:chOff x="2824163" y="5791200"/>
              <a:chExt cx="266700" cy="271463"/>
            </a:xfrm>
          </p:grpSpPr>
          <p:sp>
            <p:nvSpPr>
              <p:cNvPr id="73" name="72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4" name="73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75" name="74 Grupo"/>
            <p:cNvGrpSpPr/>
            <p:nvPr/>
          </p:nvGrpSpPr>
          <p:grpSpPr>
            <a:xfrm>
              <a:off x="3235017" y="4530205"/>
              <a:ext cx="144000" cy="144000"/>
              <a:chOff x="2824163" y="5791200"/>
              <a:chExt cx="266700" cy="271463"/>
            </a:xfrm>
          </p:grpSpPr>
          <p:sp>
            <p:nvSpPr>
              <p:cNvPr id="76" name="75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7" name="76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78" name="77 Grupo"/>
            <p:cNvGrpSpPr/>
            <p:nvPr/>
          </p:nvGrpSpPr>
          <p:grpSpPr>
            <a:xfrm>
              <a:off x="3235017" y="4811191"/>
              <a:ext cx="144000" cy="144000"/>
              <a:chOff x="2824163" y="5791200"/>
              <a:chExt cx="266700" cy="271463"/>
            </a:xfrm>
          </p:grpSpPr>
          <p:sp>
            <p:nvSpPr>
              <p:cNvPr id="79" name="78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0" name="79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81" name="80 Grupo"/>
            <p:cNvGrpSpPr/>
            <p:nvPr/>
          </p:nvGrpSpPr>
          <p:grpSpPr>
            <a:xfrm>
              <a:off x="3230255" y="4225404"/>
              <a:ext cx="144000" cy="144000"/>
              <a:chOff x="2824163" y="5791200"/>
              <a:chExt cx="266700" cy="271463"/>
            </a:xfrm>
          </p:grpSpPr>
          <p:sp>
            <p:nvSpPr>
              <p:cNvPr id="82" name="81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3" name="82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84" name="83 Grupo"/>
            <p:cNvGrpSpPr/>
            <p:nvPr/>
          </p:nvGrpSpPr>
          <p:grpSpPr>
            <a:xfrm>
              <a:off x="3549343" y="3692003"/>
              <a:ext cx="144000" cy="144000"/>
              <a:chOff x="2824163" y="5791200"/>
              <a:chExt cx="266700" cy="271463"/>
            </a:xfrm>
          </p:grpSpPr>
          <p:sp>
            <p:nvSpPr>
              <p:cNvPr id="85" name="84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6" name="85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87" name="86 Grupo"/>
            <p:cNvGrpSpPr/>
            <p:nvPr/>
          </p:nvGrpSpPr>
          <p:grpSpPr>
            <a:xfrm>
              <a:off x="3554106" y="3930128"/>
              <a:ext cx="144000" cy="144000"/>
              <a:chOff x="2824163" y="5791200"/>
              <a:chExt cx="266700" cy="271463"/>
            </a:xfrm>
          </p:grpSpPr>
          <p:sp>
            <p:nvSpPr>
              <p:cNvPr id="88" name="87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9" name="88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90" name="89 Grupo"/>
            <p:cNvGrpSpPr/>
            <p:nvPr/>
          </p:nvGrpSpPr>
          <p:grpSpPr>
            <a:xfrm>
              <a:off x="3554105" y="4530204"/>
              <a:ext cx="144000" cy="144000"/>
              <a:chOff x="2824163" y="5791200"/>
              <a:chExt cx="266700" cy="271463"/>
            </a:xfrm>
          </p:grpSpPr>
          <p:sp>
            <p:nvSpPr>
              <p:cNvPr id="91" name="90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2" name="91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93" name="92 Grupo"/>
            <p:cNvGrpSpPr/>
            <p:nvPr/>
          </p:nvGrpSpPr>
          <p:grpSpPr>
            <a:xfrm>
              <a:off x="3554105" y="4811190"/>
              <a:ext cx="144000" cy="144000"/>
              <a:chOff x="2824163" y="5791200"/>
              <a:chExt cx="266700" cy="271463"/>
            </a:xfrm>
          </p:grpSpPr>
          <p:sp>
            <p:nvSpPr>
              <p:cNvPr id="94" name="93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5" name="94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96" name="95 Grupo"/>
            <p:cNvGrpSpPr/>
            <p:nvPr/>
          </p:nvGrpSpPr>
          <p:grpSpPr>
            <a:xfrm>
              <a:off x="3549343" y="4225403"/>
              <a:ext cx="144000" cy="144000"/>
              <a:chOff x="2824163" y="5791200"/>
              <a:chExt cx="266700" cy="271463"/>
            </a:xfrm>
          </p:grpSpPr>
          <p:sp>
            <p:nvSpPr>
              <p:cNvPr id="97" name="96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8" name="97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99" name="98 Grupo"/>
            <p:cNvGrpSpPr/>
            <p:nvPr/>
          </p:nvGrpSpPr>
          <p:grpSpPr>
            <a:xfrm>
              <a:off x="3854143" y="3682478"/>
              <a:ext cx="144000" cy="144000"/>
              <a:chOff x="2824163" y="5791200"/>
              <a:chExt cx="266700" cy="271463"/>
            </a:xfrm>
          </p:grpSpPr>
          <p:sp>
            <p:nvSpPr>
              <p:cNvPr id="100" name="99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1" name="100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102" name="101 Grupo"/>
            <p:cNvGrpSpPr/>
            <p:nvPr/>
          </p:nvGrpSpPr>
          <p:grpSpPr>
            <a:xfrm>
              <a:off x="3858906" y="3920603"/>
              <a:ext cx="144000" cy="144000"/>
              <a:chOff x="2824163" y="5791200"/>
              <a:chExt cx="266700" cy="271463"/>
            </a:xfrm>
          </p:grpSpPr>
          <p:sp>
            <p:nvSpPr>
              <p:cNvPr id="103" name="102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4" name="103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105" name="104 Grupo"/>
            <p:cNvGrpSpPr/>
            <p:nvPr/>
          </p:nvGrpSpPr>
          <p:grpSpPr>
            <a:xfrm>
              <a:off x="3858905" y="4520679"/>
              <a:ext cx="144000" cy="144000"/>
              <a:chOff x="2824163" y="5791200"/>
              <a:chExt cx="266700" cy="271463"/>
            </a:xfrm>
          </p:grpSpPr>
          <p:sp>
            <p:nvSpPr>
              <p:cNvPr id="106" name="105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7" name="106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108" name="107 Grupo"/>
            <p:cNvGrpSpPr/>
            <p:nvPr/>
          </p:nvGrpSpPr>
          <p:grpSpPr>
            <a:xfrm>
              <a:off x="3858905" y="4801665"/>
              <a:ext cx="144000" cy="144000"/>
              <a:chOff x="2824163" y="5791200"/>
              <a:chExt cx="266700" cy="271463"/>
            </a:xfrm>
          </p:grpSpPr>
          <p:sp>
            <p:nvSpPr>
              <p:cNvPr id="109" name="108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0" name="109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111" name="110 Grupo"/>
            <p:cNvGrpSpPr/>
            <p:nvPr/>
          </p:nvGrpSpPr>
          <p:grpSpPr>
            <a:xfrm>
              <a:off x="3854143" y="4215878"/>
              <a:ext cx="144000" cy="144000"/>
              <a:chOff x="2824163" y="5791200"/>
              <a:chExt cx="266700" cy="271463"/>
            </a:xfrm>
          </p:grpSpPr>
          <p:sp>
            <p:nvSpPr>
              <p:cNvPr id="112" name="111 Elipse"/>
              <p:cNvSpPr/>
              <p:nvPr/>
            </p:nvSpPr>
            <p:spPr>
              <a:xfrm>
                <a:off x="2828925" y="5800725"/>
                <a:ext cx="261938" cy="252413"/>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3" name="112 Multiplicar"/>
              <p:cNvSpPr/>
              <p:nvPr/>
            </p:nvSpPr>
            <p:spPr>
              <a:xfrm>
                <a:off x="2824163" y="5791200"/>
                <a:ext cx="261937" cy="271463"/>
              </a:xfrm>
              <a:prstGeom prst="mathMultiply">
                <a:avLst>
                  <a:gd name="adj1" fmla="val 2308"/>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31" y="4487341"/>
            <a:ext cx="123825" cy="12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666" y="4482580"/>
            <a:ext cx="144000" cy="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31 Elipse"/>
          <p:cNvSpPr/>
          <p:nvPr/>
        </p:nvSpPr>
        <p:spPr>
          <a:xfrm>
            <a:off x="2292042" y="4006329"/>
            <a:ext cx="295275" cy="542926"/>
          </a:xfrm>
          <a:custGeom>
            <a:avLst/>
            <a:gdLst>
              <a:gd name="connsiteX0" fmla="*/ 0 w 590550"/>
              <a:gd name="connsiteY0" fmla="*/ 271463 h 542925"/>
              <a:gd name="connsiteX1" fmla="*/ 295275 w 590550"/>
              <a:gd name="connsiteY1" fmla="*/ 0 h 542925"/>
              <a:gd name="connsiteX2" fmla="*/ 590550 w 590550"/>
              <a:gd name="connsiteY2" fmla="*/ 271463 h 542925"/>
              <a:gd name="connsiteX3" fmla="*/ 295275 w 590550"/>
              <a:gd name="connsiteY3" fmla="*/ 542926 h 542925"/>
              <a:gd name="connsiteX4" fmla="*/ 0 w 590550"/>
              <a:gd name="connsiteY4" fmla="*/ 271463 h 542925"/>
              <a:gd name="connsiteX0" fmla="*/ 0 w 590550"/>
              <a:gd name="connsiteY0" fmla="*/ 271463 h 542926"/>
              <a:gd name="connsiteX1" fmla="*/ 295275 w 590550"/>
              <a:gd name="connsiteY1" fmla="*/ 0 h 542926"/>
              <a:gd name="connsiteX2" fmla="*/ 590550 w 590550"/>
              <a:gd name="connsiteY2" fmla="*/ 271463 h 542926"/>
              <a:gd name="connsiteX3" fmla="*/ 295275 w 590550"/>
              <a:gd name="connsiteY3" fmla="*/ 542926 h 542926"/>
              <a:gd name="connsiteX4" fmla="*/ 91440 w 590550"/>
              <a:gd name="connsiteY4" fmla="*/ 362903 h 542926"/>
              <a:gd name="connsiteX0" fmla="*/ 0 w 590550"/>
              <a:gd name="connsiteY0" fmla="*/ 271463 h 542926"/>
              <a:gd name="connsiteX1" fmla="*/ 295275 w 590550"/>
              <a:gd name="connsiteY1" fmla="*/ 0 h 542926"/>
              <a:gd name="connsiteX2" fmla="*/ 590550 w 590550"/>
              <a:gd name="connsiteY2" fmla="*/ 271463 h 542926"/>
              <a:gd name="connsiteX3" fmla="*/ 295275 w 590550"/>
              <a:gd name="connsiteY3" fmla="*/ 542926 h 542926"/>
              <a:gd name="connsiteX0" fmla="*/ 0 w 295275"/>
              <a:gd name="connsiteY0" fmla="*/ 0 h 542926"/>
              <a:gd name="connsiteX1" fmla="*/ 295275 w 295275"/>
              <a:gd name="connsiteY1" fmla="*/ 271463 h 542926"/>
              <a:gd name="connsiteX2" fmla="*/ 0 w 295275"/>
              <a:gd name="connsiteY2" fmla="*/ 542926 h 542926"/>
            </a:gdLst>
            <a:ahLst/>
            <a:cxnLst>
              <a:cxn ang="0">
                <a:pos x="connsiteX0" y="connsiteY0"/>
              </a:cxn>
              <a:cxn ang="0">
                <a:pos x="connsiteX1" y="connsiteY1"/>
              </a:cxn>
              <a:cxn ang="0">
                <a:pos x="connsiteX2" y="connsiteY2"/>
              </a:cxn>
            </a:cxnLst>
            <a:rect l="l" t="t" r="r" b="b"/>
            <a:pathLst>
              <a:path w="295275" h="542926">
                <a:moveTo>
                  <a:pt x="0" y="0"/>
                </a:moveTo>
                <a:cubicBezTo>
                  <a:pt x="163076" y="0"/>
                  <a:pt x="295275" y="121538"/>
                  <a:pt x="295275" y="271463"/>
                </a:cubicBezTo>
                <a:cubicBezTo>
                  <a:pt x="295275" y="421388"/>
                  <a:pt x="163076" y="542926"/>
                  <a:pt x="0" y="542926"/>
                </a:cubicBezTo>
              </a:path>
            </a:pathLst>
          </a:custGeom>
          <a:noFill/>
          <a:ln w="31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7" name="31 Elipse"/>
          <p:cNvSpPr/>
          <p:nvPr/>
        </p:nvSpPr>
        <p:spPr>
          <a:xfrm>
            <a:off x="2282517" y="3696766"/>
            <a:ext cx="433388" cy="852488"/>
          </a:xfrm>
          <a:custGeom>
            <a:avLst/>
            <a:gdLst>
              <a:gd name="connsiteX0" fmla="*/ 0 w 590550"/>
              <a:gd name="connsiteY0" fmla="*/ 271463 h 542925"/>
              <a:gd name="connsiteX1" fmla="*/ 295275 w 590550"/>
              <a:gd name="connsiteY1" fmla="*/ 0 h 542925"/>
              <a:gd name="connsiteX2" fmla="*/ 590550 w 590550"/>
              <a:gd name="connsiteY2" fmla="*/ 271463 h 542925"/>
              <a:gd name="connsiteX3" fmla="*/ 295275 w 590550"/>
              <a:gd name="connsiteY3" fmla="*/ 542926 h 542925"/>
              <a:gd name="connsiteX4" fmla="*/ 0 w 590550"/>
              <a:gd name="connsiteY4" fmla="*/ 271463 h 542925"/>
              <a:gd name="connsiteX0" fmla="*/ 0 w 590550"/>
              <a:gd name="connsiteY0" fmla="*/ 271463 h 542926"/>
              <a:gd name="connsiteX1" fmla="*/ 295275 w 590550"/>
              <a:gd name="connsiteY1" fmla="*/ 0 h 542926"/>
              <a:gd name="connsiteX2" fmla="*/ 590550 w 590550"/>
              <a:gd name="connsiteY2" fmla="*/ 271463 h 542926"/>
              <a:gd name="connsiteX3" fmla="*/ 295275 w 590550"/>
              <a:gd name="connsiteY3" fmla="*/ 542926 h 542926"/>
              <a:gd name="connsiteX4" fmla="*/ 91440 w 590550"/>
              <a:gd name="connsiteY4" fmla="*/ 362903 h 542926"/>
              <a:gd name="connsiteX0" fmla="*/ 0 w 590550"/>
              <a:gd name="connsiteY0" fmla="*/ 271463 h 542926"/>
              <a:gd name="connsiteX1" fmla="*/ 295275 w 590550"/>
              <a:gd name="connsiteY1" fmla="*/ 0 h 542926"/>
              <a:gd name="connsiteX2" fmla="*/ 590550 w 590550"/>
              <a:gd name="connsiteY2" fmla="*/ 271463 h 542926"/>
              <a:gd name="connsiteX3" fmla="*/ 295275 w 590550"/>
              <a:gd name="connsiteY3" fmla="*/ 542926 h 542926"/>
              <a:gd name="connsiteX0" fmla="*/ 0 w 295275"/>
              <a:gd name="connsiteY0" fmla="*/ 0 h 542926"/>
              <a:gd name="connsiteX1" fmla="*/ 295275 w 295275"/>
              <a:gd name="connsiteY1" fmla="*/ 271463 h 542926"/>
              <a:gd name="connsiteX2" fmla="*/ 0 w 295275"/>
              <a:gd name="connsiteY2" fmla="*/ 542926 h 542926"/>
            </a:gdLst>
            <a:ahLst/>
            <a:cxnLst>
              <a:cxn ang="0">
                <a:pos x="connsiteX0" y="connsiteY0"/>
              </a:cxn>
              <a:cxn ang="0">
                <a:pos x="connsiteX1" y="connsiteY1"/>
              </a:cxn>
              <a:cxn ang="0">
                <a:pos x="connsiteX2" y="connsiteY2"/>
              </a:cxn>
            </a:cxnLst>
            <a:rect l="l" t="t" r="r" b="b"/>
            <a:pathLst>
              <a:path w="295275" h="542926">
                <a:moveTo>
                  <a:pt x="0" y="0"/>
                </a:moveTo>
                <a:cubicBezTo>
                  <a:pt x="163076" y="0"/>
                  <a:pt x="295275" y="121538"/>
                  <a:pt x="295275" y="271463"/>
                </a:cubicBezTo>
                <a:cubicBezTo>
                  <a:pt x="295275" y="421388"/>
                  <a:pt x="163076" y="542926"/>
                  <a:pt x="0" y="542926"/>
                </a:cubicBezTo>
              </a:path>
            </a:pathLst>
          </a:custGeom>
          <a:noFill/>
          <a:ln w="31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18" name="117 Conector recto"/>
          <p:cNvCxnSpPr/>
          <p:nvPr/>
        </p:nvCxnSpPr>
        <p:spPr>
          <a:xfrm flipV="1">
            <a:off x="2292042" y="4134916"/>
            <a:ext cx="280987" cy="166688"/>
          </a:xfrm>
          <a:prstGeom prst="line">
            <a:avLst/>
          </a:prstGeom>
          <a:ln w="9525">
            <a:prstDash val="dash"/>
          </a:ln>
        </p:spPr>
        <p:style>
          <a:lnRef idx="1">
            <a:schemeClr val="accent1"/>
          </a:lnRef>
          <a:fillRef idx="0">
            <a:schemeClr val="accent1"/>
          </a:fillRef>
          <a:effectRef idx="0">
            <a:schemeClr val="accent1"/>
          </a:effectRef>
          <a:fontRef idx="minor">
            <a:schemeClr val="tx1"/>
          </a:fontRef>
        </p:style>
      </p:cxnSp>
      <p:cxnSp>
        <p:nvCxnSpPr>
          <p:cNvPr id="122" name="121 Conector recto"/>
          <p:cNvCxnSpPr/>
          <p:nvPr/>
        </p:nvCxnSpPr>
        <p:spPr>
          <a:xfrm flipV="1">
            <a:off x="2292045" y="3867150"/>
            <a:ext cx="336855" cy="258242"/>
          </a:xfrm>
          <a:prstGeom prst="line">
            <a:avLst/>
          </a:prstGeom>
          <a:ln w="9525">
            <a:prstDash val="dash"/>
          </a:ln>
        </p:spPr>
        <p:style>
          <a:lnRef idx="1">
            <a:schemeClr val="accent1"/>
          </a:lnRef>
          <a:fillRef idx="0">
            <a:schemeClr val="accent1"/>
          </a:fillRef>
          <a:effectRef idx="0">
            <a:schemeClr val="accent1"/>
          </a:effectRef>
          <a:fontRef idx="minor">
            <a:schemeClr val="tx1"/>
          </a:fontRef>
        </p:style>
      </p:cxnSp>
      <p:sp>
        <p:nvSpPr>
          <p:cNvPr id="126" name="125 CuadroTexto"/>
          <p:cNvSpPr txBox="1"/>
          <p:nvPr/>
        </p:nvSpPr>
        <p:spPr>
          <a:xfrm>
            <a:off x="4107976" y="3562064"/>
            <a:ext cx="3985146" cy="584775"/>
          </a:xfrm>
          <a:prstGeom prst="rect">
            <a:avLst/>
          </a:prstGeom>
          <a:noFill/>
        </p:spPr>
        <p:txBody>
          <a:bodyPr wrap="square" rtlCol="0">
            <a:spAutoFit/>
          </a:bodyPr>
          <a:lstStyle/>
          <a:p>
            <a:pPr algn="just"/>
            <a:r>
              <a:rPr lang="es-ES" sz="1600" dirty="0" smtClean="0">
                <a:latin typeface="Arial Narrow" pitchFamily="34" charset="0"/>
              </a:rPr>
              <a:t>a) El trabajo del campo eléctrico se invierte en variar la energía cinética de los iones:</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127" name="126 CuadroTexto"/>
              <p:cNvSpPr txBox="1"/>
              <p:nvPr/>
            </p:nvSpPr>
            <p:spPr>
              <a:xfrm>
                <a:off x="5001905" y="4217158"/>
                <a:ext cx="205056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𝑞</m:t>
                      </m:r>
                      <m:r>
                        <a:rPr lang="es-ES" sz="1600" b="0" i="1" smtClean="0">
                          <a:latin typeface="Cambria Math"/>
                          <a:ea typeface="Cambria Math"/>
                        </a:rPr>
                        <m:t>∆</m:t>
                      </m:r>
                      <m:r>
                        <a:rPr lang="es-ES" sz="1600" b="0" i="1" smtClean="0">
                          <a:latin typeface="Cambria Math"/>
                          <a:ea typeface="Cambria Math"/>
                        </a:rPr>
                        <m:t>𝑉</m:t>
                      </m:r>
                      <m:r>
                        <a:rPr lang="es-ES" sz="1600" b="0" i="1" smtClean="0">
                          <a:latin typeface="Cambria Math"/>
                          <a:ea typeface="Cambria Math"/>
                        </a:rPr>
                        <m:t>=∆</m:t>
                      </m:r>
                      <m:sSub>
                        <m:sSubPr>
                          <m:ctrlPr>
                            <a:rPr lang="es-ES" sz="1600" b="0" i="1" smtClean="0">
                              <a:latin typeface="Cambria Math"/>
                              <a:ea typeface="Cambria Math"/>
                            </a:rPr>
                          </m:ctrlPr>
                        </m:sSubPr>
                        <m:e>
                          <m:r>
                            <a:rPr lang="es-ES" sz="1600" b="0" i="1" smtClean="0">
                              <a:latin typeface="Cambria Math"/>
                              <a:ea typeface="Cambria Math"/>
                            </a:rPr>
                            <m:t>𝐸</m:t>
                          </m:r>
                        </m:e>
                        <m:sub>
                          <m:r>
                            <a:rPr lang="es-ES" sz="1600" b="0" i="1" smtClean="0">
                              <a:latin typeface="Cambria Math"/>
                              <a:ea typeface="Cambria Math"/>
                            </a:rPr>
                            <m:t>𝐶</m:t>
                          </m:r>
                        </m:sub>
                      </m:sSub>
                      <m:r>
                        <a:rPr lang="es-ES" sz="1600" b="0" i="1" smtClean="0">
                          <a:latin typeface="Cambria Math"/>
                          <a:ea typeface="Cambria Math"/>
                        </a:rPr>
                        <m:t>=</m:t>
                      </m:r>
                      <m:sSub>
                        <m:sSubPr>
                          <m:ctrlPr>
                            <a:rPr lang="es-ES" sz="1600" b="0" i="1" smtClean="0">
                              <a:latin typeface="Cambria Math"/>
                              <a:ea typeface="Cambria Math"/>
                            </a:rPr>
                          </m:ctrlPr>
                        </m:sSubPr>
                        <m:e>
                          <m:r>
                            <a:rPr lang="es-ES" sz="1600" b="0" i="1" smtClean="0">
                              <a:latin typeface="Cambria Math"/>
                              <a:ea typeface="Cambria Math"/>
                            </a:rPr>
                            <m:t>𝐸</m:t>
                          </m:r>
                        </m:e>
                        <m:sub>
                          <m:r>
                            <a:rPr lang="es-ES" sz="1600" b="0" i="1" smtClean="0">
                              <a:latin typeface="Cambria Math"/>
                              <a:ea typeface="Cambria Math"/>
                            </a:rPr>
                            <m:t>𝑐</m:t>
                          </m:r>
                        </m:sub>
                      </m:sSub>
                      <m:r>
                        <a:rPr lang="es-ES" sz="1600" b="0" i="1" smtClean="0">
                          <a:latin typeface="Cambria Math"/>
                          <a:ea typeface="Cambria Math"/>
                        </a:rPr>
                        <m:t>−0</m:t>
                      </m:r>
                    </m:oMath>
                  </m:oMathPara>
                </a14:m>
                <a:endParaRPr lang="es-ES" sz="1600" dirty="0"/>
              </a:p>
            </p:txBody>
          </p:sp>
        </mc:Choice>
        <mc:Fallback xmlns="">
          <p:sp>
            <p:nvSpPr>
              <p:cNvPr id="127" name="126 CuadroTexto"/>
              <p:cNvSpPr txBox="1">
                <a:spLocks noRot="1" noChangeAspect="1" noMove="1" noResize="1" noEditPoints="1" noAdjustHandles="1" noChangeArrowheads="1" noChangeShapeType="1" noTextEdit="1"/>
              </p:cNvSpPr>
              <p:nvPr/>
            </p:nvSpPr>
            <p:spPr>
              <a:xfrm>
                <a:off x="5001905" y="4217158"/>
                <a:ext cx="2050561" cy="338554"/>
              </a:xfrm>
              <a:prstGeom prst="rect">
                <a:avLst/>
              </a:prstGeom>
              <a:blipFill rotWithShape="1">
                <a:blip r:embed="rId5"/>
                <a:stretch>
                  <a:fillRect b="-3636"/>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024" name="1023 CuadroTexto"/>
              <p:cNvSpPr txBox="1"/>
              <p:nvPr/>
            </p:nvSpPr>
            <p:spPr>
              <a:xfrm>
                <a:off x="3937379" y="5213442"/>
                <a:ext cx="4481676" cy="344133"/>
              </a:xfrm>
              <a:prstGeom prst="rect">
                <a:avLst/>
              </a:prstGeom>
              <a:solidFill>
                <a:srgbClr val="FF0000"/>
              </a:solid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b="1" i="1" smtClean="0">
                              <a:solidFill>
                                <a:schemeClr val="bg1"/>
                              </a:solidFill>
                              <a:latin typeface="Cambria Math"/>
                            </a:rPr>
                          </m:ctrlPr>
                        </m:sSubPr>
                        <m:e>
                          <m:r>
                            <a:rPr lang="es-ES" sz="1600" b="1" i="1" smtClean="0">
                              <a:solidFill>
                                <a:schemeClr val="bg1"/>
                              </a:solidFill>
                              <a:latin typeface="Cambria Math"/>
                            </a:rPr>
                            <m:t>𝑬</m:t>
                          </m:r>
                        </m:e>
                        <m:sub>
                          <m:r>
                            <a:rPr lang="es-ES" sz="1600" b="1" i="1" smtClean="0">
                              <a:solidFill>
                                <a:schemeClr val="bg1"/>
                              </a:solidFill>
                              <a:latin typeface="Cambria Math"/>
                            </a:rPr>
                            <m:t>𝒄</m:t>
                          </m:r>
                        </m:sub>
                      </m:sSub>
                      <m:r>
                        <a:rPr lang="es-ES" sz="1600" b="1" i="1" smtClean="0">
                          <a:solidFill>
                            <a:schemeClr val="bg1"/>
                          </a:solidFill>
                          <a:latin typeface="Cambria Math"/>
                        </a:rPr>
                        <m:t>=</m:t>
                      </m:r>
                      <m:r>
                        <a:rPr lang="es-ES" sz="1600" b="1" i="1" smtClean="0">
                          <a:solidFill>
                            <a:schemeClr val="bg1"/>
                          </a:solidFill>
                          <a:latin typeface="Cambria Math"/>
                        </a:rPr>
                        <m:t>𝒒</m:t>
                      </m:r>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𝑽</m:t>
                      </m:r>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𝟏</m:t>
                      </m:r>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𝟔</m:t>
                      </m:r>
                      <m:r>
                        <a:rPr lang="es-ES" sz="1600" b="1" i="1" smtClean="0">
                          <a:solidFill>
                            <a:schemeClr val="bg1"/>
                          </a:solidFill>
                          <a:latin typeface="Cambria Math"/>
                          <a:ea typeface="Cambria Math"/>
                        </a:rPr>
                        <m:t>·</m:t>
                      </m:r>
                      <m:sSup>
                        <m:sSupPr>
                          <m:ctrlPr>
                            <a:rPr lang="es-ES" sz="1600" b="1" i="1" smtClean="0">
                              <a:solidFill>
                                <a:schemeClr val="bg1"/>
                              </a:solidFill>
                              <a:latin typeface="Cambria Math"/>
                              <a:ea typeface="Cambria Math"/>
                            </a:rPr>
                          </m:ctrlPr>
                        </m:sSupPr>
                        <m:e>
                          <m:r>
                            <a:rPr lang="es-ES" sz="1600" b="1" i="1" smtClean="0">
                              <a:solidFill>
                                <a:schemeClr val="bg1"/>
                              </a:solidFill>
                              <a:latin typeface="Cambria Math"/>
                              <a:ea typeface="Cambria Math"/>
                            </a:rPr>
                            <m:t>𝟏𝟎</m:t>
                          </m:r>
                        </m:e>
                        <m:sup>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𝟏𝟗</m:t>
                          </m:r>
                        </m:sup>
                      </m:sSup>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𝟑</m:t>
                      </m:r>
                      <m:r>
                        <a:rPr lang="es-ES" sz="1600" b="1" i="1" smtClean="0">
                          <a:solidFill>
                            <a:schemeClr val="bg1"/>
                          </a:solidFill>
                          <a:latin typeface="Cambria Math"/>
                          <a:ea typeface="Cambria Math"/>
                        </a:rPr>
                        <m:t> </m:t>
                      </m:r>
                      <m:r>
                        <a:rPr lang="es-ES" sz="1600" b="1" i="1" smtClean="0">
                          <a:solidFill>
                            <a:schemeClr val="bg1"/>
                          </a:solidFill>
                          <a:latin typeface="Cambria Math"/>
                          <a:ea typeface="Cambria Math"/>
                        </a:rPr>
                        <m:t>𝟓𝟎𝟎</m:t>
                      </m:r>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𝟓</m:t>
                      </m:r>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𝟔</m:t>
                      </m:r>
                      <m:r>
                        <a:rPr lang="es-ES" sz="1600" b="1" i="1" smtClean="0">
                          <a:solidFill>
                            <a:schemeClr val="bg1"/>
                          </a:solidFill>
                          <a:latin typeface="Cambria Math"/>
                          <a:ea typeface="Cambria Math"/>
                        </a:rPr>
                        <m:t>·</m:t>
                      </m:r>
                      <m:sSup>
                        <m:sSupPr>
                          <m:ctrlPr>
                            <a:rPr lang="es-ES" sz="1600" b="1" i="1" smtClean="0">
                              <a:solidFill>
                                <a:schemeClr val="bg1"/>
                              </a:solidFill>
                              <a:latin typeface="Cambria Math"/>
                              <a:ea typeface="Cambria Math"/>
                            </a:rPr>
                          </m:ctrlPr>
                        </m:sSupPr>
                        <m:e>
                          <m:r>
                            <a:rPr lang="es-ES" sz="1600" b="1" i="1" smtClean="0">
                              <a:solidFill>
                                <a:schemeClr val="bg1"/>
                              </a:solidFill>
                              <a:latin typeface="Cambria Math"/>
                              <a:ea typeface="Cambria Math"/>
                            </a:rPr>
                            <m:t>𝟏𝟎</m:t>
                          </m:r>
                        </m:e>
                        <m:sup>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𝟏𝟔</m:t>
                          </m:r>
                        </m:sup>
                      </m:sSup>
                      <m:r>
                        <a:rPr lang="es-ES" sz="1600" b="1" i="1" smtClean="0">
                          <a:solidFill>
                            <a:schemeClr val="bg1"/>
                          </a:solidFill>
                          <a:latin typeface="Cambria Math"/>
                          <a:ea typeface="Cambria Math"/>
                        </a:rPr>
                        <m:t> </m:t>
                      </m:r>
                      <m:r>
                        <a:rPr lang="es-ES" sz="1600" b="1" i="1" smtClean="0">
                          <a:solidFill>
                            <a:schemeClr val="bg1"/>
                          </a:solidFill>
                          <a:latin typeface="Cambria Math"/>
                          <a:ea typeface="Cambria Math"/>
                        </a:rPr>
                        <m:t>𝑱</m:t>
                      </m:r>
                    </m:oMath>
                  </m:oMathPara>
                </a14:m>
                <a:endParaRPr lang="es-ES" sz="1600" b="1" dirty="0">
                  <a:solidFill>
                    <a:schemeClr val="bg1"/>
                  </a:solidFill>
                </a:endParaRPr>
              </a:p>
            </p:txBody>
          </p:sp>
        </mc:Choice>
        <mc:Fallback xmlns="">
          <p:sp>
            <p:nvSpPr>
              <p:cNvPr id="1024" name="1023 CuadroTexto"/>
              <p:cNvSpPr txBox="1">
                <a:spLocks noRot="1" noChangeAspect="1" noMove="1" noResize="1" noEditPoints="1" noAdjustHandles="1" noChangeArrowheads="1" noChangeShapeType="1" noTextEdit="1"/>
              </p:cNvSpPr>
              <p:nvPr/>
            </p:nvSpPr>
            <p:spPr>
              <a:xfrm>
                <a:off x="3937379" y="5213442"/>
                <a:ext cx="4481676" cy="344133"/>
              </a:xfrm>
              <a:prstGeom prst="rect">
                <a:avLst/>
              </a:prstGeom>
              <a:blipFill rotWithShape="1">
                <a:blip r:embed="rId6"/>
                <a:stretch>
                  <a:fillRect b="-5263"/>
                </a:stretch>
              </a:blipFill>
            </p:spPr>
            <p:txBody>
              <a:bodyPr/>
              <a:lstStyle/>
              <a:p>
                <a:r>
                  <a:rPr lang="es-ES">
                    <a:noFill/>
                  </a:rPr>
                  <a:t> </a:t>
                </a:r>
              </a:p>
            </p:txBody>
          </p:sp>
        </mc:Fallback>
      </mc:AlternateContent>
      <p:sp>
        <p:nvSpPr>
          <p:cNvPr id="130" name="129 CuadroTexto"/>
          <p:cNvSpPr txBox="1"/>
          <p:nvPr/>
        </p:nvSpPr>
        <p:spPr>
          <a:xfrm>
            <a:off x="4096603" y="4601570"/>
            <a:ext cx="3985146" cy="584775"/>
          </a:xfrm>
          <a:prstGeom prst="rect">
            <a:avLst/>
          </a:prstGeom>
          <a:noFill/>
        </p:spPr>
        <p:txBody>
          <a:bodyPr wrap="square" rtlCol="0">
            <a:spAutoFit/>
          </a:bodyPr>
          <a:lstStyle/>
          <a:p>
            <a:pPr algn="just"/>
            <a:r>
              <a:rPr lang="es-ES" sz="1600" dirty="0" smtClean="0">
                <a:latin typeface="Arial Narrow" pitchFamily="34" charset="0"/>
              </a:rPr>
              <a:t>Dado que el valor de la carga es igual a la carga del electrón:</a:t>
            </a:r>
            <a:endParaRPr lang="es-ES" sz="1600" dirty="0">
              <a:latin typeface="Arial Narrow" pitchFamily="34" charset="0"/>
            </a:endParaRPr>
          </a:p>
        </p:txBody>
      </p:sp>
      <p:sp>
        <p:nvSpPr>
          <p:cNvPr id="131" name="130 CuadroTexto"/>
          <p:cNvSpPr txBox="1"/>
          <p:nvPr/>
        </p:nvSpPr>
        <p:spPr>
          <a:xfrm>
            <a:off x="4098878" y="5654722"/>
            <a:ext cx="3985146" cy="338554"/>
          </a:xfrm>
          <a:prstGeom prst="rect">
            <a:avLst/>
          </a:prstGeom>
          <a:noFill/>
        </p:spPr>
        <p:txBody>
          <a:bodyPr wrap="square" rtlCol="0">
            <a:spAutoFit/>
          </a:bodyPr>
          <a:lstStyle/>
          <a:p>
            <a:pPr algn="just"/>
            <a:r>
              <a:rPr lang="es-ES" sz="1600" dirty="0" smtClean="0">
                <a:latin typeface="Arial Narrow" pitchFamily="34" charset="0"/>
              </a:rPr>
              <a:t>La velocidad de los iones:</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1025" name="1024 CuadroTexto"/>
              <p:cNvSpPr txBox="1"/>
              <p:nvPr/>
            </p:nvSpPr>
            <p:spPr>
              <a:xfrm>
                <a:off x="4155743" y="5874387"/>
                <a:ext cx="4242059" cy="81984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𝐸</m:t>
                          </m:r>
                        </m:e>
                        <m:sub>
                          <m:r>
                            <a:rPr lang="es-ES" sz="1600" b="0" i="1" smtClean="0">
                              <a:latin typeface="Cambria Math"/>
                            </a:rPr>
                            <m:t>𝑐</m:t>
                          </m:r>
                        </m:sub>
                      </m:sSub>
                      <m:r>
                        <a:rPr lang="es-ES" sz="1600" b="0" i="1" smtClean="0">
                          <a:latin typeface="Cambria Math"/>
                        </a:rPr>
                        <m:t>=</m:t>
                      </m:r>
                      <m:f>
                        <m:fPr>
                          <m:ctrlPr>
                            <a:rPr lang="es-ES" sz="1600" b="0" i="1" smtClean="0">
                              <a:latin typeface="Cambria Math"/>
                            </a:rPr>
                          </m:ctrlPr>
                        </m:fPr>
                        <m:num>
                          <m:r>
                            <a:rPr lang="es-ES" sz="1600" b="0" i="1" smtClean="0">
                              <a:latin typeface="Cambria Math"/>
                            </a:rPr>
                            <m:t>1</m:t>
                          </m:r>
                        </m:num>
                        <m:den>
                          <m:r>
                            <a:rPr lang="es-ES" sz="1600" b="0" i="1" smtClean="0">
                              <a:latin typeface="Cambria Math"/>
                            </a:rPr>
                            <m:t>2</m:t>
                          </m:r>
                        </m:den>
                      </m:f>
                      <m:r>
                        <a:rPr lang="es-ES" sz="1600" b="0" i="1" smtClean="0">
                          <a:latin typeface="Cambria Math"/>
                        </a:rPr>
                        <m:t>𝑚</m:t>
                      </m:r>
                      <m:sSup>
                        <m:sSupPr>
                          <m:ctrlPr>
                            <a:rPr lang="es-ES" sz="1600" b="0" i="1" smtClean="0">
                              <a:latin typeface="Cambria Math"/>
                            </a:rPr>
                          </m:ctrlPr>
                        </m:sSupPr>
                        <m:e>
                          <m:r>
                            <a:rPr lang="es-ES" sz="1600" b="0" i="1" smtClean="0">
                              <a:latin typeface="Cambria Math"/>
                            </a:rPr>
                            <m:t>𝑣</m:t>
                          </m:r>
                        </m:e>
                        <m:sup>
                          <m:r>
                            <a:rPr lang="es-ES" sz="1600" b="0" i="1" smtClean="0">
                              <a:latin typeface="Cambria Math"/>
                            </a:rPr>
                            <m:t>2</m:t>
                          </m:r>
                        </m:sup>
                      </m:sSup>
                      <m:r>
                        <a:rPr lang="es-ES" sz="1600" b="0" i="1" smtClean="0">
                          <a:latin typeface="Cambria Math"/>
                        </a:rPr>
                        <m:t>   </m:t>
                      </m:r>
                      <m:r>
                        <a:rPr lang="es-ES" sz="1600" b="0" i="1" smtClean="0">
                          <a:latin typeface="Cambria Math"/>
                          <a:ea typeface="Cambria Math"/>
                        </a:rPr>
                        <m:t>⇒   </m:t>
                      </m:r>
                      <m:r>
                        <a:rPr lang="es-ES" sz="1600" b="0" i="1" smtClean="0">
                          <a:latin typeface="Cambria Math"/>
                          <a:ea typeface="Cambria Math"/>
                        </a:rPr>
                        <m:t>𝑣</m:t>
                      </m:r>
                      <m:r>
                        <a:rPr lang="es-ES" sz="1600" b="0" i="1" smtClean="0">
                          <a:latin typeface="Cambria Math"/>
                          <a:ea typeface="Cambria Math"/>
                        </a:rPr>
                        <m:t>=</m:t>
                      </m:r>
                      <m:rad>
                        <m:radPr>
                          <m:degHide m:val="on"/>
                          <m:ctrlPr>
                            <a:rPr lang="es-ES" sz="1600" b="0" i="1" smtClean="0">
                              <a:latin typeface="Cambria Math"/>
                              <a:ea typeface="Cambria Math"/>
                            </a:rPr>
                          </m:ctrlPr>
                        </m:radPr>
                        <m:deg/>
                        <m:e>
                          <m:f>
                            <m:fPr>
                              <m:ctrlPr>
                                <a:rPr lang="es-ES" sz="1600" b="0" i="1" smtClean="0">
                                  <a:latin typeface="Cambria Math"/>
                                  <a:ea typeface="Cambria Math"/>
                                </a:rPr>
                              </m:ctrlPr>
                            </m:fPr>
                            <m:num>
                              <m:r>
                                <a:rPr lang="es-ES" sz="1600" b="0" i="1" smtClean="0">
                                  <a:latin typeface="Cambria Math"/>
                                  <a:ea typeface="Cambria Math"/>
                                </a:rPr>
                                <m:t>2</m:t>
                              </m:r>
                              <m:sSub>
                                <m:sSubPr>
                                  <m:ctrlPr>
                                    <a:rPr lang="es-ES" sz="1600" b="0" i="1" smtClean="0">
                                      <a:latin typeface="Cambria Math"/>
                                      <a:ea typeface="Cambria Math"/>
                                    </a:rPr>
                                  </m:ctrlPr>
                                </m:sSubPr>
                                <m:e>
                                  <m:r>
                                    <a:rPr lang="es-ES" sz="1600" b="0" i="1" smtClean="0">
                                      <a:latin typeface="Cambria Math"/>
                                      <a:ea typeface="Cambria Math"/>
                                    </a:rPr>
                                    <m:t>𝐸</m:t>
                                  </m:r>
                                </m:e>
                                <m:sub>
                                  <m:r>
                                    <a:rPr lang="es-ES" sz="1600" b="0" i="1" smtClean="0">
                                      <a:latin typeface="Cambria Math"/>
                                      <a:ea typeface="Cambria Math"/>
                                    </a:rPr>
                                    <m:t>𝑐</m:t>
                                  </m:r>
                                </m:sub>
                              </m:sSub>
                            </m:num>
                            <m:den>
                              <m:r>
                                <a:rPr lang="es-ES" sz="1600" b="0" i="1" smtClean="0">
                                  <a:latin typeface="Cambria Math"/>
                                  <a:ea typeface="Cambria Math"/>
                                </a:rPr>
                                <m:t>𝑚</m:t>
                              </m:r>
                            </m:den>
                          </m:f>
                        </m:e>
                      </m:rad>
                      <m:r>
                        <a:rPr lang="es-ES" sz="1600" b="0" i="1" smtClean="0">
                          <a:latin typeface="Cambria Math"/>
                          <a:ea typeface="Cambria Math"/>
                        </a:rPr>
                        <m:t>=129 972,9 </m:t>
                      </m:r>
                      <m:r>
                        <a:rPr lang="es-ES" sz="1600" b="0" i="1" smtClean="0">
                          <a:latin typeface="Cambria Math"/>
                          <a:ea typeface="Cambria Math"/>
                        </a:rPr>
                        <m:t>𝑚</m:t>
                      </m:r>
                      <m:r>
                        <a:rPr lang="es-ES" sz="1600" b="0" i="1" smtClean="0">
                          <a:latin typeface="Cambria Math"/>
                          <a:ea typeface="Cambria Math"/>
                        </a:rPr>
                        <m:t>/</m:t>
                      </m:r>
                      <m:r>
                        <a:rPr lang="es-ES" sz="1600" b="0" i="1" smtClean="0">
                          <a:latin typeface="Cambria Math"/>
                          <a:ea typeface="Cambria Math"/>
                        </a:rPr>
                        <m:t>𝑠</m:t>
                      </m:r>
                    </m:oMath>
                  </m:oMathPara>
                </a14:m>
                <a:endParaRPr lang="es-ES" sz="1600" dirty="0"/>
              </a:p>
            </p:txBody>
          </p:sp>
        </mc:Choice>
        <mc:Fallback xmlns="">
          <p:sp>
            <p:nvSpPr>
              <p:cNvPr id="1025" name="1024 CuadroTexto"/>
              <p:cNvSpPr txBox="1">
                <a:spLocks noRot="1" noChangeAspect="1" noMove="1" noResize="1" noEditPoints="1" noAdjustHandles="1" noChangeArrowheads="1" noChangeShapeType="1" noTextEdit="1"/>
              </p:cNvSpPr>
              <p:nvPr/>
            </p:nvSpPr>
            <p:spPr>
              <a:xfrm>
                <a:off x="4155743" y="5874387"/>
                <a:ext cx="4242059" cy="819840"/>
              </a:xfrm>
              <a:prstGeom prst="rect">
                <a:avLst/>
              </a:prstGeom>
              <a:blipFill rotWithShape="1">
                <a:blip r:embed="rId7"/>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027" name="1026 CuadroTexto"/>
              <p:cNvSpPr txBox="1"/>
              <p:nvPr/>
            </p:nvSpPr>
            <p:spPr>
              <a:xfrm>
                <a:off x="368490" y="6100549"/>
                <a:ext cx="2979854"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𝑚</m:t>
                      </m:r>
                      <m:r>
                        <a:rPr lang="es-ES" sz="1600" b="0" i="1" smtClean="0">
                          <a:latin typeface="Cambria Math"/>
                        </a:rPr>
                        <m:t>(</m:t>
                      </m:r>
                      <m:sPre>
                        <m:sPrePr>
                          <m:ctrlPr>
                            <a:rPr lang="es-ES" sz="1600" b="0" i="1" smtClean="0">
                              <a:latin typeface="Cambria Math"/>
                            </a:rPr>
                          </m:ctrlPr>
                        </m:sPrePr>
                        <m:sub/>
                        <m:sup>
                          <m:r>
                            <a:rPr lang="es-ES" b="0" i="1" smtClean="0">
                              <a:latin typeface="Cambria Math"/>
                            </a:rPr>
                            <m:t>39</m:t>
                          </m:r>
                        </m:sup>
                        <m:e>
                          <m:r>
                            <a:rPr lang="es-ES" b="0" i="1" smtClean="0">
                              <a:latin typeface="Cambria Math"/>
                            </a:rPr>
                            <m:t>𝐾</m:t>
                          </m:r>
                          <m:r>
                            <a:rPr lang="es-ES" b="0" i="1" smtClean="0">
                              <a:latin typeface="Cambria Math"/>
                            </a:rPr>
                            <m:t>)=39·1,7·</m:t>
                          </m:r>
                          <m:sSup>
                            <m:sSupPr>
                              <m:ctrlPr>
                                <a:rPr lang="es-ES" b="0" i="1" smtClean="0">
                                  <a:latin typeface="Cambria Math"/>
                                </a:rPr>
                              </m:ctrlPr>
                            </m:sSupPr>
                            <m:e>
                              <m:r>
                                <a:rPr lang="es-ES" b="0" i="1" smtClean="0">
                                  <a:latin typeface="Cambria Math"/>
                                </a:rPr>
                                <m:t>10</m:t>
                              </m:r>
                            </m:e>
                            <m:sup>
                              <m:r>
                                <a:rPr lang="es-ES" b="0" i="1" smtClean="0">
                                  <a:latin typeface="Cambria Math"/>
                                </a:rPr>
                                <m:t>−27</m:t>
                              </m:r>
                            </m:sup>
                          </m:sSup>
                          <m:r>
                            <a:rPr lang="es-ES" b="0" i="1" smtClean="0">
                              <a:latin typeface="Cambria Math"/>
                            </a:rPr>
                            <m:t>=</m:t>
                          </m:r>
                        </m:e>
                      </m:sPre>
                    </m:oMath>
                  </m:oMathPara>
                </a14:m>
                <a:endParaRPr lang="es-ES" sz="1600" dirty="0"/>
              </a:p>
            </p:txBody>
          </p:sp>
        </mc:Choice>
        <mc:Fallback xmlns="">
          <p:sp>
            <p:nvSpPr>
              <p:cNvPr id="1027" name="1026 CuadroTexto"/>
              <p:cNvSpPr txBox="1">
                <a:spLocks noRot="1" noChangeAspect="1" noMove="1" noResize="1" noEditPoints="1" noAdjustHandles="1" noChangeArrowheads="1" noChangeShapeType="1" noTextEdit="1"/>
              </p:cNvSpPr>
              <p:nvPr/>
            </p:nvSpPr>
            <p:spPr>
              <a:xfrm>
                <a:off x="368490" y="6100549"/>
                <a:ext cx="2979854" cy="369332"/>
              </a:xfrm>
              <a:prstGeom prst="rect">
                <a:avLst/>
              </a:prstGeom>
              <a:blipFill rotWithShape="1">
                <a:blip r:embed="rId8"/>
                <a:stretch>
                  <a:fillRect b="-13333"/>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028" name="1027 Rectángulo"/>
              <p:cNvSpPr/>
              <p:nvPr/>
            </p:nvSpPr>
            <p:spPr>
              <a:xfrm>
                <a:off x="1133674" y="6488668"/>
                <a:ext cx="1982338"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a:rPr>
                        <m:t>=6</m:t>
                      </m:r>
                      <m:r>
                        <a:rPr lang="es-ES" i="1">
                          <a:latin typeface="Cambria Math"/>
                        </a:rPr>
                        <m:t>,</m:t>
                      </m:r>
                      <m:r>
                        <a:rPr lang="es-ES" b="0" i="1" smtClean="0">
                          <a:latin typeface="Cambria Math"/>
                        </a:rPr>
                        <m:t>63</m:t>
                      </m:r>
                      <m:r>
                        <a:rPr lang="es-ES" i="1">
                          <a:latin typeface="Cambria Math"/>
                        </a:rPr>
                        <m:t>·</m:t>
                      </m:r>
                      <m:sSup>
                        <m:sSupPr>
                          <m:ctrlPr>
                            <a:rPr lang="es-ES" i="1">
                              <a:latin typeface="Cambria Math"/>
                            </a:rPr>
                          </m:ctrlPr>
                        </m:sSupPr>
                        <m:e>
                          <m:r>
                            <a:rPr lang="es-ES" i="1">
                              <a:latin typeface="Cambria Math"/>
                            </a:rPr>
                            <m:t>10</m:t>
                          </m:r>
                        </m:e>
                        <m:sup>
                          <m:r>
                            <a:rPr lang="es-ES" i="1">
                              <a:latin typeface="Cambria Math"/>
                            </a:rPr>
                            <m:t>−26</m:t>
                          </m:r>
                        </m:sup>
                      </m:sSup>
                      <m:r>
                        <a:rPr lang="es-ES" i="1">
                          <a:latin typeface="Cambria Math"/>
                        </a:rPr>
                        <m:t> </m:t>
                      </m:r>
                      <m:r>
                        <a:rPr lang="es-ES" i="1">
                          <a:latin typeface="Cambria Math"/>
                        </a:rPr>
                        <m:t>𝑘𝑔</m:t>
                      </m:r>
                    </m:oMath>
                  </m:oMathPara>
                </a14:m>
                <a:endParaRPr lang="es-ES" dirty="0"/>
              </a:p>
            </p:txBody>
          </p:sp>
        </mc:Choice>
        <mc:Fallback xmlns="">
          <p:sp>
            <p:nvSpPr>
              <p:cNvPr id="1028" name="1027 Rectángulo"/>
              <p:cNvSpPr>
                <a:spLocks noRot="1" noChangeAspect="1" noMove="1" noResize="1" noEditPoints="1" noAdjustHandles="1" noChangeArrowheads="1" noChangeShapeType="1" noTextEdit="1"/>
              </p:cNvSpPr>
              <p:nvPr/>
            </p:nvSpPr>
            <p:spPr>
              <a:xfrm>
                <a:off x="1133674" y="6488668"/>
                <a:ext cx="1982338" cy="369332"/>
              </a:xfrm>
              <a:prstGeom prst="rect">
                <a:avLst/>
              </a:prstGeom>
              <a:blipFill rotWithShape="1">
                <a:blip r:embed="rId9"/>
                <a:stretch>
                  <a:fillRect b="-11475"/>
                </a:stretch>
              </a:blipFill>
            </p:spPr>
            <p:txBody>
              <a:bodyPr/>
              <a:lstStyle/>
              <a:p>
                <a:r>
                  <a:rPr lang="es-ES">
                    <a:noFill/>
                  </a:rPr>
                  <a:t> </a:t>
                </a:r>
              </a:p>
            </p:txBody>
          </p:sp>
        </mc:Fallback>
      </mc:AlternateContent>
    </p:spTree>
    <p:extLst>
      <p:ext uri="{BB962C8B-B14F-4D97-AF65-F5344CB8AC3E}">
        <p14:creationId xmlns:p14="http://schemas.microsoft.com/office/powerpoint/2010/main" val="1305663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100000" fill="hold" nodeType="clickEffect">
                                  <p:stCondLst>
                                    <p:cond delay="0"/>
                                  </p:stCondLst>
                                  <p:childTnLst>
                                    <p:animMotion origin="layout" path="M 2.77778E-6 -3.7037E-7 L 0.17083 -3.7037E-7 " pathEditMode="relative" rAng="0" ptsTypes="AA">
                                      <p:cBhvr>
                                        <p:cTn id="6" dur="2000" fill="hold"/>
                                        <p:tgtEl>
                                          <p:spTgt spid="1026"/>
                                        </p:tgtEl>
                                        <p:attrNameLst>
                                          <p:attrName>ppt_x</p:attrName>
                                          <p:attrName>ppt_y</p:attrName>
                                        </p:attrNameLst>
                                      </p:cBhvr>
                                      <p:rCtr x="8542" y="0"/>
                                    </p:animMotion>
                                  </p:childTnLst>
                                </p:cTn>
                              </p:par>
                            </p:childTnLst>
                          </p:cTn>
                        </p:par>
                        <p:par>
                          <p:cTn id="7" fill="hold">
                            <p:stCondLst>
                              <p:cond delay="2000"/>
                            </p:stCondLst>
                            <p:childTnLst>
                              <p:par>
                                <p:cTn id="8" presetID="1" presetClass="path" presetSubtype="0" fill="hold" nodeType="afterEffect">
                                  <p:stCondLst>
                                    <p:cond delay="0"/>
                                  </p:stCondLst>
                                  <p:childTnLst>
                                    <p:animMotion origin="layout" path="M 0.16892 -0.07917 C 0.18628 -0.0794 0.2 -0.06135 0.2 -0.03936 C 0.2 -0.01737 0.18646 0.00023 0.16892 0.00023 " pathEditMode="relative" rAng="0" ptsTypes="fff">
                                      <p:cBhvr>
                                        <p:cTn id="9" dur="1000" spd="-100000" fill="hold"/>
                                        <p:tgtEl>
                                          <p:spTgt spid="1026"/>
                                        </p:tgtEl>
                                        <p:attrNameLst>
                                          <p:attrName>ppt_x</p:attrName>
                                          <p:attrName>ppt_y</p:attrName>
                                        </p:attrNameLst>
                                      </p:cBhvr>
                                      <p:rCtr x="1545" y="3958"/>
                                    </p:animMotion>
                                  </p:childTnLst>
                                </p:cTn>
                              </p:par>
                            </p:childTnLst>
                          </p:cTn>
                        </p:par>
                        <p:par>
                          <p:cTn id="10" fill="hold">
                            <p:stCondLst>
                              <p:cond delay="3000"/>
                            </p:stCondLst>
                            <p:childTnLst>
                              <p:par>
                                <p:cTn id="11" presetID="1" presetClass="entr" presetSubtype="0" fill="hold" grpId="0" nodeType="after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par>
                          <p:cTn id="13" fill="hold">
                            <p:stCondLst>
                              <p:cond delay="3000"/>
                            </p:stCondLst>
                            <p:childTnLst>
                              <p:par>
                                <p:cTn id="14" presetID="1" presetClass="entr" presetSubtype="0" fill="hold" nodeType="afterEffect">
                                  <p:stCondLst>
                                    <p:cond delay="0"/>
                                  </p:stCondLst>
                                  <p:childTnLst>
                                    <p:set>
                                      <p:cBhvr>
                                        <p:cTn id="15" dur="1" fill="hold">
                                          <p:stCondLst>
                                            <p:cond delay="0"/>
                                          </p:stCondLst>
                                        </p:cTn>
                                        <p:tgtEl>
                                          <p:spTgt spid="118"/>
                                        </p:tgtEl>
                                        <p:attrNameLst>
                                          <p:attrName>style.visibility</p:attrName>
                                        </p:attrNameLst>
                                      </p:cBhvr>
                                      <p:to>
                                        <p:strVal val="visible"/>
                                      </p:to>
                                    </p:set>
                                  </p:childTnLst>
                                </p:cTn>
                              </p:par>
                            </p:childTnLst>
                          </p:cTn>
                        </p:par>
                        <p:par>
                          <p:cTn id="16" fill="hold">
                            <p:stCondLst>
                              <p:cond delay="3000"/>
                            </p:stCondLst>
                            <p:childTnLst>
                              <p:par>
                                <p:cTn id="17" presetID="1" presetClass="entr" presetSubtype="0" fill="hold" nodeType="afterEffect">
                                  <p:stCondLst>
                                    <p:cond delay="0"/>
                                  </p:stCondLst>
                                  <p:childTnLst>
                                    <p:set>
                                      <p:cBhvr>
                                        <p:cTn id="18" dur="1" fill="hold">
                                          <p:stCondLst>
                                            <p:cond delay="0"/>
                                          </p:stCondLst>
                                        </p:cTn>
                                        <p:tgtEl>
                                          <p:spTgt spid="114"/>
                                        </p:tgtEl>
                                        <p:attrNameLst>
                                          <p:attrName>style.visibility</p:attrName>
                                        </p:attrNameLst>
                                      </p:cBhvr>
                                      <p:to>
                                        <p:strVal val="visible"/>
                                      </p:to>
                                    </p:set>
                                  </p:childTnLst>
                                </p:cTn>
                              </p:par>
                            </p:childTnLst>
                          </p:cTn>
                        </p:par>
                        <p:par>
                          <p:cTn id="19" fill="hold">
                            <p:stCondLst>
                              <p:cond delay="3000"/>
                            </p:stCondLst>
                            <p:childTnLst>
                              <p:par>
                                <p:cTn id="20" presetID="63" presetClass="path" presetSubtype="0" accel="100000" fill="hold" nodeType="afterEffect">
                                  <p:stCondLst>
                                    <p:cond delay="1000"/>
                                  </p:stCondLst>
                                  <p:childTnLst>
                                    <p:animMotion origin="layout" path="M -4.72222E-6 -3.7037E-7 L 0.16823 -3.7037E-7 " pathEditMode="relative" rAng="0" ptsTypes="AA">
                                      <p:cBhvr>
                                        <p:cTn id="21" dur="2000" fill="hold"/>
                                        <p:tgtEl>
                                          <p:spTgt spid="114"/>
                                        </p:tgtEl>
                                        <p:attrNameLst>
                                          <p:attrName>ppt_x</p:attrName>
                                          <p:attrName>ppt_y</p:attrName>
                                        </p:attrNameLst>
                                      </p:cBhvr>
                                      <p:rCtr x="8403" y="0"/>
                                    </p:animMotion>
                                  </p:childTnLst>
                                </p:cTn>
                              </p:par>
                            </p:childTnLst>
                          </p:cTn>
                        </p:par>
                        <p:par>
                          <p:cTn id="22" fill="hold">
                            <p:stCondLst>
                              <p:cond delay="6000"/>
                            </p:stCondLst>
                            <p:childTnLst>
                              <p:par>
                                <p:cTn id="23" presetID="1" presetClass="path" presetSubtype="0" fill="hold" nodeType="afterEffect">
                                  <p:stCondLst>
                                    <p:cond delay="0"/>
                                  </p:stCondLst>
                                  <p:childTnLst>
                                    <p:animMotion origin="layout" path="M 0.17049 -0.12569 C 0.19479 -0.12569 0.21458 -0.09745 0.21458 -0.06319 C 0.21458 -0.02847 0.19479 -0.00069 0.17049 -0.00069 " pathEditMode="relative" rAng="0" ptsTypes="fff">
                                      <p:cBhvr>
                                        <p:cTn id="24" dur="1000" spd="-100000" fill="hold"/>
                                        <p:tgtEl>
                                          <p:spTgt spid="114"/>
                                        </p:tgtEl>
                                        <p:attrNameLst>
                                          <p:attrName>ppt_x</p:attrName>
                                          <p:attrName>ppt_y</p:attrName>
                                        </p:attrNameLst>
                                      </p:cBhvr>
                                      <p:rCtr x="2205" y="6250"/>
                                    </p:animMotion>
                                  </p:childTnLst>
                                </p:cTn>
                              </p:par>
                            </p:childTnLst>
                          </p:cTn>
                        </p:par>
                        <p:par>
                          <p:cTn id="25" fill="hold">
                            <p:stCondLst>
                              <p:cond delay="7000"/>
                            </p:stCondLst>
                            <p:childTnLst>
                              <p:par>
                                <p:cTn id="26" presetID="1" presetClass="entr" presetSubtype="0" fill="hold" grpId="0" nodeType="afterEffect">
                                  <p:stCondLst>
                                    <p:cond delay="0"/>
                                  </p:stCondLst>
                                  <p:childTnLst>
                                    <p:set>
                                      <p:cBhvr>
                                        <p:cTn id="27" dur="1" fill="hold">
                                          <p:stCondLst>
                                            <p:cond delay="0"/>
                                          </p:stCondLst>
                                        </p:cTn>
                                        <p:tgtEl>
                                          <p:spTgt spid="117"/>
                                        </p:tgtEl>
                                        <p:attrNameLst>
                                          <p:attrName>style.visibility</p:attrName>
                                        </p:attrNameLst>
                                      </p:cBhvr>
                                      <p:to>
                                        <p:strVal val="visible"/>
                                      </p:to>
                                    </p:set>
                                  </p:childTnLst>
                                </p:cTn>
                              </p:par>
                            </p:childTnLst>
                          </p:cTn>
                        </p:par>
                        <p:par>
                          <p:cTn id="28" fill="hold">
                            <p:stCondLst>
                              <p:cond delay="7000"/>
                            </p:stCondLst>
                            <p:childTnLst>
                              <p:par>
                                <p:cTn id="29" presetID="1" presetClass="entr" presetSubtype="0" fill="hold" nodeType="afterEffect">
                                  <p:stCondLst>
                                    <p:cond delay="0"/>
                                  </p:stCondLst>
                                  <p:childTnLst>
                                    <p:set>
                                      <p:cBhvr>
                                        <p:cTn id="30" dur="1" fill="hold">
                                          <p:stCondLst>
                                            <p:cond delay="0"/>
                                          </p:stCondLst>
                                        </p:cTn>
                                        <p:tgtEl>
                                          <p:spTgt spid="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1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15 Rectángulo"/>
          <p:cNvSpPr/>
          <p:nvPr/>
        </p:nvSpPr>
        <p:spPr>
          <a:xfrm>
            <a:off x="7369791" y="5377218"/>
            <a:ext cx="573206" cy="43672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12 Rectángulo"/>
          <p:cNvSpPr/>
          <p:nvPr/>
        </p:nvSpPr>
        <p:spPr>
          <a:xfrm>
            <a:off x="6428095" y="3302758"/>
            <a:ext cx="1091821" cy="43672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Título"/>
          <p:cNvSpPr>
            <a:spLocks noGrp="1"/>
          </p:cNvSpPr>
          <p:nvPr>
            <p:ph type="title"/>
          </p:nvPr>
        </p:nvSpPr>
        <p:spPr/>
        <p:txBody>
          <a:bodyPr/>
          <a:lstStyle/>
          <a:p>
            <a:r>
              <a:rPr lang="es-ES" dirty="0" smtClean="0"/>
              <a:t>Problemas</a:t>
            </a:r>
            <a:endParaRPr lang="es-ES" dirty="0"/>
          </a:p>
        </p:txBody>
      </p:sp>
      <p:pic>
        <p:nvPicPr>
          <p:cNvPr id="14" name="13 Imagen"/>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15" name="14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sp>
        <p:nvSpPr>
          <p:cNvPr id="126" name="125 CuadroTexto"/>
          <p:cNvSpPr txBox="1"/>
          <p:nvPr/>
        </p:nvSpPr>
        <p:spPr>
          <a:xfrm>
            <a:off x="586852" y="1378423"/>
            <a:ext cx="7424383" cy="584775"/>
          </a:xfrm>
          <a:prstGeom prst="rect">
            <a:avLst/>
          </a:prstGeom>
          <a:noFill/>
        </p:spPr>
        <p:txBody>
          <a:bodyPr wrap="square" rtlCol="0">
            <a:spAutoFit/>
          </a:bodyPr>
          <a:lstStyle/>
          <a:p>
            <a:pPr algn="just"/>
            <a:r>
              <a:rPr lang="es-ES" sz="1600" dirty="0" smtClean="0">
                <a:latin typeface="Arial Narrow" pitchFamily="34" charset="0"/>
              </a:rPr>
              <a:t>b) Al entrar en el campo magnético (entrante), la fuerza magnética hace el papel de fuerza centrípeta:</a:t>
            </a:r>
            <a:endParaRPr lang="es-ES" sz="1600" dirty="0">
              <a:latin typeface="Arial Narrow" pitchFamily="34" charset="0"/>
            </a:endParaRPr>
          </a:p>
        </p:txBody>
      </p:sp>
      <p:sp>
        <p:nvSpPr>
          <p:cNvPr id="130" name="129 CuadroTexto"/>
          <p:cNvSpPr txBox="1"/>
          <p:nvPr/>
        </p:nvSpPr>
        <p:spPr>
          <a:xfrm>
            <a:off x="643719" y="2731826"/>
            <a:ext cx="7285630" cy="338554"/>
          </a:xfrm>
          <a:prstGeom prst="rect">
            <a:avLst/>
          </a:prstGeom>
          <a:noFill/>
        </p:spPr>
        <p:txBody>
          <a:bodyPr wrap="square" rtlCol="0">
            <a:spAutoFit/>
          </a:bodyPr>
          <a:lstStyle/>
          <a:p>
            <a:pPr algn="just"/>
            <a:r>
              <a:rPr lang="es-ES" sz="1600" dirty="0" smtClean="0">
                <a:latin typeface="Arial Narrow" pitchFamily="34" charset="0"/>
              </a:rPr>
              <a:t>Como </a:t>
            </a:r>
            <a:r>
              <a:rPr lang="es-ES" sz="1600" b="1" dirty="0" smtClean="0">
                <a:latin typeface="Arial Narrow" pitchFamily="34" charset="0"/>
              </a:rPr>
              <a:t>v</a:t>
            </a:r>
            <a:r>
              <a:rPr lang="es-ES" sz="1600" dirty="0" smtClean="0">
                <a:latin typeface="Arial Narrow" pitchFamily="34" charset="0"/>
              </a:rPr>
              <a:t> y </a:t>
            </a:r>
            <a:r>
              <a:rPr lang="es-ES" sz="1600" b="1" dirty="0" smtClean="0">
                <a:latin typeface="Arial Narrow" pitchFamily="34" charset="0"/>
              </a:rPr>
              <a:t>B</a:t>
            </a:r>
            <a:r>
              <a:rPr lang="es-ES" sz="1600" dirty="0" smtClean="0">
                <a:latin typeface="Arial Narrow" pitchFamily="34" charset="0"/>
              </a:rPr>
              <a:t> son perpendiculares, el módulo de la fuerza vale:</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5" name="4 CuadroTexto"/>
              <p:cNvSpPr txBox="1"/>
              <p:nvPr/>
            </p:nvSpPr>
            <p:spPr>
              <a:xfrm>
                <a:off x="2968388" y="1992573"/>
                <a:ext cx="2494978" cy="58484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acc>
                        <m:accPr>
                          <m:chr m:val="⃗"/>
                          <m:ctrlPr>
                            <a:rPr lang="es-ES" sz="1600" i="1" smtClean="0">
                              <a:latin typeface="Cambria Math"/>
                            </a:rPr>
                          </m:ctrlPr>
                        </m:accPr>
                        <m:e>
                          <m:r>
                            <a:rPr lang="es-ES" sz="1600" b="0" i="1" smtClean="0">
                              <a:latin typeface="Cambria Math"/>
                            </a:rPr>
                            <m:t>𝐹</m:t>
                          </m:r>
                        </m:e>
                      </m:acc>
                      <m:r>
                        <a:rPr lang="es-ES" sz="1600" b="0" i="1" smtClean="0">
                          <a:latin typeface="Cambria Math"/>
                        </a:rPr>
                        <m:t>=</m:t>
                      </m:r>
                      <m:r>
                        <a:rPr lang="es-ES" sz="1600" b="0" i="1" smtClean="0">
                          <a:latin typeface="Cambria Math"/>
                        </a:rPr>
                        <m:t>𝑞</m:t>
                      </m:r>
                      <m:d>
                        <m:dPr>
                          <m:ctrlPr>
                            <a:rPr lang="es-ES" sz="1600" b="0" i="1" smtClean="0">
                              <a:latin typeface="Cambria Math"/>
                            </a:rPr>
                          </m:ctrlPr>
                        </m:dPr>
                        <m:e>
                          <m:acc>
                            <m:accPr>
                              <m:chr m:val="⃗"/>
                              <m:ctrlPr>
                                <a:rPr lang="es-ES" sz="1600" b="0" i="1" smtClean="0">
                                  <a:latin typeface="Cambria Math"/>
                                </a:rPr>
                              </m:ctrlPr>
                            </m:accPr>
                            <m:e>
                              <m:r>
                                <a:rPr lang="es-ES" sz="1600" b="0" i="1" smtClean="0">
                                  <a:latin typeface="Cambria Math"/>
                                </a:rPr>
                                <m:t>𝑣</m:t>
                              </m:r>
                            </m:e>
                          </m:acc>
                          <m:r>
                            <a:rPr lang="es-ES" sz="1600" i="1" smtClean="0">
                              <a:latin typeface="Cambria Math"/>
                              <a:ea typeface="Cambria Math"/>
                            </a:rPr>
                            <m:t>×</m:t>
                          </m:r>
                          <m:acc>
                            <m:accPr>
                              <m:chr m:val="⃗"/>
                              <m:ctrlPr>
                                <a:rPr lang="es-ES" sz="1600" i="1" smtClean="0">
                                  <a:latin typeface="Cambria Math"/>
                                  <a:ea typeface="Cambria Math"/>
                                </a:rPr>
                              </m:ctrlPr>
                            </m:accPr>
                            <m:e>
                              <m:r>
                                <a:rPr lang="es-ES" sz="1600" b="0" i="1" smtClean="0">
                                  <a:latin typeface="Cambria Math"/>
                                  <a:ea typeface="Cambria Math"/>
                                </a:rPr>
                                <m:t>𝐵</m:t>
                              </m:r>
                            </m:e>
                          </m:acc>
                        </m:e>
                      </m:d>
                      <m:r>
                        <a:rPr lang="es-ES" sz="1600" b="0" i="1" smtClean="0">
                          <a:latin typeface="Cambria Math"/>
                        </a:rPr>
                        <m:t>=</m:t>
                      </m:r>
                      <m:r>
                        <a:rPr lang="es-ES" sz="1600" b="0" i="1" smtClean="0">
                          <a:latin typeface="Cambria Math"/>
                        </a:rPr>
                        <m:t>𝑚</m:t>
                      </m:r>
                      <m:f>
                        <m:fPr>
                          <m:ctrlPr>
                            <a:rPr lang="es-ES" sz="1600" b="0" i="1" smtClean="0">
                              <a:latin typeface="Cambria Math"/>
                            </a:rPr>
                          </m:ctrlPr>
                        </m:fPr>
                        <m:num>
                          <m:sSup>
                            <m:sSupPr>
                              <m:ctrlPr>
                                <a:rPr lang="es-ES" sz="1600" b="0" i="1" smtClean="0">
                                  <a:latin typeface="Cambria Math"/>
                                </a:rPr>
                              </m:ctrlPr>
                            </m:sSupPr>
                            <m:e>
                              <m:r>
                                <a:rPr lang="es-ES" sz="1600" b="0" i="1" smtClean="0">
                                  <a:latin typeface="Cambria Math"/>
                                </a:rPr>
                                <m:t>𝑣</m:t>
                              </m:r>
                            </m:e>
                            <m:sup>
                              <m:r>
                                <a:rPr lang="es-ES" sz="1600" b="0" i="1" smtClean="0">
                                  <a:latin typeface="Cambria Math"/>
                                </a:rPr>
                                <m:t>2</m:t>
                              </m:r>
                            </m:sup>
                          </m:sSup>
                        </m:num>
                        <m:den>
                          <m:r>
                            <a:rPr lang="es-ES" sz="1600" b="0" i="1" smtClean="0">
                              <a:latin typeface="Cambria Math"/>
                            </a:rPr>
                            <m:t>𝑅</m:t>
                          </m:r>
                        </m:den>
                      </m:f>
                      <m:sSub>
                        <m:sSubPr>
                          <m:ctrlPr>
                            <a:rPr lang="es-ES" sz="1600" b="0" i="1" smtClean="0">
                              <a:latin typeface="Cambria Math"/>
                            </a:rPr>
                          </m:ctrlPr>
                        </m:sSubPr>
                        <m:e>
                          <m:acc>
                            <m:accPr>
                              <m:chr m:val="̂"/>
                              <m:ctrlPr>
                                <a:rPr lang="es-ES" sz="1600" b="0" i="1" smtClean="0">
                                  <a:latin typeface="Cambria Math"/>
                                </a:rPr>
                              </m:ctrlPr>
                            </m:accPr>
                            <m:e>
                              <m:r>
                                <a:rPr lang="es-ES" sz="1600" b="0" i="1" smtClean="0">
                                  <a:latin typeface="Cambria Math"/>
                                </a:rPr>
                                <m:t>𝑢</m:t>
                              </m:r>
                            </m:e>
                          </m:acc>
                        </m:e>
                        <m:sub>
                          <m:r>
                            <a:rPr lang="es-ES" sz="1600" b="0" i="1" smtClean="0">
                              <a:latin typeface="Cambria Math"/>
                            </a:rPr>
                            <m:t>𝑁</m:t>
                          </m:r>
                        </m:sub>
                      </m:sSub>
                    </m:oMath>
                  </m:oMathPara>
                </a14:m>
                <a:endParaRPr lang="es-ES" sz="1600" dirty="0"/>
              </a:p>
            </p:txBody>
          </p:sp>
        </mc:Choice>
        <mc:Fallback xmlns="">
          <p:sp>
            <p:nvSpPr>
              <p:cNvPr id="5" name="4 CuadroTexto"/>
              <p:cNvSpPr txBox="1">
                <a:spLocks noRot="1" noChangeAspect="1" noMove="1" noResize="1" noEditPoints="1" noAdjustHandles="1" noChangeArrowheads="1" noChangeShapeType="1" noTextEdit="1"/>
              </p:cNvSpPr>
              <p:nvPr/>
            </p:nvSpPr>
            <p:spPr>
              <a:xfrm>
                <a:off x="2968388" y="1992573"/>
                <a:ext cx="2494978" cy="584840"/>
              </a:xfrm>
              <a:prstGeom prst="rect">
                <a:avLst/>
              </a:prstGeom>
              <a:blipFill rotWithShape="1">
                <a:blip r:embed="rId3"/>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7" name="6 CuadroTexto"/>
              <p:cNvSpPr txBox="1"/>
              <p:nvPr/>
            </p:nvSpPr>
            <p:spPr>
              <a:xfrm>
                <a:off x="1207825" y="3166281"/>
                <a:ext cx="6489512" cy="63427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s-ES" sz="1600" b="0" i="1" smtClean="0">
                          <a:solidFill>
                            <a:schemeClr val="tx1"/>
                          </a:solidFill>
                          <a:latin typeface="Cambria Math"/>
                        </a:rPr>
                        <m:t>𝑞𝑣𝐵</m:t>
                      </m:r>
                      <m:r>
                        <a:rPr lang="es-ES" sz="1600" b="0" i="1" smtClean="0">
                          <a:solidFill>
                            <a:schemeClr val="tx1"/>
                          </a:solidFill>
                          <a:latin typeface="Cambria Math"/>
                        </a:rPr>
                        <m:t>=</m:t>
                      </m:r>
                      <m:r>
                        <a:rPr lang="es-ES" sz="1600" b="0" i="1" smtClean="0">
                          <a:solidFill>
                            <a:schemeClr val="tx1"/>
                          </a:solidFill>
                          <a:latin typeface="Cambria Math"/>
                        </a:rPr>
                        <m:t>𝑚</m:t>
                      </m:r>
                      <m:f>
                        <m:fPr>
                          <m:ctrlPr>
                            <a:rPr lang="es-ES" sz="1600" i="1" smtClean="0">
                              <a:solidFill>
                                <a:schemeClr val="tx1"/>
                              </a:solidFill>
                              <a:latin typeface="Cambria Math"/>
                            </a:rPr>
                          </m:ctrlPr>
                        </m:fPr>
                        <m:num>
                          <m:sSup>
                            <m:sSupPr>
                              <m:ctrlPr>
                                <a:rPr lang="es-ES" sz="1600" i="1" smtClean="0">
                                  <a:solidFill>
                                    <a:schemeClr val="tx1"/>
                                  </a:solidFill>
                                  <a:latin typeface="Cambria Math"/>
                                </a:rPr>
                              </m:ctrlPr>
                            </m:sSupPr>
                            <m:e>
                              <m:r>
                                <a:rPr lang="es-ES" sz="1600" b="0" i="1" smtClean="0">
                                  <a:solidFill>
                                    <a:schemeClr val="tx1"/>
                                  </a:solidFill>
                                  <a:latin typeface="Cambria Math"/>
                                </a:rPr>
                                <m:t>𝑣</m:t>
                              </m:r>
                            </m:e>
                            <m:sup>
                              <m:r>
                                <a:rPr lang="es-ES" sz="1600" b="0" i="1" smtClean="0">
                                  <a:solidFill>
                                    <a:schemeClr val="tx1"/>
                                  </a:solidFill>
                                  <a:latin typeface="Cambria Math"/>
                                </a:rPr>
                                <m:t>2</m:t>
                              </m:r>
                            </m:sup>
                          </m:sSup>
                        </m:num>
                        <m:den>
                          <m:r>
                            <a:rPr lang="es-ES" sz="1600" b="0" i="1" smtClean="0">
                              <a:solidFill>
                                <a:schemeClr val="tx1"/>
                              </a:solidFill>
                              <a:latin typeface="Cambria Math"/>
                            </a:rPr>
                            <m:t>𝑅</m:t>
                          </m:r>
                        </m:den>
                      </m:f>
                      <m:r>
                        <a:rPr lang="es-ES" sz="1600" b="0" i="1" smtClean="0">
                          <a:solidFill>
                            <a:schemeClr val="tx1"/>
                          </a:solidFill>
                          <a:latin typeface="Cambria Math"/>
                        </a:rPr>
                        <m:t>    </m:t>
                      </m:r>
                      <m:r>
                        <a:rPr lang="es-ES" sz="1600" b="0" i="1" smtClean="0">
                          <a:solidFill>
                            <a:schemeClr val="tx1"/>
                          </a:solidFill>
                          <a:latin typeface="Cambria Math"/>
                          <a:ea typeface="Cambria Math"/>
                        </a:rPr>
                        <m:t>⇒    </m:t>
                      </m:r>
                      <m:r>
                        <a:rPr lang="es-ES" sz="1600" b="0" i="1" smtClean="0">
                          <a:solidFill>
                            <a:schemeClr val="tx1"/>
                          </a:solidFill>
                          <a:latin typeface="Cambria Math"/>
                          <a:ea typeface="Cambria Math"/>
                        </a:rPr>
                        <m:t>𝑅</m:t>
                      </m:r>
                      <m:r>
                        <a:rPr lang="es-ES" sz="1600" b="0" i="1" smtClean="0">
                          <a:solidFill>
                            <a:schemeClr val="tx1"/>
                          </a:solidFill>
                          <a:latin typeface="Cambria Math"/>
                          <a:ea typeface="Cambria Math"/>
                        </a:rPr>
                        <m:t>=</m:t>
                      </m:r>
                      <m:f>
                        <m:fPr>
                          <m:ctrlPr>
                            <a:rPr lang="es-ES" sz="1600" i="1" smtClean="0">
                              <a:solidFill>
                                <a:schemeClr val="tx1"/>
                              </a:solidFill>
                              <a:latin typeface="Cambria Math"/>
                              <a:ea typeface="Cambria Math"/>
                            </a:rPr>
                          </m:ctrlPr>
                        </m:fPr>
                        <m:num>
                          <m:r>
                            <a:rPr lang="es-ES" sz="1600" b="0" i="1" smtClean="0">
                              <a:solidFill>
                                <a:schemeClr val="tx1"/>
                              </a:solidFill>
                              <a:latin typeface="Cambria Math"/>
                              <a:ea typeface="Cambria Math"/>
                            </a:rPr>
                            <m:t>𝑚𝑣</m:t>
                          </m:r>
                        </m:num>
                        <m:den>
                          <m:r>
                            <a:rPr lang="es-ES" sz="1600" b="0" i="1" smtClean="0">
                              <a:solidFill>
                                <a:schemeClr val="tx1"/>
                              </a:solidFill>
                              <a:latin typeface="Cambria Math"/>
                              <a:ea typeface="Cambria Math"/>
                            </a:rPr>
                            <m:t>𝑞𝐵</m:t>
                          </m:r>
                        </m:den>
                      </m:f>
                      <m:r>
                        <a:rPr lang="es-ES" sz="1600" b="0" i="1" smtClean="0">
                          <a:solidFill>
                            <a:schemeClr val="tx1"/>
                          </a:solidFill>
                          <a:latin typeface="Cambria Math"/>
                          <a:ea typeface="Cambria Math"/>
                        </a:rPr>
                        <m:t>=</m:t>
                      </m:r>
                      <m:f>
                        <m:fPr>
                          <m:ctrlPr>
                            <a:rPr lang="es-ES" sz="1600" i="1" smtClean="0">
                              <a:solidFill>
                                <a:schemeClr val="tx1"/>
                              </a:solidFill>
                              <a:latin typeface="Cambria Math"/>
                              <a:ea typeface="Cambria Math"/>
                            </a:rPr>
                          </m:ctrlPr>
                        </m:fPr>
                        <m:num>
                          <m:r>
                            <a:rPr lang="es-ES" sz="1600" b="0" i="1" smtClean="0">
                              <a:solidFill>
                                <a:schemeClr val="tx1"/>
                              </a:solidFill>
                              <a:latin typeface="Cambria Math"/>
                              <a:ea typeface="Cambria Math"/>
                            </a:rPr>
                            <m:t>6,63·</m:t>
                          </m:r>
                          <m:sSup>
                            <m:sSupPr>
                              <m:ctrlPr>
                                <a:rPr lang="es-ES" sz="1600" i="1" smtClean="0">
                                  <a:solidFill>
                                    <a:schemeClr val="tx1"/>
                                  </a:solidFill>
                                  <a:latin typeface="Cambria Math"/>
                                  <a:ea typeface="Cambria Math"/>
                                </a:rPr>
                              </m:ctrlPr>
                            </m:sSupPr>
                            <m:e>
                              <m:r>
                                <a:rPr lang="es-ES" sz="1600" b="0" i="1" smtClean="0">
                                  <a:solidFill>
                                    <a:schemeClr val="tx1"/>
                                  </a:solidFill>
                                  <a:latin typeface="Cambria Math"/>
                                  <a:ea typeface="Cambria Math"/>
                                </a:rPr>
                                <m:t>10</m:t>
                              </m:r>
                            </m:e>
                            <m:sup>
                              <m:r>
                                <a:rPr lang="es-ES" sz="1600" b="0" i="1" smtClean="0">
                                  <a:solidFill>
                                    <a:schemeClr val="tx1"/>
                                  </a:solidFill>
                                  <a:latin typeface="Cambria Math"/>
                                  <a:ea typeface="Cambria Math"/>
                                </a:rPr>
                                <m:t>−26</m:t>
                              </m:r>
                            </m:sup>
                          </m:sSup>
                          <m:r>
                            <a:rPr lang="es-ES" sz="1600" b="0" i="1" smtClean="0">
                              <a:solidFill>
                                <a:schemeClr val="tx1"/>
                              </a:solidFill>
                              <a:latin typeface="Cambria Math"/>
                              <a:ea typeface="Cambria Math"/>
                            </a:rPr>
                            <m:t>·129 972,9</m:t>
                          </m:r>
                        </m:num>
                        <m:den>
                          <m:r>
                            <a:rPr lang="es-ES" sz="1600" b="0" i="1" smtClean="0">
                              <a:solidFill>
                                <a:schemeClr val="tx1"/>
                              </a:solidFill>
                              <a:latin typeface="Cambria Math"/>
                              <a:ea typeface="Cambria Math"/>
                            </a:rPr>
                            <m:t>1,6·</m:t>
                          </m:r>
                          <m:sSup>
                            <m:sSupPr>
                              <m:ctrlPr>
                                <a:rPr lang="es-ES" sz="1600" i="1" smtClean="0">
                                  <a:solidFill>
                                    <a:schemeClr val="tx1"/>
                                  </a:solidFill>
                                  <a:latin typeface="Cambria Math"/>
                                  <a:ea typeface="Cambria Math"/>
                                </a:rPr>
                              </m:ctrlPr>
                            </m:sSupPr>
                            <m:e>
                              <m:r>
                                <a:rPr lang="es-ES" sz="1600" b="0" i="1" smtClean="0">
                                  <a:solidFill>
                                    <a:schemeClr val="tx1"/>
                                  </a:solidFill>
                                  <a:latin typeface="Cambria Math"/>
                                  <a:ea typeface="Cambria Math"/>
                                </a:rPr>
                                <m:t>10</m:t>
                              </m:r>
                            </m:e>
                            <m:sup>
                              <m:r>
                                <a:rPr lang="es-ES" sz="1600" b="0" i="1" smtClean="0">
                                  <a:solidFill>
                                    <a:schemeClr val="tx1"/>
                                  </a:solidFill>
                                  <a:latin typeface="Cambria Math"/>
                                  <a:ea typeface="Cambria Math"/>
                                </a:rPr>
                                <m:t>−19</m:t>
                              </m:r>
                            </m:sup>
                          </m:sSup>
                          <m:r>
                            <a:rPr lang="es-ES" sz="1600" b="0" i="1" smtClean="0">
                              <a:solidFill>
                                <a:schemeClr val="tx1"/>
                              </a:solidFill>
                              <a:latin typeface="Cambria Math"/>
                              <a:ea typeface="Cambria Math"/>
                            </a:rPr>
                            <m:t>·0,6</m:t>
                          </m:r>
                        </m:den>
                      </m:f>
                      <m:r>
                        <a:rPr lang="es-ES" sz="1600" b="0" i="1" smtClean="0">
                          <a:solidFill>
                            <a:schemeClr val="tx1"/>
                          </a:solidFill>
                          <a:latin typeface="Cambria Math"/>
                          <a:ea typeface="Cambria Math"/>
                        </a:rPr>
                        <m:t>=</m:t>
                      </m:r>
                      <m:r>
                        <a:rPr lang="es-ES" sz="1600" b="1" i="1" smtClean="0">
                          <a:solidFill>
                            <a:schemeClr val="bg1"/>
                          </a:solidFill>
                          <a:latin typeface="Cambria Math"/>
                          <a:ea typeface="Cambria Math"/>
                        </a:rPr>
                        <m:t>𝟎</m:t>
                      </m:r>
                      <m:r>
                        <a:rPr lang="es-ES" sz="1600" b="1" i="1" smtClean="0">
                          <a:solidFill>
                            <a:schemeClr val="bg1"/>
                          </a:solidFill>
                          <a:latin typeface="Cambria Math"/>
                          <a:ea typeface="Cambria Math"/>
                        </a:rPr>
                        <m:t>,</m:t>
                      </m:r>
                      <m:r>
                        <a:rPr lang="es-ES" sz="1600" b="1" i="1" smtClean="0">
                          <a:solidFill>
                            <a:schemeClr val="bg1"/>
                          </a:solidFill>
                          <a:latin typeface="Cambria Math"/>
                          <a:ea typeface="Cambria Math"/>
                        </a:rPr>
                        <m:t>𝟎𝟖𝟗𝟕</m:t>
                      </m:r>
                      <m:r>
                        <a:rPr lang="es-ES" sz="1600" b="1" i="1" smtClean="0">
                          <a:solidFill>
                            <a:schemeClr val="bg1"/>
                          </a:solidFill>
                          <a:latin typeface="Cambria Math"/>
                          <a:ea typeface="Cambria Math"/>
                        </a:rPr>
                        <m:t> </m:t>
                      </m:r>
                      <m:r>
                        <a:rPr lang="es-ES" sz="1600" b="1" i="1" smtClean="0">
                          <a:solidFill>
                            <a:schemeClr val="bg1"/>
                          </a:solidFill>
                          <a:latin typeface="Cambria Math"/>
                          <a:ea typeface="Cambria Math"/>
                        </a:rPr>
                        <m:t>𝒎</m:t>
                      </m:r>
                    </m:oMath>
                  </m:oMathPara>
                </a14:m>
                <a:endParaRPr lang="es-ES" sz="1600" b="1" dirty="0">
                  <a:solidFill>
                    <a:schemeClr val="bg1"/>
                  </a:solidFill>
                </a:endParaRPr>
              </a:p>
            </p:txBody>
          </p:sp>
        </mc:Choice>
        <mc:Fallback xmlns="">
          <p:sp>
            <p:nvSpPr>
              <p:cNvPr id="7" name="6 CuadroTexto"/>
              <p:cNvSpPr txBox="1">
                <a:spLocks noRot="1" noChangeAspect="1" noMove="1" noResize="1" noEditPoints="1" noAdjustHandles="1" noChangeArrowheads="1" noChangeShapeType="1" noTextEdit="1"/>
              </p:cNvSpPr>
              <p:nvPr/>
            </p:nvSpPr>
            <p:spPr>
              <a:xfrm>
                <a:off x="1207825" y="3166281"/>
                <a:ext cx="6489512" cy="634276"/>
              </a:xfrm>
              <a:prstGeom prst="rect">
                <a:avLst/>
              </a:prstGeom>
              <a:blipFill rotWithShape="1">
                <a:blip r:embed="rId4"/>
                <a:stretch>
                  <a:fillRect/>
                </a:stretch>
              </a:blipFill>
            </p:spPr>
            <p:txBody>
              <a:bodyPr/>
              <a:lstStyle/>
              <a:p>
                <a:r>
                  <a:rPr lang="es-ES">
                    <a:noFill/>
                  </a:rPr>
                  <a:t> </a:t>
                </a:r>
              </a:p>
            </p:txBody>
          </p:sp>
        </mc:Fallback>
      </mc:AlternateContent>
      <p:sp>
        <p:nvSpPr>
          <p:cNvPr id="115" name="114 CuadroTexto"/>
          <p:cNvSpPr txBox="1"/>
          <p:nvPr/>
        </p:nvSpPr>
        <p:spPr>
          <a:xfrm>
            <a:off x="657365" y="3891886"/>
            <a:ext cx="7424383" cy="338554"/>
          </a:xfrm>
          <a:prstGeom prst="rect">
            <a:avLst/>
          </a:prstGeom>
          <a:noFill/>
        </p:spPr>
        <p:txBody>
          <a:bodyPr wrap="square" rtlCol="0">
            <a:spAutoFit/>
          </a:bodyPr>
          <a:lstStyle/>
          <a:p>
            <a:pPr algn="just"/>
            <a:r>
              <a:rPr lang="es-ES" sz="1600" dirty="0">
                <a:latin typeface="Arial Narrow" pitchFamily="34" charset="0"/>
              </a:rPr>
              <a:t>c</a:t>
            </a:r>
            <a:r>
              <a:rPr lang="es-ES" sz="1600" dirty="0" smtClean="0">
                <a:latin typeface="Arial Narrow" pitchFamily="34" charset="0"/>
              </a:rPr>
              <a:t>) La relación entre los radios:</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8" name="7 CuadroTexto"/>
              <p:cNvSpPr txBox="1"/>
              <p:nvPr/>
            </p:nvSpPr>
            <p:spPr>
              <a:xfrm>
                <a:off x="566383" y="5022375"/>
                <a:ext cx="7399974" cy="108882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s-ES" sz="1600" i="1" smtClean="0">
                              <a:solidFill>
                                <a:schemeClr val="tx1"/>
                              </a:solidFill>
                              <a:latin typeface="Cambria Math"/>
                            </a:rPr>
                          </m:ctrlPr>
                        </m:fPr>
                        <m:num>
                          <m:sSub>
                            <m:sSubPr>
                              <m:ctrlPr>
                                <a:rPr lang="es-ES" sz="1600" i="1" smtClean="0">
                                  <a:solidFill>
                                    <a:schemeClr val="tx1"/>
                                  </a:solidFill>
                                  <a:latin typeface="Cambria Math"/>
                                </a:rPr>
                              </m:ctrlPr>
                            </m:sSubPr>
                            <m:e>
                              <m:r>
                                <a:rPr lang="es-ES" sz="1600" b="0" i="1" smtClean="0">
                                  <a:solidFill>
                                    <a:schemeClr val="tx1"/>
                                  </a:solidFill>
                                  <a:latin typeface="Cambria Math"/>
                                </a:rPr>
                                <m:t>𝑅</m:t>
                              </m:r>
                            </m:e>
                            <m:sub>
                              <m:sPre>
                                <m:sPrePr>
                                  <m:ctrlPr>
                                    <a:rPr lang="es-ES" sz="1600" i="1" smtClean="0">
                                      <a:solidFill>
                                        <a:schemeClr val="tx1"/>
                                      </a:solidFill>
                                      <a:latin typeface="Cambria Math"/>
                                    </a:rPr>
                                  </m:ctrlPr>
                                </m:sPrePr>
                                <m:sub/>
                                <m:sup>
                                  <m:r>
                                    <a:rPr lang="es-ES" b="0" i="1" smtClean="0">
                                      <a:solidFill>
                                        <a:schemeClr val="tx1"/>
                                      </a:solidFill>
                                      <a:latin typeface="Cambria Math"/>
                                    </a:rPr>
                                    <m:t>41</m:t>
                                  </m:r>
                                </m:sup>
                                <m:e>
                                  <m:r>
                                    <a:rPr lang="es-ES" b="0" i="1" smtClean="0">
                                      <a:solidFill>
                                        <a:schemeClr val="tx1"/>
                                      </a:solidFill>
                                      <a:latin typeface="Cambria Math"/>
                                    </a:rPr>
                                    <m:t>𝐾</m:t>
                                  </m:r>
                                </m:e>
                              </m:sPre>
                            </m:sub>
                          </m:sSub>
                        </m:num>
                        <m:den>
                          <m:sSub>
                            <m:sSubPr>
                              <m:ctrlPr>
                                <a:rPr lang="es-ES" sz="1600" i="1" smtClean="0">
                                  <a:solidFill>
                                    <a:schemeClr val="tx1"/>
                                  </a:solidFill>
                                  <a:latin typeface="Cambria Math"/>
                                </a:rPr>
                              </m:ctrlPr>
                            </m:sSubPr>
                            <m:e>
                              <m:r>
                                <a:rPr lang="es-ES" sz="1600" b="0" i="1" smtClean="0">
                                  <a:solidFill>
                                    <a:schemeClr val="tx1"/>
                                  </a:solidFill>
                                  <a:latin typeface="Cambria Math"/>
                                </a:rPr>
                                <m:t>𝑅</m:t>
                              </m:r>
                            </m:e>
                            <m:sub>
                              <m:sPre>
                                <m:sPrePr>
                                  <m:ctrlPr>
                                    <a:rPr lang="es-ES" sz="1600" i="1" smtClean="0">
                                      <a:solidFill>
                                        <a:schemeClr val="tx1"/>
                                      </a:solidFill>
                                      <a:latin typeface="Cambria Math"/>
                                    </a:rPr>
                                  </m:ctrlPr>
                                </m:sPrePr>
                                <m:sub/>
                                <m:sup>
                                  <m:r>
                                    <a:rPr lang="es-ES" b="0" i="1" smtClean="0">
                                      <a:solidFill>
                                        <a:schemeClr val="tx1"/>
                                      </a:solidFill>
                                      <a:latin typeface="Cambria Math"/>
                                    </a:rPr>
                                    <m:t>39</m:t>
                                  </m:r>
                                </m:sup>
                                <m:e>
                                  <m:r>
                                    <a:rPr lang="es-ES" b="0" i="1" smtClean="0">
                                      <a:solidFill>
                                        <a:schemeClr val="tx1"/>
                                      </a:solidFill>
                                      <a:latin typeface="Cambria Math"/>
                                    </a:rPr>
                                    <m:t>𝐾</m:t>
                                  </m:r>
                                </m:e>
                              </m:sPre>
                            </m:sub>
                          </m:sSub>
                        </m:den>
                      </m:f>
                      <m:r>
                        <a:rPr lang="es-ES" sz="1600" b="0" i="1" smtClean="0">
                          <a:solidFill>
                            <a:schemeClr val="tx1"/>
                          </a:solidFill>
                          <a:latin typeface="Cambria Math"/>
                        </a:rPr>
                        <m:t>=</m:t>
                      </m:r>
                      <m:f>
                        <m:fPr>
                          <m:ctrlPr>
                            <a:rPr lang="es-ES" sz="1600" i="1" smtClean="0">
                              <a:solidFill>
                                <a:schemeClr val="tx1"/>
                              </a:solidFill>
                              <a:latin typeface="Cambria Math"/>
                            </a:rPr>
                          </m:ctrlPr>
                        </m:fPr>
                        <m:num>
                          <m:f>
                            <m:fPr>
                              <m:ctrlPr>
                                <a:rPr lang="es-ES" sz="1600" i="1" smtClean="0">
                                  <a:solidFill>
                                    <a:schemeClr val="tx1"/>
                                  </a:solidFill>
                                  <a:latin typeface="Cambria Math"/>
                                </a:rPr>
                              </m:ctrlPr>
                            </m:fPr>
                            <m:num>
                              <m:r>
                                <a:rPr lang="es-ES" sz="1600" b="0" i="1" smtClean="0">
                                  <a:solidFill>
                                    <a:schemeClr val="tx1"/>
                                  </a:solidFill>
                                  <a:latin typeface="Cambria Math"/>
                                </a:rPr>
                                <m:t>𝑚</m:t>
                              </m:r>
                              <m:r>
                                <a:rPr lang="es-ES" sz="1600" b="0" i="1" smtClean="0">
                                  <a:solidFill>
                                    <a:schemeClr val="tx1"/>
                                  </a:solidFill>
                                  <a:latin typeface="Cambria Math"/>
                                </a:rPr>
                                <m:t>(</m:t>
                              </m:r>
                              <m:sPre>
                                <m:sPrePr>
                                  <m:ctrlPr>
                                    <a:rPr lang="es-ES" sz="1600" i="1" smtClean="0">
                                      <a:solidFill>
                                        <a:schemeClr val="tx1"/>
                                      </a:solidFill>
                                      <a:latin typeface="Cambria Math"/>
                                    </a:rPr>
                                  </m:ctrlPr>
                                </m:sPrePr>
                                <m:sub/>
                                <m:sup>
                                  <m:r>
                                    <a:rPr lang="es-ES" b="0" i="1" smtClean="0">
                                      <a:solidFill>
                                        <a:schemeClr val="tx1"/>
                                      </a:solidFill>
                                      <a:latin typeface="Cambria Math"/>
                                    </a:rPr>
                                    <m:t>41</m:t>
                                  </m:r>
                                </m:sup>
                                <m:e>
                                  <m:r>
                                    <a:rPr lang="es-ES" b="0" i="1" smtClean="0">
                                      <a:solidFill>
                                        <a:schemeClr val="tx1"/>
                                      </a:solidFill>
                                      <a:latin typeface="Cambria Math"/>
                                    </a:rPr>
                                    <m:t>𝐾</m:t>
                                  </m:r>
                                  <m:r>
                                    <a:rPr lang="es-ES" b="0" i="1" smtClean="0">
                                      <a:solidFill>
                                        <a:schemeClr val="tx1"/>
                                      </a:solidFill>
                                      <a:latin typeface="Cambria Math"/>
                                    </a:rPr>
                                    <m:t>)·</m:t>
                                  </m:r>
                                  <m:r>
                                    <a:rPr lang="es-ES" b="0" i="1" smtClean="0">
                                      <a:solidFill>
                                        <a:schemeClr val="tx1"/>
                                      </a:solidFill>
                                      <a:latin typeface="Cambria Math"/>
                                    </a:rPr>
                                    <m:t>𝑣</m:t>
                                  </m:r>
                                  <m:r>
                                    <a:rPr lang="es-ES" b="0" i="1" smtClean="0">
                                      <a:solidFill>
                                        <a:schemeClr val="tx1"/>
                                      </a:solidFill>
                                      <a:latin typeface="Cambria Math"/>
                                    </a:rPr>
                                    <m:t>(</m:t>
                                  </m:r>
                                  <m:sPre>
                                    <m:sPrePr>
                                      <m:ctrlPr>
                                        <a:rPr lang="es-ES" i="1" smtClean="0">
                                          <a:solidFill>
                                            <a:schemeClr val="tx1"/>
                                          </a:solidFill>
                                          <a:latin typeface="Cambria Math"/>
                                        </a:rPr>
                                      </m:ctrlPr>
                                    </m:sPrePr>
                                    <m:sub/>
                                    <m:sup>
                                      <m:r>
                                        <a:rPr lang="es-ES" b="0" i="1" smtClean="0">
                                          <a:solidFill>
                                            <a:schemeClr val="tx1"/>
                                          </a:solidFill>
                                          <a:latin typeface="Cambria Math"/>
                                        </a:rPr>
                                        <m:t>41</m:t>
                                      </m:r>
                                    </m:sup>
                                    <m:e>
                                      <m:r>
                                        <a:rPr lang="es-ES" b="0" i="1" smtClean="0">
                                          <a:solidFill>
                                            <a:schemeClr val="tx1"/>
                                          </a:solidFill>
                                          <a:latin typeface="Cambria Math"/>
                                        </a:rPr>
                                        <m:t>𝐾</m:t>
                                      </m:r>
                                      <m:r>
                                        <a:rPr lang="es-ES" b="0" i="1" smtClean="0">
                                          <a:solidFill>
                                            <a:schemeClr val="tx1"/>
                                          </a:solidFill>
                                          <a:latin typeface="Cambria Math"/>
                                        </a:rPr>
                                        <m:t>)</m:t>
                                      </m:r>
                                    </m:e>
                                  </m:sPre>
                                </m:e>
                              </m:sPre>
                            </m:num>
                            <m:den>
                              <m:r>
                                <a:rPr lang="es-ES" sz="1600" b="0" i="1" smtClean="0">
                                  <a:solidFill>
                                    <a:schemeClr val="tx1"/>
                                  </a:solidFill>
                                  <a:latin typeface="Cambria Math"/>
                                </a:rPr>
                                <m:t>𝑞𝐵</m:t>
                              </m:r>
                            </m:den>
                          </m:f>
                        </m:num>
                        <m:den>
                          <m:f>
                            <m:fPr>
                              <m:ctrlPr>
                                <a:rPr lang="es-ES" sz="1600" i="1" smtClean="0">
                                  <a:solidFill>
                                    <a:schemeClr val="tx1"/>
                                  </a:solidFill>
                                  <a:latin typeface="Cambria Math"/>
                                </a:rPr>
                              </m:ctrlPr>
                            </m:fPr>
                            <m:num>
                              <m:r>
                                <a:rPr lang="es-ES" sz="1600" b="0" i="1" smtClean="0">
                                  <a:solidFill>
                                    <a:schemeClr val="tx1"/>
                                  </a:solidFill>
                                  <a:latin typeface="Cambria Math"/>
                                </a:rPr>
                                <m:t>𝑚</m:t>
                              </m:r>
                              <m:d>
                                <m:dPr>
                                  <m:ctrlPr>
                                    <a:rPr lang="es-ES" sz="1600" i="1" smtClean="0">
                                      <a:solidFill>
                                        <a:schemeClr val="tx1"/>
                                      </a:solidFill>
                                      <a:latin typeface="Cambria Math"/>
                                    </a:rPr>
                                  </m:ctrlPr>
                                </m:dPr>
                                <m:e>
                                  <m:sPre>
                                    <m:sPrePr>
                                      <m:ctrlPr>
                                        <a:rPr lang="es-ES" sz="1600" i="1" smtClean="0">
                                          <a:solidFill>
                                            <a:schemeClr val="tx1"/>
                                          </a:solidFill>
                                          <a:latin typeface="Cambria Math"/>
                                        </a:rPr>
                                      </m:ctrlPr>
                                    </m:sPrePr>
                                    <m:sub/>
                                    <m:sup>
                                      <m:r>
                                        <a:rPr lang="es-ES" b="0" i="1" smtClean="0">
                                          <a:solidFill>
                                            <a:schemeClr val="tx1"/>
                                          </a:solidFill>
                                          <a:latin typeface="Cambria Math"/>
                                        </a:rPr>
                                        <m:t>39</m:t>
                                      </m:r>
                                    </m:sup>
                                    <m:e>
                                      <m:r>
                                        <a:rPr lang="es-ES" b="0" i="1" smtClean="0">
                                          <a:solidFill>
                                            <a:schemeClr val="tx1"/>
                                          </a:solidFill>
                                          <a:latin typeface="Cambria Math"/>
                                        </a:rPr>
                                        <m:t>𝐾</m:t>
                                      </m:r>
                                    </m:e>
                                  </m:sPre>
                                </m:e>
                              </m:d>
                              <m:r>
                                <a:rPr lang="es-ES" b="0" i="1" smtClean="0">
                                  <a:solidFill>
                                    <a:schemeClr val="tx1"/>
                                  </a:solidFill>
                                  <a:latin typeface="Cambria Math"/>
                                </a:rPr>
                                <m:t>·</m:t>
                              </m:r>
                              <m:r>
                                <a:rPr lang="es-ES" b="0" i="1" smtClean="0">
                                  <a:solidFill>
                                    <a:schemeClr val="tx1"/>
                                  </a:solidFill>
                                  <a:latin typeface="Cambria Math"/>
                                </a:rPr>
                                <m:t>𝑣</m:t>
                              </m:r>
                              <m:r>
                                <a:rPr lang="es-ES" b="0" i="1" smtClean="0">
                                  <a:solidFill>
                                    <a:schemeClr val="tx1"/>
                                  </a:solidFill>
                                  <a:latin typeface="Cambria Math"/>
                                </a:rPr>
                                <m:t>(</m:t>
                              </m:r>
                              <m:sPre>
                                <m:sPrePr>
                                  <m:ctrlPr>
                                    <a:rPr lang="es-ES" i="1" smtClean="0">
                                      <a:solidFill>
                                        <a:schemeClr val="tx1"/>
                                      </a:solidFill>
                                      <a:latin typeface="Cambria Math"/>
                                    </a:rPr>
                                  </m:ctrlPr>
                                </m:sPrePr>
                                <m:sub/>
                                <m:sup>
                                  <m:r>
                                    <a:rPr lang="es-ES" b="0" i="1" smtClean="0">
                                      <a:solidFill>
                                        <a:schemeClr val="tx1"/>
                                      </a:solidFill>
                                      <a:latin typeface="Cambria Math"/>
                                    </a:rPr>
                                    <m:t>39</m:t>
                                  </m:r>
                                </m:sup>
                                <m:e>
                                  <m:r>
                                    <a:rPr lang="es-ES" b="0" i="1" smtClean="0">
                                      <a:solidFill>
                                        <a:schemeClr val="tx1"/>
                                      </a:solidFill>
                                      <a:latin typeface="Cambria Math"/>
                                    </a:rPr>
                                    <m:t>𝐾</m:t>
                                  </m:r>
                                  <m:r>
                                    <a:rPr lang="es-ES" b="0" i="1" smtClean="0">
                                      <a:solidFill>
                                        <a:schemeClr val="tx1"/>
                                      </a:solidFill>
                                      <a:latin typeface="Cambria Math"/>
                                    </a:rPr>
                                    <m:t>)</m:t>
                                  </m:r>
                                </m:e>
                              </m:sPre>
                            </m:num>
                            <m:den>
                              <m:r>
                                <a:rPr lang="es-ES" sz="1600" b="0" i="1" smtClean="0">
                                  <a:solidFill>
                                    <a:schemeClr val="tx1"/>
                                  </a:solidFill>
                                  <a:latin typeface="Cambria Math"/>
                                </a:rPr>
                                <m:t>𝑞𝐵</m:t>
                              </m:r>
                            </m:den>
                          </m:f>
                        </m:den>
                      </m:f>
                      <m:r>
                        <a:rPr lang="es-ES" sz="1600" b="0" i="1" smtClean="0">
                          <a:solidFill>
                            <a:schemeClr val="tx1"/>
                          </a:solidFill>
                          <a:latin typeface="Cambria Math"/>
                        </a:rPr>
                        <m:t>=</m:t>
                      </m:r>
                      <m:f>
                        <m:fPr>
                          <m:ctrlPr>
                            <a:rPr lang="es-ES" sz="1600" i="1" smtClean="0">
                              <a:solidFill>
                                <a:schemeClr val="tx1"/>
                              </a:solidFill>
                              <a:latin typeface="Cambria Math"/>
                            </a:rPr>
                          </m:ctrlPr>
                        </m:fPr>
                        <m:num>
                          <m:r>
                            <a:rPr lang="es-ES" sz="1600" b="0" i="1" smtClean="0">
                              <a:solidFill>
                                <a:schemeClr val="tx1"/>
                              </a:solidFill>
                              <a:latin typeface="Cambria Math"/>
                            </a:rPr>
                            <m:t>𝑚</m:t>
                          </m:r>
                          <m:r>
                            <a:rPr lang="es-ES" sz="1600" b="0" i="1" smtClean="0">
                              <a:solidFill>
                                <a:schemeClr val="tx1"/>
                              </a:solidFill>
                              <a:latin typeface="Cambria Math"/>
                            </a:rPr>
                            <m:t>(</m:t>
                          </m:r>
                          <m:sPre>
                            <m:sPrePr>
                              <m:ctrlPr>
                                <a:rPr lang="es-ES" sz="1600" i="1" smtClean="0">
                                  <a:solidFill>
                                    <a:schemeClr val="tx1"/>
                                  </a:solidFill>
                                  <a:latin typeface="Cambria Math"/>
                                </a:rPr>
                              </m:ctrlPr>
                            </m:sPrePr>
                            <m:sub/>
                            <m:sup>
                              <m:r>
                                <a:rPr lang="es-ES" b="0" i="1" smtClean="0">
                                  <a:solidFill>
                                    <a:schemeClr val="tx1"/>
                                  </a:solidFill>
                                  <a:latin typeface="Cambria Math"/>
                                </a:rPr>
                                <m:t>41</m:t>
                              </m:r>
                            </m:sup>
                            <m:e>
                              <m:r>
                                <a:rPr lang="es-ES" b="0" i="1" smtClean="0">
                                  <a:solidFill>
                                    <a:schemeClr val="tx1"/>
                                  </a:solidFill>
                                  <a:latin typeface="Cambria Math"/>
                                </a:rPr>
                                <m:t>𝐾</m:t>
                              </m:r>
                              <m:r>
                                <a:rPr lang="es-ES" b="0" i="1" smtClean="0">
                                  <a:solidFill>
                                    <a:schemeClr val="tx1"/>
                                  </a:solidFill>
                                  <a:latin typeface="Cambria Math"/>
                                </a:rPr>
                                <m:t>)·</m:t>
                              </m:r>
                              <m:r>
                                <a:rPr lang="es-ES" b="0" i="1" smtClean="0">
                                  <a:solidFill>
                                    <a:schemeClr val="tx1"/>
                                  </a:solidFill>
                                  <a:latin typeface="Cambria Math"/>
                                </a:rPr>
                                <m:t>𝑣</m:t>
                              </m:r>
                              <m:r>
                                <a:rPr lang="es-ES" b="0" i="1" smtClean="0">
                                  <a:solidFill>
                                    <a:schemeClr val="tx1"/>
                                  </a:solidFill>
                                  <a:latin typeface="Cambria Math"/>
                                </a:rPr>
                                <m:t>(</m:t>
                              </m:r>
                              <m:sPre>
                                <m:sPrePr>
                                  <m:ctrlPr>
                                    <a:rPr lang="es-ES" i="1" smtClean="0">
                                      <a:solidFill>
                                        <a:schemeClr val="tx1"/>
                                      </a:solidFill>
                                      <a:latin typeface="Cambria Math"/>
                                    </a:rPr>
                                  </m:ctrlPr>
                                </m:sPrePr>
                                <m:sub/>
                                <m:sup>
                                  <m:r>
                                    <a:rPr lang="es-ES" b="0" i="1" smtClean="0">
                                      <a:solidFill>
                                        <a:schemeClr val="tx1"/>
                                      </a:solidFill>
                                      <a:latin typeface="Cambria Math"/>
                                    </a:rPr>
                                    <m:t>41</m:t>
                                  </m:r>
                                </m:sup>
                                <m:e>
                                  <m:r>
                                    <a:rPr lang="es-ES" b="0" i="1" smtClean="0">
                                      <a:solidFill>
                                        <a:schemeClr val="tx1"/>
                                      </a:solidFill>
                                      <a:latin typeface="Cambria Math"/>
                                    </a:rPr>
                                    <m:t>𝑘</m:t>
                                  </m:r>
                                  <m:r>
                                    <a:rPr lang="es-ES" b="0" i="1" smtClean="0">
                                      <a:solidFill>
                                        <a:schemeClr val="tx1"/>
                                      </a:solidFill>
                                      <a:latin typeface="Cambria Math"/>
                                    </a:rPr>
                                    <m:t>)</m:t>
                                  </m:r>
                                </m:e>
                              </m:sPre>
                            </m:e>
                          </m:sPre>
                        </m:num>
                        <m:den>
                          <m:r>
                            <a:rPr lang="es-ES" sz="1600" b="0" i="1" smtClean="0">
                              <a:solidFill>
                                <a:schemeClr val="tx1"/>
                              </a:solidFill>
                              <a:latin typeface="Cambria Math"/>
                            </a:rPr>
                            <m:t>𝑚</m:t>
                          </m:r>
                          <m:r>
                            <a:rPr lang="es-ES" sz="1600" b="0" i="1" smtClean="0">
                              <a:solidFill>
                                <a:schemeClr val="tx1"/>
                              </a:solidFill>
                              <a:latin typeface="Cambria Math"/>
                            </a:rPr>
                            <m:t>(</m:t>
                          </m:r>
                          <m:sPre>
                            <m:sPrePr>
                              <m:ctrlPr>
                                <a:rPr lang="es-ES" sz="1600" i="1" smtClean="0">
                                  <a:solidFill>
                                    <a:schemeClr val="tx1"/>
                                  </a:solidFill>
                                  <a:latin typeface="Cambria Math"/>
                                </a:rPr>
                              </m:ctrlPr>
                            </m:sPrePr>
                            <m:sub/>
                            <m:sup>
                              <m:r>
                                <a:rPr lang="es-ES" b="0" i="1" smtClean="0">
                                  <a:solidFill>
                                    <a:schemeClr val="tx1"/>
                                  </a:solidFill>
                                  <a:latin typeface="Cambria Math"/>
                                </a:rPr>
                                <m:t>39</m:t>
                              </m:r>
                            </m:sup>
                            <m:e>
                              <m:r>
                                <a:rPr lang="es-ES" b="0" i="1" smtClean="0">
                                  <a:solidFill>
                                    <a:schemeClr val="tx1"/>
                                  </a:solidFill>
                                  <a:latin typeface="Cambria Math"/>
                                </a:rPr>
                                <m:t>𝐾</m:t>
                              </m:r>
                              <m:r>
                                <a:rPr lang="es-ES" b="0" i="1" smtClean="0">
                                  <a:solidFill>
                                    <a:schemeClr val="tx1"/>
                                  </a:solidFill>
                                  <a:latin typeface="Cambria Math"/>
                                </a:rPr>
                                <m:t>)·</m:t>
                              </m:r>
                              <m:r>
                                <a:rPr lang="es-ES" b="0" i="1" smtClean="0">
                                  <a:solidFill>
                                    <a:schemeClr val="tx1"/>
                                  </a:solidFill>
                                  <a:latin typeface="Cambria Math"/>
                                </a:rPr>
                                <m:t>𝑣</m:t>
                              </m:r>
                              <m:r>
                                <a:rPr lang="es-ES" b="0" i="1" smtClean="0">
                                  <a:solidFill>
                                    <a:schemeClr val="tx1"/>
                                  </a:solidFill>
                                  <a:latin typeface="Cambria Math"/>
                                </a:rPr>
                                <m:t>(</m:t>
                              </m:r>
                              <m:sPre>
                                <m:sPrePr>
                                  <m:ctrlPr>
                                    <a:rPr lang="es-ES" i="1" smtClean="0">
                                      <a:solidFill>
                                        <a:schemeClr val="tx1"/>
                                      </a:solidFill>
                                      <a:latin typeface="Cambria Math"/>
                                    </a:rPr>
                                  </m:ctrlPr>
                                </m:sPrePr>
                                <m:sub/>
                                <m:sup>
                                  <m:r>
                                    <a:rPr lang="es-ES" b="0" i="1" smtClean="0">
                                      <a:solidFill>
                                        <a:schemeClr val="tx1"/>
                                      </a:solidFill>
                                      <a:latin typeface="Cambria Math"/>
                                    </a:rPr>
                                    <m:t>39</m:t>
                                  </m:r>
                                </m:sup>
                                <m:e>
                                  <m:r>
                                    <a:rPr lang="es-ES" b="0" i="1" smtClean="0">
                                      <a:solidFill>
                                        <a:schemeClr val="tx1"/>
                                      </a:solidFill>
                                      <a:latin typeface="Cambria Math"/>
                                    </a:rPr>
                                    <m:t>𝐾</m:t>
                                  </m:r>
                                  <m:r>
                                    <a:rPr lang="es-ES" b="0" i="1" smtClean="0">
                                      <a:solidFill>
                                        <a:schemeClr val="tx1"/>
                                      </a:solidFill>
                                      <a:latin typeface="Cambria Math"/>
                                    </a:rPr>
                                    <m:t>)</m:t>
                                  </m:r>
                                </m:e>
                              </m:sPre>
                            </m:e>
                          </m:sPre>
                        </m:den>
                      </m:f>
                      <m:r>
                        <a:rPr lang="es-ES" sz="1600" b="0" i="1" smtClean="0">
                          <a:solidFill>
                            <a:schemeClr val="tx1"/>
                          </a:solidFill>
                          <a:latin typeface="Cambria Math"/>
                        </a:rPr>
                        <m:t>=</m:t>
                      </m:r>
                      <m:f>
                        <m:fPr>
                          <m:ctrlPr>
                            <a:rPr lang="es-ES" sz="1600" i="1" smtClean="0">
                              <a:solidFill>
                                <a:schemeClr val="tx1"/>
                              </a:solidFill>
                              <a:latin typeface="Cambria Math"/>
                            </a:rPr>
                          </m:ctrlPr>
                        </m:fPr>
                        <m:num>
                          <m:r>
                            <a:rPr lang="es-ES" sz="1600" b="0" i="1" smtClean="0">
                              <a:solidFill>
                                <a:schemeClr val="tx1"/>
                              </a:solidFill>
                              <a:latin typeface="Cambria Math"/>
                            </a:rPr>
                            <m:t>6,97·</m:t>
                          </m:r>
                          <m:sSup>
                            <m:sSupPr>
                              <m:ctrlPr>
                                <a:rPr lang="es-ES" sz="1600" i="1" smtClean="0">
                                  <a:solidFill>
                                    <a:schemeClr val="tx1"/>
                                  </a:solidFill>
                                  <a:latin typeface="Cambria Math"/>
                                </a:rPr>
                              </m:ctrlPr>
                            </m:sSupPr>
                            <m:e>
                              <m:r>
                                <a:rPr lang="es-ES" sz="1600" b="0" i="1" smtClean="0">
                                  <a:solidFill>
                                    <a:schemeClr val="tx1"/>
                                  </a:solidFill>
                                  <a:latin typeface="Cambria Math"/>
                                </a:rPr>
                                <m:t>10</m:t>
                              </m:r>
                            </m:e>
                            <m:sup>
                              <m:r>
                                <a:rPr lang="es-ES" sz="1600" b="0" i="1" smtClean="0">
                                  <a:solidFill>
                                    <a:schemeClr val="tx1"/>
                                  </a:solidFill>
                                  <a:latin typeface="Cambria Math"/>
                                </a:rPr>
                                <m:t>−26</m:t>
                              </m:r>
                            </m:sup>
                          </m:sSup>
                          <m:r>
                            <a:rPr lang="es-ES" sz="1600" b="0" i="1" smtClean="0">
                              <a:solidFill>
                                <a:schemeClr val="tx1"/>
                              </a:solidFill>
                              <a:latin typeface="Cambria Math"/>
                            </a:rPr>
                            <m:t>·126 763,0</m:t>
                          </m:r>
                        </m:num>
                        <m:den>
                          <m:r>
                            <a:rPr lang="es-ES" sz="1600" b="0" i="1" smtClean="0">
                              <a:solidFill>
                                <a:schemeClr val="tx1"/>
                              </a:solidFill>
                              <a:latin typeface="Cambria Math"/>
                            </a:rPr>
                            <m:t>6,63·</m:t>
                          </m:r>
                          <m:sSup>
                            <m:sSupPr>
                              <m:ctrlPr>
                                <a:rPr lang="es-ES" sz="1600" i="1" smtClean="0">
                                  <a:solidFill>
                                    <a:schemeClr val="tx1"/>
                                  </a:solidFill>
                                  <a:latin typeface="Cambria Math"/>
                                </a:rPr>
                              </m:ctrlPr>
                            </m:sSupPr>
                            <m:e>
                              <m:r>
                                <a:rPr lang="es-ES" sz="1600" b="0" i="1" smtClean="0">
                                  <a:solidFill>
                                    <a:schemeClr val="tx1"/>
                                  </a:solidFill>
                                  <a:latin typeface="Cambria Math"/>
                                </a:rPr>
                                <m:t>10</m:t>
                              </m:r>
                            </m:e>
                            <m:sup>
                              <m:r>
                                <a:rPr lang="es-ES" sz="1600" b="0" i="1" smtClean="0">
                                  <a:solidFill>
                                    <a:schemeClr val="tx1"/>
                                  </a:solidFill>
                                  <a:latin typeface="Cambria Math"/>
                                </a:rPr>
                                <m:t>−26</m:t>
                              </m:r>
                            </m:sup>
                          </m:sSup>
                          <m:r>
                            <a:rPr lang="es-ES" sz="1600" b="0" i="1" smtClean="0">
                              <a:solidFill>
                                <a:schemeClr val="tx1"/>
                              </a:solidFill>
                              <a:latin typeface="Cambria Math"/>
                            </a:rPr>
                            <m:t>·129 972,9</m:t>
                          </m:r>
                        </m:den>
                      </m:f>
                      <m:r>
                        <a:rPr lang="es-ES" sz="1600" b="0" i="1" smtClean="0">
                          <a:solidFill>
                            <a:schemeClr val="tx1"/>
                          </a:solidFill>
                          <a:latin typeface="Cambria Math"/>
                        </a:rPr>
                        <m:t>=</m:t>
                      </m:r>
                      <m:r>
                        <a:rPr lang="es-ES" sz="1600" b="1" i="1" smtClean="0">
                          <a:solidFill>
                            <a:schemeClr val="bg1"/>
                          </a:solidFill>
                          <a:latin typeface="Cambria Math"/>
                        </a:rPr>
                        <m:t>𝟏</m:t>
                      </m:r>
                      <m:r>
                        <a:rPr lang="es-ES" sz="1600" b="1" i="1" smtClean="0">
                          <a:solidFill>
                            <a:schemeClr val="bg1"/>
                          </a:solidFill>
                          <a:latin typeface="Cambria Math"/>
                        </a:rPr>
                        <m:t>,</m:t>
                      </m:r>
                      <m:r>
                        <a:rPr lang="es-ES" sz="1600" b="1" i="1" smtClean="0">
                          <a:solidFill>
                            <a:schemeClr val="bg1"/>
                          </a:solidFill>
                          <a:latin typeface="Cambria Math"/>
                        </a:rPr>
                        <m:t>𝟎𝟑</m:t>
                      </m:r>
                    </m:oMath>
                  </m:oMathPara>
                </a14:m>
                <a:endParaRPr lang="es-ES" sz="1600" b="1" dirty="0">
                  <a:solidFill>
                    <a:schemeClr val="bg1"/>
                  </a:solidFill>
                </a:endParaRPr>
              </a:p>
            </p:txBody>
          </p:sp>
        </mc:Choice>
        <mc:Fallback xmlns="">
          <p:sp>
            <p:nvSpPr>
              <p:cNvPr id="8" name="7 CuadroTexto"/>
              <p:cNvSpPr txBox="1">
                <a:spLocks noRot="1" noChangeAspect="1" noMove="1" noResize="1" noEditPoints="1" noAdjustHandles="1" noChangeArrowheads="1" noChangeShapeType="1" noTextEdit="1"/>
              </p:cNvSpPr>
              <p:nvPr/>
            </p:nvSpPr>
            <p:spPr>
              <a:xfrm>
                <a:off x="566383" y="5022375"/>
                <a:ext cx="7399974" cy="1088824"/>
              </a:xfrm>
              <a:prstGeom prst="rect">
                <a:avLst/>
              </a:prstGeom>
              <a:blipFill rotWithShape="1">
                <a:blip r:embed="rId5"/>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16" name="115 CuadroTexto"/>
              <p:cNvSpPr txBox="1"/>
              <p:nvPr/>
            </p:nvSpPr>
            <p:spPr>
              <a:xfrm>
                <a:off x="600503" y="4326341"/>
                <a:ext cx="45548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𝑚</m:t>
                      </m:r>
                      <m:r>
                        <a:rPr lang="es-ES" sz="1600" b="0" i="1" smtClean="0">
                          <a:latin typeface="Cambria Math"/>
                        </a:rPr>
                        <m:t>(</m:t>
                      </m:r>
                      <m:sPre>
                        <m:sPrePr>
                          <m:ctrlPr>
                            <a:rPr lang="es-ES" sz="1600" b="0" i="1" smtClean="0">
                              <a:latin typeface="Cambria Math"/>
                            </a:rPr>
                          </m:ctrlPr>
                        </m:sPrePr>
                        <m:sub/>
                        <m:sup>
                          <m:r>
                            <a:rPr lang="es-ES" b="0" i="1" smtClean="0">
                              <a:latin typeface="Cambria Math"/>
                            </a:rPr>
                            <m:t>41</m:t>
                          </m:r>
                        </m:sup>
                        <m:e>
                          <m:r>
                            <a:rPr lang="es-ES" b="0" i="1" smtClean="0">
                              <a:latin typeface="Cambria Math"/>
                            </a:rPr>
                            <m:t>𝐾</m:t>
                          </m:r>
                          <m:r>
                            <a:rPr lang="es-ES" b="0" i="1" smtClean="0">
                              <a:latin typeface="Cambria Math"/>
                            </a:rPr>
                            <m:t>)=41·1,7·</m:t>
                          </m:r>
                          <m:sSup>
                            <m:sSupPr>
                              <m:ctrlPr>
                                <a:rPr lang="es-ES" b="0" i="1" smtClean="0">
                                  <a:latin typeface="Cambria Math"/>
                                </a:rPr>
                              </m:ctrlPr>
                            </m:sSupPr>
                            <m:e>
                              <m:r>
                                <a:rPr lang="es-ES" b="0" i="1" smtClean="0">
                                  <a:latin typeface="Cambria Math"/>
                                </a:rPr>
                                <m:t>10</m:t>
                              </m:r>
                            </m:e>
                            <m:sup>
                              <m:r>
                                <a:rPr lang="es-ES" b="0" i="1" smtClean="0">
                                  <a:latin typeface="Cambria Math"/>
                                </a:rPr>
                                <m:t>−27</m:t>
                              </m:r>
                            </m:sup>
                          </m:sSup>
                          <m:r>
                            <a:rPr lang="es-ES" b="0" i="1" smtClean="0">
                              <a:latin typeface="Cambria Math"/>
                            </a:rPr>
                            <m:t>=6,97·</m:t>
                          </m:r>
                          <m:sSup>
                            <m:sSupPr>
                              <m:ctrlPr>
                                <a:rPr lang="es-ES" b="0" i="1" smtClean="0">
                                  <a:latin typeface="Cambria Math"/>
                                </a:rPr>
                              </m:ctrlPr>
                            </m:sSupPr>
                            <m:e>
                              <m:r>
                                <a:rPr lang="es-ES" b="0" i="1" smtClean="0">
                                  <a:latin typeface="Cambria Math"/>
                                </a:rPr>
                                <m:t>10</m:t>
                              </m:r>
                            </m:e>
                            <m:sup>
                              <m:r>
                                <a:rPr lang="es-ES" b="0" i="1" smtClean="0">
                                  <a:latin typeface="Cambria Math"/>
                                </a:rPr>
                                <m:t>−26</m:t>
                              </m:r>
                            </m:sup>
                          </m:sSup>
                          <m:r>
                            <a:rPr lang="es-ES" b="0" i="1" smtClean="0">
                              <a:latin typeface="Cambria Math"/>
                            </a:rPr>
                            <m:t> </m:t>
                          </m:r>
                          <m:r>
                            <a:rPr lang="es-ES" b="0" i="1" smtClean="0">
                              <a:latin typeface="Cambria Math"/>
                            </a:rPr>
                            <m:t>𝑘𝑔</m:t>
                          </m:r>
                        </m:e>
                      </m:sPre>
                    </m:oMath>
                  </m:oMathPara>
                </a14:m>
                <a:endParaRPr lang="es-ES" sz="1600" dirty="0"/>
              </a:p>
            </p:txBody>
          </p:sp>
        </mc:Choice>
        <mc:Fallback xmlns="">
          <p:sp>
            <p:nvSpPr>
              <p:cNvPr id="116" name="115 CuadroTexto"/>
              <p:cNvSpPr txBox="1">
                <a:spLocks noRot="1" noChangeAspect="1" noMove="1" noResize="1" noEditPoints="1" noAdjustHandles="1" noChangeArrowheads="1" noChangeShapeType="1" noTextEdit="1"/>
              </p:cNvSpPr>
              <p:nvPr/>
            </p:nvSpPr>
            <p:spPr>
              <a:xfrm>
                <a:off x="600503" y="4326341"/>
                <a:ext cx="4554837" cy="369332"/>
              </a:xfrm>
              <a:prstGeom prst="rect">
                <a:avLst/>
              </a:prstGeom>
              <a:blipFill rotWithShape="1">
                <a:blip r:embed="rId6"/>
                <a:stretch>
                  <a:fillRect b="-13333"/>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19" name="118 CuadroTexto"/>
              <p:cNvSpPr txBox="1"/>
              <p:nvPr/>
            </p:nvSpPr>
            <p:spPr>
              <a:xfrm>
                <a:off x="5192973" y="4045588"/>
                <a:ext cx="3218060" cy="81984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ea typeface="Cambria Math"/>
                        </a:rPr>
                        <m:t>𝑣</m:t>
                      </m:r>
                      <m:r>
                        <a:rPr lang="es-ES" sz="1600" b="0" i="1" smtClean="0">
                          <a:latin typeface="Cambria Math"/>
                          <a:ea typeface="Cambria Math"/>
                        </a:rPr>
                        <m:t>(</m:t>
                      </m:r>
                      <m:sPre>
                        <m:sPrePr>
                          <m:ctrlPr>
                            <a:rPr lang="es-ES" sz="1600" b="0" i="1" smtClean="0">
                              <a:latin typeface="Cambria Math"/>
                              <a:ea typeface="Cambria Math"/>
                            </a:rPr>
                          </m:ctrlPr>
                        </m:sPrePr>
                        <m:sub/>
                        <m:sup>
                          <m:r>
                            <a:rPr lang="es-ES" b="0" i="1" smtClean="0">
                              <a:latin typeface="Cambria Math"/>
                            </a:rPr>
                            <m:t>41</m:t>
                          </m:r>
                        </m:sup>
                        <m:e>
                          <m:r>
                            <a:rPr lang="es-ES" b="0" i="1" smtClean="0">
                              <a:latin typeface="Cambria Math"/>
                            </a:rPr>
                            <m:t>𝐾</m:t>
                          </m:r>
                          <m:r>
                            <a:rPr lang="es-ES" b="0" i="1" smtClean="0">
                              <a:latin typeface="Cambria Math"/>
                            </a:rPr>
                            <m:t>)</m:t>
                          </m:r>
                        </m:e>
                      </m:sPre>
                      <m:r>
                        <a:rPr lang="es-ES" sz="1600" b="0" i="1" smtClean="0">
                          <a:latin typeface="Cambria Math"/>
                          <a:ea typeface="Cambria Math"/>
                        </a:rPr>
                        <m:t>=</m:t>
                      </m:r>
                      <m:rad>
                        <m:radPr>
                          <m:degHide m:val="on"/>
                          <m:ctrlPr>
                            <a:rPr lang="es-ES" sz="1600" b="0" i="1" smtClean="0">
                              <a:latin typeface="Cambria Math"/>
                              <a:ea typeface="Cambria Math"/>
                            </a:rPr>
                          </m:ctrlPr>
                        </m:radPr>
                        <m:deg/>
                        <m:e>
                          <m:f>
                            <m:fPr>
                              <m:ctrlPr>
                                <a:rPr lang="es-ES" sz="1600" b="0" i="1" smtClean="0">
                                  <a:latin typeface="Cambria Math"/>
                                  <a:ea typeface="Cambria Math"/>
                                </a:rPr>
                              </m:ctrlPr>
                            </m:fPr>
                            <m:num>
                              <m:r>
                                <a:rPr lang="es-ES" sz="1600" b="0" i="1" smtClean="0">
                                  <a:latin typeface="Cambria Math"/>
                                  <a:ea typeface="Cambria Math"/>
                                </a:rPr>
                                <m:t>2</m:t>
                              </m:r>
                              <m:sSub>
                                <m:sSubPr>
                                  <m:ctrlPr>
                                    <a:rPr lang="es-ES" sz="1600" b="0" i="1" smtClean="0">
                                      <a:latin typeface="Cambria Math"/>
                                      <a:ea typeface="Cambria Math"/>
                                    </a:rPr>
                                  </m:ctrlPr>
                                </m:sSubPr>
                                <m:e>
                                  <m:r>
                                    <a:rPr lang="es-ES" sz="1600" b="0" i="1" smtClean="0">
                                      <a:latin typeface="Cambria Math"/>
                                      <a:ea typeface="Cambria Math"/>
                                    </a:rPr>
                                    <m:t>𝐸</m:t>
                                  </m:r>
                                </m:e>
                                <m:sub>
                                  <m:r>
                                    <a:rPr lang="es-ES" sz="1600" b="0" i="1" smtClean="0">
                                      <a:latin typeface="Cambria Math"/>
                                      <a:ea typeface="Cambria Math"/>
                                    </a:rPr>
                                    <m:t>𝑐</m:t>
                                  </m:r>
                                </m:sub>
                              </m:sSub>
                            </m:num>
                            <m:den>
                              <m:r>
                                <a:rPr lang="es-ES" sz="1600" b="0" i="1" smtClean="0">
                                  <a:latin typeface="Cambria Math"/>
                                  <a:ea typeface="Cambria Math"/>
                                </a:rPr>
                                <m:t>𝑚</m:t>
                              </m:r>
                            </m:den>
                          </m:f>
                        </m:e>
                      </m:rad>
                      <m:r>
                        <a:rPr lang="es-ES" sz="1600" b="0" i="1" smtClean="0">
                          <a:latin typeface="Cambria Math"/>
                          <a:ea typeface="Cambria Math"/>
                        </a:rPr>
                        <m:t>=126 763,0 </m:t>
                      </m:r>
                      <m:r>
                        <a:rPr lang="es-ES" sz="1600" b="0" i="1" smtClean="0">
                          <a:latin typeface="Cambria Math"/>
                          <a:ea typeface="Cambria Math"/>
                        </a:rPr>
                        <m:t>𝑚</m:t>
                      </m:r>
                      <m:r>
                        <a:rPr lang="es-ES" sz="1600" b="0" i="1" smtClean="0">
                          <a:latin typeface="Cambria Math"/>
                          <a:ea typeface="Cambria Math"/>
                        </a:rPr>
                        <m:t>/</m:t>
                      </m:r>
                      <m:r>
                        <a:rPr lang="es-ES" sz="1600" b="0" i="1" smtClean="0">
                          <a:latin typeface="Cambria Math"/>
                          <a:ea typeface="Cambria Math"/>
                        </a:rPr>
                        <m:t>𝑠</m:t>
                      </m:r>
                    </m:oMath>
                  </m:oMathPara>
                </a14:m>
                <a:endParaRPr lang="es-ES" sz="1600" dirty="0"/>
              </a:p>
            </p:txBody>
          </p:sp>
        </mc:Choice>
        <mc:Fallback xmlns="">
          <p:sp>
            <p:nvSpPr>
              <p:cNvPr id="119" name="118 CuadroTexto"/>
              <p:cNvSpPr txBox="1">
                <a:spLocks noRot="1" noChangeAspect="1" noMove="1" noResize="1" noEditPoints="1" noAdjustHandles="1" noChangeArrowheads="1" noChangeShapeType="1" noTextEdit="1"/>
              </p:cNvSpPr>
              <p:nvPr/>
            </p:nvSpPr>
            <p:spPr>
              <a:xfrm>
                <a:off x="5192973" y="4045588"/>
                <a:ext cx="3218060" cy="819840"/>
              </a:xfrm>
              <a:prstGeom prst="rect">
                <a:avLst/>
              </a:prstGeom>
              <a:blipFill rotWithShape="1">
                <a:blip r:embed="rId7"/>
                <a:stretch>
                  <a:fillRect/>
                </a:stretch>
              </a:blipFill>
            </p:spPr>
            <p:txBody>
              <a:bodyPr/>
              <a:lstStyle/>
              <a:p>
                <a:r>
                  <a:rPr lang="es-ES">
                    <a:noFill/>
                  </a:rPr>
                  <a:t> </a:t>
                </a:r>
              </a:p>
            </p:txBody>
          </p:sp>
        </mc:Fallback>
      </mc:AlternateContent>
    </p:spTree>
    <p:extLst>
      <p:ext uri="{BB962C8B-B14F-4D97-AF65-F5344CB8AC3E}">
        <p14:creationId xmlns:p14="http://schemas.microsoft.com/office/powerpoint/2010/main" val="19970712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830997"/>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smtClean="0">
                <a:latin typeface="Arial Narrow" pitchFamily="34" charset="0"/>
                <a:ea typeface="Adobe Heiti Std R" pitchFamily="34" charset="-128"/>
                <a:cs typeface="Aparajita" pitchFamily="34" charset="0"/>
              </a:rPr>
              <a:t>1. La distancia entre la Tierra y la Luna es aproximadamente de 384 000 km y el período de revolución 27,3 días. Con estos  datos y el valor de G = 6,67·10</a:t>
            </a:r>
            <a:r>
              <a:rPr lang="es-ES" sz="1600" baseline="30000" dirty="0" smtClean="0">
                <a:latin typeface="Arial Narrow" pitchFamily="34" charset="0"/>
                <a:ea typeface="Adobe Heiti Std R" pitchFamily="34" charset="-128"/>
                <a:cs typeface="Aparajita" pitchFamily="34" charset="0"/>
              </a:rPr>
              <a:t>-11</a:t>
            </a:r>
            <a:r>
              <a:rPr lang="es-ES" sz="1600" dirty="0" smtClean="0">
                <a:latin typeface="Arial Narrow" pitchFamily="34" charset="0"/>
                <a:ea typeface="Adobe Heiti Std R" pitchFamily="34" charset="-128"/>
                <a:cs typeface="Aparajita" pitchFamily="34" charset="0"/>
              </a:rPr>
              <a:t> N·m</a:t>
            </a:r>
            <a:r>
              <a:rPr lang="es-ES" sz="1600" baseline="30000" dirty="0" smtClean="0">
                <a:latin typeface="Arial Narrow" pitchFamily="34" charset="0"/>
                <a:ea typeface="Adobe Heiti Std R" pitchFamily="34" charset="-128"/>
                <a:cs typeface="Aparajita" pitchFamily="34" charset="0"/>
              </a:rPr>
              <a:t>2</a:t>
            </a:r>
            <a:r>
              <a:rPr lang="es-ES" sz="1600" dirty="0" smtClean="0">
                <a:latin typeface="Arial Narrow" pitchFamily="34" charset="0"/>
                <a:ea typeface="Adobe Heiti Std R" pitchFamily="34" charset="-128"/>
                <a:cs typeface="Aparajita" pitchFamily="34" charset="0"/>
              </a:rPr>
              <a:t>·kg</a:t>
            </a:r>
            <a:r>
              <a:rPr lang="es-ES" sz="1600" baseline="30000" dirty="0" smtClean="0">
                <a:latin typeface="Arial Narrow" pitchFamily="34" charset="0"/>
                <a:ea typeface="Adobe Heiti Std R" pitchFamily="34" charset="-128"/>
                <a:cs typeface="Aparajita" pitchFamily="34" charset="0"/>
              </a:rPr>
              <a:t>-2</a:t>
            </a:r>
            <a:r>
              <a:rPr lang="es-ES" sz="1600" dirty="0" smtClean="0">
                <a:latin typeface="Arial Narrow" pitchFamily="34" charset="0"/>
                <a:ea typeface="Adobe Heiti Std R" pitchFamily="34" charset="-128"/>
                <a:cs typeface="Aparajita" pitchFamily="34" charset="0"/>
              </a:rPr>
              <a:t>, calcule la masa de la Tierra. </a:t>
            </a:r>
            <a:endParaRPr lang="es-ES" sz="1600" dirty="0">
              <a:latin typeface="Arial Narrow" pitchFamily="34" charset="0"/>
              <a:ea typeface="Adobe Heiti Std R" pitchFamily="34" charset="-128"/>
              <a:cs typeface="Aparajita" pitchFamily="34" charset="0"/>
            </a:endParaRPr>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1920" y="3717032"/>
            <a:ext cx="360040" cy="360040"/>
          </a:xfrm>
          <a:prstGeom prst="rect">
            <a:avLst/>
          </a:prstGeom>
        </p:spPr>
      </p:pic>
      <p:pic>
        <p:nvPicPr>
          <p:cNvPr id="7" name="6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664" y="3284984"/>
            <a:ext cx="1404859" cy="1440160"/>
          </a:xfrm>
          <a:prstGeom prst="rect">
            <a:avLst/>
          </a:prstGeom>
        </p:spPr>
      </p:pic>
      <p:sp>
        <p:nvSpPr>
          <p:cNvPr id="8" name="7 Elipse"/>
          <p:cNvSpPr/>
          <p:nvPr/>
        </p:nvSpPr>
        <p:spPr>
          <a:xfrm>
            <a:off x="467544" y="2852936"/>
            <a:ext cx="3600400" cy="2232248"/>
          </a:xfrm>
          <a:prstGeom prst="ellipse">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2" name="11 Conector recto"/>
          <p:cNvCxnSpPr/>
          <p:nvPr/>
        </p:nvCxnSpPr>
        <p:spPr>
          <a:xfrm>
            <a:off x="2267744" y="4005064"/>
            <a:ext cx="1800000"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a:off x="3131840" y="4005064"/>
            <a:ext cx="936000" cy="0"/>
          </a:xfrm>
          <a:prstGeom prst="line">
            <a:avLst/>
          </a:prstGeom>
          <a:ln w="381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5" name="14 CuadroTexto"/>
          <p:cNvSpPr txBox="1"/>
          <p:nvPr/>
        </p:nvSpPr>
        <p:spPr>
          <a:xfrm>
            <a:off x="3419872" y="4005064"/>
            <a:ext cx="353045" cy="369332"/>
          </a:xfrm>
          <a:prstGeom prst="rect">
            <a:avLst/>
          </a:prstGeom>
          <a:noFill/>
        </p:spPr>
        <p:txBody>
          <a:bodyPr wrap="none" rtlCol="0">
            <a:spAutoFit/>
          </a:bodyPr>
          <a:lstStyle/>
          <a:p>
            <a:r>
              <a:rPr lang="es-ES" dirty="0" err="1" smtClean="0"/>
              <a:t>F</a:t>
            </a:r>
            <a:r>
              <a:rPr lang="es-ES" baseline="-25000" dirty="0" err="1" smtClean="0"/>
              <a:t>c</a:t>
            </a:r>
            <a:endParaRPr lang="es-ES" baseline="-25000" dirty="0"/>
          </a:p>
        </p:txBody>
      </p:sp>
      <p:sp>
        <p:nvSpPr>
          <p:cNvPr id="16" name="15 CuadroTexto"/>
          <p:cNvSpPr txBox="1"/>
          <p:nvPr/>
        </p:nvSpPr>
        <p:spPr>
          <a:xfrm>
            <a:off x="4572000" y="2708920"/>
            <a:ext cx="3312368" cy="338554"/>
          </a:xfrm>
          <a:prstGeom prst="rect">
            <a:avLst/>
          </a:prstGeom>
          <a:noFill/>
        </p:spPr>
        <p:txBody>
          <a:bodyPr wrap="square" rtlCol="0">
            <a:spAutoFit/>
          </a:bodyPr>
          <a:lstStyle/>
          <a:p>
            <a:pPr algn="just"/>
            <a:r>
              <a:rPr lang="es-ES" sz="1600" dirty="0" smtClean="0">
                <a:latin typeface="Arial Narrow" pitchFamily="34" charset="0"/>
              </a:rPr>
              <a:t>Según la 3ª Ley de Kepler:</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17" name="16 CuadroTexto"/>
              <p:cNvSpPr txBox="1"/>
              <p:nvPr/>
            </p:nvSpPr>
            <p:spPr>
              <a:xfrm>
                <a:off x="5508104" y="3212976"/>
                <a:ext cx="1140377" cy="6267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s-ES" sz="1600" b="0" i="1" smtClean="0">
                              <a:latin typeface="Cambria Math"/>
                            </a:rPr>
                          </m:ctrlPr>
                        </m:fPr>
                        <m:num>
                          <m:sSup>
                            <m:sSupPr>
                              <m:ctrlPr>
                                <a:rPr lang="es-ES" sz="1600" b="0" i="1" smtClean="0">
                                  <a:latin typeface="Cambria Math"/>
                                </a:rPr>
                              </m:ctrlPr>
                            </m:sSupPr>
                            <m:e>
                              <m:r>
                                <a:rPr lang="es-ES" sz="1600" b="0" i="1" smtClean="0">
                                  <a:latin typeface="Cambria Math"/>
                                </a:rPr>
                                <m:t>𝑇</m:t>
                              </m:r>
                            </m:e>
                            <m:sup>
                              <m:r>
                                <a:rPr lang="es-ES" sz="1600" b="0" i="1" smtClean="0">
                                  <a:latin typeface="Cambria Math"/>
                                </a:rPr>
                                <m:t>2</m:t>
                              </m:r>
                            </m:sup>
                          </m:sSup>
                        </m:num>
                        <m:den>
                          <m:sSup>
                            <m:sSupPr>
                              <m:ctrlPr>
                                <a:rPr lang="es-ES" sz="1600" b="0" i="1" smtClean="0">
                                  <a:latin typeface="Cambria Math"/>
                                </a:rPr>
                              </m:ctrlPr>
                            </m:sSupPr>
                            <m:e>
                              <m:r>
                                <a:rPr lang="es-ES" sz="1600" b="0" i="1" smtClean="0">
                                  <a:latin typeface="Cambria Math"/>
                                </a:rPr>
                                <m:t>𝑑</m:t>
                              </m:r>
                            </m:e>
                            <m:sup>
                              <m:r>
                                <a:rPr lang="es-ES" sz="1600" b="0" i="1" smtClean="0">
                                  <a:latin typeface="Cambria Math"/>
                                </a:rPr>
                                <m:t>3</m:t>
                              </m:r>
                            </m:sup>
                          </m:sSup>
                        </m:den>
                      </m:f>
                      <m:r>
                        <a:rPr lang="es-ES" sz="1600" b="0" i="1" smtClean="0">
                          <a:latin typeface="Cambria Math"/>
                        </a:rPr>
                        <m:t>=</m:t>
                      </m:r>
                      <m:f>
                        <m:fPr>
                          <m:ctrlPr>
                            <a:rPr lang="es-ES" sz="1600" b="0" i="1" smtClean="0">
                              <a:latin typeface="Cambria Math"/>
                            </a:rPr>
                          </m:ctrlPr>
                        </m:fPr>
                        <m:num>
                          <m:r>
                            <a:rPr lang="es-ES" sz="1600" b="0" i="1" smtClean="0">
                              <a:latin typeface="Cambria Math"/>
                            </a:rPr>
                            <m:t>4</m:t>
                          </m:r>
                          <m:sSup>
                            <m:sSupPr>
                              <m:ctrlPr>
                                <a:rPr lang="es-ES" sz="1600" b="0" i="1" smtClean="0">
                                  <a:latin typeface="Cambria Math"/>
                                </a:rPr>
                              </m:ctrlPr>
                            </m:sSupPr>
                            <m:e>
                              <m:r>
                                <a:rPr lang="es-ES" sz="1600" b="0" i="1" smtClean="0">
                                  <a:latin typeface="Cambria Math"/>
                                  <a:ea typeface="Cambria Math"/>
                                </a:rPr>
                                <m:t>𝜋</m:t>
                              </m:r>
                            </m:e>
                            <m:sup>
                              <m:r>
                                <a:rPr lang="es-ES" sz="1600" b="0" i="1" smtClean="0">
                                  <a:latin typeface="Cambria Math"/>
                                </a:rPr>
                                <m:t>2</m:t>
                              </m:r>
                            </m:sup>
                          </m:sSup>
                        </m:num>
                        <m:den>
                          <m:r>
                            <a:rPr lang="es-ES" sz="1600" b="0" i="1" smtClean="0">
                              <a:latin typeface="Cambria Math"/>
                            </a:rPr>
                            <m:t>𝐺</m:t>
                          </m:r>
                          <m:sSub>
                            <m:sSubPr>
                              <m:ctrlPr>
                                <a:rPr lang="es-ES" sz="1600" b="0" i="1" smtClean="0">
                                  <a:latin typeface="Cambria Math"/>
                                </a:rPr>
                              </m:ctrlPr>
                            </m:sSubPr>
                            <m:e>
                              <m:r>
                                <a:rPr lang="es-ES" sz="1600" b="0" i="1" smtClean="0">
                                  <a:latin typeface="Cambria Math"/>
                                </a:rPr>
                                <m:t>𝑀</m:t>
                              </m:r>
                            </m:e>
                            <m:sub>
                              <m:r>
                                <a:rPr lang="es-ES" sz="1600" b="0" i="1" smtClean="0">
                                  <a:latin typeface="Cambria Math"/>
                                </a:rPr>
                                <m:t>𝑇</m:t>
                              </m:r>
                            </m:sub>
                          </m:sSub>
                        </m:den>
                      </m:f>
                    </m:oMath>
                  </m:oMathPara>
                </a14:m>
                <a:endParaRPr lang="es-ES" sz="1600" dirty="0"/>
              </a:p>
            </p:txBody>
          </p:sp>
        </mc:Choice>
        <mc:Fallback xmlns="">
          <p:sp>
            <p:nvSpPr>
              <p:cNvPr id="17" name="16 CuadroTexto"/>
              <p:cNvSpPr txBox="1">
                <a:spLocks noRot="1" noChangeAspect="1" noMove="1" noResize="1" noEditPoints="1" noAdjustHandles="1" noChangeArrowheads="1" noChangeShapeType="1" noTextEdit="1"/>
              </p:cNvSpPr>
              <p:nvPr/>
            </p:nvSpPr>
            <p:spPr>
              <a:xfrm>
                <a:off x="5508104" y="3212976"/>
                <a:ext cx="1140377" cy="626710"/>
              </a:xfrm>
              <a:prstGeom prst="rect">
                <a:avLst/>
              </a:prstGeom>
              <a:blipFill rotWithShape="1">
                <a:blip r:embed="rId4"/>
                <a:stretch>
                  <a:fillRect/>
                </a:stretch>
              </a:blipFill>
            </p:spPr>
            <p:txBody>
              <a:bodyPr/>
              <a:lstStyle/>
              <a:p>
                <a:r>
                  <a:rPr lang="es-ES">
                    <a:noFill/>
                  </a:rPr>
                  <a:t> </a:t>
                </a:r>
              </a:p>
            </p:txBody>
          </p:sp>
        </mc:Fallback>
      </mc:AlternateContent>
      <p:sp>
        <p:nvSpPr>
          <p:cNvPr id="18" name="17 CuadroTexto"/>
          <p:cNvSpPr txBox="1"/>
          <p:nvPr/>
        </p:nvSpPr>
        <p:spPr>
          <a:xfrm>
            <a:off x="2915816" y="3645024"/>
            <a:ext cx="306494" cy="369332"/>
          </a:xfrm>
          <a:prstGeom prst="rect">
            <a:avLst/>
          </a:prstGeom>
          <a:noFill/>
        </p:spPr>
        <p:txBody>
          <a:bodyPr wrap="none" rtlCol="0">
            <a:spAutoFit/>
          </a:bodyPr>
          <a:lstStyle/>
          <a:p>
            <a:r>
              <a:rPr lang="es-ES" dirty="0"/>
              <a:t>d</a:t>
            </a:r>
            <a:endParaRPr lang="es-ES" baseline="-25000" dirty="0"/>
          </a:p>
        </p:txBody>
      </p:sp>
      <p:sp>
        <p:nvSpPr>
          <p:cNvPr id="19" name="18 CuadroTexto"/>
          <p:cNvSpPr txBox="1"/>
          <p:nvPr/>
        </p:nvSpPr>
        <p:spPr>
          <a:xfrm>
            <a:off x="4572000" y="4293096"/>
            <a:ext cx="3312368" cy="338554"/>
          </a:xfrm>
          <a:prstGeom prst="rect">
            <a:avLst/>
          </a:prstGeom>
          <a:noFill/>
        </p:spPr>
        <p:txBody>
          <a:bodyPr wrap="square" rtlCol="0">
            <a:spAutoFit/>
          </a:bodyPr>
          <a:lstStyle/>
          <a:p>
            <a:pPr algn="just"/>
            <a:r>
              <a:rPr lang="es-ES" sz="1600" dirty="0" smtClean="0">
                <a:latin typeface="Arial Narrow" pitchFamily="34" charset="0"/>
              </a:rPr>
              <a:t>Despejando la masa de la Tierra:</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20" name="19 CuadroTexto"/>
              <p:cNvSpPr txBox="1"/>
              <p:nvPr/>
            </p:nvSpPr>
            <p:spPr>
              <a:xfrm>
                <a:off x="3563888" y="4941168"/>
                <a:ext cx="4134017" cy="62126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b="0" i="1" smtClean="0">
                              <a:latin typeface="Cambria Math"/>
                            </a:rPr>
                          </m:ctrlPr>
                        </m:sSubPr>
                        <m:e>
                          <m:r>
                            <a:rPr lang="es-ES" sz="1600" b="0" i="1" smtClean="0">
                              <a:latin typeface="Cambria Math"/>
                            </a:rPr>
                            <m:t>𝑀</m:t>
                          </m:r>
                        </m:e>
                        <m:sub>
                          <m:r>
                            <a:rPr lang="es-ES" sz="1600" b="0" i="1" smtClean="0">
                              <a:latin typeface="Cambria Math"/>
                            </a:rPr>
                            <m:t>𝑇</m:t>
                          </m:r>
                        </m:sub>
                      </m:sSub>
                      <m:r>
                        <a:rPr lang="es-ES" sz="1600" b="0" i="1" smtClean="0">
                          <a:latin typeface="Cambria Math"/>
                        </a:rPr>
                        <m:t>=</m:t>
                      </m:r>
                      <m:f>
                        <m:fPr>
                          <m:ctrlPr>
                            <a:rPr lang="es-ES" sz="1600" b="0" i="1" smtClean="0">
                              <a:latin typeface="Cambria Math"/>
                            </a:rPr>
                          </m:ctrlPr>
                        </m:fPr>
                        <m:num>
                          <m:r>
                            <a:rPr lang="es-ES" sz="1600" b="0" i="1" smtClean="0">
                              <a:latin typeface="Cambria Math"/>
                            </a:rPr>
                            <m:t>4</m:t>
                          </m:r>
                          <m:sSup>
                            <m:sSupPr>
                              <m:ctrlPr>
                                <a:rPr lang="es-ES" sz="1600" b="0" i="1" smtClean="0">
                                  <a:latin typeface="Cambria Math"/>
                                </a:rPr>
                              </m:ctrlPr>
                            </m:sSupPr>
                            <m:e>
                              <m:r>
                                <a:rPr lang="es-ES" sz="1600" b="0" i="1" smtClean="0">
                                  <a:latin typeface="Cambria Math"/>
                                  <a:ea typeface="Cambria Math"/>
                                </a:rPr>
                                <m:t>𝜋</m:t>
                              </m:r>
                            </m:e>
                            <m:sup>
                              <m:r>
                                <a:rPr lang="es-ES" sz="1600" b="0" i="1" smtClean="0">
                                  <a:latin typeface="Cambria Math"/>
                                </a:rPr>
                                <m:t>2</m:t>
                              </m:r>
                            </m:sup>
                          </m:sSup>
                          <m:sSup>
                            <m:sSupPr>
                              <m:ctrlPr>
                                <a:rPr lang="es-ES" sz="1600" b="0" i="1" smtClean="0">
                                  <a:latin typeface="Cambria Math"/>
                                </a:rPr>
                              </m:ctrlPr>
                            </m:sSupPr>
                            <m:e>
                              <m:r>
                                <a:rPr lang="es-ES" sz="1600" b="0" i="1" smtClean="0">
                                  <a:latin typeface="Cambria Math"/>
                                </a:rPr>
                                <m:t>𝑑</m:t>
                              </m:r>
                            </m:e>
                            <m:sup>
                              <m:r>
                                <a:rPr lang="es-ES" sz="1600" b="0" i="1" smtClean="0">
                                  <a:latin typeface="Cambria Math"/>
                                </a:rPr>
                                <m:t>3</m:t>
                              </m:r>
                            </m:sup>
                          </m:sSup>
                        </m:num>
                        <m:den>
                          <m:r>
                            <a:rPr lang="es-ES" sz="1600" b="0" i="1" smtClean="0">
                              <a:latin typeface="Cambria Math"/>
                            </a:rPr>
                            <m:t>𝐺</m:t>
                          </m:r>
                          <m:sSup>
                            <m:sSupPr>
                              <m:ctrlPr>
                                <a:rPr lang="es-ES" sz="1600" b="0" i="1" smtClean="0">
                                  <a:latin typeface="Cambria Math"/>
                                </a:rPr>
                              </m:ctrlPr>
                            </m:sSupPr>
                            <m:e>
                              <m:r>
                                <a:rPr lang="es-ES" sz="1600" b="0" i="1" smtClean="0">
                                  <a:latin typeface="Cambria Math"/>
                                </a:rPr>
                                <m:t>𝑇</m:t>
                              </m:r>
                            </m:e>
                            <m:sup>
                              <m:r>
                                <a:rPr lang="es-ES" sz="1600" b="0" i="1" smtClean="0">
                                  <a:latin typeface="Cambria Math"/>
                                </a:rPr>
                                <m:t>2</m:t>
                              </m:r>
                            </m:sup>
                          </m:sSup>
                        </m:den>
                      </m:f>
                      <m:r>
                        <a:rPr lang="es-ES" sz="1600" b="0" i="1" smtClean="0">
                          <a:latin typeface="Cambria Math"/>
                        </a:rPr>
                        <m:t>=</m:t>
                      </m:r>
                      <m:f>
                        <m:fPr>
                          <m:ctrlPr>
                            <a:rPr lang="es-ES" sz="1600" b="0" i="1" smtClean="0">
                              <a:latin typeface="Cambria Math"/>
                            </a:rPr>
                          </m:ctrlPr>
                        </m:fPr>
                        <m:num>
                          <m:r>
                            <a:rPr lang="es-ES" sz="1600" b="0" i="1" smtClean="0">
                              <a:latin typeface="Cambria Math"/>
                            </a:rPr>
                            <m:t>4</m:t>
                          </m:r>
                          <m:sSup>
                            <m:sSupPr>
                              <m:ctrlPr>
                                <a:rPr lang="es-ES" sz="1600" b="0" i="1" smtClean="0">
                                  <a:latin typeface="Cambria Math"/>
                                </a:rPr>
                              </m:ctrlPr>
                            </m:sSupPr>
                            <m:e>
                              <m:r>
                                <a:rPr lang="es-ES" sz="1600" b="0" i="1" smtClean="0">
                                  <a:latin typeface="Cambria Math"/>
                                  <a:ea typeface="Cambria Math"/>
                                </a:rPr>
                                <m:t>𝜋</m:t>
                              </m:r>
                            </m:e>
                            <m:sup>
                              <m:r>
                                <a:rPr lang="es-ES" sz="1600" b="0" i="1" smtClean="0">
                                  <a:latin typeface="Cambria Math"/>
                                </a:rPr>
                                <m:t>2</m:t>
                              </m:r>
                            </m:sup>
                          </m:sSup>
                          <m:sSup>
                            <m:sSupPr>
                              <m:ctrlPr>
                                <a:rPr lang="es-ES" sz="1600" b="0" i="1" smtClean="0">
                                  <a:latin typeface="Cambria Math"/>
                                </a:rPr>
                              </m:ctrlPr>
                            </m:sSupPr>
                            <m:e>
                              <m:d>
                                <m:dPr>
                                  <m:ctrlPr>
                                    <a:rPr lang="es-ES" sz="1600" b="0" i="1" smtClean="0">
                                      <a:latin typeface="Cambria Math"/>
                                    </a:rPr>
                                  </m:ctrlPr>
                                </m:dPr>
                                <m:e>
                                  <m:r>
                                    <a:rPr lang="es-ES" sz="1600" b="0" i="1" smtClean="0">
                                      <a:latin typeface="Cambria Math"/>
                                    </a:rPr>
                                    <m:t>3,84·</m:t>
                                  </m:r>
                                  <m:sSup>
                                    <m:sSupPr>
                                      <m:ctrlPr>
                                        <a:rPr lang="es-ES" sz="1600" b="0" i="1" smtClean="0">
                                          <a:latin typeface="Cambria Math"/>
                                        </a:rPr>
                                      </m:ctrlPr>
                                    </m:sSupPr>
                                    <m:e>
                                      <m:r>
                                        <a:rPr lang="es-ES" sz="1600" b="0" i="1" smtClean="0">
                                          <a:latin typeface="Cambria Math"/>
                                        </a:rPr>
                                        <m:t>10</m:t>
                                      </m:r>
                                    </m:e>
                                    <m:sup>
                                      <m:r>
                                        <a:rPr lang="es-ES" sz="1600" b="0" i="1" smtClean="0">
                                          <a:latin typeface="Cambria Math"/>
                                        </a:rPr>
                                        <m:t>8</m:t>
                                      </m:r>
                                    </m:sup>
                                  </m:sSup>
                                </m:e>
                              </m:d>
                            </m:e>
                            <m:sup>
                              <m:r>
                                <a:rPr lang="es-ES" sz="1600" b="0" i="1" smtClean="0">
                                  <a:latin typeface="Cambria Math"/>
                                </a:rPr>
                                <m:t>3</m:t>
                              </m:r>
                            </m:sup>
                          </m:sSup>
                        </m:num>
                        <m:den>
                          <m:r>
                            <a:rPr lang="es-ES" sz="1600" b="0" i="1" smtClean="0">
                              <a:latin typeface="Cambria Math"/>
                            </a:rPr>
                            <m:t>6,67·</m:t>
                          </m:r>
                          <m:sSup>
                            <m:sSupPr>
                              <m:ctrlPr>
                                <a:rPr lang="es-ES" sz="1600" b="0" i="1" smtClean="0">
                                  <a:latin typeface="Cambria Math"/>
                                </a:rPr>
                              </m:ctrlPr>
                            </m:sSupPr>
                            <m:e>
                              <m:r>
                                <a:rPr lang="es-ES" sz="1600" b="0" i="1" smtClean="0">
                                  <a:latin typeface="Cambria Math"/>
                                </a:rPr>
                                <m:t>10</m:t>
                              </m:r>
                            </m:e>
                            <m:sup>
                              <m:r>
                                <a:rPr lang="es-ES" sz="1600" b="0" i="1" smtClean="0">
                                  <a:latin typeface="Cambria Math"/>
                                </a:rPr>
                                <m:t>−11</m:t>
                              </m:r>
                            </m:sup>
                          </m:sSup>
                          <m:r>
                            <a:rPr lang="es-ES" sz="1600" b="0" i="1" smtClean="0">
                              <a:latin typeface="Cambria Math"/>
                            </a:rPr>
                            <m:t>·</m:t>
                          </m:r>
                          <m:sSup>
                            <m:sSupPr>
                              <m:ctrlPr>
                                <a:rPr lang="es-ES" sz="1600" b="0" i="1" smtClean="0">
                                  <a:latin typeface="Cambria Math"/>
                                </a:rPr>
                              </m:ctrlPr>
                            </m:sSupPr>
                            <m:e>
                              <m:d>
                                <m:dPr>
                                  <m:ctrlPr>
                                    <a:rPr lang="es-ES" sz="1600" b="0" i="1" smtClean="0">
                                      <a:latin typeface="Cambria Math"/>
                                    </a:rPr>
                                  </m:ctrlPr>
                                </m:dPr>
                                <m:e>
                                  <m:r>
                                    <a:rPr lang="es-ES" sz="1600" b="0" i="1" smtClean="0">
                                      <a:latin typeface="Cambria Math"/>
                                    </a:rPr>
                                    <m:t>2,36·</m:t>
                                  </m:r>
                                  <m:sSup>
                                    <m:sSupPr>
                                      <m:ctrlPr>
                                        <a:rPr lang="es-ES" sz="1600" b="0" i="1" smtClean="0">
                                          <a:latin typeface="Cambria Math"/>
                                        </a:rPr>
                                      </m:ctrlPr>
                                    </m:sSupPr>
                                    <m:e>
                                      <m:r>
                                        <a:rPr lang="es-ES" sz="1600" b="0" i="1" smtClean="0">
                                          <a:latin typeface="Cambria Math"/>
                                        </a:rPr>
                                        <m:t>10</m:t>
                                      </m:r>
                                    </m:e>
                                    <m:sup>
                                      <m:r>
                                        <a:rPr lang="es-ES" sz="1600" b="0" i="1" smtClean="0">
                                          <a:latin typeface="Cambria Math"/>
                                        </a:rPr>
                                        <m:t>6</m:t>
                                      </m:r>
                                    </m:sup>
                                  </m:sSup>
                                </m:e>
                              </m:d>
                            </m:e>
                            <m:sup>
                              <m:r>
                                <a:rPr lang="es-ES" sz="1600" b="0" i="1" smtClean="0">
                                  <a:latin typeface="Cambria Math"/>
                                </a:rPr>
                                <m:t>2</m:t>
                              </m:r>
                            </m:sup>
                          </m:sSup>
                        </m:den>
                      </m:f>
                      <m:r>
                        <a:rPr lang="es-ES" sz="1600" b="0" i="1" smtClean="0">
                          <a:latin typeface="Cambria Math"/>
                        </a:rPr>
                        <m:t>=</m:t>
                      </m:r>
                    </m:oMath>
                  </m:oMathPara>
                </a14:m>
                <a:endParaRPr lang="es-ES" sz="1600" dirty="0"/>
              </a:p>
            </p:txBody>
          </p:sp>
        </mc:Choice>
        <mc:Fallback xmlns="">
          <p:sp>
            <p:nvSpPr>
              <p:cNvPr id="20" name="19 CuadroTexto"/>
              <p:cNvSpPr txBox="1">
                <a:spLocks noRot="1" noChangeAspect="1" noMove="1" noResize="1" noEditPoints="1" noAdjustHandles="1" noChangeArrowheads="1" noChangeShapeType="1" noTextEdit="1"/>
              </p:cNvSpPr>
              <p:nvPr/>
            </p:nvSpPr>
            <p:spPr>
              <a:xfrm>
                <a:off x="3563888" y="4941168"/>
                <a:ext cx="4134017" cy="621260"/>
              </a:xfrm>
              <a:prstGeom prst="rect">
                <a:avLst/>
              </a:prstGeom>
              <a:blipFill rotWithShape="1">
                <a:blip r:embed="rId5"/>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1" name="20 CuadroTexto"/>
              <p:cNvSpPr txBox="1"/>
              <p:nvPr/>
            </p:nvSpPr>
            <p:spPr>
              <a:xfrm>
                <a:off x="3563888" y="5877272"/>
                <a:ext cx="2127441" cy="344133"/>
              </a:xfrm>
              <a:prstGeom prst="rect">
                <a:avLst/>
              </a:prstGeom>
              <a:solidFill>
                <a:srgbClr val="FF0000"/>
              </a:solid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b="1" i="1" smtClean="0">
                              <a:solidFill>
                                <a:schemeClr val="bg1"/>
                              </a:solidFill>
                              <a:latin typeface="Cambria Math"/>
                            </a:rPr>
                          </m:ctrlPr>
                        </m:sSubPr>
                        <m:e>
                          <m:r>
                            <a:rPr lang="es-ES" sz="1600" b="1" i="1" smtClean="0">
                              <a:solidFill>
                                <a:schemeClr val="bg1"/>
                              </a:solidFill>
                              <a:latin typeface="Cambria Math"/>
                            </a:rPr>
                            <m:t>𝑴</m:t>
                          </m:r>
                        </m:e>
                        <m:sub>
                          <m:r>
                            <a:rPr lang="es-ES" sz="1600" b="1" i="1" smtClean="0">
                              <a:solidFill>
                                <a:schemeClr val="bg1"/>
                              </a:solidFill>
                              <a:latin typeface="Cambria Math"/>
                            </a:rPr>
                            <m:t>𝑻</m:t>
                          </m:r>
                        </m:sub>
                      </m:sSub>
                      <m:r>
                        <a:rPr lang="es-ES" sz="1600" b="1" i="1" smtClean="0">
                          <a:solidFill>
                            <a:schemeClr val="bg1"/>
                          </a:solidFill>
                          <a:latin typeface="Cambria Math"/>
                        </a:rPr>
                        <m:t>=</m:t>
                      </m:r>
                      <m:r>
                        <a:rPr lang="es-ES" sz="1600" b="1" i="1" smtClean="0">
                          <a:solidFill>
                            <a:schemeClr val="bg1"/>
                          </a:solidFill>
                          <a:latin typeface="Cambria Math"/>
                        </a:rPr>
                        <m:t>𝟔</m:t>
                      </m:r>
                      <m:r>
                        <a:rPr lang="es-ES" sz="1600" b="1" i="1" smtClean="0">
                          <a:solidFill>
                            <a:schemeClr val="bg1"/>
                          </a:solidFill>
                          <a:latin typeface="Cambria Math"/>
                        </a:rPr>
                        <m:t>,</m:t>
                      </m:r>
                      <m:r>
                        <a:rPr lang="es-ES" sz="1600" b="1" i="1" smtClean="0">
                          <a:solidFill>
                            <a:schemeClr val="bg1"/>
                          </a:solidFill>
                          <a:latin typeface="Cambria Math"/>
                        </a:rPr>
                        <m:t>𝟎𝟐</m:t>
                      </m:r>
                      <m:r>
                        <a:rPr lang="es-ES" sz="1600" b="1" i="1" smtClean="0">
                          <a:solidFill>
                            <a:schemeClr val="bg1"/>
                          </a:solidFill>
                          <a:latin typeface="Cambria Math"/>
                        </a:rPr>
                        <m:t>·</m:t>
                      </m:r>
                      <m:sSup>
                        <m:sSupPr>
                          <m:ctrlPr>
                            <a:rPr lang="es-ES" sz="1600" b="1" i="1" smtClean="0">
                              <a:solidFill>
                                <a:schemeClr val="bg1"/>
                              </a:solidFill>
                              <a:latin typeface="Cambria Math"/>
                            </a:rPr>
                          </m:ctrlPr>
                        </m:sSupPr>
                        <m:e>
                          <m:r>
                            <a:rPr lang="es-ES" sz="1600" b="1" i="1" smtClean="0">
                              <a:solidFill>
                                <a:schemeClr val="bg1"/>
                              </a:solidFill>
                              <a:latin typeface="Cambria Math"/>
                            </a:rPr>
                            <m:t>𝟏𝟎</m:t>
                          </m:r>
                        </m:e>
                        <m:sup>
                          <m:r>
                            <a:rPr lang="es-ES" sz="1600" b="1" i="1" smtClean="0">
                              <a:solidFill>
                                <a:schemeClr val="bg1"/>
                              </a:solidFill>
                              <a:latin typeface="Cambria Math"/>
                            </a:rPr>
                            <m:t>𝟐𝟒</m:t>
                          </m:r>
                        </m:sup>
                      </m:sSup>
                      <m:r>
                        <a:rPr lang="es-ES" sz="1600" b="1" i="1" smtClean="0">
                          <a:solidFill>
                            <a:schemeClr val="bg1"/>
                          </a:solidFill>
                          <a:latin typeface="Cambria Math"/>
                        </a:rPr>
                        <m:t> </m:t>
                      </m:r>
                      <m:r>
                        <a:rPr lang="es-ES" sz="1600" b="1" i="1" smtClean="0">
                          <a:solidFill>
                            <a:schemeClr val="bg1"/>
                          </a:solidFill>
                          <a:latin typeface="Cambria Math"/>
                        </a:rPr>
                        <m:t>𝒌𝒈</m:t>
                      </m:r>
                    </m:oMath>
                  </m:oMathPara>
                </a14:m>
                <a:endParaRPr lang="es-ES" sz="1600" b="1" dirty="0">
                  <a:solidFill>
                    <a:schemeClr val="bg1"/>
                  </a:solidFill>
                </a:endParaRPr>
              </a:p>
            </p:txBody>
          </p:sp>
        </mc:Choice>
        <mc:Fallback xmlns="">
          <p:sp>
            <p:nvSpPr>
              <p:cNvPr id="21" name="20 CuadroTexto"/>
              <p:cNvSpPr txBox="1">
                <a:spLocks noRot="1" noChangeAspect="1" noMove="1" noResize="1" noEditPoints="1" noAdjustHandles="1" noChangeArrowheads="1" noChangeShapeType="1" noTextEdit="1"/>
              </p:cNvSpPr>
              <p:nvPr/>
            </p:nvSpPr>
            <p:spPr>
              <a:xfrm>
                <a:off x="3563888" y="5877272"/>
                <a:ext cx="2127441" cy="344133"/>
              </a:xfrm>
              <a:prstGeom prst="rect">
                <a:avLst/>
              </a:prstGeom>
              <a:blipFill rotWithShape="1">
                <a:blip r:embed="rId6"/>
                <a:stretch>
                  <a:fillRect b="-8772"/>
                </a:stretch>
              </a:blipFill>
            </p:spPr>
            <p:txBody>
              <a:bodyPr/>
              <a:lstStyle/>
              <a:p>
                <a:r>
                  <a:rPr lang="es-ES">
                    <a:noFill/>
                  </a:rPr>
                  <a:t> </a:t>
                </a:r>
              </a:p>
            </p:txBody>
          </p:sp>
        </mc:Fallback>
      </mc:AlternateContent>
      <p:pic>
        <p:nvPicPr>
          <p:cNvPr id="22" name="21 Imagen"/>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23" name="22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spTree>
    <p:extLst>
      <p:ext uri="{BB962C8B-B14F-4D97-AF65-F5344CB8AC3E}">
        <p14:creationId xmlns:p14="http://schemas.microsoft.com/office/powerpoint/2010/main" val="354256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repeatCount="indefinite" fill="hold" nodeType="afterEffect">
                                  <p:stCondLst>
                                    <p:cond delay="0"/>
                                  </p:stCondLst>
                                  <p:endCondLst>
                                    <p:cond evt="onNext" delay="0">
                                      <p:tgtEl>
                                        <p:sldTgt/>
                                      </p:tgtEl>
                                    </p:cond>
                                  </p:endCondLst>
                                  <p:childTnLst>
                                    <p:animMotion origin="layout" path="M 0.00417 0.00971 C 0.00417 0.09875 -0.08403 0.17321 -0.19323 0.17321 C -0.30156 0.17321 -0.38958 0.09875 -0.38958 0.00971 C -0.38958 -0.08025 -0.30156 -0.15195 -0.19323 -0.15195 C -0.08403 -0.15195 0.00417 -0.08025 0.00417 0.00971 Z " pathEditMode="relative" rAng="5400000" ptsTypes="fffff">
                                      <p:cBhvr>
                                        <p:cTn id="6" dur="5000" fill="hold"/>
                                        <p:tgtEl>
                                          <p:spTgt spid="6"/>
                                        </p:tgtEl>
                                        <p:attrNameLst>
                                          <p:attrName>ppt_x</p:attrName>
                                          <p:attrName>ppt_y</p:attrName>
                                        </p:attrNameLst>
                                      </p:cBhvr>
                                      <p:rCtr x="-19688" y="93"/>
                                    </p:animMotion>
                                  </p:childTnLst>
                                </p:cTn>
                              </p:par>
                            </p:childTnLst>
                          </p:cTn>
                        </p:par>
                        <p:par>
                          <p:cTn id="7" fill="hold">
                            <p:stCondLst>
                              <p:cond delay="5000"/>
                            </p:stCondLst>
                            <p:childTnLst>
                              <p:par>
                                <p:cTn id="8" presetID="1" presetClass="entr" presetSubtype="0" fill="hold" nodeType="afterEffect">
                                  <p:stCondLst>
                                    <p:cond delay="0"/>
                                  </p:stCondLst>
                                  <p:childTnLst>
                                    <p:set>
                                      <p:cBhvr>
                                        <p:cTn id="9" dur="1" fill="hold">
                                          <p:stCondLst>
                                            <p:cond delay="0"/>
                                          </p:stCondLst>
                                        </p:cTn>
                                        <p:tgtEl>
                                          <p:spTgt spid="12"/>
                                        </p:tgtEl>
                                        <p:attrNameLst>
                                          <p:attrName>style.visibility</p:attrName>
                                        </p:attrNameLst>
                                      </p:cBhvr>
                                      <p:to>
                                        <p:strVal val="visible"/>
                                      </p:to>
                                    </p:set>
                                  </p:childTnLst>
                                </p:cTn>
                              </p:par>
                            </p:childTnLst>
                          </p:cTn>
                        </p:par>
                        <p:par>
                          <p:cTn id="10" fill="hold">
                            <p:stCondLst>
                              <p:cond delay="5000"/>
                            </p:stCondLst>
                            <p:childTnLst>
                              <p:par>
                                <p:cTn id="11" presetID="1" presetClass="entr" presetSubtype="0" fill="hold" nodeType="after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par>
                          <p:cTn id="16" fill="hold">
                            <p:stCondLst>
                              <p:cond delay="5000"/>
                            </p:stCondLst>
                            <p:childTnLst>
                              <p:par>
                                <p:cTn id="17" presetID="1" presetClass="entr" presetSubtype="0" fill="hold" grpId="0" nodeType="after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p:cTn id="23" dur="1000" fill="hold"/>
                                        <p:tgtEl>
                                          <p:spTgt spid="16"/>
                                        </p:tgtEl>
                                        <p:attrNameLst>
                                          <p:attrName>ppt_w</p:attrName>
                                        </p:attrNameLst>
                                      </p:cBhvr>
                                      <p:tavLst>
                                        <p:tav tm="0">
                                          <p:val>
                                            <p:fltVal val="0"/>
                                          </p:val>
                                        </p:tav>
                                        <p:tav tm="100000">
                                          <p:val>
                                            <p:strVal val="#ppt_w"/>
                                          </p:val>
                                        </p:tav>
                                      </p:tavLst>
                                    </p:anim>
                                    <p:anim calcmode="lin" valueType="num">
                                      <p:cBhvr>
                                        <p:cTn id="24" dur="1000" fill="hold"/>
                                        <p:tgtEl>
                                          <p:spTgt spid="16"/>
                                        </p:tgtEl>
                                        <p:attrNameLst>
                                          <p:attrName>ppt_h</p:attrName>
                                        </p:attrNameLst>
                                      </p:cBhvr>
                                      <p:tavLst>
                                        <p:tav tm="0">
                                          <p:val>
                                            <p:fltVal val="0"/>
                                          </p:val>
                                        </p:tav>
                                        <p:tav tm="100000">
                                          <p:val>
                                            <p:strVal val="#ppt_h"/>
                                          </p:val>
                                        </p:tav>
                                      </p:tavLst>
                                    </p:anim>
                                    <p:anim calcmode="lin" valueType="num">
                                      <p:cBhvr>
                                        <p:cTn id="25" dur="1000" fill="hold"/>
                                        <p:tgtEl>
                                          <p:spTgt spid="16"/>
                                        </p:tgtEl>
                                        <p:attrNameLst>
                                          <p:attrName>style.rotation</p:attrName>
                                        </p:attrNameLst>
                                      </p:cBhvr>
                                      <p:tavLst>
                                        <p:tav tm="0">
                                          <p:val>
                                            <p:fltVal val="90"/>
                                          </p:val>
                                        </p:tav>
                                        <p:tav tm="100000">
                                          <p:val>
                                            <p:fltVal val="0"/>
                                          </p:val>
                                        </p:tav>
                                      </p:tavLst>
                                    </p:anim>
                                    <p:animEffect transition="in" filter="fade">
                                      <p:cBhvr>
                                        <p:cTn id="26" dur="1000"/>
                                        <p:tgtEl>
                                          <p:spTgt spid="16"/>
                                        </p:tgtEl>
                                      </p:cBhvr>
                                    </p:animEffect>
                                  </p:childTnLst>
                                </p:cTn>
                              </p:par>
                            </p:childTnLst>
                          </p:cTn>
                        </p:par>
                        <p:par>
                          <p:cTn id="27" fill="hold">
                            <p:stCondLst>
                              <p:cond delay="1000"/>
                            </p:stCondLst>
                            <p:childTnLst>
                              <p:par>
                                <p:cTn id="28" presetID="45" presetClass="entr" presetSubtype="0" fill="hold" grpId="0" nodeType="after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2000"/>
                                        <p:tgtEl>
                                          <p:spTgt spid="17"/>
                                        </p:tgtEl>
                                      </p:cBhvr>
                                    </p:animEffect>
                                    <p:anim calcmode="lin" valueType="num">
                                      <p:cBhvr>
                                        <p:cTn id="31" dur="2000" fill="hold"/>
                                        <p:tgtEl>
                                          <p:spTgt spid="17"/>
                                        </p:tgtEl>
                                        <p:attrNameLst>
                                          <p:attrName>ppt_w</p:attrName>
                                        </p:attrNameLst>
                                      </p:cBhvr>
                                      <p:tavLst>
                                        <p:tav tm="0" fmla="#ppt_w*sin(2.5*pi*$)">
                                          <p:val>
                                            <p:fltVal val="0"/>
                                          </p:val>
                                        </p:tav>
                                        <p:tav tm="100000">
                                          <p:val>
                                            <p:fltVal val="1"/>
                                          </p:val>
                                        </p:tav>
                                      </p:tavLst>
                                    </p:anim>
                                    <p:anim calcmode="lin" valueType="num">
                                      <p:cBhvr>
                                        <p:cTn id="32" dur="2000" fill="hold"/>
                                        <p:tgtEl>
                                          <p:spTgt spid="17"/>
                                        </p:tgtEl>
                                        <p:attrNameLst>
                                          <p:attrName>ppt_h</p:attrName>
                                        </p:attrNameLst>
                                      </p:cBhvr>
                                      <p:tavLst>
                                        <p:tav tm="0">
                                          <p:val>
                                            <p:strVal val="#ppt_h"/>
                                          </p:val>
                                        </p:tav>
                                        <p:tav tm="100000">
                                          <p:val>
                                            <p:strVal val="#ppt_h"/>
                                          </p:val>
                                        </p:tav>
                                      </p:tavLst>
                                    </p:anim>
                                  </p:childTnLst>
                                </p:cTn>
                              </p:par>
                            </p:childTnLst>
                          </p:cTn>
                        </p:par>
                        <p:par>
                          <p:cTn id="33" fill="hold">
                            <p:stCondLst>
                              <p:cond delay="3000"/>
                            </p:stCondLst>
                            <p:childTnLst>
                              <p:par>
                                <p:cTn id="34" presetID="21" presetClass="entr" presetSubtype="1" fill="hold" grpId="0" nodeType="after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wheel(1)">
                                      <p:cBhvr>
                                        <p:cTn id="36" dur="2000"/>
                                        <p:tgtEl>
                                          <p:spTgt spid="19"/>
                                        </p:tgtEl>
                                      </p:cBhvr>
                                    </p:animEffect>
                                  </p:childTnLst>
                                </p:cTn>
                              </p:par>
                            </p:childTnLst>
                          </p:cTn>
                        </p:par>
                        <p:par>
                          <p:cTn id="37" fill="hold">
                            <p:stCondLst>
                              <p:cond delay="5000"/>
                            </p:stCondLst>
                            <p:childTnLst>
                              <p:par>
                                <p:cTn id="38" presetID="2" presetClass="entr" presetSubtype="4" fill="hold" grpId="0" nodeType="afterEffect">
                                  <p:stCondLst>
                                    <p:cond delay="0"/>
                                  </p:stCondLst>
                                  <p:childTnLst>
                                    <p:set>
                                      <p:cBhvr>
                                        <p:cTn id="39" dur="1" fill="hold">
                                          <p:stCondLst>
                                            <p:cond delay="0"/>
                                          </p:stCondLst>
                                        </p:cTn>
                                        <p:tgtEl>
                                          <p:spTgt spid="20"/>
                                        </p:tgtEl>
                                        <p:attrNameLst>
                                          <p:attrName>style.visibility</p:attrName>
                                        </p:attrNameLst>
                                      </p:cBhvr>
                                      <p:to>
                                        <p:strVal val="visible"/>
                                      </p:to>
                                    </p:set>
                                    <p:anim calcmode="lin" valueType="num">
                                      <p:cBhvr additive="base">
                                        <p:cTn id="40" dur="500" fill="hold"/>
                                        <p:tgtEl>
                                          <p:spTgt spid="20"/>
                                        </p:tgtEl>
                                        <p:attrNameLst>
                                          <p:attrName>ppt_x</p:attrName>
                                        </p:attrNameLst>
                                      </p:cBhvr>
                                      <p:tavLst>
                                        <p:tav tm="0">
                                          <p:val>
                                            <p:strVal val="#ppt_x"/>
                                          </p:val>
                                        </p:tav>
                                        <p:tav tm="100000">
                                          <p:val>
                                            <p:strVal val="#ppt_x"/>
                                          </p:val>
                                        </p:tav>
                                      </p:tavLst>
                                    </p:anim>
                                    <p:anim calcmode="lin" valueType="num">
                                      <p:cBhvr additive="base">
                                        <p:cTn id="41" dur="500" fill="hold"/>
                                        <p:tgtEl>
                                          <p:spTgt spid="20"/>
                                        </p:tgtEl>
                                        <p:attrNameLst>
                                          <p:attrName>ppt_y</p:attrName>
                                        </p:attrNameLst>
                                      </p:cBhvr>
                                      <p:tavLst>
                                        <p:tav tm="0">
                                          <p:val>
                                            <p:strVal val="1+#ppt_h/2"/>
                                          </p:val>
                                        </p:tav>
                                        <p:tav tm="100000">
                                          <p:val>
                                            <p:strVal val="#ppt_y"/>
                                          </p:val>
                                        </p:tav>
                                      </p:tavLst>
                                    </p:anim>
                                  </p:childTnLst>
                                </p:cTn>
                              </p:par>
                            </p:childTnLst>
                          </p:cTn>
                        </p:par>
                        <p:par>
                          <p:cTn id="42" fill="hold">
                            <p:stCondLst>
                              <p:cond delay="5500"/>
                            </p:stCondLst>
                            <p:childTnLst>
                              <p:par>
                                <p:cTn id="43" presetID="26" presetClass="entr" presetSubtype="0" fill="hold" grpId="0" nodeType="after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wipe(down)">
                                      <p:cBhvr>
                                        <p:cTn id="45" dur="580">
                                          <p:stCondLst>
                                            <p:cond delay="0"/>
                                          </p:stCondLst>
                                        </p:cTn>
                                        <p:tgtEl>
                                          <p:spTgt spid="21"/>
                                        </p:tgtEl>
                                      </p:cBhvr>
                                    </p:animEffect>
                                    <p:anim calcmode="lin" valueType="num">
                                      <p:cBhvr>
                                        <p:cTn id="46"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51" dur="26">
                                          <p:stCondLst>
                                            <p:cond delay="650"/>
                                          </p:stCondLst>
                                        </p:cTn>
                                        <p:tgtEl>
                                          <p:spTgt spid="21"/>
                                        </p:tgtEl>
                                      </p:cBhvr>
                                      <p:to x="100000" y="60000"/>
                                    </p:animScale>
                                    <p:animScale>
                                      <p:cBhvr>
                                        <p:cTn id="52" dur="166" decel="50000">
                                          <p:stCondLst>
                                            <p:cond delay="676"/>
                                          </p:stCondLst>
                                        </p:cTn>
                                        <p:tgtEl>
                                          <p:spTgt spid="21"/>
                                        </p:tgtEl>
                                      </p:cBhvr>
                                      <p:to x="100000" y="100000"/>
                                    </p:animScale>
                                    <p:animScale>
                                      <p:cBhvr>
                                        <p:cTn id="53" dur="26">
                                          <p:stCondLst>
                                            <p:cond delay="1312"/>
                                          </p:stCondLst>
                                        </p:cTn>
                                        <p:tgtEl>
                                          <p:spTgt spid="21"/>
                                        </p:tgtEl>
                                      </p:cBhvr>
                                      <p:to x="100000" y="80000"/>
                                    </p:animScale>
                                    <p:animScale>
                                      <p:cBhvr>
                                        <p:cTn id="54" dur="166" decel="50000">
                                          <p:stCondLst>
                                            <p:cond delay="1338"/>
                                          </p:stCondLst>
                                        </p:cTn>
                                        <p:tgtEl>
                                          <p:spTgt spid="21"/>
                                        </p:tgtEl>
                                      </p:cBhvr>
                                      <p:to x="100000" y="100000"/>
                                    </p:animScale>
                                    <p:animScale>
                                      <p:cBhvr>
                                        <p:cTn id="55" dur="26">
                                          <p:stCondLst>
                                            <p:cond delay="1642"/>
                                          </p:stCondLst>
                                        </p:cTn>
                                        <p:tgtEl>
                                          <p:spTgt spid="21"/>
                                        </p:tgtEl>
                                      </p:cBhvr>
                                      <p:to x="100000" y="90000"/>
                                    </p:animScale>
                                    <p:animScale>
                                      <p:cBhvr>
                                        <p:cTn id="56" dur="166" decel="50000">
                                          <p:stCondLst>
                                            <p:cond delay="1668"/>
                                          </p:stCondLst>
                                        </p:cTn>
                                        <p:tgtEl>
                                          <p:spTgt spid="21"/>
                                        </p:tgtEl>
                                      </p:cBhvr>
                                      <p:to x="100000" y="100000"/>
                                    </p:animScale>
                                    <p:animScale>
                                      <p:cBhvr>
                                        <p:cTn id="57" dur="26">
                                          <p:stCondLst>
                                            <p:cond delay="1808"/>
                                          </p:stCondLst>
                                        </p:cTn>
                                        <p:tgtEl>
                                          <p:spTgt spid="21"/>
                                        </p:tgtEl>
                                      </p:cBhvr>
                                      <p:to x="100000" y="95000"/>
                                    </p:animScale>
                                    <p:animScale>
                                      <p:cBhvr>
                                        <p:cTn id="58" dur="166" decel="50000">
                                          <p:stCondLst>
                                            <p:cond delay="1834"/>
                                          </p:stCondLst>
                                        </p:cTn>
                                        <p:tgtEl>
                                          <p:spTgt spid="2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1077218"/>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a:latin typeface="Arial Narrow" pitchFamily="34" charset="0"/>
                <a:ea typeface="Adobe Heiti Std R" pitchFamily="34" charset="-128"/>
                <a:cs typeface="Aparajita" pitchFamily="34" charset="0"/>
              </a:rPr>
              <a:t>2</a:t>
            </a:r>
            <a:r>
              <a:rPr lang="es-ES" sz="1600" dirty="0" smtClean="0">
                <a:latin typeface="Arial Narrow" pitchFamily="34" charset="0"/>
                <a:ea typeface="Adobe Heiti Std R" pitchFamily="34" charset="-128"/>
                <a:cs typeface="Aparajita" pitchFamily="34" charset="0"/>
              </a:rPr>
              <a:t>. Dentro de una barca de 100 kg, situada perpendicularmente al embarcadero, se encuentra una persona de 50 kg, en la popa, a 20 m del embarcadero. La persona empieza a caminar hacia proa con velocidad de 2 m/s. Dibuje un esquema de la situación y calcule a qué distancia se encontrará del embarcadero al cabo de 3 s.</a:t>
            </a:r>
            <a:endParaRPr lang="es-ES" sz="1600" dirty="0">
              <a:latin typeface="Arial Narrow" pitchFamily="34" charset="0"/>
              <a:ea typeface="Adobe Heiti Std R" pitchFamily="34" charset="-128"/>
              <a:cs typeface="Aparajita" pitchFamily="34" charset="0"/>
            </a:endParaRPr>
          </a:p>
        </p:txBody>
      </p:sp>
      <p:sp>
        <p:nvSpPr>
          <p:cNvPr id="3" name="2 Rectángulo"/>
          <p:cNvSpPr/>
          <p:nvPr/>
        </p:nvSpPr>
        <p:spPr>
          <a:xfrm>
            <a:off x="700985" y="2937681"/>
            <a:ext cx="2088232" cy="144016"/>
          </a:xfrm>
          <a:prstGeom prst="rect">
            <a:avLst/>
          </a:prstGeom>
          <a:pattFill prst="ltUpDiag">
            <a:fgClr>
              <a:srgbClr val="993300"/>
            </a:fgClr>
            <a:bgClr>
              <a:srgbClr val="FF9933"/>
            </a:bgClr>
          </a:pattFill>
          <a:ln w="9525">
            <a:solidFill>
              <a:srgbClr val="99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9" name="8 Conector recto"/>
          <p:cNvCxnSpPr/>
          <p:nvPr/>
        </p:nvCxnSpPr>
        <p:spPr>
          <a:xfrm>
            <a:off x="2213153" y="3585753"/>
            <a:ext cx="3960440"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10" name="9 Rectángulo"/>
          <p:cNvSpPr/>
          <p:nvPr/>
        </p:nvSpPr>
        <p:spPr>
          <a:xfrm>
            <a:off x="2213153" y="3585753"/>
            <a:ext cx="5184576" cy="576064"/>
          </a:xfrm>
          <a:prstGeom prst="rect">
            <a:avLst/>
          </a:prstGeom>
          <a:pattFill prst="zigZag">
            <a:fgClr>
              <a:srgbClr val="0070C0"/>
            </a:fgClr>
            <a:bgClr>
              <a:schemeClr val="accent2">
                <a:lumMod val="40000"/>
                <a:lumOff val="6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2" name="21 Rectángulo"/>
          <p:cNvSpPr/>
          <p:nvPr/>
        </p:nvSpPr>
        <p:spPr>
          <a:xfrm rot="5400000">
            <a:off x="2267209" y="3459689"/>
            <a:ext cx="900000" cy="144016"/>
          </a:xfrm>
          <a:prstGeom prst="rect">
            <a:avLst/>
          </a:prstGeom>
          <a:pattFill prst="ltUpDiag">
            <a:fgClr>
              <a:srgbClr val="993300"/>
            </a:fgClr>
            <a:bgClr>
              <a:srgbClr val="FF9933"/>
            </a:bgClr>
          </a:pattFill>
          <a:ln w="9525">
            <a:solidFill>
              <a:srgbClr val="99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23" name="22 Imagen"/>
          <p:cNvPicPr>
            <a:picLocks noChangeAspect="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l="23213" t="6999" r="34332"/>
          <a:stretch/>
        </p:blipFill>
        <p:spPr>
          <a:xfrm>
            <a:off x="6317609" y="2937681"/>
            <a:ext cx="360040" cy="631522"/>
          </a:xfrm>
          <a:prstGeom prst="rect">
            <a:avLst/>
          </a:prstGeom>
        </p:spPr>
      </p:pic>
      <p:pic>
        <p:nvPicPr>
          <p:cNvPr id="13" name="12 Imagen"/>
          <p:cNvPicPr>
            <a:picLocks noChangeAspect="1"/>
          </p:cNvPicPr>
          <p:nvPr/>
        </p:nvPicPr>
        <p:blipFill rotWithShape="1">
          <a:blip r:embed="rId3">
            <a:extLst>
              <a:ext uri="{28A0092B-C50C-407E-A947-70E740481C1C}">
                <a14:useLocalDpi xmlns:a14="http://schemas.microsoft.com/office/drawing/2010/main" val="0"/>
              </a:ext>
            </a:extLst>
          </a:blip>
          <a:srcRect t="50560"/>
          <a:stretch/>
        </p:blipFill>
        <p:spPr>
          <a:xfrm>
            <a:off x="4805441" y="3369729"/>
            <a:ext cx="1944463" cy="283283"/>
          </a:xfrm>
          <a:prstGeom prst="rect">
            <a:avLst/>
          </a:prstGeom>
        </p:spPr>
      </p:pic>
      <p:cxnSp>
        <p:nvCxnSpPr>
          <p:cNvPr id="26" name="25 Conector recto"/>
          <p:cNvCxnSpPr/>
          <p:nvPr/>
        </p:nvCxnSpPr>
        <p:spPr>
          <a:xfrm>
            <a:off x="2789217" y="3369729"/>
            <a:ext cx="0" cy="1224136"/>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 name="24 Conector recto"/>
          <p:cNvCxnSpPr/>
          <p:nvPr/>
        </p:nvCxnSpPr>
        <p:spPr>
          <a:xfrm>
            <a:off x="6533633" y="3369729"/>
            <a:ext cx="0" cy="1224136"/>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a:off x="2789217" y="4521857"/>
            <a:ext cx="3744416" cy="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9" name="28 CuadroTexto"/>
          <p:cNvSpPr txBox="1"/>
          <p:nvPr/>
        </p:nvSpPr>
        <p:spPr>
          <a:xfrm>
            <a:off x="4517409" y="4521857"/>
            <a:ext cx="648072" cy="246221"/>
          </a:xfrm>
          <a:prstGeom prst="rect">
            <a:avLst/>
          </a:prstGeom>
          <a:noFill/>
        </p:spPr>
        <p:txBody>
          <a:bodyPr wrap="square" lIns="0" tIns="0" rIns="0" bIns="0" rtlCol="0">
            <a:spAutoFit/>
          </a:bodyPr>
          <a:lstStyle/>
          <a:p>
            <a:r>
              <a:rPr lang="es-ES" sz="1600" dirty="0" smtClean="0">
                <a:latin typeface="Arial Narrow" pitchFamily="34" charset="0"/>
              </a:rPr>
              <a:t>20 m</a:t>
            </a:r>
            <a:endParaRPr lang="es-ES" sz="1600" dirty="0">
              <a:latin typeface="Arial Narrow" pitchFamily="34" charset="0"/>
            </a:endParaRPr>
          </a:p>
        </p:txBody>
      </p:sp>
      <p:cxnSp>
        <p:nvCxnSpPr>
          <p:cNvPr id="30" name="29 Conector recto"/>
          <p:cNvCxnSpPr/>
          <p:nvPr/>
        </p:nvCxnSpPr>
        <p:spPr>
          <a:xfrm>
            <a:off x="5525521" y="3369729"/>
            <a:ext cx="0" cy="108000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30 Conector recto de flecha"/>
          <p:cNvCxnSpPr/>
          <p:nvPr/>
        </p:nvCxnSpPr>
        <p:spPr>
          <a:xfrm>
            <a:off x="2789217" y="4233825"/>
            <a:ext cx="2736000" cy="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2" name="31 CuadroTexto"/>
          <p:cNvSpPr txBox="1"/>
          <p:nvPr/>
        </p:nvSpPr>
        <p:spPr>
          <a:xfrm>
            <a:off x="4157369" y="4161817"/>
            <a:ext cx="216024" cy="246221"/>
          </a:xfrm>
          <a:prstGeom prst="rect">
            <a:avLst/>
          </a:prstGeom>
          <a:noFill/>
        </p:spPr>
        <p:txBody>
          <a:bodyPr wrap="square" lIns="0" tIns="0" rIns="0" bIns="0" rtlCol="0">
            <a:spAutoFit/>
          </a:bodyPr>
          <a:lstStyle/>
          <a:p>
            <a:r>
              <a:rPr lang="es-ES" sz="1600" dirty="0" smtClean="0">
                <a:latin typeface="Arial Narrow" pitchFamily="34" charset="0"/>
              </a:rPr>
              <a:t>x</a:t>
            </a:r>
            <a:endParaRPr lang="es-ES" sz="1600" dirty="0">
              <a:latin typeface="Arial Narrow" pitchFamily="34" charset="0"/>
            </a:endParaRPr>
          </a:p>
        </p:txBody>
      </p:sp>
      <p:sp>
        <p:nvSpPr>
          <p:cNvPr id="33" name="32 CuadroTexto"/>
          <p:cNvSpPr txBox="1"/>
          <p:nvPr/>
        </p:nvSpPr>
        <p:spPr>
          <a:xfrm>
            <a:off x="584264" y="5028253"/>
            <a:ext cx="7454267" cy="338554"/>
          </a:xfrm>
          <a:prstGeom prst="rect">
            <a:avLst/>
          </a:prstGeom>
          <a:noFill/>
        </p:spPr>
        <p:txBody>
          <a:bodyPr wrap="square" rtlCol="0">
            <a:spAutoFit/>
          </a:bodyPr>
          <a:lstStyle/>
          <a:p>
            <a:r>
              <a:rPr lang="es-ES" sz="1600" dirty="0" smtClean="0">
                <a:latin typeface="Arial Narrow" pitchFamily="34" charset="0"/>
              </a:rPr>
              <a:t>En ausencia de fuerzas exteriores, se conserva la cantidad de movimiento: p = p’. Dado que p = 0:</a:t>
            </a:r>
          </a:p>
        </p:txBody>
      </p:sp>
      <mc:AlternateContent xmlns:mc="http://schemas.openxmlformats.org/markup-compatibility/2006" xmlns:a14="http://schemas.microsoft.com/office/drawing/2010/main">
        <mc:Choice Requires="a14">
          <p:sp>
            <p:nvSpPr>
              <p:cNvPr id="35" name="34 CuadroTexto"/>
              <p:cNvSpPr txBox="1"/>
              <p:nvPr/>
            </p:nvSpPr>
            <p:spPr>
              <a:xfrm>
                <a:off x="662382" y="5662677"/>
                <a:ext cx="2529602"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𝑚</m:t>
                          </m:r>
                        </m:e>
                        <m:sub>
                          <m:r>
                            <a:rPr lang="es-ES" sz="1600" b="0" i="1" smtClean="0">
                              <a:latin typeface="Cambria Math"/>
                            </a:rPr>
                            <m:t>𝑛</m:t>
                          </m:r>
                        </m:sub>
                      </m:sSub>
                      <m:sSub>
                        <m:sSubPr>
                          <m:ctrlPr>
                            <a:rPr lang="es-ES" sz="1600" i="1" smtClean="0">
                              <a:latin typeface="Cambria Math"/>
                            </a:rPr>
                          </m:ctrlPr>
                        </m:sSubPr>
                        <m:e>
                          <m:r>
                            <a:rPr lang="es-ES" sz="1600" b="0" i="1" smtClean="0">
                              <a:latin typeface="Cambria Math"/>
                            </a:rPr>
                            <m:t>𝑣</m:t>
                          </m:r>
                        </m:e>
                        <m:sub>
                          <m:r>
                            <a:rPr lang="es-ES" sz="1600" b="0" i="1" smtClean="0">
                              <a:latin typeface="Cambria Math"/>
                            </a:rPr>
                            <m:t>𝑛</m:t>
                          </m:r>
                        </m:sub>
                      </m:sSub>
                      <m:r>
                        <a:rPr lang="es-ES" sz="1600" b="0" i="1" smtClean="0">
                          <a:latin typeface="Cambria Math"/>
                        </a:rPr>
                        <m:t>+</m:t>
                      </m:r>
                      <m:d>
                        <m:dPr>
                          <m:ctrlPr>
                            <a:rPr lang="es-ES" sz="1600" b="0" i="1" smtClean="0">
                              <a:latin typeface="Cambria Math"/>
                            </a:rPr>
                          </m:ctrlPr>
                        </m:dPr>
                        <m:e>
                          <m:sSub>
                            <m:sSubPr>
                              <m:ctrlPr>
                                <a:rPr lang="es-ES" sz="1600" b="0" i="1" smtClean="0">
                                  <a:latin typeface="Cambria Math"/>
                                </a:rPr>
                              </m:ctrlPr>
                            </m:sSubPr>
                            <m:e>
                              <m:r>
                                <a:rPr lang="es-ES" sz="1600" b="0" i="1" smtClean="0">
                                  <a:latin typeface="Cambria Math"/>
                                </a:rPr>
                                <m:t>𝑚</m:t>
                              </m:r>
                            </m:e>
                            <m:sub>
                              <m:r>
                                <a:rPr lang="es-ES" sz="1600" b="0" i="1" smtClean="0">
                                  <a:latin typeface="Cambria Math"/>
                                </a:rPr>
                                <m:t>𝑛</m:t>
                              </m:r>
                            </m:sub>
                          </m:sSub>
                          <m:r>
                            <a:rPr lang="es-ES" sz="1600" b="0" i="1" smtClean="0">
                              <a:latin typeface="Cambria Math"/>
                            </a:rPr>
                            <m:t>+</m:t>
                          </m:r>
                          <m:sSub>
                            <m:sSubPr>
                              <m:ctrlPr>
                                <a:rPr lang="es-ES" sz="1600" b="0" i="1" smtClean="0">
                                  <a:latin typeface="Cambria Math"/>
                                </a:rPr>
                              </m:ctrlPr>
                            </m:sSubPr>
                            <m:e>
                              <m:r>
                                <a:rPr lang="es-ES" sz="1600" b="0" i="1" smtClean="0">
                                  <a:latin typeface="Cambria Math"/>
                                </a:rPr>
                                <m:t>𝑚</m:t>
                              </m:r>
                            </m:e>
                            <m:sub>
                              <m:r>
                                <a:rPr lang="es-ES" sz="1600" b="0" i="1" smtClean="0">
                                  <a:latin typeface="Cambria Math"/>
                                </a:rPr>
                                <m:t>𝑏</m:t>
                              </m:r>
                            </m:sub>
                          </m:sSub>
                        </m:e>
                      </m:d>
                      <m:sSub>
                        <m:sSubPr>
                          <m:ctrlPr>
                            <a:rPr lang="es-ES" sz="1600" b="0" i="1" smtClean="0">
                              <a:latin typeface="Cambria Math"/>
                            </a:rPr>
                          </m:ctrlPr>
                        </m:sSubPr>
                        <m:e>
                          <m:r>
                            <a:rPr lang="es-ES" sz="1600" b="0" i="1" smtClean="0">
                              <a:latin typeface="Cambria Math"/>
                            </a:rPr>
                            <m:t>𝑣</m:t>
                          </m:r>
                        </m:e>
                        <m:sub>
                          <m:r>
                            <a:rPr lang="es-ES" sz="1600" b="0" i="1" smtClean="0">
                              <a:latin typeface="Cambria Math"/>
                            </a:rPr>
                            <m:t>𝑏</m:t>
                          </m:r>
                        </m:sub>
                      </m:sSub>
                      <m:r>
                        <a:rPr lang="es-ES" sz="1600" b="0" i="1" smtClean="0">
                          <a:latin typeface="Cambria Math"/>
                        </a:rPr>
                        <m:t>=0</m:t>
                      </m:r>
                    </m:oMath>
                  </m:oMathPara>
                </a14:m>
                <a:endParaRPr lang="es-ES" sz="1600" dirty="0"/>
              </a:p>
            </p:txBody>
          </p:sp>
        </mc:Choice>
        <mc:Fallback xmlns="">
          <p:sp>
            <p:nvSpPr>
              <p:cNvPr id="35" name="34 CuadroTexto"/>
              <p:cNvSpPr txBox="1">
                <a:spLocks noRot="1" noChangeAspect="1" noMove="1" noResize="1" noEditPoints="1" noAdjustHandles="1" noChangeArrowheads="1" noChangeShapeType="1" noTextEdit="1"/>
              </p:cNvSpPr>
              <p:nvPr/>
            </p:nvSpPr>
            <p:spPr>
              <a:xfrm>
                <a:off x="662382" y="5662677"/>
                <a:ext cx="2529602" cy="338554"/>
              </a:xfrm>
              <a:prstGeom prst="rect">
                <a:avLst/>
              </a:prstGeom>
              <a:blipFill rotWithShape="1">
                <a:blip r:embed="rId4"/>
                <a:stretch>
                  <a:fillRect/>
                </a:stretch>
              </a:blipFill>
            </p:spPr>
            <p:txBody>
              <a:bodyPr/>
              <a:lstStyle/>
              <a:p>
                <a:r>
                  <a:rPr lang="es-ES">
                    <a:noFill/>
                  </a:rPr>
                  <a:t> </a:t>
                </a:r>
              </a:p>
            </p:txBody>
          </p:sp>
        </mc:Fallback>
      </mc:AlternateContent>
      <p:sp>
        <p:nvSpPr>
          <p:cNvPr id="36" name="35 Flecha derecha"/>
          <p:cNvSpPr/>
          <p:nvPr/>
        </p:nvSpPr>
        <p:spPr>
          <a:xfrm>
            <a:off x="3279626" y="5820341"/>
            <a:ext cx="288032"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a:p>
        </p:txBody>
      </p:sp>
      <mc:AlternateContent xmlns:mc="http://schemas.openxmlformats.org/markup-compatibility/2006" xmlns:a14="http://schemas.microsoft.com/office/drawing/2010/main">
        <mc:Choice Requires="a14">
          <p:sp>
            <p:nvSpPr>
              <p:cNvPr id="37" name="36 CuadroTexto"/>
              <p:cNvSpPr txBox="1"/>
              <p:nvPr/>
            </p:nvSpPr>
            <p:spPr>
              <a:xfrm>
                <a:off x="3745078" y="5518661"/>
                <a:ext cx="4339137" cy="60151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𝑣</m:t>
                          </m:r>
                        </m:e>
                        <m:sub>
                          <m:r>
                            <a:rPr lang="es-ES" sz="1600" b="0" i="1" smtClean="0">
                              <a:latin typeface="Cambria Math"/>
                            </a:rPr>
                            <m:t>𝑏</m:t>
                          </m:r>
                        </m:sub>
                      </m:sSub>
                      <m:r>
                        <a:rPr lang="es-ES" sz="1600" b="0" i="1" smtClean="0">
                          <a:latin typeface="Cambria Math"/>
                        </a:rPr>
                        <m:t>=−</m:t>
                      </m:r>
                      <m:f>
                        <m:fPr>
                          <m:ctrlPr>
                            <a:rPr lang="es-ES" sz="1600" b="0" i="1" smtClean="0">
                              <a:latin typeface="Cambria Math"/>
                            </a:rPr>
                          </m:ctrlPr>
                        </m:fPr>
                        <m:num>
                          <m:sSub>
                            <m:sSubPr>
                              <m:ctrlPr>
                                <a:rPr lang="es-ES" sz="1600" b="0" i="1" smtClean="0">
                                  <a:latin typeface="Cambria Math"/>
                                </a:rPr>
                              </m:ctrlPr>
                            </m:sSubPr>
                            <m:e>
                              <m:r>
                                <a:rPr lang="es-ES" sz="1600" b="0" i="1" smtClean="0">
                                  <a:latin typeface="Cambria Math"/>
                                </a:rPr>
                                <m:t>𝑚</m:t>
                              </m:r>
                            </m:e>
                            <m:sub>
                              <m:r>
                                <a:rPr lang="es-ES" sz="1600" b="0" i="1" smtClean="0">
                                  <a:latin typeface="Cambria Math"/>
                                </a:rPr>
                                <m:t>𝑛</m:t>
                              </m:r>
                            </m:sub>
                          </m:sSub>
                        </m:num>
                        <m:den>
                          <m:sSub>
                            <m:sSubPr>
                              <m:ctrlPr>
                                <a:rPr lang="es-ES" sz="1600" b="0" i="1" smtClean="0">
                                  <a:latin typeface="Cambria Math"/>
                                </a:rPr>
                              </m:ctrlPr>
                            </m:sSubPr>
                            <m:e>
                              <m:r>
                                <a:rPr lang="es-ES" sz="1600" b="0" i="1" smtClean="0">
                                  <a:latin typeface="Cambria Math"/>
                                </a:rPr>
                                <m:t>𝑚</m:t>
                              </m:r>
                            </m:e>
                            <m:sub>
                              <m:r>
                                <a:rPr lang="es-ES" sz="1600" b="0" i="1" smtClean="0">
                                  <a:latin typeface="Cambria Math"/>
                                </a:rPr>
                                <m:t>𝑛</m:t>
                              </m:r>
                            </m:sub>
                          </m:sSub>
                          <m:r>
                            <a:rPr lang="es-ES" sz="1600" b="0" i="1" smtClean="0">
                              <a:latin typeface="Cambria Math"/>
                            </a:rPr>
                            <m:t>+</m:t>
                          </m:r>
                          <m:sSub>
                            <m:sSubPr>
                              <m:ctrlPr>
                                <a:rPr lang="es-ES" sz="1600" b="0" i="1" smtClean="0">
                                  <a:latin typeface="Cambria Math"/>
                                </a:rPr>
                              </m:ctrlPr>
                            </m:sSubPr>
                            <m:e>
                              <m:r>
                                <a:rPr lang="es-ES" sz="1600" b="0" i="1" smtClean="0">
                                  <a:latin typeface="Cambria Math"/>
                                </a:rPr>
                                <m:t>𝑚</m:t>
                              </m:r>
                            </m:e>
                            <m:sub>
                              <m:r>
                                <a:rPr lang="es-ES" sz="1600" b="0" i="1" smtClean="0">
                                  <a:latin typeface="Cambria Math"/>
                                </a:rPr>
                                <m:t>𝑏</m:t>
                              </m:r>
                            </m:sub>
                          </m:sSub>
                        </m:den>
                      </m:f>
                      <m:sSub>
                        <m:sSubPr>
                          <m:ctrlPr>
                            <a:rPr lang="es-ES" sz="1600" b="0" i="1" smtClean="0">
                              <a:latin typeface="Cambria Math"/>
                            </a:rPr>
                          </m:ctrlPr>
                        </m:sSubPr>
                        <m:e>
                          <m:r>
                            <a:rPr lang="es-ES" sz="1600" b="0" i="1" smtClean="0">
                              <a:latin typeface="Cambria Math"/>
                            </a:rPr>
                            <m:t>𝑣</m:t>
                          </m:r>
                        </m:e>
                        <m:sub>
                          <m:r>
                            <a:rPr lang="es-ES" sz="1600" b="0" i="1" smtClean="0">
                              <a:latin typeface="Cambria Math"/>
                            </a:rPr>
                            <m:t>𝑛</m:t>
                          </m:r>
                        </m:sub>
                      </m:sSub>
                      <m:r>
                        <a:rPr lang="es-ES" sz="1600" b="0" i="1" smtClean="0">
                          <a:latin typeface="Cambria Math"/>
                        </a:rPr>
                        <m:t>=−</m:t>
                      </m:r>
                      <m:f>
                        <m:fPr>
                          <m:ctrlPr>
                            <a:rPr lang="es-ES" sz="1600" b="0" i="1" smtClean="0">
                              <a:latin typeface="Cambria Math"/>
                            </a:rPr>
                          </m:ctrlPr>
                        </m:fPr>
                        <m:num>
                          <m:r>
                            <a:rPr lang="es-ES" sz="1600" b="0" i="1" smtClean="0">
                              <a:latin typeface="Cambria Math"/>
                            </a:rPr>
                            <m:t>50</m:t>
                          </m:r>
                        </m:num>
                        <m:den>
                          <m:r>
                            <a:rPr lang="es-ES" sz="1600" b="0" i="1" smtClean="0">
                              <a:latin typeface="Cambria Math"/>
                            </a:rPr>
                            <m:t>50+100</m:t>
                          </m:r>
                        </m:den>
                      </m:f>
                      <m:r>
                        <a:rPr lang="es-ES" sz="1600" b="0" i="1" smtClean="0">
                          <a:latin typeface="Cambria Math"/>
                        </a:rPr>
                        <m:t>2=−</m:t>
                      </m:r>
                      <m:f>
                        <m:fPr>
                          <m:ctrlPr>
                            <a:rPr lang="es-ES" sz="1600" b="0" i="1" smtClean="0">
                              <a:latin typeface="Cambria Math"/>
                            </a:rPr>
                          </m:ctrlPr>
                        </m:fPr>
                        <m:num>
                          <m:r>
                            <a:rPr lang="es-ES" sz="1600" b="0" i="1" smtClean="0">
                              <a:latin typeface="Cambria Math"/>
                            </a:rPr>
                            <m:t>2</m:t>
                          </m:r>
                        </m:num>
                        <m:den>
                          <m:r>
                            <a:rPr lang="es-ES" sz="1600" b="0" i="1" smtClean="0">
                              <a:latin typeface="Cambria Math"/>
                            </a:rPr>
                            <m:t>3</m:t>
                          </m:r>
                        </m:den>
                      </m:f>
                      <m:r>
                        <a:rPr lang="es-ES" sz="1600" b="0" i="1" smtClean="0">
                          <a:latin typeface="Cambria Math"/>
                        </a:rPr>
                        <m:t>𝑚</m:t>
                      </m:r>
                      <m:r>
                        <a:rPr lang="es-ES" sz="1600" b="0" i="1" smtClean="0">
                          <a:latin typeface="Cambria Math"/>
                        </a:rPr>
                        <m:t>/</m:t>
                      </m:r>
                      <m:r>
                        <a:rPr lang="es-ES" sz="1600" b="0" i="1" smtClean="0">
                          <a:latin typeface="Cambria Math"/>
                        </a:rPr>
                        <m:t>𝑠</m:t>
                      </m:r>
                    </m:oMath>
                  </m:oMathPara>
                </a14:m>
                <a:endParaRPr lang="es-ES" sz="1600" dirty="0"/>
              </a:p>
            </p:txBody>
          </p:sp>
        </mc:Choice>
        <mc:Fallback xmlns="">
          <p:sp>
            <p:nvSpPr>
              <p:cNvPr id="37" name="36 CuadroTexto"/>
              <p:cNvSpPr txBox="1">
                <a:spLocks noRot="1" noChangeAspect="1" noMove="1" noResize="1" noEditPoints="1" noAdjustHandles="1" noChangeArrowheads="1" noChangeShapeType="1" noTextEdit="1"/>
              </p:cNvSpPr>
              <p:nvPr/>
            </p:nvSpPr>
            <p:spPr>
              <a:xfrm>
                <a:off x="3745078" y="5518661"/>
                <a:ext cx="4339137" cy="601511"/>
              </a:xfrm>
              <a:prstGeom prst="rect">
                <a:avLst/>
              </a:prstGeom>
              <a:blipFill rotWithShape="1">
                <a:blip r:embed="rId5"/>
                <a:stretch>
                  <a:fillRect/>
                </a:stretch>
              </a:blipFill>
            </p:spPr>
            <p:txBody>
              <a:bodyPr/>
              <a:lstStyle/>
              <a:p>
                <a:r>
                  <a:rPr lang="es-ES">
                    <a:noFill/>
                  </a:rPr>
                  <a:t> </a:t>
                </a:r>
              </a:p>
            </p:txBody>
          </p:sp>
        </mc:Fallback>
      </mc:AlternateContent>
      <p:cxnSp>
        <p:nvCxnSpPr>
          <p:cNvPr id="38" name="37 Conector recto de flecha"/>
          <p:cNvCxnSpPr/>
          <p:nvPr/>
        </p:nvCxnSpPr>
        <p:spPr>
          <a:xfrm>
            <a:off x="5521043" y="4236100"/>
            <a:ext cx="1008000" cy="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9" name="38 CuadroTexto"/>
          <p:cNvSpPr txBox="1"/>
          <p:nvPr/>
        </p:nvSpPr>
        <p:spPr>
          <a:xfrm>
            <a:off x="5961148" y="4205035"/>
            <a:ext cx="216024" cy="246221"/>
          </a:xfrm>
          <a:prstGeom prst="rect">
            <a:avLst/>
          </a:prstGeom>
          <a:noFill/>
        </p:spPr>
        <p:txBody>
          <a:bodyPr wrap="square" lIns="0" tIns="0" rIns="0" bIns="0" rtlCol="0">
            <a:spAutoFit/>
          </a:bodyPr>
          <a:lstStyle/>
          <a:p>
            <a:r>
              <a:rPr lang="es-ES" sz="1600" dirty="0">
                <a:latin typeface="Arial Narrow" pitchFamily="34" charset="0"/>
              </a:rPr>
              <a:t>d</a:t>
            </a:r>
          </a:p>
        </p:txBody>
      </p:sp>
      <p:pic>
        <p:nvPicPr>
          <p:cNvPr id="24" name="23 Imagen"/>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27" name="26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spTree>
    <p:extLst>
      <p:ext uri="{BB962C8B-B14F-4D97-AF65-F5344CB8AC3E}">
        <p14:creationId xmlns:p14="http://schemas.microsoft.com/office/powerpoint/2010/main" val="513235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fill="hold" nodeType="clickEffect">
                                  <p:stCondLst>
                                    <p:cond delay="0"/>
                                  </p:stCondLst>
                                  <p:childTnLst>
                                    <p:animMotion origin="layout" path="M 5.55556E-7 3.14524E-6 L -0.10608 3.14524E-6 " pathEditMode="relative" rAng="0" ptsTypes="AA">
                                      <p:cBhvr>
                                        <p:cTn id="6" dur="2000" fill="hold"/>
                                        <p:tgtEl>
                                          <p:spTgt spid="23"/>
                                        </p:tgtEl>
                                        <p:attrNameLst>
                                          <p:attrName>ppt_x</p:attrName>
                                          <p:attrName>ppt_y</p:attrName>
                                        </p:attrNameLst>
                                      </p:cBhvr>
                                      <p:rCtr x="-5313" y="0"/>
                                    </p:animMotion>
                                  </p:childTnLst>
                                </p:cTn>
                              </p:par>
                              <p:par>
                                <p:cTn id="7" presetID="63" presetClass="path" presetSubtype="0" fill="hold" nodeType="withEffect">
                                  <p:stCondLst>
                                    <p:cond delay="0"/>
                                  </p:stCondLst>
                                  <p:childTnLst>
                                    <p:animMotion origin="layout" path="M -2.77778E-6 2.48844E-6 L 0.04341 0.00046 " pathEditMode="relative" rAng="0" ptsTypes="AA">
                                      <p:cBhvr>
                                        <p:cTn id="8" dur="2000" fill="hold"/>
                                        <p:tgtEl>
                                          <p:spTgt spid="13"/>
                                        </p:tgtEl>
                                        <p:attrNameLst>
                                          <p:attrName>ppt_x</p:attrName>
                                          <p:attrName>ppt_y</p:attrName>
                                        </p:attrNameLst>
                                      </p:cBhvr>
                                      <p:rCtr x="2170" y="23"/>
                                    </p:animMotion>
                                  </p:childTnLst>
                                </p:cTn>
                              </p:par>
                            </p:childTnLst>
                          </p:cTn>
                        </p:par>
                        <p:par>
                          <p:cTn id="9" fill="hold">
                            <p:stCondLst>
                              <p:cond delay="2000"/>
                            </p:stCondLst>
                            <p:childTnLst>
                              <p:par>
                                <p:cTn id="10" presetID="1" presetClass="entr" presetSubtype="0" fill="hold" nodeType="afterEffect">
                                  <p:stCondLst>
                                    <p:cond delay="0"/>
                                  </p:stCondLst>
                                  <p:childTnLst>
                                    <p:set>
                                      <p:cBhvr>
                                        <p:cTn id="11" dur="1" fill="hold">
                                          <p:stCondLst>
                                            <p:cond delay="0"/>
                                          </p:stCondLst>
                                        </p:cTn>
                                        <p:tgtEl>
                                          <p:spTgt spid="30"/>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31"/>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32"/>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8"/>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33" name="32 CuadroTexto"/>
          <p:cNvSpPr txBox="1"/>
          <p:nvPr/>
        </p:nvSpPr>
        <p:spPr>
          <a:xfrm>
            <a:off x="584264" y="1448645"/>
            <a:ext cx="7272808" cy="338554"/>
          </a:xfrm>
          <a:prstGeom prst="rect">
            <a:avLst/>
          </a:prstGeom>
          <a:noFill/>
        </p:spPr>
        <p:txBody>
          <a:bodyPr wrap="square" rtlCol="0">
            <a:spAutoFit/>
          </a:bodyPr>
          <a:lstStyle/>
          <a:p>
            <a:r>
              <a:rPr lang="es-ES" sz="1600" dirty="0" smtClean="0">
                <a:latin typeface="Arial Narrow" pitchFamily="34" charset="0"/>
              </a:rPr>
              <a:t>La velocidad neta del niño:</a:t>
            </a:r>
          </a:p>
        </p:txBody>
      </p:sp>
      <mc:AlternateContent xmlns:mc="http://schemas.openxmlformats.org/markup-compatibility/2006" xmlns:a14="http://schemas.microsoft.com/office/drawing/2010/main">
        <mc:Choice Requires="a14">
          <p:sp>
            <p:nvSpPr>
              <p:cNvPr id="5" name="4 CuadroTexto"/>
              <p:cNvSpPr txBox="1"/>
              <p:nvPr/>
            </p:nvSpPr>
            <p:spPr>
              <a:xfrm>
                <a:off x="2473889" y="1853398"/>
                <a:ext cx="2860206" cy="55496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𝑣</m:t>
                      </m:r>
                      <m:r>
                        <a:rPr lang="es-ES" sz="1600" b="0" i="1" smtClean="0">
                          <a:latin typeface="Cambria Math"/>
                        </a:rPr>
                        <m:t>=</m:t>
                      </m:r>
                      <m:sSub>
                        <m:sSubPr>
                          <m:ctrlPr>
                            <a:rPr lang="es-ES" sz="1600" b="0" i="1" smtClean="0">
                              <a:latin typeface="Cambria Math"/>
                            </a:rPr>
                          </m:ctrlPr>
                        </m:sSubPr>
                        <m:e>
                          <m:r>
                            <a:rPr lang="es-ES" sz="1600" b="0" i="1" smtClean="0">
                              <a:latin typeface="Cambria Math"/>
                            </a:rPr>
                            <m:t>𝑣</m:t>
                          </m:r>
                        </m:e>
                        <m:sub>
                          <m:r>
                            <a:rPr lang="es-ES" sz="1600" b="0" i="1" smtClean="0">
                              <a:latin typeface="Cambria Math"/>
                            </a:rPr>
                            <m:t>𝑛</m:t>
                          </m:r>
                        </m:sub>
                      </m:sSub>
                      <m:r>
                        <a:rPr lang="es-ES" sz="1600" b="0" i="1" smtClean="0">
                          <a:latin typeface="Cambria Math"/>
                        </a:rPr>
                        <m:t>+</m:t>
                      </m:r>
                      <m:sSub>
                        <m:sSubPr>
                          <m:ctrlPr>
                            <a:rPr lang="es-ES" sz="1600" b="0" i="1" smtClean="0">
                              <a:latin typeface="Cambria Math"/>
                            </a:rPr>
                          </m:ctrlPr>
                        </m:sSubPr>
                        <m:e>
                          <m:r>
                            <a:rPr lang="es-ES" sz="1600" b="0" i="1" smtClean="0">
                              <a:latin typeface="Cambria Math"/>
                            </a:rPr>
                            <m:t>𝑣</m:t>
                          </m:r>
                        </m:e>
                        <m:sub>
                          <m:r>
                            <a:rPr lang="es-ES" sz="1600" b="0" i="1" smtClean="0">
                              <a:latin typeface="Cambria Math"/>
                            </a:rPr>
                            <m:t>𝑏</m:t>
                          </m:r>
                        </m:sub>
                      </m:sSub>
                      <m:r>
                        <a:rPr lang="es-ES" sz="1600" b="0" i="1" smtClean="0">
                          <a:latin typeface="Cambria Math"/>
                        </a:rPr>
                        <m:t>=2−</m:t>
                      </m:r>
                      <m:f>
                        <m:fPr>
                          <m:ctrlPr>
                            <a:rPr lang="es-ES" sz="1600" b="0" i="1" smtClean="0">
                              <a:latin typeface="Cambria Math"/>
                            </a:rPr>
                          </m:ctrlPr>
                        </m:fPr>
                        <m:num>
                          <m:r>
                            <a:rPr lang="es-ES" sz="1600" b="0" i="1" smtClean="0">
                              <a:latin typeface="Cambria Math"/>
                            </a:rPr>
                            <m:t>2</m:t>
                          </m:r>
                        </m:num>
                        <m:den>
                          <m:r>
                            <a:rPr lang="es-ES" sz="1600" b="0" i="1" smtClean="0">
                              <a:latin typeface="Cambria Math"/>
                            </a:rPr>
                            <m:t>3</m:t>
                          </m:r>
                        </m:den>
                      </m:f>
                      <m:r>
                        <a:rPr lang="es-ES" sz="1600" b="0" i="1" smtClean="0">
                          <a:latin typeface="Cambria Math"/>
                        </a:rPr>
                        <m:t>=</m:t>
                      </m:r>
                      <m:f>
                        <m:fPr>
                          <m:ctrlPr>
                            <a:rPr lang="es-ES" sz="1600" b="0" i="1" smtClean="0">
                              <a:latin typeface="Cambria Math"/>
                            </a:rPr>
                          </m:ctrlPr>
                        </m:fPr>
                        <m:num>
                          <m:r>
                            <a:rPr lang="es-ES" sz="1600" b="0" i="1" smtClean="0">
                              <a:latin typeface="Cambria Math"/>
                            </a:rPr>
                            <m:t>4</m:t>
                          </m:r>
                        </m:num>
                        <m:den>
                          <m:r>
                            <a:rPr lang="es-ES" sz="1600" b="0" i="1" smtClean="0">
                              <a:latin typeface="Cambria Math"/>
                            </a:rPr>
                            <m:t>3</m:t>
                          </m:r>
                        </m:den>
                      </m:f>
                      <m:r>
                        <a:rPr lang="es-ES" sz="1600" b="0" i="1" smtClean="0">
                          <a:latin typeface="Cambria Math"/>
                        </a:rPr>
                        <m:t> </m:t>
                      </m:r>
                      <m:r>
                        <a:rPr lang="es-ES" sz="1600" b="0" i="1" smtClean="0">
                          <a:latin typeface="Cambria Math"/>
                        </a:rPr>
                        <m:t>𝑚</m:t>
                      </m:r>
                      <m:r>
                        <a:rPr lang="es-ES" sz="1600" b="0" i="1" smtClean="0">
                          <a:latin typeface="Cambria Math"/>
                        </a:rPr>
                        <m:t>/</m:t>
                      </m:r>
                      <m:r>
                        <a:rPr lang="es-ES" sz="1600" b="0" i="1" smtClean="0">
                          <a:latin typeface="Cambria Math"/>
                        </a:rPr>
                        <m:t>𝑠</m:t>
                      </m:r>
                    </m:oMath>
                  </m:oMathPara>
                </a14:m>
                <a:endParaRPr lang="es-ES" sz="1600" dirty="0"/>
              </a:p>
            </p:txBody>
          </p:sp>
        </mc:Choice>
        <mc:Fallback xmlns="">
          <p:sp>
            <p:nvSpPr>
              <p:cNvPr id="5" name="4 CuadroTexto"/>
              <p:cNvSpPr txBox="1">
                <a:spLocks noRot="1" noChangeAspect="1" noMove="1" noResize="1" noEditPoints="1" noAdjustHandles="1" noChangeArrowheads="1" noChangeShapeType="1" noTextEdit="1"/>
              </p:cNvSpPr>
              <p:nvPr/>
            </p:nvSpPr>
            <p:spPr>
              <a:xfrm>
                <a:off x="2473889" y="1853398"/>
                <a:ext cx="2860206" cy="554960"/>
              </a:xfrm>
              <a:prstGeom prst="rect">
                <a:avLst/>
              </a:prstGeom>
              <a:blipFill rotWithShape="1">
                <a:blip r:embed="rId2"/>
                <a:stretch>
                  <a:fillRect/>
                </a:stretch>
              </a:blipFill>
            </p:spPr>
            <p:txBody>
              <a:bodyPr/>
              <a:lstStyle/>
              <a:p>
                <a:r>
                  <a:rPr lang="es-ES">
                    <a:noFill/>
                  </a:rPr>
                  <a:t> </a:t>
                </a:r>
              </a:p>
            </p:txBody>
          </p:sp>
        </mc:Fallback>
      </mc:AlternateContent>
      <p:sp>
        <p:nvSpPr>
          <p:cNvPr id="24" name="23 CuadroTexto"/>
          <p:cNvSpPr txBox="1"/>
          <p:nvPr/>
        </p:nvSpPr>
        <p:spPr>
          <a:xfrm>
            <a:off x="600186" y="2556388"/>
            <a:ext cx="7272808" cy="338554"/>
          </a:xfrm>
          <a:prstGeom prst="rect">
            <a:avLst/>
          </a:prstGeom>
          <a:noFill/>
        </p:spPr>
        <p:txBody>
          <a:bodyPr wrap="square" rtlCol="0">
            <a:spAutoFit/>
          </a:bodyPr>
          <a:lstStyle/>
          <a:p>
            <a:r>
              <a:rPr lang="es-ES" sz="1600" dirty="0" smtClean="0">
                <a:latin typeface="Arial Narrow" pitchFamily="34" charset="0"/>
              </a:rPr>
              <a:t>Por tanto, la distancia efectiva (d) que recorre el niño es:</a:t>
            </a:r>
          </a:p>
        </p:txBody>
      </p:sp>
      <mc:AlternateContent xmlns:mc="http://schemas.openxmlformats.org/markup-compatibility/2006" xmlns:a14="http://schemas.microsoft.com/office/drawing/2010/main">
        <mc:Choice Requires="a14">
          <p:sp>
            <p:nvSpPr>
              <p:cNvPr id="6" name="5 CuadroTexto"/>
              <p:cNvSpPr txBox="1"/>
              <p:nvPr/>
            </p:nvSpPr>
            <p:spPr>
              <a:xfrm>
                <a:off x="2463421" y="3002507"/>
                <a:ext cx="2345963" cy="55406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𝑑</m:t>
                      </m:r>
                      <m:r>
                        <a:rPr lang="es-ES" sz="1600" b="0" i="1" smtClean="0">
                          <a:latin typeface="Cambria Math"/>
                        </a:rPr>
                        <m:t>=</m:t>
                      </m:r>
                      <m:r>
                        <a:rPr lang="es-ES" sz="1600" b="0" i="1" smtClean="0">
                          <a:latin typeface="Cambria Math"/>
                        </a:rPr>
                        <m:t>𝑣</m:t>
                      </m:r>
                      <m:r>
                        <a:rPr lang="es-ES" sz="1600" b="0" i="1" smtClean="0">
                          <a:latin typeface="Cambria Math"/>
                        </a:rPr>
                        <m:t>·∆</m:t>
                      </m:r>
                      <m:r>
                        <a:rPr lang="es-ES" sz="1600" b="0" i="1" smtClean="0">
                          <a:latin typeface="Cambria Math"/>
                          <a:ea typeface="Cambria Math"/>
                        </a:rPr>
                        <m:t>𝑡</m:t>
                      </m:r>
                      <m:r>
                        <a:rPr lang="es-ES" sz="1600" b="0" i="1" smtClean="0">
                          <a:latin typeface="Cambria Math"/>
                          <a:ea typeface="Cambria Math"/>
                        </a:rPr>
                        <m:t>=</m:t>
                      </m:r>
                      <m:f>
                        <m:fPr>
                          <m:ctrlPr>
                            <a:rPr lang="es-ES" sz="1600" b="0" i="1" smtClean="0">
                              <a:latin typeface="Cambria Math"/>
                              <a:ea typeface="Cambria Math"/>
                            </a:rPr>
                          </m:ctrlPr>
                        </m:fPr>
                        <m:num>
                          <m:r>
                            <a:rPr lang="es-ES" sz="1600" b="0" i="1" smtClean="0">
                              <a:latin typeface="Cambria Math"/>
                              <a:ea typeface="Cambria Math"/>
                            </a:rPr>
                            <m:t>4</m:t>
                          </m:r>
                        </m:num>
                        <m:den>
                          <m:r>
                            <a:rPr lang="es-ES" sz="1600" b="0" i="1" smtClean="0">
                              <a:latin typeface="Cambria Math"/>
                              <a:ea typeface="Cambria Math"/>
                            </a:rPr>
                            <m:t>3</m:t>
                          </m:r>
                        </m:den>
                      </m:f>
                      <m:r>
                        <a:rPr lang="es-ES" sz="1600" b="0" i="1" smtClean="0">
                          <a:latin typeface="Cambria Math"/>
                          <a:ea typeface="Cambria Math"/>
                        </a:rPr>
                        <m:t>·3=4 </m:t>
                      </m:r>
                      <m:r>
                        <a:rPr lang="es-ES" sz="1600" b="0" i="1" smtClean="0">
                          <a:latin typeface="Cambria Math"/>
                          <a:ea typeface="Cambria Math"/>
                        </a:rPr>
                        <m:t>𝑚</m:t>
                      </m:r>
                    </m:oMath>
                  </m:oMathPara>
                </a14:m>
                <a:endParaRPr lang="es-ES" sz="1600" dirty="0"/>
              </a:p>
            </p:txBody>
          </p:sp>
        </mc:Choice>
        <mc:Fallback xmlns="">
          <p:sp>
            <p:nvSpPr>
              <p:cNvPr id="6" name="5 CuadroTexto"/>
              <p:cNvSpPr txBox="1">
                <a:spLocks noRot="1" noChangeAspect="1" noMove="1" noResize="1" noEditPoints="1" noAdjustHandles="1" noChangeArrowheads="1" noChangeShapeType="1" noTextEdit="1"/>
              </p:cNvSpPr>
              <p:nvPr/>
            </p:nvSpPr>
            <p:spPr>
              <a:xfrm>
                <a:off x="2463421" y="3002507"/>
                <a:ext cx="2345963" cy="554062"/>
              </a:xfrm>
              <a:prstGeom prst="rect">
                <a:avLst/>
              </a:prstGeom>
              <a:blipFill rotWithShape="1">
                <a:blip r:embed="rId3"/>
                <a:stretch>
                  <a:fillRect/>
                </a:stretch>
              </a:blipFill>
            </p:spPr>
            <p:txBody>
              <a:bodyPr/>
              <a:lstStyle/>
              <a:p>
                <a:r>
                  <a:rPr lang="es-ES">
                    <a:noFill/>
                  </a:rPr>
                  <a:t> </a:t>
                </a:r>
              </a:p>
            </p:txBody>
          </p:sp>
        </mc:Fallback>
      </mc:AlternateContent>
      <p:sp>
        <p:nvSpPr>
          <p:cNvPr id="27" name="26 CuadroTexto"/>
          <p:cNvSpPr txBox="1"/>
          <p:nvPr/>
        </p:nvSpPr>
        <p:spPr>
          <a:xfrm>
            <a:off x="629756" y="3718722"/>
            <a:ext cx="5620918" cy="338554"/>
          </a:xfrm>
          <a:prstGeom prst="rect">
            <a:avLst/>
          </a:prstGeom>
          <a:noFill/>
        </p:spPr>
        <p:txBody>
          <a:bodyPr wrap="square" rtlCol="0">
            <a:spAutoFit/>
          </a:bodyPr>
          <a:lstStyle/>
          <a:p>
            <a:r>
              <a:rPr lang="es-ES" sz="1600" dirty="0" smtClean="0">
                <a:latin typeface="Arial Narrow" pitchFamily="34" charset="0"/>
              </a:rPr>
              <a:t>De esta forma, se encuentra a una distancia </a:t>
            </a:r>
            <a:r>
              <a:rPr lang="es-ES" sz="1600" i="1" dirty="0" smtClean="0">
                <a:latin typeface="Arial Narrow" pitchFamily="34" charset="0"/>
              </a:rPr>
              <a:t>x</a:t>
            </a:r>
            <a:r>
              <a:rPr lang="es-ES" sz="1600" dirty="0" smtClean="0">
                <a:latin typeface="Arial Narrow" pitchFamily="34" charset="0"/>
              </a:rPr>
              <a:t> del embarcadero:</a:t>
            </a:r>
          </a:p>
        </p:txBody>
      </p:sp>
      <mc:AlternateContent xmlns:mc="http://schemas.openxmlformats.org/markup-compatibility/2006" xmlns:a14="http://schemas.microsoft.com/office/drawing/2010/main">
        <mc:Choice Requires="a14">
          <p:sp>
            <p:nvSpPr>
              <p:cNvPr id="7" name="6 CuadroTexto"/>
              <p:cNvSpPr txBox="1"/>
              <p:nvPr/>
            </p:nvSpPr>
            <p:spPr>
              <a:xfrm>
                <a:off x="2627194" y="4244452"/>
                <a:ext cx="2874698" cy="338554"/>
              </a:xfrm>
              <a:prstGeom prst="rect">
                <a:avLst/>
              </a:prstGeom>
              <a:solidFill>
                <a:srgbClr val="FF0000"/>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1" i="1" smtClean="0">
                          <a:solidFill>
                            <a:schemeClr val="bg1"/>
                          </a:solidFill>
                          <a:latin typeface="Cambria Math"/>
                        </a:rPr>
                        <m:t>𝒙</m:t>
                      </m:r>
                      <m:r>
                        <a:rPr lang="es-ES" sz="1600" b="1" i="1" smtClean="0">
                          <a:solidFill>
                            <a:schemeClr val="bg1"/>
                          </a:solidFill>
                          <a:latin typeface="Cambria Math"/>
                        </a:rPr>
                        <m:t>=</m:t>
                      </m:r>
                      <m:r>
                        <a:rPr lang="es-ES" sz="1600" b="1" i="1" smtClean="0">
                          <a:solidFill>
                            <a:schemeClr val="bg1"/>
                          </a:solidFill>
                          <a:latin typeface="Cambria Math"/>
                        </a:rPr>
                        <m:t>𝟐𝟎</m:t>
                      </m:r>
                      <m:r>
                        <a:rPr lang="es-ES" sz="1600" b="1" i="1" smtClean="0">
                          <a:solidFill>
                            <a:schemeClr val="bg1"/>
                          </a:solidFill>
                          <a:latin typeface="Cambria Math"/>
                        </a:rPr>
                        <m:t>−</m:t>
                      </m:r>
                      <m:r>
                        <a:rPr lang="es-ES" sz="1600" b="1" i="1" smtClean="0">
                          <a:solidFill>
                            <a:schemeClr val="bg1"/>
                          </a:solidFill>
                          <a:latin typeface="Cambria Math"/>
                        </a:rPr>
                        <m:t>𝒅</m:t>
                      </m:r>
                      <m:r>
                        <a:rPr lang="es-ES" sz="1600" b="1" i="1" smtClean="0">
                          <a:solidFill>
                            <a:schemeClr val="bg1"/>
                          </a:solidFill>
                          <a:latin typeface="Cambria Math"/>
                        </a:rPr>
                        <m:t>=</m:t>
                      </m:r>
                      <m:r>
                        <a:rPr lang="es-ES" sz="1600" b="1" i="1" smtClean="0">
                          <a:solidFill>
                            <a:schemeClr val="bg1"/>
                          </a:solidFill>
                          <a:latin typeface="Cambria Math"/>
                        </a:rPr>
                        <m:t>𝟐𝟎</m:t>
                      </m:r>
                      <m:r>
                        <a:rPr lang="es-ES" sz="1600" b="1" i="1" smtClean="0">
                          <a:solidFill>
                            <a:schemeClr val="bg1"/>
                          </a:solidFill>
                          <a:latin typeface="Cambria Math"/>
                        </a:rPr>
                        <m:t>−</m:t>
                      </m:r>
                      <m:r>
                        <a:rPr lang="es-ES" sz="1600" b="1" i="1" smtClean="0">
                          <a:solidFill>
                            <a:schemeClr val="bg1"/>
                          </a:solidFill>
                          <a:latin typeface="Cambria Math"/>
                        </a:rPr>
                        <m:t>𝟒</m:t>
                      </m:r>
                      <m:r>
                        <a:rPr lang="es-ES" sz="1600" b="1" i="1" smtClean="0">
                          <a:solidFill>
                            <a:schemeClr val="bg1"/>
                          </a:solidFill>
                          <a:latin typeface="Cambria Math"/>
                        </a:rPr>
                        <m:t>=</m:t>
                      </m:r>
                      <m:r>
                        <a:rPr lang="es-ES" sz="1600" b="1" i="1" smtClean="0">
                          <a:solidFill>
                            <a:schemeClr val="bg1"/>
                          </a:solidFill>
                          <a:latin typeface="Cambria Math"/>
                        </a:rPr>
                        <m:t>𝟏𝟔</m:t>
                      </m:r>
                      <m:r>
                        <a:rPr lang="es-ES" sz="1600" b="1" i="1" smtClean="0">
                          <a:solidFill>
                            <a:schemeClr val="bg1"/>
                          </a:solidFill>
                          <a:latin typeface="Cambria Math"/>
                        </a:rPr>
                        <m:t> </m:t>
                      </m:r>
                      <m:r>
                        <a:rPr lang="es-ES" sz="1600" b="1" i="1" smtClean="0">
                          <a:solidFill>
                            <a:schemeClr val="bg1"/>
                          </a:solidFill>
                          <a:latin typeface="Cambria Math"/>
                        </a:rPr>
                        <m:t>𝒎</m:t>
                      </m:r>
                    </m:oMath>
                  </m:oMathPara>
                </a14:m>
                <a:endParaRPr lang="es-ES" sz="1600" b="1" dirty="0">
                  <a:solidFill>
                    <a:schemeClr val="bg1"/>
                  </a:solidFill>
                </a:endParaRPr>
              </a:p>
            </p:txBody>
          </p:sp>
        </mc:Choice>
        <mc:Fallback xmlns="">
          <p:sp>
            <p:nvSpPr>
              <p:cNvPr id="7" name="6 CuadroTexto"/>
              <p:cNvSpPr txBox="1">
                <a:spLocks noRot="1" noChangeAspect="1" noMove="1" noResize="1" noEditPoints="1" noAdjustHandles="1" noChangeArrowheads="1" noChangeShapeType="1" noTextEdit="1"/>
              </p:cNvSpPr>
              <p:nvPr/>
            </p:nvSpPr>
            <p:spPr>
              <a:xfrm>
                <a:off x="2627194" y="4244452"/>
                <a:ext cx="2874698" cy="338554"/>
              </a:xfrm>
              <a:prstGeom prst="rect">
                <a:avLst/>
              </a:prstGeom>
              <a:blipFill rotWithShape="1">
                <a:blip r:embed="rId4"/>
                <a:stretch>
                  <a:fillRect/>
                </a:stretch>
              </a:blipFill>
            </p:spPr>
            <p:txBody>
              <a:bodyPr/>
              <a:lstStyle/>
              <a:p>
                <a:r>
                  <a:rPr lang="es-ES">
                    <a:noFill/>
                  </a:rPr>
                  <a:t> </a:t>
                </a:r>
              </a:p>
            </p:txBody>
          </p:sp>
        </mc:Fallback>
      </mc:AlternateContent>
      <p:pic>
        <p:nvPicPr>
          <p:cNvPr id="9" name="8 Imagen"/>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10" name="9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spTree>
    <p:extLst>
      <p:ext uri="{BB962C8B-B14F-4D97-AF65-F5344CB8AC3E}">
        <p14:creationId xmlns:p14="http://schemas.microsoft.com/office/powerpoint/2010/main" val="7005638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24 Rectángulo"/>
          <p:cNvSpPr/>
          <p:nvPr/>
        </p:nvSpPr>
        <p:spPr>
          <a:xfrm>
            <a:off x="6223379" y="5718412"/>
            <a:ext cx="764275" cy="43672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1569660"/>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a:latin typeface="Arial Narrow" pitchFamily="34" charset="0"/>
                <a:ea typeface="Adobe Heiti Std R" pitchFamily="34" charset="-128"/>
                <a:cs typeface="Aparajita" pitchFamily="34" charset="0"/>
              </a:rPr>
              <a:t>3</a:t>
            </a:r>
            <a:r>
              <a:rPr lang="es-ES" sz="1600" dirty="0" smtClean="0">
                <a:latin typeface="Arial Narrow" pitchFamily="34" charset="0"/>
                <a:ea typeface="Adobe Heiti Std R" pitchFamily="34" charset="-128"/>
                <a:cs typeface="Aparajita" pitchFamily="34" charset="0"/>
              </a:rPr>
              <a:t>. Discute qué signo tiene la carga puntual </a:t>
            </a:r>
            <a:r>
              <a:rPr lang="es-ES" sz="1600" b="1" i="1" dirty="0" smtClean="0">
                <a:latin typeface="Arial Narrow" pitchFamily="34" charset="0"/>
                <a:ea typeface="Adobe Heiti Std R" pitchFamily="34" charset="-128"/>
                <a:cs typeface="Aparajita" pitchFamily="34" charset="0"/>
              </a:rPr>
              <a:t>q</a:t>
            </a:r>
            <a:r>
              <a:rPr lang="es-ES" sz="1600" dirty="0" smtClean="0">
                <a:latin typeface="Arial Narrow" pitchFamily="34" charset="0"/>
                <a:ea typeface="Adobe Heiti Std R" pitchFamily="34" charset="-128"/>
                <a:cs typeface="Aparajita" pitchFamily="34" charset="0"/>
              </a:rPr>
              <a:t> en cada uno de los casos siguientes:</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Un agente externo debe efectuar un trabajo sobre ella para que pase de un punto cuyo potencial eléctrico es –10 V a otro de potencial –100 V.</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El potencial eléctrico debido a </a:t>
            </a:r>
            <a:r>
              <a:rPr lang="es-ES" sz="1600" b="1" i="1" dirty="0" smtClean="0">
                <a:latin typeface="Arial Narrow" pitchFamily="34" charset="0"/>
                <a:ea typeface="Adobe Heiti Std R" pitchFamily="34" charset="-128"/>
                <a:cs typeface="Aparajita" pitchFamily="34" charset="0"/>
              </a:rPr>
              <a:t>q</a:t>
            </a:r>
            <a:r>
              <a:rPr lang="es-ES" sz="1600" dirty="0" smtClean="0">
                <a:latin typeface="Arial Narrow" pitchFamily="34" charset="0"/>
                <a:ea typeface="Adobe Heiti Std R" pitchFamily="34" charset="-128"/>
                <a:cs typeface="Aparajita" pitchFamily="34" charset="0"/>
              </a:rPr>
              <a:t> aumenta a medida que nos alejamos de dicha carga.</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Si la carga </a:t>
            </a:r>
            <a:r>
              <a:rPr lang="es-ES" sz="1600" b="1" i="1" dirty="0" smtClean="0">
                <a:latin typeface="Arial Narrow" pitchFamily="34" charset="0"/>
                <a:ea typeface="Adobe Heiti Std R" pitchFamily="34" charset="-128"/>
                <a:cs typeface="Aparajita" pitchFamily="34" charset="0"/>
              </a:rPr>
              <a:t>q</a:t>
            </a:r>
            <a:r>
              <a:rPr lang="es-ES" sz="1600" dirty="0" smtClean="0">
                <a:latin typeface="Arial Narrow" pitchFamily="34" charset="0"/>
                <a:ea typeface="Adobe Heiti Std R" pitchFamily="34" charset="-128"/>
                <a:cs typeface="Aparajita" pitchFamily="34" charset="0"/>
              </a:rPr>
              <a:t> está situada en un campo eléctrico, requiere la actuación de fuerzas exteriores para moverse en sentido contrario al campo.</a:t>
            </a:r>
            <a:endParaRPr lang="es-ES" sz="1600" dirty="0">
              <a:latin typeface="Arial Narrow" pitchFamily="34" charset="0"/>
              <a:ea typeface="Adobe Heiti Std R" pitchFamily="34" charset="-128"/>
              <a:cs typeface="Aparajita" pitchFamily="34" charset="0"/>
            </a:endParaRPr>
          </a:p>
        </p:txBody>
      </p:sp>
      <p:sp>
        <p:nvSpPr>
          <p:cNvPr id="3" name="2 CuadroTexto"/>
          <p:cNvSpPr txBox="1"/>
          <p:nvPr/>
        </p:nvSpPr>
        <p:spPr>
          <a:xfrm>
            <a:off x="586853" y="4831308"/>
            <a:ext cx="7506268" cy="338554"/>
          </a:xfrm>
          <a:prstGeom prst="rect">
            <a:avLst/>
          </a:prstGeom>
          <a:noFill/>
        </p:spPr>
        <p:txBody>
          <a:bodyPr wrap="square" rtlCol="0">
            <a:spAutoFit/>
          </a:bodyPr>
          <a:lstStyle/>
          <a:p>
            <a:r>
              <a:rPr lang="es-ES" sz="1600" dirty="0" smtClean="0">
                <a:latin typeface="Arial Narrow" pitchFamily="34" charset="0"/>
              </a:rPr>
              <a:t>a) Si el trabajo lo realiza una fuerza externa, el sistema gana energía potencial, </a:t>
            </a:r>
            <a:r>
              <a:rPr lang="es-ES" sz="1600" dirty="0" smtClean="0">
                <a:latin typeface="Arial Narrow" pitchFamily="34" charset="0"/>
                <a:sym typeface="Symbol"/>
              </a:rPr>
              <a:t></a:t>
            </a:r>
            <a:r>
              <a:rPr lang="es-ES" sz="1600" dirty="0" err="1" smtClean="0">
                <a:latin typeface="Arial Narrow" pitchFamily="34" charset="0"/>
                <a:sym typeface="Symbol"/>
              </a:rPr>
              <a:t>E</a:t>
            </a:r>
            <a:r>
              <a:rPr lang="es-ES" sz="1600" baseline="-25000" dirty="0" err="1" smtClean="0">
                <a:latin typeface="Arial Narrow" pitchFamily="34" charset="0"/>
                <a:sym typeface="Symbol"/>
              </a:rPr>
              <a:t>p</a:t>
            </a:r>
            <a:r>
              <a:rPr lang="es-ES" sz="1600" dirty="0" smtClean="0">
                <a:latin typeface="Arial Narrow" pitchFamily="34" charset="0"/>
                <a:sym typeface="Symbol"/>
              </a:rPr>
              <a:t> &gt; 0, dado que:</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5" name="4 CuadroTexto"/>
              <p:cNvSpPr txBox="1"/>
              <p:nvPr/>
            </p:nvSpPr>
            <p:spPr>
              <a:xfrm>
                <a:off x="2722728" y="5268037"/>
                <a:ext cx="321697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i="1" smtClean="0">
                          <a:latin typeface="Cambria Math"/>
                          <a:ea typeface="Cambria Math"/>
                        </a:rPr>
                        <m:t>∆</m:t>
                      </m:r>
                      <m:r>
                        <a:rPr lang="es-ES" b="0" i="1" smtClean="0">
                          <a:latin typeface="Cambria Math"/>
                          <a:ea typeface="Cambria Math"/>
                        </a:rPr>
                        <m:t>𝑉</m:t>
                      </m:r>
                      <m:r>
                        <a:rPr lang="es-ES" b="0" i="1" smtClean="0">
                          <a:latin typeface="Cambria Math"/>
                          <a:ea typeface="Cambria Math"/>
                        </a:rPr>
                        <m:t>=−100−</m:t>
                      </m:r>
                      <m:d>
                        <m:dPr>
                          <m:ctrlPr>
                            <a:rPr lang="es-ES" b="0" i="1" smtClean="0">
                              <a:latin typeface="Cambria Math"/>
                              <a:ea typeface="Cambria Math"/>
                            </a:rPr>
                          </m:ctrlPr>
                        </m:dPr>
                        <m:e>
                          <m:r>
                            <a:rPr lang="es-ES" b="0" i="1" smtClean="0">
                              <a:latin typeface="Cambria Math"/>
                              <a:ea typeface="Cambria Math"/>
                            </a:rPr>
                            <m:t>−10</m:t>
                          </m:r>
                        </m:e>
                      </m:d>
                      <m:r>
                        <a:rPr lang="es-ES" b="0" i="1" smtClean="0">
                          <a:latin typeface="Cambria Math"/>
                          <a:ea typeface="Cambria Math"/>
                        </a:rPr>
                        <m:t>=−90 </m:t>
                      </m:r>
                      <m:r>
                        <a:rPr lang="es-ES" b="0" i="1" smtClean="0">
                          <a:latin typeface="Cambria Math"/>
                          <a:ea typeface="Cambria Math"/>
                        </a:rPr>
                        <m:t>𝑉</m:t>
                      </m:r>
                    </m:oMath>
                  </m:oMathPara>
                </a14:m>
                <a:endParaRPr lang="es-ES" dirty="0"/>
              </a:p>
            </p:txBody>
          </p:sp>
        </mc:Choice>
        <mc:Fallback xmlns="">
          <p:sp>
            <p:nvSpPr>
              <p:cNvPr id="5" name="4 CuadroTexto"/>
              <p:cNvSpPr txBox="1">
                <a:spLocks noRot="1" noChangeAspect="1" noMove="1" noResize="1" noEditPoints="1" noAdjustHandles="1" noChangeArrowheads="1" noChangeShapeType="1" noTextEdit="1"/>
              </p:cNvSpPr>
              <p:nvPr/>
            </p:nvSpPr>
            <p:spPr>
              <a:xfrm>
                <a:off x="2722728" y="5268037"/>
                <a:ext cx="3216971" cy="369332"/>
              </a:xfrm>
              <a:prstGeom prst="rect">
                <a:avLst/>
              </a:prstGeom>
              <a:blipFill rotWithShape="1">
                <a:blip r:embed="rId2"/>
                <a:stretch>
                  <a:fillRect/>
                </a:stretch>
              </a:blipFill>
            </p:spPr>
            <p:txBody>
              <a:bodyPr/>
              <a:lstStyle/>
              <a:p>
                <a:r>
                  <a:rPr lang="es-ES">
                    <a:noFill/>
                  </a:rPr>
                  <a:t> </a:t>
                </a:r>
              </a:p>
            </p:txBody>
          </p:sp>
        </mc:Fallback>
      </mc:AlternateContent>
      <p:sp>
        <p:nvSpPr>
          <p:cNvPr id="6" name="5 Rectángulo"/>
          <p:cNvSpPr/>
          <p:nvPr/>
        </p:nvSpPr>
        <p:spPr>
          <a:xfrm>
            <a:off x="805899" y="5782818"/>
            <a:ext cx="619400" cy="338554"/>
          </a:xfrm>
          <a:prstGeom prst="rect">
            <a:avLst/>
          </a:prstGeom>
        </p:spPr>
        <p:txBody>
          <a:bodyPr wrap="none">
            <a:spAutoFit/>
          </a:bodyPr>
          <a:lstStyle/>
          <a:p>
            <a:r>
              <a:rPr lang="es-ES" sz="1600" dirty="0" smtClean="0">
                <a:latin typeface="Arial Narrow" pitchFamily="34" charset="0"/>
              </a:rPr>
              <a:t>Y que</a:t>
            </a:r>
            <a:endParaRPr lang="es-ES" sz="1600" dirty="0"/>
          </a:p>
        </p:txBody>
      </p:sp>
      <mc:AlternateContent xmlns:mc="http://schemas.openxmlformats.org/markup-compatibility/2006" xmlns:a14="http://schemas.microsoft.com/office/drawing/2010/main">
        <mc:Choice Requires="a14">
          <p:sp>
            <p:nvSpPr>
              <p:cNvPr id="8" name="7 Rectángulo"/>
              <p:cNvSpPr/>
              <p:nvPr/>
            </p:nvSpPr>
            <p:spPr>
              <a:xfrm>
                <a:off x="1964184" y="5740207"/>
                <a:ext cx="5050764" cy="390748"/>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s-ES" i="1" smtClean="0">
                          <a:solidFill>
                            <a:srgbClr val="2F2B20"/>
                          </a:solidFill>
                          <a:latin typeface="Cambria Math"/>
                          <a:ea typeface="Cambria Math"/>
                        </a:rPr>
                        <m:t>∆</m:t>
                      </m:r>
                      <m:sSub>
                        <m:sSubPr>
                          <m:ctrlPr>
                            <a:rPr lang="es-ES" i="1" smtClean="0">
                              <a:solidFill>
                                <a:srgbClr val="2F2B20"/>
                              </a:solidFill>
                              <a:latin typeface="Cambria Math"/>
                              <a:ea typeface="Cambria Math"/>
                            </a:rPr>
                          </m:ctrlPr>
                        </m:sSubPr>
                        <m:e>
                          <m:r>
                            <a:rPr lang="es-ES" b="0" i="1" smtClean="0">
                              <a:solidFill>
                                <a:srgbClr val="2F2B20"/>
                              </a:solidFill>
                              <a:latin typeface="Cambria Math"/>
                              <a:ea typeface="Cambria Math"/>
                            </a:rPr>
                            <m:t>𝐸</m:t>
                          </m:r>
                        </m:e>
                        <m:sub>
                          <m:r>
                            <a:rPr lang="es-ES" b="0" i="1" smtClean="0">
                              <a:solidFill>
                                <a:srgbClr val="2F2B20"/>
                              </a:solidFill>
                              <a:latin typeface="Cambria Math"/>
                              <a:ea typeface="Cambria Math"/>
                            </a:rPr>
                            <m:t>𝑝</m:t>
                          </m:r>
                        </m:sub>
                      </m:sSub>
                      <m:r>
                        <a:rPr lang="es-ES" b="0" i="1" smtClean="0">
                          <a:solidFill>
                            <a:srgbClr val="2F2B20"/>
                          </a:solidFill>
                          <a:latin typeface="Cambria Math"/>
                          <a:ea typeface="Cambria Math"/>
                        </a:rPr>
                        <m:t>=</m:t>
                      </m:r>
                      <m:r>
                        <a:rPr lang="es-ES" b="0" i="1" smtClean="0">
                          <a:solidFill>
                            <a:srgbClr val="2F2B20"/>
                          </a:solidFill>
                          <a:latin typeface="Cambria Math"/>
                          <a:ea typeface="Cambria Math"/>
                        </a:rPr>
                        <m:t>𝑞</m:t>
                      </m:r>
                      <m:r>
                        <a:rPr lang="es-ES" b="0" i="1" smtClean="0">
                          <a:solidFill>
                            <a:srgbClr val="2F2B20"/>
                          </a:solidFill>
                          <a:latin typeface="Cambria Math"/>
                          <a:ea typeface="Cambria Math"/>
                        </a:rPr>
                        <m:t>∆</m:t>
                      </m:r>
                      <m:r>
                        <a:rPr lang="es-ES" b="0" i="1" smtClean="0">
                          <a:solidFill>
                            <a:srgbClr val="2F2B20"/>
                          </a:solidFill>
                          <a:latin typeface="Cambria Math"/>
                          <a:ea typeface="Cambria Math"/>
                        </a:rPr>
                        <m:t>𝑉</m:t>
                      </m:r>
                      <m:r>
                        <a:rPr lang="es-ES" b="0" i="1" smtClean="0">
                          <a:solidFill>
                            <a:srgbClr val="2F2B20"/>
                          </a:solidFill>
                          <a:latin typeface="Cambria Math"/>
                          <a:ea typeface="Cambria Math"/>
                        </a:rPr>
                        <m:t>&gt;0;    ∆</m:t>
                      </m:r>
                      <m:sSub>
                        <m:sSubPr>
                          <m:ctrlPr>
                            <a:rPr lang="es-ES" b="0" i="1" smtClean="0">
                              <a:solidFill>
                                <a:srgbClr val="2F2B20"/>
                              </a:solidFill>
                              <a:latin typeface="Cambria Math"/>
                              <a:ea typeface="Cambria Math"/>
                            </a:rPr>
                          </m:ctrlPr>
                        </m:sSubPr>
                        <m:e>
                          <m:r>
                            <a:rPr lang="es-ES" b="0" i="1" smtClean="0">
                              <a:solidFill>
                                <a:srgbClr val="2F2B20"/>
                              </a:solidFill>
                              <a:latin typeface="Cambria Math"/>
                              <a:ea typeface="Cambria Math"/>
                            </a:rPr>
                            <m:t>𝐸</m:t>
                          </m:r>
                        </m:e>
                        <m:sub>
                          <m:r>
                            <a:rPr lang="es-ES" b="0" i="1" smtClean="0">
                              <a:solidFill>
                                <a:srgbClr val="2F2B20"/>
                              </a:solidFill>
                              <a:latin typeface="Cambria Math"/>
                              <a:ea typeface="Cambria Math"/>
                            </a:rPr>
                            <m:t>𝑝</m:t>
                          </m:r>
                        </m:sub>
                      </m:sSub>
                      <m:r>
                        <a:rPr lang="es-ES" b="0" i="1" smtClean="0">
                          <a:solidFill>
                            <a:srgbClr val="2F2B20"/>
                          </a:solidFill>
                          <a:latin typeface="Cambria Math"/>
                          <a:ea typeface="Cambria Math"/>
                        </a:rPr>
                        <m:t>=</m:t>
                      </m:r>
                      <m:r>
                        <a:rPr lang="es-ES" b="0" i="1" smtClean="0">
                          <a:solidFill>
                            <a:srgbClr val="2F2B20"/>
                          </a:solidFill>
                          <a:latin typeface="Cambria Math"/>
                          <a:ea typeface="Cambria Math"/>
                        </a:rPr>
                        <m:t>𝑞</m:t>
                      </m:r>
                      <m:d>
                        <m:dPr>
                          <m:ctrlPr>
                            <a:rPr lang="es-ES" b="0" i="1" smtClean="0">
                              <a:solidFill>
                                <a:srgbClr val="2F2B20"/>
                              </a:solidFill>
                              <a:latin typeface="Cambria Math"/>
                              <a:ea typeface="Cambria Math"/>
                            </a:rPr>
                          </m:ctrlPr>
                        </m:dPr>
                        <m:e>
                          <m:r>
                            <a:rPr lang="es-ES" b="0" i="1" smtClean="0">
                              <a:solidFill>
                                <a:srgbClr val="2F2B20"/>
                              </a:solidFill>
                              <a:latin typeface="Cambria Math"/>
                              <a:ea typeface="Cambria Math"/>
                            </a:rPr>
                            <m:t>−90 </m:t>
                          </m:r>
                          <m:r>
                            <a:rPr lang="es-ES" b="0" i="1" smtClean="0">
                              <a:solidFill>
                                <a:srgbClr val="2F2B20"/>
                              </a:solidFill>
                              <a:latin typeface="Cambria Math"/>
                              <a:ea typeface="Cambria Math"/>
                            </a:rPr>
                            <m:t>𝑉</m:t>
                          </m:r>
                        </m:e>
                      </m:d>
                      <m:r>
                        <a:rPr lang="es-ES" b="0" i="1" smtClean="0">
                          <a:solidFill>
                            <a:srgbClr val="2F2B20"/>
                          </a:solidFill>
                          <a:latin typeface="Cambria Math"/>
                          <a:ea typeface="Cambria Math"/>
                        </a:rPr>
                        <m:t>   ⇒      </m:t>
                      </m:r>
                      <m:r>
                        <a:rPr lang="es-ES" b="1" i="1" smtClean="0">
                          <a:solidFill>
                            <a:schemeClr val="bg1"/>
                          </a:solidFill>
                          <a:latin typeface="Cambria Math"/>
                          <a:ea typeface="Cambria Math"/>
                        </a:rPr>
                        <m:t>𝒒</m:t>
                      </m:r>
                      <m:r>
                        <a:rPr lang="es-ES" b="1" i="1" smtClean="0">
                          <a:solidFill>
                            <a:schemeClr val="bg1"/>
                          </a:solidFill>
                          <a:latin typeface="Cambria Math"/>
                          <a:ea typeface="Cambria Math"/>
                        </a:rPr>
                        <m:t>&lt;</m:t>
                      </m:r>
                      <m:r>
                        <a:rPr lang="es-ES" b="1" i="1" smtClean="0">
                          <a:solidFill>
                            <a:schemeClr val="bg1"/>
                          </a:solidFill>
                          <a:latin typeface="Cambria Math"/>
                          <a:ea typeface="Cambria Math"/>
                        </a:rPr>
                        <m:t>𝟎</m:t>
                      </m:r>
                    </m:oMath>
                  </m:oMathPara>
                </a14:m>
                <a:endParaRPr lang="es-ES" b="1" dirty="0">
                  <a:solidFill>
                    <a:schemeClr val="bg1"/>
                  </a:solidFill>
                </a:endParaRPr>
              </a:p>
            </p:txBody>
          </p:sp>
        </mc:Choice>
        <mc:Fallback xmlns="">
          <p:sp>
            <p:nvSpPr>
              <p:cNvPr id="8" name="7 Rectángulo"/>
              <p:cNvSpPr>
                <a:spLocks noRot="1" noChangeAspect="1" noMove="1" noResize="1" noEditPoints="1" noAdjustHandles="1" noChangeArrowheads="1" noChangeShapeType="1" noTextEdit="1"/>
              </p:cNvSpPr>
              <p:nvPr/>
            </p:nvSpPr>
            <p:spPr>
              <a:xfrm>
                <a:off x="1964184" y="5740207"/>
                <a:ext cx="5050764" cy="390748"/>
              </a:xfrm>
              <a:prstGeom prst="rect">
                <a:avLst/>
              </a:prstGeom>
              <a:blipFill rotWithShape="1">
                <a:blip r:embed="rId3"/>
                <a:stretch>
                  <a:fillRect b="-3125"/>
                </a:stretch>
              </a:blipFill>
            </p:spPr>
            <p:txBody>
              <a:bodyPr/>
              <a:lstStyle/>
              <a:p>
                <a:r>
                  <a:rPr lang="es-ES">
                    <a:noFill/>
                  </a:rPr>
                  <a:t> </a:t>
                </a:r>
              </a:p>
            </p:txBody>
          </p:sp>
        </mc:Fallback>
      </mc:AlternateContent>
      <p:cxnSp>
        <p:nvCxnSpPr>
          <p:cNvPr id="14" name="13 Conector recto"/>
          <p:cNvCxnSpPr/>
          <p:nvPr/>
        </p:nvCxnSpPr>
        <p:spPr>
          <a:xfrm>
            <a:off x="2402005" y="3725840"/>
            <a:ext cx="0" cy="45037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14 Conector recto"/>
          <p:cNvCxnSpPr/>
          <p:nvPr/>
        </p:nvCxnSpPr>
        <p:spPr>
          <a:xfrm>
            <a:off x="5447731" y="3741763"/>
            <a:ext cx="0" cy="450375"/>
          </a:xfrm>
          <a:prstGeom prst="line">
            <a:avLst/>
          </a:prstGeom>
          <a:ln w="15875"/>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 name="19 CuadroTexto"/>
              <p:cNvSpPr txBox="1"/>
              <p:nvPr/>
            </p:nvSpPr>
            <p:spPr>
              <a:xfrm>
                <a:off x="2040340" y="4203511"/>
                <a:ext cx="792333"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−10 </m:t>
                      </m:r>
                      <m:r>
                        <a:rPr lang="es-ES" sz="1600" b="0" i="1" smtClean="0">
                          <a:latin typeface="Cambria Math"/>
                        </a:rPr>
                        <m:t>𝑉</m:t>
                      </m:r>
                    </m:oMath>
                  </m:oMathPara>
                </a14:m>
                <a:endParaRPr lang="es-ES" sz="1600" dirty="0"/>
              </a:p>
            </p:txBody>
          </p:sp>
        </mc:Choice>
        <mc:Fallback xmlns="">
          <p:sp>
            <p:nvSpPr>
              <p:cNvPr id="20" name="19 CuadroTexto"/>
              <p:cNvSpPr txBox="1">
                <a:spLocks noRot="1" noChangeAspect="1" noMove="1" noResize="1" noEditPoints="1" noAdjustHandles="1" noChangeArrowheads="1" noChangeShapeType="1" noTextEdit="1"/>
              </p:cNvSpPr>
              <p:nvPr/>
            </p:nvSpPr>
            <p:spPr>
              <a:xfrm>
                <a:off x="2040340" y="4203511"/>
                <a:ext cx="792333" cy="338554"/>
              </a:xfrm>
              <a:prstGeom prst="rect">
                <a:avLst/>
              </a:prstGeom>
              <a:blipFill rotWithShape="1">
                <a:blip r:embed="rId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1" name="20 CuadroTexto"/>
              <p:cNvSpPr txBox="1"/>
              <p:nvPr/>
            </p:nvSpPr>
            <p:spPr>
              <a:xfrm>
                <a:off x="5031474" y="4178490"/>
                <a:ext cx="906145"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−100 </m:t>
                      </m:r>
                      <m:r>
                        <a:rPr lang="es-ES" sz="1600" b="0" i="1" smtClean="0">
                          <a:latin typeface="Cambria Math"/>
                        </a:rPr>
                        <m:t>𝑉</m:t>
                      </m:r>
                    </m:oMath>
                  </m:oMathPara>
                </a14:m>
                <a:endParaRPr lang="es-ES" sz="1600" dirty="0"/>
              </a:p>
            </p:txBody>
          </p:sp>
        </mc:Choice>
        <mc:Fallback xmlns="">
          <p:sp>
            <p:nvSpPr>
              <p:cNvPr id="21" name="20 CuadroTexto"/>
              <p:cNvSpPr txBox="1">
                <a:spLocks noRot="1" noChangeAspect="1" noMove="1" noResize="1" noEditPoints="1" noAdjustHandles="1" noChangeArrowheads="1" noChangeShapeType="1" noTextEdit="1"/>
              </p:cNvSpPr>
              <p:nvPr/>
            </p:nvSpPr>
            <p:spPr>
              <a:xfrm>
                <a:off x="5031474" y="4178490"/>
                <a:ext cx="906145" cy="338554"/>
              </a:xfrm>
              <a:prstGeom prst="rect">
                <a:avLst/>
              </a:prstGeom>
              <a:blipFill rotWithShape="1">
                <a:blip r:embed="rId5"/>
                <a:stretch>
                  <a:fillRect/>
                </a:stretch>
              </a:blipFill>
            </p:spPr>
            <p:txBody>
              <a:bodyPr/>
              <a:lstStyle/>
              <a:p>
                <a:r>
                  <a:rPr lang="es-ES">
                    <a:noFill/>
                  </a:rPr>
                  <a:t> </a:t>
                </a:r>
              </a:p>
            </p:txBody>
          </p:sp>
        </mc:Fallback>
      </mc:AlternateContent>
      <p:grpSp>
        <p:nvGrpSpPr>
          <p:cNvPr id="23" name="22 Grupo"/>
          <p:cNvGrpSpPr/>
          <p:nvPr/>
        </p:nvGrpSpPr>
        <p:grpSpPr>
          <a:xfrm>
            <a:off x="2197289" y="3127612"/>
            <a:ext cx="1201003" cy="611876"/>
            <a:chOff x="2210937" y="4874525"/>
            <a:chExt cx="1201003" cy="611876"/>
          </a:xfrm>
        </p:grpSpPr>
        <p:grpSp>
          <p:nvGrpSpPr>
            <p:cNvPr id="18" name="17 Grupo"/>
            <p:cNvGrpSpPr/>
            <p:nvPr/>
          </p:nvGrpSpPr>
          <p:grpSpPr>
            <a:xfrm>
              <a:off x="2210937" y="4995081"/>
              <a:ext cx="1201003" cy="491320"/>
              <a:chOff x="2210937" y="4995081"/>
              <a:chExt cx="1201003" cy="491320"/>
            </a:xfrm>
          </p:grpSpPr>
          <p:sp>
            <p:nvSpPr>
              <p:cNvPr id="12" name="11 Elipse"/>
              <p:cNvSpPr/>
              <p:nvPr/>
            </p:nvSpPr>
            <p:spPr>
              <a:xfrm>
                <a:off x="2210937" y="4995081"/>
                <a:ext cx="464024" cy="4913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7" name="16 Conector recto de flecha"/>
              <p:cNvCxnSpPr>
                <a:stCxn id="12" idx="6"/>
              </p:cNvCxnSpPr>
              <p:nvPr/>
            </p:nvCxnSpPr>
            <p:spPr>
              <a:xfrm flipV="1">
                <a:off x="2674961" y="5227093"/>
                <a:ext cx="736979" cy="0"/>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22" name="21 CuadroTexto"/>
                <p:cNvSpPr txBox="1"/>
                <p:nvPr/>
              </p:nvSpPr>
              <p:spPr>
                <a:xfrm>
                  <a:off x="2902424" y="4874525"/>
                  <a:ext cx="364202"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𝐹</m:t>
                        </m:r>
                      </m:oMath>
                    </m:oMathPara>
                  </a14:m>
                  <a:endParaRPr lang="es-ES" sz="1600" dirty="0"/>
                </a:p>
              </p:txBody>
            </p:sp>
          </mc:Choice>
          <mc:Fallback xmlns="">
            <p:sp>
              <p:nvSpPr>
                <p:cNvPr id="22" name="21 CuadroTexto"/>
                <p:cNvSpPr txBox="1">
                  <a:spLocks noRot="1" noChangeAspect="1" noMove="1" noResize="1" noEditPoints="1" noAdjustHandles="1" noChangeArrowheads="1" noChangeShapeType="1" noTextEdit="1"/>
                </p:cNvSpPr>
                <p:nvPr/>
              </p:nvSpPr>
              <p:spPr>
                <a:xfrm>
                  <a:off x="2902424" y="4874525"/>
                  <a:ext cx="364202" cy="338554"/>
                </a:xfrm>
                <a:prstGeom prst="rect">
                  <a:avLst/>
                </a:prstGeom>
                <a:blipFill rotWithShape="1">
                  <a:blip r:embed="rId6"/>
                  <a:stretch>
                    <a:fillRect/>
                  </a:stretch>
                </a:blipFill>
              </p:spPr>
              <p:txBody>
                <a:bodyPr/>
                <a:lstStyle/>
                <a:p>
                  <a:r>
                    <a:rPr lang="es-ES">
                      <a:noFill/>
                    </a:rPr>
                    <a:t> </a:t>
                  </a:r>
                </a:p>
              </p:txBody>
            </p:sp>
          </mc:Fallback>
        </mc:AlternateContent>
      </p:grpSp>
      <p:pic>
        <p:nvPicPr>
          <p:cNvPr id="19" name="18 Imagen"/>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24" name="23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spTree>
    <p:extLst>
      <p:ext uri="{BB962C8B-B14F-4D97-AF65-F5344CB8AC3E}">
        <p14:creationId xmlns:p14="http://schemas.microsoft.com/office/powerpoint/2010/main" val="3918532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fill="hold" nodeType="clickEffect">
                                  <p:stCondLst>
                                    <p:cond delay="0"/>
                                  </p:stCondLst>
                                  <p:childTnLst>
                                    <p:animMotion origin="layout" path="M 4.72222E-6 4.6531E-6 L 0.33368 4.6531E-6 " pathEditMode="relative" rAng="0" ptsTypes="AA">
                                      <p:cBhvr>
                                        <p:cTn id="6" dur="5000" fill="hold"/>
                                        <p:tgtEl>
                                          <p:spTgt spid="23"/>
                                        </p:tgtEl>
                                        <p:attrNameLst>
                                          <p:attrName>ppt_x</p:attrName>
                                          <p:attrName>ppt_y</p:attrName>
                                        </p:attrNameLst>
                                      </p:cBhvr>
                                      <p:rCtr x="16684"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1569660"/>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a:latin typeface="Arial Narrow" pitchFamily="34" charset="0"/>
                <a:ea typeface="Adobe Heiti Std R" pitchFamily="34" charset="-128"/>
                <a:cs typeface="Aparajita" pitchFamily="34" charset="0"/>
              </a:rPr>
              <a:t>3</a:t>
            </a:r>
            <a:r>
              <a:rPr lang="es-ES" sz="1600" dirty="0" smtClean="0">
                <a:latin typeface="Arial Narrow" pitchFamily="34" charset="0"/>
                <a:ea typeface="Adobe Heiti Std R" pitchFamily="34" charset="-128"/>
                <a:cs typeface="Aparajita" pitchFamily="34" charset="0"/>
              </a:rPr>
              <a:t>. Discute qué signo tiene la carga puntual </a:t>
            </a:r>
            <a:r>
              <a:rPr lang="es-ES" sz="1600" b="1" i="1" dirty="0" smtClean="0">
                <a:latin typeface="Arial Narrow" pitchFamily="34" charset="0"/>
                <a:ea typeface="Adobe Heiti Std R" pitchFamily="34" charset="-128"/>
                <a:cs typeface="Aparajita" pitchFamily="34" charset="0"/>
              </a:rPr>
              <a:t>q</a:t>
            </a:r>
            <a:r>
              <a:rPr lang="es-ES" sz="1600" dirty="0" smtClean="0">
                <a:latin typeface="Arial Narrow" pitchFamily="34" charset="0"/>
                <a:ea typeface="Adobe Heiti Std R" pitchFamily="34" charset="-128"/>
                <a:cs typeface="Aparajita" pitchFamily="34" charset="0"/>
              </a:rPr>
              <a:t> en cada uno de los casos siguientes:</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Un agente externo debe efectuar un trabajo sobre ella para que pase de un punto cuyo potencial eléctrico es –10 V a otro de potencial –100 V.</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El potencial eléctrico debido a </a:t>
            </a:r>
            <a:r>
              <a:rPr lang="es-ES" sz="1600" b="1" i="1" dirty="0" smtClean="0">
                <a:latin typeface="Arial Narrow" pitchFamily="34" charset="0"/>
                <a:ea typeface="Adobe Heiti Std R" pitchFamily="34" charset="-128"/>
                <a:cs typeface="Aparajita" pitchFamily="34" charset="0"/>
              </a:rPr>
              <a:t>q</a:t>
            </a:r>
            <a:r>
              <a:rPr lang="es-ES" sz="1600" dirty="0" smtClean="0">
                <a:latin typeface="Arial Narrow" pitchFamily="34" charset="0"/>
                <a:ea typeface="Adobe Heiti Std R" pitchFamily="34" charset="-128"/>
                <a:cs typeface="Aparajita" pitchFamily="34" charset="0"/>
              </a:rPr>
              <a:t> aumenta a medida que nos alejamos de dicha carga.</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Si la carga </a:t>
            </a:r>
            <a:r>
              <a:rPr lang="es-ES" sz="1600" b="1" i="1" dirty="0" smtClean="0">
                <a:latin typeface="Arial Narrow" pitchFamily="34" charset="0"/>
                <a:ea typeface="Adobe Heiti Std R" pitchFamily="34" charset="-128"/>
                <a:cs typeface="Aparajita" pitchFamily="34" charset="0"/>
              </a:rPr>
              <a:t>q</a:t>
            </a:r>
            <a:r>
              <a:rPr lang="es-ES" sz="1600" dirty="0" smtClean="0">
                <a:latin typeface="Arial Narrow" pitchFamily="34" charset="0"/>
                <a:ea typeface="Adobe Heiti Std R" pitchFamily="34" charset="-128"/>
                <a:cs typeface="Aparajita" pitchFamily="34" charset="0"/>
              </a:rPr>
              <a:t> está situada en un campo eléctrico, requiere la actuación de fuerzas exteriores para moverse en sentido contrario al campo.</a:t>
            </a:r>
            <a:endParaRPr lang="es-ES" sz="1600" dirty="0">
              <a:latin typeface="Arial Narrow" pitchFamily="34" charset="0"/>
              <a:ea typeface="Adobe Heiti Std R" pitchFamily="34" charset="-128"/>
              <a:cs typeface="Aparajita" pitchFamily="34" charset="0"/>
            </a:endParaRPr>
          </a:p>
        </p:txBody>
      </p:sp>
      <p:sp>
        <p:nvSpPr>
          <p:cNvPr id="9" name="8 CuadroTexto"/>
          <p:cNvSpPr txBox="1"/>
          <p:nvPr/>
        </p:nvSpPr>
        <p:spPr>
          <a:xfrm>
            <a:off x="561833" y="3059374"/>
            <a:ext cx="7506268" cy="338554"/>
          </a:xfrm>
          <a:prstGeom prst="rect">
            <a:avLst/>
          </a:prstGeom>
          <a:noFill/>
        </p:spPr>
        <p:txBody>
          <a:bodyPr wrap="square" rtlCol="0">
            <a:spAutoFit/>
          </a:bodyPr>
          <a:lstStyle/>
          <a:p>
            <a:r>
              <a:rPr lang="es-ES" sz="1600" dirty="0">
                <a:latin typeface="Arial Narrow" pitchFamily="34" charset="0"/>
              </a:rPr>
              <a:t>b</a:t>
            </a:r>
            <a:r>
              <a:rPr lang="es-ES" sz="1600" dirty="0" smtClean="0">
                <a:latin typeface="Arial Narrow" pitchFamily="34" charset="0"/>
              </a:rPr>
              <a:t>) La expresión del potencial creado por una carga </a:t>
            </a:r>
            <a:r>
              <a:rPr lang="es-ES" sz="1600" i="1" dirty="0" smtClean="0">
                <a:latin typeface="Arial Narrow" pitchFamily="34" charset="0"/>
              </a:rPr>
              <a:t>q </a:t>
            </a:r>
            <a:r>
              <a:rPr lang="es-ES" sz="1600" dirty="0" smtClean="0">
                <a:latin typeface="Arial Narrow" pitchFamily="34" charset="0"/>
              </a:rPr>
              <a:t>viene dado por:</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10" name="9 CuadroTexto"/>
              <p:cNvSpPr txBox="1"/>
              <p:nvPr/>
            </p:nvSpPr>
            <p:spPr>
              <a:xfrm>
                <a:off x="5875362" y="3016154"/>
                <a:ext cx="904670" cy="51244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𝑉</m:t>
                      </m:r>
                      <m:r>
                        <a:rPr lang="es-ES" sz="1600" b="0" i="1" smtClean="0">
                          <a:latin typeface="Cambria Math"/>
                        </a:rPr>
                        <m:t>=</m:t>
                      </m:r>
                      <m:r>
                        <a:rPr lang="es-ES" sz="1600" b="0" i="1" smtClean="0">
                          <a:latin typeface="Cambria Math"/>
                        </a:rPr>
                        <m:t>𝑘</m:t>
                      </m:r>
                      <m:f>
                        <m:fPr>
                          <m:ctrlPr>
                            <a:rPr lang="es-ES" sz="1600" b="0" i="1" smtClean="0">
                              <a:latin typeface="Cambria Math"/>
                            </a:rPr>
                          </m:ctrlPr>
                        </m:fPr>
                        <m:num>
                          <m:r>
                            <a:rPr lang="es-ES" sz="1600" b="0" i="1" smtClean="0">
                              <a:latin typeface="Cambria Math"/>
                            </a:rPr>
                            <m:t>𝑞</m:t>
                          </m:r>
                        </m:num>
                        <m:den>
                          <m:r>
                            <a:rPr lang="es-ES" sz="1600" b="0" i="1" smtClean="0">
                              <a:latin typeface="Cambria Math"/>
                            </a:rPr>
                            <m:t>𝑟</m:t>
                          </m:r>
                        </m:den>
                      </m:f>
                    </m:oMath>
                  </m:oMathPara>
                </a14:m>
                <a:endParaRPr lang="es-ES" sz="1600" dirty="0"/>
              </a:p>
            </p:txBody>
          </p:sp>
        </mc:Choice>
        <mc:Fallback xmlns="">
          <p:sp>
            <p:nvSpPr>
              <p:cNvPr id="10" name="9 CuadroTexto"/>
              <p:cNvSpPr txBox="1">
                <a:spLocks noRot="1" noChangeAspect="1" noMove="1" noResize="1" noEditPoints="1" noAdjustHandles="1" noChangeArrowheads="1" noChangeShapeType="1" noTextEdit="1"/>
              </p:cNvSpPr>
              <p:nvPr/>
            </p:nvSpPr>
            <p:spPr>
              <a:xfrm>
                <a:off x="5875362" y="3016154"/>
                <a:ext cx="904670" cy="512448"/>
              </a:xfrm>
              <a:prstGeom prst="rect">
                <a:avLst/>
              </a:prstGeom>
              <a:blipFill rotWithShape="1">
                <a:blip r:embed="rId2"/>
                <a:stretch>
                  <a:fillRect/>
                </a:stretch>
              </a:blipFill>
            </p:spPr>
            <p:txBody>
              <a:bodyPr/>
              <a:lstStyle/>
              <a:p>
                <a:r>
                  <a:rPr lang="es-ES">
                    <a:noFill/>
                  </a:rPr>
                  <a:t> </a:t>
                </a:r>
              </a:p>
            </p:txBody>
          </p:sp>
        </mc:Fallback>
      </mc:AlternateContent>
      <p:sp>
        <p:nvSpPr>
          <p:cNvPr id="11" name="10 CuadroTexto"/>
          <p:cNvSpPr txBox="1"/>
          <p:nvPr/>
        </p:nvSpPr>
        <p:spPr>
          <a:xfrm>
            <a:off x="2119951" y="6064155"/>
            <a:ext cx="3052550" cy="584775"/>
          </a:xfrm>
          <a:prstGeom prst="rect">
            <a:avLst/>
          </a:prstGeom>
          <a:noFill/>
        </p:spPr>
        <p:txBody>
          <a:bodyPr wrap="square" rtlCol="0">
            <a:spAutoFit/>
          </a:bodyPr>
          <a:lstStyle/>
          <a:p>
            <a:pPr marL="285750" indent="-285750">
              <a:buFont typeface="Wingdings 2"/>
              <a:buChar char="C"/>
            </a:pPr>
            <a:r>
              <a:rPr lang="es-ES" sz="1600" dirty="0" smtClean="0">
                <a:latin typeface="Arial Narrow" pitchFamily="34" charset="0"/>
              </a:rPr>
              <a:t>Si q &gt; 0, al aumentar  </a:t>
            </a:r>
            <a:r>
              <a:rPr lang="es-ES" sz="1600" i="1" dirty="0" smtClean="0">
                <a:latin typeface="Arial Narrow" pitchFamily="34" charset="0"/>
              </a:rPr>
              <a:t>r</a:t>
            </a:r>
            <a:r>
              <a:rPr lang="es-ES" sz="1600" dirty="0" smtClean="0">
                <a:latin typeface="Arial Narrow" pitchFamily="34" charset="0"/>
              </a:rPr>
              <a:t>, disminuye el potencial V</a:t>
            </a:r>
          </a:p>
        </p:txBody>
      </p:sp>
      <p:sp>
        <p:nvSpPr>
          <p:cNvPr id="12" name="11 Elipse"/>
          <p:cNvSpPr/>
          <p:nvPr/>
        </p:nvSpPr>
        <p:spPr>
          <a:xfrm>
            <a:off x="1119115" y="4367286"/>
            <a:ext cx="464024" cy="4913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Elipse"/>
          <p:cNvSpPr/>
          <p:nvPr/>
        </p:nvSpPr>
        <p:spPr>
          <a:xfrm>
            <a:off x="696036" y="3957852"/>
            <a:ext cx="1282890" cy="1282890"/>
          </a:xfrm>
          <a:prstGeom prst="ellipse">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4" name="13 Conector recto de flecha"/>
          <p:cNvCxnSpPr/>
          <p:nvPr/>
        </p:nvCxnSpPr>
        <p:spPr>
          <a:xfrm flipV="1">
            <a:off x="1337481" y="4285398"/>
            <a:ext cx="573206" cy="327546"/>
          </a:xfrm>
          <a:prstGeom prst="straightConnector1">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14 CuadroTexto"/>
              <p:cNvSpPr txBox="1"/>
              <p:nvPr/>
            </p:nvSpPr>
            <p:spPr>
              <a:xfrm>
                <a:off x="1439838" y="4067034"/>
                <a:ext cx="333425"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𝑟</m:t>
                      </m:r>
                    </m:oMath>
                  </m:oMathPara>
                </a14:m>
                <a:endParaRPr lang="es-ES" sz="1600" dirty="0"/>
              </a:p>
            </p:txBody>
          </p:sp>
        </mc:Choice>
        <mc:Fallback xmlns="">
          <p:sp>
            <p:nvSpPr>
              <p:cNvPr id="15" name="14 CuadroTexto"/>
              <p:cNvSpPr txBox="1">
                <a:spLocks noRot="1" noChangeAspect="1" noMove="1" noResize="1" noEditPoints="1" noAdjustHandles="1" noChangeArrowheads="1" noChangeShapeType="1" noTextEdit="1"/>
              </p:cNvSpPr>
              <p:nvPr/>
            </p:nvSpPr>
            <p:spPr>
              <a:xfrm>
                <a:off x="1439838" y="4067034"/>
                <a:ext cx="333425" cy="338554"/>
              </a:xfrm>
              <a:prstGeom prst="rect">
                <a:avLst/>
              </a:prstGeom>
              <a:blipFill rotWithShape="1">
                <a:blip r:embed="rId3"/>
                <a:stretch>
                  <a:fillRect/>
                </a:stretch>
              </a:blipFill>
            </p:spPr>
            <p:txBody>
              <a:bodyPr/>
              <a:lstStyle/>
              <a:p>
                <a:r>
                  <a:rPr lang="es-ES">
                    <a:noFill/>
                  </a:rPr>
                  <a:t> </a:t>
                </a:r>
              </a:p>
            </p:txBody>
          </p:sp>
        </mc:Fallback>
      </mc:AlternateContent>
      <p:graphicFrame>
        <p:nvGraphicFramePr>
          <p:cNvPr id="16" name="15 Gráfico"/>
          <p:cNvGraphicFramePr/>
          <p:nvPr>
            <p:extLst>
              <p:ext uri="{D42A27DB-BD31-4B8C-83A1-F6EECF244321}">
                <p14:modId xmlns:p14="http://schemas.microsoft.com/office/powerpoint/2010/main" val="3376255037"/>
              </p:ext>
            </p:extLst>
          </p:nvPr>
        </p:nvGraphicFramePr>
        <p:xfrm>
          <a:off x="2279175" y="3664423"/>
          <a:ext cx="2565780" cy="2442950"/>
        </p:xfrm>
        <a:graphic>
          <a:graphicData uri="http://schemas.openxmlformats.org/drawingml/2006/chart">
            <c:chart xmlns:c="http://schemas.openxmlformats.org/drawingml/2006/chart" xmlns:r="http://schemas.openxmlformats.org/officeDocument/2006/relationships" r:id="rId4"/>
          </a:graphicData>
        </a:graphic>
      </p:graphicFrame>
      <p:sp>
        <p:nvSpPr>
          <p:cNvPr id="17" name="16 CuadroTexto"/>
          <p:cNvSpPr txBox="1"/>
          <p:nvPr/>
        </p:nvSpPr>
        <p:spPr>
          <a:xfrm>
            <a:off x="5395414" y="6082155"/>
            <a:ext cx="2984311" cy="584775"/>
          </a:xfrm>
          <a:prstGeom prst="rect">
            <a:avLst/>
          </a:prstGeom>
          <a:solidFill>
            <a:srgbClr val="FF0000"/>
          </a:solidFill>
        </p:spPr>
        <p:txBody>
          <a:bodyPr wrap="square" rtlCol="0">
            <a:spAutoFit/>
          </a:bodyPr>
          <a:lstStyle/>
          <a:p>
            <a:pPr marL="285750" indent="-285750">
              <a:buFont typeface="Wingdings 2"/>
              <a:buChar char="C"/>
            </a:pPr>
            <a:r>
              <a:rPr lang="es-ES" sz="1600" b="1" dirty="0" smtClean="0">
                <a:solidFill>
                  <a:schemeClr val="bg1"/>
                </a:solidFill>
                <a:latin typeface="Arial Narrow" pitchFamily="34" charset="0"/>
              </a:rPr>
              <a:t>Si q &lt; 0, al aumentar </a:t>
            </a:r>
            <a:r>
              <a:rPr lang="es-ES" sz="1600" b="1" i="1" dirty="0" smtClean="0">
                <a:solidFill>
                  <a:schemeClr val="bg1"/>
                </a:solidFill>
                <a:latin typeface="Arial Narrow" pitchFamily="34" charset="0"/>
              </a:rPr>
              <a:t>r</a:t>
            </a:r>
            <a:r>
              <a:rPr lang="es-ES" sz="1600" b="1" dirty="0" smtClean="0">
                <a:solidFill>
                  <a:schemeClr val="bg1"/>
                </a:solidFill>
                <a:latin typeface="Arial Narrow" pitchFamily="34" charset="0"/>
              </a:rPr>
              <a:t>, aumenta el potencial V</a:t>
            </a:r>
            <a:endParaRPr lang="es-ES" sz="1600" b="1" dirty="0">
              <a:solidFill>
                <a:schemeClr val="bg1"/>
              </a:solidFill>
              <a:latin typeface="Arial Narrow" pitchFamily="34" charset="0"/>
            </a:endParaRPr>
          </a:p>
        </p:txBody>
      </p:sp>
      <p:graphicFrame>
        <p:nvGraphicFramePr>
          <p:cNvPr id="19" name="18 Gráfico"/>
          <p:cNvGraphicFramePr/>
          <p:nvPr>
            <p:extLst>
              <p:ext uri="{D42A27DB-BD31-4B8C-83A1-F6EECF244321}">
                <p14:modId xmlns:p14="http://schemas.microsoft.com/office/powerpoint/2010/main" val="1645263828"/>
              </p:ext>
            </p:extLst>
          </p:nvPr>
        </p:nvGraphicFramePr>
        <p:xfrm>
          <a:off x="5434083" y="3509748"/>
          <a:ext cx="2565780" cy="2442950"/>
        </p:xfrm>
        <a:graphic>
          <a:graphicData uri="http://schemas.openxmlformats.org/drawingml/2006/chart">
            <c:chart xmlns:c="http://schemas.openxmlformats.org/drawingml/2006/chart" xmlns:r="http://schemas.openxmlformats.org/officeDocument/2006/relationships" r:id="rId5"/>
          </a:graphicData>
        </a:graphic>
      </p:graphicFrame>
      <p:pic>
        <p:nvPicPr>
          <p:cNvPr id="18" name="17 Imagen"/>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20" name="19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spTree>
    <p:extLst>
      <p:ext uri="{BB962C8B-B14F-4D97-AF65-F5344CB8AC3E}">
        <p14:creationId xmlns:p14="http://schemas.microsoft.com/office/powerpoint/2010/main" val="24565021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30 Rectángulo"/>
          <p:cNvSpPr/>
          <p:nvPr/>
        </p:nvSpPr>
        <p:spPr>
          <a:xfrm>
            <a:off x="5718412" y="5677469"/>
            <a:ext cx="805218" cy="32754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1569660"/>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a:latin typeface="Arial Narrow" pitchFamily="34" charset="0"/>
                <a:ea typeface="Adobe Heiti Std R" pitchFamily="34" charset="-128"/>
                <a:cs typeface="Aparajita" pitchFamily="34" charset="0"/>
              </a:rPr>
              <a:t>3</a:t>
            </a:r>
            <a:r>
              <a:rPr lang="es-ES" sz="1600" dirty="0" smtClean="0">
                <a:latin typeface="Arial Narrow" pitchFamily="34" charset="0"/>
                <a:ea typeface="Adobe Heiti Std R" pitchFamily="34" charset="-128"/>
                <a:cs typeface="Aparajita" pitchFamily="34" charset="0"/>
              </a:rPr>
              <a:t>. Discute qué signo tiene la carga puntual </a:t>
            </a:r>
            <a:r>
              <a:rPr lang="es-ES" sz="1600" b="1" i="1" dirty="0" smtClean="0">
                <a:latin typeface="Arial Narrow" pitchFamily="34" charset="0"/>
                <a:ea typeface="Adobe Heiti Std R" pitchFamily="34" charset="-128"/>
                <a:cs typeface="Aparajita" pitchFamily="34" charset="0"/>
              </a:rPr>
              <a:t>q</a:t>
            </a:r>
            <a:r>
              <a:rPr lang="es-ES" sz="1600" dirty="0" smtClean="0">
                <a:latin typeface="Arial Narrow" pitchFamily="34" charset="0"/>
                <a:ea typeface="Adobe Heiti Std R" pitchFamily="34" charset="-128"/>
                <a:cs typeface="Aparajita" pitchFamily="34" charset="0"/>
              </a:rPr>
              <a:t> en cada uno de los casos siguientes:</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Un agente externo debe efectuar un trabajo sobre ella para que pase de un punto cuyo potencial eléctrico es –10 V a otro de potencial –100 V.</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El potencial eléctrico debido a </a:t>
            </a:r>
            <a:r>
              <a:rPr lang="es-ES" sz="1600" b="1" i="1" dirty="0" smtClean="0">
                <a:latin typeface="Arial Narrow" pitchFamily="34" charset="0"/>
                <a:ea typeface="Adobe Heiti Std R" pitchFamily="34" charset="-128"/>
                <a:cs typeface="Aparajita" pitchFamily="34" charset="0"/>
              </a:rPr>
              <a:t>q</a:t>
            </a:r>
            <a:r>
              <a:rPr lang="es-ES" sz="1600" dirty="0" smtClean="0">
                <a:latin typeface="Arial Narrow" pitchFamily="34" charset="0"/>
                <a:ea typeface="Adobe Heiti Std R" pitchFamily="34" charset="-128"/>
                <a:cs typeface="Aparajita" pitchFamily="34" charset="0"/>
              </a:rPr>
              <a:t> aumenta a medida que nos alejamos de dicha carga.</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Si la carga </a:t>
            </a:r>
            <a:r>
              <a:rPr lang="es-ES" sz="1600" b="1" i="1" dirty="0" smtClean="0">
                <a:latin typeface="Arial Narrow" pitchFamily="34" charset="0"/>
                <a:ea typeface="Adobe Heiti Std R" pitchFamily="34" charset="-128"/>
                <a:cs typeface="Aparajita" pitchFamily="34" charset="0"/>
              </a:rPr>
              <a:t>q</a:t>
            </a:r>
            <a:r>
              <a:rPr lang="es-ES" sz="1600" dirty="0" smtClean="0">
                <a:latin typeface="Arial Narrow" pitchFamily="34" charset="0"/>
                <a:ea typeface="Adobe Heiti Std R" pitchFamily="34" charset="-128"/>
                <a:cs typeface="Aparajita" pitchFamily="34" charset="0"/>
              </a:rPr>
              <a:t> está situada en un campo eléctrico, requiere la actuación de fuerzas exteriores para moverse en sentido contrario al campo.</a:t>
            </a:r>
            <a:endParaRPr lang="es-ES" sz="1600" dirty="0">
              <a:latin typeface="Arial Narrow" pitchFamily="34" charset="0"/>
              <a:ea typeface="Adobe Heiti Std R" pitchFamily="34" charset="-128"/>
              <a:cs typeface="Aparajita" pitchFamily="34" charset="0"/>
            </a:endParaRPr>
          </a:p>
        </p:txBody>
      </p:sp>
      <p:sp>
        <p:nvSpPr>
          <p:cNvPr id="9" name="8 CuadroTexto"/>
          <p:cNvSpPr txBox="1"/>
          <p:nvPr/>
        </p:nvSpPr>
        <p:spPr>
          <a:xfrm>
            <a:off x="561833" y="3059374"/>
            <a:ext cx="7506268" cy="338554"/>
          </a:xfrm>
          <a:prstGeom prst="rect">
            <a:avLst/>
          </a:prstGeom>
          <a:noFill/>
        </p:spPr>
        <p:txBody>
          <a:bodyPr wrap="square" rtlCol="0">
            <a:spAutoFit/>
          </a:bodyPr>
          <a:lstStyle/>
          <a:p>
            <a:r>
              <a:rPr lang="es-ES" sz="1600" dirty="0" smtClean="0">
                <a:latin typeface="Arial Narrow" pitchFamily="34" charset="0"/>
              </a:rPr>
              <a:t>c) La fuerza debida a un campo eléctrico sobre una carga viene dada por::</a:t>
            </a:r>
            <a:endParaRPr lang="es-ES" sz="1600" dirty="0">
              <a:latin typeface="Arial Narrow" pitchFamily="34" charset="0"/>
            </a:endParaRPr>
          </a:p>
        </p:txBody>
      </p:sp>
      <p:cxnSp>
        <p:nvCxnSpPr>
          <p:cNvPr id="5" name="4 Conector recto de flecha"/>
          <p:cNvCxnSpPr/>
          <p:nvPr/>
        </p:nvCxnSpPr>
        <p:spPr>
          <a:xfrm>
            <a:off x="736980" y="3971498"/>
            <a:ext cx="2047164" cy="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a:off x="752903" y="4314966"/>
            <a:ext cx="2047164" cy="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p:nvPr/>
        </p:nvCxnSpPr>
        <p:spPr>
          <a:xfrm>
            <a:off x="755178" y="4644787"/>
            <a:ext cx="2047164" cy="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20 Conector recto de flecha"/>
          <p:cNvCxnSpPr/>
          <p:nvPr/>
        </p:nvCxnSpPr>
        <p:spPr>
          <a:xfrm>
            <a:off x="752902" y="4970059"/>
            <a:ext cx="2047164" cy="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a:off x="768825" y="5313527"/>
            <a:ext cx="2047164" cy="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a:off x="771100" y="5643348"/>
            <a:ext cx="2047164" cy="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7 CuadroTexto"/>
              <p:cNvSpPr txBox="1"/>
              <p:nvPr/>
            </p:nvSpPr>
            <p:spPr>
              <a:xfrm>
                <a:off x="2204113" y="3589360"/>
                <a:ext cx="367408" cy="3684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acc>
                        <m:accPr>
                          <m:chr m:val="⃗"/>
                          <m:ctrlPr>
                            <a:rPr lang="es-ES" sz="1600" i="1" smtClean="0">
                              <a:latin typeface="Cambria Math"/>
                            </a:rPr>
                          </m:ctrlPr>
                        </m:accPr>
                        <m:e>
                          <m:r>
                            <a:rPr lang="es-ES" sz="1600" b="0" i="1" smtClean="0">
                              <a:latin typeface="Cambria Math"/>
                            </a:rPr>
                            <m:t>𝐸</m:t>
                          </m:r>
                        </m:e>
                      </m:acc>
                    </m:oMath>
                  </m:oMathPara>
                </a14:m>
                <a:endParaRPr lang="es-ES" sz="1600" dirty="0"/>
              </a:p>
            </p:txBody>
          </p:sp>
        </mc:Choice>
        <mc:Fallback xmlns="">
          <p:sp>
            <p:nvSpPr>
              <p:cNvPr id="8" name="7 CuadroTexto"/>
              <p:cNvSpPr txBox="1">
                <a:spLocks noRot="1" noChangeAspect="1" noMove="1" noResize="1" noEditPoints="1" noAdjustHandles="1" noChangeArrowheads="1" noChangeShapeType="1" noTextEdit="1"/>
              </p:cNvSpPr>
              <p:nvPr/>
            </p:nvSpPr>
            <p:spPr>
              <a:xfrm>
                <a:off x="2204113" y="3589360"/>
                <a:ext cx="367408" cy="368499"/>
              </a:xfrm>
              <a:prstGeom prst="rect">
                <a:avLst/>
              </a:prstGeom>
              <a:blipFill rotWithShape="1">
                <a:blip r:embed="rId2"/>
                <a:stretch>
                  <a:fillRect/>
                </a:stretch>
              </a:blipFill>
            </p:spPr>
            <p:txBody>
              <a:bodyPr/>
              <a:lstStyle/>
              <a:p>
                <a:r>
                  <a:rPr lang="es-ES">
                    <a:noFill/>
                  </a:rPr>
                  <a:t> </a:t>
                </a:r>
              </a:p>
            </p:txBody>
          </p:sp>
        </mc:Fallback>
      </mc:AlternateContent>
      <p:sp>
        <p:nvSpPr>
          <p:cNvPr id="24" name="23 Elipse"/>
          <p:cNvSpPr/>
          <p:nvPr/>
        </p:nvSpPr>
        <p:spPr>
          <a:xfrm>
            <a:off x="1514900" y="4408228"/>
            <a:ext cx="464024" cy="4913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5" name="24 Conector recto de flecha"/>
          <p:cNvCxnSpPr/>
          <p:nvPr/>
        </p:nvCxnSpPr>
        <p:spPr>
          <a:xfrm flipH="1">
            <a:off x="798396" y="4647061"/>
            <a:ext cx="720000" cy="0"/>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 name="12 CuadroTexto"/>
              <p:cNvSpPr txBox="1"/>
              <p:nvPr/>
            </p:nvSpPr>
            <p:spPr>
              <a:xfrm>
                <a:off x="893928" y="4285398"/>
                <a:ext cx="596382" cy="3684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acc>
                            <m:accPr>
                              <m:chr m:val="⃗"/>
                              <m:ctrlPr>
                                <a:rPr lang="es-ES" sz="1600" i="1" smtClean="0">
                                  <a:latin typeface="Cambria Math"/>
                                </a:rPr>
                              </m:ctrlPr>
                            </m:accPr>
                            <m:e>
                              <m:r>
                                <a:rPr lang="es-ES" sz="1600" b="0" i="1" smtClean="0">
                                  <a:latin typeface="Cambria Math"/>
                                </a:rPr>
                                <m:t>𝐹</m:t>
                              </m:r>
                            </m:e>
                          </m:acc>
                        </m:e>
                        <m:sub>
                          <m:r>
                            <a:rPr lang="es-ES" sz="1600" b="0" i="1" smtClean="0">
                              <a:latin typeface="Cambria Math"/>
                            </a:rPr>
                            <m:t>𝐸𝑥𝑡</m:t>
                          </m:r>
                        </m:sub>
                      </m:sSub>
                    </m:oMath>
                  </m:oMathPara>
                </a14:m>
                <a:endParaRPr lang="es-ES" sz="1600" dirty="0"/>
              </a:p>
            </p:txBody>
          </p:sp>
        </mc:Choice>
        <mc:Fallback xmlns="">
          <p:sp>
            <p:nvSpPr>
              <p:cNvPr id="13" name="12 CuadroTexto"/>
              <p:cNvSpPr txBox="1">
                <a:spLocks noRot="1" noChangeAspect="1" noMove="1" noResize="1" noEditPoints="1" noAdjustHandles="1" noChangeArrowheads="1" noChangeShapeType="1" noTextEdit="1"/>
              </p:cNvSpPr>
              <p:nvPr/>
            </p:nvSpPr>
            <p:spPr>
              <a:xfrm>
                <a:off x="893928" y="4285398"/>
                <a:ext cx="596382" cy="368499"/>
              </a:xfrm>
              <a:prstGeom prst="rect">
                <a:avLst/>
              </a:prstGeom>
              <a:blipFill rotWithShape="1">
                <a:blip r:embed="rId3"/>
                <a:stretch>
                  <a:fillRect t="-15000"/>
                </a:stretch>
              </a:blipFill>
            </p:spPr>
            <p:txBody>
              <a:bodyPr/>
              <a:lstStyle/>
              <a:p>
                <a:r>
                  <a:rPr lang="es-ES">
                    <a:noFill/>
                  </a:rPr>
                  <a:t> </a:t>
                </a:r>
              </a:p>
            </p:txBody>
          </p:sp>
        </mc:Fallback>
      </mc:AlternateContent>
      <p:cxnSp>
        <p:nvCxnSpPr>
          <p:cNvPr id="27" name="26 Conector recto de flecha"/>
          <p:cNvCxnSpPr/>
          <p:nvPr/>
        </p:nvCxnSpPr>
        <p:spPr>
          <a:xfrm>
            <a:off x="1919787" y="4635688"/>
            <a:ext cx="720000" cy="0"/>
          </a:xfrm>
          <a:prstGeom prst="straightConnector1">
            <a:avLst/>
          </a:prstGeom>
          <a:ln w="38100">
            <a:solidFill>
              <a:srgbClr val="0070C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8" name="27 CuadroTexto"/>
              <p:cNvSpPr txBox="1"/>
              <p:nvPr/>
            </p:nvSpPr>
            <p:spPr>
              <a:xfrm>
                <a:off x="2001671" y="4274025"/>
                <a:ext cx="645177" cy="3684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acc>
                            <m:accPr>
                              <m:chr m:val="⃗"/>
                              <m:ctrlPr>
                                <a:rPr lang="es-ES" sz="1600" i="1" smtClean="0">
                                  <a:latin typeface="Cambria Math"/>
                                </a:rPr>
                              </m:ctrlPr>
                            </m:accPr>
                            <m:e>
                              <m:r>
                                <a:rPr lang="es-ES" sz="1600" b="0" i="1" smtClean="0">
                                  <a:latin typeface="Cambria Math"/>
                                </a:rPr>
                                <m:t>𝐹</m:t>
                              </m:r>
                            </m:e>
                          </m:acc>
                        </m:e>
                        <m:sub>
                          <m:r>
                            <a:rPr lang="es-ES" sz="1600" b="0" i="1" smtClean="0">
                              <a:latin typeface="Cambria Math"/>
                            </a:rPr>
                            <m:t>𝐸𝑙</m:t>
                          </m:r>
                          <m:r>
                            <a:rPr lang="es-ES" sz="1600" b="0" i="1" smtClean="0">
                              <a:latin typeface="Cambria Math"/>
                            </a:rPr>
                            <m:t>é</m:t>
                          </m:r>
                          <m:r>
                            <a:rPr lang="es-ES" sz="1600" b="0" i="1" smtClean="0">
                              <a:latin typeface="Cambria Math"/>
                            </a:rPr>
                            <m:t>𝑐</m:t>
                          </m:r>
                        </m:sub>
                      </m:sSub>
                    </m:oMath>
                  </m:oMathPara>
                </a14:m>
                <a:endParaRPr lang="es-ES" sz="1600" dirty="0"/>
              </a:p>
            </p:txBody>
          </p:sp>
        </mc:Choice>
        <mc:Fallback xmlns="">
          <p:sp>
            <p:nvSpPr>
              <p:cNvPr id="28" name="27 CuadroTexto"/>
              <p:cNvSpPr txBox="1">
                <a:spLocks noRot="1" noChangeAspect="1" noMove="1" noResize="1" noEditPoints="1" noAdjustHandles="1" noChangeArrowheads="1" noChangeShapeType="1" noTextEdit="1"/>
              </p:cNvSpPr>
              <p:nvPr/>
            </p:nvSpPr>
            <p:spPr>
              <a:xfrm>
                <a:off x="2001671" y="4274025"/>
                <a:ext cx="645177" cy="368499"/>
              </a:xfrm>
              <a:prstGeom prst="rect">
                <a:avLst/>
              </a:prstGeom>
              <a:blipFill rotWithShape="1">
                <a:blip r:embed="rId4"/>
                <a:stretch>
                  <a:fillRect t="-14754"/>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9" name="28 CuadroTexto"/>
              <p:cNvSpPr txBox="1"/>
              <p:nvPr/>
            </p:nvSpPr>
            <p:spPr>
              <a:xfrm>
                <a:off x="4647063" y="3657600"/>
                <a:ext cx="1166152" cy="3684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acc>
                            <m:accPr>
                              <m:chr m:val="⃗"/>
                              <m:ctrlPr>
                                <a:rPr lang="es-ES" sz="1600" i="1" smtClean="0">
                                  <a:latin typeface="Cambria Math"/>
                                </a:rPr>
                              </m:ctrlPr>
                            </m:accPr>
                            <m:e>
                              <m:r>
                                <a:rPr lang="es-ES" sz="1600" b="0" i="1" smtClean="0">
                                  <a:latin typeface="Cambria Math"/>
                                </a:rPr>
                                <m:t>𝐹</m:t>
                              </m:r>
                            </m:e>
                          </m:acc>
                        </m:e>
                        <m:sub>
                          <m:r>
                            <a:rPr lang="es-ES" sz="1600" b="0" i="1" smtClean="0">
                              <a:latin typeface="Cambria Math"/>
                            </a:rPr>
                            <m:t>𝐸𝑙</m:t>
                          </m:r>
                          <m:r>
                            <a:rPr lang="es-ES" sz="1600" b="0" i="1" smtClean="0">
                              <a:latin typeface="Cambria Math"/>
                            </a:rPr>
                            <m:t>é</m:t>
                          </m:r>
                          <m:r>
                            <a:rPr lang="es-ES" sz="1600" b="0" i="1" smtClean="0">
                              <a:latin typeface="Cambria Math"/>
                            </a:rPr>
                            <m:t>𝑐</m:t>
                          </m:r>
                        </m:sub>
                      </m:sSub>
                      <m:r>
                        <a:rPr lang="es-ES" sz="1600" b="0" i="1" smtClean="0">
                          <a:latin typeface="Cambria Math"/>
                        </a:rPr>
                        <m:t>=</m:t>
                      </m:r>
                      <m:r>
                        <a:rPr lang="es-ES" sz="1600" b="0" i="1" smtClean="0">
                          <a:latin typeface="Cambria Math"/>
                        </a:rPr>
                        <m:t>𝑞</m:t>
                      </m:r>
                      <m:acc>
                        <m:accPr>
                          <m:chr m:val="⃗"/>
                          <m:ctrlPr>
                            <a:rPr lang="es-ES" sz="1600" b="0" i="1" smtClean="0">
                              <a:latin typeface="Cambria Math"/>
                            </a:rPr>
                          </m:ctrlPr>
                        </m:accPr>
                        <m:e>
                          <m:r>
                            <a:rPr lang="es-ES" sz="1600" b="0" i="1" smtClean="0">
                              <a:latin typeface="Cambria Math"/>
                            </a:rPr>
                            <m:t>𝐸</m:t>
                          </m:r>
                        </m:e>
                      </m:acc>
                    </m:oMath>
                  </m:oMathPara>
                </a14:m>
                <a:endParaRPr lang="es-ES" sz="1600" dirty="0"/>
              </a:p>
            </p:txBody>
          </p:sp>
        </mc:Choice>
        <mc:Fallback xmlns="">
          <p:sp>
            <p:nvSpPr>
              <p:cNvPr id="29" name="28 CuadroTexto"/>
              <p:cNvSpPr txBox="1">
                <a:spLocks noRot="1" noChangeAspect="1" noMove="1" noResize="1" noEditPoints="1" noAdjustHandles="1" noChangeArrowheads="1" noChangeShapeType="1" noTextEdit="1"/>
              </p:cNvSpPr>
              <p:nvPr/>
            </p:nvSpPr>
            <p:spPr>
              <a:xfrm>
                <a:off x="4647063" y="3657600"/>
                <a:ext cx="1166152" cy="368499"/>
              </a:xfrm>
              <a:prstGeom prst="rect">
                <a:avLst/>
              </a:prstGeom>
              <a:blipFill rotWithShape="1">
                <a:blip r:embed="rId5"/>
                <a:stretch>
                  <a:fillRect t="-15000" b="-3333"/>
                </a:stretch>
              </a:blipFill>
            </p:spPr>
            <p:txBody>
              <a:bodyPr/>
              <a:lstStyle/>
              <a:p>
                <a:r>
                  <a:rPr lang="es-ES">
                    <a:noFill/>
                  </a:rPr>
                  <a:t> </a:t>
                </a:r>
              </a:p>
            </p:txBody>
          </p:sp>
        </mc:Fallback>
      </mc:AlternateContent>
      <p:sp>
        <p:nvSpPr>
          <p:cNvPr id="30" name="29 Rectángulo"/>
          <p:cNvSpPr/>
          <p:nvPr/>
        </p:nvSpPr>
        <p:spPr>
          <a:xfrm>
            <a:off x="3140152" y="4186030"/>
            <a:ext cx="4939323" cy="1815882"/>
          </a:xfrm>
          <a:prstGeom prst="rect">
            <a:avLst/>
          </a:prstGeom>
        </p:spPr>
        <p:txBody>
          <a:bodyPr wrap="square">
            <a:spAutoFit/>
          </a:bodyPr>
          <a:lstStyle/>
          <a:p>
            <a:pPr marL="285750" indent="-285750">
              <a:buFont typeface="Wingdings 2"/>
              <a:buChar char="C"/>
            </a:pPr>
            <a:r>
              <a:rPr lang="es-ES" sz="1600" dirty="0" smtClean="0">
                <a:latin typeface="Arial Narrow" pitchFamily="34" charset="0"/>
              </a:rPr>
              <a:t>Si la carga es positiva, la fuerza será del mismo sentido del campo y se moverá en el mismo sentido.</a:t>
            </a:r>
          </a:p>
          <a:p>
            <a:pPr marL="285750" indent="-285750">
              <a:buFont typeface="Wingdings 2"/>
              <a:buChar char="C"/>
            </a:pPr>
            <a:endParaRPr lang="es-ES" sz="1600" dirty="0">
              <a:latin typeface="Arial Narrow" pitchFamily="34" charset="0"/>
            </a:endParaRPr>
          </a:p>
          <a:p>
            <a:pPr marL="285750" indent="-285750">
              <a:buFont typeface="Wingdings 2"/>
              <a:buChar char="C"/>
            </a:pPr>
            <a:r>
              <a:rPr lang="es-ES" sz="1600" dirty="0">
                <a:latin typeface="Arial Narrow" pitchFamily="34" charset="0"/>
              </a:rPr>
              <a:t>P</a:t>
            </a:r>
            <a:r>
              <a:rPr lang="es-ES" sz="1600" dirty="0" smtClean="0">
                <a:latin typeface="Arial Narrow" pitchFamily="34" charset="0"/>
              </a:rPr>
              <a:t>ara moverse en sentido contrario se requiere una fuerza externa (de sentido contrario),.</a:t>
            </a:r>
          </a:p>
          <a:p>
            <a:pPr marL="285750" indent="-285750">
              <a:buFont typeface="Wingdings 2"/>
              <a:buChar char="C"/>
            </a:pPr>
            <a:endParaRPr lang="es-ES" sz="1600" dirty="0">
              <a:latin typeface="Arial Narrow" pitchFamily="34" charset="0"/>
            </a:endParaRPr>
          </a:p>
          <a:p>
            <a:pPr marL="285750" indent="-285750">
              <a:buFont typeface="Wingdings 2"/>
              <a:buChar char="C"/>
            </a:pPr>
            <a:r>
              <a:rPr lang="es-ES" sz="1600" dirty="0" smtClean="0">
                <a:latin typeface="Arial Narrow" pitchFamily="34" charset="0"/>
              </a:rPr>
              <a:t>Por lo tanto la carga debe ser </a:t>
            </a:r>
            <a:r>
              <a:rPr lang="es-ES" sz="1600" b="1" dirty="0" smtClean="0">
                <a:solidFill>
                  <a:schemeClr val="bg1"/>
                </a:solidFill>
                <a:latin typeface="Arial Narrow" pitchFamily="34" charset="0"/>
              </a:rPr>
              <a:t>positiva</a:t>
            </a:r>
            <a:r>
              <a:rPr lang="es-ES" sz="1600" dirty="0" smtClean="0">
                <a:latin typeface="Arial Narrow" pitchFamily="34" charset="0"/>
              </a:rPr>
              <a:t>.</a:t>
            </a:r>
          </a:p>
        </p:txBody>
      </p:sp>
      <p:pic>
        <p:nvPicPr>
          <p:cNvPr id="19" name="18 Imagen"/>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26" name="25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spTree>
    <p:extLst>
      <p:ext uri="{BB962C8B-B14F-4D97-AF65-F5344CB8AC3E}">
        <p14:creationId xmlns:p14="http://schemas.microsoft.com/office/powerpoint/2010/main" val="17936592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830997"/>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a:latin typeface="Arial Narrow" pitchFamily="34" charset="0"/>
                <a:ea typeface="Adobe Heiti Std R" pitchFamily="34" charset="-128"/>
                <a:cs typeface="Aparajita" pitchFamily="34" charset="0"/>
              </a:rPr>
              <a:t>4</a:t>
            </a:r>
            <a:r>
              <a:rPr lang="es-ES" sz="1600" dirty="0" smtClean="0">
                <a:latin typeface="Arial Narrow" pitchFamily="34" charset="0"/>
                <a:ea typeface="Adobe Heiti Std R" pitchFamily="34" charset="-128"/>
                <a:cs typeface="Aparajita" pitchFamily="34" charset="0"/>
              </a:rPr>
              <a:t>. Un cuerpo colgado de un hilo de 30 cm de longitud, describe una trayectoria circular en un plano horizontal (péndulo cónico). Si el radio de la circunferencia  es de 15 cm, ¿cuántas vueltas describe por minuto?</a:t>
            </a:r>
            <a:endParaRPr lang="es-ES" sz="1600" dirty="0">
              <a:latin typeface="Arial Narrow" pitchFamily="34" charset="0"/>
              <a:ea typeface="Adobe Heiti Std R" pitchFamily="34" charset="-128"/>
              <a:cs typeface="Aparajita" pitchFamily="34" charset="0"/>
            </a:endParaRPr>
          </a:p>
        </p:txBody>
      </p:sp>
      <p:grpSp>
        <p:nvGrpSpPr>
          <p:cNvPr id="10" name="9 Grupo"/>
          <p:cNvGrpSpPr/>
          <p:nvPr/>
        </p:nvGrpSpPr>
        <p:grpSpPr>
          <a:xfrm flipH="1">
            <a:off x="1610435" y="3016155"/>
            <a:ext cx="914400" cy="1719619"/>
            <a:chOff x="1583140" y="2483892"/>
            <a:chExt cx="914400" cy="1719619"/>
          </a:xfrm>
        </p:grpSpPr>
        <p:sp>
          <p:nvSpPr>
            <p:cNvPr id="3" name="2 Elipse"/>
            <p:cNvSpPr/>
            <p:nvPr/>
          </p:nvSpPr>
          <p:spPr>
            <a:xfrm>
              <a:off x="1583140" y="3835022"/>
              <a:ext cx="354841" cy="368489"/>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7" name="6 Conector recto"/>
            <p:cNvCxnSpPr/>
            <p:nvPr/>
          </p:nvCxnSpPr>
          <p:spPr>
            <a:xfrm flipV="1">
              <a:off x="1828799" y="2483892"/>
              <a:ext cx="668741" cy="1378424"/>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11" name="10 Elipse"/>
          <p:cNvSpPr/>
          <p:nvPr/>
        </p:nvSpPr>
        <p:spPr>
          <a:xfrm>
            <a:off x="832511" y="4244454"/>
            <a:ext cx="1514901" cy="586854"/>
          </a:xfrm>
          <a:prstGeom prst="ellipse">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Rectángulo"/>
          <p:cNvSpPr/>
          <p:nvPr/>
        </p:nvSpPr>
        <p:spPr>
          <a:xfrm>
            <a:off x="777922" y="2947917"/>
            <a:ext cx="1692322" cy="818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6" name="5 Conector recto"/>
          <p:cNvCxnSpPr/>
          <p:nvPr/>
        </p:nvCxnSpPr>
        <p:spPr>
          <a:xfrm>
            <a:off x="1608516" y="2811439"/>
            <a:ext cx="0" cy="2606723"/>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 name="12 Conector recto de flecha"/>
          <p:cNvCxnSpPr/>
          <p:nvPr/>
        </p:nvCxnSpPr>
        <p:spPr>
          <a:xfrm rot="16200000" flipH="1">
            <a:off x="1985750" y="4892721"/>
            <a:ext cx="720000" cy="0"/>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flipH="1" flipV="1">
            <a:off x="1975158" y="3775526"/>
            <a:ext cx="367710" cy="764629"/>
          </a:xfrm>
          <a:prstGeom prst="straightConnector1">
            <a:avLst/>
          </a:prstGeom>
          <a:ln w="38100">
            <a:solidFill>
              <a:srgbClr val="0070C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p:nvPr/>
        </p:nvCxnSpPr>
        <p:spPr>
          <a:xfrm flipH="1" flipV="1">
            <a:off x="1965888" y="4545311"/>
            <a:ext cx="395174" cy="0"/>
          </a:xfrm>
          <a:prstGeom prst="straightConnector1">
            <a:avLst/>
          </a:prstGeom>
          <a:ln w="3810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16 Conector recto de flecha"/>
          <p:cNvCxnSpPr/>
          <p:nvPr/>
        </p:nvCxnSpPr>
        <p:spPr>
          <a:xfrm rot="16200000" flipH="1">
            <a:off x="1609370" y="4185311"/>
            <a:ext cx="720000" cy="0"/>
          </a:xfrm>
          <a:prstGeom prst="straightConnector1">
            <a:avLst/>
          </a:prstGeom>
          <a:ln w="12700">
            <a:solidFill>
              <a:schemeClr val="tx1"/>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18 Conector recto de flecha"/>
          <p:cNvCxnSpPr/>
          <p:nvPr/>
        </p:nvCxnSpPr>
        <p:spPr>
          <a:xfrm>
            <a:off x="1975158" y="4551813"/>
            <a:ext cx="366712" cy="700088"/>
          </a:xfrm>
          <a:prstGeom prst="straightConnector1">
            <a:avLst/>
          </a:prstGeom>
          <a:ln w="12700">
            <a:solidFill>
              <a:schemeClr val="tx1"/>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2" name="21 CuadroTexto"/>
              <p:cNvSpPr txBox="1"/>
              <p:nvPr/>
            </p:nvSpPr>
            <p:spPr>
              <a:xfrm>
                <a:off x="2108577" y="5213445"/>
                <a:ext cx="531235"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𝑚𝑔</m:t>
                      </m:r>
                    </m:oMath>
                  </m:oMathPara>
                </a14:m>
                <a:endParaRPr lang="es-ES" sz="1600" dirty="0"/>
              </a:p>
            </p:txBody>
          </p:sp>
        </mc:Choice>
        <mc:Fallback xmlns="">
          <p:sp>
            <p:nvSpPr>
              <p:cNvPr id="22" name="21 CuadroTexto"/>
              <p:cNvSpPr txBox="1">
                <a:spLocks noRot="1" noChangeAspect="1" noMove="1" noResize="1" noEditPoints="1" noAdjustHandles="1" noChangeArrowheads="1" noChangeShapeType="1" noTextEdit="1"/>
              </p:cNvSpPr>
              <p:nvPr/>
            </p:nvSpPr>
            <p:spPr>
              <a:xfrm>
                <a:off x="2108577" y="5213445"/>
                <a:ext cx="531235" cy="338554"/>
              </a:xfrm>
              <a:prstGeom prst="rect">
                <a:avLst/>
              </a:prstGeom>
              <a:blipFill rotWithShape="1">
                <a:blip r:embed="rId2"/>
                <a:stretch>
                  <a:fillRect b="-1786"/>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3" name="22 CuadroTexto"/>
              <p:cNvSpPr txBox="1"/>
              <p:nvPr/>
            </p:nvSpPr>
            <p:spPr>
              <a:xfrm>
                <a:off x="2060882" y="3853217"/>
                <a:ext cx="35746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𝑇</m:t>
                      </m:r>
                    </m:oMath>
                  </m:oMathPara>
                </a14:m>
                <a:endParaRPr lang="es-ES" sz="1600" dirty="0"/>
              </a:p>
            </p:txBody>
          </p:sp>
        </mc:Choice>
        <mc:Fallback xmlns="">
          <p:sp>
            <p:nvSpPr>
              <p:cNvPr id="23" name="22 CuadroTexto"/>
              <p:cNvSpPr txBox="1">
                <a:spLocks noRot="1" noChangeAspect="1" noMove="1" noResize="1" noEditPoints="1" noAdjustHandles="1" noChangeArrowheads="1" noChangeShapeType="1" noTextEdit="1"/>
              </p:cNvSpPr>
              <p:nvPr/>
            </p:nvSpPr>
            <p:spPr>
              <a:xfrm>
                <a:off x="2060882" y="3853217"/>
                <a:ext cx="357469" cy="338554"/>
              </a:xfrm>
              <a:prstGeom prst="rect">
                <a:avLst/>
              </a:prstGeom>
              <a:blipFill rotWithShape="1">
                <a:blip r:embed="rId3"/>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4" name="23 CuadroTexto"/>
              <p:cNvSpPr txBox="1"/>
              <p:nvPr/>
            </p:nvSpPr>
            <p:spPr>
              <a:xfrm>
                <a:off x="1779752" y="3275534"/>
                <a:ext cx="34438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𝐿</m:t>
                      </m:r>
                    </m:oMath>
                  </m:oMathPara>
                </a14:m>
                <a:endParaRPr lang="es-ES" sz="1600" dirty="0"/>
              </a:p>
            </p:txBody>
          </p:sp>
        </mc:Choice>
        <mc:Fallback xmlns="">
          <p:sp>
            <p:nvSpPr>
              <p:cNvPr id="24" name="23 CuadroTexto"/>
              <p:cNvSpPr txBox="1">
                <a:spLocks noRot="1" noChangeAspect="1" noMove="1" noResize="1" noEditPoints="1" noAdjustHandles="1" noChangeArrowheads="1" noChangeShapeType="1" noTextEdit="1"/>
              </p:cNvSpPr>
              <p:nvPr/>
            </p:nvSpPr>
            <p:spPr>
              <a:xfrm>
                <a:off x="1779752" y="3275534"/>
                <a:ext cx="344389" cy="338554"/>
              </a:xfrm>
              <a:prstGeom prst="rect">
                <a:avLst/>
              </a:prstGeom>
              <a:blipFill rotWithShape="1">
                <a:blip r:embed="rId4"/>
                <a:stretch>
                  <a:fillRect/>
                </a:stretch>
              </a:blipFill>
            </p:spPr>
            <p:txBody>
              <a:bodyPr/>
              <a:lstStyle/>
              <a:p>
                <a:r>
                  <a:rPr lang="es-ES">
                    <a:noFill/>
                  </a:rPr>
                  <a:t> </a:t>
                </a:r>
              </a:p>
            </p:txBody>
          </p:sp>
        </mc:Fallback>
      </mc:AlternateContent>
      <p:sp>
        <p:nvSpPr>
          <p:cNvPr id="25" name="24 Arco"/>
          <p:cNvSpPr/>
          <p:nvPr/>
        </p:nvSpPr>
        <p:spPr>
          <a:xfrm rot="20006804" flipV="1">
            <a:off x="1501901" y="3278098"/>
            <a:ext cx="363327" cy="365954"/>
          </a:xfrm>
          <a:prstGeom prst="arc">
            <a:avLst>
              <a:gd name="adj1" fmla="val 13010562"/>
              <a:gd name="adj2" fmla="val 1850001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6" name="25 CuadroTexto"/>
          <p:cNvSpPr txBox="1"/>
          <p:nvPr/>
        </p:nvSpPr>
        <p:spPr>
          <a:xfrm>
            <a:off x="1608302" y="3556521"/>
            <a:ext cx="301686" cy="338554"/>
          </a:xfrm>
          <a:prstGeom prst="rect">
            <a:avLst/>
          </a:prstGeom>
          <a:noFill/>
        </p:spPr>
        <p:txBody>
          <a:bodyPr wrap="none" rtlCol="0">
            <a:spAutoFit/>
          </a:bodyPr>
          <a:lstStyle/>
          <a:p>
            <a:r>
              <a:rPr lang="el-GR" sz="1600" dirty="0" smtClean="0"/>
              <a:t>α</a:t>
            </a:r>
            <a:endParaRPr lang="es-ES" sz="1600" dirty="0"/>
          </a:p>
        </p:txBody>
      </p:sp>
      <p:cxnSp>
        <p:nvCxnSpPr>
          <p:cNvPr id="28" name="27 Conector recto"/>
          <p:cNvCxnSpPr/>
          <p:nvPr/>
        </p:nvCxnSpPr>
        <p:spPr>
          <a:xfrm>
            <a:off x="1624083" y="4544705"/>
            <a:ext cx="720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30 CuadroTexto"/>
              <p:cNvSpPr txBox="1"/>
              <p:nvPr/>
            </p:nvSpPr>
            <p:spPr>
              <a:xfrm>
                <a:off x="1645550" y="4492459"/>
                <a:ext cx="36862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𝑅</m:t>
                      </m:r>
                    </m:oMath>
                  </m:oMathPara>
                </a14:m>
                <a:endParaRPr lang="es-ES" sz="1600" dirty="0"/>
              </a:p>
            </p:txBody>
          </p:sp>
        </mc:Choice>
        <mc:Fallback xmlns="">
          <p:sp>
            <p:nvSpPr>
              <p:cNvPr id="31" name="30 CuadroTexto"/>
              <p:cNvSpPr txBox="1">
                <a:spLocks noRot="1" noChangeAspect="1" noMove="1" noResize="1" noEditPoints="1" noAdjustHandles="1" noChangeArrowheads="1" noChangeShapeType="1" noTextEdit="1"/>
              </p:cNvSpPr>
              <p:nvPr/>
            </p:nvSpPr>
            <p:spPr>
              <a:xfrm>
                <a:off x="1645550" y="4492459"/>
                <a:ext cx="368627" cy="338554"/>
              </a:xfrm>
              <a:prstGeom prst="rect">
                <a:avLst/>
              </a:prstGeom>
              <a:blipFill rotWithShape="1">
                <a:blip r:embed="rId5"/>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2" name="31 CuadroTexto"/>
              <p:cNvSpPr txBox="1"/>
              <p:nvPr/>
            </p:nvSpPr>
            <p:spPr>
              <a:xfrm>
                <a:off x="1913031" y="4196684"/>
                <a:ext cx="404726"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𝐹</m:t>
                          </m:r>
                        </m:e>
                        <m:sub>
                          <m:r>
                            <a:rPr lang="es-ES" sz="1600" b="0" i="1" smtClean="0">
                              <a:latin typeface="Cambria Math"/>
                            </a:rPr>
                            <m:t>𝑐</m:t>
                          </m:r>
                        </m:sub>
                      </m:sSub>
                    </m:oMath>
                  </m:oMathPara>
                </a14:m>
                <a:endParaRPr lang="es-ES" sz="1600" dirty="0"/>
              </a:p>
            </p:txBody>
          </p:sp>
        </mc:Choice>
        <mc:Fallback xmlns="">
          <p:sp>
            <p:nvSpPr>
              <p:cNvPr id="32" name="31 CuadroTexto"/>
              <p:cNvSpPr txBox="1">
                <a:spLocks noRot="1" noChangeAspect="1" noMove="1" noResize="1" noEditPoints="1" noAdjustHandles="1" noChangeArrowheads="1" noChangeShapeType="1" noTextEdit="1"/>
              </p:cNvSpPr>
              <p:nvPr/>
            </p:nvSpPr>
            <p:spPr>
              <a:xfrm>
                <a:off x="1913031" y="4196684"/>
                <a:ext cx="404726" cy="338554"/>
              </a:xfrm>
              <a:prstGeom prst="rect">
                <a:avLst/>
              </a:prstGeom>
              <a:blipFill rotWithShape="1">
                <a:blip r:embed="rId6"/>
                <a:stretch>
                  <a:fillRect/>
                </a:stretch>
              </a:blipFill>
            </p:spPr>
            <p:txBody>
              <a:bodyPr/>
              <a:lstStyle/>
              <a:p>
                <a:r>
                  <a:rPr lang="es-ES">
                    <a:noFill/>
                  </a:rPr>
                  <a:t> </a:t>
                </a:r>
              </a:p>
            </p:txBody>
          </p:sp>
        </mc:Fallback>
      </mc:AlternateContent>
      <p:sp>
        <p:nvSpPr>
          <p:cNvPr id="34" name="33 CuadroTexto"/>
          <p:cNvSpPr txBox="1"/>
          <p:nvPr/>
        </p:nvSpPr>
        <p:spPr>
          <a:xfrm>
            <a:off x="3398293" y="2606722"/>
            <a:ext cx="2415653" cy="338554"/>
          </a:xfrm>
          <a:prstGeom prst="rect">
            <a:avLst/>
          </a:prstGeom>
          <a:noFill/>
        </p:spPr>
        <p:txBody>
          <a:bodyPr wrap="square" rtlCol="0">
            <a:spAutoFit/>
          </a:bodyPr>
          <a:lstStyle/>
          <a:p>
            <a:r>
              <a:rPr lang="es-ES" sz="1600" dirty="0" smtClean="0">
                <a:latin typeface="Arial Narrow" pitchFamily="34" charset="0"/>
              </a:rPr>
              <a:t>De la figura se tiene que:</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35" name="34 CuadroTexto"/>
              <p:cNvSpPr txBox="1"/>
              <p:nvPr/>
            </p:nvSpPr>
            <p:spPr>
              <a:xfrm>
                <a:off x="3637126" y="3043450"/>
                <a:ext cx="3432413" cy="62966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𝑡𝑔</m:t>
                      </m:r>
                      <m:r>
                        <a:rPr lang="es-ES" sz="1600" b="0" i="1" smtClean="0">
                          <a:latin typeface="Cambria Math"/>
                          <a:ea typeface="Cambria Math"/>
                        </a:rPr>
                        <m:t>𝛼</m:t>
                      </m:r>
                      <m:r>
                        <a:rPr lang="es-ES" sz="1600" b="0" i="1" smtClean="0">
                          <a:latin typeface="Cambria Math"/>
                          <a:ea typeface="Cambria Math"/>
                        </a:rPr>
                        <m:t>=</m:t>
                      </m:r>
                      <m:f>
                        <m:fPr>
                          <m:ctrlPr>
                            <a:rPr lang="es-ES" sz="1600" b="0" i="1" smtClean="0">
                              <a:latin typeface="Cambria Math"/>
                              <a:ea typeface="Cambria Math"/>
                            </a:rPr>
                          </m:ctrlPr>
                        </m:fPr>
                        <m:num>
                          <m:sSub>
                            <m:sSubPr>
                              <m:ctrlPr>
                                <a:rPr lang="es-ES" sz="1600" b="0" i="1" smtClean="0">
                                  <a:latin typeface="Cambria Math"/>
                                  <a:ea typeface="Cambria Math"/>
                                </a:rPr>
                              </m:ctrlPr>
                            </m:sSubPr>
                            <m:e>
                              <m:r>
                                <a:rPr lang="es-ES" sz="1600" b="0" i="1" smtClean="0">
                                  <a:latin typeface="Cambria Math"/>
                                  <a:ea typeface="Cambria Math"/>
                                </a:rPr>
                                <m:t>𝐹</m:t>
                              </m:r>
                            </m:e>
                            <m:sub>
                              <m:r>
                                <a:rPr lang="es-ES" sz="1600" b="0" i="1" smtClean="0">
                                  <a:latin typeface="Cambria Math"/>
                                  <a:ea typeface="Cambria Math"/>
                                </a:rPr>
                                <m:t>𝑐</m:t>
                              </m:r>
                            </m:sub>
                          </m:sSub>
                        </m:num>
                        <m:den>
                          <m:r>
                            <a:rPr lang="es-ES" sz="1600" b="0" i="1" smtClean="0">
                              <a:latin typeface="Cambria Math"/>
                              <a:ea typeface="Cambria Math"/>
                            </a:rPr>
                            <m:t>𝑚𝑔</m:t>
                          </m:r>
                        </m:den>
                      </m:f>
                      <m:r>
                        <a:rPr lang="es-ES" sz="1600" b="0" i="1" smtClean="0">
                          <a:latin typeface="Cambria Math"/>
                          <a:ea typeface="Cambria Math"/>
                        </a:rPr>
                        <m:t>=</m:t>
                      </m:r>
                      <m:f>
                        <m:fPr>
                          <m:ctrlPr>
                            <a:rPr lang="es-ES" sz="1600" b="0" i="1" smtClean="0">
                              <a:latin typeface="Cambria Math"/>
                              <a:ea typeface="Cambria Math"/>
                            </a:rPr>
                          </m:ctrlPr>
                        </m:fPr>
                        <m:num>
                          <m:r>
                            <a:rPr lang="es-ES" sz="1600" b="0" i="1" smtClean="0">
                              <a:latin typeface="Cambria Math"/>
                              <a:ea typeface="Cambria Math"/>
                            </a:rPr>
                            <m:t>𝑚</m:t>
                          </m:r>
                          <m:sSup>
                            <m:sSupPr>
                              <m:ctrlPr>
                                <a:rPr lang="es-ES" sz="1600" b="0" i="1" smtClean="0">
                                  <a:latin typeface="Cambria Math"/>
                                  <a:ea typeface="Cambria Math"/>
                                </a:rPr>
                              </m:ctrlPr>
                            </m:sSupPr>
                            <m:e>
                              <m:r>
                                <a:rPr lang="es-ES" sz="1600" b="0" i="1" smtClean="0">
                                  <a:latin typeface="Cambria Math"/>
                                  <a:ea typeface="Cambria Math"/>
                                </a:rPr>
                                <m:t>𝜔</m:t>
                              </m:r>
                            </m:e>
                            <m:sup>
                              <m:r>
                                <a:rPr lang="es-ES" sz="1600" b="0" i="1" smtClean="0">
                                  <a:latin typeface="Cambria Math"/>
                                  <a:ea typeface="Cambria Math"/>
                                </a:rPr>
                                <m:t>2</m:t>
                              </m:r>
                            </m:sup>
                          </m:sSup>
                          <m:r>
                            <a:rPr lang="es-ES" sz="1600" b="0" i="1" smtClean="0">
                              <a:latin typeface="Cambria Math"/>
                              <a:ea typeface="Cambria Math"/>
                            </a:rPr>
                            <m:t>𝑅</m:t>
                          </m:r>
                        </m:num>
                        <m:den>
                          <m:r>
                            <a:rPr lang="es-ES" sz="1600" b="0" i="1" smtClean="0">
                              <a:latin typeface="Cambria Math"/>
                              <a:ea typeface="Cambria Math"/>
                            </a:rPr>
                            <m:t>𝑚𝑔</m:t>
                          </m:r>
                        </m:den>
                      </m:f>
                      <m:r>
                        <a:rPr lang="es-ES" sz="1600" b="0" i="1" smtClean="0">
                          <a:latin typeface="Cambria Math"/>
                          <a:ea typeface="Cambria Math"/>
                        </a:rPr>
                        <m:t>=</m:t>
                      </m:r>
                      <m:f>
                        <m:fPr>
                          <m:ctrlPr>
                            <a:rPr lang="es-ES" sz="1600" b="0" i="1" smtClean="0">
                              <a:latin typeface="Cambria Math"/>
                              <a:ea typeface="Cambria Math"/>
                            </a:rPr>
                          </m:ctrlPr>
                        </m:fPr>
                        <m:num>
                          <m:sSup>
                            <m:sSupPr>
                              <m:ctrlPr>
                                <a:rPr lang="es-ES" sz="1600" b="0" i="1" smtClean="0">
                                  <a:latin typeface="Cambria Math"/>
                                  <a:ea typeface="Cambria Math"/>
                                </a:rPr>
                              </m:ctrlPr>
                            </m:sSupPr>
                            <m:e>
                              <m:r>
                                <a:rPr lang="es-ES" sz="1600" b="0" i="1" smtClean="0">
                                  <a:latin typeface="Cambria Math"/>
                                  <a:ea typeface="Cambria Math"/>
                                </a:rPr>
                                <m:t>𝜔</m:t>
                              </m:r>
                            </m:e>
                            <m:sup>
                              <m:r>
                                <a:rPr lang="es-ES" sz="1600" b="0" i="1" smtClean="0">
                                  <a:latin typeface="Cambria Math"/>
                                  <a:ea typeface="Cambria Math"/>
                                </a:rPr>
                                <m:t>2</m:t>
                              </m:r>
                            </m:sup>
                          </m:sSup>
                          <m:r>
                            <a:rPr lang="es-ES" sz="1600" b="0" i="1" smtClean="0">
                              <a:latin typeface="Cambria Math"/>
                              <a:ea typeface="Cambria Math"/>
                            </a:rPr>
                            <m:t>𝑅</m:t>
                          </m:r>
                        </m:num>
                        <m:den>
                          <m:r>
                            <a:rPr lang="es-ES" sz="1600" b="0" i="1" smtClean="0">
                              <a:latin typeface="Cambria Math"/>
                              <a:ea typeface="Cambria Math"/>
                            </a:rPr>
                            <m:t>𝑔</m:t>
                          </m:r>
                        </m:den>
                      </m:f>
                    </m:oMath>
                  </m:oMathPara>
                </a14:m>
                <a:endParaRPr lang="es-ES" sz="1600" dirty="0"/>
              </a:p>
            </p:txBody>
          </p:sp>
        </mc:Choice>
        <mc:Fallback xmlns="">
          <p:sp>
            <p:nvSpPr>
              <p:cNvPr id="35" name="34 CuadroTexto"/>
              <p:cNvSpPr txBox="1">
                <a:spLocks noRot="1" noChangeAspect="1" noMove="1" noResize="1" noEditPoints="1" noAdjustHandles="1" noChangeArrowheads="1" noChangeShapeType="1" noTextEdit="1"/>
              </p:cNvSpPr>
              <p:nvPr/>
            </p:nvSpPr>
            <p:spPr>
              <a:xfrm>
                <a:off x="3637126" y="3043450"/>
                <a:ext cx="3432413" cy="629660"/>
              </a:xfrm>
              <a:prstGeom prst="rect">
                <a:avLst/>
              </a:prstGeom>
              <a:blipFill rotWithShape="1">
                <a:blip r:embed="rId7"/>
                <a:stretch>
                  <a:fillRect/>
                </a:stretch>
              </a:blipFill>
            </p:spPr>
            <p:txBody>
              <a:bodyPr/>
              <a:lstStyle/>
              <a:p>
                <a:r>
                  <a:rPr lang="es-ES">
                    <a:noFill/>
                  </a:rPr>
                  <a:t> </a:t>
                </a:r>
              </a:p>
            </p:txBody>
          </p:sp>
        </mc:Fallback>
      </mc:AlternateContent>
      <p:sp>
        <p:nvSpPr>
          <p:cNvPr id="36" name="35 CuadroTexto"/>
          <p:cNvSpPr txBox="1"/>
          <p:nvPr/>
        </p:nvSpPr>
        <p:spPr>
          <a:xfrm>
            <a:off x="3400568" y="4601570"/>
            <a:ext cx="2415653" cy="338554"/>
          </a:xfrm>
          <a:prstGeom prst="rect">
            <a:avLst/>
          </a:prstGeom>
          <a:noFill/>
        </p:spPr>
        <p:txBody>
          <a:bodyPr wrap="square" rtlCol="0">
            <a:spAutoFit/>
          </a:bodyPr>
          <a:lstStyle/>
          <a:p>
            <a:r>
              <a:rPr lang="es-ES" sz="1600" dirty="0" smtClean="0">
                <a:latin typeface="Arial Narrow" pitchFamily="34" charset="0"/>
              </a:rPr>
              <a:t>Por tanto:</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37" name="36 CuadroTexto"/>
              <p:cNvSpPr txBox="1"/>
              <p:nvPr/>
            </p:nvSpPr>
            <p:spPr>
              <a:xfrm>
                <a:off x="4142097" y="4844955"/>
                <a:ext cx="3780843" cy="8247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i="1" smtClean="0">
                          <a:latin typeface="Cambria Math"/>
                          <a:ea typeface="Cambria Math"/>
                        </a:rPr>
                        <m:t>𝜔</m:t>
                      </m:r>
                      <m:r>
                        <a:rPr lang="es-ES" sz="1600" b="0" i="1" smtClean="0">
                          <a:latin typeface="Cambria Math"/>
                          <a:ea typeface="Cambria Math"/>
                        </a:rPr>
                        <m:t>=</m:t>
                      </m:r>
                      <m:rad>
                        <m:radPr>
                          <m:degHide m:val="on"/>
                          <m:ctrlPr>
                            <a:rPr lang="es-ES" sz="1600" b="0" i="1" smtClean="0">
                              <a:latin typeface="Cambria Math"/>
                              <a:ea typeface="Cambria Math"/>
                            </a:rPr>
                          </m:ctrlPr>
                        </m:radPr>
                        <m:deg/>
                        <m:e>
                          <m:f>
                            <m:fPr>
                              <m:ctrlPr>
                                <a:rPr lang="es-ES" sz="1600" b="0" i="1" smtClean="0">
                                  <a:latin typeface="Cambria Math"/>
                                  <a:ea typeface="Cambria Math"/>
                                </a:rPr>
                              </m:ctrlPr>
                            </m:fPr>
                            <m:num>
                              <m:r>
                                <a:rPr lang="es-ES" sz="1600" b="0" i="1" smtClean="0">
                                  <a:latin typeface="Cambria Math"/>
                                  <a:ea typeface="Cambria Math"/>
                                </a:rPr>
                                <m:t>𝑔𝑡𝑔</m:t>
                              </m:r>
                              <m:r>
                                <a:rPr lang="es-ES" sz="1600" b="0" i="1" smtClean="0">
                                  <a:latin typeface="Cambria Math"/>
                                  <a:ea typeface="Cambria Math"/>
                                </a:rPr>
                                <m:t>𝛼</m:t>
                              </m:r>
                            </m:num>
                            <m:den>
                              <m:r>
                                <a:rPr lang="es-ES" sz="1600" b="0" i="1" smtClean="0">
                                  <a:latin typeface="Cambria Math"/>
                                  <a:ea typeface="Cambria Math"/>
                                </a:rPr>
                                <m:t>𝑅</m:t>
                              </m:r>
                            </m:den>
                          </m:f>
                        </m:e>
                      </m:rad>
                      <m:r>
                        <a:rPr lang="es-ES" sz="1600" b="0" i="1" smtClean="0">
                          <a:latin typeface="Cambria Math"/>
                          <a:ea typeface="Cambria Math"/>
                        </a:rPr>
                        <m:t>=</m:t>
                      </m:r>
                      <m:rad>
                        <m:radPr>
                          <m:degHide m:val="on"/>
                          <m:ctrlPr>
                            <a:rPr lang="es-ES" sz="1600" b="0" i="1" smtClean="0">
                              <a:latin typeface="Cambria Math"/>
                              <a:ea typeface="Cambria Math"/>
                            </a:rPr>
                          </m:ctrlPr>
                        </m:radPr>
                        <m:deg/>
                        <m:e>
                          <m:f>
                            <m:fPr>
                              <m:ctrlPr>
                                <a:rPr lang="es-ES" sz="1600" b="0" i="1" smtClean="0">
                                  <a:latin typeface="Cambria Math"/>
                                  <a:ea typeface="Cambria Math"/>
                                </a:rPr>
                              </m:ctrlPr>
                            </m:fPr>
                            <m:num>
                              <m:r>
                                <a:rPr lang="es-ES" sz="1600" b="0" i="1" smtClean="0">
                                  <a:latin typeface="Cambria Math"/>
                                  <a:ea typeface="Cambria Math"/>
                                </a:rPr>
                                <m:t>9,8·</m:t>
                              </m:r>
                              <m:r>
                                <a:rPr lang="es-ES" sz="1600" b="0" i="1" smtClean="0">
                                  <a:latin typeface="Cambria Math"/>
                                  <a:ea typeface="Cambria Math"/>
                                </a:rPr>
                                <m:t>𝑡𝑔</m:t>
                              </m:r>
                              <m:r>
                                <a:rPr lang="es-ES" sz="1600" b="0" i="1" smtClean="0">
                                  <a:latin typeface="Cambria Math"/>
                                  <a:ea typeface="Cambria Math"/>
                                </a:rPr>
                                <m:t>30</m:t>
                              </m:r>
                            </m:num>
                            <m:den>
                              <m:r>
                                <a:rPr lang="es-ES" sz="1600" b="0" i="1" smtClean="0">
                                  <a:latin typeface="Cambria Math"/>
                                  <a:ea typeface="Cambria Math"/>
                                </a:rPr>
                                <m:t>0,15</m:t>
                              </m:r>
                            </m:den>
                          </m:f>
                        </m:e>
                      </m:rad>
                      <m:r>
                        <a:rPr lang="es-ES" sz="1600" b="0" i="1" smtClean="0">
                          <a:latin typeface="Cambria Math"/>
                          <a:ea typeface="Cambria Math"/>
                        </a:rPr>
                        <m:t>=6,14 </m:t>
                      </m:r>
                      <m:r>
                        <a:rPr lang="es-ES" sz="1600" b="0" i="1" smtClean="0">
                          <a:latin typeface="Cambria Math"/>
                          <a:ea typeface="Cambria Math"/>
                        </a:rPr>
                        <m:t>𝑟𝑎𝑑</m:t>
                      </m:r>
                      <m:r>
                        <a:rPr lang="es-ES" sz="1600" b="0" i="1" smtClean="0">
                          <a:latin typeface="Cambria Math"/>
                          <a:ea typeface="Cambria Math"/>
                        </a:rPr>
                        <m:t>/</m:t>
                      </m:r>
                      <m:r>
                        <a:rPr lang="es-ES" sz="1600" b="0" i="1" smtClean="0">
                          <a:latin typeface="Cambria Math"/>
                          <a:ea typeface="Cambria Math"/>
                        </a:rPr>
                        <m:t>𝑠</m:t>
                      </m:r>
                    </m:oMath>
                  </m:oMathPara>
                </a14:m>
                <a:endParaRPr lang="es-ES" sz="1600" dirty="0"/>
              </a:p>
            </p:txBody>
          </p:sp>
        </mc:Choice>
        <mc:Fallback xmlns="">
          <p:sp>
            <p:nvSpPr>
              <p:cNvPr id="37" name="36 CuadroTexto"/>
              <p:cNvSpPr txBox="1">
                <a:spLocks noRot="1" noChangeAspect="1" noMove="1" noResize="1" noEditPoints="1" noAdjustHandles="1" noChangeArrowheads="1" noChangeShapeType="1" noTextEdit="1"/>
              </p:cNvSpPr>
              <p:nvPr/>
            </p:nvSpPr>
            <p:spPr>
              <a:xfrm>
                <a:off x="4142097" y="4844955"/>
                <a:ext cx="3780843" cy="824778"/>
              </a:xfrm>
              <a:prstGeom prst="rect">
                <a:avLst/>
              </a:prstGeom>
              <a:blipFill rotWithShape="1">
                <a:blip r:embed="rId8"/>
                <a:stretch>
                  <a:fillRect/>
                </a:stretch>
              </a:blipFill>
            </p:spPr>
            <p:txBody>
              <a:bodyPr/>
              <a:lstStyle/>
              <a:p>
                <a:r>
                  <a:rPr lang="es-ES">
                    <a:noFill/>
                  </a:rPr>
                  <a:t> </a:t>
                </a:r>
              </a:p>
            </p:txBody>
          </p:sp>
        </mc:Fallback>
      </mc:AlternateContent>
      <p:sp>
        <p:nvSpPr>
          <p:cNvPr id="5" name="4 Rectángulo"/>
          <p:cNvSpPr/>
          <p:nvPr/>
        </p:nvSpPr>
        <p:spPr>
          <a:xfrm>
            <a:off x="6387152" y="5950424"/>
            <a:ext cx="1624084" cy="43672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mc:AlternateContent xmlns:mc="http://schemas.openxmlformats.org/markup-compatibility/2006" xmlns:a14="http://schemas.microsoft.com/office/drawing/2010/main">
        <mc:Choice Requires="a14">
          <p:sp>
            <p:nvSpPr>
              <p:cNvPr id="38" name="37 CuadroTexto"/>
              <p:cNvSpPr txBox="1"/>
              <p:nvPr/>
            </p:nvSpPr>
            <p:spPr>
              <a:xfrm>
                <a:off x="4046561" y="3835022"/>
                <a:ext cx="3668760" cy="55996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𝑠𝑒𝑛</m:t>
                      </m:r>
                      <m:r>
                        <a:rPr lang="es-ES" sz="1600" b="0" i="1" smtClean="0">
                          <a:latin typeface="Cambria Math"/>
                          <a:ea typeface="Cambria Math"/>
                        </a:rPr>
                        <m:t>𝛼</m:t>
                      </m:r>
                      <m:r>
                        <a:rPr lang="es-ES" sz="1600" b="0" i="1" smtClean="0">
                          <a:latin typeface="Cambria Math"/>
                          <a:ea typeface="Cambria Math"/>
                        </a:rPr>
                        <m:t>=</m:t>
                      </m:r>
                      <m:f>
                        <m:fPr>
                          <m:ctrlPr>
                            <a:rPr lang="es-ES" sz="1600" b="0" i="1" smtClean="0">
                              <a:latin typeface="Cambria Math"/>
                              <a:ea typeface="Cambria Math"/>
                            </a:rPr>
                          </m:ctrlPr>
                        </m:fPr>
                        <m:num>
                          <m:r>
                            <a:rPr lang="es-ES" sz="1600" b="0" i="1" smtClean="0">
                              <a:latin typeface="Cambria Math"/>
                              <a:ea typeface="Cambria Math"/>
                            </a:rPr>
                            <m:t>𝑅</m:t>
                          </m:r>
                        </m:num>
                        <m:den>
                          <m:r>
                            <a:rPr lang="es-ES" sz="1600" b="0" i="1" smtClean="0">
                              <a:latin typeface="Cambria Math"/>
                              <a:ea typeface="Cambria Math"/>
                            </a:rPr>
                            <m:t>𝐿</m:t>
                          </m:r>
                        </m:den>
                      </m:f>
                      <m:r>
                        <a:rPr lang="es-ES" sz="1600" b="0" i="1" smtClean="0">
                          <a:latin typeface="Cambria Math"/>
                          <a:ea typeface="Cambria Math"/>
                        </a:rPr>
                        <m:t>=</m:t>
                      </m:r>
                      <m:f>
                        <m:fPr>
                          <m:ctrlPr>
                            <a:rPr lang="es-ES" sz="1600" b="0" i="1" smtClean="0">
                              <a:latin typeface="Cambria Math"/>
                              <a:ea typeface="Cambria Math"/>
                            </a:rPr>
                          </m:ctrlPr>
                        </m:fPr>
                        <m:num>
                          <m:r>
                            <a:rPr lang="es-ES" sz="1600" b="0" i="1" smtClean="0">
                              <a:latin typeface="Cambria Math"/>
                              <a:ea typeface="Cambria Math"/>
                            </a:rPr>
                            <m:t>15</m:t>
                          </m:r>
                        </m:num>
                        <m:den>
                          <m:r>
                            <a:rPr lang="es-ES" sz="1600" b="0" i="1" smtClean="0">
                              <a:latin typeface="Cambria Math"/>
                              <a:ea typeface="Cambria Math"/>
                            </a:rPr>
                            <m:t>30</m:t>
                          </m:r>
                        </m:den>
                      </m:f>
                      <m:r>
                        <a:rPr lang="es-ES" sz="1600" b="0" i="1" smtClean="0">
                          <a:latin typeface="Cambria Math"/>
                          <a:ea typeface="Cambria Math"/>
                        </a:rPr>
                        <m:t>=0,5     ⇒       </m:t>
                      </m:r>
                      <m:r>
                        <a:rPr lang="es-ES" sz="1600" b="0" i="1" smtClean="0">
                          <a:latin typeface="Cambria Math"/>
                          <a:ea typeface="Cambria Math"/>
                        </a:rPr>
                        <m:t>𝛼</m:t>
                      </m:r>
                      <m:r>
                        <a:rPr lang="es-ES" sz="1600" b="0" i="1" smtClean="0">
                          <a:latin typeface="Cambria Math"/>
                          <a:ea typeface="Cambria Math"/>
                        </a:rPr>
                        <m:t>=</m:t>
                      </m:r>
                      <m:sSup>
                        <m:sSupPr>
                          <m:ctrlPr>
                            <a:rPr lang="es-ES" sz="1600" b="0" i="1" smtClean="0">
                              <a:latin typeface="Cambria Math"/>
                              <a:ea typeface="Cambria Math"/>
                            </a:rPr>
                          </m:ctrlPr>
                        </m:sSupPr>
                        <m:e>
                          <m:r>
                            <a:rPr lang="es-ES" sz="1600" b="0" i="1" smtClean="0">
                              <a:latin typeface="Cambria Math"/>
                              <a:ea typeface="Cambria Math"/>
                            </a:rPr>
                            <m:t>30</m:t>
                          </m:r>
                        </m:e>
                        <m:sup>
                          <m:r>
                            <a:rPr lang="es-ES" sz="1600" b="0" i="1" smtClean="0">
                              <a:latin typeface="Cambria Math"/>
                              <a:ea typeface="Cambria Math"/>
                            </a:rPr>
                            <m:t>𝑜</m:t>
                          </m:r>
                        </m:sup>
                      </m:sSup>
                    </m:oMath>
                  </m:oMathPara>
                </a14:m>
                <a:endParaRPr lang="es-ES" sz="1600" dirty="0"/>
              </a:p>
            </p:txBody>
          </p:sp>
        </mc:Choice>
        <mc:Fallback xmlns="">
          <p:sp>
            <p:nvSpPr>
              <p:cNvPr id="38" name="37 CuadroTexto"/>
              <p:cNvSpPr txBox="1">
                <a:spLocks noRot="1" noChangeAspect="1" noMove="1" noResize="1" noEditPoints="1" noAdjustHandles="1" noChangeArrowheads="1" noChangeShapeType="1" noTextEdit="1"/>
              </p:cNvSpPr>
              <p:nvPr/>
            </p:nvSpPr>
            <p:spPr>
              <a:xfrm>
                <a:off x="4046561" y="3835022"/>
                <a:ext cx="3668760" cy="559961"/>
              </a:xfrm>
              <a:prstGeom prst="rect">
                <a:avLst/>
              </a:prstGeom>
              <a:blipFill rotWithShape="1">
                <a:blip r:embed="rId9"/>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9" name="38 CuadroTexto"/>
              <p:cNvSpPr txBox="1"/>
              <p:nvPr/>
            </p:nvSpPr>
            <p:spPr>
              <a:xfrm>
                <a:off x="3418763" y="5854890"/>
                <a:ext cx="4582537" cy="55989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1" i="1" smtClean="0">
                          <a:solidFill>
                            <a:schemeClr val="tx1"/>
                          </a:solidFill>
                          <a:latin typeface="Cambria Math"/>
                        </a:rPr>
                        <m:t>𝒇</m:t>
                      </m:r>
                      <m:r>
                        <a:rPr lang="es-ES" sz="1600" b="0" i="1" smtClean="0">
                          <a:solidFill>
                            <a:schemeClr val="tx1"/>
                          </a:solidFill>
                          <a:latin typeface="Cambria Math"/>
                        </a:rPr>
                        <m:t>=6,14 </m:t>
                      </m:r>
                      <m:f>
                        <m:fPr>
                          <m:ctrlPr>
                            <a:rPr lang="es-ES" sz="1600" i="1" smtClean="0">
                              <a:solidFill>
                                <a:schemeClr val="tx1"/>
                              </a:solidFill>
                              <a:latin typeface="Cambria Math"/>
                            </a:rPr>
                          </m:ctrlPr>
                        </m:fPr>
                        <m:num>
                          <m:r>
                            <a:rPr lang="es-ES" sz="1600" b="0" i="1" smtClean="0">
                              <a:solidFill>
                                <a:schemeClr val="tx1"/>
                              </a:solidFill>
                              <a:latin typeface="Cambria Math"/>
                            </a:rPr>
                            <m:t>𝑟𝑎𝑑</m:t>
                          </m:r>
                        </m:num>
                        <m:den>
                          <m:r>
                            <a:rPr lang="es-ES" sz="1600" b="0" i="1" smtClean="0">
                              <a:solidFill>
                                <a:schemeClr val="tx1"/>
                              </a:solidFill>
                              <a:latin typeface="Cambria Math"/>
                            </a:rPr>
                            <m:t>𝑠</m:t>
                          </m:r>
                        </m:den>
                      </m:f>
                      <m:r>
                        <a:rPr lang="es-ES" sz="1600" b="0" i="1" smtClean="0">
                          <a:solidFill>
                            <a:schemeClr val="tx1"/>
                          </a:solidFill>
                          <a:latin typeface="Cambria Math"/>
                        </a:rPr>
                        <m:t>·</m:t>
                      </m:r>
                      <m:f>
                        <m:fPr>
                          <m:ctrlPr>
                            <a:rPr lang="es-ES" sz="1600" i="1" smtClean="0">
                              <a:solidFill>
                                <a:schemeClr val="tx1"/>
                              </a:solidFill>
                              <a:latin typeface="Cambria Math"/>
                            </a:rPr>
                          </m:ctrlPr>
                        </m:fPr>
                        <m:num>
                          <m:r>
                            <a:rPr lang="es-ES" sz="1600" b="0" i="1" smtClean="0">
                              <a:solidFill>
                                <a:schemeClr val="tx1"/>
                              </a:solidFill>
                              <a:latin typeface="Cambria Math"/>
                            </a:rPr>
                            <m:t>1 </m:t>
                          </m:r>
                          <m:r>
                            <a:rPr lang="es-ES" sz="1600" b="0" i="1" smtClean="0">
                              <a:solidFill>
                                <a:schemeClr val="tx1"/>
                              </a:solidFill>
                              <a:latin typeface="Cambria Math"/>
                            </a:rPr>
                            <m:t>𝑟𝑒𝑣</m:t>
                          </m:r>
                        </m:num>
                        <m:den>
                          <m:r>
                            <a:rPr lang="es-ES" sz="1600" b="0" i="1" smtClean="0">
                              <a:solidFill>
                                <a:schemeClr val="tx1"/>
                              </a:solidFill>
                              <a:latin typeface="Cambria Math"/>
                            </a:rPr>
                            <m:t>2</m:t>
                          </m:r>
                          <m:r>
                            <a:rPr lang="es-ES" sz="1600" b="0" i="1" smtClean="0">
                              <a:solidFill>
                                <a:schemeClr val="tx1"/>
                              </a:solidFill>
                              <a:latin typeface="Cambria Math"/>
                              <a:ea typeface="Cambria Math"/>
                            </a:rPr>
                            <m:t>𝜋</m:t>
                          </m:r>
                          <m:r>
                            <a:rPr lang="es-ES" sz="1600" b="0" i="1" smtClean="0">
                              <a:solidFill>
                                <a:schemeClr val="tx1"/>
                              </a:solidFill>
                              <a:latin typeface="Cambria Math"/>
                              <a:ea typeface="Cambria Math"/>
                            </a:rPr>
                            <m:t> </m:t>
                          </m:r>
                          <m:r>
                            <a:rPr lang="es-ES" sz="1600" b="0" i="1" smtClean="0">
                              <a:solidFill>
                                <a:schemeClr val="tx1"/>
                              </a:solidFill>
                              <a:latin typeface="Cambria Math"/>
                              <a:ea typeface="Cambria Math"/>
                            </a:rPr>
                            <m:t>𝑟𝑎𝑑</m:t>
                          </m:r>
                        </m:den>
                      </m:f>
                      <m:r>
                        <a:rPr lang="es-ES" sz="1600" b="0" i="1" smtClean="0">
                          <a:solidFill>
                            <a:schemeClr val="tx1"/>
                          </a:solidFill>
                          <a:latin typeface="Cambria Math"/>
                        </a:rPr>
                        <m:t>·</m:t>
                      </m:r>
                      <m:f>
                        <m:fPr>
                          <m:ctrlPr>
                            <a:rPr lang="es-ES" sz="1600" i="1" smtClean="0">
                              <a:solidFill>
                                <a:schemeClr val="tx1"/>
                              </a:solidFill>
                              <a:latin typeface="Cambria Math"/>
                            </a:rPr>
                          </m:ctrlPr>
                        </m:fPr>
                        <m:num>
                          <m:r>
                            <a:rPr lang="es-ES" sz="1600" b="0" i="1" smtClean="0">
                              <a:solidFill>
                                <a:schemeClr val="tx1"/>
                              </a:solidFill>
                              <a:latin typeface="Cambria Math"/>
                            </a:rPr>
                            <m:t>60 </m:t>
                          </m:r>
                          <m:r>
                            <a:rPr lang="es-ES" sz="1600" b="0" i="1" smtClean="0">
                              <a:solidFill>
                                <a:schemeClr val="tx1"/>
                              </a:solidFill>
                              <a:latin typeface="Cambria Math"/>
                            </a:rPr>
                            <m:t>𝑠</m:t>
                          </m:r>
                        </m:num>
                        <m:den>
                          <m:r>
                            <a:rPr lang="es-ES" sz="1600" b="0" i="1" smtClean="0">
                              <a:solidFill>
                                <a:schemeClr val="tx1"/>
                              </a:solidFill>
                              <a:latin typeface="Cambria Math"/>
                            </a:rPr>
                            <m:t>1 </m:t>
                          </m:r>
                          <m:r>
                            <a:rPr lang="es-ES" sz="1600" b="0" i="1" smtClean="0">
                              <a:solidFill>
                                <a:schemeClr val="tx1"/>
                              </a:solidFill>
                              <a:latin typeface="Cambria Math"/>
                            </a:rPr>
                            <m:t>𝑚𝑖𝑛</m:t>
                          </m:r>
                        </m:den>
                      </m:f>
                      <m:r>
                        <a:rPr lang="es-ES" sz="1600" b="0" i="1" smtClean="0">
                          <a:solidFill>
                            <a:schemeClr val="tx1"/>
                          </a:solidFill>
                          <a:latin typeface="Cambria Math"/>
                        </a:rPr>
                        <m:t>=</m:t>
                      </m:r>
                      <m:r>
                        <a:rPr lang="es-ES" sz="1600" b="1" i="1" smtClean="0">
                          <a:solidFill>
                            <a:schemeClr val="bg1"/>
                          </a:solidFill>
                          <a:latin typeface="Cambria Math"/>
                        </a:rPr>
                        <m:t>𝟓𝟖</m:t>
                      </m:r>
                      <m:r>
                        <a:rPr lang="es-ES" sz="1600" b="1" i="1" smtClean="0">
                          <a:solidFill>
                            <a:schemeClr val="bg1"/>
                          </a:solidFill>
                          <a:latin typeface="Cambria Math"/>
                        </a:rPr>
                        <m:t>,</m:t>
                      </m:r>
                      <m:r>
                        <a:rPr lang="es-ES" sz="1600" b="1" i="1" smtClean="0">
                          <a:solidFill>
                            <a:schemeClr val="bg1"/>
                          </a:solidFill>
                          <a:latin typeface="Cambria Math"/>
                        </a:rPr>
                        <m:t>𝟔𝟑</m:t>
                      </m:r>
                      <m:r>
                        <a:rPr lang="es-ES" sz="1600" b="1" i="1" smtClean="0">
                          <a:solidFill>
                            <a:schemeClr val="bg1"/>
                          </a:solidFill>
                          <a:latin typeface="Cambria Math"/>
                        </a:rPr>
                        <m:t> </m:t>
                      </m:r>
                      <m:r>
                        <a:rPr lang="es-ES" sz="1600" b="1" i="1" smtClean="0">
                          <a:solidFill>
                            <a:schemeClr val="bg1"/>
                          </a:solidFill>
                          <a:latin typeface="Cambria Math"/>
                        </a:rPr>
                        <m:t>𝒓𝒆𝒗</m:t>
                      </m:r>
                      <m:r>
                        <a:rPr lang="es-ES" sz="1600" b="1" i="1" smtClean="0">
                          <a:solidFill>
                            <a:schemeClr val="bg1"/>
                          </a:solidFill>
                          <a:latin typeface="Cambria Math"/>
                        </a:rPr>
                        <m:t>/</m:t>
                      </m:r>
                      <m:r>
                        <a:rPr lang="es-ES" sz="1600" b="1" i="1" smtClean="0">
                          <a:solidFill>
                            <a:schemeClr val="bg1"/>
                          </a:solidFill>
                          <a:latin typeface="Cambria Math"/>
                        </a:rPr>
                        <m:t>𝒎𝒊𝒏</m:t>
                      </m:r>
                    </m:oMath>
                  </m:oMathPara>
                </a14:m>
                <a:endParaRPr lang="es-ES" sz="1600" b="1" dirty="0">
                  <a:solidFill>
                    <a:schemeClr val="bg1"/>
                  </a:solidFill>
                </a:endParaRPr>
              </a:p>
            </p:txBody>
          </p:sp>
        </mc:Choice>
        <mc:Fallback xmlns="">
          <p:sp>
            <p:nvSpPr>
              <p:cNvPr id="39" name="38 CuadroTexto"/>
              <p:cNvSpPr txBox="1">
                <a:spLocks noRot="1" noChangeAspect="1" noMove="1" noResize="1" noEditPoints="1" noAdjustHandles="1" noChangeArrowheads="1" noChangeShapeType="1" noTextEdit="1"/>
              </p:cNvSpPr>
              <p:nvPr/>
            </p:nvSpPr>
            <p:spPr>
              <a:xfrm>
                <a:off x="3418763" y="5854890"/>
                <a:ext cx="4582537" cy="559897"/>
              </a:xfrm>
              <a:prstGeom prst="rect">
                <a:avLst/>
              </a:prstGeom>
              <a:blipFill rotWithShape="1">
                <a:blip r:embed="rId10"/>
                <a:stretch>
                  <a:fillRect/>
                </a:stretch>
              </a:blipFill>
            </p:spPr>
            <p:txBody>
              <a:bodyPr/>
              <a:lstStyle/>
              <a:p>
                <a:r>
                  <a:rPr lang="es-ES">
                    <a:noFill/>
                  </a:rPr>
                  <a:t> </a:t>
                </a:r>
              </a:p>
            </p:txBody>
          </p:sp>
        </mc:Fallback>
      </mc:AlternateContent>
      <p:pic>
        <p:nvPicPr>
          <p:cNvPr id="29" name="28 Imagen"/>
          <p:cNvPicPr>
            <a:picLocks noChangeAspect="1"/>
          </p:cNvPicPr>
          <p:nvPr/>
        </p:nvPicPr>
        <p:blipFill>
          <a:blip r:embed="rId11">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30" name="29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spTree>
    <p:extLst>
      <p:ext uri="{BB962C8B-B14F-4D97-AF65-F5344CB8AC3E}">
        <p14:creationId xmlns:p14="http://schemas.microsoft.com/office/powerpoint/2010/main" val="4243488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p:sp>
        <p:nvSpPr>
          <p:cNvPr id="4" name="3 CuadroTexto"/>
          <p:cNvSpPr txBox="1"/>
          <p:nvPr/>
        </p:nvSpPr>
        <p:spPr>
          <a:xfrm>
            <a:off x="611560" y="1340768"/>
            <a:ext cx="7560840" cy="3785652"/>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smtClean="0">
                <a:latin typeface="Arial Narrow" pitchFamily="34" charset="0"/>
                <a:ea typeface="Adobe Heiti Std R" pitchFamily="34" charset="-128"/>
                <a:cs typeface="Aparajita" pitchFamily="34" charset="0"/>
              </a:rPr>
              <a:t>1. Un coche, con su conductor tiene una masa de 1 000 kg. Admitiremos en todo el problema  (excepto en el apartado b) que la fuerza de rozamiento es constante paralela al desplazamiento e igual a 147 N. Calcule:</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Potencia que debe desarrollar el motor para mantener una velocidad constante de 72 km/h sobre un camino horizontal.</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A esa velocidad de 72 km/h toma una curva de 200 m de radio. Sin considerar el rozamiento, calcular el ángulo  que debe darse al peralte para que no exista ninguna fuerza que tienda a hacer derrapar al coche.</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El coche sube una pendiente del 2% (es decir, que por cada 100 m de carretera hay 2 m de desnivel). Calcular la potencia que debe desarrollar ahora el motor para mantener la velocidad de 72 km/h.</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Mientras sube a 72 km/h el conductor desembraga, es decir, desconecta el motor de las ruedas, siendo desde este momento nula la fuerza motriz. En estas condiciones ¿qué espacio recorrerá hasta pararse?</a:t>
            </a:r>
          </a:p>
          <a:p>
            <a:pPr algn="just"/>
            <a:r>
              <a:rPr lang="es-ES" sz="1600" dirty="0" smtClean="0">
                <a:latin typeface="Arial Narrow" pitchFamily="34" charset="0"/>
                <a:ea typeface="Adobe Heiti Std R" pitchFamily="34" charset="-128"/>
                <a:cs typeface="Aparajita" pitchFamily="34" charset="0"/>
              </a:rPr>
              <a:t>g = 9,8 m/s</a:t>
            </a:r>
            <a:r>
              <a:rPr lang="es-ES" sz="1600" baseline="30000" dirty="0" smtClean="0">
                <a:latin typeface="Arial Narrow" pitchFamily="34" charset="0"/>
                <a:ea typeface="Adobe Heiti Std R" pitchFamily="34" charset="-128"/>
                <a:cs typeface="Aparajita" pitchFamily="34" charset="0"/>
              </a:rPr>
              <a:t>2</a:t>
            </a:r>
            <a:endParaRPr lang="es-ES" sz="1600" baseline="30000" dirty="0">
              <a:latin typeface="Arial Narrow" pitchFamily="34" charset="0"/>
              <a:ea typeface="Adobe Heiti Std R" pitchFamily="34" charset="-128"/>
              <a:cs typeface="Aparajita" pitchFamily="34" charset="0"/>
            </a:endParaRPr>
          </a:p>
        </p:txBody>
      </p:sp>
      <p:sp>
        <p:nvSpPr>
          <p:cNvPr id="5" name="4 Rectángulo"/>
          <p:cNvSpPr/>
          <p:nvPr/>
        </p:nvSpPr>
        <p:spPr>
          <a:xfrm>
            <a:off x="709684" y="5950424"/>
            <a:ext cx="3780430" cy="1091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16" name="15 Grupo"/>
          <p:cNvGrpSpPr/>
          <p:nvPr/>
        </p:nvGrpSpPr>
        <p:grpSpPr>
          <a:xfrm>
            <a:off x="443554" y="5379492"/>
            <a:ext cx="1800447" cy="571359"/>
            <a:chOff x="484497" y="5597856"/>
            <a:chExt cx="1800447" cy="571359"/>
          </a:xfrm>
        </p:grpSpPr>
        <p:pic>
          <p:nvPicPr>
            <p:cNvPr id="8" name="7 Imagen"/>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0878" y="5736526"/>
              <a:ext cx="699938" cy="432689"/>
            </a:xfrm>
            <a:prstGeom prst="rect">
              <a:avLst/>
            </a:prstGeom>
          </p:spPr>
        </p:pic>
        <p:cxnSp>
          <p:nvCxnSpPr>
            <p:cNvPr id="33" name="32 Conector recto de flecha"/>
            <p:cNvCxnSpPr/>
            <p:nvPr/>
          </p:nvCxnSpPr>
          <p:spPr>
            <a:xfrm flipH="1">
              <a:off x="484497" y="5943598"/>
              <a:ext cx="720000" cy="0"/>
            </a:xfrm>
            <a:prstGeom prst="straightConnector1">
              <a:avLst/>
            </a:prstGeom>
            <a:ln w="38100">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39 Conector recto de flecha"/>
            <p:cNvCxnSpPr/>
            <p:nvPr/>
          </p:nvCxnSpPr>
          <p:spPr>
            <a:xfrm>
              <a:off x="1564944" y="5945873"/>
              <a:ext cx="720000" cy="0"/>
            </a:xfrm>
            <a:prstGeom prst="straightConnector1">
              <a:avLst/>
            </a:prstGeom>
            <a:ln w="38100">
              <a:solidFill>
                <a:srgbClr val="0070C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8 CuadroTexto"/>
                <p:cNvSpPr txBox="1"/>
                <p:nvPr/>
              </p:nvSpPr>
              <p:spPr>
                <a:xfrm>
                  <a:off x="702860" y="5609229"/>
                  <a:ext cx="44460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𝐹</m:t>
                            </m:r>
                          </m:e>
                          <m:sub>
                            <m:r>
                              <a:rPr lang="es-ES" sz="1600" b="0" i="1" smtClean="0">
                                <a:latin typeface="Cambria Math"/>
                              </a:rPr>
                              <m:t>𝑅</m:t>
                            </m:r>
                          </m:sub>
                        </m:sSub>
                      </m:oMath>
                    </m:oMathPara>
                  </a14:m>
                  <a:endParaRPr lang="es-ES" sz="1600" dirty="0"/>
                </a:p>
              </p:txBody>
            </p:sp>
          </mc:Choice>
          <mc:Fallback xmlns="">
            <p:sp>
              <p:nvSpPr>
                <p:cNvPr id="9" name="8 CuadroTexto"/>
                <p:cNvSpPr txBox="1">
                  <a:spLocks noRot="1" noChangeAspect="1" noMove="1" noResize="1" noEditPoints="1" noAdjustHandles="1" noChangeArrowheads="1" noChangeShapeType="1" noTextEdit="1"/>
                </p:cNvSpPr>
                <p:nvPr/>
              </p:nvSpPr>
              <p:spPr>
                <a:xfrm>
                  <a:off x="702860" y="5609229"/>
                  <a:ext cx="444609" cy="338554"/>
                </a:xfrm>
                <a:prstGeom prst="rect">
                  <a:avLst/>
                </a:prstGeom>
                <a:blipFill rotWithShape="1">
                  <a:blip r:embed="rId3"/>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1" name="40 CuadroTexto"/>
                <p:cNvSpPr txBox="1"/>
                <p:nvPr/>
              </p:nvSpPr>
              <p:spPr>
                <a:xfrm>
                  <a:off x="1796956" y="5597856"/>
                  <a:ext cx="477375"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a:rPr>
                            </m:ctrlPr>
                          </m:sSubPr>
                          <m:e>
                            <m:r>
                              <a:rPr lang="es-ES" sz="1600" b="0" i="1" smtClean="0">
                                <a:latin typeface="Cambria Math"/>
                              </a:rPr>
                              <m:t>𝐹</m:t>
                            </m:r>
                          </m:e>
                          <m:sub>
                            <m:r>
                              <a:rPr lang="es-ES" sz="1600" b="0" i="1" smtClean="0">
                                <a:latin typeface="Cambria Math"/>
                              </a:rPr>
                              <m:t>𝑀</m:t>
                            </m:r>
                          </m:sub>
                        </m:sSub>
                      </m:oMath>
                    </m:oMathPara>
                  </a14:m>
                  <a:endParaRPr lang="es-ES" sz="1600" dirty="0"/>
                </a:p>
              </p:txBody>
            </p:sp>
          </mc:Choice>
          <mc:Fallback xmlns="">
            <p:sp>
              <p:nvSpPr>
                <p:cNvPr id="41" name="40 CuadroTexto"/>
                <p:cNvSpPr txBox="1">
                  <a:spLocks noRot="1" noChangeAspect="1" noMove="1" noResize="1" noEditPoints="1" noAdjustHandles="1" noChangeArrowheads="1" noChangeShapeType="1" noTextEdit="1"/>
                </p:cNvSpPr>
                <p:nvPr/>
              </p:nvSpPr>
              <p:spPr>
                <a:xfrm>
                  <a:off x="1796956" y="5597856"/>
                  <a:ext cx="477375" cy="338554"/>
                </a:xfrm>
                <a:prstGeom prst="rect">
                  <a:avLst/>
                </a:prstGeom>
                <a:blipFill rotWithShape="1">
                  <a:blip r:embed="rId4"/>
                  <a:stretch>
                    <a:fillRect/>
                  </a:stretch>
                </a:blipFill>
              </p:spPr>
              <p:txBody>
                <a:bodyPr/>
                <a:lstStyle/>
                <a:p>
                  <a:r>
                    <a:rPr lang="es-ES">
                      <a:noFill/>
                    </a:rPr>
                    <a:t> </a:t>
                  </a:r>
                </a:p>
              </p:txBody>
            </p:sp>
          </mc:Fallback>
        </mc:AlternateContent>
      </p:grpSp>
      <p:sp>
        <p:nvSpPr>
          <p:cNvPr id="18" name="17 CuadroTexto"/>
          <p:cNvSpPr txBox="1"/>
          <p:nvPr/>
        </p:nvSpPr>
        <p:spPr>
          <a:xfrm>
            <a:off x="4544704" y="5295331"/>
            <a:ext cx="3766783" cy="338554"/>
          </a:xfrm>
          <a:prstGeom prst="rect">
            <a:avLst/>
          </a:prstGeom>
          <a:noFill/>
        </p:spPr>
        <p:txBody>
          <a:bodyPr wrap="square" rtlCol="0">
            <a:spAutoFit/>
          </a:bodyPr>
          <a:lstStyle/>
          <a:p>
            <a:r>
              <a:rPr lang="es-ES" sz="1600" dirty="0" smtClean="0">
                <a:latin typeface="Arial Narrow" pitchFamily="34" charset="0"/>
              </a:rPr>
              <a:t>a) Para que la velocidad sea constante: F</a:t>
            </a:r>
            <a:r>
              <a:rPr lang="es-ES" sz="1600" baseline="-25000" dirty="0" smtClean="0">
                <a:latin typeface="Arial Narrow" pitchFamily="34" charset="0"/>
              </a:rPr>
              <a:t>M</a:t>
            </a:r>
            <a:r>
              <a:rPr lang="es-ES" sz="1600" dirty="0" smtClean="0">
                <a:latin typeface="Arial Narrow" pitchFamily="34" charset="0"/>
              </a:rPr>
              <a:t> = F</a:t>
            </a:r>
            <a:r>
              <a:rPr lang="es-ES" sz="1600" baseline="-25000" dirty="0" smtClean="0">
                <a:latin typeface="Arial Narrow" pitchFamily="34" charset="0"/>
              </a:rPr>
              <a:t>R</a:t>
            </a:r>
            <a:endParaRPr lang="es-ES" sz="1600" baseline="-25000" dirty="0">
              <a:latin typeface="Arial Narrow" pitchFamily="34" charset="0"/>
            </a:endParaRPr>
          </a:p>
        </p:txBody>
      </p:sp>
      <p:sp>
        <p:nvSpPr>
          <p:cNvPr id="21" name="20 CuadroTexto"/>
          <p:cNvSpPr txBox="1"/>
          <p:nvPr/>
        </p:nvSpPr>
        <p:spPr>
          <a:xfrm>
            <a:off x="4749421" y="5691117"/>
            <a:ext cx="2702257" cy="338554"/>
          </a:xfrm>
          <a:prstGeom prst="rect">
            <a:avLst/>
          </a:prstGeom>
          <a:noFill/>
        </p:spPr>
        <p:txBody>
          <a:bodyPr wrap="square" rtlCol="0">
            <a:spAutoFit/>
          </a:bodyPr>
          <a:lstStyle/>
          <a:p>
            <a:r>
              <a:rPr lang="es-ES" sz="1600" dirty="0" smtClean="0">
                <a:latin typeface="Arial Narrow" pitchFamily="34" charset="0"/>
              </a:rPr>
              <a:t>La potencia viene dada por:</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27" name="26 CuadroTexto"/>
              <p:cNvSpPr txBox="1"/>
              <p:nvPr/>
            </p:nvSpPr>
            <p:spPr>
              <a:xfrm>
                <a:off x="4838131" y="6155140"/>
                <a:ext cx="3131177" cy="338554"/>
              </a:xfrm>
              <a:prstGeom prst="rect">
                <a:avLst/>
              </a:prstGeom>
              <a:solidFill>
                <a:srgbClr val="FF0000"/>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1" i="1" smtClean="0">
                          <a:solidFill>
                            <a:schemeClr val="bg1"/>
                          </a:solidFill>
                          <a:latin typeface="Cambria Math"/>
                        </a:rPr>
                        <m:t>𝑷</m:t>
                      </m:r>
                      <m:r>
                        <a:rPr lang="es-ES" sz="1600" b="1" i="1" smtClean="0">
                          <a:solidFill>
                            <a:schemeClr val="bg1"/>
                          </a:solidFill>
                          <a:latin typeface="Cambria Math"/>
                        </a:rPr>
                        <m:t>=</m:t>
                      </m:r>
                      <m:r>
                        <a:rPr lang="es-ES" sz="1600" b="1" i="1" smtClean="0">
                          <a:solidFill>
                            <a:schemeClr val="bg1"/>
                          </a:solidFill>
                          <a:latin typeface="Cambria Math"/>
                        </a:rPr>
                        <m:t>𝑭</m:t>
                      </m:r>
                      <m:r>
                        <a:rPr lang="es-ES" sz="1600" b="1" i="1" smtClean="0">
                          <a:solidFill>
                            <a:schemeClr val="bg1"/>
                          </a:solidFill>
                          <a:latin typeface="Cambria Math"/>
                        </a:rPr>
                        <m:t>·</m:t>
                      </m:r>
                      <m:r>
                        <a:rPr lang="es-ES" sz="1600" b="1" i="1" smtClean="0">
                          <a:solidFill>
                            <a:schemeClr val="bg1"/>
                          </a:solidFill>
                          <a:latin typeface="Cambria Math"/>
                        </a:rPr>
                        <m:t>𝒗</m:t>
                      </m:r>
                      <m:r>
                        <a:rPr lang="es-ES" sz="1600" b="1" i="1" smtClean="0">
                          <a:solidFill>
                            <a:schemeClr val="bg1"/>
                          </a:solidFill>
                          <a:latin typeface="Cambria Math"/>
                        </a:rPr>
                        <m:t>=</m:t>
                      </m:r>
                      <m:r>
                        <a:rPr lang="es-ES" sz="1600" b="1" i="1" smtClean="0">
                          <a:solidFill>
                            <a:schemeClr val="bg1"/>
                          </a:solidFill>
                          <a:latin typeface="Cambria Math"/>
                        </a:rPr>
                        <m:t>𝟏𝟒𝟕</m:t>
                      </m:r>
                      <m:r>
                        <a:rPr lang="es-ES" sz="1600" b="1" i="1" smtClean="0">
                          <a:solidFill>
                            <a:schemeClr val="bg1"/>
                          </a:solidFill>
                          <a:latin typeface="Cambria Math"/>
                        </a:rPr>
                        <m:t>·</m:t>
                      </m:r>
                      <m:r>
                        <a:rPr lang="es-ES" sz="1600" b="1" i="1" smtClean="0">
                          <a:solidFill>
                            <a:schemeClr val="bg1"/>
                          </a:solidFill>
                          <a:latin typeface="Cambria Math"/>
                        </a:rPr>
                        <m:t>𝟐𝟎</m:t>
                      </m:r>
                      <m:r>
                        <a:rPr lang="es-ES" sz="1600" b="1" i="1" smtClean="0">
                          <a:solidFill>
                            <a:schemeClr val="bg1"/>
                          </a:solidFill>
                          <a:latin typeface="Cambria Math"/>
                        </a:rPr>
                        <m:t>=</m:t>
                      </m:r>
                      <m:r>
                        <a:rPr lang="es-ES" sz="1600" b="1" i="1" smtClean="0">
                          <a:solidFill>
                            <a:schemeClr val="bg1"/>
                          </a:solidFill>
                          <a:latin typeface="Cambria Math"/>
                        </a:rPr>
                        <m:t>𝟐</m:t>
                      </m:r>
                      <m:r>
                        <a:rPr lang="es-ES" sz="1600" b="1" i="1" smtClean="0">
                          <a:solidFill>
                            <a:schemeClr val="bg1"/>
                          </a:solidFill>
                          <a:latin typeface="Cambria Math"/>
                        </a:rPr>
                        <m:t> </m:t>
                      </m:r>
                      <m:r>
                        <a:rPr lang="es-ES" sz="1600" b="1" i="1" smtClean="0">
                          <a:solidFill>
                            <a:schemeClr val="bg1"/>
                          </a:solidFill>
                          <a:latin typeface="Cambria Math"/>
                        </a:rPr>
                        <m:t>𝟗𝟒𝟎</m:t>
                      </m:r>
                      <m:r>
                        <a:rPr lang="es-ES" sz="1600" b="1" i="1" smtClean="0">
                          <a:solidFill>
                            <a:schemeClr val="bg1"/>
                          </a:solidFill>
                          <a:latin typeface="Cambria Math"/>
                        </a:rPr>
                        <m:t> </m:t>
                      </m:r>
                      <m:r>
                        <a:rPr lang="es-ES" sz="1600" b="1" i="1" smtClean="0">
                          <a:solidFill>
                            <a:schemeClr val="bg1"/>
                          </a:solidFill>
                          <a:latin typeface="Cambria Math"/>
                        </a:rPr>
                        <m:t>𝑾</m:t>
                      </m:r>
                    </m:oMath>
                  </m:oMathPara>
                </a14:m>
                <a:endParaRPr lang="es-ES" sz="1600" b="1" dirty="0">
                  <a:solidFill>
                    <a:schemeClr val="bg1"/>
                  </a:solidFill>
                </a:endParaRPr>
              </a:p>
            </p:txBody>
          </p:sp>
        </mc:Choice>
        <mc:Fallback xmlns="">
          <p:sp>
            <p:nvSpPr>
              <p:cNvPr id="27" name="26 CuadroTexto"/>
              <p:cNvSpPr txBox="1">
                <a:spLocks noRot="1" noChangeAspect="1" noMove="1" noResize="1" noEditPoints="1" noAdjustHandles="1" noChangeArrowheads="1" noChangeShapeType="1" noTextEdit="1"/>
              </p:cNvSpPr>
              <p:nvPr/>
            </p:nvSpPr>
            <p:spPr>
              <a:xfrm>
                <a:off x="4838131" y="6155140"/>
                <a:ext cx="3131177" cy="338554"/>
              </a:xfrm>
              <a:prstGeom prst="rect">
                <a:avLst/>
              </a:prstGeom>
              <a:blipFill rotWithShape="1">
                <a:blip r:embed="rId5"/>
                <a:stretch>
                  <a:fillRect/>
                </a:stretch>
              </a:blipFill>
            </p:spPr>
            <p:txBody>
              <a:bodyPr/>
              <a:lstStyle/>
              <a:p>
                <a:r>
                  <a:rPr lang="es-ES">
                    <a:noFill/>
                  </a:rPr>
                  <a:t> </a:t>
                </a:r>
              </a:p>
            </p:txBody>
          </p:sp>
        </mc:Fallback>
      </mc:AlternateContent>
      <p:pic>
        <p:nvPicPr>
          <p:cNvPr id="14" name="13 Imagen"/>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736" y="258299"/>
            <a:ext cx="638264" cy="1209844"/>
          </a:xfrm>
          <a:prstGeom prst="rect">
            <a:avLst/>
          </a:prstGeom>
        </p:spPr>
      </p:pic>
      <p:sp>
        <p:nvSpPr>
          <p:cNvPr id="15" name="14 CuadroTexto"/>
          <p:cNvSpPr txBox="1"/>
          <p:nvPr/>
        </p:nvSpPr>
        <p:spPr>
          <a:xfrm rot="5400000">
            <a:off x="6961287" y="333097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mc:AlternateContent xmlns:mc="http://schemas.openxmlformats.org/markup-compatibility/2006" xmlns:a14="http://schemas.microsoft.com/office/drawing/2010/main">
        <mc:Choice Requires="a14">
          <p:sp>
            <p:nvSpPr>
              <p:cNvPr id="3" name="2 CuadroTexto"/>
              <p:cNvSpPr txBox="1"/>
              <p:nvPr/>
            </p:nvSpPr>
            <p:spPr>
              <a:xfrm>
                <a:off x="607326" y="6168789"/>
                <a:ext cx="3699987" cy="55989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𝑣</m:t>
                      </m:r>
                      <m:r>
                        <a:rPr lang="es-ES" sz="1600" b="0" i="1" smtClean="0">
                          <a:latin typeface="Cambria Math"/>
                        </a:rPr>
                        <m:t>=72</m:t>
                      </m:r>
                      <m:f>
                        <m:fPr>
                          <m:ctrlPr>
                            <a:rPr lang="es-ES" sz="1600" b="0" i="1" smtClean="0">
                              <a:latin typeface="Cambria Math"/>
                            </a:rPr>
                          </m:ctrlPr>
                        </m:fPr>
                        <m:num>
                          <m:r>
                            <a:rPr lang="es-ES" sz="1600" b="0" i="1" smtClean="0">
                              <a:latin typeface="Cambria Math"/>
                            </a:rPr>
                            <m:t>𝑘𝑚</m:t>
                          </m:r>
                        </m:num>
                        <m:den>
                          <m:r>
                            <a:rPr lang="es-ES" sz="1600" b="0" i="1" smtClean="0">
                              <a:latin typeface="Cambria Math"/>
                            </a:rPr>
                            <m:t>h</m:t>
                          </m:r>
                        </m:den>
                      </m:f>
                      <m:r>
                        <a:rPr lang="es-ES" sz="1600" b="0" i="1" smtClean="0">
                          <a:latin typeface="Cambria Math"/>
                        </a:rPr>
                        <m:t>·</m:t>
                      </m:r>
                      <m:f>
                        <m:fPr>
                          <m:ctrlPr>
                            <a:rPr lang="es-ES" sz="1600" b="0" i="1" smtClean="0">
                              <a:latin typeface="Cambria Math"/>
                            </a:rPr>
                          </m:ctrlPr>
                        </m:fPr>
                        <m:num>
                          <m:r>
                            <a:rPr lang="es-ES" sz="1600" b="0" i="1" smtClean="0">
                              <a:latin typeface="Cambria Math"/>
                            </a:rPr>
                            <m:t>1000 </m:t>
                          </m:r>
                          <m:r>
                            <a:rPr lang="es-ES" sz="1600" b="0" i="1" smtClean="0">
                              <a:latin typeface="Cambria Math"/>
                            </a:rPr>
                            <m:t>𝑚</m:t>
                          </m:r>
                        </m:num>
                        <m:den>
                          <m:r>
                            <a:rPr lang="es-ES" sz="1600" b="0" i="1" smtClean="0">
                              <a:latin typeface="Cambria Math"/>
                            </a:rPr>
                            <m:t>𝑘𝑚</m:t>
                          </m:r>
                        </m:den>
                      </m:f>
                      <m:r>
                        <a:rPr lang="es-ES" sz="1600" b="0" i="1" smtClean="0">
                          <a:latin typeface="Cambria Math"/>
                        </a:rPr>
                        <m:t>·</m:t>
                      </m:r>
                      <m:f>
                        <m:fPr>
                          <m:ctrlPr>
                            <a:rPr lang="es-ES" sz="1600" b="0" i="1" smtClean="0">
                              <a:latin typeface="Cambria Math"/>
                            </a:rPr>
                          </m:ctrlPr>
                        </m:fPr>
                        <m:num>
                          <m:r>
                            <a:rPr lang="es-ES" sz="1600" b="0" i="1" smtClean="0">
                              <a:latin typeface="Cambria Math"/>
                            </a:rPr>
                            <m:t>h</m:t>
                          </m:r>
                        </m:num>
                        <m:den>
                          <m:r>
                            <a:rPr lang="es-ES" sz="1600" b="0" i="1" smtClean="0">
                              <a:latin typeface="Cambria Math"/>
                            </a:rPr>
                            <m:t>3 600 </m:t>
                          </m:r>
                          <m:r>
                            <a:rPr lang="es-ES" sz="1600" b="0" i="1" smtClean="0">
                              <a:latin typeface="Cambria Math"/>
                            </a:rPr>
                            <m:t>𝑠</m:t>
                          </m:r>
                        </m:den>
                      </m:f>
                      <m:r>
                        <a:rPr lang="es-ES" sz="1600" b="0" i="1" smtClean="0">
                          <a:latin typeface="Cambria Math"/>
                        </a:rPr>
                        <m:t>=20 </m:t>
                      </m:r>
                      <m:r>
                        <a:rPr lang="es-ES" sz="1600" b="0" i="1" smtClean="0">
                          <a:latin typeface="Cambria Math"/>
                        </a:rPr>
                        <m:t>𝑚</m:t>
                      </m:r>
                      <m:r>
                        <a:rPr lang="es-ES" sz="1600" b="0" i="1" smtClean="0">
                          <a:latin typeface="Cambria Math"/>
                        </a:rPr>
                        <m:t>/</m:t>
                      </m:r>
                      <m:r>
                        <a:rPr lang="es-ES" sz="1600" b="0" i="1" smtClean="0">
                          <a:latin typeface="Cambria Math"/>
                        </a:rPr>
                        <m:t>𝑠</m:t>
                      </m:r>
                    </m:oMath>
                  </m:oMathPara>
                </a14:m>
                <a:endParaRPr lang="es-ES" sz="1600" dirty="0"/>
              </a:p>
            </p:txBody>
          </p:sp>
        </mc:Choice>
        <mc:Fallback xmlns="">
          <p:sp>
            <p:nvSpPr>
              <p:cNvPr id="3" name="2 CuadroTexto"/>
              <p:cNvSpPr txBox="1">
                <a:spLocks noRot="1" noChangeAspect="1" noMove="1" noResize="1" noEditPoints="1" noAdjustHandles="1" noChangeArrowheads="1" noChangeShapeType="1" noTextEdit="1"/>
              </p:cNvSpPr>
              <p:nvPr/>
            </p:nvSpPr>
            <p:spPr>
              <a:xfrm>
                <a:off x="607326" y="6168789"/>
                <a:ext cx="3699987" cy="559897"/>
              </a:xfrm>
              <a:prstGeom prst="rect">
                <a:avLst/>
              </a:prstGeom>
              <a:blipFill rotWithShape="1">
                <a:blip r:embed="rId7"/>
                <a:stretch>
                  <a:fillRect/>
                </a:stretch>
              </a:blipFill>
            </p:spPr>
            <p:txBody>
              <a:bodyPr/>
              <a:lstStyle/>
              <a:p>
                <a:r>
                  <a:rPr lang="es-ES">
                    <a:noFill/>
                  </a:rPr>
                  <a:t> </a:t>
                </a:r>
              </a:p>
            </p:txBody>
          </p:sp>
        </mc:Fallback>
      </mc:AlternateContent>
    </p:spTree>
    <p:extLst>
      <p:ext uri="{BB962C8B-B14F-4D97-AF65-F5344CB8AC3E}">
        <p14:creationId xmlns:p14="http://schemas.microsoft.com/office/powerpoint/2010/main" val="787391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fill="hold" nodeType="clickEffect">
                                  <p:stCondLst>
                                    <p:cond delay="0"/>
                                  </p:stCondLst>
                                  <p:childTnLst>
                                    <p:animMotion origin="layout" path="M 0 0 L 0.25 0 E" pathEditMode="relative" ptsTypes="">
                                      <p:cBhvr>
                                        <p:cTn id="6" dur="5000" fill="hold"/>
                                        <p:tgtEl>
                                          <p:spTgt spid="1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e77678e3366e237beebe4a586aa927b910ca4c"/>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422</TotalTime>
  <Words>2142</Words>
  <Application>Microsoft Office PowerPoint</Application>
  <PresentationFormat>Presentación en pantalla (4:3)</PresentationFormat>
  <Paragraphs>158</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Adyacencia</vt:lpstr>
      <vt:lpstr>Presentación de PowerPoint</vt:lpstr>
      <vt:lpstr>Cuestiones</vt:lpstr>
      <vt:lpstr>Cuestiones</vt:lpstr>
      <vt:lpstr>Cuestiones</vt:lpstr>
      <vt:lpstr>Cuestiones</vt:lpstr>
      <vt:lpstr>Cuestiones</vt:lpstr>
      <vt:lpstr>Cuestiones</vt:lpstr>
      <vt:lpstr>Cuestiones</vt:lpstr>
      <vt:lpstr>Problemas</vt:lpstr>
      <vt:lpstr>Problemas</vt:lpstr>
      <vt:lpstr>Problemas</vt:lpstr>
      <vt:lpstr>Problemas</vt:lpstr>
      <vt:lpstr>Problemas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Rafael Artacho Cañadas</dc:creator>
  <cp:lastModifiedBy>Rafael Artacho Cañadas</cp:lastModifiedBy>
  <cp:revision>77</cp:revision>
  <dcterms:created xsi:type="dcterms:W3CDTF">2014-03-16T07:02:01Z</dcterms:created>
  <dcterms:modified xsi:type="dcterms:W3CDTF">2014-03-24T05:56:54Z</dcterms:modified>
</cp:coreProperties>
</file>