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6" r:id="rId2"/>
    <p:sldId id="284" r:id="rId3"/>
    <p:sldId id="326" r:id="rId4"/>
    <p:sldId id="348" r:id="rId5"/>
    <p:sldId id="349" r:id="rId6"/>
    <p:sldId id="350" r:id="rId7"/>
    <p:sldId id="351" r:id="rId8"/>
    <p:sldId id="352" r:id="rId9"/>
    <p:sldId id="410" r:id="rId10"/>
    <p:sldId id="411"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6" r:id="rId43"/>
    <p:sldId id="387" r:id="rId44"/>
    <p:sldId id="385" r:id="rId45"/>
    <p:sldId id="384"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324"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50" autoAdjust="0"/>
    <p:restoredTop sz="94660"/>
  </p:normalViewPr>
  <p:slideViewPr>
    <p:cSldViewPr snapToGrid="0">
      <p:cViewPr varScale="1">
        <p:scale>
          <a:sx n="75" d="100"/>
          <a:sy n="75" d="100"/>
        </p:scale>
        <p:origin x="9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2270691592582"/>
          <c:y val="0.12922662401574803"/>
          <c:w val="0.78431690709503799"/>
          <c:h val="0.71483070866141729"/>
        </c:manualLayout>
      </c:layout>
      <c:lineChart>
        <c:grouping val="standard"/>
        <c:varyColors val="0"/>
        <c:ser>
          <c:idx val="0"/>
          <c:order val="0"/>
          <c:tx>
            <c:strRef>
              <c:f>Hoja1!$B$1</c:f>
              <c:strCache>
                <c:ptCount val="1"/>
                <c:pt idx="0">
                  <c:v>Serie 1</c:v>
                </c:pt>
              </c:strCache>
            </c:strRef>
          </c:tx>
          <c:spPr>
            <a:ln>
              <a:solidFill>
                <a:srgbClr val="FF0000"/>
              </a:solidFill>
            </a:ln>
          </c:spPr>
          <c:marker>
            <c:symbol val="none"/>
          </c:marker>
          <c:cat>
            <c:numRef>
              <c:f>Hoja1!$A$2:$A$17</c:f>
              <c:numCache>
                <c:formatCode>General</c:formatCode>
                <c:ptCount val="16"/>
                <c:pt idx="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numCache>
            </c:numRef>
          </c:cat>
          <c:val>
            <c:numRef>
              <c:f>Hoja1!$B$2:$B$17</c:f>
              <c:numCache>
                <c:formatCode>General</c:formatCode>
                <c:ptCount val="16"/>
                <c:pt idx="0">
                  <c:v>5</c:v>
                </c:pt>
                <c:pt idx="1">
                  <c:v>5.48</c:v>
                </c:pt>
                <c:pt idx="2">
                  <c:v>6.12</c:v>
                </c:pt>
                <c:pt idx="3">
                  <c:v>6.92</c:v>
                </c:pt>
                <c:pt idx="4">
                  <c:v>7.88</c:v>
                </c:pt>
                <c:pt idx="5">
                  <c:v>9</c:v>
                </c:pt>
                <c:pt idx="6">
                  <c:v>10.280000000000001</c:v>
                </c:pt>
                <c:pt idx="7">
                  <c:v>11.719999999999999</c:v>
                </c:pt>
                <c:pt idx="8">
                  <c:v>13.319999999999999</c:v>
                </c:pt>
                <c:pt idx="9">
                  <c:v>15.079999999999998</c:v>
                </c:pt>
                <c:pt idx="10">
                  <c:v>17</c:v>
                </c:pt>
                <c:pt idx="11">
                  <c:v>19.079999999999998</c:v>
                </c:pt>
                <c:pt idx="12">
                  <c:v>21.32</c:v>
                </c:pt>
                <c:pt idx="13">
                  <c:v>23.72</c:v>
                </c:pt>
                <c:pt idx="14">
                  <c:v>26.280000000000005</c:v>
                </c:pt>
                <c:pt idx="15">
                  <c:v>29.000000000000007</c:v>
                </c:pt>
              </c:numCache>
            </c:numRef>
          </c:val>
          <c:smooth val="0"/>
          <c:extLst>
            <c:ext xmlns:c16="http://schemas.microsoft.com/office/drawing/2014/chart" uri="{C3380CC4-5D6E-409C-BE32-E72D297353CC}">
              <c16:uniqueId val="{00000000-2270-4C54-BB7A-3ECA988A50E6}"/>
            </c:ext>
          </c:extLst>
        </c:ser>
        <c:ser>
          <c:idx val="1"/>
          <c:order val="1"/>
          <c:tx>
            <c:strRef>
              <c:f>Hoja1!$C$1</c:f>
              <c:strCache>
                <c:ptCount val="1"/>
                <c:pt idx="0">
                  <c:v>serie 2</c:v>
                </c:pt>
              </c:strCache>
            </c:strRef>
          </c:tx>
          <c:spPr>
            <a:ln>
              <a:solidFill>
                <a:srgbClr val="0070C0"/>
              </a:solidFill>
            </a:ln>
          </c:spPr>
          <c:marker>
            <c:symbol val="none"/>
          </c:marker>
          <c:cat>
            <c:numRef>
              <c:f>Hoja1!$A$2:$A$17</c:f>
              <c:numCache>
                <c:formatCode>General</c:formatCode>
                <c:ptCount val="16"/>
                <c:pt idx="0">
                  <c:v>0</c:v>
                </c:pt>
                <c:pt idx="1">
                  <c:v>0.2</c:v>
                </c:pt>
                <c:pt idx="2">
                  <c:v>0.4</c:v>
                </c:pt>
                <c:pt idx="3">
                  <c:v>0.60000000000000009</c:v>
                </c:pt>
                <c:pt idx="4">
                  <c:v>0.8</c:v>
                </c:pt>
                <c:pt idx="5">
                  <c:v>1</c:v>
                </c:pt>
                <c:pt idx="6">
                  <c:v>1.2</c:v>
                </c:pt>
                <c:pt idx="7">
                  <c:v>1.4</c:v>
                </c:pt>
                <c:pt idx="8">
                  <c:v>1.5999999999999999</c:v>
                </c:pt>
                <c:pt idx="9">
                  <c:v>1.7999999999999998</c:v>
                </c:pt>
                <c:pt idx="10">
                  <c:v>1.9999999999999998</c:v>
                </c:pt>
                <c:pt idx="11">
                  <c:v>2.1999999999999997</c:v>
                </c:pt>
                <c:pt idx="12">
                  <c:v>2.4</c:v>
                </c:pt>
                <c:pt idx="13">
                  <c:v>2.6</c:v>
                </c:pt>
                <c:pt idx="14">
                  <c:v>2.8000000000000003</c:v>
                </c:pt>
                <c:pt idx="15">
                  <c:v>3.0000000000000004</c:v>
                </c:pt>
              </c:numCache>
            </c:numRef>
          </c:cat>
          <c:val>
            <c:numRef>
              <c:f>Hoja1!$C$2:$C$17</c:f>
              <c:numCache>
                <c:formatCode>General</c:formatCode>
                <c:ptCount val="16"/>
                <c:pt idx="0">
                  <c:v>25</c:v>
                </c:pt>
                <c:pt idx="1">
                  <c:v>25.34</c:v>
                </c:pt>
                <c:pt idx="2">
                  <c:v>25.560000000000002</c:v>
                </c:pt>
                <c:pt idx="3">
                  <c:v>25.66</c:v>
                </c:pt>
                <c:pt idx="4">
                  <c:v>25.64</c:v>
                </c:pt>
                <c:pt idx="5">
                  <c:v>25.5</c:v>
                </c:pt>
                <c:pt idx="6">
                  <c:v>25.24</c:v>
                </c:pt>
                <c:pt idx="7">
                  <c:v>24.86</c:v>
                </c:pt>
                <c:pt idx="8">
                  <c:v>24.36</c:v>
                </c:pt>
                <c:pt idx="9">
                  <c:v>23.740000000000002</c:v>
                </c:pt>
                <c:pt idx="10">
                  <c:v>23</c:v>
                </c:pt>
                <c:pt idx="11">
                  <c:v>22.14</c:v>
                </c:pt>
                <c:pt idx="12">
                  <c:v>21.16</c:v>
                </c:pt>
                <c:pt idx="13">
                  <c:v>20.059999999999999</c:v>
                </c:pt>
                <c:pt idx="14">
                  <c:v>18.84</c:v>
                </c:pt>
                <c:pt idx="15">
                  <c:v>17.499999999999993</c:v>
                </c:pt>
              </c:numCache>
            </c:numRef>
          </c:val>
          <c:smooth val="0"/>
          <c:extLst>
            <c:ext xmlns:c16="http://schemas.microsoft.com/office/drawing/2014/chart" uri="{C3380CC4-5D6E-409C-BE32-E72D297353CC}">
              <c16:uniqueId val="{00000001-2270-4C54-BB7A-3ECA988A50E6}"/>
            </c:ext>
          </c:extLst>
        </c:ser>
        <c:dLbls>
          <c:showLegendKey val="0"/>
          <c:showVal val="0"/>
          <c:showCatName val="0"/>
          <c:showSerName val="0"/>
          <c:showPercent val="0"/>
          <c:showBubbleSize val="0"/>
        </c:dLbls>
        <c:smooth val="0"/>
        <c:axId val="312295688"/>
        <c:axId val="312296864"/>
      </c:lineChart>
      <c:catAx>
        <c:axId val="312295688"/>
        <c:scaling>
          <c:orientation val="minMax"/>
        </c:scaling>
        <c:delete val="0"/>
        <c:axPos val="b"/>
        <c:numFmt formatCode="General" sourceLinked="1"/>
        <c:majorTickMark val="none"/>
        <c:minorTickMark val="none"/>
        <c:tickLblPos val="none"/>
        <c:spPr>
          <a:ln>
            <a:solidFill>
              <a:schemeClr val="tx1"/>
            </a:solidFill>
          </a:ln>
        </c:spPr>
        <c:crossAx val="312296864"/>
        <c:crosses val="autoZero"/>
        <c:auto val="1"/>
        <c:lblAlgn val="ctr"/>
        <c:lblOffset val="100"/>
        <c:noMultiLvlLbl val="0"/>
      </c:catAx>
      <c:valAx>
        <c:axId val="312296864"/>
        <c:scaling>
          <c:orientation val="minMax"/>
          <c:max val="30"/>
        </c:scaling>
        <c:delete val="0"/>
        <c:axPos val="l"/>
        <c:majorGridlines>
          <c:spPr>
            <a:ln>
              <a:noFill/>
            </a:ln>
          </c:spPr>
        </c:majorGridlines>
        <c:numFmt formatCode="General" sourceLinked="1"/>
        <c:majorTickMark val="none"/>
        <c:minorTickMark val="none"/>
        <c:tickLblPos val="none"/>
        <c:spPr>
          <a:ln>
            <a:solidFill>
              <a:schemeClr val="tx1"/>
            </a:solidFill>
          </a:ln>
        </c:spPr>
        <c:crossAx val="312295688"/>
        <c:crosses val="autoZero"/>
        <c:crossBetween val="midCat"/>
      </c:valAx>
    </c:plotArea>
    <c:plotVisOnly val="1"/>
    <c:dispBlanksAs val="gap"/>
    <c:showDLblsOverMax val="0"/>
  </c:chart>
  <c:txPr>
    <a:bodyPr/>
    <a:lstStyle/>
    <a:p>
      <a:pPr>
        <a:defRPr sz="1800"/>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5FF6C3-3A0C-4668-A767-DAAC9082BFC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21EDFB56-DCE7-44B2-B3A4-F11815BBD2B4}">
      <dgm:prSet phldrT="[Texto]" custT="1"/>
      <dgm:spPr/>
      <dgm:t>
        <a:bodyPr/>
        <a:lstStyle/>
        <a:p>
          <a:r>
            <a:rPr lang="es-ES" sz="1800" b="1" dirty="0" smtClean="0"/>
            <a:t>Energía Mecánica</a:t>
          </a:r>
          <a:endParaRPr lang="es-ES" sz="1800" b="1" dirty="0"/>
        </a:p>
      </dgm:t>
    </dgm:pt>
    <dgm:pt modelId="{00186651-E84F-4BAE-9D9C-0858FB49AEE4}" type="parTrans" cxnId="{60434595-2603-4F46-ACD5-98283740F7A3}">
      <dgm:prSet/>
      <dgm:spPr/>
      <dgm:t>
        <a:bodyPr/>
        <a:lstStyle/>
        <a:p>
          <a:endParaRPr lang="es-ES" sz="1600"/>
        </a:p>
      </dgm:t>
    </dgm:pt>
    <dgm:pt modelId="{14132E69-05F5-4EA8-91BD-A2D27A14F8B0}" type="sibTrans" cxnId="{60434595-2603-4F46-ACD5-98283740F7A3}">
      <dgm:prSet/>
      <dgm:spPr/>
      <dgm:t>
        <a:bodyPr/>
        <a:lstStyle/>
        <a:p>
          <a:endParaRPr lang="es-ES" sz="1600"/>
        </a:p>
      </dgm:t>
    </dgm:pt>
    <dgm:pt modelId="{B8EFA909-80FD-4204-AA9A-5C1EE03B5049}">
      <dgm:prSet phldrT="[Texto]" custT="1"/>
      <dgm:spPr>
        <a:solidFill>
          <a:srgbClr val="00B050"/>
        </a:solidFill>
      </dgm:spPr>
      <dgm:t>
        <a:bodyPr/>
        <a:lstStyle/>
        <a:p>
          <a:r>
            <a:rPr lang="es-ES" sz="1600" dirty="0" smtClean="0"/>
            <a:t>Energía cinética</a:t>
          </a:r>
        </a:p>
        <a:p>
          <a:r>
            <a:rPr lang="es-ES" sz="1600" dirty="0" smtClean="0"/>
            <a:t>(asociada al movimiento)</a:t>
          </a:r>
          <a:endParaRPr lang="es-ES" sz="1600" dirty="0"/>
        </a:p>
      </dgm:t>
    </dgm:pt>
    <dgm:pt modelId="{38BD7A9C-3541-47C1-8CB2-3AB07D60F090}" type="parTrans" cxnId="{83B1579B-2B40-4113-AA1C-65009361BD79}">
      <dgm:prSet/>
      <dgm:spPr/>
      <dgm:t>
        <a:bodyPr/>
        <a:lstStyle/>
        <a:p>
          <a:endParaRPr lang="es-ES" sz="1600"/>
        </a:p>
      </dgm:t>
    </dgm:pt>
    <dgm:pt modelId="{036F5D74-BB2B-48D4-A36A-7CE81B8329C0}" type="sibTrans" cxnId="{83B1579B-2B40-4113-AA1C-65009361BD79}">
      <dgm:prSet/>
      <dgm:spPr/>
      <dgm:t>
        <a:bodyPr/>
        <a:lstStyle/>
        <a:p>
          <a:endParaRPr lang="es-ES" sz="1600"/>
        </a:p>
      </dgm:t>
    </dgm:pt>
    <dgm:pt modelId="{99F0DADA-1FF2-43A9-BFCA-F98D436A1724}">
      <dgm:prSet phldrT="[Texto]" custT="1"/>
      <dgm:spPr/>
      <dgm:t>
        <a:bodyPr/>
        <a:lstStyle/>
        <a:p>
          <a:r>
            <a:rPr lang="es-ES" sz="1600" dirty="0" smtClean="0"/>
            <a:t>Energía potencial</a:t>
          </a:r>
        </a:p>
        <a:p>
          <a:r>
            <a:rPr lang="es-ES" sz="1600" dirty="0" smtClean="0"/>
            <a:t>(asociada a la posición)</a:t>
          </a:r>
          <a:endParaRPr lang="es-ES" sz="1600" dirty="0"/>
        </a:p>
      </dgm:t>
    </dgm:pt>
    <dgm:pt modelId="{E2BE4D30-2925-4B97-810A-5A69B9028AFF}" type="parTrans" cxnId="{78C26487-20D0-4C6B-979A-A796775BC088}">
      <dgm:prSet/>
      <dgm:spPr/>
      <dgm:t>
        <a:bodyPr/>
        <a:lstStyle/>
        <a:p>
          <a:endParaRPr lang="es-ES" sz="1600"/>
        </a:p>
      </dgm:t>
    </dgm:pt>
    <dgm:pt modelId="{E5D163FA-059F-4E5B-AA02-5E0AA6DF03BD}" type="sibTrans" cxnId="{78C26487-20D0-4C6B-979A-A796775BC088}">
      <dgm:prSet/>
      <dgm:spPr/>
      <dgm:t>
        <a:bodyPr/>
        <a:lstStyle/>
        <a:p>
          <a:endParaRPr lang="es-ES" sz="1600"/>
        </a:p>
      </dgm:t>
    </dgm:pt>
    <dgm:pt modelId="{9C187117-B92D-4429-9514-BC4E4215C03B}">
      <dgm:prSet phldrT="[Texto]" custT="1"/>
      <dgm:spPr>
        <a:solidFill>
          <a:schemeClr val="accent1">
            <a:lumMod val="50000"/>
          </a:schemeClr>
        </a:solidFill>
      </dgm:spPr>
      <dgm:t>
        <a:bodyPr/>
        <a:lstStyle/>
        <a:p>
          <a:r>
            <a:rPr lang="es-ES" sz="1400" dirty="0" smtClean="0"/>
            <a:t>Gravitatoria</a:t>
          </a:r>
          <a:endParaRPr lang="es-ES" sz="1400" dirty="0"/>
        </a:p>
      </dgm:t>
    </dgm:pt>
    <dgm:pt modelId="{3FBF6406-486C-4E2B-90E8-BCA30C6E7968}" type="parTrans" cxnId="{98C2670E-00B7-4DC2-8601-209D51C92E62}">
      <dgm:prSet/>
      <dgm:spPr/>
      <dgm:t>
        <a:bodyPr/>
        <a:lstStyle/>
        <a:p>
          <a:endParaRPr lang="es-ES"/>
        </a:p>
      </dgm:t>
    </dgm:pt>
    <dgm:pt modelId="{72305CA5-514C-4FE0-865C-CCE6779519E0}" type="sibTrans" cxnId="{98C2670E-00B7-4DC2-8601-209D51C92E62}">
      <dgm:prSet/>
      <dgm:spPr/>
      <dgm:t>
        <a:bodyPr/>
        <a:lstStyle/>
        <a:p>
          <a:endParaRPr lang="es-ES"/>
        </a:p>
      </dgm:t>
    </dgm:pt>
    <dgm:pt modelId="{5F9901A8-BD7A-492C-82C8-E726D818CF0A}">
      <dgm:prSet phldrT="[Texto]" custT="1"/>
      <dgm:spPr>
        <a:solidFill>
          <a:schemeClr val="accent1">
            <a:lumMod val="50000"/>
          </a:schemeClr>
        </a:solidFill>
      </dgm:spPr>
      <dgm:t>
        <a:bodyPr/>
        <a:lstStyle/>
        <a:p>
          <a:r>
            <a:rPr lang="es-ES" sz="1400" dirty="0" smtClean="0"/>
            <a:t>Elástica</a:t>
          </a:r>
          <a:endParaRPr lang="es-ES" sz="1400" dirty="0"/>
        </a:p>
      </dgm:t>
    </dgm:pt>
    <dgm:pt modelId="{3E34C601-5D9D-4A99-9EA7-113A1BFFC740}" type="parTrans" cxnId="{4B002DAB-F8AD-4696-89A4-8D66EDCBE88E}">
      <dgm:prSet/>
      <dgm:spPr/>
      <dgm:t>
        <a:bodyPr/>
        <a:lstStyle/>
        <a:p>
          <a:endParaRPr lang="es-ES"/>
        </a:p>
      </dgm:t>
    </dgm:pt>
    <dgm:pt modelId="{0B5299AE-8947-4680-9881-E8BAFE4D0676}" type="sibTrans" cxnId="{4B002DAB-F8AD-4696-89A4-8D66EDCBE88E}">
      <dgm:prSet/>
      <dgm:spPr/>
      <dgm:t>
        <a:bodyPr/>
        <a:lstStyle/>
        <a:p>
          <a:endParaRPr lang="es-ES"/>
        </a:p>
      </dgm:t>
    </dgm:pt>
    <dgm:pt modelId="{C7A31E7F-B306-4C8B-9660-9AB941BD0CEF}">
      <dgm:prSet phldrT="[Texto]" custT="1"/>
      <dgm:spPr>
        <a:solidFill>
          <a:schemeClr val="accent1">
            <a:lumMod val="50000"/>
          </a:schemeClr>
        </a:solidFill>
      </dgm:spPr>
      <dgm:t>
        <a:bodyPr/>
        <a:lstStyle/>
        <a:p>
          <a:r>
            <a:rPr lang="es-ES" sz="1400" dirty="0" smtClean="0"/>
            <a:t>Electrostática</a:t>
          </a:r>
          <a:endParaRPr lang="es-ES" sz="1400" dirty="0"/>
        </a:p>
      </dgm:t>
    </dgm:pt>
    <dgm:pt modelId="{6429D972-5AB3-41D7-B028-9B2A60CE4C56}" type="parTrans" cxnId="{E2F0635D-66B7-45B5-B0BD-872D7BF6940D}">
      <dgm:prSet/>
      <dgm:spPr/>
      <dgm:t>
        <a:bodyPr/>
        <a:lstStyle/>
        <a:p>
          <a:endParaRPr lang="es-ES"/>
        </a:p>
      </dgm:t>
    </dgm:pt>
    <dgm:pt modelId="{75A422E6-20EE-4B5A-BB74-11376B343C95}" type="sibTrans" cxnId="{E2F0635D-66B7-45B5-B0BD-872D7BF6940D}">
      <dgm:prSet/>
      <dgm:spPr/>
      <dgm:t>
        <a:bodyPr/>
        <a:lstStyle/>
        <a:p>
          <a:endParaRPr lang="es-ES"/>
        </a:p>
      </dgm:t>
    </dgm:pt>
    <dgm:pt modelId="{5339A429-1AA5-46C1-9BC1-1BA6658313A2}">
      <dgm:prSet phldrT="[Texto]" custT="1"/>
      <dgm:spPr>
        <a:solidFill>
          <a:schemeClr val="accent1">
            <a:lumMod val="50000"/>
          </a:schemeClr>
        </a:solidFill>
      </dgm:spPr>
      <dgm:t>
        <a:bodyPr/>
        <a:lstStyle/>
        <a:p>
          <a:r>
            <a:rPr lang="es-ES" sz="1400" dirty="0" smtClean="0"/>
            <a:t>…</a:t>
          </a:r>
          <a:endParaRPr lang="es-ES" sz="1400" dirty="0"/>
        </a:p>
      </dgm:t>
    </dgm:pt>
    <dgm:pt modelId="{CC8DEFD9-5CEF-4184-B6EF-3948032D618C}" type="parTrans" cxnId="{12E02DD8-5568-46C8-9F48-FBB0702377BE}">
      <dgm:prSet/>
      <dgm:spPr/>
      <dgm:t>
        <a:bodyPr/>
        <a:lstStyle/>
        <a:p>
          <a:endParaRPr lang="es-ES"/>
        </a:p>
      </dgm:t>
    </dgm:pt>
    <dgm:pt modelId="{A0E5E5B6-0CA5-4366-9D30-0F55A42D8507}" type="sibTrans" cxnId="{12E02DD8-5568-46C8-9F48-FBB0702377BE}">
      <dgm:prSet/>
      <dgm:spPr/>
      <dgm:t>
        <a:bodyPr/>
        <a:lstStyle/>
        <a:p>
          <a:endParaRPr lang="es-ES"/>
        </a:p>
      </dgm:t>
    </dgm:pt>
    <dgm:pt modelId="{6A4E4269-67D0-4333-A8FD-890110E10E26}" type="pres">
      <dgm:prSet presAssocID="{E85FF6C3-3A0C-4668-A767-DAAC9082BFC9}" presName="hierChild1" presStyleCnt="0">
        <dgm:presLayoutVars>
          <dgm:orgChart val="1"/>
          <dgm:chPref val="1"/>
          <dgm:dir/>
          <dgm:animOne val="branch"/>
          <dgm:animLvl val="lvl"/>
          <dgm:resizeHandles/>
        </dgm:presLayoutVars>
      </dgm:prSet>
      <dgm:spPr/>
      <dgm:t>
        <a:bodyPr/>
        <a:lstStyle/>
        <a:p>
          <a:endParaRPr lang="es-ES"/>
        </a:p>
      </dgm:t>
    </dgm:pt>
    <dgm:pt modelId="{BBB8BFA1-2CD4-402D-BC24-DAADC8740376}" type="pres">
      <dgm:prSet presAssocID="{21EDFB56-DCE7-44B2-B3A4-F11815BBD2B4}" presName="hierRoot1" presStyleCnt="0">
        <dgm:presLayoutVars>
          <dgm:hierBranch val="init"/>
        </dgm:presLayoutVars>
      </dgm:prSet>
      <dgm:spPr/>
    </dgm:pt>
    <dgm:pt modelId="{94FCDE7B-68BB-4125-8397-3EE608B4ED2E}" type="pres">
      <dgm:prSet presAssocID="{21EDFB56-DCE7-44B2-B3A4-F11815BBD2B4}" presName="rootComposite1" presStyleCnt="0"/>
      <dgm:spPr/>
    </dgm:pt>
    <dgm:pt modelId="{73989A12-621F-4C43-8847-4F5F55490BBD}" type="pres">
      <dgm:prSet presAssocID="{21EDFB56-DCE7-44B2-B3A4-F11815BBD2B4}" presName="rootText1" presStyleLbl="node0" presStyleIdx="0" presStyleCnt="1" custScaleX="170934" custScaleY="92339" custLinFactNeighborX="-489" custLinFactNeighborY="24401">
        <dgm:presLayoutVars>
          <dgm:chPref val="3"/>
        </dgm:presLayoutVars>
      </dgm:prSet>
      <dgm:spPr/>
      <dgm:t>
        <a:bodyPr/>
        <a:lstStyle/>
        <a:p>
          <a:endParaRPr lang="es-ES"/>
        </a:p>
      </dgm:t>
    </dgm:pt>
    <dgm:pt modelId="{162933B3-A17A-4FE2-8B0B-A44B8E2C0931}" type="pres">
      <dgm:prSet presAssocID="{21EDFB56-DCE7-44B2-B3A4-F11815BBD2B4}" presName="rootConnector1" presStyleLbl="node1" presStyleIdx="0" presStyleCnt="0"/>
      <dgm:spPr/>
      <dgm:t>
        <a:bodyPr/>
        <a:lstStyle/>
        <a:p>
          <a:endParaRPr lang="es-ES"/>
        </a:p>
      </dgm:t>
    </dgm:pt>
    <dgm:pt modelId="{C1713261-D381-4F01-A555-DD9B82D96F7A}" type="pres">
      <dgm:prSet presAssocID="{21EDFB56-DCE7-44B2-B3A4-F11815BBD2B4}" presName="hierChild2" presStyleCnt="0"/>
      <dgm:spPr/>
    </dgm:pt>
    <dgm:pt modelId="{DAB42D97-BAB2-4F60-AA11-A2E355E87F9C}" type="pres">
      <dgm:prSet presAssocID="{38BD7A9C-3541-47C1-8CB2-3AB07D60F090}" presName="Name37" presStyleLbl="parChTrans1D2" presStyleIdx="0" presStyleCnt="2"/>
      <dgm:spPr/>
      <dgm:t>
        <a:bodyPr/>
        <a:lstStyle/>
        <a:p>
          <a:endParaRPr lang="es-ES"/>
        </a:p>
      </dgm:t>
    </dgm:pt>
    <dgm:pt modelId="{D2B135CF-1446-40B2-86F4-18C42C6EA20F}" type="pres">
      <dgm:prSet presAssocID="{B8EFA909-80FD-4204-AA9A-5C1EE03B5049}" presName="hierRoot2" presStyleCnt="0">
        <dgm:presLayoutVars>
          <dgm:hierBranch val="init"/>
        </dgm:presLayoutVars>
      </dgm:prSet>
      <dgm:spPr/>
    </dgm:pt>
    <dgm:pt modelId="{6E8DE3C5-B6FE-4330-B69B-DB0A79524C16}" type="pres">
      <dgm:prSet presAssocID="{B8EFA909-80FD-4204-AA9A-5C1EE03B5049}" presName="rootComposite" presStyleCnt="0"/>
      <dgm:spPr/>
    </dgm:pt>
    <dgm:pt modelId="{D9E1FE84-BACD-41D9-B16E-0B0BC7A77F0E}" type="pres">
      <dgm:prSet presAssocID="{B8EFA909-80FD-4204-AA9A-5C1EE03B5049}" presName="rootText" presStyleLbl="node2" presStyleIdx="0" presStyleCnt="2" custScaleX="178007" custScaleY="97036" custLinFactNeighborX="-837" custLinFactNeighborY="62809">
        <dgm:presLayoutVars>
          <dgm:chPref val="3"/>
        </dgm:presLayoutVars>
      </dgm:prSet>
      <dgm:spPr/>
      <dgm:t>
        <a:bodyPr/>
        <a:lstStyle/>
        <a:p>
          <a:endParaRPr lang="es-ES"/>
        </a:p>
      </dgm:t>
    </dgm:pt>
    <dgm:pt modelId="{2543F163-51A3-46DA-B9DF-0933A80513DC}" type="pres">
      <dgm:prSet presAssocID="{B8EFA909-80FD-4204-AA9A-5C1EE03B5049}" presName="rootConnector" presStyleLbl="node2" presStyleIdx="0" presStyleCnt="2"/>
      <dgm:spPr/>
      <dgm:t>
        <a:bodyPr/>
        <a:lstStyle/>
        <a:p>
          <a:endParaRPr lang="es-ES"/>
        </a:p>
      </dgm:t>
    </dgm:pt>
    <dgm:pt modelId="{E5FD5198-8FE7-45F6-ADFF-78D2E64C215F}" type="pres">
      <dgm:prSet presAssocID="{B8EFA909-80FD-4204-AA9A-5C1EE03B5049}" presName="hierChild4" presStyleCnt="0"/>
      <dgm:spPr/>
    </dgm:pt>
    <dgm:pt modelId="{C6F29722-181A-428D-B82D-4DCEF007DB58}" type="pres">
      <dgm:prSet presAssocID="{B8EFA909-80FD-4204-AA9A-5C1EE03B5049}" presName="hierChild5" presStyleCnt="0"/>
      <dgm:spPr/>
    </dgm:pt>
    <dgm:pt modelId="{C207F77A-86D4-411E-BC67-B5879A5701A2}" type="pres">
      <dgm:prSet presAssocID="{E2BE4D30-2925-4B97-810A-5A69B9028AFF}" presName="Name37" presStyleLbl="parChTrans1D2" presStyleIdx="1" presStyleCnt="2"/>
      <dgm:spPr/>
      <dgm:t>
        <a:bodyPr/>
        <a:lstStyle/>
        <a:p>
          <a:endParaRPr lang="es-ES"/>
        </a:p>
      </dgm:t>
    </dgm:pt>
    <dgm:pt modelId="{9B686337-4F7F-4BF6-A361-9F8A6BA1C271}" type="pres">
      <dgm:prSet presAssocID="{99F0DADA-1FF2-43A9-BFCA-F98D436A1724}" presName="hierRoot2" presStyleCnt="0">
        <dgm:presLayoutVars>
          <dgm:hierBranch val="init"/>
        </dgm:presLayoutVars>
      </dgm:prSet>
      <dgm:spPr/>
    </dgm:pt>
    <dgm:pt modelId="{38D3135A-15BF-4CCE-B769-E07B5DB4DF23}" type="pres">
      <dgm:prSet presAssocID="{99F0DADA-1FF2-43A9-BFCA-F98D436A1724}" presName="rootComposite" presStyleCnt="0"/>
      <dgm:spPr/>
    </dgm:pt>
    <dgm:pt modelId="{F0F8AF8B-1371-4FE1-941A-F20DEA8D9C06}" type="pres">
      <dgm:prSet presAssocID="{99F0DADA-1FF2-43A9-BFCA-F98D436A1724}" presName="rootText" presStyleLbl="node2" presStyleIdx="1" presStyleCnt="2" custScaleX="180492" custScaleY="94027" custLinFactNeighborX="-1248" custLinFactNeighborY="62809">
        <dgm:presLayoutVars>
          <dgm:chPref val="3"/>
        </dgm:presLayoutVars>
      </dgm:prSet>
      <dgm:spPr/>
      <dgm:t>
        <a:bodyPr/>
        <a:lstStyle/>
        <a:p>
          <a:endParaRPr lang="es-ES"/>
        </a:p>
      </dgm:t>
    </dgm:pt>
    <dgm:pt modelId="{BE3FE04B-7AD7-4DB2-BD6D-4A82528777F8}" type="pres">
      <dgm:prSet presAssocID="{99F0DADA-1FF2-43A9-BFCA-F98D436A1724}" presName="rootConnector" presStyleLbl="node2" presStyleIdx="1" presStyleCnt="2"/>
      <dgm:spPr/>
      <dgm:t>
        <a:bodyPr/>
        <a:lstStyle/>
        <a:p>
          <a:endParaRPr lang="es-ES"/>
        </a:p>
      </dgm:t>
    </dgm:pt>
    <dgm:pt modelId="{8B247807-E7CE-4CCA-BCF5-F1F804F75750}" type="pres">
      <dgm:prSet presAssocID="{99F0DADA-1FF2-43A9-BFCA-F98D436A1724}" presName="hierChild4" presStyleCnt="0"/>
      <dgm:spPr/>
    </dgm:pt>
    <dgm:pt modelId="{5031F030-06DF-4F76-AA77-8E566F5DAE77}" type="pres">
      <dgm:prSet presAssocID="{3FBF6406-486C-4E2B-90E8-BCA30C6E7968}" presName="Name37" presStyleLbl="parChTrans1D3" presStyleIdx="0" presStyleCnt="4"/>
      <dgm:spPr/>
      <dgm:t>
        <a:bodyPr/>
        <a:lstStyle/>
        <a:p>
          <a:endParaRPr lang="es-ES"/>
        </a:p>
      </dgm:t>
    </dgm:pt>
    <dgm:pt modelId="{C436506B-7255-421B-9743-34BF27BD1A40}" type="pres">
      <dgm:prSet presAssocID="{9C187117-B92D-4429-9514-BC4E4215C03B}" presName="hierRoot2" presStyleCnt="0">
        <dgm:presLayoutVars>
          <dgm:hierBranch val="init"/>
        </dgm:presLayoutVars>
      </dgm:prSet>
      <dgm:spPr/>
    </dgm:pt>
    <dgm:pt modelId="{0724DCEC-AD5B-4B70-A72A-CEF617D39732}" type="pres">
      <dgm:prSet presAssocID="{9C187117-B92D-4429-9514-BC4E4215C03B}" presName="rootComposite" presStyleCnt="0"/>
      <dgm:spPr/>
    </dgm:pt>
    <dgm:pt modelId="{56EBFE93-7773-4F81-8573-CC88D3835E32}" type="pres">
      <dgm:prSet presAssocID="{9C187117-B92D-4429-9514-BC4E4215C03B}" presName="rootText" presStyleLbl="node3" presStyleIdx="0" presStyleCnt="4" custScaleY="59980" custLinFactNeighborX="-837" custLinFactNeighborY="45173">
        <dgm:presLayoutVars>
          <dgm:chPref val="3"/>
        </dgm:presLayoutVars>
      </dgm:prSet>
      <dgm:spPr/>
      <dgm:t>
        <a:bodyPr/>
        <a:lstStyle/>
        <a:p>
          <a:endParaRPr lang="es-ES"/>
        </a:p>
      </dgm:t>
    </dgm:pt>
    <dgm:pt modelId="{C75E935A-0C8D-43C2-B97B-DC40C02B72DF}" type="pres">
      <dgm:prSet presAssocID="{9C187117-B92D-4429-9514-BC4E4215C03B}" presName="rootConnector" presStyleLbl="node3" presStyleIdx="0" presStyleCnt="4"/>
      <dgm:spPr/>
      <dgm:t>
        <a:bodyPr/>
        <a:lstStyle/>
        <a:p>
          <a:endParaRPr lang="es-ES"/>
        </a:p>
      </dgm:t>
    </dgm:pt>
    <dgm:pt modelId="{B201835F-B94E-4F1A-A2D1-8FC94831B72E}" type="pres">
      <dgm:prSet presAssocID="{9C187117-B92D-4429-9514-BC4E4215C03B}" presName="hierChild4" presStyleCnt="0"/>
      <dgm:spPr/>
    </dgm:pt>
    <dgm:pt modelId="{8E2A29C2-C4F0-48F3-8C2E-48CDAABDCB4D}" type="pres">
      <dgm:prSet presAssocID="{9C187117-B92D-4429-9514-BC4E4215C03B}" presName="hierChild5" presStyleCnt="0"/>
      <dgm:spPr/>
    </dgm:pt>
    <dgm:pt modelId="{219A452F-A925-4053-91A4-28E2838AD8B1}" type="pres">
      <dgm:prSet presAssocID="{3E34C601-5D9D-4A99-9EA7-113A1BFFC740}" presName="Name37" presStyleLbl="parChTrans1D3" presStyleIdx="1" presStyleCnt="4"/>
      <dgm:spPr/>
      <dgm:t>
        <a:bodyPr/>
        <a:lstStyle/>
        <a:p>
          <a:endParaRPr lang="es-ES"/>
        </a:p>
      </dgm:t>
    </dgm:pt>
    <dgm:pt modelId="{999A8DC3-8D33-484A-B910-4249E3D6DF5C}" type="pres">
      <dgm:prSet presAssocID="{5F9901A8-BD7A-492C-82C8-E726D818CF0A}" presName="hierRoot2" presStyleCnt="0">
        <dgm:presLayoutVars>
          <dgm:hierBranch val="init"/>
        </dgm:presLayoutVars>
      </dgm:prSet>
      <dgm:spPr/>
    </dgm:pt>
    <dgm:pt modelId="{6695A83E-4025-4466-AB12-C71D8216035E}" type="pres">
      <dgm:prSet presAssocID="{5F9901A8-BD7A-492C-82C8-E726D818CF0A}" presName="rootComposite" presStyleCnt="0"/>
      <dgm:spPr/>
    </dgm:pt>
    <dgm:pt modelId="{5B50874D-E91F-43A6-8B06-0855CA6823C3}" type="pres">
      <dgm:prSet presAssocID="{5F9901A8-BD7A-492C-82C8-E726D818CF0A}" presName="rootText" presStyleLbl="node3" presStyleIdx="1" presStyleCnt="4" custScaleY="59980" custLinFactNeighborX="-837" custLinFactNeighborY="20077">
        <dgm:presLayoutVars>
          <dgm:chPref val="3"/>
        </dgm:presLayoutVars>
      </dgm:prSet>
      <dgm:spPr/>
      <dgm:t>
        <a:bodyPr/>
        <a:lstStyle/>
        <a:p>
          <a:endParaRPr lang="es-ES"/>
        </a:p>
      </dgm:t>
    </dgm:pt>
    <dgm:pt modelId="{1EAC81EA-1B72-4A7F-B72F-145C8E4D0646}" type="pres">
      <dgm:prSet presAssocID="{5F9901A8-BD7A-492C-82C8-E726D818CF0A}" presName="rootConnector" presStyleLbl="node3" presStyleIdx="1" presStyleCnt="4"/>
      <dgm:spPr/>
      <dgm:t>
        <a:bodyPr/>
        <a:lstStyle/>
        <a:p>
          <a:endParaRPr lang="es-ES"/>
        </a:p>
      </dgm:t>
    </dgm:pt>
    <dgm:pt modelId="{D4C9BC6A-CB53-447B-B39C-8135C636D9BA}" type="pres">
      <dgm:prSet presAssocID="{5F9901A8-BD7A-492C-82C8-E726D818CF0A}" presName="hierChild4" presStyleCnt="0"/>
      <dgm:spPr/>
    </dgm:pt>
    <dgm:pt modelId="{576CCBC4-2213-428C-974D-6974B416F1E8}" type="pres">
      <dgm:prSet presAssocID="{5F9901A8-BD7A-492C-82C8-E726D818CF0A}" presName="hierChild5" presStyleCnt="0"/>
      <dgm:spPr/>
    </dgm:pt>
    <dgm:pt modelId="{35A3A03A-DFF4-4796-9772-A5EF43B81A9A}" type="pres">
      <dgm:prSet presAssocID="{6429D972-5AB3-41D7-B028-9B2A60CE4C56}" presName="Name37" presStyleLbl="parChTrans1D3" presStyleIdx="2" presStyleCnt="4"/>
      <dgm:spPr/>
      <dgm:t>
        <a:bodyPr/>
        <a:lstStyle/>
        <a:p>
          <a:endParaRPr lang="es-ES"/>
        </a:p>
      </dgm:t>
    </dgm:pt>
    <dgm:pt modelId="{C1756D09-97A2-4A30-A83B-8C1C3FC5CDE0}" type="pres">
      <dgm:prSet presAssocID="{C7A31E7F-B306-4C8B-9660-9AB941BD0CEF}" presName="hierRoot2" presStyleCnt="0">
        <dgm:presLayoutVars>
          <dgm:hierBranch val="init"/>
        </dgm:presLayoutVars>
      </dgm:prSet>
      <dgm:spPr/>
    </dgm:pt>
    <dgm:pt modelId="{5EA5957A-FCFF-40F1-B227-CD9860382F66}" type="pres">
      <dgm:prSet presAssocID="{C7A31E7F-B306-4C8B-9660-9AB941BD0CEF}" presName="rootComposite" presStyleCnt="0"/>
      <dgm:spPr/>
    </dgm:pt>
    <dgm:pt modelId="{FFE39C6A-0A43-4D97-860B-7F78F44B45FD}" type="pres">
      <dgm:prSet presAssocID="{C7A31E7F-B306-4C8B-9660-9AB941BD0CEF}" presName="rootText" presStyleLbl="node3" presStyleIdx="2" presStyleCnt="4" custScaleY="59980" custLinFactNeighborX="-1674" custLinFactNeighborY="-6692">
        <dgm:presLayoutVars>
          <dgm:chPref val="3"/>
        </dgm:presLayoutVars>
      </dgm:prSet>
      <dgm:spPr/>
      <dgm:t>
        <a:bodyPr/>
        <a:lstStyle/>
        <a:p>
          <a:endParaRPr lang="es-ES"/>
        </a:p>
      </dgm:t>
    </dgm:pt>
    <dgm:pt modelId="{A8F4C4DE-D14C-475C-A2D9-1E6B600052AD}" type="pres">
      <dgm:prSet presAssocID="{C7A31E7F-B306-4C8B-9660-9AB941BD0CEF}" presName="rootConnector" presStyleLbl="node3" presStyleIdx="2" presStyleCnt="4"/>
      <dgm:spPr/>
      <dgm:t>
        <a:bodyPr/>
        <a:lstStyle/>
        <a:p>
          <a:endParaRPr lang="es-ES"/>
        </a:p>
      </dgm:t>
    </dgm:pt>
    <dgm:pt modelId="{B4144E89-6527-4195-9442-09539B118755}" type="pres">
      <dgm:prSet presAssocID="{C7A31E7F-B306-4C8B-9660-9AB941BD0CEF}" presName="hierChild4" presStyleCnt="0"/>
      <dgm:spPr/>
    </dgm:pt>
    <dgm:pt modelId="{BFD37984-332C-4AD2-B746-A2DAE602077C}" type="pres">
      <dgm:prSet presAssocID="{C7A31E7F-B306-4C8B-9660-9AB941BD0CEF}" presName="hierChild5" presStyleCnt="0"/>
      <dgm:spPr/>
    </dgm:pt>
    <dgm:pt modelId="{249C035D-9615-48FA-B870-3EB7F65A2E95}" type="pres">
      <dgm:prSet presAssocID="{CC8DEFD9-5CEF-4184-B6EF-3948032D618C}" presName="Name37" presStyleLbl="parChTrans1D3" presStyleIdx="3" presStyleCnt="4"/>
      <dgm:spPr/>
      <dgm:t>
        <a:bodyPr/>
        <a:lstStyle/>
        <a:p>
          <a:endParaRPr lang="es-ES"/>
        </a:p>
      </dgm:t>
    </dgm:pt>
    <dgm:pt modelId="{8586370D-DFD5-4260-AFA9-CCAF8391E904}" type="pres">
      <dgm:prSet presAssocID="{5339A429-1AA5-46C1-9BC1-1BA6658313A2}" presName="hierRoot2" presStyleCnt="0">
        <dgm:presLayoutVars>
          <dgm:hierBranch val="init"/>
        </dgm:presLayoutVars>
      </dgm:prSet>
      <dgm:spPr/>
    </dgm:pt>
    <dgm:pt modelId="{6500F250-96A2-4932-8F01-89DDE841668B}" type="pres">
      <dgm:prSet presAssocID="{5339A429-1AA5-46C1-9BC1-1BA6658313A2}" presName="rootComposite" presStyleCnt="0"/>
      <dgm:spPr/>
    </dgm:pt>
    <dgm:pt modelId="{65B61E13-9408-4A53-BE33-4C609A5C1AD1}" type="pres">
      <dgm:prSet presAssocID="{5339A429-1AA5-46C1-9BC1-1BA6658313A2}" presName="rootText" presStyleLbl="node3" presStyleIdx="3" presStyleCnt="4" custScaleY="59980" custLinFactNeighborX="-836" custLinFactNeighborY="-33461">
        <dgm:presLayoutVars>
          <dgm:chPref val="3"/>
        </dgm:presLayoutVars>
      </dgm:prSet>
      <dgm:spPr/>
      <dgm:t>
        <a:bodyPr/>
        <a:lstStyle/>
        <a:p>
          <a:endParaRPr lang="es-ES"/>
        </a:p>
      </dgm:t>
    </dgm:pt>
    <dgm:pt modelId="{5690EE7B-7C78-4EF4-A529-F4C2F68F1DFC}" type="pres">
      <dgm:prSet presAssocID="{5339A429-1AA5-46C1-9BC1-1BA6658313A2}" presName="rootConnector" presStyleLbl="node3" presStyleIdx="3" presStyleCnt="4"/>
      <dgm:spPr/>
      <dgm:t>
        <a:bodyPr/>
        <a:lstStyle/>
        <a:p>
          <a:endParaRPr lang="es-ES"/>
        </a:p>
      </dgm:t>
    </dgm:pt>
    <dgm:pt modelId="{4C5D4451-E404-44FE-8B64-3A245E4EAAC9}" type="pres">
      <dgm:prSet presAssocID="{5339A429-1AA5-46C1-9BC1-1BA6658313A2}" presName="hierChild4" presStyleCnt="0"/>
      <dgm:spPr/>
    </dgm:pt>
    <dgm:pt modelId="{C36A9930-86DB-42B6-BE59-B130EB326447}" type="pres">
      <dgm:prSet presAssocID="{5339A429-1AA5-46C1-9BC1-1BA6658313A2}" presName="hierChild5" presStyleCnt="0"/>
      <dgm:spPr/>
    </dgm:pt>
    <dgm:pt modelId="{CE6CEA6A-FC7C-4E29-A49F-6B22F07B3CEC}" type="pres">
      <dgm:prSet presAssocID="{99F0DADA-1FF2-43A9-BFCA-F98D436A1724}" presName="hierChild5" presStyleCnt="0"/>
      <dgm:spPr/>
    </dgm:pt>
    <dgm:pt modelId="{2EEFBDC9-2DC1-4BE5-AE99-5B7DF02F090B}" type="pres">
      <dgm:prSet presAssocID="{21EDFB56-DCE7-44B2-B3A4-F11815BBD2B4}" presName="hierChild3" presStyleCnt="0"/>
      <dgm:spPr/>
    </dgm:pt>
  </dgm:ptLst>
  <dgm:cxnLst>
    <dgm:cxn modelId="{83B1579B-2B40-4113-AA1C-65009361BD79}" srcId="{21EDFB56-DCE7-44B2-B3A4-F11815BBD2B4}" destId="{B8EFA909-80FD-4204-AA9A-5C1EE03B5049}" srcOrd="0" destOrd="0" parTransId="{38BD7A9C-3541-47C1-8CB2-3AB07D60F090}" sibTransId="{036F5D74-BB2B-48D4-A36A-7CE81B8329C0}"/>
    <dgm:cxn modelId="{98C2670E-00B7-4DC2-8601-209D51C92E62}" srcId="{99F0DADA-1FF2-43A9-BFCA-F98D436A1724}" destId="{9C187117-B92D-4429-9514-BC4E4215C03B}" srcOrd="0" destOrd="0" parTransId="{3FBF6406-486C-4E2B-90E8-BCA30C6E7968}" sibTransId="{72305CA5-514C-4FE0-865C-CCE6779519E0}"/>
    <dgm:cxn modelId="{3FA37168-DDF2-4F20-A365-7FBA5886A461}" type="presOf" srcId="{38BD7A9C-3541-47C1-8CB2-3AB07D60F090}" destId="{DAB42D97-BAB2-4F60-AA11-A2E355E87F9C}" srcOrd="0" destOrd="0" presId="urn:microsoft.com/office/officeart/2005/8/layout/orgChart1"/>
    <dgm:cxn modelId="{1F59E774-DB4E-401E-9C7C-EA9E8DAC843E}" type="presOf" srcId="{5339A429-1AA5-46C1-9BC1-1BA6658313A2}" destId="{5690EE7B-7C78-4EF4-A529-F4C2F68F1DFC}" srcOrd="1" destOrd="0" presId="urn:microsoft.com/office/officeart/2005/8/layout/orgChart1"/>
    <dgm:cxn modelId="{60434595-2603-4F46-ACD5-98283740F7A3}" srcId="{E85FF6C3-3A0C-4668-A767-DAAC9082BFC9}" destId="{21EDFB56-DCE7-44B2-B3A4-F11815BBD2B4}" srcOrd="0" destOrd="0" parTransId="{00186651-E84F-4BAE-9D9C-0858FB49AEE4}" sibTransId="{14132E69-05F5-4EA8-91BD-A2D27A14F8B0}"/>
    <dgm:cxn modelId="{2AA81D16-C36C-4AC4-A8CC-5E2DD9F214AD}" type="presOf" srcId="{B8EFA909-80FD-4204-AA9A-5C1EE03B5049}" destId="{2543F163-51A3-46DA-B9DF-0933A80513DC}" srcOrd="1" destOrd="0" presId="urn:microsoft.com/office/officeart/2005/8/layout/orgChart1"/>
    <dgm:cxn modelId="{A2E18658-730D-40E7-923E-2D6A71F6BFB3}" type="presOf" srcId="{5F9901A8-BD7A-492C-82C8-E726D818CF0A}" destId="{1EAC81EA-1B72-4A7F-B72F-145C8E4D0646}" srcOrd="1" destOrd="0" presId="urn:microsoft.com/office/officeart/2005/8/layout/orgChart1"/>
    <dgm:cxn modelId="{E47420F1-293F-45BF-B6A0-87C224C526D8}" type="presOf" srcId="{5339A429-1AA5-46C1-9BC1-1BA6658313A2}" destId="{65B61E13-9408-4A53-BE33-4C609A5C1AD1}" srcOrd="0" destOrd="0" presId="urn:microsoft.com/office/officeart/2005/8/layout/orgChart1"/>
    <dgm:cxn modelId="{1256BBD8-5A2A-48E7-B962-D2D92DD8E48C}" type="presOf" srcId="{6429D972-5AB3-41D7-B028-9B2A60CE4C56}" destId="{35A3A03A-DFF4-4796-9772-A5EF43B81A9A}" srcOrd="0" destOrd="0" presId="urn:microsoft.com/office/officeart/2005/8/layout/orgChart1"/>
    <dgm:cxn modelId="{2F6C4F15-9E7F-48DE-A3EF-B6BBEDB419F4}" type="presOf" srcId="{CC8DEFD9-5CEF-4184-B6EF-3948032D618C}" destId="{249C035D-9615-48FA-B870-3EB7F65A2E95}" srcOrd="0" destOrd="0" presId="urn:microsoft.com/office/officeart/2005/8/layout/orgChart1"/>
    <dgm:cxn modelId="{78C26487-20D0-4C6B-979A-A796775BC088}" srcId="{21EDFB56-DCE7-44B2-B3A4-F11815BBD2B4}" destId="{99F0DADA-1FF2-43A9-BFCA-F98D436A1724}" srcOrd="1" destOrd="0" parTransId="{E2BE4D30-2925-4B97-810A-5A69B9028AFF}" sibTransId="{E5D163FA-059F-4E5B-AA02-5E0AA6DF03BD}"/>
    <dgm:cxn modelId="{9E491670-A74D-4861-B78D-5AEECF368867}" type="presOf" srcId="{9C187117-B92D-4429-9514-BC4E4215C03B}" destId="{56EBFE93-7773-4F81-8573-CC88D3835E32}" srcOrd="0" destOrd="0" presId="urn:microsoft.com/office/officeart/2005/8/layout/orgChart1"/>
    <dgm:cxn modelId="{915D2569-3B48-440C-9452-5CD4B5F9016B}" type="presOf" srcId="{99F0DADA-1FF2-43A9-BFCA-F98D436A1724}" destId="{F0F8AF8B-1371-4FE1-941A-F20DEA8D9C06}" srcOrd="0" destOrd="0" presId="urn:microsoft.com/office/officeart/2005/8/layout/orgChart1"/>
    <dgm:cxn modelId="{9D1BC1DC-F0F5-4208-849E-E8227A663B35}" type="presOf" srcId="{3E34C601-5D9D-4A99-9EA7-113A1BFFC740}" destId="{219A452F-A925-4053-91A4-28E2838AD8B1}" srcOrd="0" destOrd="0" presId="urn:microsoft.com/office/officeart/2005/8/layout/orgChart1"/>
    <dgm:cxn modelId="{A904847E-E6AC-4B0D-9070-3EA48B893EDD}" type="presOf" srcId="{21EDFB56-DCE7-44B2-B3A4-F11815BBD2B4}" destId="{73989A12-621F-4C43-8847-4F5F55490BBD}" srcOrd="0" destOrd="0" presId="urn:microsoft.com/office/officeart/2005/8/layout/orgChart1"/>
    <dgm:cxn modelId="{E2F0635D-66B7-45B5-B0BD-872D7BF6940D}" srcId="{99F0DADA-1FF2-43A9-BFCA-F98D436A1724}" destId="{C7A31E7F-B306-4C8B-9660-9AB941BD0CEF}" srcOrd="2" destOrd="0" parTransId="{6429D972-5AB3-41D7-B028-9B2A60CE4C56}" sibTransId="{75A422E6-20EE-4B5A-BB74-11376B343C95}"/>
    <dgm:cxn modelId="{1C5A6005-E7F5-41B5-A12B-A90F41957109}" type="presOf" srcId="{C7A31E7F-B306-4C8B-9660-9AB941BD0CEF}" destId="{A8F4C4DE-D14C-475C-A2D9-1E6B600052AD}" srcOrd="1" destOrd="0" presId="urn:microsoft.com/office/officeart/2005/8/layout/orgChart1"/>
    <dgm:cxn modelId="{58F6210C-F147-42BE-B5EC-C55E825B1849}" type="presOf" srcId="{E2BE4D30-2925-4B97-810A-5A69B9028AFF}" destId="{C207F77A-86D4-411E-BC67-B5879A5701A2}" srcOrd="0" destOrd="0" presId="urn:microsoft.com/office/officeart/2005/8/layout/orgChart1"/>
    <dgm:cxn modelId="{ACA18C67-A714-4549-89F4-BE5A152FC9FC}" type="presOf" srcId="{99F0DADA-1FF2-43A9-BFCA-F98D436A1724}" destId="{BE3FE04B-7AD7-4DB2-BD6D-4A82528777F8}" srcOrd="1" destOrd="0" presId="urn:microsoft.com/office/officeart/2005/8/layout/orgChart1"/>
    <dgm:cxn modelId="{51F95DD5-A6F3-489B-AFAF-7CB83EC1DC56}" type="presOf" srcId="{21EDFB56-DCE7-44B2-B3A4-F11815BBD2B4}" destId="{162933B3-A17A-4FE2-8B0B-A44B8E2C0931}" srcOrd="1" destOrd="0" presId="urn:microsoft.com/office/officeart/2005/8/layout/orgChart1"/>
    <dgm:cxn modelId="{596D1A8A-0FBF-45B8-A1A5-2AA2BE4F7B2C}" type="presOf" srcId="{3FBF6406-486C-4E2B-90E8-BCA30C6E7968}" destId="{5031F030-06DF-4F76-AA77-8E566F5DAE77}" srcOrd="0" destOrd="0" presId="urn:microsoft.com/office/officeart/2005/8/layout/orgChart1"/>
    <dgm:cxn modelId="{4B002DAB-F8AD-4696-89A4-8D66EDCBE88E}" srcId="{99F0DADA-1FF2-43A9-BFCA-F98D436A1724}" destId="{5F9901A8-BD7A-492C-82C8-E726D818CF0A}" srcOrd="1" destOrd="0" parTransId="{3E34C601-5D9D-4A99-9EA7-113A1BFFC740}" sibTransId="{0B5299AE-8947-4680-9881-E8BAFE4D0676}"/>
    <dgm:cxn modelId="{12E02DD8-5568-46C8-9F48-FBB0702377BE}" srcId="{99F0DADA-1FF2-43A9-BFCA-F98D436A1724}" destId="{5339A429-1AA5-46C1-9BC1-1BA6658313A2}" srcOrd="3" destOrd="0" parTransId="{CC8DEFD9-5CEF-4184-B6EF-3948032D618C}" sibTransId="{A0E5E5B6-0CA5-4366-9D30-0F55A42D8507}"/>
    <dgm:cxn modelId="{70620C0B-8CDC-4FB4-A1F3-6E55EB555F0B}" type="presOf" srcId="{5F9901A8-BD7A-492C-82C8-E726D818CF0A}" destId="{5B50874D-E91F-43A6-8B06-0855CA6823C3}" srcOrd="0" destOrd="0" presId="urn:microsoft.com/office/officeart/2005/8/layout/orgChart1"/>
    <dgm:cxn modelId="{A593E4C9-C735-4510-9F02-E1D4431EB4B1}" type="presOf" srcId="{E85FF6C3-3A0C-4668-A767-DAAC9082BFC9}" destId="{6A4E4269-67D0-4333-A8FD-890110E10E26}" srcOrd="0" destOrd="0" presId="urn:microsoft.com/office/officeart/2005/8/layout/orgChart1"/>
    <dgm:cxn modelId="{E7FDC8E9-D955-43FE-9637-6BCFA7DBA69B}" type="presOf" srcId="{C7A31E7F-B306-4C8B-9660-9AB941BD0CEF}" destId="{FFE39C6A-0A43-4D97-860B-7F78F44B45FD}" srcOrd="0" destOrd="0" presId="urn:microsoft.com/office/officeart/2005/8/layout/orgChart1"/>
    <dgm:cxn modelId="{878F89DE-0C96-408F-B757-2B2815C1A43F}" type="presOf" srcId="{B8EFA909-80FD-4204-AA9A-5C1EE03B5049}" destId="{D9E1FE84-BACD-41D9-B16E-0B0BC7A77F0E}" srcOrd="0" destOrd="0" presId="urn:microsoft.com/office/officeart/2005/8/layout/orgChart1"/>
    <dgm:cxn modelId="{010D7450-8F17-4441-AFEB-FBC67821503B}" type="presOf" srcId="{9C187117-B92D-4429-9514-BC4E4215C03B}" destId="{C75E935A-0C8D-43C2-B97B-DC40C02B72DF}" srcOrd="1" destOrd="0" presId="urn:microsoft.com/office/officeart/2005/8/layout/orgChart1"/>
    <dgm:cxn modelId="{ED1AB714-7663-4968-B3DB-29E7638689CA}" type="presParOf" srcId="{6A4E4269-67D0-4333-A8FD-890110E10E26}" destId="{BBB8BFA1-2CD4-402D-BC24-DAADC8740376}" srcOrd="0" destOrd="0" presId="urn:microsoft.com/office/officeart/2005/8/layout/orgChart1"/>
    <dgm:cxn modelId="{FBB5B976-A68A-4C54-9B1B-F1F21362454E}" type="presParOf" srcId="{BBB8BFA1-2CD4-402D-BC24-DAADC8740376}" destId="{94FCDE7B-68BB-4125-8397-3EE608B4ED2E}" srcOrd="0" destOrd="0" presId="urn:microsoft.com/office/officeart/2005/8/layout/orgChart1"/>
    <dgm:cxn modelId="{B35604E4-FC8B-442B-93C2-FC674A762D34}" type="presParOf" srcId="{94FCDE7B-68BB-4125-8397-3EE608B4ED2E}" destId="{73989A12-621F-4C43-8847-4F5F55490BBD}" srcOrd="0" destOrd="0" presId="urn:microsoft.com/office/officeart/2005/8/layout/orgChart1"/>
    <dgm:cxn modelId="{52DFA8A4-B347-4596-B577-212248176EB4}" type="presParOf" srcId="{94FCDE7B-68BB-4125-8397-3EE608B4ED2E}" destId="{162933B3-A17A-4FE2-8B0B-A44B8E2C0931}" srcOrd="1" destOrd="0" presId="urn:microsoft.com/office/officeart/2005/8/layout/orgChart1"/>
    <dgm:cxn modelId="{F9EAE124-CBF6-4ABB-90C3-3AF1CB01C75D}" type="presParOf" srcId="{BBB8BFA1-2CD4-402D-BC24-DAADC8740376}" destId="{C1713261-D381-4F01-A555-DD9B82D96F7A}" srcOrd="1" destOrd="0" presId="urn:microsoft.com/office/officeart/2005/8/layout/orgChart1"/>
    <dgm:cxn modelId="{54D18EA7-39D2-40EE-A620-9B4BC208F955}" type="presParOf" srcId="{C1713261-D381-4F01-A555-DD9B82D96F7A}" destId="{DAB42D97-BAB2-4F60-AA11-A2E355E87F9C}" srcOrd="0" destOrd="0" presId="urn:microsoft.com/office/officeart/2005/8/layout/orgChart1"/>
    <dgm:cxn modelId="{2599DB64-FB23-4069-AEDB-209353DE3C1F}" type="presParOf" srcId="{C1713261-D381-4F01-A555-DD9B82D96F7A}" destId="{D2B135CF-1446-40B2-86F4-18C42C6EA20F}" srcOrd="1" destOrd="0" presId="urn:microsoft.com/office/officeart/2005/8/layout/orgChart1"/>
    <dgm:cxn modelId="{C76632B5-7878-4890-8236-A2A7E1134579}" type="presParOf" srcId="{D2B135CF-1446-40B2-86F4-18C42C6EA20F}" destId="{6E8DE3C5-B6FE-4330-B69B-DB0A79524C16}" srcOrd="0" destOrd="0" presId="urn:microsoft.com/office/officeart/2005/8/layout/orgChart1"/>
    <dgm:cxn modelId="{AAEB523E-E818-4C2A-9C7A-91380AC53C8D}" type="presParOf" srcId="{6E8DE3C5-B6FE-4330-B69B-DB0A79524C16}" destId="{D9E1FE84-BACD-41D9-B16E-0B0BC7A77F0E}" srcOrd="0" destOrd="0" presId="urn:microsoft.com/office/officeart/2005/8/layout/orgChart1"/>
    <dgm:cxn modelId="{6E1E4DD1-BD29-4EDB-ADE8-C8A740881E28}" type="presParOf" srcId="{6E8DE3C5-B6FE-4330-B69B-DB0A79524C16}" destId="{2543F163-51A3-46DA-B9DF-0933A80513DC}" srcOrd="1" destOrd="0" presId="urn:microsoft.com/office/officeart/2005/8/layout/orgChart1"/>
    <dgm:cxn modelId="{9E377E5B-1320-4EFA-8140-82F31987C63C}" type="presParOf" srcId="{D2B135CF-1446-40B2-86F4-18C42C6EA20F}" destId="{E5FD5198-8FE7-45F6-ADFF-78D2E64C215F}" srcOrd="1" destOrd="0" presId="urn:microsoft.com/office/officeart/2005/8/layout/orgChart1"/>
    <dgm:cxn modelId="{165D8C46-4622-4D37-B297-F27E1B014117}" type="presParOf" srcId="{D2B135CF-1446-40B2-86F4-18C42C6EA20F}" destId="{C6F29722-181A-428D-B82D-4DCEF007DB58}" srcOrd="2" destOrd="0" presId="urn:microsoft.com/office/officeart/2005/8/layout/orgChart1"/>
    <dgm:cxn modelId="{29F2E92C-AEFC-4547-95B7-8C6F7C174B6D}" type="presParOf" srcId="{C1713261-D381-4F01-A555-DD9B82D96F7A}" destId="{C207F77A-86D4-411E-BC67-B5879A5701A2}" srcOrd="2" destOrd="0" presId="urn:microsoft.com/office/officeart/2005/8/layout/orgChart1"/>
    <dgm:cxn modelId="{F04D3735-9487-44FC-A2B5-D1965F3FBD7E}" type="presParOf" srcId="{C1713261-D381-4F01-A555-DD9B82D96F7A}" destId="{9B686337-4F7F-4BF6-A361-9F8A6BA1C271}" srcOrd="3" destOrd="0" presId="urn:microsoft.com/office/officeart/2005/8/layout/orgChart1"/>
    <dgm:cxn modelId="{B0A2F23A-5A40-43A5-B4DB-FEDA85122571}" type="presParOf" srcId="{9B686337-4F7F-4BF6-A361-9F8A6BA1C271}" destId="{38D3135A-15BF-4CCE-B769-E07B5DB4DF23}" srcOrd="0" destOrd="0" presId="urn:microsoft.com/office/officeart/2005/8/layout/orgChart1"/>
    <dgm:cxn modelId="{E12A4129-6869-4C14-8934-97827F09B55A}" type="presParOf" srcId="{38D3135A-15BF-4CCE-B769-E07B5DB4DF23}" destId="{F0F8AF8B-1371-4FE1-941A-F20DEA8D9C06}" srcOrd="0" destOrd="0" presId="urn:microsoft.com/office/officeart/2005/8/layout/orgChart1"/>
    <dgm:cxn modelId="{A8A88A1A-3FD3-4120-8780-6CA4AEC6707B}" type="presParOf" srcId="{38D3135A-15BF-4CCE-B769-E07B5DB4DF23}" destId="{BE3FE04B-7AD7-4DB2-BD6D-4A82528777F8}" srcOrd="1" destOrd="0" presId="urn:microsoft.com/office/officeart/2005/8/layout/orgChart1"/>
    <dgm:cxn modelId="{B8D18F1D-D1B6-4569-9D61-B744F58F1263}" type="presParOf" srcId="{9B686337-4F7F-4BF6-A361-9F8A6BA1C271}" destId="{8B247807-E7CE-4CCA-BCF5-F1F804F75750}" srcOrd="1" destOrd="0" presId="urn:microsoft.com/office/officeart/2005/8/layout/orgChart1"/>
    <dgm:cxn modelId="{BC8DDA65-02A9-4A9C-A4ED-12DD2DBDE12E}" type="presParOf" srcId="{8B247807-E7CE-4CCA-BCF5-F1F804F75750}" destId="{5031F030-06DF-4F76-AA77-8E566F5DAE77}" srcOrd="0" destOrd="0" presId="urn:microsoft.com/office/officeart/2005/8/layout/orgChart1"/>
    <dgm:cxn modelId="{86686BE8-C44A-4C90-9725-24F24DA08B10}" type="presParOf" srcId="{8B247807-E7CE-4CCA-BCF5-F1F804F75750}" destId="{C436506B-7255-421B-9743-34BF27BD1A40}" srcOrd="1" destOrd="0" presId="urn:microsoft.com/office/officeart/2005/8/layout/orgChart1"/>
    <dgm:cxn modelId="{EBE9062E-ED4F-403E-A783-57F6274B8AE6}" type="presParOf" srcId="{C436506B-7255-421B-9743-34BF27BD1A40}" destId="{0724DCEC-AD5B-4B70-A72A-CEF617D39732}" srcOrd="0" destOrd="0" presId="urn:microsoft.com/office/officeart/2005/8/layout/orgChart1"/>
    <dgm:cxn modelId="{9EFBCE43-A6A0-4332-B986-53DDDAB1E1AA}" type="presParOf" srcId="{0724DCEC-AD5B-4B70-A72A-CEF617D39732}" destId="{56EBFE93-7773-4F81-8573-CC88D3835E32}" srcOrd="0" destOrd="0" presId="urn:microsoft.com/office/officeart/2005/8/layout/orgChart1"/>
    <dgm:cxn modelId="{820DA9CE-8B6E-4E15-B0C4-C4DB88D8F329}" type="presParOf" srcId="{0724DCEC-AD5B-4B70-A72A-CEF617D39732}" destId="{C75E935A-0C8D-43C2-B97B-DC40C02B72DF}" srcOrd="1" destOrd="0" presId="urn:microsoft.com/office/officeart/2005/8/layout/orgChart1"/>
    <dgm:cxn modelId="{90E6FDD6-E02C-4B4C-A074-530F18C9B158}" type="presParOf" srcId="{C436506B-7255-421B-9743-34BF27BD1A40}" destId="{B201835F-B94E-4F1A-A2D1-8FC94831B72E}" srcOrd="1" destOrd="0" presId="urn:microsoft.com/office/officeart/2005/8/layout/orgChart1"/>
    <dgm:cxn modelId="{FAB313ED-7F97-4394-B573-403B80E15F1D}" type="presParOf" srcId="{C436506B-7255-421B-9743-34BF27BD1A40}" destId="{8E2A29C2-C4F0-48F3-8C2E-48CDAABDCB4D}" srcOrd="2" destOrd="0" presId="urn:microsoft.com/office/officeart/2005/8/layout/orgChart1"/>
    <dgm:cxn modelId="{64FC9EF1-6181-4DBB-B220-4DF33F7CF41A}" type="presParOf" srcId="{8B247807-E7CE-4CCA-BCF5-F1F804F75750}" destId="{219A452F-A925-4053-91A4-28E2838AD8B1}" srcOrd="2" destOrd="0" presId="urn:microsoft.com/office/officeart/2005/8/layout/orgChart1"/>
    <dgm:cxn modelId="{2BA6AF9F-08C8-4A5F-83C4-ACF07A833652}" type="presParOf" srcId="{8B247807-E7CE-4CCA-BCF5-F1F804F75750}" destId="{999A8DC3-8D33-484A-B910-4249E3D6DF5C}" srcOrd="3" destOrd="0" presId="urn:microsoft.com/office/officeart/2005/8/layout/orgChart1"/>
    <dgm:cxn modelId="{F3557AA9-C94E-4A31-A221-8A6A72CEBAE8}" type="presParOf" srcId="{999A8DC3-8D33-484A-B910-4249E3D6DF5C}" destId="{6695A83E-4025-4466-AB12-C71D8216035E}" srcOrd="0" destOrd="0" presId="urn:microsoft.com/office/officeart/2005/8/layout/orgChart1"/>
    <dgm:cxn modelId="{6412F865-3509-4DDA-AA5D-EE9DE109C83F}" type="presParOf" srcId="{6695A83E-4025-4466-AB12-C71D8216035E}" destId="{5B50874D-E91F-43A6-8B06-0855CA6823C3}" srcOrd="0" destOrd="0" presId="urn:microsoft.com/office/officeart/2005/8/layout/orgChart1"/>
    <dgm:cxn modelId="{FF05385F-CC1C-4F9B-91BB-E58A4DAC6D38}" type="presParOf" srcId="{6695A83E-4025-4466-AB12-C71D8216035E}" destId="{1EAC81EA-1B72-4A7F-B72F-145C8E4D0646}" srcOrd="1" destOrd="0" presId="urn:microsoft.com/office/officeart/2005/8/layout/orgChart1"/>
    <dgm:cxn modelId="{CBA611C0-8092-48B1-B342-9D5F93058A17}" type="presParOf" srcId="{999A8DC3-8D33-484A-B910-4249E3D6DF5C}" destId="{D4C9BC6A-CB53-447B-B39C-8135C636D9BA}" srcOrd="1" destOrd="0" presId="urn:microsoft.com/office/officeart/2005/8/layout/orgChart1"/>
    <dgm:cxn modelId="{6FB2C90B-7C5D-4382-904D-30FD765B2A17}" type="presParOf" srcId="{999A8DC3-8D33-484A-B910-4249E3D6DF5C}" destId="{576CCBC4-2213-428C-974D-6974B416F1E8}" srcOrd="2" destOrd="0" presId="urn:microsoft.com/office/officeart/2005/8/layout/orgChart1"/>
    <dgm:cxn modelId="{CD0B793B-41A8-44D5-A1A6-726E94CDF6D4}" type="presParOf" srcId="{8B247807-E7CE-4CCA-BCF5-F1F804F75750}" destId="{35A3A03A-DFF4-4796-9772-A5EF43B81A9A}" srcOrd="4" destOrd="0" presId="urn:microsoft.com/office/officeart/2005/8/layout/orgChart1"/>
    <dgm:cxn modelId="{DD99B521-65EE-44E9-8F2C-8D1B0388EF70}" type="presParOf" srcId="{8B247807-E7CE-4CCA-BCF5-F1F804F75750}" destId="{C1756D09-97A2-4A30-A83B-8C1C3FC5CDE0}" srcOrd="5" destOrd="0" presId="urn:microsoft.com/office/officeart/2005/8/layout/orgChart1"/>
    <dgm:cxn modelId="{CE10FE36-FBE0-4B58-A2F2-3875F40236BB}" type="presParOf" srcId="{C1756D09-97A2-4A30-A83B-8C1C3FC5CDE0}" destId="{5EA5957A-FCFF-40F1-B227-CD9860382F66}" srcOrd="0" destOrd="0" presId="urn:microsoft.com/office/officeart/2005/8/layout/orgChart1"/>
    <dgm:cxn modelId="{95AAD9D4-73C0-4420-AEE0-AF43EE2DBB6B}" type="presParOf" srcId="{5EA5957A-FCFF-40F1-B227-CD9860382F66}" destId="{FFE39C6A-0A43-4D97-860B-7F78F44B45FD}" srcOrd="0" destOrd="0" presId="urn:microsoft.com/office/officeart/2005/8/layout/orgChart1"/>
    <dgm:cxn modelId="{63C5736B-0FA0-4C8F-B6E5-F9C1E54698F2}" type="presParOf" srcId="{5EA5957A-FCFF-40F1-B227-CD9860382F66}" destId="{A8F4C4DE-D14C-475C-A2D9-1E6B600052AD}" srcOrd="1" destOrd="0" presId="urn:microsoft.com/office/officeart/2005/8/layout/orgChart1"/>
    <dgm:cxn modelId="{7FD1F54A-18F4-4E68-8CCE-C8C9CC9381D9}" type="presParOf" srcId="{C1756D09-97A2-4A30-A83B-8C1C3FC5CDE0}" destId="{B4144E89-6527-4195-9442-09539B118755}" srcOrd="1" destOrd="0" presId="urn:microsoft.com/office/officeart/2005/8/layout/orgChart1"/>
    <dgm:cxn modelId="{9CD278C9-6D83-4F22-B040-495B3B3DA8A6}" type="presParOf" srcId="{C1756D09-97A2-4A30-A83B-8C1C3FC5CDE0}" destId="{BFD37984-332C-4AD2-B746-A2DAE602077C}" srcOrd="2" destOrd="0" presId="urn:microsoft.com/office/officeart/2005/8/layout/orgChart1"/>
    <dgm:cxn modelId="{FF204B3B-3271-4A65-96BC-4DB487ECA12B}" type="presParOf" srcId="{8B247807-E7CE-4CCA-BCF5-F1F804F75750}" destId="{249C035D-9615-48FA-B870-3EB7F65A2E95}" srcOrd="6" destOrd="0" presId="urn:microsoft.com/office/officeart/2005/8/layout/orgChart1"/>
    <dgm:cxn modelId="{B949B3D7-F327-471A-8812-9AA48AB753F9}" type="presParOf" srcId="{8B247807-E7CE-4CCA-BCF5-F1F804F75750}" destId="{8586370D-DFD5-4260-AFA9-CCAF8391E904}" srcOrd="7" destOrd="0" presId="urn:microsoft.com/office/officeart/2005/8/layout/orgChart1"/>
    <dgm:cxn modelId="{ACF85A77-A838-4D0A-B2F2-196D3AE39B56}" type="presParOf" srcId="{8586370D-DFD5-4260-AFA9-CCAF8391E904}" destId="{6500F250-96A2-4932-8F01-89DDE841668B}" srcOrd="0" destOrd="0" presId="urn:microsoft.com/office/officeart/2005/8/layout/orgChart1"/>
    <dgm:cxn modelId="{47D2FA93-85B3-4EA3-A12F-9CCCC1FC136E}" type="presParOf" srcId="{6500F250-96A2-4932-8F01-89DDE841668B}" destId="{65B61E13-9408-4A53-BE33-4C609A5C1AD1}" srcOrd="0" destOrd="0" presId="urn:microsoft.com/office/officeart/2005/8/layout/orgChart1"/>
    <dgm:cxn modelId="{AEF5F8A0-1605-42E6-96F9-9B45C802D5F4}" type="presParOf" srcId="{6500F250-96A2-4932-8F01-89DDE841668B}" destId="{5690EE7B-7C78-4EF4-A529-F4C2F68F1DFC}" srcOrd="1" destOrd="0" presId="urn:microsoft.com/office/officeart/2005/8/layout/orgChart1"/>
    <dgm:cxn modelId="{9C39A4B0-FFD5-433D-A198-9837ACF9E557}" type="presParOf" srcId="{8586370D-DFD5-4260-AFA9-CCAF8391E904}" destId="{4C5D4451-E404-44FE-8B64-3A245E4EAAC9}" srcOrd="1" destOrd="0" presId="urn:microsoft.com/office/officeart/2005/8/layout/orgChart1"/>
    <dgm:cxn modelId="{BBDA8616-B516-4AF4-AE3B-4DC1E23FC8BF}" type="presParOf" srcId="{8586370D-DFD5-4260-AFA9-CCAF8391E904}" destId="{C36A9930-86DB-42B6-BE59-B130EB326447}" srcOrd="2" destOrd="0" presId="urn:microsoft.com/office/officeart/2005/8/layout/orgChart1"/>
    <dgm:cxn modelId="{474B05F2-2D86-4588-BA37-DBD3DBD0B759}" type="presParOf" srcId="{9B686337-4F7F-4BF6-A361-9F8A6BA1C271}" destId="{CE6CEA6A-FC7C-4E29-A49F-6B22F07B3CEC}" srcOrd="2" destOrd="0" presId="urn:microsoft.com/office/officeart/2005/8/layout/orgChart1"/>
    <dgm:cxn modelId="{ECAA077E-9B46-429F-8512-0AA123171027}" type="presParOf" srcId="{BBB8BFA1-2CD4-402D-BC24-DAADC8740376}" destId="{2EEFBDC9-2DC1-4BE5-AE99-5B7DF02F09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577774-E8DB-4B76-A0F1-BEB4D2D0AEC9}"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9C7822F5-C37C-48C9-A9DA-09A049AE29A3}">
      <dgm:prSet phldrT="[Texto]" custT="1"/>
      <dgm:spPr/>
      <dgm:t>
        <a:bodyPr/>
        <a:lstStyle/>
        <a:p>
          <a:r>
            <a:rPr lang="es-ES" sz="1600" dirty="0" smtClean="0"/>
            <a:t>Colisiones</a:t>
          </a:r>
          <a:endParaRPr lang="es-ES" sz="1600" dirty="0"/>
        </a:p>
      </dgm:t>
    </dgm:pt>
    <dgm:pt modelId="{52AA1C6C-9FF0-44BC-B0EE-295B2063B40D}" type="parTrans" cxnId="{9AFE26D1-F4D4-42DD-9D6A-6227C7123CB8}">
      <dgm:prSet/>
      <dgm:spPr/>
      <dgm:t>
        <a:bodyPr/>
        <a:lstStyle/>
        <a:p>
          <a:endParaRPr lang="es-ES" sz="1600"/>
        </a:p>
      </dgm:t>
    </dgm:pt>
    <dgm:pt modelId="{FF1B90A0-C671-43F1-9DC5-4C39527701CA}" type="sibTrans" cxnId="{9AFE26D1-F4D4-42DD-9D6A-6227C7123CB8}">
      <dgm:prSet/>
      <dgm:spPr/>
      <dgm:t>
        <a:bodyPr/>
        <a:lstStyle/>
        <a:p>
          <a:endParaRPr lang="es-ES" sz="1600"/>
        </a:p>
      </dgm:t>
    </dgm:pt>
    <dgm:pt modelId="{9B4EB39E-163D-4192-A844-C855B4FF83F8}">
      <dgm:prSet phldrT="[Texto]" custT="1"/>
      <dgm:spPr>
        <a:solidFill>
          <a:srgbClr val="00B050"/>
        </a:solidFill>
      </dgm:spPr>
      <dgm:t>
        <a:bodyPr/>
        <a:lstStyle/>
        <a:p>
          <a:r>
            <a:rPr lang="es-ES" sz="1600" dirty="0" smtClean="0"/>
            <a:t>Elástica</a:t>
          </a:r>
        </a:p>
        <a:p>
          <a:r>
            <a:rPr lang="es-ES" sz="1400" dirty="0" smtClean="0"/>
            <a:t>(se conserva la e. cinética)</a:t>
          </a:r>
          <a:endParaRPr lang="es-ES" sz="1400" dirty="0"/>
        </a:p>
      </dgm:t>
    </dgm:pt>
    <dgm:pt modelId="{7952472A-9AD5-447E-AE58-05D2E1CE3C81}" type="parTrans" cxnId="{3F6A055F-B07E-44E8-B713-65C38DDC045B}">
      <dgm:prSet/>
      <dgm:spPr/>
      <dgm:t>
        <a:bodyPr/>
        <a:lstStyle/>
        <a:p>
          <a:endParaRPr lang="es-ES" sz="1600"/>
        </a:p>
      </dgm:t>
    </dgm:pt>
    <dgm:pt modelId="{6032BADE-2729-49D5-AE3E-3541C8B57218}" type="sibTrans" cxnId="{3F6A055F-B07E-44E8-B713-65C38DDC045B}">
      <dgm:prSet/>
      <dgm:spPr/>
      <dgm:t>
        <a:bodyPr/>
        <a:lstStyle/>
        <a:p>
          <a:endParaRPr lang="es-ES" sz="1600"/>
        </a:p>
      </dgm:t>
    </dgm:pt>
    <dgm:pt modelId="{B573B409-2571-46BB-8706-0E86349110AE}">
      <dgm:prSet phldrT="[Texto]" custT="1"/>
      <dgm:spPr/>
      <dgm:t>
        <a:bodyPr/>
        <a:lstStyle/>
        <a:p>
          <a:r>
            <a:rPr lang="es-ES" sz="1600" dirty="0" smtClean="0"/>
            <a:t>Inelástica</a:t>
          </a:r>
        </a:p>
        <a:p>
          <a:r>
            <a:rPr lang="es-ES" sz="1400" dirty="0" smtClean="0"/>
            <a:t>(no se conserva la e. cinética)</a:t>
          </a:r>
          <a:endParaRPr lang="es-ES" sz="1400" dirty="0"/>
        </a:p>
      </dgm:t>
    </dgm:pt>
    <dgm:pt modelId="{3C028023-2C37-4BCC-9FA1-9A6241670BD3}" type="parTrans" cxnId="{8B454522-33DC-460C-B31F-99704A6CB156}">
      <dgm:prSet/>
      <dgm:spPr/>
      <dgm:t>
        <a:bodyPr/>
        <a:lstStyle/>
        <a:p>
          <a:endParaRPr lang="es-ES" sz="1600"/>
        </a:p>
      </dgm:t>
    </dgm:pt>
    <dgm:pt modelId="{3E6A1B51-97C5-4747-9A3C-8CD5F233C7AC}" type="sibTrans" cxnId="{8B454522-33DC-460C-B31F-99704A6CB156}">
      <dgm:prSet/>
      <dgm:spPr/>
      <dgm:t>
        <a:bodyPr/>
        <a:lstStyle/>
        <a:p>
          <a:endParaRPr lang="es-ES" sz="1600"/>
        </a:p>
      </dgm:t>
    </dgm:pt>
    <dgm:pt modelId="{32A4F240-099D-4C39-8902-A8706CE798CA}">
      <dgm:prSet phldrT="[Texto]" custT="1"/>
      <dgm:spPr>
        <a:solidFill>
          <a:srgbClr val="C00000"/>
        </a:solidFill>
      </dgm:spPr>
      <dgm:t>
        <a:bodyPr/>
        <a:lstStyle/>
        <a:p>
          <a:r>
            <a:rPr lang="es-ES" sz="1600" dirty="0" smtClean="0"/>
            <a:t>Plástica</a:t>
          </a:r>
        </a:p>
        <a:p>
          <a:r>
            <a:rPr lang="es-ES" sz="1400" dirty="0" smtClean="0"/>
            <a:t>(totalmente inelástica)</a:t>
          </a:r>
          <a:endParaRPr lang="es-ES" sz="1400" dirty="0"/>
        </a:p>
      </dgm:t>
    </dgm:pt>
    <dgm:pt modelId="{17EB3993-9FE6-4D59-9BDF-2935FEDA4A4A}" type="parTrans" cxnId="{BF2B503E-35F7-43E8-99BA-79CC95C432BD}">
      <dgm:prSet/>
      <dgm:spPr/>
      <dgm:t>
        <a:bodyPr/>
        <a:lstStyle/>
        <a:p>
          <a:endParaRPr lang="es-ES" sz="1600"/>
        </a:p>
      </dgm:t>
    </dgm:pt>
    <dgm:pt modelId="{59CBCC41-F97F-4A02-A324-04070EC9BFC2}" type="sibTrans" cxnId="{BF2B503E-35F7-43E8-99BA-79CC95C432BD}">
      <dgm:prSet/>
      <dgm:spPr/>
      <dgm:t>
        <a:bodyPr/>
        <a:lstStyle/>
        <a:p>
          <a:endParaRPr lang="es-ES" sz="1600"/>
        </a:p>
      </dgm:t>
    </dgm:pt>
    <dgm:pt modelId="{40B5AFFA-2596-413C-9076-24D8FBDC4D52}" type="pres">
      <dgm:prSet presAssocID="{99577774-E8DB-4B76-A0F1-BEB4D2D0AEC9}" presName="hierChild1" presStyleCnt="0">
        <dgm:presLayoutVars>
          <dgm:orgChart val="1"/>
          <dgm:chPref val="1"/>
          <dgm:dir/>
          <dgm:animOne val="branch"/>
          <dgm:animLvl val="lvl"/>
          <dgm:resizeHandles/>
        </dgm:presLayoutVars>
      </dgm:prSet>
      <dgm:spPr/>
      <dgm:t>
        <a:bodyPr/>
        <a:lstStyle/>
        <a:p>
          <a:endParaRPr lang="es-ES"/>
        </a:p>
      </dgm:t>
    </dgm:pt>
    <dgm:pt modelId="{BD9135EE-A9F9-44BC-AF10-F6A0755E3A70}" type="pres">
      <dgm:prSet presAssocID="{9C7822F5-C37C-48C9-A9DA-09A049AE29A3}" presName="hierRoot1" presStyleCnt="0">
        <dgm:presLayoutVars>
          <dgm:hierBranch val="init"/>
        </dgm:presLayoutVars>
      </dgm:prSet>
      <dgm:spPr/>
      <dgm:t>
        <a:bodyPr/>
        <a:lstStyle/>
        <a:p>
          <a:endParaRPr lang="es-ES"/>
        </a:p>
      </dgm:t>
    </dgm:pt>
    <dgm:pt modelId="{1534D7B3-9FDC-4EB0-A40C-C89082217FD6}" type="pres">
      <dgm:prSet presAssocID="{9C7822F5-C37C-48C9-A9DA-09A049AE29A3}" presName="rootComposite1" presStyleCnt="0"/>
      <dgm:spPr/>
      <dgm:t>
        <a:bodyPr/>
        <a:lstStyle/>
        <a:p>
          <a:endParaRPr lang="es-ES"/>
        </a:p>
      </dgm:t>
    </dgm:pt>
    <dgm:pt modelId="{7C925773-0600-4208-92FC-650E1D48F5C4}" type="pres">
      <dgm:prSet presAssocID="{9C7822F5-C37C-48C9-A9DA-09A049AE29A3}" presName="rootText1" presStyleLbl="node0" presStyleIdx="0" presStyleCnt="1" custScaleX="105677" custScaleY="60164">
        <dgm:presLayoutVars>
          <dgm:chPref val="3"/>
        </dgm:presLayoutVars>
      </dgm:prSet>
      <dgm:spPr/>
      <dgm:t>
        <a:bodyPr/>
        <a:lstStyle/>
        <a:p>
          <a:endParaRPr lang="es-ES"/>
        </a:p>
      </dgm:t>
    </dgm:pt>
    <dgm:pt modelId="{C65FFACB-DF6E-4EA4-A3B6-AB4963267972}" type="pres">
      <dgm:prSet presAssocID="{9C7822F5-C37C-48C9-A9DA-09A049AE29A3}" presName="rootConnector1" presStyleLbl="node1" presStyleIdx="0" presStyleCnt="0"/>
      <dgm:spPr/>
      <dgm:t>
        <a:bodyPr/>
        <a:lstStyle/>
        <a:p>
          <a:endParaRPr lang="es-ES"/>
        </a:p>
      </dgm:t>
    </dgm:pt>
    <dgm:pt modelId="{18AE25C5-9D9D-404C-AEE4-E9670141F375}" type="pres">
      <dgm:prSet presAssocID="{9C7822F5-C37C-48C9-A9DA-09A049AE29A3}" presName="hierChild2" presStyleCnt="0"/>
      <dgm:spPr/>
      <dgm:t>
        <a:bodyPr/>
        <a:lstStyle/>
        <a:p>
          <a:endParaRPr lang="es-ES"/>
        </a:p>
      </dgm:t>
    </dgm:pt>
    <dgm:pt modelId="{4B9C6F77-2379-4D95-821D-A1F33D34AB32}" type="pres">
      <dgm:prSet presAssocID="{7952472A-9AD5-447E-AE58-05D2E1CE3C81}" presName="Name37" presStyleLbl="parChTrans1D2" presStyleIdx="0" presStyleCnt="3"/>
      <dgm:spPr/>
      <dgm:t>
        <a:bodyPr/>
        <a:lstStyle/>
        <a:p>
          <a:endParaRPr lang="es-ES"/>
        </a:p>
      </dgm:t>
    </dgm:pt>
    <dgm:pt modelId="{88C7F798-A470-4BBF-BE86-3E0E85A3FE8A}" type="pres">
      <dgm:prSet presAssocID="{9B4EB39E-163D-4192-A844-C855B4FF83F8}" presName="hierRoot2" presStyleCnt="0">
        <dgm:presLayoutVars>
          <dgm:hierBranch val="init"/>
        </dgm:presLayoutVars>
      </dgm:prSet>
      <dgm:spPr/>
      <dgm:t>
        <a:bodyPr/>
        <a:lstStyle/>
        <a:p>
          <a:endParaRPr lang="es-ES"/>
        </a:p>
      </dgm:t>
    </dgm:pt>
    <dgm:pt modelId="{79A7E35B-7EDB-428C-BD89-8F6BD14F0E3D}" type="pres">
      <dgm:prSet presAssocID="{9B4EB39E-163D-4192-A844-C855B4FF83F8}" presName="rootComposite" presStyleCnt="0"/>
      <dgm:spPr/>
      <dgm:t>
        <a:bodyPr/>
        <a:lstStyle/>
        <a:p>
          <a:endParaRPr lang="es-ES"/>
        </a:p>
      </dgm:t>
    </dgm:pt>
    <dgm:pt modelId="{59648DE2-2020-45E0-A0F0-3014F12F19D5}" type="pres">
      <dgm:prSet presAssocID="{9B4EB39E-163D-4192-A844-C855B4FF83F8}" presName="rootText" presStyleLbl="node2" presStyleIdx="0" presStyleCnt="3">
        <dgm:presLayoutVars>
          <dgm:chPref val="3"/>
        </dgm:presLayoutVars>
      </dgm:prSet>
      <dgm:spPr/>
      <dgm:t>
        <a:bodyPr/>
        <a:lstStyle/>
        <a:p>
          <a:endParaRPr lang="es-ES"/>
        </a:p>
      </dgm:t>
    </dgm:pt>
    <dgm:pt modelId="{9C3DB711-ED6D-4D53-83E6-260D79822BC2}" type="pres">
      <dgm:prSet presAssocID="{9B4EB39E-163D-4192-A844-C855B4FF83F8}" presName="rootConnector" presStyleLbl="node2" presStyleIdx="0" presStyleCnt="3"/>
      <dgm:spPr/>
      <dgm:t>
        <a:bodyPr/>
        <a:lstStyle/>
        <a:p>
          <a:endParaRPr lang="es-ES"/>
        </a:p>
      </dgm:t>
    </dgm:pt>
    <dgm:pt modelId="{9BAEFE3F-A5FB-414D-8779-11B32A0E8184}" type="pres">
      <dgm:prSet presAssocID="{9B4EB39E-163D-4192-A844-C855B4FF83F8}" presName="hierChild4" presStyleCnt="0"/>
      <dgm:spPr/>
      <dgm:t>
        <a:bodyPr/>
        <a:lstStyle/>
        <a:p>
          <a:endParaRPr lang="es-ES"/>
        </a:p>
      </dgm:t>
    </dgm:pt>
    <dgm:pt modelId="{BDEA5A9B-9246-4C88-B384-4A645A001A9C}" type="pres">
      <dgm:prSet presAssocID="{9B4EB39E-163D-4192-A844-C855B4FF83F8}" presName="hierChild5" presStyleCnt="0"/>
      <dgm:spPr/>
      <dgm:t>
        <a:bodyPr/>
        <a:lstStyle/>
        <a:p>
          <a:endParaRPr lang="es-ES"/>
        </a:p>
      </dgm:t>
    </dgm:pt>
    <dgm:pt modelId="{45303666-08BA-4CFC-9301-9ABC38100B13}" type="pres">
      <dgm:prSet presAssocID="{3C028023-2C37-4BCC-9FA1-9A6241670BD3}" presName="Name37" presStyleLbl="parChTrans1D2" presStyleIdx="1" presStyleCnt="3"/>
      <dgm:spPr/>
      <dgm:t>
        <a:bodyPr/>
        <a:lstStyle/>
        <a:p>
          <a:endParaRPr lang="es-ES"/>
        </a:p>
      </dgm:t>
    </dgm:pt>
    <dgm:pt modelId="{78ECEF0F-F386-46FA-9DD4-C7217330CC1F}" type="pres">
      <dgm:prSet presAssocID="{B573B409-2571-46BB-8706-0E86349110AE}" presName="hierRoot2" presStyleCnt="0">
        <dgm:presLayoutVars>
          <dgm:hierBranch val="init"/>
        </dgm:presLayoutVars>
      </dgm:prSet>
      <dgm:spPr/>
      <dgm:t>
        <a:bodyPr/>
        <a:lstStyle/>
        <a:p>
          <a:endParaRPr lang="es-ES"/>
        </a:p>
      </dgm:t>
    </dgm:pt>
    <dgm:pt modelId="{5EABF43C-CFD6-4825-914F-98D28045A6F4}" type="pres">
      <dgm:prSet presAssocID="{B573B409-2571-46BB-8706-0E86349110AE}" presName="rootComposite" presStyleCnt="0"/>
      <dgm:spPr/>
      <dgm:t>
        <a:bodyPr/>
        <a:lstStyle/>
        <a:p>
          <a:endParaRPr lang="es-ES"/>
        </a:p>
      </dgm:t>
    </dgm:pt>
    <dgm:pt modelId="{526B9310-74EA-4B56-8DEF-540D088FA9E6}" type="pres">
      <dgm:prSet presAssocID="{B573B409-2571-46BB-8706-0E86349110AE}" presName="rootText" presStyleLbl="node2" presStyleIdx="1" presStyleCnt="3">
        <dgm:presLayoutVars>
          <dgm:chPref val="3"/>
        </dgm:presLayoutVars>
      </dgm:prSet>
      <dgm:spPr/>
      <dgm:t>
        <a:bodyPr/>
        <a:lstStyle/>
        <a:p>
          <a:endParaRPr lang="es-ES"/>
        </a:p>
      </dgm:t>
    </dgm:pt>
    <dgm:pt modelId="{0A0FBC6C-391C-4FFF-A5D8-DFDDDC427E7E}" type="pres">
      <dgm:prSet presAssocID="{B573B409-2571-46BB-8706-0E86349110AE}" presName="rootConnector" presStyleLbl="node2" presStyleIdx="1" presStyleCnt="3"/>
      <dgm:spPr/>
      <dgm:t>
        <a:bodyPr/>
        <a:lstStyle/>
        <a:p>
          <a:endParaRPr lang="es-ES"/>
        </a:p>
      </dgm:t>
    </dgm:pt>
    <dgm:pt modelId="{C12A8175-69DB-483D-9DE1-DEC53E81F439}" type="pres">
      <dgm:prSet presAssocID="{B573B409-2571-46BB-8706-0E86349110AE}" presName="hierChild4" presStyleCnt="0"/>
      <dgm:spPr/>
      <dgm:t>
        <a:bodyPr/>
        <a:lstStyle/>
        <a:p>
          <a:endParaRPr lang="es-ES"/>
        </a:p>
      </dgm:t>
    </dgm:pt>
    <dgm:pt modelId="{1E467E3C-AC8C-4A7B-AAF4-13E1AE406A7A}" type="pres">
      <dgm:prSet presAssocID="{B573B409-2571-46BB-8706-0E86349110AE}" presName="hierChild5" presStyleCnt="0"/>
      <dgm:spPr/>
      <dgm:t>
        <a:bodyPr/>
        <a:lstStyle/>
        <a:p>
          <a:endParaRPr lang="es-ES"/>
        </a:p>
      </dgm:t>
    </dgm:pt>
    <dgm:pt modelId="{C5EC93C7-EE2D-4784-AEF3-D71B2119C159}" type="pres">
      <dgm:prSet presAssocID="{17EB3993-9FE6-4D59-9BDF-2935FEDA4A4A}" presName="Name37" presStyleLbl="parChTrans1D2" presStyleIdx="2" presStyleCnt="3"/>
      <dgm:spPr/>
      <dgm:t>
        <a:bodyPr/>
        <a:lstStyle/>
        <a:p>
          <a:endParaRPr lang="es-ES"/>
        </a:p>
      </dgm:t>
    </dgm:pt>
    <dgm:pt modelId="{D670C7D1-76E5-47F9-B11D-AA68687A28CE}" type="pres">
      <dgm:prSet presAssocID="{32A4F240-099D-4C39-8902-A8706CE798CA}" presName="hierRoot2" presStyleCnt="0">
        <dgm:presLayoutVars>
          <dgm:hierBranch val="init"/>
        </dgm:presLayoutVars>
      </dgm:prSet>
      <dgm:spPr/>
      <dgm:t>
        <a:bodyPr/>
        <a:lstStyle/>
        <a:p>
          <a:endParaRPr lang="es-ES"/>
        </a:p>
      </dgm:t>
    </dgm:pt>
    <dgm:pt modelId="{CBC64843-0EE3-4764-AD68-02F3AAD64F1E}" type="pres">
      <dgm:prSet presAssocID="{32A4F240-099D-4C39-8902-A8706CE798CA}" presName="rootComposite" presStyleCnt="0"/>
      <dgm:spPr/>
      <dgm:t>
        <a:bodyPr/>
        <a:lstStyle/>
        <a:p>
          <a:endParaRPr lang="es-ES"/>
        </a:p>
      </dgm:t>
    </dgm:pt>
    <dgm:pt modelId="{5700FE69-DAF4-41C3-9679-EE777B395C28}" type="pres">
      <dgm:prSet presAssocID="{32A4F240-099D-4C39-8902-A8706CE798CA}" presName="rootText" presStyleLbl="node2" presStyleIdx="2" presStyleCnt="3">
        <dgm:presLayoutVars>
          <dgm:chPref val="3"/>
        </dgm:presLayoutVars>
      </dgm:prSet>
      <dgm:spPr/>
      <dgm:t>
        <a:bodyPr/>
        <a:lstStyle/>
        <a:p>
          <a:endParaRPr lang="es-ES"/>
        </a:p>
      </dgm:t>
    </dgm:pt>
    <dgm:pt modelId="{611C7BE6-9951-4F3B-95F8-8F7DDF4B4210}" type="pres">
      <dgm:prSet presAssocID="{32A4F240-099D-4C39-8902-A8706CE798CA}" presName="rootConnector" presStyleLbl="node2" presStyleIdx="2" presStyleCnt="3"/>
      <dgm:spPr/>
      <dgm:t>
        <a:bodyPr/>
        <a:lstStyle/>
        <a:p>
          <a:endParaRPr lang="es-ES"/>
        </a:p>
      </dgm:t>
    </dgm:pt>
    <dgm:pt modelId="{A2D19D4A-B7DF-4972-A714-383A139F1DB8}" type="pres">
      <dgm:prSet presAssocID="{32A4F240-099D-4C39-8902-A8706CE798CA}" presName="hierChild4" presStyleCnt="0"/>
      <dgm:spPr/>
      <dgm:t>
        <a:bodyPr/>
        <a:lstStyle/>
        <a:p>
          <a:endParaRPr lang="es-ES"/>
        </a:p>
      </dgm:t>
    </dgm:pt>
    <dgm:pt modelId="{F2E6394F-E198-4610-9E37-44703EACEE8C}" type="pres">
      <dgm:prSet presAssocID="{32A4F240-099D-4C39-8902-A8706CE798CA}" presName="hierChild5" presStyleCnt="0"/>
      <dgm:spPr/>
      <dgm:t>
        <a:bodyPr/>
        <a:lstStyle/>
        <a:p>
          <a:endParaRPr lang="es-ES"/>
        </a:p>
      </dgm:t>
    </dgm:pt>
    <dgm:pt modelId="{F4EFC385-5955-46F6-8F2C-A586D5F1F42F}" type="pres">
      <dgm:prSet presAssocID="{9C7822F5-C37C-48C9-A9DA-09A049AE29A3}" presName="hierChild3" presStyleCnt="0"/>
      <dgm:spPr/>
      <dgm:t>
        <a:bodyPr/>
        <a:lstStyle/>
        <a:p>
          <a:endParaRPr lang="es-ES"/>
        </a:p>
      </dgm:t>
    </dgm:pt>
  </dgm:ptLst>
  <dgm:cxnLst>
    <dgm:cxn modelId="{4041A97D-F200-449B-8A6B-383979B682A6}" type="presOf" srcId="{9B4EB39E-163D-4192-A844-C855B4FF83F8}" destId="{9C3DB711-ED6D-4D53-83E6-260D79822BC2}" srcOrd="1" destOrd="0" presId="urn:microsoft.com/office/officeart/2005/8/layout/orgChart1"/>
    <dgm:cxn modelId="{BF2B503E-35F7-43E8-99BA-79CC95C432BD}" srcId="{9C7822F5-C37C-48C9-A9DA-09A049AE29A3}" destId="{32A4F240-099D-4C39-8902-A8706CE798CA}" srcOrd="2" destOrd="0" parTransId="{17EB3993-9FE6-4D59-9BDF-2935FEDA4A4A}" sibTransId="{59CBCC41-F97F-4A02-A324-04070EC9BFC2}"/>
    <dgm:cxn modelId="{503D29F4-F625-45D8-B2C1-B3163B77BAB8}" type="presOf" srcId="{3C028023-2C37-4BCC-9FA1-9A6241670BD3}" destId="{45303666-08BA-4CFC-9301-9ABC38100B13}" srcOrd="0" destOrd="0" presId="urn:microsoft.com/office/officeart/2005/8/layout/orgChart1"/>
    <dgm:cxn modelId="{539B6E58-AA98-45AC-BA11-E119F0D6C351}" type="presOf" srcId="{9B4EB39E-163D-4192-A844-C855B4FF83F8}" destId="{59648DE2-2020-45E0-A0F0-3014F12F19D5}" srcOrd="0" destOrd="0" presId="urn:microsoft.com/office/officeart/2005/8/layout/orgChart1"/>
    <dgm:cxn modelId="{14298E9B-CF24-47B0-8849-AD614FA1DD25}" type="presOf" srcId="{7952472A-9AD5-447E-AE58-05D2E1CE3C81}" destId="{4B9C6F77-2379-4D95-821D-A1F33D34AB32}" srcOrd="0" destOrd="0" presId="urn:microsoft.com/office/officeart/2005/8/layout/orgChart1"/>
    <dgm:cxn modelId="{7CD87DE0-EA14-44D5-8461-CFB56F9AF2F5}" type="presOf" srcId="{32A4F240-099D-4C39-8902-A8706CE798CA}" destId="{611C7BE6-9951-4F3B-95F8-8F7DDF4B4210}" srcOrd="1" destOrd="0" presId="urn:microsoft.com/office/officeart/2005/8/layout/orgChart1"/>
    <dgm:cxn modelId="{3F6A055F-B07E-44E8-B713-65C38DDC045B}" srcId="{9C7822F5-C37C-48C9-A9DA-09A049AE29A3}" destId="{9B4EB39E-163D-4192-A844-C855B4FF83F8}" srcOrd="0" destOrd="0" parTransId="{7952472A-9AD5-447E-AE58-05D2E1CE3C81}" sibTransId="{6032BADE-2729-49D5-AE3E-3541C8B57218}"/>
    <dgm:cxn modelId="{913D261D-3518-4547-8B40-70C57BF33D0C}" type="presOf" srcId="{B573B409-2571-46BB-8706-0E86349110AE}" destId="{526B9310-74EA-4B56-8DEF-540D088FA9E6}" srcOrd="0" destOrd="0" presId="urn:microsoft.com/office/officeart/2005/8/layout/orgChart1"/>
    <dgm:cxn modelId="{88BBD684-CD83-4DAE-82DF-78211943573E}" type="presOf" srcId="{9C7822F5-C37C-48C9-A9DA-09A049AE29A3}" destId="{C65FFACB-DF6E-4EA4-A3B6-AB4963267972}" srcOrd="1" destOrd="0" presId="urn:microsoft.com/office/officeart/2005/8/layout/orgChart1"/>
    <dgm:cxn modelId="{9AFE26D1-F4D4-42DD-9D6A-6227C7123CB8}" srcId="{99577774-E8DB-4B76-A0F1-BEB4D2D0AEC9}" destId="{9C7822F5-C37C-48C9-A9DA-09A049AE29A3}" srcOrd="0" destOrd="0" parTransId="{52AA1C6C-9FF0-44BC-B0EE-295B2063B40D}" sibTransId="{FF1B90A0-C671-43F1-9DC5-4C39527701CA}"/>
    <dgm:cxn modelId="{9AC64644-6772-4009-9B3F-740377871440}" type="presOf" srcId="{B573B409-2571-46BB-8706-0E86349110AE}" destId="{0A0FBC6C-391C-4FFF-A5D8-DFDDDC427E7E}" srcOrd="1" destOrd="0" presId="urn:microsoft.com/office/officeart/2005/8/layout/orgChart1"/>
    <dgm:cxn modelId="{2E3774AD-70BF-4FE8-A69B-C059018FB48A}" type="presOf" srcId="{32A4F240-099D-4C39-8902-A8706CE798CA}" destId="{5700FE69-DAF4-41C3-9679-EE777B395C28}" srcOrd="0" destOrd="0" presId="urn:microsoft.com/office/officeart/2005/8/layout/orgChart1"/>
    <dgm:cxn modelId="{1E2E40F4-37EA-4A01-8EB6-DB1E2E81CE25}" type="presOf" srcId="{99577774-E8DB-4B76-A0F1-BEB4D2D0AEC9}" destId="{40B5AFFA-2596-413C-9076-24D8FBDC4D52}" srcOrd="0" destOrd="0" presId="urn:microsoft.com/office/officeart/2005/8/layout/orgChart1"/>
    <dgm:cxn modelId="{8B454522-33DC-460C-B31F-99704A6CB156}" srcId="{9C7822F5-C37C-48C9-A9DA-09A049AE29A3}" destId="{B573B409-2571-46BB-8706-0E86349110AE}" srcOrd="1" destOrd="0" parTransId="{3C028023-2C37-4BCC-9FA1-9A6241670BD3}" sibTransId="{3E6A1B51-97C5-4747-9A3C-8CD5F233C7AC}"/>
    <dgm:cxn modelId="{FE2A4A2F-8791-4479-BC24-08C8145A5772}" type="presOf" srcId="{17EB3993-9FE6-4D59-9BDF-2935FEDA4A4A}" destId="{C5EC93C7-EE2D-4784-AEF3-D71B2119C159}" srcOrd="0" destOrd="0" presId="urn:microsoft.com/office/officeart/2005/8/layout/orgChart1"/>
    <dgm:cxn modelId="{2B822B4E-9CFF-458A-9F10-5C58F6CF5B2D}" type="presOf" srcId="{9C7822F5-C37C-48C9-A9DA-09A049AE29A3}" destId="{7C925773-0600-4208-92FC-650E1D48F5C4}" srcOrd="0" destOrd="0" presId="urn:microsoft.com/office/officeart/2005/8/layout/orgChart1"/>
    <dgm:cxn modelId="{A3869722-4F43-4C4A-A9A8-819CCCF03C83}" type="presParOf" srcId="{40B5AFFA-2596-413C-9076-24D8FBDC4D52}" destId="{BD9135EE-A9F9-44BC-AF10-F6A0755E3A70}" srcOrd="0" destOrd="0" presId="urn:microsoft.com/office/officeart/2005/8/layout/orgChart1"/>
    <dgm:cxn modelId="{66AA18AE-6C3E-4BC0-93C7-A51B7A85EBD3}" type="presParOf" srcId="{BD9135EE-A9F9-44BC-AF10-F6A0755E3A70}" destId="{1534D7B3-9FDC-4EB0-A40C-C89082217FD6}" srcOrd="0" destOrd="0" presId="urn:microsoft.com/office/officeart/2005/8/layout/orgChart1"/>
    <dgm:cxn modelId="{BDF1DBF8-2A92-47CA-87C2-A1CADFF3335B}" type="presParOf" srcId="{1534D7B3-9FDC-4EB0-A40C-C89082217FD6}" destId="{7C925773-0600-4208-92FC-650E1D48F5C4}" srcOrd="0" destOrd="0" presId="urn:microsoft.com/office/officeart/2005/8/layout/orgChart1"/>
    <dgm:cxn modelId="{55310836-8E7D-4055-A5F0-70FBF9C7840E}" type="presParOf" srcId="{1534D7B3-9FDC-4EB0-A40C-C89082217FD6}" destId="{C65FFACB-DF6E-4EA4-A3B6-AB4963267972}" srcOrd="1" destOrd="0" presId="urn:microsoft.com/office/officeart/2005/8/layout/orgChart1"/>
    <dgm:cxn modelId="{691B59AA-5569-4633-A173-7E2D7FC3DA99}" type="presParOf" srcId="{BD9135EE-A9F9-44BC-AF10-F6A0755E3A70}" destId="{18AE25C5-9D9D-404C-AEE4-E9670141F375}" srcOrd="1" destOrd="0" presId="urn:microsoft.com/office/officeart/2005/8/layout/orgChart1"/>
    <dgm:cxn modelId="{E93C28A3-0473-47A6-BFD7-5D7C245A344A}" type="presParOf" srcId="{18AE25C5-9D9D-404C-AEE4-E9670141F375}" destId="{4B9C6F77-2379-4D95-821D-A1F33D34AB32}" srcOrd="0" destOrd="0" presId="urn:microsoft.com/office/officeart/2005/8/layout/orgChart1"/>
    <dgm:cxn modelId="{1DFD5A2B-57AF-4476-A8E8-F51FA7EE9112}" type="presParOf" srcId="{18AE25C5-9D9D-404C-AEE4-E9670141F375}" destId="{88C7F798-A470-4BBF-BE86-3E0E85A3FE8A}" srcOrd="1" destOrd="0" presId="urn:microsoft.com/office/officeart/2005/8/layout/orgChart1"/>
    <dgm:cxn modelId="{A1AFC9EB-A58F-4FB3-B2F9-5CE361F2A054}" type="presParOf" srcId="{88C7F798-A470-4BBF-BE86-3E0E85A3FE8A}" destId="{79A7E35B-7EDB-428C-BD89-8F6BD14F0E3D}" srcOrd="0" destOrd="0" presId="urn:microsoft.com/office/officeart/2005/8/layout/orgChart1"/>
    <dgm:cxn modelId="{EA6757BD-C186-4577-9AD0-C12191429A53}" type="presParOf" srcId="{79A7E35B-7EDB-428C-BD89-8F6BD14F0E3D}" destId="{59648DE2-2020-45E0-A0F0-3014F12F19D5}" srcOrd="0" destOrd="0" presId="urn:microsoft.com/office/officeart/2005/8/layout/orgChart1"/>
    <dgm:cxn modelId="{F54337EF-CA73-44F6-B190-2175948B7DA0}" type="presParOf" srcId="{79A7E35B-7EDB-428C-BD89-8F6BD14F0E3D}" destId="{9C3DB711-ED6D-4D53-83E6-260D79822BC2}" srcOrd="1" destOrd="0" presId="urn:microsoft.com/office/officeart/2005/8/layout/orgChart1"/>
    <dgm:cxn modelId="{D10DB8F0-C97C-4AEA-95C0-6EE386E218C9}" type="presParOf" srcId="{88C7F798-A470-4BBF-BE86-3E0E85A3FE8A}" destId="{9BAEFE3F-A5FB-414D-8779-11B32A0E8184}" srcOrd="1" destOrd="0" presId="urn:microsoft.com/office/officeart/2005/8/layout/orgChart1"/>
    <dgm:cxn modelId="{92739B52-5B0E-4BE4-BCE7-F59BE3360C38}" type="presParOf" srcId="{88C7F798-A470-4BBF-BE86-3E0E85A3FE8A}" destId="{BDEA5A9B-9246-4C88-B384-4A645A001A9C}" srcOrd="2" destOrd="0" presId="urn:microsoft.com/office/officeart/2005/8/layout/orgChart1"/>
    <dgm:cxn modelId="{2D41B237-279D-476D-B802-3CE1FF5BFE18}" type="presParOf" srcId="{18AE25C5-9D9D-404C-AEE4-E9670141F375}" destId="{45303666-08BA-4CFC-9301-9ABC38100B13}" srcOrd="2" destOrd="0" presId="urn:microsoft.com/office/officeart/2005/8/layout/orgChart1"/>
    <dgm:cxn modelId="{13928453-2DD0-49AE-91CA-F41C20C48A65}" type="presParOf" srcId="{18AE25C5-9D9D-404C-AEE4-E9670141F375}" destId="{78ECEF0F-F386-46FA-9DD4-C7217330CC1F}" srcOrd="3" destOrd="0" presId="urn:microsoft.com/office/officeart/2005/8/layout/orgChart1"/>
    <dgm:cxn modelId="{7BE27A10-7E62-4338-BEE5-61E691C913CD}" type="presParOf" srcId="{78ECEF0F-F386-46FA-9DD4-C7217330CC1F}" destId="{5EABF43C-CFD6-4825-914F-98D28045A6F4}" srcOrd="0" destOrd="0" presId="urn:microsoft.com/office/officeart/2005/8/layout/orgChart1"/>
    <dgm:cxn modelId="{ED7B6531-08B5-4A18-89E6-665283560090}" type="presParOf" srcId="{5EABF43C-CFD6-4825-914F-98D28045A6F4}" destId="{526B9310-74EA-4B56-8DEF-540D088FA9E6}" srcOrd="0" destOrd="0" presId="urn:microsoft.com/office/officeart/2005/8/layout/orgChart1"/>
    <dgm:cxn modelId="{32AF680C-B33D-4570-BD07-580CCE594776}" type="presParOf" srcId="{5EABF43C-CFD6-4825-914F-98D28045A6F4}" destId="{0A0FBC6C-391C-4FFF-A5D8-DFDDDC427E7E}" srcOrd="1" destOrd="0" presId="urn:microsoft.com/office/officeart/2005/8/layout/orgChart1"/>
    <dgm:cxn modelId="{F65E4070-0E6F-484F-BD96-AC28C7438C8F}" type="presParOf" srcId="{78ECEF0F-F386-46FA-9DD4-C7217330CC1F}" destId="{C12A8175-69DB-483D-9DE1-DEC53E81F439}" srcOrd="1" destOrd="0" presId="urn:microsoft.com/office/officeart/2005/8/layout/orgChart1"/>
    <dgm:cxn modelId="{947BE4D0-242B-4988-A847-03CDD9671EB1}" type="presParOf" srcId="{78ECEF0F-F386-46FA-9DD4-C7217330CC1F}" destId="{1E467E3C-AC8C-4A7B-AAF4-13E1AE406A7A}" srcOrd="2" destOrd="0" presId="urn:microsoft.com/office/officeart/2005/8/layout/orgChart1"/>
    <dgm:cxn modelId="{0D92031F-A699-4369-B7EF-CE75EEC1BA89}" type="presParOf" srcId="{18AE25C5-9D9D-404C-AEE4-E9670141F375}" destId="{C5EC93C7-EE2D-4784-AEF3-D71B2119C159}" srcOrd="4" destOrd="0" presId="urn:microsoft.com/office/officeart/2005/8/layout/orgChart1"/>
    <dgm:cxn modelId="{3E2BAAAB-55D6-44F0-B48B-46D89B74326B}" type="presParOf" srcId="{18AE25C5-9D9D-404C-AEE4-E9670141F375}" destId="{D670C7D1-76E5-47F9-B11D-AA68687A28CE}" srcOrd="5" destOrd="0" presId="urn:microsoft.com/office/officeart/2005/8/layout/orgChart1"/>
    <dgm:cxn modelId="{EF581F26-E084-47C5-A0F4-13157CA3289C}" type="presParOf" srcId="{D670C7D1-76E5-47F9-B11D-AA68687A28CE}" destId="{CBC64843-0EE3-4764-AD68-02F3AAD64F1E}" srcOrd="0" destOrd="0" presId="urn:microsoft.com/office/officeart/2005/8/layout/orgChart1"/>
    <dgm:cxn modelId="{AD835C10-2E8A-41F5-9525-D08AA667A149}" type="presParOf" srcId="{CBC64843-0EE3-4764-AD68-02F3AAD64F1E}" destId="{5700FE69-DAF4-41C3-9679-EE777B395C28}" srcOrd="0" destOrd="0" presId="urn:microsoft.com/office/officeart/2005/8/layout/orgChart1"/>
    <dgm:cxn modelId="{9B3E01D7-1CE5-421C-8856-B9F0FC7D88BF}" type="presParOf" srcId="{CBC64843-0EE3-4764-AD68-02F3AAD64F1E}" destId="{611C7BE6-9951-4F3B-95F8-8F7DDF4B4210}" srcOrd="1" destOrd="0" presId="urn:microsoft.com/office/officeart/2005/8/layout/orgChart1"/>
    <dgm:cxn modelId="{E7D92125-50B4-4784-B746-733693D48F91}" type="presParOf" srcId="{D670C7D1-76E5-47F9-B11D-AA68687A28CE}" destId="{A2D19D4A-B7DF-4972-A714-383A139F1DB8}" srcOrd="1" destOrd="0" presId="urn:microsoft.com/office/officeart/2005/8/layout/orgChart1"/>
    <dgm:cxn modelId="{113C5841-8DE1-4824-ADD8-D721524BBDC5}" type="presParOf" srcId="{D670C7D1-76E5-47F9-B11D-AA68687A28CE}" destId="{F2E6394F-E198-4610-9E37-44703EACEE8C}" srcOrd="2" destOrd="0" presId="urn:microsoft.com/office/officeart/2005/8/layout/orgChart1"/>
    <dgm:cxn modelId="{3FFB12FC-87BF-4510-A732-9C6078A45F8F}" type="presParOf" srcId="{BD9135EE-A9F9-44BC-AF10-F6A0755E3A70}" destId="{F4EFC385-5955-46F6-8F2C-A586D5F1F42F}"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C035D-9615-48FA-B870-3EB7F65A2E95}">
      <dsp:nvSpPr>
        <dsp:cNvPr id="0" name=""/>
        <dsp:cNvSpPr/>
      </dsp:nvSpPr>
      <dsp:spPr>
        <a:xfrm>
          <a:off x="4419701" y="2022931"/>
          <a:ext cx="381879" cy="1956647"/>
        </a:xfrm>
        <a:custGeom>
          <a:avLst/>
          <a:gdLst/>
          <a:ahLst/>
          <a:cxnLst/>
          <a:rect l="0" t="0" r="0" b="0"/>
          <a:pathLst>
            <a:path>
              <a:moveTo>
                <a:pt x="0" y="0"/>
              </a:moveTo>
              <a:lnTo>
                <a:pt x="0" y="1956647"/>
              </a:lnTo>
              <a:lnTo>
                <a:pt x="381879" y="195664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A3A03A-DFF4-4796-9772-A5EF43B81A9A}">
      <dsp:nvSpPr>
        <dsp:cNvPr id="0" name=""/>
        <dsp:cNvSpPr/>
      </dsp:nvSpPr>
      <dsp:spPr>
        <a:xfrm>
          <a:off x="4419701" y="2022931"/>
          <a:ext cx="370236" cy="1434168"/>
        </a:xfrm>
        <a:custGeom>
          <a:avLst/>
          <a:gdLst/>
          <a:ahLst/>
          <a:cxnLst/>
          <a:rect l="0" t="0" r="0" b="0"/>
          <a:pathLst>
            <a:path>
              <a:moveTo>
                <a:pt x="0" y="0"/>
              </a:moveTo>
              <a:lnTo>
                <a:pt x="0" y="1434168"/>
              </a:lnTo>
              <a:lnTo>
                <a:pt x="370236" y="143416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9A452F-A925-4053-91A4-28E2838AD8B1}">
      <dsp:nvSpPr>
        <dsp:cNvPr id="0" name=""/>
        <dsp:cNvSpPr/>
      </dsp:nvSpPr>
      <dsp:spPr>
        <a:xfrm>
          <a:off x="4419701" y="2022931"/>
          <a:ext cx="381865" cy="911689"/>
        </a:xfrm>
        <a:custGeom>
          <a:avLst/>
          <a:gdLst/>
          <a:ahLst/>
          <a:cxnLst/>
          <a:rect l="0" t="0" r="0" b="0"/>
          <a:pathLst>
            <a:path>
              <a:moveTo>
                <a:pt x="0" y="0"/>
              </a:moveTo>
              <a:lnTo>
                <a:pt x="0" y="911689"/>
              </a:lnTo>
              <a:lnTo>
                <a:pt x="381865" y="91168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31F030-06DF-4F76-AA77-8E566F5DAE77}">
      <dsp:nvSpPr>
        <dsp:cNvPr id="0" name=""/>
        <dsp:cNvSpPr/>
      </dsp:nvSpPr>
      <dsp:spPr>
        <a:xfrm>
          <a:off x="4419701" y="2022931"/>
          <a:ext cx="381865" cy="377588"/>
        </a:xfrm>
        <a:custGeom>
          <a:avLst/>
          <a:gdLst/>
          <a:ahLst/>
          <a:cxnLst/>
          <a:rect l="0" t="0" r="0" b="0"/>
          <a:pathLst>
            <a:path>
              <a:moveTo>
                <a:pt x="0" y="0"/>
              </a:moveTo>
              <a:lnTo>
                <a:pt x="0" y="377588"/>
              </a:lnTo>
              <a:lnTo>
                <a:pt x="381865" y="37758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07F77A-86D4-411E-BC67-B5879A5701A2}">
      <dsp:nvSpPr>
        <dsp:cNvPr id="0" name=""/>
        <dsp:cNvSpPr/>
      </dsp:nvSpPr>
      <dsp:spPr>
        <a:xfrm>
          <a:off x="4050855" y="811158"/>
          <a:ext cx="1371925" cy="558581"/>
        </a:xfrm>
        <a:custGeom>
          <a:avLst/>
          <a:gdLst/>
          <a:ahLst/>
          <a:cxnLst/>
          <a:rect l="0" t="0" r="0" b="0"/>
          <a:pathLst>
            <a:path>
              <a:moveTo>
                <a:pt x="0" y="0"/>
              </a:moveTo>
              <a:lnTo>
                <a:pt x="0" y="412698"/>
              </a:lnTo>
              <a:lnTo>
                <a:pt x="1371925" y="412698"/>
              </a:lnTo>
              <a:lnTo>
                <a:pt x="1371925" y="5585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B42D97-BAB2-4F60-AA11-A2E355E87F9C}">
      <dsp:nvSpPr>
        <dsp:cNvPr id="0" name=""/>
        <dsp:cNvSpPr/>
      </dsp:nvSpPr>
      <dsp:spPr>
        <a:xfrm>
          <a:off x="2646287" y="811158"/>
          <a:ext cx="1404568" cy="558581"/>
        </a:xfrm>
        <a:custGeom>
          <a:avLst/>
          <a:gdLst/>
          <a:ahLst/>
          <a:cxnLst/>
          <a:rect l="0" t="0" r="0" b="0"/>
          <a:pathLst>
            <a:path>
              <a:moveTo>
                <a:pt x="1404568" y="0"/>
              </a:moveTo>
              <a:lnTo>
                <a:pt x="1404568" y="412698"/>
              </a:lnTo>
              <a:lnTo>
                <a:pt x="0" y="412698"/>
              </a:lnTo>
              <a:lnTo>
                <a:pt x="0" y="55858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989A12-621F-4C43-8847-4F5F55490BBD}">
      <dsp:nvSpPr>
        <dsp:cNvPr id="0" name=""/>
        <dsp:cNvSpPr/>
      </dsp:nvSpPr>
      <dsp:spPr>
        <a:xfrm>
          <a:off x="2863404" y="169694"/>
          <a:ext cx="2374903" cy="64146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b="1" kern="1200" dirty="0" smtClean="0"/>
            <a:t>Energía Mecánica</a:t>
          </a:r>
          <a:endParaRPr lang="es-ES" sz="1800" b="1" kern="1200" dirty="0"/>
        </a:p>
      </dsp:txBody>
      <dsp:txXfrm>
        <a:off x="2863404" y="169694"/>
        <a:ext cx="2374903" cy="641464"/>
      </dsp:txXfrm>
    </dsp:sp>
    <dsp:sp modelId="{D9E1FE84-BACD-41D9-B16E-0B0BC7A77F0E}">
      <dsp:nvSpPr>
        <dsp:cNvPr id="0" name=""/>
        <dsp:cNvSpPr/>
      </dsp:nvSpPr>
      <dsp:spPr>
        <a:xfrm>
          <a:off x="1409700" y="1369740"/>
          <a:ext cx="2473173" cy="67409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Energía cinética</a:t>
          </a:r>
        </a:p>
        <a:p>
          <a:pPr lvl="0" algn="ctr" defTabSz="711200">
            <a:lnSpc>
              <a:spcPct val="90000"/>
            </a:lnSpc>
            <a:spcBef>
              <a:spcPct val="0"/>
            </a:spcBef>
            <a:spcAft>
              <a:spcPct val="35000"/>
            </a:spcAft>
          </a:pPr>
          <a:r>
            <a:rPr lang="es-ES" sz="1600" kern="1200" dirty="0" smtClean="0"/>
            <a:t>(asociada al movimiento)</a:t>
          </a:r>
          <a:endParaRPr lang="es-ES" sz="1600" kern="1200" dirty="0"/>
        </a:p>
      </dsp:txBody>
      <dsp:txXfrm>
        <a:off x="1409700" y="1369740"/>
        <a:ext cx="2473173" cy="674093"/>
      </dsp:txXfrm>
    </dsp:sp>
    <dsp:sp modelId="{F0F8AF8B-1371-4FE1-941A-F20DEA8D9C06}">
      <dsp:nvSpPr>
        <dsp:cNvPr id="0" name=""/>
        <dsp:cNvSpPr/>
      </dsp:nvSpPr>
      <dsp:spPr>
        <a:xfrm>
          <a:off x="4168931" y="1369740"/>
          <a:ext cx="2507699" cy="6531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Energía potencial</a:t>
          </a:r>
        </a:p>
        <a:p>
          <a:pPr lvl="0" algn="ctr" defTabSz="711200">
            <a:lnSpc>
              <a:spcPct val="90000"/>
            </a:lnSpc>
            <a:spcBef>
              <a:spcPct val="0"/>
            </a:spcBef>
            <a:spcAft>
              <a:spcPct val="35000"/>
            </a:spcAft>
          </a:pPr>
          <a:r>
            <a:rPr lang="es-ES" sz="1600" kern="1200" dirty="0" smtClean="0"/>
            <a:t>(asociada a la posición)</a:t>
          </a:r>
          <a:endParaRPr lang="es-ES" sz="1600" kern="1200" dirty="0"/>
        </a:p>
      </dsp:txBody>
      <dsp:txXfrm>
        <a:off x="4168931" y="1369740"/>
        <a:ext cx="2507699" cy="653190"/>
      </dsp:txXfrm>
    </dsp:sp>
    <dsp:sp modelId="{56EBFE93-7773-4F81-8573-CC88D3835E32}">
      <dsp:nvSpPr>
        <dsp:cNvPr id="0" name=""/>
        <dsp:cNvSpPr/>
      </dsp:nvSpPr>
      <dsp:spPr>
        <a:xfrm>
          <a:off x="4801566" y="2192184"/>
          <a:ext cx="1389368" cy="41667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Gravitatoria</a:t>
          </a:r>
          <a:endParaRPr lang="es-ES" sz="1400" kern="1200" dirty="0"/>
        </a:p>
      </dsp:txBody>
      <dsp:txXfrm>
        <a:off x="4801566" y="2192184"/>
        <a:ext cx="1389368" cy="416671"/>
      </dsp:txXfrm>
    </dsp:sp>
    <dsp:sp modelId="{5B50874D-E91F-43A6-8B06-0855CA6823C3}">
      <dsp:nvSpPr>
        <dsp:cNvPr id="0" name=""/>
        <dsp:cNvSpPr/>
      </dsp:nvSpPr>
      <dsp:spPr>
        <a:xfrm>
          <a:off x="4801566" y="2726285"/>
          <a:ext cx="1389368" cy="41667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Elástica</a:t>
          </a:r>
          <a:endParaRPr lang="es-ES" sz="1400" kern="1200" dirty="0"/>
        </a:p>
      </dsp:txBody>
      <dsp:txXfrm>
        <a:off x="4801566" y="2726285"/>
        <a:ext cx="1389368" cy="416671"/>
      </dsp:txXfrm>
    </dsp:sp>
    <dsp:sp modelId="{FFE39C6A-0A43-4D97-860B-7F78F44B45FD}">
      <dsp:nvSpPr>
        <dsp:cNvPr id="0" name=""/>
        <dsp:cNvSpPr/>
      </dsp:nvSpPr>
      <dsp:spPr>
        <a:xfrm>
          <a:off x="4789937" y="3248764"/>
          <a:ext cx="1389368" cy="41667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Electrostática</a:t>
          </a:r>
          <a:endParaRPr lang="es-ES" sz="1400" kern="1200" dirty="0"/>
        </a:p>
      </dsp:txBody>
      <dsp:txXfrm>
        <a:off x="4789937" y="3248764"/>
        <a:ext cx="1389368" cy="416671"/>
      </dsp:txXfrm>
    </dsp:sp>
    <dsp:sp modelId="{65B61E13-9408-4A53-BE33-4C609A5C1AD1}">
      <dsp:nvSpPr>
        <dsp:cNvPr id="0" name=""/>
        <dsp:cNvSpPr/>
      </dsp:nvSpPr>
      <dsp:spPr>
        <a:xfrm>
          <a:off x="4801580" y="3771243"/>
          <a:ext cx="1389368" cy="41667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a:t>
          </a:r>
          <a:endParaRPr lang="es-ES" sz="1400" kern="1200" dirty="0"/>
        </a:p>
      </dsp:txBody>
      <dsp:txXfrm>
        <a:off x="4801580" y="3771243"/>
        <a:ext cx="1389368" cy="416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C93C7-EE2D-4784-AEF3-D71B2119C159}">
      <dsp:nvSpPr>
        <dsp:cNvPr id="0" name=""/>
        <dsp:cNvSpPr/>
      </dsp:nvSpPr>
      <dsp:spPr>
        <a:xfrm>
          <a:off x="3366446" y="1098535"/>
          <a:ext cx="2381785" cy="413367"/>
        </a:xfrm>
        <a:custGeom>
          <a:avLst/>
          <a:gdLst/>
          <a:ahLst/>
          <a:cxnLst/>
          <a:rect l="0" t="0" r="0" b="0"/>
          <a:pathLst>
            <a:path>
              <a:moveTo>
                <a:pt x="0" y="0"/>
              </a:moveTo>
              <a:lnTo>
                <a:pt x="0" y="206683"/>
              </a:lnTo>
              <a:lnTo>
                <a:pt x="2381785" y="206683"/>
              </a:lnTo>
              <a:lnTo>
                <a:pt x="2381785" y="4133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303666-08BA-4CFC-9301-9ABC38100B13}">
      <dsp:nvSpPr>
        <dsp:cNvPr id="0" name=""/>
        <dsp:cNvSpPr/>
      </dsp:nvSpPr>
      <dsp:spPr>
        <a:xfrm>
          <a:off x="3320726" y="1098535"/>
          <a:ext cx="91440" cy="413367"/>
        </a:xfrm>
        <a:custGeom>
          <a:avLst/>
          <a:gdLst/>
          <a:ahLst/>
          <a:cxnLst/>
          <a:rect l="0" t="0" r="0" b="0"/>
          <a:pathLst>
            <a:path>
              <a:moveTo>
                <a:pt x="45720" y="0"/>
              </a:moveTo>
              <a:lnTo>
                <a:pt x="45720" y="4133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C6F77-2379-4D95-821D-A1F33D34AB32}">
      <dsp:nvSpPr>
        <dsp:cNvPr id="0" name=""/>
        <dsp:cNvSpPr/>
      </dsp:nvSpPr>
      <dsp:spPr>
        <a:xfrm>
          <a:off x="984660" y="1098535"/>
          <a:ext cx="2381785" cy="413367"/>
        </a:xfrm>
        <a:custGeom>
          <a:avLst/>
          <a:gdLst/>
          <a:ahLst/>
          <a:cxnLst/>
          <a:rect l="0" t="0" r="0" b="0"/>
          <a:pathLst>
            <a:path>
              <a:moveTo>
                <a:pt x="2381785" y="0"/>
              </a:moveTo>
              <a:lnTo>
                <a:pt x="2381785" y="206683"/>
              </a:lnTo>
              <a:lnTo>
                <a:pt x="0" y="206683"/>
              </a:lnTo>
              <a:lnTo>
                <a:pt x="0" y="41336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925773-0600-4208-92FC-650E1D48F5C4}">
      <dsp:nvSpPr>
        <dsp:cNvPr id="0" name=""/>
        <dsp:cNvSpPr/>
      </dsp:nvSpPr>
      <dsp:spPr>
        <a:xfrm>
          <a:off x="2326364" y="506395"/>
          <a:ext cx="2080164" cy="5921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Colisiones</a:t>
          </a:r>
          <a:endParaRPr lang="es-ES" sz="1600" kern="1200" dirty="0"/>
        </a:p>
      </dsp:txBody>
      <dsp:txXfrm>
        <a:off x="2326364" y="506395"/>
        <a:ext cx="2080164" cy="592139"/>
      </dsp:txXfrm>
    </dsp:sp>
    <dsp:sp modelId="{59648DE2-2020-45E0-A0F0-3014F12F19D5}">
      <dsp:nvSpPr>
        <dsp:cNvPr id="0" name=""/>
        <dsp:cNvSpPr/>
      </dsp:nvSpPr>
      <dsp:spPr>
        <a:xfrm>
          <a:off x="452" y="1511903"/>
          <a:ext cx="1968417" cy="98420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Elástica</a:t>
          </a:r>
        </a:p>
        <a:p>
          <a:pPr lvl="0" algn="ctr" defTabSz="711200">
            <a:lnSpc>
              <a:spcPct val="90000"/>
            </a:lnSpc>
            <a:spcBef>
              <a:spcPct val="0"/>
            </a:spcBef>
            <a:spcAft>
              <a:spcPct val="35000"/>
            </a:spcAft>
          </a:pPr>
          <a:r>
            <a:rPr lang="es-ES" sz="1400" kern="1200" dirty="0" smtClean="0"/>
            <a:t>(se conserva la e. cinética)</a:t>
          </a:r>
          <a:endParaRPr lang="es-ES" sz="1400" kern="1200" dirty="0"/>
        </a:p>
      </dsp:txBody>
      <dsp:txXfrm>
        <a:off x="452" y="1511903"/>
        <a:ext cx="1968417" cy="984208"/>
      </dsp:txXfrm>
    </dsp:sp>
    <dsp:sp modelId="{526B9310-74EA-4B56-8DEF-540D088FA9E6}">
      <dsp:nvSpPr>
        <dsp:cNvPr id="0" name=""/>
        <dsp:cNvSpPr/>
      </dsp:nvSpPr>
      <dsp:spPr>
        <a:xfrm>
          <a:off x="2382237" y="1511903"/>
          <a:ext cx="1968417" cy="98420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Inelástica</a:t>
          </a:r>
        </a:p>
        <a:p>
          <a:pPr lvl="0" algn="ctr" defTabSz="711200">
            <a:lnSpc>
              <a:spcPct val="90000"/>
            </a:lnSpc>
            <a:spcBef>
              <a:spcPct val="0"/>
            </a:spcBef>
            <a:spcAft>
              <a:spcPct val="35000"/>
            </a:spcAft>
          </a:pPr>
          <a:r>
            <a:rPr lang="es-ES" sz="1400" kern="1200" dirty="0" smtClean="0"/>
            <a:t>(no se conserva la e. cinética)</a:t>
          </a:r>
          <a:endParaRPr lang="es-ES" sz="1400" kern="1200" dirty="0"/>
        </a:p>
      </dsp:txBody>
      <dsp:txXfrm>
        <a:off x="2382237" y="1511903"/>
        <a:ext cx="1968417" cy="984208"/>
      </dsp:txXfrm>
    </dsp:sp>
    <dsp:sp modelId="{5700FE69-DAF4-41C3-9679-EE777B395C28}">
      <dsp:nvSpPr>
        <dsp:cNvPr id="0" name=""/>
        <dsp:cNvSpPr/>
      </dsp:nvSpPr>
      <dsp:spPr>
        <a:xfrm>
          <a:off x="4764023" y="1511903"/>
          <a:ext cx="1968417" cy="984208"/>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Plástica</a:t>
          </a:r>
        </a:p>
        <a:p>
          <a:pPr lvl="0" algn="ctr" defTabSz="711200">
            <a:lnSpc>
              <a:spcPct val="90000"/>
            </a:lnSpc>
            <a:spcBef>
              <a:spcPct val="0"/>
            </a:spcBef>
            <a:spcAft>
              <a:spcPct val="35000"/>
            </a:spcAft>
          </a:pPr>
          <a:r>
            <a:rPr lang="es-ES" sz="1400" kern="1200" dirty="0" smtClean="0"/>
            <a:t>(totalmente inelástica)</a:t>
          </a:r>
          <a:endParaRPr lang="es-ES" sz="1400" kern="1200" dirty="0"/>
        </a:p>
      </dsp:txBody>
      <dsp:txXfrm>
        <a:off x="4764023" y="1511903"/>
        <a:ext cx="1968417" cy="9842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8F8D7-557D-4F1D-B56D-DC46477EF97B}" type="datetimeFigureOut">
              <a:rPr lang="es-ES" smtClean="0"/>
              <a:t>25/07/2025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4BB57-768C-4E80-9E4D-133551E8284E}" type="slidenum">
              <a:rPr lang="es-ES" smtClean="0"/>
              <a:t>‹Nº›</a:t>
            </a:fld>
            <a:endParaRPr lang="es-ES"/>
          </a:p>
        </p:txBody>
      </p:sp>
    </p:spTree>
    <p:extLst>
      <p:ext uri="{BB962C8B-B14F-4D97-AF65-F5344CB8AC3E}">
        <p14:creationId xmlns:p14="http://schemas.microsoft.com/office/powerpoint/2010/main" val="33735747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DF924-6E06-49EF-A8DE-50D50EBC2EFA}" type="datetimeFigureOut">
              <a:rPr lang="es-ES" smtClean="0"/>
              <a:t>25/07/2025</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B2BD3-B4DF-432B-995C-E1CF55AA4FEB}" type="slidenum">
              <a:rPr lang="es-ES" smtClean="0"/>
              <a:t>‹Nº›</a:t>
            </a:fld>
            <a:endParaRPr lang="es-ES"/>
          </a:p>
        </p:txBody>
      </p:sp>
    </p:spTree>
    <p:extLst>
      <p:ext uri="{BB962C8B-B14F-4D97-AF65-F5344CB8AC3E}">
        <p14:creationId xmlns:p14="http://schemas.microsoft.com/office/powerpoint/2010/main" val="10870959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21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pSp>
        <p:nvGrpSpPr>
          <p:cNvPr id="2" name="Grupo 1"/>
          <p:cNvGrpSpPr/>
          <p:nvPr userDrawn="1"/>
        </p:nvGrpSpPr>
        <p:grpSpPr>
          <a:xfrm>
            <a:off x="8730106" y="90849"/>
            <a:ext cx="318358" cy="430887"/>
            <a:chOff x="7081997" y="86271"/>
            <a:chExt cx="318358" cy="430887"/>
          </a:xfrm>
        </p:grpSpPr>
        <p:grpSp>
          <p:nvGrpSpPr>
            <p:cNvPr id="3" name="Grupo 2"/>
            <p:cNvGrpSpPr/>
            <p:nvPr/>
          </p:nvGrpSpPr>
          <p:grpSpPr>
            <a:xfrm>
              <a:off x="7081997" y="86271"/>
              <a:ext cx="318358" cy="284811"/>
              <a:chOff x="7077234" y="158271"/>
              <a:chExt cx="318358" cy="284811"/>
            </a:xfrm>
          </p:grpSpPr>
          <p:sp>
            <p:nvSpPr>
              <p:cNvPr id="5" name="Rectángulo redondeado 4"/>
              <p:cNvSpPr/>
              <p:nvPr/>
            </p:nvSpPr>
            <p:spPr>
              <a:xfrm>
                <a:off x="7110413" y="262510"/>
                <a:ext cx="252000" cy="180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a:off x="7110413" y="202743"/>
                <a:ext cx="252000" cy="72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dondear rectángulo de esquina del mismo lado 6"/>
              <p:cNvSpPr/>
              <p:nvPr/>
            </p:nvSpPr>
            <p:spPr>
              <a:xfrm>
                <a:off x="7200413" y="335082"/>
                <a:ext cx="72000" cy="108000"/>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7"/>
              <p:cNvCxnSpPr/>
              <p:nvPr/>
            </p:nvCxnSpPr>
            <p:spPr>
              <a:xfrm flipV="1">
                <a:off x="7077234" y="159809"/>
                <a:ext cx="159179"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H="1" flipV="1">
                <a:off x="7236414" y="159809"/>
                <a:ext cx="159178" cy="94817"/>
              </a:xfrm>
              <a:prstGeom prst="line">
                <a:avLst/>
              </a:prstGeom>
              <a:ln w="28575" cap="rnd">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ángulo redondeado 9"/>
              <p:cNvSpPr/>
              <p:nvPr/>
            </p:nvSpPr>
            <p:spPr>
              <a:xfrm>
                <a:off x="7293143" y="158271"/>
                <a:ext cx="45719" cy="540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 name="CuadroTexto 3">
              <a:hlinkClick r:id="rId2" action="ppaction://hlinksldjump"/>
            </p:cNvPr>
            <p:cNvSpPr txBox="1"/>
            <p:nvPr/>
          </p:nvSpPr>
          <p:spPr>
            <a:xfrm>
              <a:off x="7109731" y="86271"/>
              <a:ext cx="262892" cy="430887"/>
            </a:xfrm>
            <a:prstGeom prst="rect">
              <a:avLst/>
            </a:prstGeom>
            <a:noFill/>
          </p:spPr>
          <p:txBody>
            <a:bodyPr wrap="none" lIns="0" tIns="0" rIns="0" bIns="0" rtlCol="0">
              <a:spAutoFit/>
            </a:bodyPr>
            <a:lstStyle/>
            <a:p>
              <a:endParaRPr lang="es-ES" sz="700" dirty="0" smtClean="0">
                <a:solidFill>
                  <a:srgbClr val="0070C0"/>
                </a:solidFill>
              </a:endParaRPr>
            </a:p>
            <a:p>
              <a:endParaRPr lang="es-ES" sz="700" dirty="0">
                <a:solidFill>
                  <a:srgbClr val="0070C0"/>
                </a:solidFill>
              </a:endParaRPr>
            </a:p>
            <a:p>
              <a:endParaRPr lang="es-ES" sz="700" dirty="0" smtClean="0">
                <a:solidFill>
                  <a:srgbClr val="0070C0"/>
                </a:solidFill>
              </a:endParaRPr>
            </a:p>
            <a:p>
              <a:r>
                <a:rPr lang="es-ES" sz="700" dirty="0" smtClean="0">
                  <a:solidFill>
                    <a:srgbClr val="0070C0"/>
                  </a:solidFill>
                </a:rPr>
                <a:t>INICIO</a:t>
              </a:r>
              <a:endParaRPr lang="es-ES" sz="700" dirty="0">
                <a:solidFill>
                  <a:srgbClr val="0070C0"/>
                </a:solidFill>
              </a:endParaRPr>
            </a:p>
          </p:txBody>
        </p:sp>
      </p:grpSp>
    </p:spTree>
    <p:extLst>
      <p:ext uri="{BB962C8B-B14F-4D97-AF65-F5344CB8AC3E}">
        <p14:creationId xmlns:p14="http://schemas.microsoft.com/office/powerpoint/2010/main" val="29384930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ángulo 12"/>
          <p:cNvSpPr/>
          <p:nvPr userDrawn="1"/>
        </p:nvSpPr>
        <p:spPr>
          <a:xfrm>
            <a:off x="4382638" y="549321"/>
            <a:ext cx="4761362" cy="28731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aralelogramo 8"/>
          <p:cNvSpPr/>
          <p:nvPr userDrawn="1"/>
        </p:nvSpPr>
        <p:spPr>
          <a:xfrm>
            <a:off x="551421" y="283617"/>
            <a:ext cx="4296804" cy="272955"/>
          </a:xfrm>
          <a:prstGeom prst="parallelogram">
            <a:avLst>
              <a:gd name="adj" fmla="val 77344"/>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Paralelogramo 10"/>
          <p:cNvSpPr/>
          <p:nvPr userDrawn="1"/>
        </p:nvSpPr>
        <p:spPr>
          <a:xfrm>
            <a:off x="324988" y="549321"/>
            <a:ext cx="4313688" cy="287315"/>
          </a:xfrm>
          <a:prstGeom prst="parallelogram">
            <a:avLst>
              <a:gd name="adj" fmla="val 8135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riángulo rectángulo 6"/>
          <p:cNvSpPr/>
          <p:nvPr userDrawn="1"/>
        </p:nvSpPr>
        <p:spPr>
          <a:xfrm flipV="1">
            <a:off x="0" y="0"/>
            <a:ext cx="1064525" cy="137842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riángulo isósceles 7"/>
          <p:cNvSpPr/>
          <p:nvPr userDrawn="1"/>
        </p:nvSpPr>
        <p:spPr>
          <a:xfrm>
            <a:off x="842963" y="0"/>
            <a:ext cx="442911" cy="286603"/>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p:cNvSpPr txBox="1"/>
          <p:nvPr userDrawn="1"/>
        </p:nvSpPr>
        <p:spPr>
          <a:xfrm>
            <a:off x="0" y="0"/>
            <a:ext cx="866775" cy="338554"/>
          </a:xfrm>
          <a:prstGeom prst="rect">
            <a:avLst/>
          </a:prstGeom>
          <a:noFill/>
        </p:spPr>
        <p:txBody>
          <a:bodyPr wrap="square" rtlCol="0">
            <a:spAutoFit/>
          </a:bodyPr>
          <a:lstStyle/>
          <a:p>
            <a:r>
              <a:rPr lang="es-ES" sz="1600" b="1" dirty="0" smtClean="0">
                <a:solidFill>
                  <a:schemeClr val="bg1"/>
                </a:solidFill>
              </a:rPr>
              <a:t>FÍSICA</a:t>
            </a:r>
            <a:endParaRPr lang="es-ES" sz="1600" b="1" dirty="0">
              <a:solidFill>
                <a:schemeClr val="bg1"/>
              </a:solidFill>
            </a:endParaRPr>
          </a:p>
        </p:txBody>
      </p:sp>
      <p:sp>
        <p:nvSpPr>
          <p:cNvPr id="16" name="CuadroTexto 15"/>
          <p:cNvSpPr txBox="1"/>
          <p:nvPr userDrawn="1"/>
        </p:nvSpPr>
        <p:spPr>
          <a:xfrm>
            <a:off x="0" y="237985"/>
            <a:ext cx="393700" cy="338554"/>
          </a:xfrm>
          <a:prstGeom prst="rect">
            <a:avLst/>
          </a:prstGeom>
          <a:noFill/>
        </p:spPr>
        <p:txBody>
          <a:bodyPr wrap="square" rtlCol="0">
            <a:spAutoFit/>
          </a:bodyPr>
          <a:lstStyle/>
          <a:p>
            <a:r>
              <a:rPr lang="es-ES" sz="1600" b="1" dirty="0" smtClean="0">
                <a:solidFill>
                  <a:schemeClr val="bg1"/>
                </a:solidFill>
              </a:rPr>
              <a:t>2º</a:t>
            </a:r>
            <a:endParaRPr lang="es-ES" sz="1600" b="1" dirty="0">
              <a:solidFill>
                <a:schemeClr val="bg1"/>
              </a:solidFill>
            </a:endParaRPr>
          </a:p>
        </p:txBody>
      </p:sp>
      <p:sp>
        <p:nvSpPr>
          <p:cNvPr id="17" name="Rectángulo 16"/>
          <p:cNvSpPr/>
          <p:nvPr userDrawn="1"/>
        </p:nvSpPr>
        <p:spPr>
          <a:xfrm>
            <a:off x="0" y="6629400"/>
            <a:ext cx="9144000" cy="2285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userDrawn="1"/>
        </p:nvSpPr>
        <p:spPr>
          <a:xfrm>
            <a:off x="-66675" y="6642556"/>
            <a:ext cx="2415654" cy="184666"/>
          </a:xfrm>
          <a:prstGeom prst="rect">
            <a:avLst/>
          </a:prstGeom>
          <a:noFill/>
        </p:spPr>
        <p:txBody>
          <a:bodyPr wrap="square" tIns="0" bIns="0" rtlCol="0">
            <a:spAutoFit/>
          </a:bodyPr>
          <a:lstStyle/>
          <a:p>
            <a:r>
              <a:rPr lang="es-ES" sz="1200" dirty="0" smtClean="0">
                <a:solidFill>
                  <a:schemeClr val="bg1"/>
                </a:solidFill>
              </a:rPr>
              <a:t>Rafael Artacho Cañadas</a:t>
            </a:r>
            <a:endParaRPr lang="es-ES" sz="1200" dirty="0">
              <a:solidFill>
                <a:schemeClr val="bg1"/>
              </a:solidFill>
            </a:endParaRPr>
          </a:p>
        </p:txBody>
      </p:sp>
      <p:sp>
        <p:nvSpPr>
          <p:cNvPr id="20" name="CuadroTexto 19"/>
          <p:cNvSpPr txBox="1"/>
          <p:nvPr userDrawn="1"/>
        </p:nvSpPr>
        <p:spPr>
          <a:xfrm>
            <a:off x="8120417" y="6642556"/>
            <a:ext cx="928047" cy="184666"/>
          </a:xfrm>
          <a:prstGeom prst="rect">
            <a:avLst/>
          </a:prstGeom>
          <a:noFill/>
        </p:spPr>
        <p:txBody>
          <a:bodyPr wrap="square" lIns="0" tIns="0" rIns="0" bIns="0" rtlCol="0">
            <a:spAutoFit/>
          </a:bodyPr>
          <a:lstStyle/>
          <a:p>
            <a:pPr algn="r"/>
            <a:fld id="{97ADD3B9-7012-4487-87AB-CEB091580AB4}" type="slidenum">
              <a:rPr lang="es-ES" sz="1200" smtClean="0">
                <a:solidFill>
                  <a:schemeClr val="bg1"/>
                </a:solidFill>
              </a:rPr>
              <a:pPr algn="r"/>
              <a:t>‹Nº›</a:t>
            </a:fld>
            <a:r>
              <a:rPr lang="es-ES" sz="1200" dirty="0" smtClean="0">
                <a:solidFill>
                  <a:schemeClr val="bg1"/>
                </a:solidFill>
              </a:rPr>
              <a:t> de 68</a:t>
            </a:r>
            <a:endParaRPr lang="es-ES" sz="1200" dirty="0">
              <a:solidFill>
                <a:schemeClr val="bg1"/>
              </a:solidFill>
            </a:endParaRPr>
          </a:p>
        </p:txBody>
      </p:sp>
      <p:sp>
        <p:nvSpPr>
          <p:cNvPr id="19" name="CuadroTexto 18"/>
          <p:cNvSpPr txBox="1"/>
          <p:nvPr userDrawn="1"/>
        </p:nvSpPr>
        <p:spPr>
          <a:xfrm>
            <a:off x="643080" y="581578"/>
            <a:ext cx="4245590" cy="246221"/>
          </a:xfrm>
          <a:prstGeom prst="rect">
            <a:avLst/>
          </a:prstGeom>
          <a:noFill/>
        </p:spPr>
        <p:txBody>
          <a:bodyPr wrap="square" lIns="0" tIns="0" rIns="0" bIns="0" rtlCol="0">
            <a:spAutoFit/>
          </a:bodyPr>
          <a:lstStyle/>
          <a:p>
            <a:r>
              <a:rPr lang="es-ES" sz="1600" b="1" dirty="0" smtClean="0">
                <a:solidFill>
                  <a:srgbClr val="002060"/>
                </a:solidFill>
              </a:rPr>
              <a:t>B.</a:t>
            </a:r>
            <a:r>
              <a:rPr lang="es-ES" sz="1600" b="1" baseline="0" dirty="0" smtClean="0">
                <a:solidFill>
                  <a:srgbClr val="002060"/>
                </a:solidFill>
              </a:rPr>
              <a:t> </a:t>
            </a:r>
            <a:r>
              <a:rPr lang="es-ES" sz="1600" b="1" baseline="0" dirty="0" smtClean="0">
                <a:solidFill>
                  <a:srgbClr val="002060"/>
                </a:solidFill>
              </a:rPr>
              <a:t>MECÁNICA</a:t>
            </a:r>
            <a:endParaRPr lang="es-ES" sz="1600" b="1" dirty="0">
              <a:solidFill>
                <a:srgbClr val="002060"/>
              </a:solidFill>
            </a:endParaRPr>
          </a:p>
        </p:txBody>
      </p:sp>
      <p:sp>
        <p:nvSpPr>
          <p:cNvPr id="21" name="CuadroTexto 20"/>
          <p:cNvSpPr txBox="1"/>
          <p:nvPr userDrawn="1"/>
        </p:nvSpPr>
        <p:spPr>
          <a:xfrm>
            <a:off x="833580" y="303100"/>
            <a:ext cx="4245590" cy="246221"/>
          </a:xfrm>
          <a:prstGeom prst="rect">
            <a:avLst/>
          </a:prstGeom>
          <a:noFill/>
        </p:spPr>
        <p:txBody>
          <a:bodyPr wrap="square" lIns="0" tIns="0" rIns="0" bIns="0" rtlCol="0">
            <a:spAutoFit/>
          </a:bodyPr>
          <a:lstStyle/>
          <a:p>
            <a:r>
              <a:rPr lang="es-ES" sz="1600" b="1" dirty="0" smtClean="0">
                <a:solidFill>
                  <a:schemeClr val="bg1"/>
                </a:solidFill>
              </a:rPr>
              <a:t>ANEXOS</a:t>
            </a:r>
            <a:endParaRPr lang="es-ES" sz="1600" b="1" dirty="0">
              <a:solidFill>
                <a:schemeClr val="bg1"/>
              </a:solidFill>
            </a:endParaRPr>
          </a:p>
        </p:txBody>
      </p: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559" y="536133"/>
            <a:ext cx="273600" cy="288000"/>
          </a:xfrm>
          <a:prstGeom prst="rect">
            <a:avLst/>
          </a:prstGeom>
        </p:spPr>
      </p:pic>
    </p:spTree>
    <p:extLst>
      <p:ext uri="{BB962C8B-B14F-4D97-AF65-F5344CB8AC3E}">
        <p14:creationId xmlns:p14="http://schemas.microsoft.com/office/powerpoint/2010/main" val="3375324363"/>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1.xml.rels><?xml version="1.0" encoding="UTF-8" standalone="yes"?>
<Relationships xmlns="http://schemas.openxmlformats.org/package/2006/relationships"><Relationship Id="rId8" Type="http://schemas.openxmlformats.org/officeDocument/2006/relationships/image" Target="../media/image4500.png"/><Relationship Id="rId13" Type="http://schemas.openxmlformats.org/officeDocument/2006/relationships/image" Target="../media/image76.png"/><Relationship Id="rId7" Type="http://schemas.openxmlformats.org/officeDocument/2006/relationships/image" Target="../media/image4400.png"/><Relationship Id="rId1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300.png"/><Relationship Id="rId11" Type="http://schemas.openxmlformats.org/officeDocument/2006/relationships/image" Target="../media/image74.png"/><Relationship Id="rId5" Type="http://schemas.openxmlformats.org/officeDocument/2006/relationships/image" Target="../media/image4200.png"/><Relationship Id="rId15" Type="http://schemas.openxmlformats.org/officeDocument/2006/relationships/image" Target="../media/image24.gif"/><Relationship Id="rId10" Type="http://schemas.openxmlformats.org/officeDocument/2006/relationships/image" Target="../media/image4700.png"/><Relationship Id="rId9" Type="http://schemas.openxmlformats.org/officeDocument/2006/relationships/image" Target="../media/image4600.png"/><Relationship Id="rId14" Type="http://schemas.openxmlformats.org/officeDocument/2006/relationships/image" Target="../media/image77.png"/></Relationships>
</file>

<file path=ppt/slides/_rels/slide12.xml.rels><?xml version="1.0" encoding="UTF-8" standalone="yes"?>
<Relationships xmlns="http://schemas.openxmlformats.org/package/2006/relationships"><Relationship Id="rId8" Type="http://schemas.openxmlformats.org/officeDocument/2006/relationships/image" Target="../media/image631.png"/><Relationship Id="rId7" Type="http://schemas.openxmlformats.org/officeDocument/2006/relationships/image" Target="../media/image610.png"/><Relationship Id="rId2" Type="http://schemas.openxmlformats.org/officeDocument/2006/relationships/image" Target="../media/image611.png"/><Relationship Id="rId1" Type="http://schemas.openxmlformats.org/officeDocument/2006/relationships/slideLayout" Target="../slideLayouts/slideLayout2.xml"/><Relationship Id="rId6" Type="http://schemas.openxmlformats.org/officeDocument/2006/relationships/image" Target="../media/image440.png"/><Relationship Id="rId5" Type="http://schemas.openxmlformats.org/officeDocument/2006/relationships/image" Target="../media/image620.png"/><Relationship Id="rId10" Type="http://schemas.openxmlformats.org/officeDocument/2006/relationships/image" Target="../media/image640.png"/><Relationship Id="rId4" Type="http://schemas.openxmlformats.org/officeDocument/2006/relationships/image" Target="../media/image420.png"/><Relationship Id="rId9" Type="http://schemas.openxmlformats.org/officeDocument/2006/relationships/image" Target="../media/image630.png"/></Relationships>
</file>

<file path=ppt/slides/_rels/slide13.xml.rels><?xml version="1.0" encoding="UTF-8" standalone="yes"?>
<Relationships xmlns="http://schemas.openxmlformats.org/package/2006/relationships"><Relationship Id="rId8" Type="http://schemas.openxmlformats.org/officeDocument/2006/relationships/image" Target="../media/image700.png"/><Relationship Id="rId3" Type="http://schemas.openxmlformats.org/officeDocument/2006/relationships/image" Target="../media/image650.png"/><Relationship Id="rId7" Type="http://schemas.openxmlformats.org/officeDocument/2006/relationships/image" Target="../media/image690.png"/><Relationship Id="rId1" Type="http://schemas.openxmlformats.org/officeDocument/2006/relationships/slideLayout" Target="../slideLayouts/slideLayout2.xml"/><Relationship Id="rId6" Type="http://schemas.openxmlformats.org/officeDocument/2006/relationships/image" Target="../media/image680.png"/><Relationship Id="rId5" Type="http://schemas.openxmlformats.org/officeDocument/2006/relationships/image" Target="../media/image670.png"/><Relationship Id="rId4" Type="http://schemas.openxmlformats.org/officeDocument/2006/relationships/image" Target="../media/image660.png"/><Relationship Id="rId9" Type="http://schemas.openxmlformats.org/officeDocument/2006/relationships/image" Target="../media/image710.png"/></Relationships>
</file>

<file path=ppt/slides/_rels/slide14.xml.rels><?xml version="1.0" encoding="UTF-8" standalone="yes"?>
<Relationships xmlns="http://schemas.openxmlformats.org/package/2006/relationships"><Relationship Id="rId2" Type="http://schemas.openxmlformats.org/officeDocument/2006/relationships/image" Target="../media/image721.png"/><Relationship Id="rId1" Type="http://schemas.openxmlformats.org/officeDocument/2006/relationships/slideLayout" Target="../slideLayouts/slideLayout2.xml"/><Relationship Id="rId4" Type="http://schemas.openxmlformats.org/officeDocument/2006/relationships/image" Target="../media/image732.png"/></Relationships>
</file>

<file path=ppt/slides/_rels/slide15.xml.rels><?xml version="1.0" encoding="UTF-8" standalone="yes"?>
<Relationships xmlns="http://schemas.openxmlformats.org/package/2006/relationships"><Relationship Id="rId7" Type="http://schemas.openxmlformats.org/officeDocument/2006/relationships/image" Target="../media/image23.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hyperlink" Target="https://www.geogebra.org/m/TRa7qwhx#material/AXHs2Zpm" TargetMode="External"/><Relationship Id="rId5" Type="http://schemas.openxmlformats.org/officeDocument/2006/relationships/image" Target="../media/image760.png"/><Relationship Id="rId4" Type="http://schemas.openxmlformats.org/officeDocument/2006/relationships/image" Target="../media/image750.png"/></Relationships>
</file>

<file path=ppt/slides/_rels/slide16.xml.rels><?xml version="1.0" encoding="UTF-8" standalone="yes"?>
<Relationships xmlns="http://schemas.openxmlformats.org/package/2006/relationships"><Relationship Id="rId3" Type="http://schemas.openxmlformats.org/officeDocument/2006/relationships/image" Target="../media/image770.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23.png"/><Relationship Id="rId3" Type="http://schemas.openxmlformats.org/officeDocument/2006/relationships/image" Target="../media/image780.png"/><Relationship Id="rId7" Type="http://schemas.openxmlformats.org/officeDocument/2006/relationships/image" Target="../media/image82.png"/><Relationship Id="rId12" Type="http://schemas.openxmlformats.org/officeDocument/2006/relationships/hyperlink" Target="https://www.geogebra.org/m/TRa7qwhx#material/KztwanXZ" TargetMode="External"/><Relationship Id="rId1" Type="http://schemas.openxmlformats.org/officeDocument/2006/relationships/slideLayout" Target="../slideLayouts/slideLayout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8.xml.rels><?xml version="1.0" encoding="UTF-8" standalone="yes"?>
<Relationships xmlns="http://schemas.openxmlformats.org/package/2006/relationships"><Relationship Id="rId8" Type="http://schemas.openxmlformats.org/officeDocument/2006/relationships/image" Target="../media/image730.png"/><Relationship Id="rId7" Type="http://schemas.openxmlformats.org/officeDocument/2006/relationships/image" Target="../media/image720.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712.png"/><Relationship Id="rId11" Type="http://schemas.openxmlformats.org/officeDocument/2006/relationships/image" Target="../media/image23.png"/><Relationship Id="rId5" Type="http://schemas.openxmlformats.org/officeDocument/2006/relationships/image" Target="../media/image701.png"/><Relationship Id="rId10" Type="http://schemas.openxmlformats.org/officeDocument/2006/relationships/hyperlink" Target="https://www.educaplus.org/game/graficas-del-movimiento" TargetMode="External"/><Relationship Id="rId4" Type="http://schemas.openxmlformats.org/officeDocument/2006/relationships/image" Target="../media/image691.png"/><Relationship Id="rId9" Type="http://schemas.openxmlformats.org/officeDocument/2006/relationships/image" Target="../media/image740.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png"/><Relationship Id="rId7"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1.png"/><Relationship Id="rId10" Type="http://schemas.openxmlformats.org/officeDocument/2006/relationships/image" Target="../media/image23.png"/><Relationship Id="rId4" Type="http://schemas.openxmlformats.org/officeDocument/2006/relationships/image" Target="../media/image731.png"/><Relationship Id="rId9" Type="http://schemas.openxmlformats.org/officeDocument/2006/relationships/hyperlink" Target="https://www.educaplus.org/game/caida-libre"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37.xml"/><Relationship Id="rId18" Type="http://schemas.openxmlformats.org/officeDocument/2006/relationships/slide" Target="slide47.xml"/><Relationship Id="rId26" Type="http://schemas.openxmlformats.org/officeDocument/2006/relationships/slide" Target="slide61.xml"/><Relationship Id="rId3" Type="http://schemas.openxmlformats.org/officeDocument/2006/relationships/slide" Target="slide3.xml"/><Relationship Id="rId21" Type="http://schemas.openxmlformats.org/officeDocument/2006/relationships/slide" Target="slide52.xml"/><Relationship Id="rId7" Type="http://schemas.openxmlformats.org/officeDocument/2006/relationships/slide" Target="slide16.xml"/><Relationship Id="rId12" Type="http://schemas.openxmlformats.org/officeDocument/2006/relationships/slide" Target="slide36.xml"/><Relationship Id="rId17" Type="http://schemas.openxmlformats.org/officeDocument/2006/relationships/slide" Target="slide44.xml"/><Relationship Id="rId25" Type="http://schemas.openxmlformats.org/officeDocument/2006/relationships/slide" Target="slide59.xml"/><Relationship Id="rId2" Type="http://schemas.openxmlformats.org/officeDocument/2006/relationships/slide" Target="slide15.xml"/><Relationship Id="rId16" Type="http://schemas.openxmlformats.org/officeDocument/2006/relationships/slide" Target="slide42.xml"/><Relationship Id="rId20"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33.xml"/><Relationship Id="rId24" Type="http://schemas.openxmlformats.org/officeDocument/2006/relationships/slide" Target="slide58.xml"/><Relationship Id="rId5" Type="http://schemas.openxmlformats.org/officeDocument/2006/relationships/slide" Target="slide6.xml"/><Relationship Id="rId15" Type="http://schemas.openxmlformats.org/officeDocument/2006/relationships/slide" Target="slide41.xml"/><Relationship Id="rId23" Type="http://schemas.openxmlformats.org/officeDocument/2006/relationships/slide" Target="slide56.xml"/><Relationship Id="rId28" Type="http://schemas.openxmlformats.org/officeDocument/2006/relationships/slide" Target="slide65.xml"/><Relationship Id="rId10" Type="http://schemas.openxmlformats.org/officeDocument/2006/relationships/slide" Target="slide31.xml"/><Relationship Id="rId19" Type="http://schemas.openxmlformats.org/officeDocument/2006/relationships/slide" Target="slide48.xml"/><Relationship Id="rId4" Type="http://schemas.openxmlformats.org/officeDocument/2006/relationships/slide" Target="slide4.xml"/><Relationship Id="rId9" Type="http://schemas.openxmlformats.org/officeDocument/2006/relationships/slide" Target="slide26.xml"/><Relationship Id="rId14" Type="http://schemas.openxmlformats.org/officeDocument/2006/relationships/slide" Target="slide38.xml"/><Relationship Id="rId22" Type="http://schemas.openxmlformats.org/officeDocument/2006/relationships/slide" Target="slide55.xml"/><Relationship Id="rId27" Type="http://schemas.openxmlformats.org/officeDocument/2006/relationships/slide" Target="slide63.xml"/></Relationships>
</file>

<file path=ppt/slides/_rels/slide2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1.xml.rels><?xml version="1.0" encoding="UTF-8" standalone="yes"?>
<Relationships xmlns="http://schemas.openxmlformats.org/package/2006/relationships"><Relationship Id="rId3" Type="http://schemas.openxmlformats.org/officeDocument/2006/relationships/image" Target="../media/image9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educaplus.org/game/alcance-y-altura-maxima" TargetMode="External"/><Relationship Id="rId3" Type="http://schemas.openxmlformats.org/officeDocument/2006/relationships/image" Target="../media/image98.png"/><Relationship Id="rId7" Type="http://schemas.openxmlformats.org/officeDocument/2006/relationships/hyperlink" Target="https://phet.colorado.edu/sims/html/projectile-motion/latest/projectile-motion_en.html" TargetMode="Externa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0" Type="http://schemas.openxmlformats.org/officeDocument/2006/relationships/image" Target="../media/image109.png"/><Relationship Id="rId4" Type="http://schemas.openxmlformats.org/officeDocument/2006/relationships/image" Target="../media/image103.png"/><Relationship Id="rId9" Type="http://schemas.openxmlformats.org/officeDocument/2006/relationships/image" Target="../media/image108.png"/></Relationships>
</file>

<file path=ppt/slides/_rels/slide2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4.png"/><Relationship Id="rId7"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7.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hyperlink" Target="https://www.educaplus.org/game/movimiento-circular" TargetMode="External"/><Relationship Id="rId3" Type="http://schemas.openxmlformats.org/officeDocument/2006/relationships/image" Target="../media/image129.png"/><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1.png"/><Relationship Id="rId16"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image" Target="../media/image981.png"/><Relationship Id="rId10" Type="http://schemas.openxmlformats.org/officeDocument/2006/relationships/image" Target="../media/image136.png"/><Relationship Id="rId19" Type="http://schemas.openxmlformats.org/officeDocument/2006/relationships/image" Target="../media/image23.png"/><Relationship Id="rId4" Type="http://schemas.openxmlformats.org/officeDocument/2006/relationships/image" Target="../media/image130.png"/><Relationship Id="rId9" Type="http://schemas.openxmlformats.org/officeDocument/2006/relationships/image" Target="../media/image135.png"/><Relationship Id="rId14" Type="http://schemas.openxmlformats.org/officeDocument/2006/relationships/image" Target="../media/image971.png"/></Relationships>
</file>

<file path=ppt/slides/_rels/slide2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142.png"/><Relationship Id="rId7" Type="http://schemas.openxmlformats.org/officeDocument/2006/relationships/image" Target="../media/image146.png"/><Relationship Id="rId1" Type="http://schemas.openxmlformats.org/officeDocument/2006/relationships/slideLayout" Target="../slideLayouts/slideLayout2.xml"/><Relationship Id="rId6" Type="http://schemas.openxmlformats.org/officeDocument/2006/relationships/image" Target="../media/image145.png"/><Relationship Id="rId5" Type="http://schemas.openxmlformats.org/officeDocument/2006/relationships/image" Target="../media/image144.png"/><Relationship Id="rId4" Type="http://schemas.openxmlformats.org/officeDocument/2006/relationships/image" Target="../media/image143.png"/></Relationships>
</file>

<file path=ppt/slides/_rels/slide29.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148.png"/><Relationship Id="rId7" Type="http://schemas.openxmlformats.org/officeDocument/2006/relationships/image" Target="../media/image152.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 Id="rId9" Type="http://schemas.openxmlformats.org/officeDocument/2006/relationships/image" Target="../media/image15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www.educaplus.org/game/tipos-de-fuerzas" TargetMode="External"/><Relationship Id="rId4" Type="http://schemas.openxmlformats.org/officeDocument/2006/relationships/image" Target="../media/image157.png"/></Relationships>
</file>

<file path=ppt/slides/_rels/slide32.xml.rels><?xml version="1.0" encoding="UTF-8" standalone="yes"?>
<Relationships xmlns="http://schemas.openxmlformats.org/package/2006/relationships"><Relationship Id="rId3" Type="http://schemas.openxmlformats.org/officeDocument/2006/relationships/image" Target="../media/image158.png"/><Relationship Id="rId1" Type="http://schemas.openxmlformats.org/officeDocument/2006/relationships/slideLayout" Target="../slideLayouts/slideLayout2.xml"/><Relationship Id="rId5" Type="http://schemas.openxmlformats.org/officeDocument/2006/relationships/image" Target="../media/image159.png"/><Relationship Id="rId4" Type="http://schemas.openxmlformats.org/officeDocument/2006/relationships/image" Target="../media/image89.png"/></Relationships>
</file>

<file path=ppt/slides/_rels/slide33.xml.rels><?xml version="1.0" encoding="UTF-8" standalone="yes"?>
<Relationships xmlns="http://schemas.openxmlformats.org/package/2006/relationships"><Relationship Id="rId8" Type="http://schemas.openxmlformats.org/officeDocument/2006/relationships/image" Target="../media/image165.jpg"/><Relationship Id="rId13" Type="http://schemas.openxmlformats.org/officeDocument/2006/relationships/image" Target="../media/image170.png"/><Relationship Id="rId18" Type="http://schemas.openxmlformats.org/officeDocument/2006/relationships/image" Target="../media/image23.png"/><Relationship Id="rId3" Type="http://schemas.openxmlformats.org/officeDocument/2006/relationships/image" Target="../media/image161.gif"/><Relationship Id="rId7" Type="http://schemas.microsoft.com/office/2007/relationships/hdphoto" Target="../media/hdphoto1.wdp"/><Relationship Id="rId12" Type="http://schemas.openxmlformats.org/officeDocument/2006/relationships/image" Target="../media/image169.png"/><Relationship Id="rId17" Type="http://schemas.openxmlformats.org/officeDocument/2006/relationships/hyperlink" Target="http://rsefalicante.umh.es/Animaciones_SR/trenuniformeexterior.htm" TargetMode="External"/><Relationship Id="rId2" Type="http://schemas.openxmlformats.org/officeDocument/2006/relationships/image" Target="../media/image160.jpg"/><Relationship Id="rId16" Type="http://schemas.openxmlformats.org/officeDocument/2006/relationships/image" Target="../media/image173.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68.png"/><Relationship Id="rId5" Type="http://schemas.openxmlformats.org/officeDocument/2006/relationships/image" Target="../media/image163.jpg"/><Relationship Id="rId15" Type="http://schemas.openxmlformats.org/officeDocument/2006/relationships/image" Target="../media/image172.png"/><Relationship Id="rId10" Type="http://schemas.openxmlformats.org/officeDocument/2006/relationships/image" Target="../media/image167.png"/><Relationship Id="rId19" Type="http://schemas.openxmlformats.org/officeDocument/2006/relationships/hyperlink" Target="http://rsefalicante.umh.es/Animaciones_SR/trenuniforme.htm" TargetMode="External"/><Relationship Id="rId4" Type="http://schemas.openxmlformats.org/officeDocument/2006/relationships/image" Target="../media/image162.png"/><Relationship Id="rId14" Type="http://schemas.openxmlformats.org/officeDocument/2006/relationships/image" Target="../media/image171.png"/></Relationships>
</file>

<file path=ppt/slides/_rels/slide34.xml.rels><?xml version="1.0" encoding="UTF-8" standalone="yes"?>
<Relationships xmlns="http://schemas.openxmlformats.org/package/2006/relationships"><Relationship Id="rId8" Type="http://schemas.openxmlformats.org/officeDocument/2006/relationships/image" Target="../media/image165.jpg"/><Relationship Id="rId13" Type="http://schemas.openxmlformats.org/officeDocument/2006/relationships/image" Target="../media/image177.png"/><Relationship Id="rId18" Type="http://schemas.openxmlformats.org/officeDocument/2006/relationships/image" Target="../media/image23.png"/><Relationship Id="rId3" Type="http://schemas.openxmlformats.org/officeDocument/2006/relationships/image" Target="../media/image161.gif"/><Relationship Id="rId7" Type="http://schemas.microsoft.com/office/2007/relationships/hdphoto" Target="../media/hdphoto1.wdp"/><Relationship Id="rId12" Type="http://schemas.openxmlformats.org/officeDocument/2006/relationships/image" Target="../media/image176.png"/><Relationship Id="rId17" Type="http://schemas.openxmlformats.org/officeDocument/2006/relationships/hyperlink" Target="http://rsefalicante.umh.es/Animaciones_SR/trenaceleradoexterior.htm" TargetMode="External"/><Relationship Id="rId2" Type="http://schemas.openxmlformats.org/officeDocument/2006/relationships/image" Target="../media/image160.jpg"/><Relationship Id="rId16" Type="http://schemas.openxmlformats.org/officeDocument/2006/relationships/image" Target="../media/image180.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175.png"/><Relationship Id="rId5" Type="http://schemas.openxmlformats.org/officeDocument/2006/relationships/image" Target="../media/image163.jpg"/><Relationship Id="rId15" Type="http://schemas.openxmlformats.org/officeDocument/2006/relationships/image" Target="../media/image179.png"/><Relationship Id="rId10" Type="http://schemas.openxmlformats.org/officeDocument/2006/relationships/image" Target="../media/image174.png"/><Relationship Id="rId4" Type="http://schemas.openxmlformats.org/officeDocument/2006/relationships/image" Target="../media/image162.png"/><Relationship Id="rId14" Type="http://schemas.openxmlformats.org/officeDocument/2006/relationships/image" Target="../media/image178.png"/></Relationships>
</file>

<file path=ppt/slides/_rels/slide35.xml.rels><?xml version="1.0" encoding="UTF-8" standalone="yes"?>
<Relationships xmlns="http://schemas.openxmlformats.org/package/2006/relationships"><Relationship Id="rId3" Type="http://schemas.openxmlformats.org/officeDocument/2006/relationships/image" Target="../media/image181.png"/><Relationship Id="rId1" Type="http://schemas.openxmlformats.org/officeDocument/2006/relationships/slideLayout" Target="../slideLayouts/slideLayout2.xml"/><Relationship Id="rId5" Type="http://schemas.openxmlformats.org/officeDocument/2006/relationships/image" Target="../media/image183.png"/><Relationship Id="rId4" Type="http://schemas.openxmlformats.org/officeDocument/2006/relationships/image" Target="../media/image182.png"/></Relationships>
</file>

<file path=ppt/slides/_rels/slide36.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gif"/><Relationship Id="rId1" Type="http://schemas.openxmlformats.org/officeDocument/2006/relationships/slideLayout" Target="../slideLayouts/slideLayout2.xml"/><Relationship Id="rId6" Type="http://schemas.openxmlformats.org/officeDocument/2006/relationships/image" Target="../media/image187.png"/><Relationship Id="rId4" Type="http://schemas.openxmlformats.org/officeDocument/2006/relationships/image" Target="../media/image168.gif"/></Relationships>
</file>

<file path=ppt/slides/_rels/slide37.xml.rels><?xml version="1.0" encoding="UTF-8" standalone="yes"?>
<Relationships xmlns="http://schemas.openxmlformats.org/package/2006/relationships"><Relationship Id="rId3" Type="http://schemas.openxmlformats.org/officeDocument/2006/relationships/image" Target="../media/image188.png"/><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38.xml.rels><?xml version="1.0" encoding="UTF-8" standalone="yes"?>
<Relationships xmlns="http://schemas.openxmlformats.org/package/2006/relationships"><Relationship Id="rId3" Type="http://schemas.openxmlformats.org/officeDocument/2006/relationships/image" Target="../media/image191.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39.xml.rels><?xml version="1.0" encoding="UTF-8" standalone="yes"?>
<Relationships xmlns="http://schemas.openxmlformats.org/package/2006/relationships"><Relationship Id="rId2" Type="http://schemas.openxmlformats.org/officeDocument/2006/relationships/image" Target="../media/image169.jpeg"/><Relationship Id="rId1" Type="http://schemas.openxmlformats.org/officeDocument/2006/relationships/slideLayout" Target="../slideLayouts/slideLayout2.xml"/><Relationship Id="rId5" Type="http://schemas.openxmlformats.org/officeDocument/2006/relationships/image" Target="../media/image197.png"/><Relationship Id="rId4" Type="http://schemas.openxmlformats.org/officeDocument/2006/relationships/image" Target="../media/image196.png"/></Relationships>
</file>

<file path=ppt/slides/_rels/slide4.xml.rels><?xml version="1.0" encoding="UTF-8" standalone="yes"?>
<Relationships xmlns="http://schemas.openxmlformats.org/package/2006/relationships"><Relationship Id="rId8" Type="http://schemas.openxmlformats.org/officeDocument/2006/relationships/image" Target="../media/image1001.png"/><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300.png"/><Relationship Id="rId5" Type="http://schemas.openxmlformats.org/officeDocument/2006/relationships/image" Target="../media/image18.png"/><Relationship Id="rId15" Type="http://schemas.openxmlformats.org/officeDocument/2006/relationships/image" Target="../media/image23.png"/><Relationship Id="rId10" Type="http://schemas.openxmlformats.org/officeDocument/2006/relationships/image" Target="../media/image1201.png"/><Relationship Id="rId4" Type="http://schemas.openxmlformats.org/officeDocument/2006/relationships/image" Target="../media/image17.png"/><Relationship Id="rId9" Type="http://schemas.openxmlformats.org/officeDocument/2006/relationships/image" Target="../media/image1101.png"/><Relationship Id="rId14" Type="http://schemas.openxmlformats.org/officeDocument/2006/relationships/hyperlink" Target="https://www.educaplus.org/game/vector-de-posicio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9.png"/><Relationship Id="rId1" Type="http://schemas.openxmlformats.org/officeDocument/2006/relationships/slideLayout" Target="../slideLayouts/slideLayout2.xml"/><Relationship Id="rId5" Type="http://schemas.openxmlformats.org/officeDocument/2006/relationships/image" Target="../media/image170.jpg"/><Relationship Id="rId4" Type="http://schemas.openxmlformats.org/officeDocument/2006/relationships/hyperlink" Target="https://phet.colorado.edu/sims/html/hookes-law/latest/hookes-law_es.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01.png"/><Relationship Id="rId1" Type="http://schemas.openxmlformats.org/officeDocument/2006/relationships/slideLayout" Target="../slideLayouts/slideLayout2.xml"/><Relationship Id="rId4" Type="http://schemas.openxmlformats.org/officeDocument/2006/relationships/image" Target="../media/image202.png"/></Relationships>
</file>

<file path=ppt/slides/_rels/slide43.xml.rels><?xml version="1.0" encoding="UTF-8" standalone="yes"?>
<Relationships xmlns="http://schemas.openxmlformats.org/package/2006/relationships"><Relationship Id="rId8" Type="http://schemas.openxmlformats.org/officeDocument/2006/relationships/image" Target="../media/image208.png"/><Relationship Id="rId13" Type="http://schemas.openxmlformats.org/officeDocument/2006/relationships/image" Target="../media/image23.png"/><Relationship Id="rId3" Type="http://schemas.openxmlformats.org/officeDocument/2006/relationships/image" Target="../media/image203.png"/><Relationship Id="rId7" Type="http://schemas.openxmlformats.org/officeDocument/2006/relationships/image" Target="../media/image207.png"/><Relationship Id="rId12" Type="http://schemas.openxmlformats.org/officeDocument/2006/relationships/hyperlink" Target="https://www.educaplus.org/game/rozamiento" TargetMode="External"/><Relationship Id="rId1" Type="http://schemas.openxmlformats.org/officeDocument/2006/relationships/slideLayout" Target="../slideLayouts/slideLayout2.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0" Type="http://schemas.openxmlformats.org/officeDocument/2006/relationships/image" Target="../media/image210.png"/><Relationship Id="rId4" Type="http://schemas.openxmlformats.org/officeDocument/2006/relationships/image" Target="../media/image204.png"/><Relationship Id="rId9" Type="http://schemas.openxmlformats.org/officeDocument/2006/relationships/image" Target="../media/image209.png"/></Relationships>
</file>

<file path=ppt/slides/_rels/slide44.xml.rels><?xml version="1.0" encoding="UTF-8" standalone="yes"?>
<Relationships xmlns="http://schemas.openxmlformats.org/package/2006/relationships"><Relationship Id="rId8" Type="http://schemas.openxmlformats.org/officeDocument/2006/relationships/image" Target="../media/image213.png"/><Relationship Id="rId13" Type="http://schemas.openxmlformats.org/officeDocument/2006/relationships/image" Target="../media/image184.png"/><Relationship Id="rId3" Type="http://schemas.openxmlformats.org/officeDocument/2006/relationships/image" Target="../media/image212.png"/><Relationship Id="rId7" Type="http://schemas.openxmlformats.org/officeDocument/2006/relationships/image" Target="../media/image9900.png"/><Relationship Id="rId12" Type="http://schemas.openxmlformats.org/officeDocument/2006/relationships/image" Target="../media/image1040.png"/><Relationship Id="rId1" Type="http://schemas.openxmlformats.org/officeDocument/2006/relationships/slideLayout" Target="../slideLayouts/slideLayout2.xml"/><Relationship Id="rId6" Type="http://schemas.openxmlformats.org/officeDocument/2006/relationships/image" Target="../media/image9800.png"/><Relationship Id="rId11" Type="http://schemas.openxmlformats.org/officeDocument/2006/relationships/image" Target="../media/image1030.png"/><Relationship Id="rId5" Type="http://schemas.openxmlformats.org/officeDocument/2006/relationships/image" Target="../media/image970.png"/><Relationship Id="rId10" Type="http://schemas.openxmlformats.org/officeDocument/2006/relationships/image" Target="../media/image214.png"/><Relationship Id="rId4" Type="http://schemas.openxmlformats.org/officeDocument/2006/relationships/image" Target="../media/image960.png"/><Relationship Id="rId9" Type="http://schemas.openxmlformats.org/officeDocument/2006/relationships/image" Target="../media/image10100.png"/></Relationships>
</file>

<file path=ppt/slides/_rels/slide45.xml.rels><?xml version="1.0" encoding="UTF-8" standalone="yes"?>
<Relationships xmlns="http://schemas.openxmlformats.org/package/2006/relationships"><Relationship Id="rId3" Type="http://schemas.openxmlformats.org/officeDocument/2006/relationships/image" Target="../media/image185.png"/><Relationship Id="rId7" Type="http://schemas.openxmlformats.org/officeDocument/2006/relationships/image" Target="../media/image200.png"/><Relationship Id="rId1" Type="http://schemas.openxmlformats.org/officeDocument/2006/relationships/slideLayout" Target="../slideLayouts/slideLayout2.xml"/><Relationship Id="rId6" Type="http://schemas.openxmlformats.org/officeDocument/2006/relationships/image" Target="../media/image195.png"/><Relationship Id="rId5" Type="http://schemas.openxmlformats.org/officeDocument/2006/relationships/image" Target="../media/image186.png"/><Relationship Id="rId4" Type="http://schemas.openxmlformats.org/officeDocument/2006/relationships/image" Target="../media/image217.png"/></Relationships>
</file>

<file path=ppt/slides/_rels/slide46.xml.rels><?xml version="1.0" encoding="UTF-8" standalone="yes"?>
<Relationships xmlns="http://schemas.openxmlformats.org/package/2006/relationships"><Relationship Id="rId3" Type="http://schemas.openxmlformats.org/officeDocument/2006/relationships/image" Target="../media/image2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6.png"/><Relationship Id="rId7" Type="http://schemas.openxmlformats.org/officeDocument/2006/relationships/image" Target="../media/image221.png"/><Relationship Id="rId12" Type="http://schemas.openxmlformats.org/officeDocument/2006/relationships/image" Target="../media/image226.png"/><Relationship Id="rId1" Type="http://schemas.openxmlformats.org/officeDocument/2006/relationships/slideLayout" Target="../slideLayouts/slideLayout2.xml"/><Relationship Id="rId6" Type="http://schemas.openxmlformats.org/officeDocument/2006/relationships/image" Target="../media/image220.png"/><Relationship Id="rId11" Type="http://schemas.openxmlformats.org/officeDocument/2006/relationships/image" Target="../media/image225.png"/><Relationship Id="rId5" Type="http://schemas.openxmlformats.org/officeDocument/2006/relationships/image" Target="../media/image219.png"/><Relationship Id="rId10" Type="http://schemas.openxmlformats.org/officeDocument/2006/relationships/image" Target="../media/image224.png"/><Relationship Id="rId4" Type="http://schemas.openxmlformats.org/officeDocument/2006/relationships/image" Target="../media/image218.png"/><Relationship Id="rId9" Type="http://schemas.openxmlformats.org/officeDocument/2006/relationships/image" Target="../media/image223.png"/></Relationships>
</file>

<file path=ppt/slides/_rels/slide49.xml.rels><?xml version="1.0" encoding="UTF-8" standalone="yes"?>
<Relationships xmlns="http://schemas.openxmlformats.org/package/2006/relationships"><Relationship Id="rId8" Type="http://schemas.openxmlformats.org/officeDocument/2006/relationships/image" Target="../media/image232.png"/><Relationship Id="rId3" Type="http://schemas.openxmlformats.org/officeDocument/2006/relationships/image" Target="../media/image227.png"/><Relationship Id="rId7" Type="http://schemas.openxmlformats.org/officeDocument/2006/relationships/image" Target="../media/image231.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29.png"/><Relationship Id="rId4" Type="http://schemas.openxmlformats.org/officeDocument/2006/relationships/image" Target="../media/image228.png"/><Relationship Id="rId9" Type="http://schemas.openxmlformats.org/officeDocument/2006/relationships/image" Target="../media/image233.png"/></Relationships>
</file>

<file path=ppt/slides/_rels/slide5.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image" Target="../media/image2310.png"/><Relationship Id="rId7" Type="http://schemas.openxmlformats.org/officeDocument/2006/relationships/image" Target="../media/image1800.png"/><Relationship Id="rId1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700.png"/><Relationship Id="rId11" Type="http://schemas.openxmlformats.org/officeDocument/2006/relationships/image" Target="../media/image26.png"/><Relationship Id="rId5" Type="http://schemas.openxmlformats.org/officeDocument/2006/relationships/image" Target="../media/image1600.png"/><Relationship Id="rId10" Type="http://schemas.openxmlformats.org/officeDocument/2006/relationships/image" Target="../media/image25.png"/><Relationship Id="rId4" Type="http://schemas.openxmlformats.org/officeDocument/2006/relationships/image" Target="../media/image1501.png"/><Relationship Id="rId9" Type="http://schemas.openxmlformats.org/officeDocument/2006/relationships/image" Target="../media/image24.png"/></Relationships>
</file>

<file path=ppt/slides/_rels/slide50.xml.rels><?xml version="1.0" encoding="UTF-8" standalone="yes"?>
<Relationships xmlns="http://schemas.openxmlformats.org/package/2006/relationships"><Relationship Id="rId8" Type="http://schemas.openxmlformats.org/officeDocument/2006/relationships/image" Target="../media/image239.png"/><Relationship Id="rId13" Type="http://schemas.openxmlformats.org/officeDocument/2006/relationships/image" Target="../media/image244.png"/><Relationship Id="rId3" Type="http://schemas.openxmlformats.org/officeDocument/2006/relationships/image" Target="../media/image234.png"/><Relationship Id="rId7" Type="http://schemas.openxmlformats.org/officeDocument/2006/relationships/image" Target="../media/image238.png"/><Relationship Id="rId12" Type="http://schemas.openxmlformats.org/officeDocument/2006/relationships/image" Target="../media/image243.png"/><Relationship Id="rId16" Type="http://schemas.openxmlformats.org/officeDocument/2006/relationships/image" Target="../media/image247.png"/><Relationship Id="rId1" Type="http://schemas.openxmlformats.org/officeDocument/2006/relationships/slideLayout" Target="../slideLayouts/slideLayout2.xml"/><Relationship Id="rId6" Type="http://schemas.openxmlformats.org/officeDocument/2006/relationships/image" Target="../media/image237.png"/><Relationship Id="rId11" Type="http://schemas.openxmlformats.org/officeDocument/2006/relationships/image" Target="../media/image242.png"/><Relationship Id="rId5" Type="http://schemas.openxmlformats.org/officeDocument/2006/relationships/image" Target="../media/image236.png"/><Relationship Id="rId15" Type="http://schemas.openxmlformats.org/officeDocument/2006/relationships/image" Target="../media/image246.png"/><Relationship Id="rId10" Type="http://schemas.openxmlformats.org/officeDocument/2006/relationships/image" Target="../media/image241.png"/><Relationship Id="rId4" Type="http://schemas.openxmlformats.org/officeDocument/2006/relationships/image" Target="../media/image235.png"/><Relationship Id="rId9" Type="http://schemas.openxmlformats.org/officeDocument/2006/relationships/image" Target="../media/image240.png"/><Relationship Id="rId14" Type="http://schemas.openxmlformats.org/officeDocument/2006/relationships/image" Target="../media/image245.png"/></Relationships>
</file>

<file path=ppt/slides/_rels/slide51.xml.rels><?xml version="1.0" encoding="UTF-8" standalone="yes"?>
<Relationships xmlns="http://schemas.openxmlformats.org/package/2006/relationships"><Relationship Id="rId8" Type="http://schemas.openxmlformats.org/officeDocument/2006/relationships/image" Target="../media/image1480.png"/><Relationship Id="rId13" Type="http://schemas.openxmlformats.org/officeDocument/2006/relationships/image" Target="../media/image251.png"/><Relationship Id="rId7" Type="http://schemas.openxmlformats.org/officeDocument/2006/relationships/image" Target="../media/image1470.png"/><Relationship Id="rId12" Type="http://schemas.openxmlformats.org/officeDocument/2006/relationships/image" Target="../media/image250.png"/><Relationship Id="rId2" Type="http://schemas.openxmlformats.org/officeDocument/2006/relationships/image" Target="../media/image248.png"/><Relationship Id="rId1" Type="http://schemas.openxmlformats.org/officeDocument/2006/relationships/slideLayout" Target="../slideLayouts/slideLayout2.xml"/><Relationship Id="rId6" Type="http://schemas.openxmlformats.org/officeDocument/2006/relationships/image" Target="../media/image1460.png"/><Relationship Id="rId11" Type="http://schemas.openxmlformats.org/officeDocument/2006/relationships/image" Target="../media/image249.png"/><Relationship Id="rId5" Type="http://schemas.openxmlformats.org/officeDocument/2006/relationships/image" Target="../media/image1450.png"/><Relationship Id="rId10" Type="http://schemas.openxmlformats.org/officeDocument/2006/relationships/image" Target="../media/image1510.png"/><Relationship Id="rId4" Type="http://schemas.openxmlformats.org/officeDocument/2006/relationships/image" Target="../media/image1440.png"/><Relationship Id="rId9" Type="http://schemas.openxmlformats.org/officeDocument/2006/relationships/image" Target="../media/image1490.png"/></Relationships>
</file>

<file path=ppt/slides/_rels/slide52.xml.rels><?xml version="1.0" encoding="UTF-8" standalone="yes"?>
<Relationships xmlns="http://schemas.openxmlformats.org/package/2006/relationships"><Relationship Id="rId3" Type="http://schemas.openxmlformats.org/officeDocument/2006/relationships/image" Target="../media/image252.png"/><Relationship Id="rId1" Type="http://schemas.openxmlformats.org/officeDocument/2006/relationships/slideLayout" Target="../slideLayouts/slideLayout2.xml"/><Relationship Id="rId4" Type="http://schemas.openxmlformats.org/officeDocument/2006/relationships/image" Target="../media/image253.png"/></Relationships>
</file>

<file path=ppt/slides/_rels/slide53.xml.rels><?xml version="1.0" encoding="UTF-8" standalone="yes"?>
<Relationships xmlns="http://schemas.openxmlformats.org/package/2006/relationships"><Relationship Id="rId3" Type="http://schemas.openxmlformats.org/officeDocument/2006/relationships/image" Target="../media/image254.png"/><Relationship Id="rId1" Type="http://schemas.openxmlformats.org/officeDocument/2006/relationships/slideLayout" Target="../slideLayouts/slideLayout2.xml"/><Relationship Id="rId4" Type="http://schemas.openxmlformats.org/officeDocument/2006/relationships/image" Target="../media/image255.png"/></Relationships>
</file>

<file path=ppt/slides/_rels/slide54.xml.rels><?xml version="1.0" encoding="UTF-8" standalone="yes"?>
<Relationships xmlns="http://schemas.openxmlformats.org/package/2006/relationships"><Relationship Id="rId3" Type="http://schemas.openxmlformats.org/officeDocument/2006/relationships/image" Target="../media/image256.png"/><Relationship Id="rId1" Type="http://schemas.openxmlformats.org/officeDocument/2006/relationships/slideLayout" Target="../slideLayouts/slideLayout2.xml"/><Relationship Id="rId4" Type="http://schemas.openxmlformats.org/officeDocument/2006/relationships/image" Target="../media/image257.png"/></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6.xml.rels><?xml version="1.0" encoding="UTF-8" standalone="yes"?>
<Relationships xmlns="http://schemas.openxmlformats.org/package/2006/relationships"><Relationship Id="rId8" Type="http://schemas.openxmlformats.org/officeDocument/2006/relationships/image" Target="../media/image264.png"/><Relationship Id="rId13" Type="http://schemas.openxmlformats.org/officeDocument/2006/relationships/image" Target="../media/image269.png"/><Relationship Id="rId7" Type="http://schemas.openxmlformats.org/officeDocument/2006/relationships/image" Target="../media/image263.png"/><Relationship Id="rId12" Type="http://schemas.openxmlformats.org/officeDocument/2006/relationships/image" Target="../media/image268.png"/><Relationship Id="rId2" Type="http://schemas.openxmlformats.org/officeDocument/2006/relationships/image" Target="../media/image249.jpeg"/><Relationship Id="rId1" Type="http://schemas.openxmlformats.org/officeDocument/2006/relationships/slideLayout" Target="../slideLayouts/slideLayout2.xml"/><Relationship Id="rId6" Type="http://schemas.openxmlformats.org/officeDocument/2006/relationships/image" Target="../media/image262.png"/><Relationship Id="rId11" Type="http://schemas.openxmlformats.org/officeDocument/2006/relationships/image" Target="../media/image267.png"/><Relationship Id="rId5" Type="http://schemas.openxmlformats.org/officeDocument/2006/relationships/image" Target="../media/image260.png"/><Relationship Id="rId10" Type="http://schemas.openxmlformats.org/officeDocument/2006/relationships/image" Target="../media/image266.png"/><Relationship Id="rId4" Type="http://schemas.openxmlformats.org/officeDocument/2006/relationships/image" Target="../media/image259.png"/><Relationship Id="rId9" Type="http://schemas.openxmlformats.org/officeDocument/2006/relationships/image" Target="../media/image265.png"/></Relationships>
</file>

<file path=ppt/slides/_rels/slide57.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2.xml"/><Relationship Id="rId5" Type="http://schemas.openxmlformats.org/officeDocument/2006/relationships/image" Target="../media/image273.png"/><Relationship Id="rId4" Type="http://schemas.openxmlformats.org/officeDocument/2006/relationships/image" Target="../media/image272.png"/></Relationships>
</file>

<file path=ppt/slides/_rels/slide5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8.png"/><Relationship Id="rId7" Type="http://schemas.openxmlformats.org/officeDocument/2006/relationships/diagramColors" Target="../diagrams/colors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9.xml.rels><?xml version="1.0" encoding="UTF-8" standalone="yes"?>
<Relationships xmlns="http://schemas.openxmlformats.org/package/2006/relationships"><Relationship Id="rId8" Type="http://schemas.openxmlformats.org/officeDocument/2006/relationships/image" Target="../media/image15400.png"/><Relationship Id="rId13" Type="http://schemas.openxmlformats.org/officeDocument/2006/relationships/image" Target="../media/image1590.png"/><Relationship Id="rId18" Type="http://schemas.openxmlformats.org/officeDocument/2006/relationships/image" Target="../media/image278.png"/><Relationship Id="rId3" Type="http://schemas.openxmlformats.org/officeDocument/2006/relationships/image" Target="../media/image248.png"/><Relationship Id="rId7" Type="http://schemas.openxmlformats.org/officeDocument/2006/relationships/image" Target="../media/image1530.png"/><Relationship Id="rId12" Type="http://schemas.openxmlformats.org/officeDocument/2006/relationships/image" Target="../media/image15800.png"/><Relationship Id="rId17" Type="http://schemas.openxmlformats.org/officeDocument/2006/relationships/image" Target="../media/image277.png"/><Relationship Id="rId2" Type="http://schemas.openxmlformats.org/officeDocument/2006/relationships/image" Target="../media/image249.jpeg"/><Relationship Id="rId16" Type="http://schemas.openxmlformats.org/officeDocument/2006/relationships/image" Target="../media/image276.png"/><Relationship Id="rId20" Type="http://schemas.openxmlformats.org/officeDocument/2006/relationships/image" Target="../media/image23.png"/><Relationship Id="rId1" Type="http://schemas.openxmlformats.org/officeDocument/2006/relationships/slideLayout" Target="../slideLayouts/slideLayout2.xml"/><Relationship Id="rId11" Type="http://schemas.openxmlformats.org/officeDocument/2006/relationships/image" Target="../media/image1570.png"/><Relationship Id="rId5" Type="http://schemas.microsoft.com/office/2007/relationships/hdphoto" Target="../media/hdphoto2.wdp"/><Relationship Id="rId15" Type="http://schemas.openxmlformats.org/officeDocument/2006/relationships/image" Target="../media/image275.png"/><Relationship Id="rId10" Type="http://schemas.openxmlformats.org/officeDocument/2006/relationships/image" Target="../media/image15600.png"/><Relationship Id="rId19" Type="http://schemas.openxmlformats.org/officeDocument/2006/relationships/hyperlink" Target="https://www.educaplus.org/game/laboratorio-de-colisiones" TargetMode="External"/><Relationship Id="rId4" Type="http://schemas.openxmlformats.org/officeDocument/2006/relationships/image" Target="../media/image274.png"/><Relationship Id="rId9" Type="http://schemas.openxmlformats.org/officeDocument/2006/relationships/image" Target="../media/image15500.png"/><Relationship Id="rId14" Type="http://schemas.openxmlformats.org/officeDocument/2006/relationships/image" Target="../media/image16000.png"/></Relationships>
</file>

<file path=ppt/slides/_rels/slide6.xml.rels><?xml version="1.0" encoding="UTF-8" standalone="yes"?>
<Relationships xmlns="http://schemas.openxmlformats.org/package/2006/relationships"><Relationship Id="rId8" Type="http://schemas.openxmlformats.org/officeDocument/2006/relationships/image" Target="../media/image271.png"/><Relationship Id="rId3" Type="http://schemas.openxmlformats.org/officeDocument/2006/relationships/image" Target="../media/image28.png"/><Relationship Id="rId7"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1610.png"/><Relationship Id="rId11" Type="http://schemas.openxmlformats.org/officeDocument/2006/relationships/image" Target="../media/image32.png"/><Relationship Id="rId5" Type="http://schemas.openxmlformats.org/officeDocument/2006/relationships/image" Target="../media/image1500.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60.xml.rels><?xml version="1.0" encoding="UTF-8" standalone="yes"?>
<Relationships xmlns="http://schemas.openxmlformats.org/package/2006/relationships"><Relationship Id="rId3" Type="http://schemas.openxmlformats.org/officeDocument/2006/relationships/image" Target="../media/image279.png"/><Relationship Id="rId1" Type="http://schemas.openxmlformats.org/officeDocument/2006/relationships/slideLayout" Target="../slideLayouts/slideLayout2.xml"/><Relationship Id="rId6" Type="http://schemas.openxmlformats.org/officeDocument/2006/relationships/image" Target="../media/image282.png"/><Relationship Id="rId5" Type="http://schemas.openxmlformats.org/officeDocument/2006/relationships/image" Target="../media/image281.png"/><Relationship Id="rId4" Type="http://schemas.openxmlformats.org/officeDocument/2006/relationships/image" Target="../media/image280.png"/></Relationships>
</file>

<file path=ppt/slides/_rels/slide61.xml.rels><?xml version="1.0" encoding="UTF-8" standalone="yes"?>
<Relationships xmlns="http://schemas.openxmlformats.org/package/2006/relationships"><Relationship Id="rId13" Type="http://schemas.openxmlformats.org/officeDocument/2006/relationships/image" Target="../media/image15600.png"/><Relationship Id="rId3" Type="http://schemas.openxmlformats.org/officeDocument/2006/relationships/image" Target="../media/image248.png"/><Relationship Id="rId12" Type="http://schemas.openxmlformats.org/officeDocument/2006/relationships/image" Target="../media/image1630.png"/><Relationship Id="rId17" Type="http://schemas.openxmlformats.org/officeDocument/2006/relationships/image" Target="../media/image283.png"/><Relationship Id="rId2" Type="http://schemas.openxmlformats.org/officeDocument/2006/relationships/image" Target="../media/image249.jpeg"/><Relationship Id="rId16" Type="http://schemas.openxmlformats.org/officeDocument/2006/relationships/image" Target="../media/image16000.png"/><Relationship Id="rId1" Type="http://schemas.openxmlformats.org/officeDocument/2006/relationships/slideLayout" Target="../slideLayouts/slideLayout2.xml"/><Relationship Id="rId11" Type="http://schemas.openxmlformats.org/officeDocument/2006/relationships/image" Target="../media/image15400.png"/><Relationship Id="rId5" Type="http://schemas.microsoft.com/office/2007/relationships/hdphoto" Target="../media/hdphoto2.wdp"/><Relationship Id="rId15" Type="http://schemas.openxmlformats.org/officeDocument/2006/relationships/image" Target="../media/image1650.png"/><Relationship Id="rId10" Type="http://schemas.openxmlformats.org/officeDocument/2006/relationships/image" Target="../media/image1530.png"/><Relationship Id="rId4" Type="http://schemas.openxmlformats.org/officeDocument/2006/relationships/image" Target="../media/image274.png"/><Relationship Id="rId14" Type="http://schemas.openxmlformats.org/officeDocument/2006/relationships/image" Target="../media/image1640.png"/></Relationships>
</file>

<file path=ppt/slides/_rels/slide62.xml.rels><?xml version="1.0" encoding="UTF-8" standalone="yes"?>
<Relationships xmlns="http://schemas.openxmlformats.org/package/2006/relationships"><Relationship Id="rId3" Type="http://schemas.openxmlformats.org/officeDocument/2006/relationships/image" Target="../media/image28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820.png"/><Relationship Id="rId13" Type="http://schemas.openxmlformats.org/officeDocument/2006/relationships/image" Target="../media/image289.png"/><Relationship Id="rId7" Type="http://schemas.openxmlformats.org/officeDocument/2006/relationships/image" Target="../media/image1810.png"/><Relationship Id="rId12" Type="http://schemas.openxmlformats.org/officeDocument/2006/relationships/image" Target="../media/image288.png"/><Relationship Id="rId2"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18000.png"/><Relationship Id="rId11" Type="http://schemas.openxmlformats.org/officeDocument/2006/relationships/image" Target="../media/image287.png"/><Relationship Id="rId5" Type="http://schemas.openxmlformats.org/officeDocument/2006/relationships/image" Target="../media/image1750.png"/><Relationship Id="rId10" Type="http://schemas.openxmlformats.org/officeDocument/2006/relationships/image" Target="../media/image286.png"/><Relationship Id="rId4" Type="http://schemas.openxmlformats.org/officeDocument/2006/relationships/image" Target="../media/image1740.png"/><Relationship Id="rId9" Type="http://schemas.openxmlformats.org/officeDocument/2006/relationships/image" Target="../media/image1830.png"/><Relationship Id="rId14" Type="http://schemas.openxmlformats.org/officeDocument/2006/relationships/image" Target="../media/image290.png"/></Relationships>
</file>

<file path=ppt/slides/_rels/slide64.xml.rels><?xml version="1.0" encoding="UTF-8" standalone="yes"?>
<Relationships xmlns="http://schemas.openxmlformats.org/package/2006/relationships"><Relationship Id="rId3" Type="http://schemas.openxmlformats.org/officeDocument/2006/relationships/image" Target="../media/image291.png"/><Relationship Id="rId1" Type="http://schemas.openxmlformats.org/officeDocument/2006/relationships/slideLayout" Target="../slideLayouts/slideLayout2.xml"/><Relationship Id="rId4" Type="http://schemas.openxmlformats.org/officeDocument/2006/relationships/image" Target="../media/image292.png"/></Relationships>
</file>

<file path=ppt/slides/_rels/slide65.xml.rels><?xml version="1.0" encoding="UTF-8" standalone="yes"?>
<Relationships xmlns="http://schemas.openxmlformats.org/package/2006/relationships"><Relationship Id="rId3" Type="http://schemas.openxmlformats.org/officeDocument/2006/relationships/image" Target="../media/image293.png"/><Relationship Id="rId1" Type="http://schemas.openxmlformats.org/officeDocument/2006/relationships/slideLayout" Target="../slideLayouts/slideLayout2.xml"/><Relationship Id="rId6" Type="http://schemas.openxmlformats.org/officeDocument/2006/relationships/image" Target="../media/image296.png"/><Relationship Id="rId5" Type="http://schemas.openxmlformats.org/officeDocument/2006/relationships/image" Target="../media/image295.png"/><Relationship Id="rId4" Type="http://schemas.openxmlformats.org/officeDocument/2006/relationships/image" Target="../media/image294.png"/></Relationships>
</file>

<file path=ppt/slides/_rels/slide66.xml.rels><?xml version="1.0" encoding="UTF-8" standalone="yes"?>
<Relationships xmlns="http://schemas.openxmlformats.org/package/2006/relationships"><Relationship Id="rId8" Type="http://schemas.openxmlformats.org/officeDocument/2006/relationships/image" Target="../media/image2010.png"/><Relationship Id="rId7" Type="http://schemas.openxmlformats.org/officeDocument/2006/relationships/image" Target="../media/image1990.png"/><Relationship Id="rId12" Type="http://schemas.openxmlformats.org/officeDocument/2006/relationships/image" Target="../media/image2050.png"/><Relationship Id="rId2" Type="http://schemas.openxmlformats.org/officeDocument/2006/relationships/image" Target="../media/image297.png"/><Relationship Id="rId1" Type="http://schemas.openxmlformats.org/officeDocument/2006/relationships/slideLayout" Target="../slideLayouts/slideLayout2.xml"/><Relationship Id="rId6" Type="http://schemas.openxmlformats.org/officeDocument/2006/relationships/image" Target="../media/image1980.png"/><Relationship Id="rId11" Type="http://schemas.openxmlformats.org/officeDocument/2006/relationships/image" Target="../media/image2040.png"/><Relationship Id="rId5" Type="http://schemas.openxmlformats.org/officeDocument/2006/relationships/image" Target="../media/image1970.png"/><Relationship Id="rId10" Type="http://schemas.openxmlformats.org/officeDocument/2006/relationships/image" Target="../media/image2030.png"/><Relationship Id="rId4" Type="http://schemas.openxmlformats.org/officeDocument/2006/relationships/image" Target="../media/image1960.png"/><Relationship Id="rId9" Type="http://schemas.openxmlformats.org/officeDocument/2006/relationships/image" Target="../media/image2020.png"/></Relationships>
</file>

<file path=ppt/slides/_rels/slide67.xml.rels><?xml version="1.0" encoding="UTF-8" standalone="yes"?>
<Relationships xmlns="http://schemas.openxmlformats.org/package/2006/relationships"><Relationship Id="rId3" Type="http://schemas.openxmlformats.org/officeDocument/2006/relationships/image" Target="../media/image29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6" Type="http://schemas.openxmlformats.org/officeDocument/2006/relationships/image" Target="../media/image370.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9.xml.rels><?xml version="1.0" encoding="UTF-8" standalone="yes"?>
<Relationships xmlns="http://schemas.openxmlformats.org/package/2006/relationships"><Relationship Id="rId8" Type="http://schemas.openxmlformats.org/officeDocument/2006/relationships/image" Target="../media/image4500.png"/><Relationship Id="rId13" Type="http://schemas.openxmlformats.org/officeDocument/2006/relationships/image" Target="../media/image24.gif"/><Relationship Id="rId7" Type="http://schemas.openxmlformats.org/officeDocument/2006/relationships/image" Target="../media/image4400.png"/><Relationship Id="rId12" Type="http://schemas.openxmlformats.org/officeDocument/2006/relationships/image" Target="../media/image57.png"/><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300.png"/><Relationship Id="rId11" Type="http://schemas.openxmlformats.org/officeDocument/2006/relationships/image" Target="../media/image56.png"/><Relationship Id="rId5" Type="http://schemas.openxmlformats.org/officeDocument/2006/relationships/image" Target="../media/image4200.png"/><Relationship Id="rId15" Type="http://schemas.openxmlformats.org/officeDocument/2006/relationships/image" Target="../media/image60.png"/><Relationship Id="rId10" Type="http://schemas.openxmlformats.org/officeDocument/2006/relationships/image" Target="../media/image4700.png"/><Relationship Id="rId9" Type="http://schemas.openxmlformats.org/officeDocument/2006/relationships/image" Target="../media/image4600.png"/><Relationship Id="rId1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n 14"/>
          <p:cNvPicPr>
            <a:picLocks noChangeAspect="1"/>
          </p:cNvPicPr>
          <p:nvPr/>
        </p:nvPicPr>
        <p:blipFill rotWithShape="1">
          <a:blip r:embed="rId2">
            <a:duotone>
              <a:prstClr val="black"/>
              <a:schemeClr val="tx2">
                <a:tint val="45000"/>
                <a:satMod val="400000"/>
              </a:schemeClr>
            </a:duotone>
          </a:blip>
          <a:srcRect l="13419" t="-1224" r="-14617" b="1224"/>
          <a:stretch/>
        </p:blipFill>
        <p:spPr>
          <a:xfrm>
            <a:off x="0" y="1377571"/>
            <a:ext cx="5763674" cy="3330907"/>
          </a:xfrm>
          <a:prstGeom prst="rect">
            <a:avLst/>
          </a:prstGeom>
        </p:spPr>
      </p:pic>
      <p:pic>
        <p:nvPicPr>
          <p:cNvPr id="17" name="Imagen 16"/>
          <p:cNvPicPr>
            <a:picLocks noChangeAspect="1"/>
          </p:cNvPicPr>
          <p:nvPr/>
        </p:nvPicPr>
        <p:blipFill>
          <a:blip r:embed="rId3"/>
          <a:stretch>
            <a:fillRect/>
          </a:stretch>
        </p:blipFill>
        <p:spPr>
          <a:xfrm>
            <a:off x="4954137" y="1438133"/>
            <a:ext cx="4189863" cy="3256697"/>
          </a:xfrm>
          <a:prstGeom prst="rect">
            <a:avLst/>
          </a:prstGeom>
        </p:spPr>
      </p:pic>
      <p:sp>
        <p:nvSpPr>
          <p:cNvPr id="4" name="Triángulo rectángulo 3"/>
          <p:cNvSpPr/>
          <p:nvPr/>
        </p:nvSpPr>
        <p:spPr>
          <a:xfrm flipV="1">
            <a:off x="0" y="-1"/>
            <a:ext cx="2838734" cy="4694830"/>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a:off x="1978925" y="0"/>
            <a:ext cx="1719617" cy="141936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6"/>
          <p:cNvSpPr/>
          <p:nvPr/>
        </p:nvSpPr>
        <p:spPr>
          <a:xfrm>
            <a:off x="0" y="6509982"/>
            <a:ext cx="9144000" cy="36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CuadroTexto 7"/>
          <p:cNvSpPr txBox="1"/>
          <p:nvPr/>
        </p:nvSpPr>
        <p:spPr>
          <a:xfrm>
            <a:off x="0" y="441847"/>
            <a:ext cx="2232736" cy="830997"/>
          </a:xfrm>
          <a:prstGeom prst="rect">
            <a:avLst/>
          </a:prstGeom>
          <a:noFill/>
        </p:spPr>
        <p:txBody>
          <a:bodyPr wrap="square" rtlCol="0">
            <a:spAutoFit/>
          </a:bodyPr>
          <a:lstStyle/>
          <a:p>
            <a:r>
              <a:rPr lang="es-ES" sz="4800" b="1" dirty="0" smtClean="0">
                <a:solidFill>
                  <a:schemeClr val="bg1"/>
                </a:solidFill>
              </a:rPr>
              <a:t>FÍSICA</a:t>
            </a:r>
            <a:endParaRPr lang="es-ES" sz="4800" b="1" dirty="0">
              <a:solidFill>
                <a:schemeClr val="bg1"/>
              </a:solidFill>
            </a:endParaRPr>
          </a:p>
        </p:txBody>
      </p:sp>
      <p:sp>
        <p:nvSpPr>
          <p:cNvPr id="9" name="CuadroTexto 8"/>
          <p:cNvSpPr txBox="1"/>
          <p:nvPr/>
        </p:nvSpPr>
        <p:spPr>
          <a:xfrm>
            <a:off x="0" y="1202711"/>
            <a:ext cx="1987266" cy="523220"/>
          </a:xfrm>
          <a:prstGeom prst="rect">
            <a:avLst/>
          </a:prstGeom>
          <a:noFill/>
        </p:spPr>
        <p:txBody>
          <a:bodyPr wrap="square" rtlCol="0">
            <a:spAutoFit/>
          </a:bodyPr>
          <a:lstStyle/>
          <a:p>
            <a:r>
              <a:rPr lang="es-ES" sz="2800" b="1" dirty="0" smtClean="0">
                <a:solidFill>
                  <a:schemeClr val="bg1"/>
                </a:solidFill>
              </a:rPr>
              <a:t>2º CURSO</a:t>
            </a:r>
            <a:endParaRPr lang="es-ES" sz="2800" b="1" dirty="0">
              <a:solidFill>
                <a:schemeClr val="bg1"/>
              </a:solidFill>
            </a:endParaRPr>
          </a:p>
        </p:txBody>
      </p:sp>
      <p:sp>
        <p:nvSpPr>
          <p:cNvPr id="16" name="CuadroTexto 15"/>
          <p:cNvSpPr txBox="1"/>
          <p:nvPr/>
        </p:nvSpPr>
        <p:spPr>
          <a:xfrm>
            <a:off x="3712192" y="682388"/>
            <a:ext cx="5431808" cy="307777"/>
          </a:xfrm>
          <a:prstGeom prst="rect">
            <a:avLst/>
          </a:prstGeom>
          <a:noFill/>
        </p:spPr>
        <p:txBody>
          <a:bodyPr wrap="square" lIns="0" tIns="0" rIns="0" bIns="0" rtlCol="0">
            <a:spAutoFit/>
          </a:bodyPr>
          <a:lstStyle/>
          <a:p>
            <a:r>
              <a:rPr lang="es-ES" sz="2000" b="1" dirty="0" smtClean="0">
                <a:solidFill>
                  <a:srgbClr val="0070C0"/>
                </a:solidFill>
              </a:rPr>
              <a:t>ANEXOS</a:t>
            </a:r>
            <a:endParaRPr lang="es-ES" sz="2000" b="1" dirty="0">
              <a:solidFill>
                <a:srgbClr val="0070C0"/>
              </a:solidFill>
            </a:endParaRPr>
          </a:p>
        </p:txBody>
      </p:sp>
      <p:sp>
        <p:nvSpPr>
          <p:cNvPr id="18" name="CuadroTexto 17"/>
          <p:cNvSpPr txBox="1"/>
          <p:nvPr/>
        </p:nvSpPr>
        <p:spPr>
          <a:xfrm>
            <a:off x="136477" y="4986740"/>
            <a:ext cx="8707272" cy="646331"/>
          </a:xfrm>
          <a:prstGeom prst="rect">
            <a:avLst/>
          </a:prstGeom>
          <a:noFill/>
        </p:spPr>
        <p:txBody>
          <a:bodyPr wrap="square" rtlCol="0">
            <a:spAutoFit/>
          </a:bodyPr>
          <a:lstStyle/>
          <a:p>
            <a:pPr algn="just"/>
            <a:r>
              <a:rPr lang="es-ES" dirty="0">
                <a:solidFill>
                  <a:schemeClr val="bg1">
                    <a:lumMod val="50000"/>
                  </a:schemeClr>
                </a:solidFill>
              </a:rPr>
              <a:t>Se revisan los conceptos básicos de la mecánica de Newton que se estudiaron en el primer curso: cinemática, dinámica, trabajo y energía.</a:t>
            </a:r>
          </a:p>
        </p:txBody>
      </p:sp>
      <p:sp>
        <p:nvSpPr>
          <p:cNvPr id="19" name="CuadroTexto 18"/>
          <p:cNvSpPr txBox="1"/>
          <p:nvPr/>
        </p:nvSpPr>
        <p:spPr>
          <a:xfrm>
            <a:off x="6997700" y="6519446"/>
            <a:ext cx="2146300" cy="307777"/>
          </a:xfrm>
          <a:prstGeom prst="rect">
            <a:avLst/>
          </a:prstGeom>
          <a:noFill/>
        </p:spPr>
        <p:txBody>
          <a:bodyPr wrap="square" rtlCol="0">
            <a:spAutoFit/>
          </a:bodyPr>
          <a:lstStyle/>
          <a:p>
            <a:r>
              <a:rPr lang="es-ES" sz="1400" dirty="0" smtClean="0">
                <a:solidFill>
                  <a:schemeClr val="bg1"/>
                </a:solidFill>
              </a:rPr>
              <a:t>Rafael Artacho Cañadas</a:t>
            </a:r>
            <a:endParaRPr lang="es-ES" sz="1400" dirty="0">
              <a:solidFill>
                <a:schemeClr val="bg1"/>
              </a:solidFill>
            </a:endParaRPr>
          </a:p>
        </p:txBody>
      </p:sp>
      <p:sp>
        <p:nvSpPr>
          <p:cNvPr id="3" name="Rectángulo 2"/>
          <p:cNvSpPr/>
          <p:nvPr/>
        </p:nvSpPr>
        <p:spPr>
          <a:xfrm>
            <a:off x="3690598" y="978806"/>
            <a:ext cx="5453402" cy="369332"/>
          </a:xfrm>
          <a:prstGeom prst="rect">
            <a:avLst/>
          </a:prstGeom>
        </p:spPr>
        <p:txBody>
          <a:bodyPr wrap="square" lIns="0" tIns="0" rIns="0" bIns="0">
            <a:spAutoFit/>
          </a:bodyPr>
          <a:lstStyle/>
          <a:p>
            <a:r>
              <a:rPr lang="es-ES" sz="2400" b="1" dirty="0" smtClean="0">
                <a:solidFill>
                  <a:srgbClr val="00B0F0"/>
                </a:solidFill>
              </a:rPr>
              <a:t>B. </a:t>
            </a:r>
            <a:r>
              <a:rPr lang="es-ES" sz="2400" b="1" dirty="0" smtClean="0">
                <a:solidFill>
                  <a:srgbClr val="00B0F0"/>
                </a:solidFill>
              </a:rPr>
              <a:t>MECÁNICA</a:t>
            </a:r>
            <a:endParaRPr lang="es-ES" sz="2400" b="1" dirty="0">
              <a:solidFill>
                <a:srgbClr val="00B0F0"/>
              </a:solidFill>
            </a:endParaRPr>
          </a:p>
        </p:txBody>
      </p:sp>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477" y="1709708"/>
            <a:ext cx="648000" cy="648000"/>
          </a:xfrm>
          <a:prstGeom prst="rect">
            <a:avLst/>
          </a:prstGeom>
        </p:spPr>
      </p:pic>
    </p:spTree>
    <p:extLst>
      <p:ext uri="{BB962C8B-B14F-4D97-AF65-F5344CB8AC3E}">
        <p14:creationId xmlns:p14="http://schemas.microsoft.com/office/powerpoint/2010/main" val="1172257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1.3. Aceleración</a:t>
            </a:r>
            <a:endParaRPr lang="es-ES" b="1" dirty="0">
              <a:solidFill>
                <a:srgbClr val="002060"/>
              </a:solidFill>
            </a:endParaRPr>
          </a:p>
        </p:txBody>
      </p:sp>
      <p:sp>
        <p:nvSpPr>
          <p:cNvPr id="32" name="CuadroTexto 31"/>
          <p:cNvSpPr txBox="1"/>
          <p:nvPr/>
        </p:nvSpPr>
        <p:spPr>
          <a:xfrm>
            <a:off x="364010" y="1271390"/>
            <a:ext cx="343070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a:t>
            </a:r>
            <a:r>
              <a:rPr lang="es-ES" b="1" dirty="0" smtClean="0">
                <a:solidFill>
                  <a:srgbClr val="00B0F0"/>
                </a:solidFill>
              </a:rPr>
              <a:t> Componentes intrínsecas</a:t>
            </a:r>
            <a:endParaRPr lang="es-ES" b="1" dirty="0">
              <a:solidFill>
                <a:srgbClr val="00B0F0"/>
              </a:solidFill>
            </a:endParaRPr>
          </a:p>
        </p:txBody>
      </p:sp>
      <p:sp>
        <p:nvSpPr>
          <p:cNvPr id="53" name="Rectángulo 52"/>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
        <p:nvSpPr>
          <p:cNvPr id="55" name="CuadroTexto 54"/>
          <p:cNvSpPr txBox="1"/>
          <p:nvPr/>
        </p:nvSpPr>
        <p:spPr>
          <a:xfrm>
            <a:off x="423079" y="1748596"/>
            <a:ext cx="5553123" cy="338554"/>
          </a:xfrm>
          <a:prstGeom prst="rect">
            <a:avLst/>
          </a:prstGeom>
          <a:noFill/>
        </p:spPr>
        <p:txBody>
          <a:bodyPr wrap="none" rtlCol="0">
            <a:spAutoFit/>
          </a:bodyPr>
          <a:lstStyle/>
          <a:p>
            <a:r>
              <a:rPr lang="es-ES" sz="1600" dirty="0"/>
              <a:t>U</a:t>
            </a:r>
            <a:r>
              <a:rPr lang="es-ES" sz="1600" dirty="0" smtClean="0"/>
              <a:t>na de las propiedades de a derivada, nos permite escribir:</a:t>
            </a:r>
            <a:endParaRPr lang="es-ES" sz="1600" dirty="0"/>
          </a:p>
        </p:txBody>
      </p:sp>
      <mc:AlternateContent xmlns:mc="http://schemas.openxmlformats.org/markup-compatibility/2006" xmlns:a14="http://schemas.microsoft.com/office/drawing/2010/main">
        <mc:Choice Requires="a14">
          <p:sp>
            <p:nvSpPr>
              <p:cNvPr id="6" name="Rectángulo 5"/>
              <p:cNvSpPr/>
              <p:nvPr/>
            </p:nvSpPr>
            <p:spPr>
              <a:xfrm>
                <a:off x="4783824" y="2173478"/>
                <a:ext cx="2398798" cy="5611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𝑑𝑠</m:t>
                          </m:r>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𝑣</m:t>
                      </m:r>
                      <m:r>
                        <a:rPr lang="es-ES" sz="1600" b="0" i="0" smtClean="0">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6" name="Rectángulo 5"/>
              <p:cNvSpPr>
                <a:spLocks noRot="1" noChangeAspect="1" noMove="1" noResize="1" noEditPoints="1" noAdjustHandles="1" noChangeArrowheads="1" noChangeShapeType="1" noTextEdit="1"/>
              </p:cNvSpPr>
              <p:nvPr/>
            </p:nvSpPr>
            <p:spPr>
              <a:xfrm>
                <a:off x="4783824" y="2173478"/>
                <a:ext cx="2398798" cy="561116"/>
              </a:xfrm>
              <a:prstGeom prst="rect">
                <a:avLst/>
              </a:prstGeom>
              <a:blipFill>
                <a:blip r:embed="rId2"/>
                <a:stretch>
                  <a:fillRect/>
                </a:stretch>
              </a:blipFill>
            </p:spPr>
            <p:txBody>
              <a:bodyPr/>
              <a:lstStyle/>
              <a:p>
                <a:r>
                  <a:rPr lang="es-ES">
                    <a:noFill/>
                  </a:rPr>
                  <a:t> </a:t>
                </a:r>
              </a:p>
            </p:txBody>
          </p:sp>
        </mc:Fallback>
      </mc:AlternateContent>
      <p:grpSp>
        <p:nvGrpSpPr>
          <p:cNvPr id="28" name="Grupo 27"/>
          <p:cNvGrpSpPr/>
          <p:nvPr/>
        </p:nvGrpSpPr>
        <p:grpSpPr>
          <a:xfrm>
            <a:off x="423510" y="2454036"/>
            <a:ext cx="2715216" cy="2359067"/>
            <a:chOff x="1079500" y="3003310"/>
            <a:chExt cx="2715216" cy="2359067"/>
          </a:xfrm>
        </p:grpSpPr>
        <p:sp>
          <p:nvSpPr>
            <p:cNvPr id="7" name="Arco 6"/>
            <p:cNvSpPr/>
            <p:nvPr/>
          </p:nvSpPr>
          <p:spPr>
            <a:xfrm>
              <a:off x="1079500" y="3251200"/>
              <a:ext cx="2715216" cy="1803400"/>
            </a:xfrm>
            <a:prstGeom prst="arc">
              <a:avLst>
                <a:gd name="adj1" fmla="val 11857248"/>
                <a:gd name="adj2" fmla="val 2065562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0" name="Conector recto 9"/>
            <p:cNvCxnSpPr/>
            <p:nvPr/>
          </p:nvCxnSpPr>
          <p:spPr>
            <a:xfrm>
              <a:off x="1460500" y="3505200"/>
              <a:ext cx="976608" cy="154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flipH="1">
              <a:off x="2437108" y="3251200"/>
              <a:ext cx="255292" cy="180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2275846" y="5054600"/>
              <a:ext cx="322524" cy="307777"/>
            </a:xfrm>
            <a:prstGeom prst="rect">
              <a:avLst/>
            </a:prstGeom>
            <a:noFill/>
          </p:spPr>
          <p:txBody>
            <a:bodyPr wrap="none" rtlCol="0">
              <a:spAutoFit/>
            </a:bodyPr>
            <a:lstStyle/>
            <a:p>
              <a:r>
                <a:rPr lang="es-ES" sz="1400" dirty="0" smtClean="0"/>
                <a:t>O</a:t>
              </a:r>
              <a:endParaRPr lang="es-ES" sz="1400" dirty="0"/>
            </a:p>
          </p:txBody>
        </p:sp>
        <p:cxnSp>
          <p:nvCxnSpPr>
            <p:cNvPr id="19" name="Conector recto de flecha 18"/>
            <p:cNvCxnSpPr/>
            <p:nvPr/>
          </p:nvCxnSpPr>
          <p:spPr>
            <a:xfrm flipV="1">
              <a:off x="1460500" y="3086100"/>
              <a:ext cx="747808" cy="41910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p:cNvCxnSpPr/>
            <p:nvPr/>
          </p:nvCxnSpPr>
          <p:spPr>
            <a:xfrm rot="2220000" flipV="1">
              <a:off x="2744161" y="3123177"/>
              <a:ext cx="747808" cy="41910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p:cNvCxnSpPr/>
            <p:nvPr/>
          </p:nvCxnSpPr>
          <p:spPr>
            <a:xfrm rot="2220000" flipV="1">
              <a:off x="1511381" y="3374364"/>
              <a:ext cx="747808" cy="41910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p:cNvCxnSpPr/>
            <p:nvPr/>
          </p:nvCxnSpPr>
          <p:spPr>
            <a:xfrm>
              <a:off x="2211722" y="3086100"/>
              <a:ext cx="76399" cy="5488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Arco 23"/>
            <p:cNvSpPr/>
            <p:nvPr/>
          </p:nvSpPr>
          <p:spPr>
            <a:xfrm rot="1606787">
              <a:off x="2198491" y="4597174"/>
              <a:ext cx="515710" cy="431800"/>
            </a:xfrm>
            <a:prstGeom prst="arc">
              <a:avLst>
                <a:gd name="adj1" fmla="val 10800000"/>
                <a:gd name="adj2" fmla="val 1557842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6" name="Arco 65"/>
            <p:cNvSpPr/>
            <p:nvPr/>
          </p:nvSpPr>
          <p:spPr>
            <a:xfrm rot="7006787">
              <a:off x="1269770" y="3354165"/>
              <a:ext cx="515710" cy="431800"/>
            </a:xfrm>
            <a:prstGeom prst="arc">
              <a:avLst>
                <a:gd name="adj1" fmla="val 11653122"/>
                <a:gd name="adj2" fmla="val 141661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5" name="CuadroTexto 24"/>
                <p:cNvSpPr txBox="1"/>
                <p:nvPr/>
              </p:nvSpPr>
              <p:spPr>
                <a:xfrm>
                  <a:off x="2171830" y="4357176"/>
                  <a:ext cx="2763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𝑑</m:t>
                        </m:r>
                        <m:r>
                          <a:rPr lang="es-ES" sz="1400" b="0" i="1" smtClean="0">
                            <a:latin typeface="Cambria Math" panose="02040503050406030204" pitchFamily="18" charset="0"/>
                            <a:ea typeface="Cambria Math" panose="02040503050406030204" pitchFamily="18" charset="0"/>
                          </a:rPr>
                          <m:t>𝜑</m:t>
                        </m:r>
                      </m:oMath>
                    </m:oMathPara>
                  </a14:m>
                  <a:endParaRPr lang="es-ES" sz="1400"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2171830" y="4357176"/>
                  <a:ext cx="276358" cy="215444"/>
                </a:xfrm>
                <a:prstGeom prst="rect">
                  <a:avLst/>
                </a:prstGeom>
                <a:blipFill>
                  <a:blip r:embed="rId3"/>
                  <a:stretch>
                    <a:fillRect l="-15556" r="-13333"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p:cNvSpPr txBox="1"/>
                <p:nvPr/>
              </p:nvSpPr>
              <p:spPr>
                <a:xfrm>
                  <a:off x="1743698" y="3340807"/>
                  <a:ext cx="27635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𝑑</m:t>
                        </m:r>
                        <m:r>
                          <a:rPr lang="es-ES" sz="1400" b="0" i="1" smtClean="0">
                            <a:latin typeface="Cambria Math" panose="02040503050406030204" pitchFamily="18" charset="0"/>
                            <a:ea typeface="Cambria Math" panose="02040503050406030204" pitchFamily="18" charset="0"/>
                          </a:rPr>
                          <m:t>𝜑</m:t>
                        </m:r>
                      </m:oMath>
                    </m:oMathPara>
                  </a14:m>
                  <a:endParaRPr lang="es-ES" sz="1400" dirty="0"/>
                </a:p>
              </p:txBody>
            </p:sp>
          </mc:Choice>
          <mc:Fallback xmlns="">
            <p:sp>
              <p:nvSpPr>
                <p:cNvPr id="67" name="CuadroTexto 66"/>
                <p:cNvSpPr txBox="1">
                  <a:spLocks noRot="1" noChangeAspect="1" noMove="1" noResize="1" noEditPoints="1" noAdjustHandles="1" noChangeArrowheads="1" noChangeShapeType="1" noTextEdit="1"/>
                </p:cNvSpPr>
                <p:nvPr/>
              </p:nvSpPr>
              <p:spPr>
                <a:xfrm>
                  <a:off x="1743698" y="3340807"/>
                  <a:ext cx="276358" cy="215444"/>
                </a:xfrm>
                <a:prstGeom prst="rect">
                  <a:avLst/>
                </a:prstGeom>
                <a:blipFill>
                  <a:blip r:embed="rId4"/>
                  <a:stretch>
                    <a:fillRect l="-13043" r="-13043"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8" name="CuadroTexto 67"/>
                <p:cNvSpPr txBox="1"/>
                <p:nvPr/>
              </p:nvSpPr>
              <p:spPr>
                <a:xfrm>
                  <a:off x="1732725" y="4219514"/>
                  <a:ext cx="1496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panose="02040503050406030204" pitchFamily="18" charset="0"/>
                          </a:rPr>
                          <m:t>𝜌</m:t>
                        </m:r>
                      </m:oMath>
                    </m:oMathPara>
                  </a14:m>
                  <a:endParaRPr lang="es-ES" sz="1400" dirty="0"/>
                </a:p>
              </p:txBody>
            </p:sp>
          </mc:Choice>
          <mc:Fallback xmlns="">
            <p:sp>
              <p:nvSpPr>
                <p:cNvPr id="68" name="CuadroTexto 67"/>
                <p:cNvSpPr txBox="1">
                  <a:spLocks noRot="1" noChangeAspect="1" noMove="1" noResize="1" noEditPoints="1" noAdjustHandles="1" noChangeArrowheads="1" noChangeShapeType="1" noTextEdit="1"/>
                </p:cNvSpPr>
                <p:nvPr/>
              </p:nvSpPr>
              <p:spPr>
                <a:xfrm>
                  <a:off x="1732725" y="4219514"/>
                  <a:ext cx="149656" cy="215444"/>
                </a:xfrm>
                <a:prstGeom prst="rect">
                  <a:avLst/>
                </a:prstGeom>
                <a:blipFill>
                  <a:blip r:embed="rId5"/>
                  <a:stretch>
                    <a:fillRect l="-29167" r="-25000" b="-2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9" name="CuadroTexto 68"/>
                <p:cNvSpPr txBox="1"/>
                <p:nvPr/>
              </p:nvSpPr>
              <p:spPr>
                <a:xfrm>
                  <a:off x="2296809" y="3003310"/>
                  <a:ext cx="23769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solidFill>
                              <a:srgbClr val="0070C0"/>
                            </a:solidFill>
                            <a:latin typeface="Cambria Math" panose="02040503050406030204" pitchFamily="18" charset="0"/>
                          </a:rPr>
                          <m:t>𝑑𝑠</m:t>
                        </m:r>
                      </m:oMath>
                    </m:oMathPara>
                  </a14:m>
                  <a:endParaRPr lang="es-ES" sz="1400" dirty="0">
                    <a:solidFill>
                      <a:srgbClr val="0070C0"/>
                    </a:solidFill>
                  </a:endParaRPr>
                </a:p>
              </p:txBody>
            </p:sp>
          </mc:Choice>
          <mc:Fallback xmlns="">
            <p:sp>
              <p:nvSpPr>
                <p:cNvPr id="69" name="CuadroTexto 68"/>
                <p:cNvSpPr txBox="1">
                  <a:spLocks noRot="1" noChangeAspect="1" noMove="1" noResize="1" noEditPoints="1" noAdjustHandles="1" noChangeArrowheads="1" noChangeShapeType="1" noTextEdit="1"/>
                </p:cNvSpPr>
                <p:nvPr/>
              </p:nvSpPr>
              <p:spPr>
                <a:xfrm>
                  <a:off x="2296809" y="3003310"/>
                  <a:ext cx="237694" cy="215444"/>
                </a:xfrm>
                <a:prstGeom prst="rect">
                  <a:avLst/>
                </a:prstGeom>
                <a:blipFill>
                  <a:blip r:embed="rId6"/>
                  <a:stretch>
                    <a:fillRect l="-15385" r="-15385" b="-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2301173" y="3292241"/>
                  <a:ext cx="35695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solidFill>
                              <a:srgbClr val="FF0000"/>
                            </a:solidFill>
                            <a:latin typeface="Cambria Math" panose="02040503050406030204" pitchFamily="18" charset="0"/>
                          </a:rPr>
                          <m:t>𝑑</m:t>
                        </m:r>
                        <m:sSub>
                          <m:sSubPr>
                            <m:ctrlPr>
                              <a:rPr lang="es-ES" sz="1400" b="0" i="1" smtClean="0">
                                <a:solidFill>
                                  <a:srgbClr val="FF0000"/>
                                </a:solidFill>
                                <a:latin typeface="Cambria Math" panose="02040503050406030204" pitchFamily="18" charset="0"/>
                              </a:rPr>
                            </m:ctrlPr>
                          </m:sSubPr>
                          <m:e>
                            <m:acc>
                              <m:accPr>
                                <m:chr m:val="̂"/>
                                <m:ctrlPr>
                                  <a:rPr lang="es-ES" sz="1400" b="0" i="1" smtClean="0">
                                    <a:solidFill>
                                      <a:srgbClr val="FF0000"/>
                                    </a:solidFill>
                                    <a:latin typeface="Cambria Math" panose="02040503050406030204" pitchFamily="18" charset="0"/>
                                  </a:rPr>
                                </m:ctrlPr>
                              </m:accPr>
                              <m:e>
                                <m:r>
                                  <a:rPr lang="es-ES" sz="1400" b="0" i="1" smtClean="0">
                                    <a:solidFill>
                                      <a:srgbClr val="FF0000"/>
                                    </a:solidFill>
                                    <a:latin typeface="Cambria Math" panose="02040503050406030204" pitchFamily="18" charset="0"/>
                                  </a:rPr>
                                  <m:t>𝑢</m:t>
                                </m:r>
                              </m:e>
                            </m:acc>
                          </m:e>
                          <m:sub>
                            <m:r>
                              <a:rPr lang="es-ES" sz="1400" b="0" i="1" smtClean="0">
                                <a:solidFill>
                                  <a:srgbClr val="FF0000"/>
                                </a:solidFill>
                                <a:latin typeface="Cambria Math" panose="02040503050406030204" pitchFamily="18" charset="0"/>
                              </a:rPr>
                              <m:t>𝑇</m:t>
                            </m:r>
                          </m:sub>
                        </m:sSub>
                      </m:oMath>
                    </m:oMathPara>
                  </a14:m>
                  <a:endParaRPr lang="es-ES" sz="1400" dirty="0">
                    <a:solidFill>
                      <a:srgbClr val="FF0000"/>
                    </a:solidFill>
                  </a:endParaRPr>
                </a:p>
              </p:txBody>
            </p:sp>
          </mc:Choice>
          <mc:Fallback xmlns="">
            <p:sp>
              <p:nvSpPr>
                <p:cNvPr id="26" name="CuadroTexto 25"/>
                <p:cNvSpPr txBox="1">
                  <a:spLocks noRot="1" noChangeAspect="1" noMove="1" noResize="1" noEditPoints="1" noAdjustHandles="1" noChangeArrowheads="1" noChangeShapeType="1" noTextEdit="1"/>
                </p:cNvSpPr>
                <p:nvPr/>
              </p:nvSpPr>
              <p:spPr>
                <a:xfrm>
                  <a:off x="2301173" y="3292241"/>
                  <a:ext cx="356956" cy="215444"/>
                </a:xfrm>
                <a:prstGeom prst="rect">
                  <a:avLst/>
                </a:prstGeom>
                <a:blipFill>
                  <a:blip r:embed="rId7"/>
                  <a:stretch>
                    <a:fillRect l="-12069" t="-20000" r="-43103" b="-1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1713492" y="3031097"/>
                  <a:ext cx="24705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𝑢</m:t>
                                </m:r>
                              </m:e>
                            </m:acc>
                          </m:e>
                          <m:sub>
                            <m:r>
                              <a:rPr lang="es-ES" sz="1400" b="0" i="1" smtClean="0">
                                <a:latin typeface="Cambria Math" panose="02040503050406030204" pitchFamily="18" charset="0"/>
                              </a:rPr>
                              <m:t>𝑇</m:t>
                            </m:r>
                          </m:sub>
                        </m:sSub>
                      </m:oMath>
                    </m:oMathPara>
                  </a14:m>
                  <a:endParaRPr lang="es-ES" sz="14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1713492" y="3031097"/>
                  <a:ext cx="247055" cy="215444"/>
                </a:xfrm>
                <a:prstGeom prst="rect">
                  <a:avLst/>
                </a:prstGeom>
                <a:blipFill>
                  <a:blip r:embed="rId8"/>
                  <a:stretch>
                    <a:fillRect l="-7317" t="-17143" r="-41463" b="-1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0" name="CuadroTexto 69"/>
                <p:cNvSpPr txBox="1"/>
                <p:nvPr/>
              </p:nvSpPr>
              <p:spPr>
                <a:xfrm>
                  <a:off x="3211341" y="3082631"/>
                  <a:ext cx="298095"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𝑢</m:t>
                                </m:r>
                              </m:e>
                            </m:acc>
                            <m:r>
                              <a:rPr lang="es-ES" sz="1400" b="0" i="1" smtClean="0">
                                <a:latin typeface="Cambria Math" panose="02040503050406030204" pitchFamily="18" charset="0"/>
                              </a:rPr>
                              <m:t>′</m:t>
                            </m:r>
                          </m:e>
                          <m:sub>
                            <m:r>
                              <a:rPr lang="es-ES" sz="1400" b="0" i="1" smtClean="0">
                                <a:latin typeface="Cambria Math" panose="02040503050406030204" pitchFamily="18" charset="0"/>
                              </a:rPr>
                              <m:t>𝑇</m:t>
                            </m:r>
                          </m:sub>
                        </m:sSub>
                      </m:oMath>
                    </m:oMathPara>
                  </a14:m>
                  <a:endParaRPr lang="es-ES" sz="1400" dirty="0"/>
                </a:p>
              </p:txBody>
            </p:sp>
          </mc:Choice>
          <mc:Fallback xmlns="">
            <p:sp>
              <p:nvSpPr>
                <p:cNvPr id="70" name="CuadroTexto 69"/>
                <p:cNvSpPr txBox="1">
                  <a:spLocks noRot="1" noChangeAspect="1" noMove="1" noResize="1" noEditPoints="1" noAdjustHandles="1" noChangeArrowheads="1" noChangeShapeType="1" noTextEdit="1"/>
                </p:cNvSpPr>
                <p:nvPr/>
              </p:nvSpPr>
              <p:spPr>
                <a:xfrm>
                  <a:off x="3211341" y="3082631"/>
                  <a:ext cx="298095" cy="215444"/>
                </a:xfrm>
                <a:prstGeom prst="rect">
                  <a:avLst/>
                </a:prstGeom>
                <a:blipFill>
                  <a:blip r:embed="rId9"/>
                  <a:stretch>
                    <a:fillRect l="-6122" t="-20000" r="-34694" b="-11429"/>
                  </a:stretch>
                </a:blipFill>
              </p:spPr>
              <p:txBody>
                <a:bodyPr/>
                <a:lstStyle/>
                <a:p>
                  <a:r>
                    <a:rPr lang="es-ES">
                      <a:noFill/>
                    </a:rPr>
                    <a:t> </a:t>
                  </a:r>
                </a:p>
              </p:txBody>
            </p:sp>
          </mc:Fallback>
        </mc:AlternateContent>
      </p:grpSp>
      <p:sp>
        <p:nvSpPr>
          <p:cNvPr id="71" name="CuadroTexto 70"/>
          <p:cNvSpPr txBox="1"/>
          <p:nvPr/>
        </p:nvSpPr>
        <p:spPr>
          <a:xfrm>
            <a:off x="3297564" y="2955926"/>
            <a:ext cx="2472152" cy="338554"/>
          </a:xfrm>
          <a:prstGeom prst="rect">
            <a:avLst/>
          </a:prstGeom>
          <a:noFill/>
        </p:spPr>
        <p:txBody>
          <a:bodyPr wrap="none" rtlCol="0">
            <a:spAutoFit/>
          </a:bodyPr>
          <a:lstStyle/>
          <a:p>
            <a:r>
              <a:rPr lang="es-ES" sz="1600" dirty="0" smtClean="0"/>
              <a:t>Teniendo en cuenta que:</a:t>
            </a:r>
            <a:endParaRPr lang="es-ES" sz="1600" dirty="0"/>
          </a:p>
        </p:txBody>
      </p:sp>
      <mc:AlternateContent xmlns:mc="http://schemas.openxmlformats.org/markup-compatibility/2006" xmlns:a14="http://schemas.microsoft.com/office/drawing/2010/main">
        <mc:Choice Requires="a14">
          <p:sp>
            <p:nvSpPr>
              <p:cNvPr id="29" name="CuadroTexto 28"/>
              <p:cNvSpPr txBox="1"/>
              <p:nvPr/>
            </p:nvSpPr>
            <p:spPr>
              <a:xfrm>
                <a:off x="3850055" y="3415861"/>
                <a:ext cx="446506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𝑎𝑟𝑐𝑜</m:t>
                      </m:r>
                      <m:r>
                        <a:rPr lang="es-ES" sz="1600" b="0" i="1" smtClean="0">
                          <a:latin typeface="Cambria Math" panose="02040503050406030204" pitchFamily="18" charset="0"/>
                        </a:rPr>
                        <m:t>=</m:t>
                      </m:r>
                      <m:r>
                        <a:rPr lang="es-ES" sz="1600" b="0" i="1" smtClean="0">
                          <a:latin typeface="Cambria Math" panose="02040503050406030204" pitchFamily="18" charset="0"/>
                        </a:rPr>
                        <m:t>𝑟𝑎𝑑𝑖𝑜</m:t>
                      </m:r>
                      <m:r>
                        <a:rPr lang="es-ES" sz="1600" b="0" i="1" smtClean="0">
                          <a:latin typeface="Cambria Math" panose="02040503050406030204" pitchFamily="18" charset="0"/>
                        </a:rPr>
                        <m:t>·á</m:t>
                      </m:r>
                      <m:r>
                        <a:rPr lang="es-ES" sz="1600" b="0" i="1" smtClean="0">
                          <a:latin typeface="Cambria Math" panose="02040503050406030204" pitchFamily="18" charset="0"/>
                        </a:rPr>
                        <m:t>𝑛𝑔𝑢𝑙𝑜</m:t>
                      </m:r>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𝑟𝑎𝑑</m:t>
                          </m:r>
                        </m:e>
                      </m:d>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d>
                        <m:dPr>
                          <m:begChr m:val="|"/>
                          <m:endChr m:val="|"/>
                          <m:ctrlPr>
                            <a:rPr lang="es-ES" sz="1600" i="1">
                              <a:latin typeface="Cambria Math" panose="02040503050406030204" pitchFamily="18" charset="0"/>
                            </a:rPr>
                          </m:ctrlPr>
                        </m:dPr>
                        <m:e>
                          <m:r>
                            <a:rPr lang="es-ES" sz="1600" i="1">
                              <a:latin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e>
                      </m:d>
                      <m:r>
                        <a:rPr lang="es-ES" sz="1600" i="1">
                          <a:latin typeface="Cambria Math" panose="02040503050406030204" pitchFamily="18" charset="0"/>
                        </a:rPr>
                        <m:t>=1·</m:t>
                      </m:r>
                      <m:r>
                        <a:rPr lang="es-ES" sz="1600" i="1">
                          <a:latin typeface="Cambria Math" panose="02040503050406030204" pitchFamily="18" charset="0"/>
                        </a:rPr>
                        <m:t>𝑑</m:t>
                      </m:r>
                      <m:r>
                        <a:rPr lang="es-ES" sz="1600" i="1">
                          <a:latin typeface="Cambria Math" panose="02040503050406030204" pitchFamily="18" charset="0"/>
                          <a:ea typeface="Cambria Math" panose="02040503050406030204" pitchFamily="18" charset="0"/>
                        </a:rPr>
                        <m:t>𝜑</m:t>
                      </m:r>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3850055" y="3415861"/>
                <a:ext cx="4465068" cy="246221"/>
              </a:xfrm>
              <a:prstGeom prst="rect">
                <a:avLst/>
              </a:prstGeom>
              <a:blipFill>
                <a:blip r:embed="rId10"/>
                <a:stretch>
                  <a:fillRect l="-137" t="-19512" r="-410" b="-292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3562126" y="3947095"/>
                <a:ext cx="4047518" cy="5478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600" i="1" smtClean="0">
                              <a:latin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𝑑𝑠</m:t>
                              </m:r>
                            </m:den>
                          </m:f>
                        </m:e>
                      </m:d>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𝜑</m:t>
                          </m:r>
                        </m:num>
                        <m:den>
                          <m:r>
                            <a:rPr lang="es-ES" sz="1600" b="0" i="1" smtClean="0">
                              <a:latin typeface="Cambria Math" panose="02040503050406030204" pitchFamily="18" charset="0"/>
                            </a:rPr>
                            <m:t>𝑑𝑠</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𝜑</m:t>
                          </m:r>
                        </m:num>
                        <m:den>
                          <m:r>
                            <a:rPr lang="es-ES" sz="1600" b="0" i="1" smtClean="0">
                              <a:latin typeface="Cambria Math" panose="02040503050406030204" pitchFamily="18" charset="0"/>
                              <a:ea typeface="Cambria Math" panose="02040503050406030204" pitchFamily="18" charset="0"/>
                            </a:rPr>
                            <m:t>𝜌</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𝜑</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𝜌</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d>
                        <m:dPr>
                          <m:begChr m:val="|"/>
                          <m:endChr m:val="|"/>
                          <m:ctrlPr>
                            <a:rPr lang="es-ES" sz="1600" b="0" i="1" smtClean="0">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e>
                      </m:d>
                      <m:r>
                        <a:rPr lang="es-ES" sz="160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𝜌</m:t>
                          </m:r>
                        </m:den>
                      </m:f>
                      <m:r>
                        <a:rPr lang="es-ES" sz="1600" b="0" i="1" smtClean="0">
                          <a:latin typeface="Cambria Math" panose="02040503050406030204" pitchFamily="18" charset="0"/>
                          <a:ea typeface="Cambria Math" panose="02040503050406030204" pitchFamily="18" charset="0"/>
                        </a:rPr>
                        <m:t>𝑣</m:t>
                      </m:r>
                    </m:oMath>
                  </m:oMathPara>
                </a14:m>
                <a:endParaRPr lang="es-ES" sz="1600"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3562126" y="3947095"/>
                <a:ext cx="4047518" cy="54784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4" name="Rectángulo 73"/>
              <p:cNvSpPr/>
              <p:nvPr/>
            </p:nvSpPr>
            <p:spPr>
              <a:xfrm>
                <a:off x="3424564" y="4813103"/>
                <a:ext cx="2378408" cy="6401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i="1">
                          <a:latin typeface="Cambria Math" panose="02040503050406030204" pitchFamily="18" charset="0"/>
                          <a:ea typeface="Cambria Math" panose="02040503050406030204" pitchFamily="18" charset="0"/>
                        </a:rPr>
                        <m:t>=</m:t>
                      </m:r>
                      <m:d>
                        <m:dPr>
                          <m:begChr m:val="|"/>
                          <m:endChr m:val="|"/>
                          <m:ctrlPr>
                            <a:rPr lang="es-ES" sz="1600" i="1">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e>
                      </m:d>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 </m:t>
                              </m:r>
                              <m:r>
                                <a:rPr lang="es-ES" sz="1600" i="1">
                                  <a:latin typeface="Cambria Math" panose="02040503050406030204" pitchFamily="18" charset="0"/>
                                </a:rPr>
                                <m:t>𝑢</m:t>
                              </m:r>
                            </m:e>
                          </m:acc>
                        </m:e>
                        <m:sub>
                          <m:r>
                            <a:rPr lang="es-ES" sz="1600" i="1">
                              <a:latin typeface="Cambria Math" panose="02040503050406030204" pitchFamily="18" charset="0"/>
                            </a:rPr>
                            <m:t>𝑁</m:t>
                          </m:r>
                        </m:sub>
                      </m:sSub>
                      <m:r>
                        <a:rPr lang="es-ES" sz="1600" b="0" i="1" smtClean="0">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𝑣</m:t>
                          </m:r>
                        </m:num>
                        <m:den>
                          <m:r>
                            <a:rPr lang="es-ES" sz="1600" i="1">
                              <a:latin typeface="Cambria Math" panose="02040503050406030204" pitchFamily="18" charset="0"/>
                              <a:ea typeface="Cambria Math" panose="02040503050406030204" pitchFamily="18" charset="0"/>
                            </a:rPr>
                            <m:t>𝜌</m:t>
                          </m:r>
                        </m:den>
                      </m:f>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 </m:t>
                              </m:r>
                              <m:r>
                                <a:rPr lang="es-ES" sz="1600" i="1">
                                  <a:latin typeface="Cambria Math" panose="02040503050406030204" pitchFamily="18" charset="0"/>
                                </a:rPr>
                                <m:t>𝑢</m:t>
                              </m:r>
                            </m:e>
                          </m:acc>
                        </m:e>
                        <m:sub>
                          <m:r>
                            <a:rPr lang="es-ES" sz="1600" i="1">
                              <a:latin typeface="Cambria Math" panose="02040503050406030204" pitchFamily="18" charset="0"/>
                            </a:rPr>
                            <m:t>𝑁</m:t>
                          </m:r>
                        </m:sub>
                      </m:sSub>
                    </m:oMath>
                  </m:oMathPara>
                </a14:m>
                <a:endParaRPr lang="es-ES" sz="1600" dirty="0"/>
              </a:p>
            </p:txBody>
          </p:sp>
        </mc:Choice>
        <mc:Fallback xmlns="">
          <p:sp>
            <p:nvSpPr>
              <p:cNvPr id="74" name="Rectángulo 73"/>
              <p:cNvSpPr>
                <a:spLocks noRot="1" noChangeAspect="1" noMove="1" noResize="1" noEditPoints="1" noAdjustHandles="1" noChangeArrowheads="1" noChangeShapeType="1" noTextEdit="1"/>
              </p:cNvSpPr>
              <p:nvPr/>
            </p:nvSpPr>
            <p:spPr>
              <a:xfrm>
                <a:off x="3424564" y="4813103"/>
                <a:ext cx="2378408" cy="640175"/>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5" name="Rectángulo 74"/>
              <p:cNvSpPr/>
              <p:nvPr/>
            </p:nvSpPr>
            <p:spPr>
              <a:xfrm>
                <a:off x="4121646" y="5694457"/>
                <a:ext cx="3525773" cy="6342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b="1" i="1" smtClean="0">
                              <a:latin typeface="Cambria Math" panose="02040503050406030204" pitchFamily="18" charset="0"/>
                            </a:rPr>
                          </m:ctrlPr>
                        </m:accPr>
                        <m:e>
                          <m:r>
                            <a:rPr lang="es-ES" sz="1600" b="1" i="1">
                              <a:latin typeface="Cambria Math" panose="02040503050406030204" pitchFamily="18" charset="0"/>
                            </a:rPr>
                            <m:t>𝒂</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𝑑𝑣</m:t>
                          </m:r>
                        </m:num>
                        <m:den>
                          <m:r>
                            <a:rPr lang="es-ES" sz="1600" b="0" i="1" smtClean="0">
                              <a:latin typeface="Cambria Math" panose="02040503050406030204" pitchFamily="18" charset="0"/>
                            </a:rPr>
                            <m:t>𝑑𝑡</m:t>
                          </m:r>
                        </m:den>
                      </m:f>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r>
                        <a:rPr lang="es-ES" sz="1600" b="0" i="1" smtClean="0">
                          <a:latin typeface="Cambria Math" panose="02040503050406030204" pitchFamily="18" charset="0"/>
                        </a:rPr>
                        <m:t>𝑣</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b="1" i="1">
                              <a:latin typeface="Cambria Math" panose="02040503050406030204" pitchFamily="18" charset="0"/>
                            </a:rPr>
                          </m:ctrlPr>
                        </m:fPr>
                        <m:num>
                          <m:r>
                            <a:rPr lang="es-ES" sz="1600" b="1" i="1">
                              <a:latin typeface="Cambria Math" panose="02040503050406030204" pitchFamily="18" charset="0"/>
                            </a:rPr>
                            <m:t>𝒅𝒗</m:t>
                          </m:r>
                        </m:num>
                        <m:den>
                          <m:r>
                            <a:rPr lang="es-ES" sz="1600" b="1" i="1">
                              <a:latin typeface="Cambria Math" panose="02040503050406030204" pitchFamily="18" charset="0"/>
                            </a:rPr>
                            <m:t>𝒅𝒕</m:t>
                          </m:r>
                        </m:den>
                      </m:f>
                      <m:sSub>
                        <m:sSubPr>
                          <m:ctrlPr>
                            <a:rPr lang="es-ES" sz="1600" b="1" i="1">
                              <a:latin typeface="Cambria Math" panose="02040503050406030204" pitchFamily="18" charset="0"/>
                            </a:rPr>
                          </m:ctrlPr>
                        </m:sSubPr>
                        <m:e>
                          <m:acc>
                            <m:accPr>
                              <m:chr m:val="̂"/>
                              <m:ctrlPr>
                                <a:rPr lang="es-ES" sz="1600" b="1" i="1">
                                  <a:latin typeface="Cambria Math" panose="02040503050406030204" pitchFamily="18" charset="0"/>
                                </a:rPr>
                              </m:ctrlPr>
                            </m:accPr>
                            <m:e>
                              <m:r>
                                <a:rPr lang="es-ES" sz="1600" b="1" i="1">
                                  <a:latin typeface="Cambria Math" panose="02040503050406030204" pitchFamily="18" charset="0"/>
                                </a:rPr>
                                <m:t>𝒖</m:t>
                              </m:r>
                            </m:e>
                          </m:acc>
                        </m:e>
                        <m:sub>
                          <m:r>
                            <a:rPr lang="es-ES" sz="1600" b="1" i="1" smtClean="0">
                              <a:latin typeface="Cambria Math" panose="02040503050406030204" pitchFamily="18" charset="0"/>
                            </a:rPr>
                            <m:t>𝑻</m:t>
                          </m:r>
                        </m:sub>
                      </m:sSub>
                      <m:r>
                        <a:rPr lang="es-ES" sz="1600" b="1" i="0" smtClean="0">
                          <a:latin typeface="Cambria Math" panose="02040503050406030204" pitchFamily="18" charset="0"/>
                        </a:rPr>
                        <m:t>+</m:t>
                      </m:r>
                      <m:f>
                        <m:fPr>
                          <m:ctrlPr>
                            <a:rPr lang="es-ES" sz="1600" b="1" i="1" smtClean="0">
                              <a:latin typeface="Cambria Math" panose="02040503050406030204" pitchFamily="18" charset="0"/>
                            </a:rPr>
                          </m:ctrlPr>
                        </m:fPr>
                        <m:num>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𝒗</m:t>
                              </m:r>
                            </m:e>
                            <m:sup>
                              <m:r>
                                <a:rPr lang="es-ES" sz="1600" b="1" i="1" smtClean="0">
                                  <a:latin typeface="Cambria Math" panose="02040503050406030204" pitchFamily="18" charset="0"/>
                                </a:rPr>
                                <m:t>𝟐</m:t>
                              </m:r>
                            </m:sup>
                          </m:sSup>
                        </m:num>
                        <m:den>
                          <m:r>
                            <a:rPr lang="es-ES" sz="1600" b="1" i="1" smtClean="0">
                              <a:latin typeface="Cambria Math" panose="02040503050406030204" pitchFamily="18" charset="0"/>
                              <a:ea typeface="Cambria Math" panose="02040503050406030204" pitchFamily="18" charset="0"/>
                            </a:rPr>
                            <m:t>𝝆</m:t>
                          </m:r>
                        </m:den>
                      </m:f>
                      <m:sSub>
                        <m:sSubPr>
                          <m:ctrlPr>
                            <a:rPr lang="es-ES" sz="1600" b="1" i="1">
                              <a:latin typeface="Cambria Math" panose="02040503050406030204" pitchFamily="18" charset="0"/>
                            </a:rPr>
                          </m:ctrlPr>
                        </m:sSubPr>
                        <m:e>
                          <m:acc>
                            <m:accPr>
                              <m:chr m:val="̂"/>
                              <m:ctrlPr>
                                <a:rPr lang="es-ES" sz="1600" b="1" i="1">
                                  <a:latin typeface="Cambria Math" panose="02040503050406030204" pitchFamily="18" charset="0"/>
                                </a:rPr>
                              </m:ctrlPr>
                            </m:accPr>
                            <m:e>
                              <m:r>
                                <a:rPr lang="es-ES" sz="1600" b="1" i="1">
                                  <a:latin typeface="Cambria Math" panose="02040503050406030204" pitchFamily="18" charset="0"/>
                                </a:rPr>
                                <m:t> </m:t>
                              </m:r>
                              <m:r>
                                <a:rPr lang="es-ES" sz="1600" b="1" i="1">
                                  <a:latin typeface="Cambria Math" panose="02040503050406030204" pitchFamily="18" charset="0"/>
                                </a:rPr>
                                <m:t>𝒖</m:t>
                              </m:r>
                            </m:e>
                          </m:acc>
                        </m:e>
                        <m:sub>
                          <m:r>
                            <a:rPr lang="es-ES" sz="1600" b="1" i="1">
                              <a:latin typeface="Cambria Math" panose="02040503050406030204" pitchFamily="18" charset="0"/>
                            </a:rPr>
                            <m:t>𝑵</m:t>
                          </m:r>
                        </m:sub>
                      </m:sSub>
                    </m:oMath>
                  </m:oMathPara>
                </a14:m>
                <a:endParaRPr lang="es-ES" sz="1600" b="1" dirty="0"/>
              </a:p>
            </p:txBody>
          </p:sp>
        </mc:Choice>
        <mc:Fallback xmlns="">
          <p:sp>
            <p:nvSpPr>
              <p:cNvPr id="75" name="Rectángulo 74"/>
              <p:cNvSpPr>
                <a:spLocks noRot="1" noChangeAspect="1" noMove="1" noResize="1" noEditPoints="1" noAdjustHandles="1" noChangeArrowheads="1" noChangeShapeType="1" noTextEdit="1"/>
              </p:cNvSpPr>
              <p:nvPr/>
            </p:nvSpPr>
            <p:spPr>
              <a:xfrm>
                <a:off x="4121646" y="5694457"/>
                <a:ext cx="3525773" cy="634276"/>
              </a:xfrm>
              <a:prstGeom prst="rect">
                <a:avLst/>
              </a:prstGeom>
              <a:blipFill>
                <a:blip r:embed="rId1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0817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1.3. Aceleración</a:t>
            </a:r>
            <a:endParaRPr lang="es-ES" b="1" dirty="0">
              <a:solidFill>
                <a:srgbClr val="002060"/>
              </a:solidFill>
            </a:endParaRPr>
          </a:p>
        </p:txBody>
      </p:sp>
      <p:sp>
        <p:nvSpPr>
          <p:cNvPr id="32" name="CuadroTexto 31"/>
          <p:cNvSpPr txBox="1"/>
          <p:nvPr/>
        </p:nvSpPr>
        <p:spPr>
          <a:xfrm>
            <a:off x="364010" y="1271390"/>
            <a:ext cx="343070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a:t>
            </a:r>
            <a:r>
              <a:rPr lang="es-ES" b="1" dirty="0" smtClean="0">
                <a:solidFill>
                  <a:srgbClr val="00B0F0"/>
                </a:solidFill>
              </a:rPr>
              <a:t> Componentes intrínsecas</a:t>
            </a:r>
            <a:endParaRPr lang="es-ES" b="1" dirty="0">
              <a:solidFill>
                <a:srgbClr val="00B0F0"/>
              </a:solidFill>
            </a:endParaRPr>
          </a:p>
        </p:txBody>
      </p:sp>
      <p:grpSp>
        <p:nvGrpSpPr>
          <p:cNvPr id="33" name="42 Grupo"/>
          <p:cNvGrpSpPr/>
          <p:nvPr/>
        </p:nvGrpSpPr>
        <p:grpSpPr>
          <a:xfrm>
            <a:off x="546050" y="2111533"/>
            <a:ext cx="2222695" cy="1585902"/>
            <a:chOff x="1069145" y="1931964"/>
            <a:chExt cx="2222695" cy="1585902"/>
          </a:xfrm>
        </p:grpSpPr>
        <p:sp>
          <p:nvSpPr>
            <p:cNvPr id="34" name="8 Forma libre"/>
            <p:cNvSpPr/>
            <p:nvPr/>
          </p:nvSpPr>
          <p:spPr>
            <a:xfrm>
              <a:off x="1069145" y="2335001"/>
              <a:ext cx="2222695" cy="846797"/>
            </a:xfrm>
            <a:custGeom>
              <a:avLst/>
              <a:gdLst>
                <a:gd name="connsiteX0" fmla="*/ 0 w 2222695"/>
                <a:gd name="connsiteY0" fmla="*/ 647350 h 846797"/>
                <a:gd name="connsiteX1" fmla="*/ 281354 w 2222695"/>
                <a:gd name="connsiteY1" fmla="*/ 183116 h 846797"/>
                <a:gd name="connsiteX2" fmla="*/ 618978 w 2222695"/>
                <a:gd name="connsiteY2" fmla="*/ 236 h 846797"/>
                <a:gd name="connsiteX3" fmla="*/ 1012874 w 2222695"/>
                <a:gd name="connsiteY3" fmla="*/ 154980 h 846797"/>
                <a:gd name="connsiteX4" fmla="*/ 1237957 w 2222695"/>
                <a:gd name="connsiteY4" fmla="*/ 562944 h 846797"/>
                <a:gd name="connsiteX5" fmla="*/ 1378634 w 2222695"/>
                <a:gd name="connsiteY5" fmla="*/ 745824 h 846797"/>
                <a:gd name="connsiteX6" fmla="*/ 1659988 w 2222695"/>
                <a:gd name="connsiteY6" fmla="*/ 844297 h 846797"/>
                <a:gd name="connsiteX7" fmla="*/ 2025748 w 2222695"/>
                <a:gd name="connsiteY7" fmla="*/ 647350 h 846797"/>
                <a:gd name="connsiteX8" fmla="*/ 2222695 w 2222695"/>
                <a:gd name="connsiteY8" fmla="*/ 197184 h 8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695" h="846797">
                  <a:moveTo>
                    <a:pt x="0" y="647350"/>
                  </a:moveTo>
                  <a:cubicBezTo>
                    <a:pt x="89095" y="469159"/>
                    <a:pt x="178191" y="290968"/>
                    <a:pt x="281354" y="183116"/>
                  </a:cubicBezTo>
                  <a:cubicBezTo>
                    <a:pt x="384517" y="75264"/>
                    <a:pt x="497058" y="4925"/>
                    <a:pt x="618978" y="236"/>
                  </a:cubicBezTo>
                  <a:cubicBezTo>
                    <a:pt x="740898" y="-4453"/>
                    <a:pt x="909711" y="61195"/>
                    <a:pt x="1012874" y="154980"/>
                  </a:cubicBezTo>
                  <a:cubicBezTo>
                    <a:pt x="1116037" y="248765"/>
                    <a:pt x="1176997" y="464470"/>
                    <a:pt x="1237957" y="562944"/>
                  </a:cubicBezTo>
                  <a:cubicBezTo>
                    <a:pt x="1298917" y="661418"/>
                    <a:pt x="1308296" y="698932"/>
                    <a:pt x="1378634" y="745824"/>
                  </a:cubicBezTo>
                  <a:cubicBezTo>
                    <a:pt x="1448972" y="792716"/>
                    <a:pt x="1552136" y="860709"/>
                    <a:pt x="1659988" y="844297"/>
                  </a:cubicBezTo>
                  <a:cubicBezTo>
                    <a:pt x="1767840" y="827885"/>
                    <a:pt x="1931964" y="755202"/>
                    <a:pt x="2025748" y="647350"/>
                  </a:cubicBezTo>
                  <a:cubicBezTo>
                    <a:pt x="2119532" y="539498"/>
                    <a:pt x="2171113" y="368341"/>
                    <a:pt x="2222695" y="19718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5" name="13 Conector recto"/>
            <p:cNvCxnSpPr/>
            <p:nvPr/>
          </p:nvCxnSpPr>
          <p:spPr>
            <a:xfrm>
              <a:off x="1181687" y="2152357"/>
              <a:ext cx="1111347" cy="30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6 Conector recto"/>
            <p:cNvCxnSpPr/>
            <p:nvPr/>
          </p:nvCxnSpPr>
          <p:spPr>
            <a:xfrm rot="5400000">
              <a:off x="1235613" y="2332893"/>
              <a:ext cx="1111347" cy="30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7 Conector recto"/>
            <p:cNvCxnSpPr/>
            <p:nvPr/>
          </p:nvCxnSpPr>
          <p:spPr>
            <a:xfrm flipV="1">
              <a:off x="2234418" y="3123027"/>
              <a:ext cx="987083" cy="110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40 Conector recto"/>
            <p:cNvCxnSpPr/>
            <p:nvPr/>
          </p:nvCxnSpPr>
          <p:spPr>
            <a:xfrm rot="5400000" flipV="1">
              <a:off x="2203938" y="2754923"/>
              <a:ext cx="987083" cy="110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41 Conector recto"/>
            <p:cNvCxnSpPr/>
            <p:nvPr/>
          </p:nvCxnSpPr>
          <p:spPr>
            <a:xfrm flipH="1">
              <a:off x="1378634" y="2248635"/>
              <a:ext cx="157089" cy="588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44 Conector recto"/>
            <p:cNvCxnSpPr/>
            <p:nvPr/>
          </p:nvCxnSpPr>
          <p:spPr>
            <a:xfrm flipH="1" flipV="1">
              <a:off x="1357534" y="2855669"/>
              <a:ext cx="316521" cy="797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47 Conector recto"/>
            <p:cNvCxnSpPr/>
            <p:nvPr/>
          </p:nvCxnSpPr>
          <p:spPr>
            <a:xfrm>
              <a:off x="2433711" y="2532185"/>
              <a:ext cx="99939" cy="668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49 Conector recto"/>
            <p:cNvCxnSpPr/>
            <p:nvPr/>
          </p:nvCxnSpPr>
          <p:spPr>
            <a:xfrm flipH="1">
              <a:off x="2408215" y="2509838"/>
              <a:ext cx="258785" cy="34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30 Conector recto de flecha"/>
            <p:cNvCxnSpPr/>
            <p:nvPr/>
          </p:nvCxnSpPr>
          <p:spPr>
            <a:xfrm flipH="1" flipV="1">
              <a:off x="2433711" y="2532185"/>
              <a:ext cx="307144" cy="644770"/>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29 Conector recto de flecha"/>
            <p:cNvCxnSpPr/>
            <p:nvPr/>
          </p:nvCxnSpPr>
          <p:spPr>
            <a:xfrm flipH="1" flipV="1">
              <a:off x="1528763" y="2257425"/>
              <a:ext cx="309563" cy="80963"/>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57 Conector recto de flecha"/>
            <p:cNvCxnSpPr/>
            <p:nvPr/>
          </p:nvCxnSpPr>
          <p:spPr>
            <a:xfrm flipH="1">
              <a:off x="1666875" y="2328862"/>
              <a:ext cx="171450" cy="600075"/>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10 Conector recto de flecha"/>
            <p:cNvCxnSpPr/>
            <p:nvPr/>
          </p:nvCxnSpPr>
          <p:spPr>
            <a:xfrm flipH="1">
              <a:off x="1364566" y="2349305"/>
              <a:ext cx="464234" cy="506437"/>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60 Conector recto de flecha"/>
            <p:cNvCxnSpPr>
              <a:stCxn id="34" idx="6"/>
            </p:cNvCxnSpPr>
            <p:nvPr/>
          </p:nvCxnSpPr>
          <p:spPr>
            <a:xfrm flipH="1">
              <a:off x="2519363" y="3179298"/>
              <a:ext cx="209770" cy="2110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63 Conector recto de flecha"/>
            <p:cNvCxnSpPr>
              <a:stCxn id="34" idx="6"/>
            </p:cNvCxnSpPr>
            <p:nvPr/>
          </p:nvCxnSpPr>
          <p:spPr>
            <a:xfrm flipH="1" flipV="1">
              <a:off x="2667001" y="2509838"/>
              <a:ext cx="62132" cy="66946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66 CuadroTexto"/>
                <p:cNvSpPr txBox="1"/>
                <p:nvPr/>
              </p:nvSpPr>
              <p:spPr>
                <a:xfrm>
                  <a:off x="2286056" y="2253190"/>
                  <a:ext cx="3499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oMath>
                    </m:oMathPara>
                  </a14:m>
                  <a:endParaRPr lang="es-ES" sz="1600" dirty="0"/>
                </a:p>
              </p:txBody>
            </p:sp>
          </mc:Choice>
          <mc:Fallback xmlns="">
            <p:sp>
              <p:nvSpPr>
                <p:cNvPr id="67" name="66 CuadroTexto"/>
                <p:cNvSpPr txBox="1">
                  <a:spLocks noRot="1" noChangeAspect="1" noMove="1" noResize="1" noEditPoints="1" noAdjustHandles="1" noChangeArrowheads="1" noChangeShapeType="1" noTextEdit="1"/>
                </p:cNvSpPr>
                <p:nvPr/>
              </p:nvSpPr>
              <p:spPr>
                <a:xfrm>
                  <a:off x="2286056" y="2253190"/>
                  <a:ext cx="349968" cy="338554"/>
                </a:xfrm>
                <a:prstGeom prst="rect">
                  <a:avLst/>
                </a:prstGeom>
                <a:blipFill rotWithShape="1">
                  <a:blip r:embed="rId5"/>
                  <a:stretch>
                    <a:fillRect t="-14545" r="-210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67 CuadroTexto"/>
                <p:cNvSpPr txBox="1"/>
                <p:nvPr/>
              </p:nvSpPr>
              <p:spPr>
                <a:xfrm>
                  <a:off x="1104370" y="2801829"/>
                  <a:ext cx="3499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oMath>
                    </m:oMathPara>
                  </a14:m>
                  <a:endParaRPr lang="es-ES" sz="1600" dirty="0"/>
                </a:p>
              </p:txBody>
            </p:sp>
          </mc:Choice>
          <mc:Fallback xmlns="">
            <p:sp>
              <p:nvSpPr>
                <p:cNvPr id="68" name="67 CuadroTexto"/>
                <p:cNvSpPr txBox="1">
                  <a:spLocks noRot="1" noChangeAspect="1" noMove="1" noResize="1" noEditPoints="1" noAdjustHandles="1" noChangeArrowheads="1" noChangeShapeType="1" noTextEdit="1"/>
                </p:cNvSpPr>
                <p:nvPr/>
              </p:nvSpPr>
              <p:spPr>
                <a:xfrm>
                  <a:off x="1104370" y="2801829"/>
                  <a:ext cx="349968" cy="338554"/>
                </a:xfrm>
                <a:prstGeom prst="rect">
                  <a:avLst/>
                </a:prstGeom>
                <a:blipFill rotWithShape="1">
                  <a:blip r:embed="rId6"/>
                  <a:stretch>
                    <a:fillRect t="-14545" r="-1896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69 CuadroTexto"/>
                <p:cNvSpPr txBox="1"/>
                <p:nvPr/>
              </p:nvSpPr>
              <p:spPr>
                <a:xfrm>
                  <a:off x="1582671" y="2886234"/>
                  <a:ext cx="43358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𝑐</m:t>
                            </m:r>
                          </m:sub>
                        </m:sSub>
                      </m:oMath>
                    </m:oMathPara>
                  </a14:m>
                  <a:endParaRPr lang="es-ES" sz="1600" dirty="0"/>
                </a:p>
              </p:txBody>
            </p:sp>
          </mc:Choice>
          <mc:Fallback xmlns="">
            <p:sp>
              <p:nvSpPr>
                <p:cNvPr id="70" name="69 CuadroTexto"/>
                <p:cNvSpPr txBox="1">
                  <a:spLocks noRot="1" noChangeAspect="1" noMove="1" noResize="1" noEditPoints="1" noAdjustHandles="1" noChangeArrowheads="1" noChangeShapeType="1" noTextEdit="1"/>
                </p:cNvSpPr>
                <p:nvPr/>
              </p:nvSpPr>
              <p:spPr>
                <a:xfrm>
                  <a:off x="1582671" y="2886234"/>
                  <a:ext cx="433580" cy="338554"/>
                </a:xfrm>
                <a:prstGeom prst="rect">
                  <a:avLst/>
                </a:prstGeom>
                <a:blipFill rotWithShape="1">
                  <a:blip r:embed="rId7"/>
                  <a:stretch>
                    <a:fillRect t="-14286" r="-154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77 CuadroTexto"/>
                <p:cNvSpPr txBox="1"/>
                <p:nvPr/>
              </p:nvSpPr>
              <p:spPr>
                <a:xfrm>
                  <a:off x="2621335" y="2293048"/>
                  <a:ext cx="43358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𝑐</m:t>
                            </m:r>
                          </m:sub>
                        </m:sSub>
                      </m:oMath>
                    </m:oMathPara>
                  </a14:m>
                  <a:endParaRPr lang="es-ES" sz="1600" dirty="0"/>
                </a:p>
              </p:txBody>
            </p:sp>
          </mc:Choice>
          <mc:Fallback xmlns="">
            <p:sp>
              <p:nvSpPr>
                <p:cNvPr id="78" name="77 CuadroTexto"/>
                <p:cNvSpPr txBox="1">
                  <a:spLocks noRot="1" noChangeAspect="1" noMove="1" noResize="1" noEditPoints="1" noAdjustHandles="1" noChangeArrowheads="1" noChangeShapeType="1" noTextEdit="1"/>
                </p:cNvSpPr>
                <p:nvPr/>
              </p:nvSpPr>
              <p:spPr>
                <a:xfrm>
                  <a:off x="2621335" y="2293048"/>
                  <a:ext cx="433580" cy="338554"/>
                </a:xfrm>
                <a:prstGeom prst="rect">
                  <a:avLst/>
                </a:prstGeom>
                <a:blipFill rotWithShape="1">
                  <a:blip r:embed="rId8"/>
                  <a:stretch>
                    <a:fillRect t="-14286" r="-1690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78 CuadroTexto"/>
                <p:cNvSpPr txBox="1"/>
                <p:nvPr/>
              </p:nvSpPr>
              <p:spPr>
                <a:xfrm>
                  <a:off x="1385724" y="1943700"/>
                  <a:ext cx="4232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𝑡</m:t>
                            </m:r>
                          </m:sub>
                        </m:sSub>
                      </m:oMath>
                    </m:oMathPara>
                  </a14:m>
                  <a:endParaRPr lang="es-ES" sz="1600" dirty="0"/>
                </a:p>
              </p:txBody>
            </p:sp>
          </mc:Choice>
          <mc:Fallback xmlns="">
            <p:sp>
              <p:nvSpPr>
                <p:cNvPr id="79" name="78 CuadroTexto"/>
                <p:cNvSpPr txBox="1">
                  <a:spLocks noRot="1" noChangeAspect="1" noMove="1" noResize="1" noEditPoints="1" noAdjustHandles="1" noChangeArrowheads="1" noChangeShapeType="1" noTextEdit="1"/>
                </p:cNvSpPr>
                <p:nvPr/>
              </p:nvSpPr>
              <p:spPr>
                <a:xfrm>
                  <a:off x="1385724" y="1943700"/>
                  <a:ext cx="423256" cy="338554"/>
                </a:xfrm>
                <a:prstGeom prst="rect">
                  <a:avLst/>
                </a:prstGeom>
                <a:blipFill rotWithShape="1">
                  <a:blip r:embed="rId9"/>
                  <a:stretch>
                    <a:fillRect t="-14545" r="-1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79 CuadroTexto"/>
                <p:cNvSpPr txBox="1"/>
                <p:nvPr/>
              </p:nvSpPr>
              <p:spPr>
                <a:xfrm>
                  <a:off x="2311846" y="3179312"/>
                  <a:ext cx="4232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𝑡</m:t>
                            </m:r>
                          </m:sub>
                        </m:sSub>
                      </m:oMath>
                    </m:oMathPara>
                  </a14:m>
                  <a:endParaRPr lang="es-ES" sz="1600" dirty="0"/>
                </a:p>
              </p:txBody>
            </p:sp>
          </mc:Choice>
          <mc:Fallback xmlns="">
            <p:sp>
              <p:nvSpPr>
                <p:cNvPr id="80" name="79 CuadroTexto"/>
                <p:cNvSpPr txBox="1">
                  <a:spLocks noRot="1" noChangeAspect="1" noMove="1" noResize="1" noEditPoints="1" noAdjustHandles="1" noChangeArrowheads="1" noChangeShapeType="1" noTextEdit="1"/>
                </p:cNvSpPr>
                <p:nvPr/>
              </p:nvSpPr>
              <p:spPr>
                <a:xfrm>
                  <a:off x="2311846" y="3179312"/>
                  <a:ext cx="423256" cy="338554"/>
                </a:xfrm>
                <a:prstGeom prst="rect">
                  <a:avLst/>
                </a:prstGeom>
                <a:blipFill rotWithShape="1">
                  <a:blip r:embed="rId10"/>
                  <a:stretch>
                    <a:fillRect t="-14545" r="-15714"/>
                  </a:stretch>
                </a:blipFill>
              </p:spPr>
              <p:txBody>
                <a:bodyPr/>
                <a:lstStyle/>
                <a:p>
                  <a:r>
                    <a:rPr lang="es-ES">
                      <a:noFill/>
                    </a:rPr>
                    <a:t> </a:t>
                  </a:r>
                </a:p>
              </p:txBody>
            </p:sp>
          </mc:Fallback>
        </mc:AlternateContent>
      </p:grpSp>
      <p:sp>
        <p:nvSpPr>
          <p:cNvPr id="58" name="CuadroTexto 57"/>
          <p:cNvSpPr txBox="1"/>
          <p:nvPr/>
        </p:nvSpPr>
        <p:spPr>
          <a:xfrm>
            <a:off x="3260254" y="1718304"/>
            <a:ext cx="5558706" cy="830997"/>
          </a:xfrm>
          <a:prstGeom prst="rect">
            <a:avLst/>
          </a:prstGeom>
          <a:noFill/>
        </p:spPr>
        <p:txBody>
          <a:bodyPr wrap="square" rtlCol="0">
            <a:spAutoFit/>
          </a:bodyPr>
          <a:lstStyle/>
          <a:p>
            <a:pPr algn="just"/>
            <a:r>
              <a:rPr lang="es-ES" sz="1600" dirty="0" smtClean="0"/>
              <a:t>La aceleración se puede expresar en función de las componentes (</a:t>
            </a:r>
            <a:r>
              <a:rPr lang="es-ES" sz="1600" dirty="0" smtClean="0">
                <a:solidFill>
                  <a:srgbClr val="00B0F0"/>
                </a:solidFill>
              </a:rPr>
              <a:t>componentes intrínsecas</a:t>
            </a:r>
            <a:r>
              <a:rPr lang="es-ES" sz="1600" dirty="0" smtClean="0"/>
              <a:t>) referidas a un sistema de ejes en cada punto de la trayectoria: </a:t>
            </a:r>
            <a:endParaRPr lang="es-ES" sz="1600" dirty="0"/>
          </a:p>
        </p:txBody>
      </p:sp>
      <mc:AlternateContent xmlns:mc="http://schemas.openxmlformats.org/markup-compatibility/2006" xmlns:a14="http://schemas.microsoft.com/office/drawing/2010/main">
        <mc:Choice Requires="a14">
          <p:sp>
            <p:nvSpPr>
              <p:cNvPr id="59" name="CuadroTexto 58"/>
              <p:cNvSpPr txBox="1"/>
              <p:nvPr/>
            </p:nvSpPr>
            <p:spPr>
              <a:xfrm>
                <a:off x="4446855" y="2788087"/>
                <a:ext cx="193610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𝑡</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𝑐</m:t>
                          </m:r>
                        </m:sub>
                      </m:sSub>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59" name="CuadroTexto 58"/>
              <p:cNvSpPr txBox="1">
                <a:spLocks noRot="1" noChangeAspect="1" noMove="1" noResize="1" noEditPoints="1" noAdjustHandles="1" noChangeArrowheads="1" noChangeShapeType="1" noTextEdit="1"/>
              </p:cNvSpPr>
              <p:nvPr/>
            </p:nvSpPr>
            <p:spPr>
              <a:xfrm>
                <a:off x="4446855" y="2788087"/>
                <a:ext cx="1936107" cy="246221"/>
              </a:xfrm>
              <a:prstGeom prst="rect">
                <a:avLst/>
              </a:prstGeom>
              <a:blipFill>
                <a:blip r:embed="rId11"/>
                <a:stretch>
                  <a:fillRect l="-1258" t="-39024" b="-9756"/>
                </a:stretch>
              </a:blipFill>
            </p:spPr>
            <p:txBody>
              <a:bodyPr/>
              <a:lstStyle/>
              <a:p>
                <a:r>
                  <a:rPr lang="es-ES">
                    <a:noFill/>
                  </a:rPr>
                  <a:t> </a:t>
                </a:r>
              </a:p>
            </p:txBody>
          </p:sp>
        </mc:Fallback>
      </mc:AlternateContent>
      <p:sp>
        <p:nvSpPr>
          <p:cNvPr id="60" name="1 CuadroTexto"/>
          <p:cNvSpPr txBox="1"/>
          <p:nvPr/>
        </p:nvSpPr>
        <p:spPr>
          <a:xfrm>
            <a:off x="3283485" y="3483132"/>
            <a:ext cx="540077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cs typeface="Arial" pitchFamily="34" charset="0"/>
              </a:rPr>
              <a:t>La </a:t>
            </a:r>
            <a:r>
              <a:rPr lang="es-ES" sz="1600" b="1" dirty="0" smtClean="0">
                <a:cs typeface="Arial" pitchFamily="34" charset="0"/>
              </a:rPr>
              <a:t>aceleración tangencial</a:t>
            </a:r>
            <a:r>
              <a:rPr lang="es-ES" sz="1600" dirty="0" smtClean="0">
                <a:cs typeface="Arial" pitchFamily="34" charset="0"/>
              </a:rPr>
              <a:t>, </a:t>
            </a:r>
            <a:r>
              <a:rPr lang="es-ES" sz="1600" b="1" dirty="0" smtClean="0">
                <a:cs typeface="Arial" pitchFamily="34" charset="0"/>
              </a:rPr>
              <a:t>a</a:t>
            </a:r>
            <a:r>
              <a:rPr lang="es-ES" sz="1600" b="1" baseline="-25000" dirty="0" smtClean="0">
                <a:cs typeface="Arial" pitchFamily="34" charset="0"/>
              </a:rPr>
              <a:t>t</a:t>
            </a:r>
            <a:r>
              <a:rPr lang="es-ES" sz="1600" dirty="0" smtClean="0">
                <a:cs typeface="Arial" pitchFamily="34" charset="0"/>
              </a:rPr>
              <a:t>, produce cambios en el módulo de la velocidad</a:t>
            </a:r>
            <a:r>
              <a:rPr lang="es-ES" sz="1600" dirty="0">
                <a:cs typeface="Arial" pitchFamily="34" charset="0"/>
              </a:rPr>
              <a:t>.</a:t>
            </a:r>
            <a:endParaRPr lang="es-ES" sz="1600" dirty="0" smtClean="0">
              <a:cs typeface="Arial" pitchFamily="34" charset="0"/>
            </a:endParaRPr>
          </a:p>
        </p:txBody>
      </p:sp>
      <mc:AlternateContent xmlns:mc="http://schemas.openxmlformats.org/markup-compatibility/2006" xmlns:a14="http://schemas.microsoft.com/office/drawing/2010/main">
        <mc:Choice Requires="a14">
          <p:sp>
            <p:nvSpPr>
              <p:cNvPr id="61" name="106 CuadroTexto"/>
              <p:cNvSpPr txBox="1"/>
              <p:nvPr/>
            </p:nvSpPr>
            <p:spPr>
              <a:xfrm>
                <a:off x="6156076" y="2575220"/>
                <a:ext cx="1451166" cy="5934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𝑎</m:t>
                      </m:r>
                      <m:r>
                        <a:rPr lang="es-ES" sz="1600" b="0" i="1" smtClean="0">
                          <a:latin typeface="Cambria Math"/>
                        </a:rPr>
                        <m:t>=</m:t>
                      </m:r>
                      <m:rad>
                        <m:radPr>
                          <m:degHide m:val="on"/>
                          <m:ctrlPr>
                            <a:rPr lang="es-ES" sz="1600" i="1">
                              <a:latin typeface="Cambria Math" panose="02040503050406030204" pitchFamily="18" charset="0"/>
                            </a:rPr>
                          </m:ctrlPr>
                        </m:radPr>
                        <m:deg/>
                        <m:e>
                          <m:sSubSup>
                            <m:sSubSupPr>
                              <m:ctrlPr>
                                <a:rPr lang="es-ES" sz="1600" i="1">
                                  <a:latin typeface="Cambria Math" panose="02040503050406030204" pitchFamily="18" charset="0"/>
                                </a:rPr>
                              </m:ctrlPr>
                            </m:sSubSupPr>
                            <m:e>
                              <m:r>
                                <a:rPr lang="es-ES" sz="1600" b="0" i="1" smtClean="0">
                                  <a:latin typeface="Cambria Math"/>
                                </a:rPr>
                                <m:t>𝑎</m:t>
                              </m:r>
                            </m:e>
                            <m:sub>
                              <m:r>
                                <a:rPr lang="es-ES" sz="1600" b="0" i="1" smtClean="0">
                                  <a:latin typeface="Cambria Math"/>
                                </a:rPr>
                                <m:t>𝑡</m:t>
                              </m:r>
                            </m:sub>
                            <m:sup>
                              <m:r>
                                <a:rPr lang="es-ES" sz="1600" i="1">
                                  <a:latin typeface="Cambria Math"/>
                                </a:rPr>
                                <m:t>2</m:t>
                              </m:r>
                            </m:sup>
                          </m:sSubSup>
                          <m:r>
                            <a:rPr lang="es-ES" sz="1600" i="1">
                              <a:latin typeface="Cambria Math"/>
                            </a:rPr>
                            <m:t>+</m:t>
                          </m:r>
                          <m:sSubSup>
                            <m:sSubSupPr>
                              <m:ctrlPr>
                                <a:rPr lang="es-ES" sz="1600" i="1">
                                  <a:latin typeface="Cambria Math" panose="02040503050406030204" pitchFamily="18" charset="0"/>
                                </a:rPr>
                              </m:ctrlPr>
                            </m:sSubSupPr>
                            <m:e>
                              <m:r>
                                <a:rPr lang="es-ES" sz="1600" b="0" i="1" smtClean="0">
                                  <a:latin typeface="Cambria Math"/>
                                </a:rPr>
                                <m:t>𝑎</m:t>
                              </m:r>
                            </m:e>
                            <m:sub>
                              <m:r>
                                <a:rPr lang="es-ES" sz="1600" b="0" i="1" smtClean="0">
                                  <a:latin typeface="Cambria Math"/>
                                </a:rPr>
                                <m:t>𝑐</m:t>
                              </m:r>
                            </m:sub>
                            <m:sup>
                              <m:r>
                                <a:rPr lang="es-ES" sz="1600" i="1">
                                  <a:latin typeface="Cambria Math"/>
                                </a:rPr>
                                <m:t>2</m:t>
                              </m:r>
                            </m:sup>
                          </m:sSubSup>
                        </m:e>
                      </m:rad>
                    </m:oMath>
                  </m:oMathPara>
                </a14:m>
                <a:endParaRPr lang="es-ES" sz="1600" dirty="0"/>
              </a:p>
            </p:txBody>
          </p:sp>
        </mc:Choice>
        <mc:Fallback xmlns="">
          <p:sp>
            <p:nvSpPr>
              <p:cNvPr id="61" name="106 CuadroTexto"/>
              <p:cNvSpPr txBox="1">
                <a:spLocks noRot="1" noChangeAspect="1" noMove="1" noResize="1" noEditPoints="1" noAdjustHandles="1" noChangeArrowheads="1" noChangeShapeType="1" noTextEdit="1"/>
              </p:cNvSpPr>
              <p:nvPr/>
            </p:nvSpPr>
            <p:spPr>
              <a:xfrm>
                <a:off x="6156076" y="2575220"/>
                <a:ext cx="1451166" cy="59343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2" name="103 CuadroTexto"/>
              <p:cNvSpPr txBox="1"/>
              <p:nvPr/>
            </p:nvSpPr>
            <p:spPr>
              <a:xfrm>
                <a:off x="5383688" y="4109880"/>
                <a:ext cx="1232004" cy="55983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effectLst/>
                              <a:latin typeface="Cambria Math" panose="02040503050406030204" pitchFamily="18" charset="0"/>
                            </a:rPr>
                          </m:ctrlPr>
                        </m:sSubPr>
                        <m:e>
                          <m:acc>
                            <m:accPr>
                              <m:chr m:val="⃗"/>
                              <m:ctrlPr>
                                <a:rPr lang="es-ES" sz="1600" i="1" smtClean="0">
                                  <a:effectLst/>
                                  <a:latin typeface="Cambria Math" panose="02040503050406030204" pitchFamily="18" charset="0"/>
                                </a:rPr>
                              </m:ctrlPr>
                            </m:accPr>
                            <m:e>
                              <m:r>
                                <a:rPr lang="es-ES" sz="1600" b="0" i="1" smtClean="0">
                                  <a:effectLst/>
                                  <a:latin typeface="Cambria Math"/>
                                </a:rPr>
                                <m:t>𝑎</m:t>
                              </m:r>
                            </m:e>
                          </m:acc>
                        </m:e>
                        <m:sub>
                          <m:r>
                            <a:rPr lang="es-ES" sz="1600" b="0" i="1" smtClean="0">
                              <a:effectLst/>
                              <a:latin typeface="Cambria Math"/>
                            </a:rPr>
                            <m:t>𝑡</m:t>
                          </m:r>
                        </m:sub>
                      </m:sSub>
                      <m:r>
                        <a:rPr lang="es-ES" sz="1600" b="0" i="1" smtClean="0">
                          <a:effectLst/>
                          <a:latin typeface="Cambria Math"/>
                        </a:rPr>
                        <m:t>=</m:t>
                      </m:r>
                      <m:f>
                        <m:fPr>
                          <m:ctrlPr>
                            <a:rPr lang="es-ES" sz="1600" b="0" i="1" smtClean="0">
                              <a:effectLst/>
                              <a:latin typeface="Cambria Math" panose="02040503050406030204" pitchFamily="18" charset="0"/>
                            </a:rPr>
                          </m:ctrlPr>
                        </m:fPr>
                        <m:num>
                          <m:r>
                            <a:rPr lang="es-ES" sz="1600" b="0" i="1" smtClean="0">
                              <a:effectLst/>
                              <a:latin typeface="Cambria Math"/>
                            </a:rPr>
                            <m:t>𝑑𝑣</m:t>
                          </m:r>
                        </m:num>
                        <m:den>
                          <m:r>
                            <a:rPr lang="es-ES" sz="1600" b="0" i="1" smtClean="0">
                              <a:effectLst/>
                              <a:latin typeface="Cambria Math"/>
                            </a:rPr>
                            <m:t>𝑑𝑡</m:t>
                          </m:r>
                        </m:den>
                      </m:f>
                      <m:sSub>
                        <m:sSubPr>
                          <m:ctrlPr>
                            <a:rPr lang="es-ES" sz="1600" b="0" i="1" smtClean="0">
                              <a:effectLst/>
                              <a:latin typeface="Cambria Math" panose="02040503050406030204" pitchFamily="18" charset="0"/>
                            </a:rPr>
                          </m:ctrlPr>
                        </m:sSubPr>
                        <m:e>
                          <m:acc>
                            <m:accPr>
                              <m:chr m:val="̂"/>
                              <m:ctrlPr>
                                <a:rPr lang="es-ES" sz="1600" b="0" i="1" smtClean="0">
                                  <a:effectLst/>
                                  <a:latin typeface="Cambria Math" panose="02040503050406030204" pitchFamily="18" charset="0"/>
                                </a:rPr>
                              </m:ctrlPr>
                            </m:accPr>
                            <m:e>
                              <m:r>
                                <a:rPr lang="es-ES" sz="1600" b="0" i="1" smtClean="0">
                                  <a:effectLst/>
                                  <a:latin typeface="Cambria Math"/>
                                </a:rPr>
                                <m:t>𝑢</m:t>
                              </m:r>
                            </m:e>
                          </m:acc>
                        </m:e>
                        <m:sub>
                          <m:r>
                            <a:rPr lang="es-ES" sz="1600" b="0" i="1" smtClean="0">
                              <a:effectLst/>
                              <a:latin typeface="Cambria Math" panose="02040503050406030204" pitchFamily="18" charset="0"/>
                            </a:rPr>
                            <m:t>𝑇</m:t>
                          </m:r>
                        </m:sub>
                      </m:sSub>
                    </m:oMath>
                  </m:oMathPara>
                </a14:m>
                <a:endParaRPr lang="es-ES" sz="1600" dirty="0">
                  <a:effectLst/>
                </a:endParaRPr>
              </a:p>
            </p:txBody>
          </p:sp>
        </mc:Choice>
        <mc:Fallback xmlns="">
          <p:sp>
            <p:nvSpPr>
              <p:cNvPr id="62" name="103 CuadroTexto"/>
              <p:cNvSpPr txBox="1">
                <a:spLocks noRot="1" noChangeAspect="1" noMove="1" noResize="1" noEditPoints="1" noAdjustHandles="1" noChangeArrowheads="1" noChangeShapeType="1" noTextEdit="1"/>
              </p:cNvSpPr>
              <p:nvPr/>
            </p:nvSpPr>
            <p:spPr>
              <a:xfrm>
                <a:off x="5383688" y="4109880"/>
                <a:ext cx="1232004" cy="559833"/>
              </a:xfrm>
              <a:prstGeom prst="rect">
                <a:avLst/>
              </a:prstGeom>
              <a:blipFill>
                <a:blip r:embed="rId13"/>
                <a:stretch>
                  <a:fillRect/>
                </a:stretch>
              </a:blipFill>
              <a:effectLst/>
            </p:spPr>
            <p:txBody>
              <a:bodyPr/>
              <a:lstStyle/>
              <a:p>
                <a:r>
                  <a:rPr lang="es-ES">
                    <a:noFill/>
                  </a:rPr>
                  <a:t> </a:t>
                </a:r>
              </a:p>
            </p:txBody>
          </p:sp>
        </mc:Fallback>
      </mc:AlternateContent>
      <p:sp>
        <p:nvSpPr>
          <p:cNvPr id="63" name="1 CuadroTexto"/>
          <p:cNvSpPr txBox="1"/>
          <p:nvPr/>
        </p:nvSpPr>
        <p:spPr>
          <a:xfrm>
            <a:off x="3260254" y="5001738"/>
            <a:ext cx="540077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cs typeface="Arial" pitchFamily="34" charset="0"/>
              </a:rPr>
              <a:t>La </a:t>
            </a:r>
            <a:r>
              <a:rPr lang="es-ES" sz="1600" b="1" dirty="0" smtClean="0">
                <a:cs typeface="Arial" pitchFamily="34" charset="0"/>
              </a:rPr>
              <a:t>aceleración centrípeta o normal</a:t>
            </a:r>
            <a:r>
              <a:rPr lang="es-ES" sz="1600" dirty="0" smtClean="0">
                <a:cs typeface="Arial" pitchFamily="34" charset="0"/>
              </a:rPr>
              <a:t>, </a:t>
            </a:r>
            <a:r>
              <a:rPr lang="es-ES" sz="1600" b="1" dirty="0" err="1" smtClean="0">
                <a:cs typeface="Arial" pitchFamily="34" charset="0"/>
              </a:rPr>
              <a:t>a</a:t>
            </a:r>
            <a:r>
              <a:rPr lang="es-ES" sz="1600" b="1" baseline="-25000" dirty="0" err="1">
                <a:cs typeface="Arial" pitchFamily="34" charset="0"/>
              </a:rPr>
              <a:t>c</a:t>
            </a:r>
            <a:r>
              <a:rPr lang="es-ES" sz="1600" dirty="0" smtClean="0">
                <a:cs typeface="Arial" pitchFamily="34" charset="0"/>
              </a:rPr>
              <a:t>, produce cambios en la dirección de la velocidad </a:t>
            </a:r>
            <a:r>
              <a:rPr lang="es-ES" sz="1600" dirty="0">
                <a:cs typeface="Arial" pitchFamily="34" charset="0"/>
              </a:rPr>
              <a:t>s</a:t>
            </a:r>
            <a:r>
              <a:rPr lang="es-ES" sz="1600" dirty="0" smtClean="0">
                <a:cs typeface="Arial" pitchFamily="34" charset="0"/>
              </a:rPr>
              <a:t>in afectar al módulo.</a:t>
            </a:r>
          </a:p>
        </p:txBody>
      </p:sp>
      <mc:AlternateContent xmlns:mc="http://schemas.openxmlformats.org/markup-compatibility/2006" xmlns:a14="http://schemas.microsoft.com/office/drawing/2010/main">
        <mc:Choice Requires="a14">
          <p:sp>
            <p:nvSpPr>
              <p:cNvPr id="64" name="83 CuadroTexto"/>
              <p:cNvSpPr txBox="1"/>
              <p:nvPr/>
            </p:nvSpPr>
            <p:spPr>
              <a:xfrm>
                <a:off x="5367993" y="5695703"/>
                <a:ext cx="1224822" cy="628121"/>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𝑐</m:t>
                          </m:r>
                        </m:sub>
                      </m:sSub>
                      <m:r>
                        <a:rPr lang="es-ES" sz="1600" b="0" i="1" smtClean="0">
                          <a:latin typeface="Cambria Math"/>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a:rPr>
                                <m:t>𝑣</m:t>
                              </m:r>
                            </m:e>
                            <m:sup>
                              <m:r>
                                <a:rPr lang="es-ES" sz="1600" b="0" i="1" smtClean="0">
                                  <a:latin typeface="Cambria Math"/>
                                </a:rPr>
                                <m:t>2</m:t>
                              </m:r>
                            </m:sup>
                          </m:sSup>
                        </m:num>
                        <m:den>
                          <m:r>
                            <a:rPr lang="es-ES" sz="1600" b="0" i="1" smtClean="0">
                              <a:latin typeface="Cambria Math" panose="02040503050406030204" pitchFamily="18" charset="0"/>
                              <a:ea typeface="Cambria Math" panose="02040503050406030204" pitchFamily="18" charset="0"/>
                            </a:rPr>
                            <m:t>𝜌</m:t>
                          </m:r>
                        </m:den>
                      </m:f>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𝑁</m:t>
                          </m:r>
                        </m:sub>
                      </m:sSub>
                    </m:oMath>
                  </m:oMathPara>
                </a14:m>
                <a:endParaRPr lang="es-ES" sz="1600" dirty="0"/>
              </a:p>
            </p:txBody>
          </p:sp>
        </mc:Choice>
        <mc:Fallback xmlns="">
          <p:sp>
            <p:nvSpPr>
              <p:cNvPr id="64" name="83 CuadroTexto"/>
              <p:cNvSpPr txBox="1">
                <a:spLocks noRot="1" noChangeAspect="1" noMove="1" noResize="1" noEditPoints="1" noAdjustHandles="1" noChangeArrowheads="1" noChangeShapeType="1" noTextEdit="1"/>
              </p:cNvSpPr>
              <p:nvPr/>
            </p:nvSpPr>
            <p:spPr>
              <a:xfrm>
                <a:off x="5367993" y="5695703"/>
                <a:ext cx="1224822" cy="628121"/>
              </a:xfrm>
              <a:prstGeom prst="rect">
                <a:avLst/>
              </a:prstGeom>
              <a:blipFill>
                <a:blip r:embed="rId14"/>
                <a:stretch>
                  <a:fillRect/>
                </a:stretch>
              </a:blipFill>
              <a:effectLst/>
            </p:spPr>
            <p:txBody>
              <a:bodyPr/>
              <a:lstStyle/>
              <a:p>
                <a:r>
                  <a:rPr lang="es-ES">
                    <a:noFill/>
                  </a:rPr>
                  <a:t> </a:t>
                </a:r>
              </a:p>
            </p:txBody>
          </p:sp>
        </mc:Fallback>
      </mc:AlternateContent>
      <p:pic>
        <p:nvPicPr>
          <p:cNvPr id="2" name="Imagen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3182" y="3916466"/>
            <a:ext cx="2599947" cy="2599947"/>
          </a:xfrm>
          <a:prstGeom prst="rect">
            <a:avLst/>
          </a:prstGeom>
        </p:spPr>
      </p:pic>
      <p:sp>
        <p:nvSpPr>
          <p:cNvPr id="53" name="Rectángulo 52"/>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49657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grpSp>
        <p:nvGrpSpPr>
          <p:cNvPr id="53" name="Grupo 52"/>
          <p:cNvGrpSpPr/>
          <p:nvPr/>
        </p:nvGrpSpPr>
        <p:grpSpPr>
          <a:xfrm>
            <a:off x="467341" y="1089322"/>
            <a:ext cx="8318500" cy="2256290"/>
            <a:chOff x="825500" y="2097713"/>
            <a:chExt cx="8318500" cy="2256290"/>
          </a:xfrm>
        </p:grpSpPr>
        <mc:AlternateContent xmlns:mc="http://schemas.openxmlformats.org/markup-compatibility/2006" xmlns:a14="http://schemas.microsoft.com/office/drawing/2010/main">
          <mc:Choice Requires="a14">
            <p:sp>
              <p:nvSpPr>
                <p:cNvPr id="54" name="Rectángulo 53"/>
                <p:cNvSpPr/>
                <p:nvPr/>
              </p:nvSpPr>
              <p:spPr>
                <a:xfrm>
                  <a:off x="825500" y="2442339"/>
                  <a:ext cx="8318500" cy="1911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r>
                    <a:rPr lang="es-ES" sz="1600" dirty="0" smtClean="0"/>
                    <a:t>El vector de posición de una partícula viene dado por:</a:t>
                  </a:r>
                </a:p>
                <a:p>
                  <a:pPr/>
                  <a14:m>
                    <m:oMathPara xmlns:m="http://schemas.openxmlformats.org/officeDocument/2006/math">
                      <m:oMathParaPr>
                        <m:jc m:val="centerGroup"/>
                      </m:oMathParaPr>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r>
                          <a:rPr lang="es-ES" sz="1600" i="1">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2</m:t>
                            </m:r>
                            <m:sSup>
                              <m:sSupPr>
                                <m:ctrlPr>
                                  <a:rPr lang="es-ES" sz="1600" i="1">
                                    <a:latin typeface="Cambria Math" panose="02040503050406030204" pitchFamily="18" charset="0"/>
                                  </a:rPr>
                                </m:ctrlPr>
                              </m:sSupPr>
                              <m:e>
                                <m:r>
                                  <a:rPr lang="es-ES" sz="1600" i="1">
                                    <a:latin typeface="Cambria Math" panose="02040503050406030204" pitchFamily="18" charset="0"/>
                                  </a:rPr>
                                  <m:t>𝑡</m:t>
                                </m:r>
                              </m:e>
                              <m:sup>
                                <m:r>
                                  <a:rPr lang="es-ES" sz="1600" i="1">
                                    <a:latin typeface="Cambria Math" panose="02040503050406030204" pitchFamily="18" charset="0"/>
                                  </a:rPr>
                                  <m:t>2</m:t>
                                </m:r>
                              </m:sup>
                            </m:sSup>
                            <m:r>
                              <a:rPr lang="es-ES" sz="1600" i="1">
                                <a:latin typeface="Cambria Math" panose="02040503050406030204" pitchFamily="18" charset="0"/>
                              </a:rPr>
                              <m:t>−1</m:t>
                            </m:r>
                          </m:e>
                        </m:d>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b="0" i="1" smtClean="0">
                            <a:latin typeface="Cambria Math" panose="02040503050406030204" pitchFamily="18" charset="0"/>
                          </a:rPr>
                          <m:t>−</m:t>
                        </m:r>
                        <m:d>
                          <m:dPr>
                            <m:ctrlPr>
                              <a:rPr lang="es-ES" sz="1600" i="1">
                                <a:latin typeface="Cambria Math" panose="02040503050406030204" pitchFamily="18" charset="0"/>
                              </a:rPr>
                            </m:ctrlPr>
                          </m:dPr>
                          <m:e>
                            <m:r>
                              <a:rPr lang="es-ES" sz="1600" i="1">
                                <a:latin typeface="Cambria Math" panose="02040503050406030204" pitchFamily="18" charset="0"/>
                              </a:rPr>
                              <m:t>𝑡</m:t>
                            </m:r>
                            <m:r>
                              <a:rPr lang="es-ES" sz="1600" i="1">
                                <a:latin typeface="Cambria Math" panose="02040503050406030204" pitchFamily="18" charset="0"/>
                              </a:rPr>
                              <m:t>−8</m:t>
                            </m:r>
                          </m:e>
                        </m:d>
                        <m:acc>
                          <m:accPr>
                            <m:chr m:val="̂"/>
                            <m:ctrlPr>
                              <a:rPr lang="es-ES" sz="1600" i="1">
                                <a:latin typeface="Cambria Math" panose="02040503050406030204" pitchFamily="18" charset="0"/>
                              </a:rPr>
                            </m:ctrlPr>
                          </m:accPr>
                          <m:e>
                            <m:r>
                              <a:rPr lang="es-ES" sz="1600" i="1">
                                <a:latin typeface="Cambria Math" panose="02040503050406030204" pitchFamily="18" charset="0"/>
                              </a:rPr>
                              <m:t>𝑗</m:t>
                            </m:r>
                          </m:e>
                        </m:acc>
                        <m:r>
                          <a:rPr lang="es-ES" sz="1600" i="1">
                            <a:latin typeface="Cambria Math" panose="02040503050406030204" pitchFamily="18" charset="0"/>
                          </a:rPr>
                          <m:t>+3</m:t>
                        </m:r>
                        <m:acc>
                          <m:accPr>
                            <m:chr m:val="̂"/>
                            <m:ctrlPr>
                              <a:rPr lang="es-ES" sz="1600" i="1">
                                <a:latin typeface="Cambria Math" panose="02040503050406030204" pitchFamily="18" charset="0"/>
                              </a:rPr>
                            </m:ctrlPr>
                          </m:accPr>
                          <m:e>
                            <m:r>
                              <a:rPr lang="es-ES" sz="1600" i="1">
                                <a:latin typeface="Cambria Math" panose="02040503050406030204" pitchFamily="18" charset="0"/>
                              </a:rPr>
                              <m:t>𝑘</m:t>
                            </m:r>
                          </m:e>
                        </m:acc>
                      </m:oMath>
                    </m:oMathPara>
                  </a14:m>
                  <a:endParaRPr lang="es-ES" sz="1600" dirty="0"/>
                </a:p>
                <a:p>
                  <a:r>
                    <a:rPr lang="es-ES" sz="1600" dirty="0"/>
                    <a:t>Determinar:</a:t>
                  </a:r>
                </a:p>
                <a:p>
                  <a:pPr marL="266700" indent="-266700">
                    <a:buAutoNum type="alphaLcParenR"/>
                  </a:pPr>
                  <a:r>
                    <a:rPr lang="es-ES" sz="1600" dirty="0" smtClean="0"/>
                    <a:t>Determina la ecuación de la trayectoria.</a:t>
                  </a:r>
                </a:p>
                <a:p>
                  <a:pPr marL="266700" indent="-266700">
                    <a:buAutoNum type="alphaLcParenR"/>
                  </a:pPr>
                  <a:r>
                    <a:rPr lang="es-ES" sz="1600" dirty="0" smtClean="0"/>
                    <a:t>Los </a:t>
                  </a:r>
                  <a:r>
                    <a:rPr lang="es-ES" sz="1600" dirty="0"/>
                    <a:t>vectores velocidad y aceleración en función del tiempo.</a:t>
                  </a:r>
                </a:p>
                <a:p>
                  <a:pPr marL="266700" indent="-266700"/>
                  <a:r>
                    <a:rPr lang="es-ES" sz="1600" dirty="0"/>
                    <a:t>b)	Módulo y dirección de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oMath>
                  </a14:m>
                  <a:r>
                    <a:rPr lang="es-ES" sz="1600" dirty="0"/>
                    <a:t>,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oMath>
                  </a14:m>
                  <a:r>
                    <a:rPr lang="es-ES" sz="1600" dirty="0"/>
                    <a:t>  y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oMath>
                  </a14:m>
                  <a:r>
                    <a:rPr lang="es-ES" sz="1600" dirty="0"/>
                    <a:t>  en t = 4 s.</a:t>
                  </a:r>
                </a:p>
                <a:p>
                  <a:pPr marL="266700" indent="-266700"/>
                  <a:r>
                    <a:rPr lang="es-ES" sz="1600" dirty="0"/>
                    <a:t>c)	¿Qué tipo de movimiento realiza?</a:t>
                  </a:r>
                </a:p>
              </p:txBody>
            </p:sp>
          </mc:Choice>
          <mc:Fallback xmlns="">
            <p:sp>
              <p:nvSpPr>
                <p:cNvPr id="54" name="Rectángulo 53"/>
                <p:cNvSpPr>
                  <a:spLocks noRot="1" noChangeAspect="1" noMove="1" noResize="1" noEditPoints="1" noAdjustHandles="1" noChangeArrowheads="1" noChangeShapeType="1" noTextEdit="1"/>
                </p:cNvSpPr>
                <p:nvPr/>
              </p:nvSpPr>
              <p:spPr>
                <a:xfrm>
                  <a:off x="825500" y="2442339"/>
                  <a:ext cx="8318500" cy="1911664"/>
                </a:xfrm>
                <a:prstGeom prst="rect">
                  <a:avLst/>
                </a:prstGeom>
                <a:blipFill>
                  <a:blip r:embed="rId2"/>
                  <a:stretch>
                    <a:fillRect/>
                  </a:stretch>
                </a:blipFill>
                <a:ln>
                  <a:noFill/>
                </a:ln>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55" name="CuadroTexto 54"/>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r>
                <a:rPr lang="es-ES" sz="1600" b="1" dirty="0" smtClean="0">
                  <a:solidFill>
                    <a:schemeClr val="bg1"/>
                  </a:solidFill>
                  <a:latin typeface="+mj-lt"/>
                </a:rPr>
                <a:t>Ejercicio resuelto 1</a:t>
              </a:r>
              <a:endParaRPr lang="es-ES" sz="1600" b="1" dirty="0">
                <a:solidFill>
                  <a:schemeClr val="bg1"/>
                </a:solidFill>
                <a:latin typeface="+mj-lt"/>
              </a:endParaRPr>
            </a:p>
          </p:txBody>
        </p:sp>
      </p:grpSp>
      <p:sp>
        <p:nvSpPr>
          <p:cNvPr id="66" name="CuadroTexto 65"/>
          <p:cNvSpPr txBox="1"/>
          <p:nvPr/>
        </p:nvSpPr>
        <p:spPr>
          <a:xfrm>
            <a:off x="467342" y="3479800"/>
            <a:ext cx="8318500" cy="584775"/>
          </a:xfrm>
          <a:prstGeom prst="rect">
            <a:avLst/>
          </a:prstGeom>
          <a:noFill/>
        </p:spPr>
        <p:txBody>
          <a:bodyPr wrap="square" rtlCol="0">
            <a:spAutoFit/>
          </a:bodyPr>
          <a:lstStyle/>
          <a:p>
            <a:r>
              <a:rPr lang="es-ES" sz="1600" dirty="0" smtClean="0"/>
              <a:t>a) Para determinar la ecuación de la trayectoria, escribimos las ecuaciones paramétricas, a continuación eliminamos el parámetro </a:t>
            </a:r>
            <a:r>
              <a:rPr lang="es-ES" sz="1600" i="1" dirty="0" smtClean="0">
                <a:latin typeface="Cambria Math" panose="02040503050406030204" pitchFamily="18" charset="0"/>
                <a:ea typeface="Cambria Math" panose="02040503050406030204" pitchFamily="18" charset="0"/>
              </a:rPr>
              <a:t>t </a:t>
            </a:r>
            <a:r>
              <a:rPr lang="es-ES" sz="1600" dirty="0" smtClean="0">
                <a:latin typeface="+mj-lt"/>
                <a:ea typeface="Cambria Math" panose="02040503050406030204" pitchFamily="18" charset="0"/>
              </a:rPr>
              <a:t>(el movimiento se desarrolla en el plano </a:t>
            </a:r>
            <a:r>
              <a:rPr lang="es-ES" sz="1600" i="1" dirty="0" smtClean="0">
                <a:latin typeface="Cambria Math" panose="02040503050406030204" pitchFamily="18" charset="0"/>
                <a:ea typeface="Cambria Math" panose="02040503050406030204" pitchFamily="18" charset="0"/>
              </a:rPr>
              <a:t>z=3</a:t>
            </a:r>
            <a:r>
              <a:rPr lang="es-ES" sz="1600" dirty="0" smtClean="0">
                <a:latin typeface="+mj-lt"/>
                <a:ea typeface="Cambria Math" panose="02040503050406030204" pitchFamily="18" charset="0"/>
              </a:rPr>
              <a:t>)</a:t>
            </a:r>
            <a:r>
              <a:rPr lang="es-ES" sz="1600" dirty="0" smtClean="0"/>
              <a:t>:</a:t>
            </a:r>
            <a:endParaRPr lang="es-ES" sz="1600" dirty="0"/>
          </a:p>
        </p:txBody>
      </p:sp>
      <p:grpSp>
        <p:nvGrpSpPr>
          <p:cNvPr id="67" name="Grupo 66"/>
          <p:cNvGrpSpPr/>
          <p:nvPr/>
        </p:nvGrpSpPr>
        <p:grpSpPr>
          <a:xfrm>
            <a:off x="837171" y="4198763"/>
            <a:ext cx="1682135" cy="1059021"/>
            <a:chOff x="800100" y="3838917"/>
            <a:chExt cx="1682135" cy="1059021"/>
          </a:xfrm>
        </p:grpSpPr>
        <mc:AlternateContent xmlns:mc="http://schemas.openxmlformats.org/markup-compatibility/2006" xmlns:a14="http://schemas.microsoft.com/office/drawing/2010/main">
          <mc:Choice Requires="a14">
            <p:sp>
              <p:nvSpPr>
                <p:cNvPr id="68" name="CuadroTexto 67"/>
                <p:cNvSpPr txBox="1"/>
                <p:nvPr/>
              </p:nvSpPr>
              <p:spPr>
                <a:xfrm>
                  <a:off x="1016000" y="3838917"/>
                  <a:ext cx="135415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𝑥</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𝑡</m:t>
                            </m:r>
                          </m:e>
                        </m:d>
                        <m:r>
                          <a:rPr lang="es-ES" sz="1600" b="0" i="1" smtClean="0">
                            <a:latin typeface="Cambria Math" panose="02040503050406030204" pitchFamily="18" charset="0"/>
                          </a:rPr>
                          <m:t>=2</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m:t>
                        </m:r>
                      </m:oMath>
                    </m:oMathPara>
                  </a14:m>
                  <a:endParaRPr lang="es-ES" sz="1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016000" y="3838917"/>
                  <a:ext cx="1354153" cy="246221"/>
                </a:xfrm>
                <a:prstGeom prst="rect">
                  <a:avLst/>
                </a:prstGeom>
                <a:blipFill>
                  <a:blip r:embed="rId4"/>
                  <a:stretch>
                    <a:fillRect l="-1802" t="-2500" r="-2252"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9" name="CuadroTexto 68"/>
                <p:cNvSpPr txBox="1"/>
                <p:nvPr/>
              </p:nvSpPr>
              <p:spPr>
                <a:xfrm>
                  <a:off x="1016000" y="4245317"/>
                  <a:ext cx="146623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𝑡</m:t>
                            </m:r>
                          </m:e>
                        </m:d>
                        <m:r>
                          <a:rPr lang="es-ES" sz="1600" b="0" i="1" smtClean="0">
                            <a:latin typeface="Cambria Math" panose="02040503050406030204" pitchFamily="18" charset="0"/>
                          </a:rPr>
                          <m:t>=−(</m:t>
                        </m:r>
                        <m:r>
                          <a:rPr lang="es-ES" sz="1600" b="0" i="1" smtClean="0">
                            <a:latin typeface="Cambria Math" panose="02040503050406030204" pitchFamily="18" charset="0"/>
                          </a:rPr>
                          <m:t>𝑡</m:t>
                        </m:r>
                        <m:r>
                          <a:rPr lang="es-ES" sz="1600" b="0" i="1" smtClean="0">
                            <a:latin typeface="Cambria Math" panose="02040503050406030204" pitchFamily="18" charset="0"/>
                          </a:rPr>
                          <m:t>−8)</m:t>
                        </m:r>
                      </m:oMath>
                    </m:oMathPara>
                  </a14:m>
                  <a:endParaRPr lang="es-ES" sz="1600" dirty="0"/>
                </a:p>
              </p:txBody>
            </p:sp>
          </mc:Choice>
          <mc:Fallback xmlns="">
            <p:sp>
              <p:nvSpPr>
                <p:cNvPr id="69" name="CuadroTexto 68"/>
                <p:cNvSpPr txBox="1">
                  <a:spLocks noRot="1" noChangeAspect="1" noMove="1" noResize="1" noEditPoints="1" noAdjustHandles="1" noChangeArrowheads="1" noChangeShapeType="1" noTextEdit="1"/>
                </p:cNvSpPr>
                <p:nvPr/>
              </p:nvSpPr>
              <p:spPr>
                <a:xfrm>
                  <a:off x="1016000" y="4245317"/>
                  <a:ext cx="1466235" cy="246221"/>
                </a:xfrm>
                <a:prstGeom prst="rect">
                  <a:avLst/>
                </a:prstGeom>
                <a:blipFill>
                  <a:blip r:embed="rId5"/>
                  <a:stretch>
                    <a:fillRect l="-2917" t="-2439" r="-4167" b="-2926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0" name="CuadroTexto 69"/>
                <p:cNvSpPr txBox="1"/>
                <p:nvPr/>
              </p:nvSpPr>
              <p:spPr>
                <a:xfrm>
                  <a:off x="1045644" y="4651717"/>
                  <a:ext cx="79457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𝑧</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𝑡</m:t>
                            </m:r>
                          </m:e>
                        </m:d>
                        <m:r>
                          <a:rPr lang="es-ES" sz="1600" b="0" i="1" smtClean="0">
                            <a:latin typeface="Cambria Math" panose="02040503050406030204" pitchFamily="18" charset="0"/>
                          </a:rPr>
                          <m:t>=3</m:t>
                        </m:r>
                      </m:oMath>
                    </m:oMathPara>
                  </a14:m>
                  <a:endParaRPr lang="es-ES" sz="16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045644" y="4651717"/>
                  <a:ext cx="794576" cy="246221"/>
                </a:xfrm>
                <a:prstGeom prst="rect">
                  <a:avLst/>
                </a:prstGeom>
                <a:blipFill>
                  <a:blip r:embed="rId6"/>
                  <a:stretch>
                    <a:fillRect l="-3077" r="-4615" b="-5000"/>
                  </a:stretch>
                </a:blipFill>
              </p:spPr>
              <p:txBody>
                <a:bodyPr/>
                <a:lstStyle/>
                <a:p>
                  <a:r>
                    <a:rPr lang="es-ES">
                      <a:noFill/>
                    </a:rPr>
                    <a:t> </a:t>
                  </a:r>
                </a:p>
              </p:txBody>
            </p:sp>
          </mc:Fallback>
        </mc:AlternateContent>
        <p:sp>
          <p:nvSpPr>
            <p:cNvPr id="71" name="Abrir llave 70"/>
            <p:cNvSpPr/>
            <p:nvPr/>
          </p:nvSpPr>
          <p:spPr>
            <a:xfrm>
              <a:off x="800100" y="3838917"/>
              <a:ext cx="215900" cy="1059021"/>
            </a:xfrm>
            <a:prstGeom prst="leftBrace">
              <a:avLst>
                <a:gd name="adj1" fmla="val 6508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
        <p:nvSpPr>
          <p:cNvPr id="72" name="Flecha derecha 71"/>
          <p:cNvSpPr/>
          <p:nvPr/>
        </p:nvSpPr>
        <p:spPr>
          <a:xfrm>
            <a:off x="2793553" y="4699624"/>
            <a:ext cx="5588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73" name="CuadroTexto 72"/>
              <p:cNvSpPr txBox="1"/>
              <p:nvPr/>
            </p:nvSpPr>
            <p:spPr>
              <a:xfrm>
                <a:off x="3502625" y="4338664"/>
                <a:ext cx="1038553"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𝑡</m:t>
                      </m:r>
                      <m:r>
                        <a:rPr lang="es-ES" sz="1600" b="0" i="1" smtClean="0">
                          <a:latin typeface="Cambria Math" panose="02040503050406030204" pitchFamily="18" charset="0"/>
                        </a:rPr>
                        <m:t>=</m:t>
                      </m:r>
                      <m:rad>
                        <m:radPr>
                          <m:degHide m:val="on"/>
                          <m:ctrlPr>
                            <a:rPr lang="es-ES" sz="1600" b="0" i="1" smtClean="0">
                              <a:latin typeface="Cambria Math" panose="02040503050406030204" pitchFamily="18" charset="0"/>
                            </a:rPr>
                          </m:ctrlPr>
                        </m:radPr>
                        <m:deg/>
                        <m:e>
                          <m:f>
                            <m:fPr>
                              <m:ctrlPr>
                                <a:rPr lang="es-ES" sz="1600" i="1">
                                  <a:latin typeface="Cambria Math" panose="02040503050406030204" pitchFamily="18" charset="0"/>
                                </a:rPr>
                              </m:ctrlPr>
                            </m:fPr>
                            <m:num>
                              <m:r>
                                <a:rPr lang="es-ES" sz="1600" i="1">
                                  <a:latin typeface="Cambria Math" panose="02040503050406030204" pitchFamily="18" charset="0"/>
                                </a:rPr>
                                <m:t>𝑥</m:t>
                              </m:r>
                              <m:r>
                                <a:rPr lang="es-ES" sz="1600" i="1">
                                  <a:latin typeface="Cambria Math" panose="02040503050406030204" pitchFamily="18" charset="0"/>
                                </a:rPr>
                                <m:t>+1</m:t>
                              </m:r>
                            </m:num>
                            <m:den>
                              <m:r>
                                <a:rPr lang="es-ES" sz="1600" i="1">
                                  <a:latin typeface="Cambria Math" panose="02040503050406030204" pitchFamily="18" charset="0"/>
                                </a:rPr>
                                <m:t>2</m:t>
                              </m:r>
                            </m:den>
                          </m:f>
                        </m:e>
                      </m:rad>
                    </m:oMath>
                  </m:oMathPara>
                </a14:m>
                <a:endParaRPr lang="es-ES" sz="1600" dirty="0"/>
              </a:p>
            </p:txBody>
          </p:sp>
        </mc:Choice>
        <mc:Fallback xmlns="">
          <p:sp>
            <p:nvSpPr>
              <p:cNvPr id="73" name="CuadroTexto 72"/>
              <p:cNvSpPr txBox="1">
                <a:spLocks noRot="1" noChangeAspect="1" noMove="1" noResize="1" noEditPoints="1" noAdjustHandles="1" noChangeArrowheads="1" noChangeShapeType="1" noTextEdit="1"/>
              </p:cNvSpPr>
              <p:nvPr/>
            </p:nvSpPr>
            <p:spPr>
              <a:xfrm>
                <a:off x="3502625" y="4338664"/>
                <a:ext cx="1038553" cy="72750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4" name="CuadroTexto 73"/>
              <p:cNvSpPr txBox="1"/>
              <p:nvPr/>
            </p:nvSpPr>
            <p:spPr>
              <a:xfrm>
                <a:off x="5474281" y="4321873"/>
                <a:ext cx="1902765"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𝒚</m:t>
                      </m:r>
                      <m:d>
                        <m:dPr>
                          <m:ctrlPr>
                            <a:rPr lang="es-ES" sz="1600" b="1" i="1" smtClean="0">
                              <a:latin typeface="Cambria Math" panose="02040503050406030204" pitchFamily="18" charset="0"/>
                            </a:rPr>
                          </m:ctrlPr>
                        </m:dPr>
                        <m:e>
                          <m:r>
                            <a:rPr lang="es-ES" sz="1600" b="1" i="1" smtClean="0">
                              <a:latin typeface="Cambria Math" panose="02040503050406030204" pitchFamily="18" charset="0"/>
                            </a:rPr>
                            <m:t>𝒙</m:t>
                          </m:r>
                        </m:e>
                      </m:d>
                      <m:r>
                        <a:rPr lang="es-ES" sz="1600" b="1" i="1" smtClean="0">
                          <a:latin typeface="Cambria Math" panose="02040503050406030204" pitchFamily="18" charset="0"/>
                        </a:rPr>
                        <m:t>=−</m:t>
                      </m:r>
                      <m:rad>
                        <m:radPr>
                          <m:degHide m:val="on"/>
                          <m:ctrlPr>
                            <a:rPr lang="es-ES" sz="1600" b="1" i="1">
                              <a:latin typeface="Cambria Math" panose="02040503050406030204" pitchFamily="18" charset="0"/>
                            </a:rPr>
                          </m:ctrlPr>
                        </m:radPr>
                        <m:deg/>
                        <m:e>
                          <m:f>
                            <m:fPr>
                              <m:ctrlPr>
                                <a:rPr lang="es-ES" sz="1600" b="1" i="1">
                                  <a:latin typeface="Cambria Math" panose="02040503050406030204" pitchFamily="18" charset="0"/>
                                </a:rPr>
                              </m:ctrlPr>
                            </m:fPr>
                            <m:num>
                              <m:r>
                                <a:rPr lang="es-ES" sz="1600" b="1" i="1">
                                  <a:latin typeface="Cambria Math" panose="02040503050406030204" pitchFamily="18" charset="0"/>
                                </a:rPr>
                                <m:t>𝒙</m:t>
                              </m:r>
                              <m:r>
                                <a:rPr lang="es-ES" sz="1600" b="1" i="1">
                                  <a:latin typeface="Cambria Math" panose="02040503050406030204" pitchFamily="18" charset="0"/>
                                </a:rPr>
                                <m:t>+</m:t>
                              </m:r>
                              <m:r>
                                <a:rPr lang="es-ES" sz="1600" b="1" i="1">
                                  <a:latin typeface="Cambria Math" panose="02040503050406030204" pitchFamily="18" charset="0"/>
                                </a:rPr>
                                <m:t>𝟏</m:t>
                              </m:r>
                            </m:num>
                            <m:den>
                              <m:r>
                                <a:rPr lang="es-ES" sz="1600" b="1" i="1">
                                  <a:latin typeface="Cambria Math" panose="02040503050406030204" pitchFamily="18" charset="0"/>
                                </a:rPr>
                                <m:t>𝟐</m:t>
                              </m:r>
                            </m:den>
                          </m:f>
                        </m:e>
                      </m:rad>
                      <m:r>
                        <a:rPr lang="es-ES" sz="1600" b="1" i="1" smtClean="0">
                          <a:latin typeface="Cambria Math" panose="02040503050406030204" pitchFamily="18" charset="0"/>
                        </a:rPr>
                        <m:t>+</m:t>
                      </m:r>
                      <m:r>
                        <a:rPr lang="es-ES" sz="1600" b="1" i="1" smtClean="0">
                          <a:latin typeface="Cambria Math" panose="02040503050406030204" pitchFamily="18" charset="0"/>
                        </a:rPr>
                        <m:t>𝟖</m:t>
                      </m:r>
                    </m:oMath>
                  </m:oMathPara>
                </a14:m>
                <a:endParaRPr lang="es-ES" sz="1600" b="1"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5474281" y="4321873"/>
                <a:ext cx="1902765" cy="727507"/>
              </a:xfrm>
              <a:prstGeom prst="rect">
                <a:avLst/>
              </a:prstGeom>
              <a:blipFill>
                <a:blip r:embed="rId8"/>
                <a:stretch>
                  <a:fillRect/>
                </a:stretch>
              </a:blipFill>
            </p:spPr>
            <p:txBody>
              <a:bodyPr/>
              <a:lstStyle/>
              <a:p>
                <a:r>
                  <a:rPr lang="es-ES">
                    <a:noFill/>
                  </a:rPr>
                  <a:t> </a:t>
                </a:r>
              </a:p>
            </p:txBody>
          </p:sp>
        </mc:Fallback>
      </mc:AlternateContent>
      <p:sp>
        <p:nvSpPr>
          <p:cNvPr id="75" name="CuadroTexto 74"/>
          <p:cNvSpPr txBox="1"/>
          <p:nvPr/>
        </p:nvSpPr>
        <p:spPr>
          <a:xfrm>
            <a:off x="467341" y="5398788"/>
            <a:ext cx="8318500" cy="338554"/>
          </a:xfrm>
          <a:prstGeom prst="rect">
            <a:avLst/>
          </a:prstGeom>
          <a:noFill/>
        </p:spPr>
        <p:txBody>
          <a:bodyPr wrap="square" rtlCol="0">
            <a:spAutoFit/>
          </a:bodyPr>
          <a:lstStyle/>
          <a:p>
            <a:r>
              <a:rPr lang="es-ES" sz="1600" dirty="0"/>
              <a:t>b</a:t>
            </a:r>
            <a:r>
              <a:rPr lang="es-ES" sz="1600" dirty="0" smtClean="0"/>
              <a:t>) Los vectores velocidad y aceleración se obtienen derivando:</a:t>
            </a:r>
            <a:endParaRPr lang="es-ES" sz="1600" dirty="0"/>
          </a:p>
        </p:txBody>
      </p:sp>
      <mc:AlternateContent xmlns:mc="http://schemas.openxmlformats.org/markup-compatibility/2006" xmlns:a14="http://schemas.microsoft.com/office/drawing/2010/main">
        <mc:Choice Requires="a14">
          <p:sp>
            <p:nvSpPr>
              <p:cNvPr id="76" name="CuadroTexto 75"/>
              <p:cNvSpPr txBox="1"/>
              <p:nvPr/>
            </p:nvSpPr>
            <p:spPr>
              <a:xfrm>
                <a:off x="825624" y="5779844"/>
                <a:ext cx="2310055" cy="485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1" i="1" smtClean="0">
                              <a:latin typeface="Cambria Math" panose="02040503050406030204" pitchFamily="18" charset="0"/>
                            </a:rPr>
                          </m:ctrlPr>
                        </m:accPr>
                        <m:e>
                          <m:r>
                            <a:rPr lang="es-ES" sz="1600" b="1" i="1" smtClean="0">
                              <a:latin typeface="Cambria Math" panose="02040503050406030204" pitchFamily="18" charset="0"/>
                            </a:rPr>
                            <m:t>𝒗</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r>
                        <a:rPr lang="es-ES" sz="1600" b="1" i="1" smtClean="0">
                          <a:latin typeface="Cambria Math" panose="02040503050406030204" pitchFamily="18" charset="0"/>
                        </a:rPr>
                        <m:t>𝟒</m:t>
                      </m:r>
                      <m:r>
                        <a:rPr lang="es-ES" sz="1600" b="1" i="1" smtClean="0">
                          <a:latin typeface="Cambria Math" panose="02040503050406030204" pitchFamily="18" charset="0"/>
                        </a:rPr>
                        <m:t>𝒕</m:t>
                      </m:r>
                      <m:acc>
                        <m:accPr>
                          <m:chr m:val="̂"/>
                          <m:ctrlPr>
                            <a:rPr lang="es-ES" sz="1600" b="1" i="1" smtClean="0">
                              <a:latin typeface="Cambria Math" panose="02040503050406030204" pitchFamily="18" charset="0"/>
                            </a:rPr>
                          </m:ctrlPr>
                        </m:accPr>
                        <m:e>
                          <m:r>
                            <a:rPr lang="es-ES" sz="1600" b="1" i="1" smtClean="0">
                              <a:latin typeface="Cambria Math" panose="02040503050406030204" pitchFamily="18" charset="0"/>
                            </a:rPr>
                            <m:t>𝒊</m:t>
                          </m:r>
                        </m:e>
                      </m:acc>
                      <m:r>
                        <a:rPr lang="es-ES" sz="1600" b="1" i="1" smtClean="0">
                          <a:latin typeface="Cambria Math" panose="02040503050406030204" pitchFamily="18" charset="0"/>
                        </a:rPr>
                        <m:t>−</m:t>
                      </m:r>
                      <m:acc>
                        <m:accPr>
                          <m:chr m:val="̂"/>
                          <m:ctrlPr>
                            <a:rPr lang="es-ES" sz="1600" b="1" i="1" smtClean="0">
                              <a:latin typeface="Cambria Math" panose="02040503050406030204" pitchFamily="18" charset="0"/>
                            </a:rPr>
                          </m:ctrlPr>
                        </m:accPr>
                        <m:e>
                          <m:r>
                            <a:rPr lang="es-ES" sz="1600" b="1" i="1" smtClean="0">
                              <a:latin typeface="Cambria Math" panose="02040503050406030204" pitchFamily="18" charset="0"/>
                            </a:rPr>
                            <m:t>𝒋</m:t>
                          </m:r>
                        </m:e>
                      </m:acc>
                      <m:r>
                        <a:rPr lang="es-ES" sz="1600" b="1" i="1" smtClean="0">
                          <a:latin typeface="Cambria Math" panose="02040503050406030204" pitchFamily="18" charset="0"/>
                        </a:rPr>
                        <m:t> (</m:t>
                      </m:r>
                      <m:r>
                        <a:rPr lang="es-ES" sz="1600" b="1" i="1" smtClean="0">
                          <a:latin typeface="Cambria Math" panose="02040503050406030204" pitchFamily="18" charset="0"/>
                        </a:rPr>
                        <m:t>𝒎</m:t>
                      </m:r>
                      <m:r>
                        <a:rPr lang="es-ES" sz="1600" b="1" i="1" smtClean="0">
                          <a:latin typeface="Cambria Math" panose="02040503050406030204" pitchFamily="18" charset="0"/>
                        </a:rPr>
                        <m:t> </m:t>
                      </m:r>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𝒔</m:t>
                          </m:r>
                        </m:e>
                        <m:sup>
                          <m:r>
                            <a:rPr lang="es-ES" sz="1600" b="1" i="1" smtClean="0">
                              <a:latin typeface="Cambria Math" panose="02040503050406030204" pitchFamily="18" charset="0"/>
                            </a:rPr>
                            <m:t>−</m:t>
                          </m:r>
                          <m:r>
                            <a:rPr lang="es-ES" sz="1600" b="1" i="1" smtClean="0">
                              <a:latin typeface="Cambria Math" panose="02040503050406030204" pitchFamily="18" charset="0"/>
                            </a:rPr>
                            <m:t>𝟏</m:t>
                          </m:r>
                        </m:sup>
                      </m:sSup>
                      <m:r>
                        <a:rPr lang="es-ES" sz="1600" b="1" i="1" smtClean="0">
                          <a:latin typeface="Cambria Math" panose="02040503050406030204" pitchFamily="18" charset="0"/>
                        </a:rPr>
                        <m:t>)</m:t>
                      </m:r>
                    </m:oMath>
                  </m:oMathPara>
                </a14:m>
                <a:endParaRPr lang="es-ES" sz="1600" b="1" dirty="0"/>
              </a:p>
            </p:txBody>
          </p:sp>
        </mc:Choice>
        <mc:Fallback xmlns="">
          <p:sp>
            <p:nvSpPr>
              <p:cNvPr id="76" name="CuadroTexto 75"/>
              <p:cNvSpPr txBox="1">
                <a:spLocks noRot="1" noChangeAspect="1" noMove="1" noResize="1" noEditPoints="1" noAdjustHandles="1" noChangeArrowheads="1" noChangeShapeType="1" noTextEdit="1"/>
              </p:cNvSpPr>
              <p:nvPr/>
            </p:nvSpPr>
            <p:spPr>
              <a:xfrm>
                <a:off x="825624" y="5779844"/>
                <a:ext cx="2310055" cy="485774"/>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7" name="CuadroTexto 76"/>
              <p:cNvSpPr txBox="1"/>
              <p:nvPr/>
            </p:nvSpPr>
            <p:spPr>
              <a:xfrm>
                <a:off x="3805276" y="5779844"/>
                <a:ext cx="1874616" cy="48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1" i="1" smtClean="0">
                              <a:latin typeface="Cambria Math" panose="02040503050406030204" pitchFamily="18" charset="0"/>
                            </a:rPr>
                          </m:ctrlPr>
                        </m:accPr>
                        <m:e>
                          <m:r>
                            <a:rPr lang="es-ES" sz="1600" b="1" i="1" smtClean="0">
                              <a:latin typeface="Cambria Math" panose="02040503050406030204" pitchFamily="18" charset="0"/>
                            </a:rPr>
                            <m:t>𝒂</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=4</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oMath>
                  </m:oMathPara>
                </a14:m>
                <a:endParaRPr lang="es-ES" sz="1600" dirty="0"/>
              </a:p>
            </p:txBody>
          </p:sp>
        </mc:Choice>
        <mc:Fallback xmlns="">
          <p:sp>
            <p:nvSpPr>
              <p:cNvPr id="77" name="CuadroTexto 76"/>
              <p:cNvSpPr txBox="1">
                <a:spLocks noRot="1" noChangeAspect="1" noMove="1" noResize="1" noEditPoints="1" noAdjustHandles="1" noChangeArrowheads="1" noChangeShapeType="1" noTextEdit="1"/>
              </p:cNvSpPr>
              <p:nvPr/>
            </p:nvSpPr>
            <p:spPr>
              <a:xfrm>
                <a:off x="3805276" y="5779844"/>
                <a:ext cx="1874616" cy="485902"/>
              </a:xfrm>
              <a:prstGeom prst="rect">
                <a:avLst/>
              </a:prstGeom>
              <a:blipFill>
                <a:blip r:embed="rId10"/>
                <a:stretch>
                  <a:fillRect/>
                </a:stretch>
              </a:blipFill>
            </p:spPr>
            <p:txBody>
              <a:bodyPr/>
              <a:lstStyle/>
              <a:p>
                <a:r>
                  <a:rPr lang="es-ES">
                    <a:noFill/>
                  </a:rPr>
                  <a:t> </a:t>
                </a:r>
              </a:p>
            </p:txBody>
          </p:sp>
        </mc:Fallback>
      </mc:AlternateContent>
      <p:sp>
        <p:nvSpPr>
          <p:cNvPr id="78" name="Flecha derecha 77"/>
          <p:cNvSpPr/>
          <p:nvPr/>
        </p:nvSpPr>
        <p:spPr>
          <a:xfrm>
            <a:off x="4728329" y="4699624"/>
            <a:ext cx="558800" cy="108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339523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25" name="CuadroTexto 24"/>
          <p:cNvSpPr txBox="1"/>
          <p:nvPr/>
        </p:nvSpPr>
        <p:spPr>
          <a:xfrm>
            <a:off x="324193" y="1008729"/>
            <a:ext cx="8318500" cy="338554"/>
          </a:xfrm>
          <a:prstGeom prst="rect">
            <a:avLst/>
          </a:prstGeom>
          <a:noFill/>
        </p:spPr>
        <p:txBody>
          <a:bodyPr wrap="square" rtlCol="0">
            <a:spAutoFit/>
          </a:bodyPr>
          <a:lstStyle/>
          <a:p>
            <a:r>
              <a:rPr lang="es-ES" sz="1600" dirty="0" smtClean="0"/>
              <a:t>c) Los vectores velocidad y aceleración se obtienen derivando:</a:t>
            </a:r>
            <a:endParaRPr lang="es-ES" sz="1600" dirty="0"/>
          </a:p>
        </p:txBody>
      </p:sp>
      <mc:AlternateContent xmlns:mc="http://schemas.openxmlformats.org/markup-compatibility/2006" xmlns:a14="http://schemas.microsoft.com/office/drawing/2010/main">
        <mc:Choice Requires="a14">
          <p:sp>
            <p:nvSpPr>
              <p:cNvPr id="26" name="CuadroTexto 25"/>
              <p:cNvSpPr txBox="1"/>
              <p:nvPr/>
            </p:nvSpPr>
            <p:spPr>
              <a:xfrm>
                <a:off x="713244" y="1380796"/>
                <a:ext cx="7826694" cy="3050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d>
                        <m:dPr>
                          <m:ctrlPr>
                            <a:rPr lang="es-ES" sz="1600" b="0" i="1" smtClean="0">
                              <a:latin typeface="Cambria Math" panose="02040503050406030204" pitchFamily="18" charset="0"/>
                            </a:rPr>
                          </m:ctrlPr>
                        </m:dPr>
                        <m:e>
                          <m:r>
                            <a:rPr lang="es-ES" sz="1600" b="0" i="1" smtClean="0">
                              <a:latin typeface="Cambria Math" panose="02040503050406030204" pitchFamily="18" charset="0"/>
                            </a:rPr>
                            <m:t>4</m:t>
                          </m:r>
                        </m:e>
                      </m:d>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2·</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4</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−1</m:t>
                          </m:r>
                        </m:e>
                      </m:d>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4−8</m:t>
                          </m:r>
                        </m:e>
                      </m:d>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+3</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r>
                        <a:rPr lang="es-ES" sz="1600" b="0" i="1" smtClean="0">
                          <a:latin typeface="Cambria Math" panose="02040503050406030204" pitchFamily="18" charset="0"/>
                        </a:rPr>
                        <m:t>=31</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+4</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+3</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d>
                        <m:dPr>
                          <m:begChr m:val="|"/>
                          <m:endChr m:val="|"/>
                          <m:ctrlPr>
                            <a:rPr lang="es-ES" sz="1600" b="0" i="1" smtClean="0">
                              <a:latin typeface="Cambria Math" panose="02040503050406030204" pitchFamily="18" charset="0"/>
                              <a:ea typeface="Cambria Math" panose="02040503050406030204" pitchFamily="18" charset="0"/>
                            </a:rPr>
                          </m:ctrlPr>
                        </m:d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𝑟</m:t>
                              </m:r>
                            </m:e>
                          </m:acc>
                        </m:e>
                      </m:d>
                      <m:r>
                        <a:rPr lang="es-ES" sz="1600" b="0" i="1" smtClean="0">
                          <a:latin typeface="Cambria Math" panose="02040503050406030204" pitchFamily="18" charset="0"/>
                          <a:ea typeface="Cambria Math" panose="02040503050406030204" pitchFamily="18" charset="0"/>
                        </a:rPr>
                        <m:t>=</m:t>
                      </m:r>
                      <m:rad>
                        <m:radPr>
                          <m:degHide m:val="on"/>
                          <m:ctrlPr>
                            <a:rPr lang="es-ES" sz="1600" b="0" i="1" smtClean="0">
                              <a:latin typeface="Cambria Math" panose="02040503050406030204" pitchFamily="18" charset="0"/>
                              <a:ea typeface="Cambria Math" panose="02040503050406030204" pitchFamily="18" charset="0"/>
                            </a:rPr>
                          </m:ctrlPr>
                        </m:radPr>
                        <m:deg/>
                        <m:e>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31</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4</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3</m:t>
                              </m:r>
                            </m:e>
                            <m:sup>
                              <m:r>
                                <a:rPr lang="es-ES" sz="1600" b="0" i="1" smtClean="0">
                                  <a:latin typeface="Cambria Math" panose="02040503050406030204" pitchFamily="18" charset="0"/>
                                  <a:ea typeface="Cambria Math" panose="02040503050406030204" pitchFamily="18" charset="0"/>
                                </a:rPr>
                                <m:t>2</m:t>
                              </m:r>
                            </m:sup>
                          </m:sSup>
                        </m:e>
                      </m:rad>
                      <m:r>
                        <a:rPr lang="es-ES" sz="1600" b="0" i="1" smtClean="0">
                          <a:latin typeface="Cambria Math" panose="02040503050406030204" pitchFamily="18" charset="0"/>
                          <a:ea typeface="Cambria Math" panose="02040503050406030204" pitchFamily="18" charset="0"/>
                        </a:rPr>
                        <m:t>=31,4</m:t>
                      </m:r>
                    </m:oMath>
                  </m:oMathPara>
                </a14:m>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713244" y="1380796"/>
                <a:ext cx="7826694" cy="305020"/>
              </a:xfrm>
              <a:prstGeom prst="rect">
                <a:avLst/>
              </a:prstGeom>
              <a:blipFill>
                <a:blip r:embed="rId3"/>
                <a:stretch>
                  <a:fillRect l="-156" t="-14000" r="-78" b="-1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699288" y="1820595"/>
                <a:ext cx="3415872" cy="518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𝑟</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(4)</m:t>
                          </m:r>
                        </m:num>
                        <m:den>
                          <m:d>
                            <m:dPr>
                              <m:begChr m:val="|"/>
                              <m:endChr m:val="|"/>
                              <m:ctrlPr>
                                <a:rPr lang="es-ES" sz="1600" i="1">
                                  <a:latin typeface="Cambria Math" panose="02040503050406030204" pitchFamily="18" charset="0"/>
                                  <a:ea typeface="Cambria Math" panose="02040503050406030204" pitchFamily="18" charset="0"/>
                                </a:rPr>
                              </m:ctrlPr>
                            </m:dPr>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e>
                          </m:d>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i="1">
                              <a:latin typeface="Cambria Math" panose="02040503050406030204" pitchFamily="18" charset="0"/>
                            </a:rPr>
                            <m:t>31</m:t>
                          </m:r>
                        </m:num>
                        <m:den>
                          <m:r>
                            <a:rPr lang="es-ES" sz="1600" i="1">
                              <a:latin typeface="Cambria Math" panose="02040503050406030204" pitchFamily="18" charset="0"/>
                              <a:ea typeface="Cambria Math" panose="02040503050406030204" pitchFamily="18" charset="0"/>
                            </a:rPr>
                            <m:t>31,4</m:t>
                          </m:r>
                          <m:r>
                            <m:rPr>
                              <m:nor/>
                            </m:rPr>
                            <a:rPr lang="es-ES" sz="1600" dirty="0"/>
                            <m:t> </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i="1">
                              <a:latin typeface="Cambria Math" panose="02040503050406030204" pitchFamily="18" charset="0"/>
                              <a:ea typeface="Cambria Math" panose="02040503050406030204" pitchFamily="18" charset="0"/>
                            </a:rPr>
                            <m:t>31,4</m:t>
                          </m:r>
                          <m:r>
                            <m:rPr>
                              <m:nor/>
                            </m:rPr>
                            <a:rPr lang="es-ES" sz="1600" dirty="0"/>
                            <m:t> </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i="1">
                              <a:latin typeface="Cambria Math" panose="02040503050406030204" pitchFamily="18" charset="0"/>
                              <a:ea typeface="Cambria Math" panose="02040503050406030204" pitchFamily="18" charset="0"/>
                            </a:rPr>
                            <m:t>31,4</m:t>
                          </m:r>
                          <m:r>
                            <m:rPr>
                              <m:nor/>
                            </m:rPr>
                            <a:rPr lang="es-ES" sz="1600" dirty="0"/>
                            <m:t> </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oMath>
                  </m:oMathPara>
                </a14:m>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699288" y="1820595"/>
                <a:ext cx="3415872" cy="51879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738644" y="2572403"/>
                <a:ext cx="7540398" cy="2981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=4·4 </m:t>
                      </m:r>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e>
                      </m:d>
                      <m:r>
                        <a:rPr lang="es-ES" sz="1600" b="0" i="1" smtClean="0">
                          <a:latin typeface="Cambria Math" panose="02040503050406030204" pitchFamily="18" charset="0"/>
                        </a:rPr>
                        <m:t>=16</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d>
                        <m:dPr>
                          <m:ctrlPr>
                            <a:rPr lang="es-ES" sz="1600" i="1">
                              <a:latin typeface="Cambria Math" panose="02040503050406030204" pitchFamily="18" charset="0"/>
                            </a:rPr>
                          </m:ctrlPr>
                        </m:dPr>
                        <m:e>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e>
                      </m:d>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d>
                        <m:dPr>
                          <m:begChr m:val="|"/>
                          <m:endChr m:val="|"/>
                          <m:ctrlPr>
                            <a:rPr lang="es-ES" sz="1600" b="0" i="1" smtClean="0">
                              <a:latin typeface="Cambria Math" panose="02040503050406030204" pitchFamily="18" charset="0"/>
                              <a:ea typeface="Cambria Math" panose="02040503050406030204" pitchFamily="18" charset="0"/>
                            </a:rPr>
                          </m:ctrlPr>
                        </m:d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𝑣</m:t>
                              </m:r>
                            </m:e>
                          </m:acc>
                        </m:e>
                      </m:d>
                      <m:r>
                        <a:rPr lang="es-ES" sz="1600" b="0" i="1" smtClean="0">
                          <a:latin typeface="Cambria Math" panose="02040503050406030204" pitchFamily="18" charset="0"/>
                          <a:ea typeface="Cambria Math" panose="02040503050406030204" pitchFamily="18" charset="0"/>
                        </a:rPr>
                        <m:t>=</m:t>
                      </m:r>
                      <m:rad>
                        <m:radPr>
                          <m:degHide m:val="on"/>
                          <m:ctrlPr>
                            <a:rPr lang="es-ES" sz="1600" b="0" i="1" smtClean="0">
                              <a:latin typeface="Cambria Math" panose="02040503050406030204" pitchFamily="18" charset="0"/>
                              <a:ea typeface="Cambria Math" panose="02040503050406030204" pitchFamily="18" charset="0"/>
                            </a:rPr>
                          </m:ctrlPr>
                        </m:radPr>
                        <m:deg/>
                        <m:e>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16</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−1</m:t>
                                  </m:r>
                                </m:e>
                              </m:d>
                            </m:e>
                            <m:sup>
                              <m:r>
                                <a:rPr lang="es-ES" sz="1600" b="0" i="1" smtClean="0">
                                  <a:latin typeface="Cambria Math" panose="02040503050406030204" pitchFamily="18" charset="0"/>
                                  <a:ea typeface="Cambria Math" panose="02040503050406030204" pitchFamily="18" charset="0"/>
                                </a:rPr>
                                <m:t>2</m:t>
                              </m:r>
                            </m:sup>
                          </m:sSup>
                        </m:e>
                      </m:rad>
                      <m:r>
                        <a:rPr lang="es-ES" sz="1600" b="0" i="1" smtClean="0">
                          <a:latin typeface="Cambria Math" panose="02040503050406030204" pitchFamily="18" charset="0"/>
                          <a:ea typeface="Cambria Math" panose="02040503050406030204" pitchFamily="18" charset="0"/>
                        </a:rPr>
                        <m:t>=16,03 </m:t>
                      </m:r>
                      <m:d>
                        <m:dPr>
                          <m:ctrlPr>
                            <a:rPr lang="es-ES" sz="1600" i="1">
                              <a:latin typeface="Cambria Math" panose="02040503050406030204" pitchFamily="18" charset="0"/>
                            </a:rPr>
                          </m:ctrlPr>
                        </m:dPr>
                        <m:e>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e>
                      </m:d>
                    </m:oMath>
                  </m:oMathPara>
                </a14:m>
                <a:endParaRPr lang="es-ES" sz="1600" i="1"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738644" y="2572403"/>
                <a:ext cx="7540398" cy="298159"/>
              </a:xfrm>
              <a:prstGeom prst="rect">
                <a:avLst/>
              </a:prstGeom>
              <a:blipFill>
                <a:blip r:embed="rId5"/>
                <a:stretch>
                  <a:fillRect l="-243" t="-16327" b="-183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CuadroTexto 28"/>
              <p:cNvSpPr txBox="1"/>
              <p:nvPr/>
            </p:nvSpPr>
            <p:spPr>
              <a:xfrm>
                <a:off x="724688" y="3088544"/>
                <a:ext cx="2760499" cy="5189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𝑣</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(4)</m:t>
                          </m:r>
                        </m:num>
                        <m:den>
                          <m:d>
                            <m:dPr>
                              <m:begChr m:val="|"/>
                              <m:endChr m:val="|"/>
                              <m:ctrlPr>
                                <a:rPr lang="es-ES" sz="1600" i="1">
                                  <a:latin typeface="Cambria Math" panose="02040503050406030204" pitchFamily="18" charset="0"/>
                                  <a:ea typeface="Cambria Math" panose="02040503050406030204" pitchFamily="18" charset="0"/>
                                </a:rPr>
                              </m:ctrlPr>
                            </m:dPr>
                            <m:e>
                              <m:acc>
                                <m:accPr>
                                  <m:chr m:val="⃗"/>
                                  <m:ctrlPr>
                                    <a:rPr lang="es-ES" sz="1600" i="1">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𝑣</m:t>
                                  </m:r>
                                </m:e>
                              </m:acc>
                            </m:e>
                          </m:d>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16</m:t>
                          </m:r>
                        </m:num>
                        <m:den>
                          <m:r>
                            <a:rPr lang="es-ES" sz="1600" b="0" i="1" smtClean="0">
                              <a:latin typeface="Cambria Math" panose="02040503050406030204" pitchFamily="18" charset="0"/>
                            </a:rPr>
                            <m:t>16,03</m:t>
                          </m:r>
                          <m:r>
                            <m:rPr>
                              <m:nor/>
                            </m:rPr>
                            <a:rPr lang="es-ES" sz="1600" dirty="0"/>
                            <m:t> </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16,03</m:t>
                          </m:r>
                          <m:r>
                            <m:rPr>
                              <m:nor/>
                            </m:rPr>
                            <a:rPr lang="es-ES" sz="1600" dirty="0"/>
                            <m:t> </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724688" y="3088544"/>
                <a:ext cx="2760499" cy="518925"/>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724688" y="3825451"/>
                <a:ext cx="34720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=4 </m:t>
                      </m:r>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d>
                        <m:dPr>
                          <m:begChr m:val="|"/>
                          <m:endChr m:val="|"/>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𝑎</m:t>
                          </m:r>
                        </m:e>
                      </m:d>
                      <m:r>
                        <a:rPr lang="es-ES" sz="1600" b="0" i="1" smtClean="0">
                          <a:latin typeface="Cambria Math" panose="02040503050406030204" pitchFamily="18" charset="0"/>
                          <a:ea typeface="Cambria Math" panose="02040503050406030204" pitchFamily="18" charset="0"/>
                        </a:rPr>
                        <m:t>=4 </m:t>
                      </m:r>
                      <m:d>
                        <m:dPr>
                          <m:ctrlPr>
                            <a:rPr lang="es-ES" sz="1600" i="1">
                              <a:latin typeface="Cambria Math" panose="02040503050406030204" pitchFamily="18" charset="0"/>
                            </a:rPr>
                          </m:ctrlPr>
                        </m:dPr>
                        <m:e>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r>
                                <a:rPr lang="es-ES" sz="1600" b="0" i="1" smtClean="0">
                                  <a:latin typeface="Cambria Math" panose="02040503050406030204" pitchFamily="18" charset="0"/>
                                </a:rPr>
                                <m:t>2</m:t>
                              </m:r>
                            </m:sup>
                          </m:sSup>
                        </m:e>
                      </m:d>
                    </m:oMath>
                  </m:oMathPara>
                </a14:m>
                <a:endParaRPr lang="es-ES" sz="1600" i="1"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724688" y="3825451"/>
                <a:ext cx="3472041" cy="246221"/>
              </a:xfrm>
              <a:prstGeom prst="rect">
                <a:avLst/>
              </a:prstGeom>
              <a:blipFill>
                <a:blip r:embed="rId7"/>
                <a:stretch>
                  <a:fillRect l="-703" t="-42500"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724687" y="4287603"/>
                <a:ext cx="1815690" cy="5187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𝑎</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(4)</m:t>
                          </m:r>
                        </m:num>
                        <m:den>
                          <m:d>
                            <m:dPr>
                              <m:begChr m:val="|"/>
                              <m:endChr m:val="|"/>
                              <m:ctrlPr>
                                <a:rPr lang="es-ES" sz="1600" i="1">
                                  <a:latin typeface="Cambria Math" panose="02040503050406030204" pitchFamily="18" charset="0"/>
                                  <a:ea typeface="Cambria Math" panose="02040503050406030204" pitchFamily="18" charset="0"/>
                                </a:rPr>
                              </m:ctrlPr>
                            </m:dPr>
                            <m:e>
                              <m:acc>
                                <m:accPr>
                                  <m:chr m:val="⃗"/>
                                  <m:ctrlPr>
                                    <a:rPr lang="es-ES" sz="1600" i="1">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𝑎</m:t>
                                  </m:r>
                                </m:e>
                              </m:acc>
                            </m:e>
                          </m:d>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num>
                        <m:den>
                          <m:r>
                            <m:rPr>
                              <m:nor/>
                            </m:rPr>
                            <a:rPr lang="es-ES" sz="1600" dirty="0"/>
                            <m:t> </m:t>
                          </m:r>
                          <m:r>
                            <a:rPr lang="es-ES" sz="1600" b="0" i="1" dirty="0" smtClean="0">
                              <a:latin typeface="Cambria Math" panose="02040503050406030204" pitchFamily="18" charset="0"/>
                            </a:rPr>
                            <m:t>4</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oMath>
                  </m:oMathPara>
                </a14:m>
                <a:endParaRPr lang="es-ES" sz="1600"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724687" y="4287603"/>
                <a:ext cx="1815690" cy="518796"/>
              </a:xfrm>
              <a:prstGeom prst="rect">
                <a:avLst/>
              </a:prstGeom>
              <a:blipFill>
                <a:blip r:embed="rId8"/>
                <a:stretch>
                  <a:fillRect/>
                </a:stretch>
              </a:blipFill>
            </p:spPr>
            <p:txBody>
              <a:bodyPr/>
              <a:lstStyle/>
              <a:p>
                <a:r>
                  <a:rPr lang="es-ES">
                    <a:noFill/>
                  </a:rPr>
                  <a:t> </a:t>
                </a:r>
              </a:p>
            </p:txBody>
          </p:sp>
        </mc:Fallback>
      </mc:AlternateContent>
      <p:sp>
        <p:nvSpPr>
          <p:cNvPr id="32" name="CuadroTexto 31"/>
          <p:cNvSpPr txBox="1"/>
          <p:nvPr/>
        </p:nvSpPr>
        <p:spPr>
          <a:xfrm>
            <a:off x="228600" y="5022330"/>
            <a:ext cx="8564044" cy="584775"/>
          </a:xfrm>
          <a:prstGeom prst="rect">
            <a:avLst/>
          </a:prstGeom>
          <a:noFill/>
        </p:spPr>
        <p:txBody>
          <a:bodyPr wrap="square" rtlCol="0">
            <a:spAutoFit/>
          </a:bodyPr>
          <a:lstStyle/>
          <a:p>
            <a:pPr marL="266700" indent="-266700" algn="just"/>
            <a:r>
              <a:rPr lang="es-ES" sz="1600" dirty="0" smtClean="0"/>
              <a:t>d)	Dado que la aceleración es un vector constante, se trata de un movimiento uniformemente acelerado.</a:t>
            </a:r>
            <a:endParaRPr lang="es-ES" sz="1600" dirty="0"/>
          </a:p>
        </p:txBody>
      </p:sp>
      <mc:AlternateContent xmlns:mc="http://schemas.openxmlformats.org/markup-compatibility/2006" xmlns:a14="http://schemas.microsoft.com/office/drawing/2010/main">
        <mc:Choice Requires="a14">
          <p:sp>
            <p:nvSpPr>
              <p:cNvPr id="33" name="CuadroTexto 32"/>
              <p:cNvSpPr txBox="1"/>
              <p:nvPr/>
            </p:nvSpPr>
            <p:spPr>
              <a:xfrm>
                <a:off x="760781" y="5719903"/>
                <a:ext cx="149835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=4 </m:t>
                      </m:r>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 </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−2</m:t>
                              </m:r>
                            </m:sup>
                          </m:sSup>
                        </m:e>
                      </m:d>
                      <m:r>
                        <a:rPr lang="es-ES" sz="1600" b="0" i="1" smtClean="0">
                          <a:latin typeface="Cambria Math" panose="02040503050406030204" pitchFamily="18" charset="0"/>
                        </a:rPr>
                        <m:t> </m:t>
                      </m:r>
                    </m:oMath>
                  </m:oMathPara>
                </a14:m>
                <a:endParaRPr lang="es-ES" sz="1600" i="1"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760781" y="5719903"/>
                <a:ext cx="1498359" cy="246221"/>
              </a:xfrm>
              <a:prstGeom prst="rect">
                <a:avLst/>
              </a:prstGeom>
              <a:blipFill>
                <a:blip r:embed="rId9"/>
                <a:stretch>
                  <a:fillRect l="-813" t="-39024" b="-2439"/>
                </a:stretch>
              </a:blipFill>
            </p:spPr>
            <p:txBody>
              <a:bodyPr/>
              <a:lstStyle/>
              <a:p>
                <a:r>
                  <a:rPr lang="es-ES">
                    <a:noFill/>
                  </a:rPr>
                  <a:t> </a:t>
                </a:r>
              </a:p>
            </p:txBody>
          </p:sp>
        </mc:Fallback>
      </mc:AlternateContent>
      <p:sp>
        <p:nvSpPr>
          <p:cNvPr id="34" name="Abrir llave 33"/>
          <p:cNvSpPr/>
          <p:nvPr/>
        </p:nvSpPr>
        <p:spPr>
          <a:xfrm>
            <a:off x="608419" y="1404391"/>
            <a:ext cx="154406" cy="961559"/>
          </a:xfrm>
          <a:prstGeom prst="leftBrace">
            <a:avLst>
              <a:gd name="adj1" fmla="val 6508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5" name="Abrir llave 34"/>
          <p:cNvSpPr/>
          <p:nvPr/>
        </p:nvSpPr>
        <p:spPr>
          <a:xfrm>
            <a:off x="608419" y="2618613"/>
            <a:ext cx="154406" cy="961559"/>
          </a:xfrm>
          <a:prstGeom prst="leftBrace">
            <a:avLst>
              <a:gd name="adj1" fmla="val 6508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6" name="Abrir llave 35"/>
          <p:cNvSpPr/>
          <p:nvPr/>
        </p:nvSpPr>
        <p:spPr>
          <a:xfrm>
            <a:off x="622084" y="3804643"/>
            <a:ext cx="154406" cy="961559"/>
          </a:xfrm>
          <a:prstGeom prst="leftBrace">
            <a:avLst>
              <a:gd name="adj1" fmla="val 65085"/>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Rectángulo 15"/>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77618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21" name="Tabla 20"/>
              <p:cNvGraphicFramePr>
                <a:graphicFrameLocks noGrp="1"/>
              </p:cNvGraphicFramePr>
              <p:nvPr>
                <p:extLst>
                  <p:ext uri="{D42A27DB-BD31-4B8C-83A1-F6EECF244321}">
                    <p14:modId xmlns:p14="http://schemas.microsoft.com/office/powerpoint/2010/main" val="1883127698"/>
                  </p:ext>
                </p:extLst>
              </p:nvPr>
            </p:nvGraphicFramePr>
            <p:xfrm>
              <a:off x="508000" y="1206500"/>
              <a:ext cx="8178801" cy="4272788"/>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355600" indent="-355600"/>
                          <a:r>
                            <a:rPr lang="es-ES" sz="1600" i="1" dirty="0" smtClean="0"/>
                            <a:t>El vector de posición de un movimiento viene dado por:</a:t>
                          </a:r>
                        </a:p>
                        <a:p>
                          <a:pPr marL="355600" indent="-355600"/>
                          <a:endParaRPr lang="es-ES" sz="1600" i="1" dirty="0" smtClean="0"/>
                        </a:p>
                        <a:p>
                          <a:pPr marL="355600" indent="-355600"/>
                          <a:endParaRPr lang="es-ES" sz="16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i="1" dirty="0" smtClean="0"/>
                            <a:t>Determinar: i) La </a:t>
                          </a:r>
                          <a:r>
                            <a:rPr lang="es-ES" sz="1600" i="1" dirty="0"/>
                            <a:t>ecuación de la </a:t>
                          </a:r>
                          <a:r>
                            <a:rPr lang="es-ES" sz="1600" i="1" dirty="0" smtClean="0"/>
                            <a:t>trayectoria; ii) La </a:t>
                          </a:r>
                          <a:r>
                            <a:rPr lang="es-ES" sz="1600" i="1" dirty="0"/>
                            <a:t>velocidad media entre los instantes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1 </m:t>
                              </m:r>
                            </m:oMath>
                          </a14:m>
                          <a:r>
                            <a:rPr lang="es-ES" sz="1600" i="1" dirty="0"/>
                            <a:t>y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3 </m:t>
                              </m:r>
                              <m:r>
                                <a:rPr lang="es-ES" sz="1600" i="1" dirty="0" smtClean="0">
                                  <a:latin typeface="Cambria Math" panose="02040503050406030204" pitchFamily="18" charset="0"/>
                                </a:rPr>
                                <m:t>𝑠</m:t>
                              </m:r>
                            </m:oMath>
                          </a14:m>
                          <a:r>
                            <a:rPr lang="es-ES" sz="1600" i="1" dirty="0" smtClean="0"/>
                            <a:t>; iii) El </a:t>
                          </a:r>
                          <a:r>
                            <a:rPr lang="es-ES" sz="1600" i="1" dirty="0"/>
                            <a:t>vector velocidad instantánea en función del tiempo y su </a:t>
                          </a:r>
                          <a:r>
                            <a:rPr lang="es-ES" sz="1600" i="1" dirty="0" smtClean="0"/>
                            <a:t>módulo; iv) La </a:t>
                          </a:r>
                          <a:r>
                            <a:rPr lang="es-ES" sz="1600" i="1" dirty="0"/>
                            <a:t>aceleración en función del tiempo y su </a:t>
                          </a:r>
                          <a:r>
                            <a:rPr lang="es-ES" sz="1600" i="1" dirty="0" smtClean="0"/>
                            <a:t>módulo; v) Las </a:t>
                          </a:r>
                          <a:r>
                            <a:rPr lang="es-ES" sz="1600" i="1" dirty="0"/>
                            <a:t>componentes intrínsecas de la aceleración en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1</m:t>
                              </m:r>
                              <m:r>
                                <a:rPr lang="es-ES" sz="1600" i="1" dirty="0" smtClean="0">
                                  <a:latin typeface="Cambria Math" panose="02040503050406030204" pitchFamily="18" charset="0"/>
                                </a:rPr>
                                <m:t>𝑠</m:t>
                              </m:r>
                            </m:oMath>
                          </a14:m>
                          <a:r>
                            <a:rPr lang="es-ES" sz="1600" i="1" dirty="0" smtClean="0"/>
                            <a:t>; vi) El </a:t>
                          </a:r>
                          <a:r>
                            <a:rPr lang="es-ES" sz="1600" i="1" dirty="0"/>
                            <a:t>radio de curva en el instante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1 </m:t>
                              </m:r>
                              <m:r>
                                <a:rPr lang="es-ES" sz="1600" i="1" dirty="0" smtClean="0">
                                  <a:latin typeface="Cambria Math" panose="02040503050406030204" pitchFamily="18" charset="0"/>
                                </a:rPr>
                                <m:t>𝑠</m:t>
                              </m:r>
                            </m:oMath>
                          </a14:m>
                          <a:r>
                            <a:rPr lang="es-ES" sz="1600" i="1"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600" b="1" i="1" dirty="0" smtClean="0">
                              <a:solidFill>
                                <a:schemeClr val="tx1"/>
                              </a:solidFill>
                            </a:rPr>
                            <a:t>Sol</a:t>
                          </a:r>
                          <a:r>
                            <a:rPr lang="es-ES" sz="1600" i="1" dirty="0">
                              <a:solidFill>
                                <a:srgbClr val="C00000"/>
                              </a:solidFill>
                            </a:rPr>
                            <a:t>:</a:t>
                          </a:r>
                          <a:r>
                            <a:rPr lang="es-ES" sz="1600" i="1" dirty="0"/>
                            <a:t> </a:t>
                          </a:r>
                          <a:r>
                            <a:rPr lang="es-ES" sz="1600" i="1" dirty="0" smtClean="0"/>
                            <a:t>i) </a:t>
                          </a:r>
                          <a14:m>
                            <m:oMath xmlns:m="http://schemas.openxmlformats.org/officeDocument/2006/math">
                              <m:r>
                                <a:rPr lang="es-ES" sz="1600" i="1">
                                  <a:latin typeface="Cambria Math" panose="02040503050406030204" pitchFamily="18" charset="0"/>
                                </a:rPr>
                                <m:t>𝑦</m:t>
                              </m:r>
                              <m:r>
                                <a:rPr lang="es-ES" sz="1600" i="1">
                                  <a:latin typeface="Cambria Math" panose="02040503050406030204" pitchFamily="18" charset="0"/>
                                </a:rPr>
                                <m:t>=−3</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m:t>
                                  </m:r>
                                  <m:r>
                                    <a:rPr lang="es-ES" sz="1600" i="1">
                                      <a:latin typeface="Cambria Math" panose="02040503050406030204" pitchFamily="18" charset="0"/>
                                    </a:rPr>
                                    <m:t>𝑥</m:t>
                                  </m:r>
                                  <m:r>
                                    <a:rPr lang="es-ES" sz="1600" i="1">
                                      <a:latin typeface="Cambria Math" panose="02040503050406030204" pitchFamily="18" charset="0"/>
                                    </a:rPr>
                                    <m:t>+1)/2</m:t>
                                  </m:r>
                                </m:e>
                              </m:rad>
                            </m:oMath>
                          </a14:m>
                          <a:r>
                            <a:rPr lang="es-ES" sz="1600" i="1" dirty="0"/>
                            <a:t>; </a:t>
                          </a:r>
                          <a:r>
                            <a:rPr lang="es-ES" sz="1600" i="1" dirty="0" smtClean="0"/>
                            <a:t>ii) </a:t>
                          </a:r>
                          <a14:m>
                            <m:oMath xmlns:m="http://schemas.openxmlformats.org/officeDocument/2006/math">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e>
                                <m:sub>
                                  <m:r>
                                    <a:rPr lang="es-ES" sz="1600" i="1">
                                      <a:latin typeface="Cambria Math" panose="02040503050406030204" pitchFamily="18" charset="0"/>
                                    </a:rPr>
                                    <m:t>𝑚</m:t>
                                  </m:r>
                                </m:sub>
                              </m:sSub>
                              <m:r>
                                <a:rPr lang="es-ES" sz="1600" i="1">
                                  <a:latin typeface="Cambria Math" panose="02040503050406030204" pitchFamily="18" charset="0"/>
                                </a:rPr>
                                <m:t>=8</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−3</m:t>
                              </m:r>
                              <m:acc>
                                <m:accPr>
                                  <m:chr m:val="̂"/>
                                  <m:ctrlPr>
                                    <a:rPr lang="es-ES" sz="1600" i="1">
                                      <a:latin typeface="Cambria Math" panose="02040503050406030204" pitchFamily="18" charset="0"/>
                                    </a:rPr>
                                  </m:ctrlPr>
                                </m:accPr>
                                <m:e>
                                  <m:r>
                                    <a:rPr lang="es-ES" sz="1600" i="1">
                                      <a:latin typeface="Cambria Math" panose="02040503050406030204" pitchFamily="18" charset="0"/>
                                    </a:rPr>
                                    <m:t>𝑗</m:t>
                                  </m:r>
                                </m:e>
                              </m:acc>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i="1" dirty="0"/>
                            <a:t>; </a:t>
                          </a:r>
                          <a:r>
                            <a:rPr lang="es-ES" sz="1600" i="1" dirty="0" smtClean="0"/>
                            <a:t>iii)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r>
                                <a:rPr lang="es-ES" sz="1600" i="1">
                                  <a:latin typeface="Cambria Math" panose="02040503050406030204" pitchFamily="18" charset="0"/>
                                </a:rPr>
                                <m:t>=4</m:t>
                              </m:r>
                              <m:r>
                                <a:rPr lang="es-ES" sz="1600" i="1">
                                  <a:latin typeface="Cambria Math" panose="02040503050406030204" pitchFamily="18" charset="0"/>
                                </a:rPr>
                                <m:t>𝑡</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−3</m:t>
                              </m:r>
                              <m:acc>
                                <m:accPr>
                                  <m:chr m:val="̂"/>
                                  <m:ctrlPr>
                                    <a:rPr lang="es-ES" sz="1600" i="1">
                                      <a:latin typeface="Cambria Math" panose="02040503050406030204" pitchFamily="18" charset="0"/>
                                    </a:rPr>
                                  </m:ctrlPr>
                                </m:accPr>
                                <m:e>
                                  <m:r>
                                    <a:rPr lang="es-ES" sz="1600" i="1">
                                      <a:latin typeface="Cambria Math" panose="02040503050406030204" pitchFamily="18" charset="0"/>
                                    </a:rPr>
                                    <m:t>𝑗</m:t>
                                  </m:r>
                                </m:e>
                              </m:acc>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i="1" dirty="0"/>
                            <a:t>; </a:t>
                          </a:r>
                          <a14:m>
                            <m:oMath xmlns:m="http://schemas.openxmlformats.org/officeDocument/2006/math">
                              <m:r>
                                <a:rPr lang="es-ES" sz="1600" i="1">
                                  <a:latin typeface="Cambria Math" panose="02040503050406030204" pitchFamily="18" charset="0"/>
                                </a:rPr>
                                <m:t>𝑣</m:t>
                              </m:r>
                              <m:r>
                                <a:rPr lang="es-ES" sz="1600" i="1">
                                  <a:latin typeface="Cambria Math" panose="02040503050406030204" pitchFamily="18" charset="0"/>
                                </a:rPr>
                                <m:t>=</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16</m:t>
                                  </m:r>
                                  <m:sSup>
                                    <m:sSupPr>
                                      <m:ctrlPr>
                                        <a:rPr lang="es-ES" sz="1600" i="1">
                                          <a:latin typeface="Cambria Math" panose="02040503050406030204" pitchFamily="18" charset="0"/>
                                        </a:rPr>
                                      </m:ctrlPr>
                                    </m:sSupPr>
                                    <m:e>
                                      <m:r>
                                        <a:rPr lang="es-ES" sz="1600" i="1">
                                          <a:latin typeface="Cambria Math" panose="02040503050406030204" pitchFamily="18" charset="0"/>
                                        </a:rPr>
                                        <m:t>𝑡</m:t>
                                      </m:r>
                                    </m:e>
                                    <m:sup>
                                      <m:r>
                                        <a:rPr lang="es-ES" sz="1600" i="1">
                                          <a:latin typeface="Cambria Math" panose="02040503050406030204" pitchFamily="18" charset="0"/>
                                        </a:rPr>
                                        <m:t>2</m:t>
                                      </m:r>
                                    </m:sup>
                                  </m:sSup>
                                  <m:r>
                                    <a:rPr lang="es-ES" sz="1600" i="1">
                                      <a:latin typeface="Cambria Math" panose="02040503050406030204" pitchFamily="18" charset="0"/>
                                    </a:rPr>
                                    <m:t>+9</m:t>
                                  </m:r>
                                </m:e>
                              </m:rad>
                            </m:oMath>
                          </a14:m>
                          <a:r>
                            <a:rPr lang="es-ES" sz="1600" i="1" dirty="0"/>
                            <a:t>; </a:t>
                          </a:r>
                          <a:r>
                            <a:rPr lang="es-ES" sz="1600" i="1" dirty="0" smtClean="0"/>
                            <a:t>iv)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r>
                                <a:rPr lang="es-ES" sz="1600" i="1">
                                  <a:latin typeface="Cambria Math" panose="02040503050406030204" pitchFamily="18" charset="0"/>
                                </a:rPr>
                                <m:t>=4</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r>
                                <a:rPr lang="es-ES" sz="1600" i="1">
                                  <a:latin typeface="Cambria Math" panose="02040503050406030204" pitchFamily="18" charset="0"/>
                                </a:rPr>
                                <m:t>;</m:t>
                              </m:r>
                              <m:r>
                                <a:rPr lang="es-ES" sz="1600" i="1">
                                  <a:latin typeface="Cambria Math" panose="02040503050406030204" pitchFamily="18" charset="0"/>
                                </a:rPr>
                                <m:t>𝑎</m:t>
                              </m:r>
                              <m:r>
                                <a:rPr lang="es-ES" sz="1600" i="1">
                                  <a:latin typeface="Cambria Math" panose="02040503050406030204" pitchFamily="18" charset="0"/>
                                </a:rPr>
                                <m:t>=4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oMath>
                          </a14:m>
                          <a:r>
                            <a:rPr lang="es-ES" sz="1600" i="1" dirty="0"/>
                            <a:t>; </a:t>
                          </a:r>
                          <a:r>
                            <a:rPr lang="es-ES" sz="1600" i="1" dirty="0" smtClean="0"/>
                            <a:t>v)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𝑇</m:t>
                                  </m:r>
                                </m:sub>
                              </m:sSub>
                              <m:r>
                                <a:rPr lang="es-ES" sz="1600" i="1">
                                  <a:latin typeface="Cambria Math" panose="02040503050406030204" pitchFamily="18" charset="0"/>
                                </a:rPr>
                                <m:t>=3,2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r>
                                <a:rPr lang="es-ES" sz="1600" i="1">
                                  <a:latin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𝑁</m:t>
                                  </m:r>
                                </m:sub>
                              </m:sSub>
                              <m:r>
                                <a:rPr lang="es-ES" sz="1600" i="1">
                                  <a:latin typeface="Cambria Math" panose="02040503050406030204" pitchFamily="18" charset="0"/>
                                </a:rPr>
                                <m:t>=2,4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r>
                                <a:rPr lang="es-ES" sz="1600" i="1">
                                  <a:latin typeface="Cambria Math" panose="02040503050406030204" pitchFamily="18" charset="0"/>
                                </a:rPr>
                                <m:t>;</m:t>
                              </m:r>
                            </m:oMath>
                          </a14:m>
                          <a:r>
                            <a:rPr lang="es-ES" sz="1600" i="1" dirty="0"/>
                            <a:t> </a:t>
                          </a:r>
                          <a:r>
                            <a:rPr lang="es-ES" sz="1600" i="1" dirty="0" smtClean="0"/>
                            <a:t>vi) </a:t>
                          </a:r>
                          <a14:m>
                            <m:oMath xmlns:m="http://schemas.openxmlformats.org/officeDocument/2006/math">
                              <m:r>
                                <a:rPr lang="es-ES" sz="1600" i="1">
                                  <a:latin typeface="Cambria Math" panose="02040503050406030204" pitchFamily="18" charset="0"/>
                                </a:rPr>
                                <m:t>𝑟</m:t>
                              </m:r>
                              <m:r>
                                <a:rPr lang="es-ES" sz="1600" i="1">
                                  <a:latin typeface="Cambria Math" panose="02040503050406030204" pitchFamily="18" charset="0"/>
                                </a:rPr>
                                <m:t>=10,42 </m:t>
                              </m:r>
                              <m:r>
                                <a:rPr lang="es-ES" sz="1600" i="1">
                                  <a:latin typeface="Cambria Math" panose="02040503050406030204" pitchFamily="18" charset="0"/>
                                </a:rPr>
                                <m:t>𝑚</m:t>
                              </m:r>
                            </m:oMath>
                          </a14:m>
                          <a:endParaRPr lang="es-ES" sz="1600" i="1"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2.</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i="1" dirty="0" smtClean="0"/>
                            <a:t>Un </a:t>
                          </a:r>
                          <a:r>
                            <a:rPr lang="es-ES" sz="1600" i="1" dirty="0"/>
                            <a:t>cuerpo se mueve según la ecuación</a:t>
                          </a:r>
                          <a:r>
                            <a:rPr lang="es-ES" sz="1600" i="1" dirty="0" smtClean="0"/>
                            <a:t>: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a:rPr>
                                    <m:t>𝑟</m:t>
                                  </m:r>
                                </m:e>
                              </m:acc>
                              <m:d>
                                <m:dPr>
                                  <m:ctrlPr>
                                    <a:rPr lang="es-ES" sz="1600" i="1">
                                      <a:latin typeface="Cambria Math" panose="02040503050406030204" pitchFamily="18" charset="0"/>
                                    </a:rPr>
                                  </m:ctrlPr>
                                </m:dPr>
                                <m:e>
                                  <m:r>
                                    <a:rPr lang="es-ES" sz="1600" i="1">
                                      <a:latin typeface="Cambria Math"/>
                                    </a:rPr>
                                    <m:t>𝑡</m:t>
                                  </m:r>
                                </m:e>
                              </m:d>
                              <m:r>
                                <a:rPr lang="es-ES" sz="1600" i="1">
                                  <a:latin typeface="Cambria Math"/>
                                </a:rPr>
                                <m:t>=</m:t>
                              </m:r>
                              <m:sSup>
                                <m:sSupPr>
                                  <m:ctrlPr>
                                    <a:rPr lang="es-ES" sz="1600" i="1">
                                      <a:latin typeface="Cambria Math" panose="02040503050406030204" pitchFamily="18" charset="0"/>
                                    </a:rPr>
                                  </m:ctrlPr>
                                </m:sSupPr>
                                <m:e>
                                  <m:r>
                                    <a:rPr lang="es-ES" sz="1600" i="1">
                                      <a:latin typeface="Cambria Math" panose="02040503050406030204" pitchFamily="18" charset="0"/>
                                    </a:rPr>
                                    <m:t>𝑡</m:t>
                                  </m:r>
                                </m:e>
                                <m:sup>
                                  <m:r>
                                    <a:rPr lang="es-ES" sz="1600" i="1">
                                      <a:latin typeface="Cambria Math" panose="02040503050406030204" pitchFamily="18" charset="0"/>
                                    </a:rPr>
                                    <m:t>2</m:t>
                                  </m:r>
                                </m:sup>
                              </m:sSup>
                              <m:acc>
                                <m:accPr>
                                  <m:chr m:val="⃗"/>
                                  <m:ctrlPr>
                                    <a:rPr lang="es-ES" sz="1600" i="1">
                                      <a:latin typeface="Cambria Math" panose="02040503050406030204" pitchFamily="18" charset="0"/>
                                    </a:rPr>
                                  </m:ctrlPr>
                                </m:accPr>
                                <m:e>
                                  <m:r>
                                    <a:rPr lang="es-ES" sz="1600" i="1">
                                      <a:latin typeface="Cambria Math"/>
                                    </a:rPr>
                                    <m:t>𝑖</m:t>
                                  </m:r>
                                </m:e>
                              </m:acc>
                              <m:r>
                                <a:rPr lang="es-ES" sz="1600" i="1">
                                  <a:latin typeface="Cambria Math" panose="02040503050406030204" pitchFamily="18" charset="0"/>
                                </a:rPr>
                                <m:t>+6</m:t>
                              </m:r>
                              <m:r>
                                <a:rPr lang="es-ES" sz="1600" i="1">
                                  <a:latin typeface="Cambria Math"/>
                                </a:rPr>
                                <m:t>𝑡</m:t>
                              </m:r>
                              <m:acc>
                                <m:accPr>
                                  <m:chr m:val="⃗"/>
                                  <m:ctrlPr>
                                    <a:rPr lang="es-ES" sz="1600" i="1">
                                      <a:latin typeface="Cambria Math" panose="02040503050406030204" pitchFamily="18" charset="0"/>
                                    </a:rPr>
                                  </m:ctrlPr>
                                </m:accPr>
                                <m:e>
                                  <m:r>
                                    <a:rPr lang="es-ES" sz="1600" i="1">
                                      <a:latin typeface="Cambria Math"/>
                                    </a:rPr>
                                    <m:t>𝑗</m:t>
                                  </m:r>
                                </m:e>
                              </m:acc>
                              <m:r>
                                <a:rPr lang="es-ES" sz="1600" i="1">
                                  <a:latin typeface="Cambria Math" panose="02040503050406030204" pitchFamily="18" charset="0"/>
                                </a:rPr>
                                <m:t>−</m:t>
                              </m:r>
                              <m:r>
                                <a:rPr lang="es-ES" sz="1600" i="1">
                                  <a:latin typeface="Cambria Math"/>
                                </a:rPr>
                                <m:t>4</m:t>
                              </m:r>
                              <m:acc>
                                <m:accPr>
                                  <m:chr m:val="̂"/>
                                  <m:ctrlPr>
                                    <a:rPr lang="es-ES" sz="1600" i="1">
                                      <a:latin typeface="Cambria Math" panose="02040503050406030204" pitchFamily="18" charset="0"/>
                                    </a:rPr>
                                  </m:ctrlPr>
                                </m:accPr>
                                <m:e>
                                  <m:r>
                                    <a:rPr lang="es-ES" sz="1600" i="1">
                                      <a:latin typeface="Cambria Math"/>
                                    </a:rPr>
                                    <m:t>𝑘</m:t>
                                  </m:r>
                                </m:e>
                              </m:acc>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m:t>
                              </m:r>
                            </m:oMath>
                          </a14:m>
                          <a:r>
                            <a:rPr lang="es-ES" sz="1600" i="1" dirty="0" smtClean="0"/>
                            <a:t>.</a:t>
                          </a:r>
                          <a:r>
                            <a:rPr lang="es-ES" sz="1600" i="1" baseline="0" dirty="0" smtClean="0"/>
                            <a:t> </a:t>
                          </a:r>
                          <a:r>
                            <a:rPr lang="es-ES" sz="1600" i="1" dirty="0" smtClean="0"/>
                            <a:t>i) ¿En </a:t>
                          </a:r>
                          <a:r>
                            <a:rPr lang="es-ES" sz="1600" i="1" dirty="0"/>
                            <a:t>qué plano se mueve el cuerpo</a:t>
                          </a:r>
                          <a:r>
                            <a:rPr lang="es-ES" sz="1600" i="1" dirty="0" smtClean="0"/>
                            <a:t>?; </a:t>
                          </a:r>
                          <a:r>
                            <a:rPr lang="es-ES" sz="1600" i="1" dirty="0" err="1" smtClean="0"/>
                            <a:t>ii</a:t>
                          </a:r>
                          <a:r>
                            <a:rPr lang="es-ES" sz="1600" i="1" dirty="0" smtClean="0"/>
                            <a:t>)</a:t>
                          </a:r>
                          <a:r>
                            <a:rPr lang="es-ES" sz="1600" i="1" baseline="0" dirty="0" smtClean="0"/>
                            <a:t> </a:t>
                          </a:r>
                          <a:r>
                            <a:rPr lang="es-ES" sz="1600" i="1" dirty="0" smtClean="0"/>
                            <a:t>¿Cuál </a:t>
                          </a:r>
                          <a:r>
                            <a:rPr lang="es-ES" sz="1600" i="1" dirty="0"/>
                            <a:t>la ecuación de su </a:t>
                          </a:r>
                          <a:r>
                            <a:rPr lang="es-ES" sz="1600" i="1" dirty="0" smtClean="0"/>
                            <a:t>trayectoria?; iii) Determina </a:t>
                          </a:r>
                          <a:r>
                            <a:rPr lang="es-ES" sz="1600" i="1" dirty="0"/>
                            <a:t>las componentes intrínsecas de la aceleración y el radio de curvatura de la trayectoria a los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𝑠</m:t>
                              </m:r>
                            </m:oMath>
                          </a14:m>
                          <a:r>
                            <a:rPr lang="es-ES" sz="1600" i="1" dirty="0" smtClean="0"/>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i="1" dirty="0" smtClean="0">
                              <a:solidFill>
                                <a:schemeClr val="tx1"/>
                              </a:solidFill>
                            </a:rPr>
                            <a:t>Sol</a:t>
                          </a:r>
                          <a:r>
                            <a:rPr lang="es-ES" sz="1600" i="1" dirty="0">
                              <a:solidFill>
                                <a:schemeClr val="tx1"/>
                              </a:solidFill>
                            </a:rPr>
                            <a:t>: </a:t>
                          </a:r>
                          <a:r>
                            <a:rPr lang="es-ES" sz="1600" i="1" dirty="0" smtClean="0"/>
                            <a:t>ii) </a:t>
                          </a:r>
                          <a14:m>
                            <m:oMath xmlns:m="http://schemas.openxmlformats.org/officeDocument/2006/math">
                              <m:r>
                                <a:rPr lang="es-ES" sz="1600" i="1">
                                  <a:latin typeface="Cambria Math" panose="02040503050406030204" pitchFamily="18" charset="0"/>
                                </a:rPr>
                                <m:t>𝑦</m:t>
                              </m:r>
                              <m:r>
                                <a:rPr lang="es-ES" sz="1600" i="1">
                                  <a:latin typeface="Cambria Math" panose="02040503050406030204" pitchFamily="18" charset="0"/>
                                </a:rPr>
                                <m:t>=6</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𝑥</m:t>
                                  </m:r>
                                </m:e>
                              </m:rad>
                            </m:oMath>
                          </a14:m>
                          <a:r>
                            <a:rPr lang="es-ES" sz="1600" i="1" dirty="0"/>
                            <a:t>; </a:t>
                          </a:r>
                          <a:r>
                            <a:rPr lang="es-ES" sz="1600" i="1" dirty="0" smtClean="0"/>
                            <a:t>iii)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𝑇</m:t>
                                  </m:r>
                                </m:sub>
                              </m:sSub>
                              <m:r>
                                <a:rPr lang="es-ES" sz="1600" i="1">
                                  <a:latin typeface="Cambria Math" panose="02040503050406030204" pitchFamily="18" charset="0"/>
                                </a:rPr>
                                <m:t>=1,71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r>
                                    <a:rPr lang="es-ES" sz="1600" b="0" i="1" smtClean="0">
                                      <a:latin typeface="Cambria Math" panose="02040503050406030204" pitchFamily="18" charset="0"/>
                                    </a:rPr>
                                    <m:t>2</m:t>
                                  </m:r>
                                </m:sup>
                              </m:sSup>
                              <m:r>
                                <a:rPr lang="es-ES" sz="1600" i="1">
                                  <a:latin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𝑁</m:t>
                                  </m:r>
                                </m:sub>
                              </m:sSub>
                              <m:r>
                                <a:rPr lang="es-ES" sz="1600" i="1">
                                  <a:latin typeface="Cambria Math" panose="02040503050406030204" pitchFamily="18" charset="0"/>
                                </a:rPr>
                                <m:t>=1,04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r>
                                    <a:rPr lang="es-ES" sz="1600" b="0" i="1" smtClean="0">
                                      <a:latin typeface="Cambria Math" panose="02040503050406030204" pitchFamily="18" charset="0"/>
                                    </a:rPr>
                                    <m:t>2</m:t>
                                  </m:r>
                                </m:sup>
                              </m:sSup>
                              <m:r>
                                <a:rPr lang="es-ES" sz="1600" i="1">
                                  <a:latin typeface="Cambria Math" panose="02040503050406030204" pitchFamily="18" charset="0"/>
                                </a:rPr>
                                <m:t>, </m:t>
                              </m:r>
                              <m:r>
                                <a:rPr lang="es-ES" sz="1600" i="1">
                                  <a:latin typeface="Cambria Math" panose="02040503050406030204" pitchFamily="18" charset="0"/>
                                </a:rPr>
                                <m:t>𝑟</m:t>
                              </m:r>
                              <m:r>
                                <a:rPr lang="es-ES" sz="1600" i="1">
                                  <a:latin typeface="Cambria Math" panose="02040503050406030204" pitchFamily="18" charset="0"/>
                                </a:rPr>
                                <m:t>=130,77 </m:t>
                              </m:r>
                              <m:r>
                                <a:rPr lang="es-ES" sz="1600" i="1">
                                  <a:latin typeface="Cambria Math" panose="02040503050406030204" pitchFamily="18" charset="0"/>
                                </a:rPr>
                                <m:t>𝑚</m:t>
                              </m:r>
                            </m:oMath>
                          </a14:m>
                          <a:endParaRPr lang="es-ES" sz="1600" i="1"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21" name="Tabla 20"/>
              <p:cNvGraphicFramePr>
                <a:graphicFrameLocks noGrp="1"/>
              </p:cNvGraphicFramePr>
              <p:nvPr>
                <p:extLst>
                  <p:ext uri="{D42A27DB-BD31-4B8C-83A1-F6EECF244321}">
                    <p14:modId xmlns:p14="http://schemas.microsoft.com/office/powerpoint/2010/main" val="1883127698"/>
                  </p:ext>
                </p:extLst>
              </p:nvPr>
            </p:nvGraphicFramePr>
            <p:xfrm>
              <a:off x="508000" y="1206500"/>
              <a:ext cx="8178801" cy="4272788"/>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611120">
                    <a:tc>
                      <a:txBody>
                        <a:bodyPr/>
                        <a:lstStyle/>
                        <a:p>
                          <a:pPr algn="r">
                            <a:lnSpc>
                              <a:spcPct val="100000"/>
                            </a:lnSpc>
                          </a:pPr>
                          <a:r>
                            <a:rPr lang="es-ES" sz="1600" dirty="0" smtClean="0">
                              <a:latin typeface="+mn-lt"/>
                            </a:rPr>
                            <a:t>1.</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2"/>
                          <a:stretch>
                            <a:fillRect l="-5000" t="-13054" r="-156" b="-54079"/>
                          </a:stretch>
                        </a:blipFill>
                      </a:tcPr>
                    </a:tc>
                    <a:tc hMerge="1">
                      <a:txBody>
                        <a:bodyPr/>
                        <a:lstStyle/>
                        <a:p>
                          <a:endParaRPr lang="es-ES" sz="1600" dirty="0"/>
                        </a:p>
                      </a:txBody>
                      <a:tcPr/>
                    </a:tc>
                    <a:extLst>
                      <a:ext uri="{0D108BD9-81ED-4DB2-BD59-A6C34878D82A}">
                        <a16:rowId xmlns:a16="http://schemas.microsoft.com/office/drawing/2014/main" val="1235451715"/>
                      </a:ext>
                    </a:extLst>
                  </a:tr>
                  <a:tr h="1326388">
                    <a:tc>
                      <a:txBody>
                        <a:bodyPr/>
                        <a:lstStyle/>
                        <a:p>
                          <a:pPr algn="r">
                            <a:lnSpc>
                              <a:spcPct val="100000"/>
                            </a:lnSpc>
                          </a:pPr>
                          <a:r>
                            <a:rPr lang="es-ES" sz="1600" dirty="0" smtClean="0">
                              <a:latin typeface="+mn-lt"/>
                            </a:rPr>
                            <a:t>2.</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2"/>
                          <a:stretch>
                            <a:fillRect l="-5000" t="-222477" r="-156" b="-6422"/>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mc:AlternateContent xmlns:mc="http://schemas.openxmlformats.org/markup-compatibility/2006" xmlns:a14="http://schemas.microsoft.com/office/drawing/2010/main">
        <mc:Choice Requires="a14">
          <p:sp>
            <p:nvSpPr>
              <p:cNvPr id="22" name="11 CuadroTexto"/>
              <p:cNvSpPr txBox="1"/>
              <p:nvPr/>
            </p:nvSpPr>
            <p:spPr>
              <a:xfrm>
                <a:off x="1018655" y="1841500"/>
                <a:ext cx="3152851" cy="351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d>
                        <m:dPr>
                          <m:ctrlPr>
                            <a:rPr lang="es-ES" sz="1600" b="0" i="1" smtClean="0">
                              <a:latin typeface="Cambria Math" panose="02040503050406030204" pitchFamily="18" charset="0"/>
                            </a:rPr>
                          </m:ctrlPr>
                        </m:dPr>
                        <m:e>
                          <m:r>
                            <a:rPr lang="es-ES" sz="1600" b="0" i="1" smtClean="0">
                              <a:latin typeface="Cambria Math"/>
                            </a:rPr>
                            <m:t>𝑡</m:t>
                          </m:r>
                        </m:e>
                      </m:d>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2</m:t>
                          </m:r>
                          <m:sSup>
                            <m:sSupPr>
                              <m:ctrlPr>
                                <a:rPr lang="es-ES" sz="1600" b="0" i="1" smtClean="0">
                                  <a:latin typeface="Cambria Math" panose="02040503050406030204" pitchFamily="18" charset="0"/>
                                </a:rPr>
                              </m:ctrlPr>
                            </m:sSupPr>
                            <m:e>
                              <m:r>
                                <a:rPr lang="es-ES" sz="1600" b="0" i="1" smtClean="0">
                                  <a:latin typeface="Cambria Math"/>
                                </a:rPr>
                                <m:t>𝑡</m:t>
                              </m:r>
                            </m:e>
                            <m:sup>
                              <m:r>
                                <a:rPr lang="es-ES" sz="1600" b="0" i="1" smtClean="0">
                                  <a:latin typeface="Cambria Math"/>
                                </a:rPr>
                                <m:t>2</m:t>
                              </m:r>
                            </m:sup>
                          </m:sSup>
                          <m:r>
                            <a:rPr lang="es-ES" sz="1600" b="0" i="1" smtClean="0">
                              <a:latin typeface="Cambria Math"/>
                            </a:rPr>
                            <m:t>−1</m:t>
                          </m:r>
                        </m:e>
                      </m:d>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−3</m:t>
                      </m:r>
                      <m:r>
                        <a:rPr lang="es-ES" sz="1600" b="0" i="1" smtClean="0">
                          <a:latin typeface="Cambria Math"/>
                        </a:rPr>
                        <m:t>𝑡</m:t>
                      </m:r>
                      <m:acc>
                        <m:accPr>
                          <m:chr m:val="⃗"/>
                          <m:ctrlPr>
                            <a:rPr lang="es-ES" sz="1600" b="0" i="1" smtClean="0">
                              <a:latin typeface="Cambria Math" panose="02040503050406030204" pitchFamily="18" charset="0"/>
                            </a:rPr>
                          </m:ctrlPr>
                        </m:accPr>
                        <m:e>
                          <m:r>
                            <a:rPr lang="es-ES" sz="1600" b="0" i="1" smtClean="0">
                              <a:latin typeface="Cambria Math"/>
                            </a:rPr>
                            <m:t>𝑗</m:t>
                          </m:r>
                        </m:e>
                      </m:acc>
                      <m:r>
                        <a:rPr lang="es-ES" sz="1600" b="0" i="1" smtClean="0">
                          <a:latin typeface="Cambria Math"/>
                        </a:rPr>
                        <m:t>+4</m:t>
                      </m:r>
                      <m:acc>
                        <m:accPr>
                          <m:chr m:val="̂"/>
                          <m:ctrlPr>
                            <a:rPr lang="es-ES" sz="1600" b="0" i="1" smtClean="0">
                              <a:latin typeface="Cambria Math" panose="02040503050406030204" pitchFamily="18" charset="0"/>
                            </a:rPr>
                          </m:ctrlPr>
                        </m:accPr>
                        <m:e>
                          <m:r>
                            <a:rPr lang="es-ES" sz="1600" b="0" i="1" smtClean="0">
                              <a:latin typeface="Cambria Math"/>
                            </a:rPr>
                            <m:t>𝑘</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m:t>
                      </m:r>
                    </m:oMath>
                  </m:oMathPara>
                </a14:m>
                <a:endParaRPr lang="es-ES" sz="1600" dirty="0"/>
              </a:p>
            </p:txBody>
          </p:sp>
        </mc:Choice>
        <mc:Fallback xmlns="">
          <p:sp>
            <p:nvSpPr>
              <p:cNvPr id="22" name="11 CuadroTexto"/>
              <p:cNvSpPr txBox="1">
                <a:spLocks noRot="1" noChangeAspect="1" noMove="1" noResize="1" noEditPoints="1" noAdjustHandles="1" noChangeArrowheads="1" noChangeShapeType="1" noTextEdit="1"/>
              </p:cNvSpPr>
              <p:nvPr/>
            </p:nvSpPr>
            <p:spPr>
              <a:xfrm>
                <a:off x="1018655" y="1841500"/>
                <a:ext cx="3152851" cy="351699"/>
              </a:xfrm>
              <a:prstGeom prst="rect">
                <a:avLst/>
              </a:prstGeom>
              <a:blipFill>
                <a:blip r:embed="rId4"/>
                <a:stretch>
                  <a:fillRect t="-12069" b="-6897"/>
                </a:stretch>
              </a:blipFill>
            </p:spPr>
            <p:txBody>
              <a:bodyPr/>
              <a:lstStyle/>
              <a:p>
                <a:r>
                  <a:rPr lang="es-ES">
                    <a:noFill/>
                  </a:rPr>
                  <a:t> </a:t>
                </a:r>
              </a:p>
            </p:txBody>
          </p:sp>
        </mc:Fallback>
      </mc:AlternateContent>
      <p:sp>
        <p:nvSpPr>
          <p:cNvPr id="6" name="Rectángulo 5"/>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131537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sp>
        <p:nvSpPr>
          <p:cNvPr id="12" name="CuadroTexto 11"/>
          <p:cNvSpPr txBox="1"/>
          <p:nvPr/>
        </p:nvSpPr>
        <p:spPr>
          <a:xfrm>
            <a:off x="354842" y="955343"/>
            <a:ext cx="5868537" cy="369332"/>
          </a:xfrm>
          <a:prstGeom prst="rect">
            <a:avLst/>
          </a:prstGeom>
          <a:noFill/>
        </p:spPr>
        <p:txBody>
          <a:bodyPr wrap="square" rtlCol="0">
            <a:spAutoFit/>
          </a:bodyPr>
          <a:lstStyle/>
          <a:p>
            <a:r>
              <a:rPr lang="es-ES" b="1" dirty="0">
                <a:solidFill>
                  <a:srgbClr val="002060"/>
                </a:solidFill>
              </a:rPr>
              <a:t>2</a:t>
            </a:r>
            <a:r>
              <a:rPr lang="es-ES" b="1" dirty="0" smtClean="0">
                <a:solidFill>
                  <a:srgbClr val="002060"/>
                </a:solidFill>
              </a:rPr>
              <a:t>.1. Movimiento rectilíneo y uniforme</a:t>
            </a:r>
            <a:endParaRPr lang="es-ES" b="1" dirty="0">
              <a:solidFill>
                <a:srgbClr val="002060"/>
              </a:solidFill>
            </a:endParaRPr>
          </a:p>
        </p:txBody>
      </p:sp>
      <p:grpSp>
        <p:nvGrpSpPr>
          <p:cNvPr id="13" name="17 Grupo"/>
          <p:cNvGrpSpPr/>
          <p:nvPr/>
        </p:nvGrpSpPr>
        <p:grpSpPr>
          <a:xfrm>
            <a:off x="532262" y="2991133"/>
            <a:ext cx="4547269" cy="1077806"/>
            <a:chOff x="1023582" y="2240508"/>
            <a:chExt cx="4547269" cy="1077806"/>
          </a:xfrm>
        </p:grpSpPr>
        <p:cxnSp>
          <p:nvCxnSpPr>
            <p:cNvPr id="14" name="9 Conector recto"/>
            <p:cNvCxnSpPr/>
            <p:nvPr/>
          </p:nvCxnSpPr>
          <p:spPr>
            <a:xfrm>
              <a:off x="1023582" y="2593075"/>
              <a:ext cx="444917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7140" y="2258491"/>
              <a:ext cx="538735" cy="3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2116" y="2274414"/>
              <a:ext cx="538735" cy="3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48 Conector recto"/>
            <p:cNvCxnSpPr/>
            <p:nvPr/>
          </p:nvCxnSpPr>
          <p:spPr>
            <a:xfrm rot="5400000">
              <a:off x="1610131" y="2420508"/>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14 CuadroTexto"/>
            <p:cNvSpPr txBox="1"/>
            <p:nvPr/>
          </p:nvSpPr>
          <p:spPr>
            <a:xfrm>
              <a:off x="1473958" y="2579426"/>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O</a:t>
              </a:r>
              <a:endParaRPr lang="es-ES" sz="1600" dirty="0">
                <a:latin typeface="Arial" pitchFamily="34" charset="0"/>
                <a:cs typeface="Arial" pitchFamily="34" charset="0"/>
              </a:endParaRPr>
            </a:p>
          </p:txBody>
        </p:sp>
        <p:cxnSp>
          <p:nvCxnSpPr>
            <p:cNvPr id="19" name="50 Conector recto"/>
            <p:cNvCxnSpPr/>
            <p:nvPr/>
          </p:nvCxnSpPr>
          <p:spPr>
            <a:xfrm rot="5400000">
              <a:off x="1432406" y="2957625"/>
              <a:ext cx="72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0" name="51 Conector recto"/>
            <p:cNvCxnSpPr/>
            <p:nvPr/>
          </p:nvCxnSpPr>
          <p:spPr>
            <a:xfrm rot="5400000">
              <a:off x="2979457" y="2779900"/>
              <a:ext cx="36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3" name="52 Conector recto"/>
            <p:cNvCxnSpPr/>
            <p:nvPr/>
          </p:nvCxnSpPr>
          <p:spPr>
            <a:xfrm rot="5400000">
              <a:off x="4914860" y="2946252"/>
              <a:ext cx="72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24" name="16 Conector recto de flecha"/>
            <p:cNvCxnSpPr/>
            <p:nvPr/>
          </p:nvCxnSpPr>
          <p:spPr>
            <a:xfrm>
              <a:off x="1787857" y="2825087"/>
              <a:ext cx="1392071"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53 Conector recto de flecha"/>
            <p:cNvCxnSpPr/>
            <p:nvPr/>
          </p:nvCxnSpPr>
          <p:spPr>
            <a:xfrm>
              <a:off x="1790131" y="3059374"/>
              <a:ext cx="3492000"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54 CuadroTexto"/>
            <p:cNvSpPr txBox="1"/>
            <p:nvPr/>
          </p:nvSpPr>
          <p:spPr>
            <a:xfrm>
              <a:off x="2295099" y="2731826"/>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x</a:t>
              </a:r>
              <a:r>
                <a:rPr lang="es-ES" sz="1600" baseline="-25000" dirty="0" smtClean="0">
                  <a:latin typeface="Arial" pitchFamily="34" charset="0"/>
                  <a:cs typeface="Arial" pitchFamily="34" charset="0"/>
                </a:rPr>
                <a:t>0</a:t>
              </a:r>
              <a:endParaRPr lang="es-ES" sz="1600" baseline="-25000" dirty="0">
                <a:latin typeface="Arial" pitchFamily="34" charset="0"/>
                <a:cs typeface="Arial" pitchFamily="34" charset="0"/>
              </a:endParaRPr>
            </a:p>
          </p:txBody>
        </p:sp>
        <p:sp>
          <p:nvSpPr>
            <p:cNvPr id="27" name="55 CuadroTexto"/>
            <p:cNvSpPr txBox="1"/>
            <p:nvPr/>
          </p:nvSpPr>
          <p:spPr>
            <a:xfrm>
              <a:off x="3334603" y="2979760"/>
              <a:ext cx="322997" cy="338554"/>
            </a:xfrm>
            <a:prstGeom prst="rect">
              <a:avLst/>
            </a:prstGeom>
            <a:noFill/>
          </p:spPr>
          <p:txBody>
            <a:bodyPr wrap="square" rtlCol="0">
              <a:spAutoFit/>
            </a:bodyPr>
            <a:lstStyle/>
            <a:p>
              <a:r>
                <a:rPr lang="es-ES" sz="1600" dirty="0" smtClean="0">
                  <a:latin typeface="Arial" pitchFamily="34" charset="0"/>
                  <a:cs typeface="Arial" pitchFamily="34" charset="0"/>
                </a:rPr>
                <a:t>x</a:t>
              </a:r>
              <a:endParaRPr lang="es-ES" sz="1600" dirty="0">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8" name="18 CuadroTexto"/>
              <p:cNvSpPr txBox="1"/>
              <p:nvPr/>
            </p:nvSpPr>
            <p:spPr>
              <a:xfrm>
                <a:off x="1416713" y="2082147"/>
                <a:ext cx="6111545" cy="673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𝑑𝑥</m:t>
                          </m:r>
                        </m:num>
                        <m:den>
                          <m:r>
                            <a:rPr lang="es-ES" sz="1600" b="0" i="1" smtClean="0">
                              <a:latin typeface="Cambria Math"/>
                            </a:rPr>
                            <m:t>𝑑𝑡</m:t>
                          </m:r>
                        </m:den>
                      </m:f>
                      <m:r>
                        <a:rPr lang="es-ES" sz="1600" b="0" i="1" smtClean="0">
                          <a:latin typeface="Cambria Math"/>
                          <a:ea typeface="Cambria Math"/>
                        </a:rPr>
                        <m:t>⟹</m:t>
                      </m:r>
                      <m:r>
                        <a:rPr lang="es-ES" sz="1600" b="0" i="1" smtClean="0">
                          <a:latin typeface="Cambria Math"/>
                          <a:ea typeface="Cambria Math"/>
                        </a:rPr>
                        <m:t>𝑑𝑥</m:t>
                      </m:r>
                      <m:r>
                        <a:rPr lang="es-ES" sz="1600" b="0" i="1" smtClean="0">
                          <a:latin typeface="Cambria Math"/>
                          <a:ea typeface="Cambria Math"/>
                        </a:rPr>
                        <m:t>=</m:t>
                      </m:r>
                      <m:r>
                        <a:rPr lang="es-ES" sz="1600" b="0" i="1" smtClean="0">
                          <a:latin typeface="Cambria Math"/>
                          <a:ea typeface="Cambria Math"/>
                        </a:rPr>
                        <m:t>𝑣𝑑𝑡</m:t>
                      </m:r>
                      <m:r>
                        <a:rPr lang="es-ES" sz="1600" b="0" i="1" smtClean="0">
                          <a:latin typeface="Cambria Math"/>
                          <a:ea typeface="Cambria Math"/>
                        </a:rPr>
                        <m:t>⟹ </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𝑥</m:t>
                              </m:r>
                            </m:e>
                            <m:sub>
                              <m:r>
                                <a:rPr lang="es-ES" sz="1600" b="0" i="1" smtClean="0">
                                  <a:latin typeface="Cambria Math"/>
                                  <a:ea typeface="Cambria Math"/>
                                </a:rPr>
                                <m:t>0</m:t>
                              </m:r>
                            </m:sub>
                          </m:sSub>
                        </m:sub>
                        <m:sup>
                          <m:r>
                            <a:rPr lang="es-ES" sz="1600" b="0" i="1" smtClean="0">
                              <a:latin typeface="Cambria Math"/>
                              <a:ea typeface="Cambria Math"/>
                            </a:rPr>
                            <m:t>𝑥</m:t>
                          </m:r>
                        </m:sup>
                        <m:e>
                          <m:r>
                            <a:rPr lang="es-ES" sz="1600" b="0" i="1" smtClean="0">
                              <a:latin typeface="Cambria Math"/>
                              <a:ea typeface="Cambria Math"/>
                            </a:rPr>
                            <m:t>𝑑𝑥</m:t>
                          </m:r>
                        </m:e>
                      </m:nary>
                      <m:r>
                        <a:rPr lang="es-ES" sz="1600" b="0" i="1" smtClean="0">
                          <a:latin typeface="Cambria Math"/>
                          <a:ea typeface="Cambria Math"/>
                        </a:rPr>
                        <m:t>=</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𝑡</m:t>
                              </m:r>
                            </m:e>
                            <m:sub>
                              <m:r>
                                <a:rPr lang="es-ES" sz="1600" b="0" i="1" smtClean="0">
                                  <a:latin typeface="Cambria Math"/>
                                  <a:ea typeface="Cambria Math"/>
                                </a:rPr>
                                <m:t>0</m:t>
                              </m:r>
                            </m:sub>
                          </m:sSub>
                        </m:sub>
                        <m:sup>
                          <m:r>
                            <a:rPr lang="es-ES" sz="1600" b="0" i="1" smtClean="0">
                              <a:latin typeface="Cambria Math"/>
                              <a:ea typeface="Cambria Math"/>
                            </a:rPr>
                            <m:t>𝑡</m:t>
                          </m:r>
                        </m:sup>
                        <m:e>
                          <m:r>
                            <a:rPr lang="es-ES" sz="1600" b="0" i="1" smtClean="0">
                              <a:latin typeface="Cambria Math"/>
                              <a:ea typeface="Cambria Math"/>
                            </a:rPr>
                            <m:t>𝑣𝑑𝑡</m:t>
                          </m:r>
                        </m:e>
                      </m:nary>
                      <m:r>
                        <a:rPr lang="es-ES" sz="1600" b="0" i="1" smtClean="0">
                          <a:latin typeface="Cambria Math" panose="02040503050406030204" pitchFamily="18" charset="0"/>
                          <a:ea typeface="Cambria Math"/>
                        </a:rPr>
                        <m:t>     </m:t>
                      </m:r>
                      <m:r>
                        <a:rPr lang="es-ES" sz="1600" b="0" i="1" smtClean="0">
                          <a:latin typeface="Cambria Math" panose="02040503050406030204" pitchFamily="18" charset="0"/>
                          <a:ea typeface="Cambria Math" panose="02040503050406030204" pitchFamily="18" charset="0"/>
                        </a:rPr>
                        <m:t>⇒     </m:t>
                      </m:r>
                      <m:r>
                        <a:rPr lang="es-ES" sz="1600" i="1">
                          <a:latin typeface="Cambria Math"/>
                        </a:rPr>
                        <m:t>𝑥</m:t>
                      </m:r>
                      <m:r>
                        <a:rPr lang="es-ES" sz="1600" i="1">
                          <a:latin typeface="Cambria Math"/>
                        </a:rPr>
                        <m:t>=</m:t>
                      </m:r>
                      <m:sSub>
                        <m:sSubPr>
                          <m:ctrlPr>
                            <a:rPr lang="es-ES" sz="1600" i="1">
                              <a:latin typeface="Cambria Math" panose="02040503050406030204" pitchFamily="18" charset="0"/>
                            </a:rPr>
                          </m:ctrlPr>
                        </m:sSubPr>
                        <m:e>
                          <m:r>
                            <a:rPr lang="es-ES" sz="1600" i="1">
                              <a:latin typeface="Cambria Math"/>
                            </a:rPr>
                            <m:t>𝑥</m:t>
                          </m:r>
                        </m:e>
                        <m:sub>
                          <m:r>
                            <a:rPr lang="es-ES" sz="1600" i="1">
                              <a:latin typeface="Cambria Math"/>
                            </a:rPr>
                            <m:t>0</m:t>
                          </m:r>
                        </m:sub>
                      </m:sSub>
                      <m:r>
                        <a:rPr lang="es-ES" sz="1600" i="1">
                          <a:latin typeface="Cambria Math"/>
                        </a:rPr>
                        <m:t>+</m:t>
                      </m:r>
                      <m:r>
                        <a:rPr lang="es-ES" sz="1600" i="1">
                          <a:latin typeface="Cambria Math"/>
                        </a:rPr>
                        <m:t>𝑣</m:t>
                      </m:r>
                      <m:r>
                        <a:rPr lang="es-ES" sz="1600" i="1">
                          <a:latin typeface="Cambria Math"/>
                        </a:rPr>
                        <m:t>(</m:t>
                      </m:r>
                      <m:r>
                        <a:rPr lang="es-ES" sz="1600" i="1">
                          <a:latin typeface="Cambria Math"/>
                        </a:rPr>
                        <m:t>𝑡</m:t>
                      </m:r>
                      <m:r>
                        <a:rPr lang="es-ES" sz="1600" i="1">
                          <a:latin typeface="Cambria Math"/>
                        </a:rPr>
                        <m:t>−</m:t>
                      </m:r>
                      <m:sSub>
                        <m:sSubPr>
                          <m:ctrlPr>
                            <a:rPr lang="es-ES" sz="1600" i="1">
                              <a:latin typeface="Cambria Math" panose="02040503050406030204" pitchFamily="18" charset="0"/>
                            </a:rPr>
                          </m:ctrlPr>
                        </m:sSubPr>
                        <m:e>
                          <m:r>
                            <a:rPr lang="es-ES" sz="1600" i="1">
                              <a:latin typeface="Cambria Math"/>
                            </a:rPr>
                            <m:t>𝑡</m:t>
                          </m:r>
                        </m:e>
                        <m:sub>
                          <m:r>
                            <a:rPr lang="es-ES" sz="1600" i="1">
                              <a:latin typeface="Cambria Math"/>
                            </a:rPr>
                            <m:t>0</m:t>
                          </m:r>
                        </m:sub>
                      </m:sSub>
                      <m:r>
                        <a:rPr lang="es-ES" sz="1600" i="1">
                          <a:latin typeface="Cambria Math"/>
                        </a:rPr>
                        <m:t>)</m:t>
                      </m:r>
                    </m:oMath>
                  </m:oMathPara>
                </a14:m>
                <a:endParaRPr lang="es-ES" sz="1600" dirty="0"/>
              </a:p>
            </p:txBody>
          </p:sp>
        </mc:Choice>
        <mc:Fallback xmlns="">
          <p:sp>
            <p:nvSpPr>
              <p:cNvPr id="28" name="18 CuadroTexto"/>
              <p:cNvSpPr txBox="1">
                <a:spLocks noRot="1" noChangeAspect="1" noMove="1" noResize="1" noEditPoints="1" noAdjustHandles="1" noChangeArrowheads="1" noChangeShapeType="1" noTextEdit="1"/>
              </p:cNvSpPr>
              <p:nvPr/>
            </p:nvSpPr>
            <p:spPr>
              <a:xfrm>
                <a:off x="1416713" y="2082147"/>
                <a:ext cx="6111545" cy="67326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58 CuadroTexto"/>
              <p:cNvSpPr txBox="1"/>
              <p:nvPr/>
            </p:nvSpPr>
            <p:spPr>
              <a:xfrm>
                <a:off x="5826042" y="3129203"/>
                <a:ext cx="1451166" cy="40953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rPr>
                          </m:ctrlPr>
                        </m:borderBoxPr>
                        <m:e>
                          <m:r>
                            <a:rPr lang="es-ES" sz="1600" b="1" i="1">
                              <a:latin typeface="Cambria Math"/>
                            </a:rPr>
                            <m:t>𝒙</m:t>
                          </m:r>
                          <m:r>
                            <a:rPr lang="es-ES" sz="1600" b="1" i="1">
                              <a:latin typeface="Cambria Math"/>
                            </a:rPr>
                            <m:t>=</m:t>
                          </m:r>
                          <m:sSub>
                            <m:sSubPr>
                              <m:ctrlPr>
                                <a:rPr lang="es-ES" sz="1600" b="1" i="1">
                                  <a:latin typeface="Cambria Math" panose="02040503050406030204" pitchFamily="18" charset="0"/>
                                </a:rPr>
                              </m:ctrlPr>
                            </m:sSubPr>
                            <m:e>
                              <m:r>
                                <a:rPr lang="es-ES" sz="1600" b="1" i="1">
                                  <a:latin typeface="Cambria Math"/>
                                </a:rPr>
                                <m:t>𝒙</m:t>
                              </m:r>
                            </m:e>
                            <m:sub>
                              <m:r>
                                <a:rPr lang="es-ES" sz="1600" b="1" i="1">
                                  <a:latin typeface="Cambria Math"/>
                                </a:rPr>
                                <m:t>𝟎</m:t>
                              </m:r>
                            </m:sub>
                          </m:sSub>
                          <m:r>
                            <a:rPr lang="es-ES" sz="1600" b="1" i="1">
                              <a:latin typeface="Cambria Math"/>
                              <a:ea typeface="Cambria Math"/>
                            </a:rPr>
                            <m:t>±</m:t>
                          </m:r>
                          <m:r>
                            <a:rPr lang="es-ES" sz="1600" b="1" i="1">
                              <a:latin typeface="Cambria Math"/>
                            </a:rPr>
                            <m:t>𝒗𝒕</m:t>
                          </m:r>
                          <m:r>
                            <m:rPr>
                              <m:nor/>
                            </m:rPr>
                            <a:rPr lang="es-ES" sz="1600" b="1" dirty="0"/>
                            <m:t> </m:t>
                          </m:r>
                        </m:e>
                      </m:borderBox>
                    </m:oMath>
                  </m:oMathPara>
                </a14:m>
                <a:endParaRPr lang="es-ES" sz="1600" b="1" dirty="0"/>
              </a:p>
            </p:txBody>
          </p:sp>
        </mc:Choice>
        <mc:Fallback xmlns="">
          <p:sp>
            <p:nvSpPr>
              <p:cNvPr id="29" name="58 CuadroTexto"/>
              <p:cNvSpPr txBox="1">
                <a:spLocks noRot="1" noChangeAspect="1" noMove="1" noResize="1" noEditPoints="1" noAdjustHandles="1" noChangeArrowheads="1" noChangeShapeType="1" noTextEdit="1"/>
              </p:cNvSpPr>
              <p:nvPr/>
            </p:nvSpPr>
            <p:spPr>
              <a:xfrm>
                <a:off x="5826042" y="3129203"/>
                <a:ext cx="1451166" cy="409536"/>
              </a:xfrm>
              <a:prstGeom prst="rect">
                <a:avLst/>
              </a:prstGeom>
              <a:blipFill>
                <a:blip r:embed="rId5"/>
                <a:stretch>
                  <a:fillRect/>
                </a:stretch>
              </a:blipFill>
              <a:effectLst/>
            </p:spPr>
            <p:txBody>
              <a:bodyPr/>
              <a:lstStyle/>
              <a:p>
                <a:r>
                  <a:rPr lang="es-ES">
                    <a:noFill/>
                  </a:rPr>
                  <a:t> </a:t>
                </a:r>
              </a:p>
            </p:txBody>
          </p:sp>
        </mc:Fallback>
      </mc:AlternateContent>
      <p:grpSp>
        <p:nvGrpSpPr>
          <p:cNvPr id="30" name="27 Grupo"/>
          <p:cNvGrpSpPr/>
          <p:nvPr/>
        </p:nvGrpSpPr>
        <p:grpSpPr>
          <a:xfrm>
            <a:off x="1364776" y="4203511"/>
            <a:ext cx="2852382" cy="2447554"/>
            <a:chOff x="1569493" y="3916907"/>
            <a:chExt cx="2852382" cy="2447554"/>
          </a:xfrm>
        </p:grpSpPr>
        <p:grpSp>
          <p:nvGrpSpPr>
            <p:cNvPr id="31" name="21 Grupo"/>
            <p:cNvGrpSpPr/>
            <p:nvPr/>
          </p:nvGrpSpPr>
          <p:grpSpPr>
            <a:xfrm>
              <a:off x="1730991" y="3916907"/>
              <a:ext cx="2415654" cy="1894996"/>
              <a:chOff x="1458035" y="4094328"/>
              <a:chExt cx="2415654" cy="1894996"/>
            </a:xfrm>
          </p:grpSpPr>
          <p:cxnSp>
            <p:nvCxnSpPr>
              <p:cNvPr id="35" name="20 Conector recto"/>
              <p:cNvCxnSpPr/>
              <p:nvPr/>
            </p:nvCxnSpPr>
            <p:spPr>
              <a:xfrm>
                <a:off x="1733266" y="4094328"/>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59 Conector recto"/>
              <p:cNvCxnSpPr/>
              <p:nvPr/>
            </p:nvCxnSpPr>
            <p:spPr>
              <a:xfrm rot="5400000">
                <a:off x="2654703" y="5024650"/>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61 CuadroTexto"/>
              <p:cNvSpPr txBox="1"/>
              <p:nvPr/>
            </p:nvSpPr>
            <p:spPr>
              <a:xfrm>
                <a:off x="3477904" y="5650770"/>
                <a:ext cx="395785" cy="338554"/>
              </a:xfrm>
              <a:prstGeom prst="rect">
                <a:avLst/>
              </a:prstGeom>
              <a:noFill/>
            </p:spPr>
            <p:txBody>
              <a:bodyPr wrap="square" rtlCol="0">
                <a:spAutoFit/>
              </a:bodyPr>
              <a:lstStyle/>
              <a:p>
                <a:r>
                  <a:rPr lang="es-ES" sz="1600" dirty="0"/>
                  <a:t>t</a:t>
                </a:r>
              </a:p>
            </p:txBody>
          </p:sp>
          <p:sp>
            <p:nvSpPr>
              <p:cNvPr id="38" name="62 CuadroTexto"/>
              <p:cNvSpPr txBox="1"/>
              <p:nvPr/>
            </p:nvSpPr>
            <p:spPr>
              <a:xfrm>
                <a:off x="1458035" y="4108574"/>
                <a:ext cx="395785" cy="338554"/>
              </a:xfrm>
              <a:prstGeom prst="rect">
                <a:avLst/>
              </a:prstGeom>
              <a:noFill/>
            </p:spPr>
            <p:txBody>
              <a:bodyPr wrap="square" rtlCol="0">
                <a:spAutoFit/>
              </a:bodyPr>
              <a:lstStyle/>
              <a:p>
                <a:r>
                  <a:rPr lang="es-ES" sz="1600" dirty="0"/>
                  <a:t>x</a:t>
                </a:r>
              </a:p>
            </p:txBody>
          </p:sp>
        </p:grpSp>
        <p:cxnSp>
          <p:nvCxnSpPr>
            <p:cNvPr id="32" name="23 Conector recto"/>
            <p:cNvCxnSpPr/>
            <p:nvPr/>
          </p:nvCxnSpPr>
          <p:spPr>
            <a:xfrm flipV="1">
              <a:off x="2006222" y="4367283"/>
              <a:ext cx="1665027" cy="736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74 CuadroTexto"/>
            <p:cNvSpPr txBox="1"/>
            <p:nvPr/>
          </p:nvSpPr>
          <p:spPr>
            <a:xfrm>
              <a:off x="1696873" y="4904094"/>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x</a:t>
              </a:r>
              <a:r>
                <a:rPr lang="es-ES" sz="1600" baseline="-25000" dirty="0" smtClean="0">
                  <a:latin typeface="Arial" pitchFamily="34" charset="0"/>
                  <a:cs typeface="Arial" pitchFamily="34" charset="0"/>
                </a:rPr>
                <a:t>0</a:t>
              </a:r>
              <a:endParaRPr lang="es-ES" sz="1600" baseline="-25000" dirty="0">
                <a:latin typeface="Arial" pitchFamily="34" charset="0"/>
                <a:cs typeface="Arial" pitchFamily="34" charset="0"/>
              </a:endParaRPr>
            </a:p>
          </p:txBody>
        </p:sp>
        <p:sp>
          <p:nvSpPr>
            <p:cNvPr id="34" name="26 CuadroTexto"/>
            <p:cNvSpPr txBox="1"/>
            <p:nvPr/>
          </p:nvSpPr>
          <p:spPr>
            <a:xfrm>
              <a:off x="1569493" y="5841241"/>
              <a:ext cx="2852382" cy="523220"/>
            </a:xfrm>
            <a:prstGeom prst="rect">
              <a:avLst/>
            </a:prstGeom>
            <a:noFill/>
          </p:spPr>
          <p:txBody>
            <a:bodyPr wrap="square" rtlCol="0">
              <a:spAutoFit/>
            </a:bodyPr>
            <a:lstStyle/>
            <a:p>
              <a:pPr algn="ctr"/>
              <a:r>
                <a:rPr lang="es-ES" sz="1400" dirty="0" smtClean="0">
                  <a:latin typeface="+mj-lt"/>
                  <a:cs typeface="Arial" pitchFamily="34" charset="0"/>
                </a:rPr>
                <a:t>Móvil que se dirige hacia valores positivos de la posición</a:t>
              </a:r>
              <a:endParaRPr lang="es-ES" sz="1400" dirty="0">
                <a:latin typeface="+mj-lt"/>
                <a:cs typeface="Arial" pitchFamily="34" charset="0"/>
              </a:endParaRPr>
            </a:p>
          </p:txBody>
        </p:sp>
      </p:grpSp>
      <p:grpSp>
        <p:nvGrpSpPr>
          <p:cNvPr id="39" name="28 Grupo"/>
          <p:cNvGrpSpPr/>
          <p:nvPr/>
        </p:nvGrpSpPr>
        <p:grpSpPr>
          <a:xfrm>
            <a:off x="4778992" y="4192139"/>
            <a:ext cx="2852382" cy="2433906"/>
            <a:chOff x="4970060" y="3919182"/>
            <a:chExt cx="2852382" cy="2433906"/>
          </a:xfrm>
        </p:grpSpPr>
        <p:grpSp>
          <p:nvGrpSpPr>
            <p:cNvPr id="40" name="65 Grupo"/>
            <p:cNvGrpSpPr/>
            <p:nvPr/>
          </p:nvGrpSpPr>
          <p:grpSpPr>
            <a:xfrm>
              <a:off x="5322627" y="3919182"/>
              <a:ext cx="2361063" cy="1908645"/>
              <a:chOff x="1458035" y="4094328"/>
              <a:chExt cx="2361063" cy="1908645"/>
            </a:xfrm>
          </p:grpSpPr>
          <p:cxnSp>
            <p:nvCxnSpPr>
              <p:cNvPr id="44" name="68 Conector recto"/>
              <p:cNvCxnSpPr/>
              <p:nvPr/>
            </p:nvCxnSpPr>
            <p:spPr>
              <a:xfrm>
                <a:off x="1733266" y="4094328"/>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70 Conector recto"/>
              <p:cNvCxnSpPr/>
              <p:nvPr/>
            </p:nvCxnSpPr>
            <p:spPr>
              <a:xfrm rot="5400000">
                <a:off x="2654703" y="5024650"/>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71 CuadroTexto"/>
              <p:cNvSpPr txBox="1"/>
              <p:nvPr/>
            </p:nvSpPr>
            <p:spPr>
              <a:xfrm>
                <a:off x="3423313" y="5664419"/>
                <a:ext cx="395785" cy="338554"/>
              </a:xfrm>
              <a:prstGeom prst="rect">
                <a:avLst/>
              </a:prstGeom>
              <a:noFill/>
            </p:spPr>
            <p:txBody>
              <a:bodyPr wrap="square" rtlCol="0">
                <a:spAutoFit/>
              </a:bodyPr>
              <a:lstStyle/>
              <a:p>
                <a:r>
                  <a:rPr lang="es-ES" sz="1600" dirty="0"/>
                  <a:t>t</a:t>
                </a:r>
              </a:p>
            </p:txBody>
          </p:sp>
          <p:sp>
            <p:nvSpPr>
              <p:cNvPr id="47" name="72 CuadroTexto"/>
              <p:cNvSpPr txBox="1"/>
              <p:nvPr/>
            </p:nvSpPr>
            <p:spPr>
              <a:xfrm>
                <a:off x="1458035" y="4108574"/>
                <a:ext cx="395785" cy="338554"/>
              </a:xfrm>
              <a:prstGeom prst="rect">
                <a:avLst/>
              </a:prstGeom>
              <a:noFill/>
            </p:spPr>
            <p:txBody>
              <a:bodyPr wrap="square" rtlCol="0">
                <a:spAutoFit/>
              </a:bodyPr>
              <a:lstStyle/>
              <a:p>
                <a:r>
                  <a:rPr lang="es-ES" sz="1600" dirty="0"/>
                  <a:t>x</a:t>
                </a:r>
              </a:p>
            </p:txBody>
          </p:sp>
        </p:grpSp>
        <p:cxnSp>
          <p:nvCxnSpPr>
            <p:cNvPr id="41" name="73 Conector recto"/>
            <p:cNvCxnSpPr/>
            <p:nvPr/>
          </p:nvCxnSpPr>
          <p:spPr>
            <a:xfrm>
              <a:off x="5609231" y="4681182"/>
              <a:ext cx="1637731" cy="709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75 CuadroTexto"/>
            <p:cNvSpPr txBox="1"/>
            <p:nvPr/>
          </p:nvSpPr>
          <p:spPr>
            <a:xfrm>
              <a:off x="5302157" y="4483288"/>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x</a:t>
              </a:r>
              <a:r>
                <a:rPr lang="es-ES" sz="1600" baseline="-25000" dirty="0" smtClean="0">
                  <a:latin typeface="Arial" pitchFamily="34" charset="0"/>
                  <a:cs typeface="Arial" pitchFamily="34" charset="0"/>
                </a:rPr>
                <a:t>0</a:t>
              </a:r>
              <a:endParaRPr lang="es-ES" sz="1600" baseline="-25000" dirty="0">
                <a:latin typeface="Arial" pitchFamily="34" charset="0"/>
                <a:cs typeface="Arial" pitchFamily="34" charset="0"/>
              </a:endParaRPr>
            </a:p>
          </p:txBody>
        </p:sp>
        <p:sp>
          <p:nvSpPr>
            <p:cNvPr id="43" name="76 CuadroTexto"/>
            <p:cNvSpPr txBox="1"/>
            <p:nvPr/>
          </p:nvSpPr>
          <p:spPr>
            <a:xfrm>
              <a:off x="4970060" y="5829868"/>
              <a:ext cx="2852382" cy="523220"/>
            </a:xfrm>
            <a:prstGeom prst="rect">
              <a:avLst/>
            </a:prstGeom>
            <a:noFill/>
          </p:spPr>
          <p:txBody>
            <a:bodyPr wrap="square" rtlCol="0">
              <a:spAutoFit/>
            </a:bodyPr>
            <a:lstStyle/>
            <a:p>
              <a:pPr algn="ctr"/>
              <a:r>
                <a:rPr lang="es-ES" sz="1400" dirty="0" smtClean="0">
                  <a:latin typeface="+mj-lt"/>
                  <a:cs typeface="Arial" pitchFamily="34" charset="0"/>
                </a:rPr>
                <a:t>Móvil que se dirige hacia valores negativos de la posición</a:t>
              </a:r>
              <a:endParaRPr lang="es-ES" sz="1400" dirty="0">
                <a:latin typeface="+mj-lt"/>
                <a:cs typeface="Arial" pitchFamily="34" charset="0"/>
              </a:endParaRPr>
            </a:p>
          </p:txBody>
        </p:sp>
      </p:grpSp>
      <p:sp>
        <p:nvSpPr>
          <p:cNvPr id="48" name="CuadroTexto 47"/>
          <p:cNvSpPr txBox="1"/>
          <p:nvPr/>
        </p:nvSpPr>
        <p:spPr>
          <a:xfrm>
            <a:off x="5841242" y="3589361"/>
            <a:ext cx="1939955" cy="338554"/>
          </a:xfrm>
          <a:prstGeom prst="rect">
            <a:avLst/>
          </a:prstGeom>
          <a:noFill/>
        </p:spPr>
        <p:txBody>
          <a:bodyPr wrap="none" rtlCol="0">
            <a:spAutoFit/>
          </a:bodyPr>
          <a:lstStyle/>
          <a:p>
            <a:r>
              <a:rPr lang="es-ES" sz="1600" b="1" dirty="0" smtClean="0"/>
              <a:t>Ecuación del MRU.</a:t>
            </a:r>
            <a:endParaRPr lang="es-ES" sz="1600" b="1" dirty="0"/>
          </a:p>
        </p:txBody>
      </p:sp>
      <p:sp>
        <p:nvSpPr>
          <p:cNvPr id="49" name="CuadroTexto 48"/>
          <p:cNvSpPr txBox="1"/>
          <p:nvPr/>
        </p:nvSpPr>
        <p:spPr>
          <a:xfrm>
            <a:off x="423080" y="1389227"/>
            <a:ext cx="8325133"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Un móvil describe un </a:t>
            </a:r>
            <a:r>
              <a:rPr lang="es-ES" sz="1600" b="1" dirty="0" smtClean="0"/>
              <a:t>movimiento rectilíneo y uniforme </a:t>
            </a:r>
            <a:r>
              <a:rPr lang="es-ES" sz="1600" dirty="0" smtClean="0"/>
              <a:t>cuando su aceleración normal y su aceleración tangencial son nulas.</a:t>
            </a:r>
            <a:endParaRPr lang="es-ES" sz="1600" dirty="0"/>
          </a:p>
        </p:txBody>
      </p:sp>
      <p:pic>
        <p:nvPicPr>
          <p:cNvPr id="50" name="Imagen 49">
            <a:hlinkClick r:id="rId6"/>
          </p:cNvPr>
          <p:cNvPicPr>
            <a:picLocks noChangeAspect="1"/>
          </p:cNvPicPr>
          <p:nvPr/>
        </p:nvPicPr>
        <p:blipFill>
          <a:blip r:embed="rId7">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52" name="Rectángulo 51"/>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48638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sp>
        <p:nvSpPr>
          <p:cNvPr id="50" name="CuadroTexto 49"/>
          <p:cNvSpPr txBox="1"/>
          <p:nvPr/>
        </p:nvSpPr>
        <p:spPr>
          <a:xfrm>
            <a:off x="341194" y="996287"/>
            <a:ext cx="5868537" cy="369332"/>
          </a:xfrm>
          <a:prstGeom prst="rect">
            <a:avLst/>
          </a:prstGeom>
          <a:noFill/>
        </p:spPr>
        <p:txBody>
          <a:bodyPr wrap="square" rtlCol="0">
            <a:spAutoFit/>
          </a:bodyPr>
          <a:lstStyle/>
          <a:p>
            <a:r>
              <a:rPr lang="es-ES" b="1" dirty="0">
                <a:solidFill>
                  <a:srgbClr val="002060"/>
                </a:solidFill>
              </a:rPr>
              <a:t>2</a:t>
            </a:r>
            <a:r>
              <a:rPr lang="es-ES" b="1" dirty="0" smtClean="0">
                <a:solidFill>
                  <a:srgbClr val="002060"/>
                </a:solidFill>
              </a:rPr>
              <a:t>.2. Movimiento rectilíneo uniformemente acelerado</a:t>
            </a:r>
            <a:endParaRPr lang="es-ES" b="1" dirty="0">
              <a:solidFill>
                <a:srgbClr val="002060"/>
              </a:solidFill>
            </a:endParaRPr>
          </a:p>
        </p:txBody>
      </p:sp>
      <mc:AlternateContent xmlns:mc="http://schemas.openxmlformats.org/markup-compatibility/2006" xmlns:a14="http://schemas.microsoft.com/office/drawing/2010/main">
        <mc:Choice Requires="a14">
          <p:sp>
            <p:nvSpPr>
              <p:cNvPr id="51" name="CuadroTexto 50"/>
              <p:cNvSpPr txBox="1"/>
              <p:nvPr/>
            </p:nvSpPr>
            <p:spPr>
              <a:xfrm>
                <a:off x="409432" y="1532719"/>
                <a:ext cx="8325133"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Un móvil describe un </a:t>
                </a:r>
                <a:r>
                  <a:rPr lang="es-ES" sz="1600" b="1" dirty="0" smtClean="0"/>
                  <a:t>movimiento rectilíneo uniformemente acelerado </a:t>
                </a:r>
                <a:r>
                  <a:rPr lang="es-ES" sz="1600" dirty="0" smtClean="0"/>
                  <a:t>si su trayectoria es una línea recta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𝑛</m:t>
                        </m:r>
                      </m:sub>
                    </m:sSub>
                    <m:r>
                      <a:rPr lang="es-ES" sz="1600" b="0" i="1" smtClean="0">
                        <a:latin typeface="Cambria Math" panose="02040503050406030204" pitchFamily="18" charset="0"/>
                      </a:rPr>
                      <m:t>=0)</m:t>
                    </m:r>
                  </m:oMath>
                </a14:m>
                <a:r>
                  <a:rPr lang="es-ES" sz="1600" dirty="0" smtClean="0"/>
                  <a:t> y la velocidad cambia su módulo de manera uniforme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𝑡</m:t>
                        </m:r>
                      </m:sub>
                    </m:sSub>
                    <m:r>
                      <a:rPr lang="es-ES" sz="1600" b="0" i="1" smtClean="0">
                        <a:latin typeface="Cambria Math" panose="02040503050406030204" pitchFamily="18" charset="0"/>
                      </a:rPr>
                      <m:t>=</m:t>
                    </m:r>
                    <m:r>
                      <a:rPr lang="es-ES" sz="1600" b="0" i="1" smtClean="0">
                        <a:latin typeface="Cambria Math" panose="02040503050406030204" pitchFamily="18" charset="0"/>
                      </a:rPr>
                      <m:t>𝑐𝑡𝑒</m:t>
                    </m:r>
                    <m:r>
                      <a:rPr lang="es-ES" sz="1600" b="0" i="1" smtClean="0">
                        <a:latin typeface="Cambria Math" panose="02040503050406030204" pitchFamily="18" charset="0"/>
                      </a:rPr>
                      <m:t>.)</m:t>
                    </m:r>
                  </m:oMath>
                </a14:m>
                <a:r>
                  <a:rPr lang="es-ES" sz="1600" dirty="0" smtClean="0"/>
                  <a:t>. </a:t>
                </a:r>
                <a:endParaRPr lang="es-ES" sz="1600" dirty="0"/>
              </a:p>
            </p:txBody>
          </p:sp>
        </mc:Choice>
        <mc:Fallback xmlns="">
          <p:sp>
            <p:nvSpPr>
              <p:cNvPr id="51" name="CuadroTexto 50"/>
              <p:cNvSpPr txBox="1">
                <a:spLocks noRot="1" noChangeAspect="1" noMove="1" noResize="1" noEditPoints="1" noAdjustHandles="1" noChangeArrowheads="1" noChangeShapeType="1" noTextEdit="1"/>
              </p:cNvSpPr>
              <p:nvPr/>
            </p:nvSpPr>
            <p:spPr>
              <a:xfrm>
                <a:off x="409432" y="1532719"/>
                <a:ext cx="8325133" cy="830997"/>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52" name="Rectángulo 51"/>
          <p:cNvSpPr/>
          <p:nvPr/>
        </p:nvSpPr>
        <p:spPr>
          <a:xfrm>
            <a:off x="341193" y="2596951"/>
            <a:ext cx="8407021" cy="1323439"/>
          </a:xfrm>
          <a:prstGeom prst="rect">
            <a:avLst/>
          </a:prstGeom>
        </p:spPr>
        <p:txBody>
          <a:bodyPr wrap="square">
            <a:spAutoFit/>
          </a:bodyPr>
          <a:lstStyle/>
          <a:p>
            <a:pPr algn="just"/>
            <a:r>
              <a:rPr lang="es-ES" sz="1600" dirty="0">
                <a:cs typeface="Arial" pitchFamily="34" charset="0"/>
              </a:rPr>
              <a:t>Quedará perfectamente definido cuando se conozca</a:t>
            </a:r>
            <a:r>
              <a:rPr lang="es-ES" sz="1600" dirty="0" smtClean="0">
                <a:cs typeface="Arial" pitchFamily="34" charset="0"/>
              </a:rPr>
              <a:t>:</a:t>
            </a:r>
          </a:p>
          <a:p>
            <a:pPr algn="just"/>
            <a:endParaRPr lang="es-ES" sz="1600" dirty="0">
              <a:cs typeface="Arial" pitchFamily="34" charset="0"/>
            </a:endParaRPr>
          </a:p>
          <a:p>
            <a:pPr marL="285750" indent="-285750" algn="just">
              <a:buFont typeface="Arial" panose="020B0604020202020204" pitchFamily="34" charset="0"/>
              <a:buChar char="•"/>
            </a:pPr>
            <a:r>
              <a:rPr lang="es-ES" sz="1600" dirty="0">
                <a:cs typeface="Arial" pitchFamily="34" charset="0"/>
              </a:rPr>
              <a:t>La </a:t>
            </a:r>
            <a:r>
              <a:rPr lang="es-ES" sz="1600" dirty="0">
                <a:solidFill>
                  <a:srgbClr val="00B0F0"/>
                </a:solidFill>
                <a:cs typeface="Arial" pitchFamily="34" charset="0"/>
              </a:rPr>
              <a:t>ecuación de la velocidad </a:t>
            </a:r>
            <a:r>
              <a:rPr lang="es-ES" sz="1600" dirty="0">
                <a:cs typeface="Arial" pitchFamily="34" charset="0"/>
              </a:rPr>
              <a:t>en función del </a:t>
            </a:r>
            <a:r>
              <a:rPr lang="es-ES" sz="1600" dirty="0" smtClean="0">
                <a:cs typeface="Arial" pitchFamily="34" charset="0"/>
              </a:rPr>
              <a:t>tiempo.</a:t>
            </a:r>
          </a:p>
          <a:p>
            <a:pPr marL="285750" indent="-285750" algn="just">
              <a:buFont typeface="Arial" panose="020B0604020202020204" pitchFamily="34" charset="0"/>
              <a:buChar char="•"/>
            </a:pPr>
            <a:endParaRPr lang="es-ES" sz="1600" dirty="0" smtClean="0">
              <a:cs typeface="Arial" pitchFamily="34" charset="0"/>
            </a:endParaRPr>
          </a:p>
          <a:p>
            <a:pPr marL="285750" indent="-285750" algn="just">
              <a:buFont typeface="Arial" panose="020B0604020202020204" pitchFamily="34" charset="0"/>
              <a:buChar char="•"/>
            </a:pPr>
            <a:r>
              <a:rPr lang="es-ES" sz="1600" dirty="0" smtClean="0">
                <a:cs typeface="Arial" pitchFamily="34" charset="0"/>
              </a:rPr>
              <a:t>La </a:t>
            </a:r>
            <a:r>
              <a:rPr lang="es-ES" sz="1600" dirty="0">
                <a:solidFill>
                  <a:srgbClr val="00B0F0"/>
                </a:solidFill>
                <a:cs typeface="Arial" pitchFamily="34" charset="0"/>
              </a:rPr>
              <a:t>ecuación de la posición </a:t>
            </a:r>
            <a:r>
              <a:rPr lang="es-ES" sz="1600" dirty="0">
                <a:cs typeface="Arial" pitchFamily="34" charset="0"/>
              </a:rPr>
              <a:t>en función del tiempo</a:t>
            </a:r>
            <a:r>
              <a:rPr lang="es-ES" sz="1600" dirty="0" smtClean="0">
                <a:cs typeface="Arial" pitchFamily="34" charset="0"/>
              </a:rPr>
              <a:t>.</a:t>
            </a:r>
            <a:endParaRPr lang="es-ES" sz="1600" dirty="0">
              <a:cs typeface="Arial" pitchFamily="34" charset="0"/>
            </a:endParaRPr>
          </a:p>
        </p:txBody>
      </p:sp>
      <p:grpSp>
        <p:nvGrpSpPr>
          <p:cNvPr id="53" name="7 Grupo"/>
          <p:cNvGrpSpPr/>
          <p:nvPr/>
        </p:nvGrpSpPr>
        <p:grpSpPr>
          <a:xfrm>
            <a:off x="818865" y="4462443"/>
            <a:ext cx="7236000" cy="1384880"/>
            <a:chOff x="1050877" y="1251046"/>
            <a:chExt cx="7236000" cy="1384880"/>
          </a:xfrm>
        </p:grpSpPr>
        <p:cxnSp>
          <p:nvCxnSpPr>
            <p:cNvPr id="54" name="9 Conector recto"/>
            <p:cNvCxnSpPr/>
            <p:nvPr/>
          </p:nvCxnSpPr>
          <p:spPr>
            <a:xfrm>
              <a:off x="1050877" y="1883391"/>
              <a:ext cx="72360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5"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4435" y="1548807"/>
              <a:ext cx="538735" cy="3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9727" y="1564730"/>
              <a:ext cx="538735" cy="3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48 Conector recto"/>
            <p:cNvCxnSpPr/>
            <p:nvPr/>
          </p:nvCxnSpPr>
          <p:spPr>
            <a:xfrm rot="5400000">
              <a:off x="1637426" y="1710824"/>
              <a:ext cx="360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8" name="14 CuadroTexto"/>
            <p:cNvSpPr txBox="1"/>
            <p:nvPr/>
          </p:nvSpPr>
          <p:spPr>
            <a:xfrm>
              <a:off x="1501253" y="1869742"/>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O</a:t>
              </a:r>
              <a:endParaRPr lang="es-ES" sz="1600" dirty="0">
                <a:latin typeface="Arial" pitchFamily="34" charset="0"/>
                <a:cs typeface="Arial" pitchFamily="34" charset="0"/>
              </a:endParaRPr>
            </a:p>
          </p:txBody>
        </p:sp>
        <p:cxnSp>
          <p:nvCxnSpPr>
            <p:cNvPr id="59" name="50 Conector recto"/>
            <p:cNvCxnSpPr/>
            <p:nvPr/>
          </p:nvCxnSpPr>
          <p:spPr>
            <a:xfrm rot="5400000">
              <a:off x="1459701" y="2247941"/>
              <a:ext cx="72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0" name="51 Conector recto"/>
            <p:cNvCxnSpPr/>
            <p:nvPr/>
          </p:nvCxnSpPr>
          <p:spPr>
            <a:xfrm rot="5400000">
              <a:off x="3006752" y="2070216"/>
              <a:ext cx="36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1" name="52 Conector recto"/>
            <p:cNvCxnSpPr/>
            <p:nvPr/>
          </p:nvCxnSpPr>
          <p:spPr>
            <a:xfrm rot="5400000">
              <a:off x="7207683" y="2236568"/>
              <a:ext cx="72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2" name="16 Conector recto de flecha"/>
            <p:cNvCxnSpPr/>
            <p:nvPr/>
          </p:nvCxnSpPr>
          <p:spPr>
            <a:xfrm>
              <a:off x="1815152" y="2115403"/>
              <a:ext cx="1392071"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53 Conector recto de flecha"/>
            <p:cNvCxnSpPr/>
            <p:nvPr/>
          </p:nvCxnSpPr>
          <p:spPr>
            <a:xfrm>
              <a:off x="1817426" y="2349690"/>
              <a:ext cx="5760000" cy="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54 CuadroTexto"/>
            <p:cNvSpPr txBox="1"/>
            <p:nvPr/>
          </p:nvSpPr>
          <p:spPr>
            <a:xfrm>
              <a:off x="2322394" y="2022142"/>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x</a:t>
              </a:r>
              <a:r>
                <a:rPr lang="es-ES" sz="1600" baseline="-25000" dirty="0" smtClean="0">
                  <a:latin typeface="Arial" pitchFamily="34" charset="0"/>
                  <a:cs typeface="Arial" pitchFamily="34" charset="0"/>
                </a:rPr>
                <a:t>0</a:t>
              </a:r>
              <a:endParaRPr lang="es-ES" sz="1600" baseline="-25000" dirty="0">
                <a:latin typeface="Arial" pitchFamily="34" charset="0"/>
                <a:cs typeface="Arial" pitchFamily="34" charset="0"/>
              </a:endParaRPr>
            </a:p>
          </p:txBody>
        </p:sp>
        <p:sp>
          <p:nvSpPr>
            <p:cNvPr id="65" name="55 CuadroTexto"/>
            <p:cNvSpPr txBox="1"/>
            <p:nvPr/>
          </p:nvSpPr>
          <p:spPr>
            <a:xfrm>
              <a:off x="4808560" y="2297372"/>
              <a:ext cx="322997" cy="338554"/>
            </a:xfrm>
            <a:prstGeom prst="rect">
              <a:avLst/>
            </a:prstGeom>
            <a:noFill/>
          </p:spPr>
          <p:txBody>
            <a:bodyPr wrap="square" rtlCol="0">
              <a:spAutoFit/>
            </a:bodyPr>
            <a:lstStyle/>
            <a:p>
              <a:r>
                <a:rPr lang="es-ES" sz="1600" dirty="0" smtClean="0">
                  <a:latin typeface="Arial" pitchFamily="34" charset="0"/>
                  <a:cs typeface="Arial" pitchFamily="34" charset="0"/>
                </a:rPr>
                <a:t>x</a:t>
              </a:r>
              <a:endParaRPr lang="es-ES" sz="1600" dirty="0">
                <a:latin typeface="Arial" pitchFamily="34" charset="0"/>
                <a:cs typeface="Arial" pitchFamily="34" charset="0"/>
              </a:endParaRPr>
            </a:p>
          </p:txBody>
        </p:sp>
        <p:pic>
          <p:nvPicPr>
            <p:cNvPr id="6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9918" y="1567005"/>
              <a:ext cx="538735" cy="33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7" name="40 Conector recto"/>
            <p:cNvCxnSpPr/>
            <p:nvPr/>
          </p:nvCxnSpPr>
          <p:spPr>
            <a:xfrm rot="5400000">
              <a:off x="2981731" y="1431046"/>
              <a:ext cx="36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8" name="41 Conector recto"/>
            <p:cNvCxnSpPr/>
            <p:nvPr/>
          </p:nvCxnSpPr>
          <p:spPr>
            <a:xfrm rot="5400000">
              <a:off x="4417021" y="1433321"/>
              <a:ext cx="36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69" name="42 Conector recto"/>
            <p:cNvCxnSpPr/>
            <p:nvPr/>
          </p:nvCxnSpPr>
          <p:spPr>
            <a:xfrm rot="5400000">
              <a:off x="7364937" y="1460616"/>
              <a:ext cx="3600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70" name="5 Conector recto de flecha"/>
            <p:cNvCxnSpPr/>
            <p:nvPr/>
          </p:nvCxnSpPr>
          <p:spPr>
            <a:xfrm>
              <a:off x="3166281" y="1392072"/>
              <a:ext cx="146031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45 Conector recto de flecha"/>
            <p:cNvCxnSpPr/>
            <p:nvPr/>
          </p:nvCxnSpPr>
          <p:spPr>
            <a:xfrm>
              <a:off x="4601571" y="1394346"/>
              <a:ext cx="2952000"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46 CuadroTexto"/>
            <p:cNvSpPr txBox="1"/>
            <p:nvPr/>
          </p:nvSpPr>
          <p:spPr>
            <a:xfrm>
              <a:off x="3691718" y="1357951"/>
              <a:ext cx="457201" cy="338554"/>
            </a:xfrm>
            <a:prstGeom prst="rect">
              <a:avLst/>
            </a:prstGeom>
            <a:noFill/>
          </p:spPr>
          <p:txBody>
            <a:bodyPr wrap="square" rtlCol="0">
              <a:spAutoFit/>
            </a:bodyPr>
            <a:lstStyle/>
            <a:p>
              <a:r>
                <a:rPr lang="es-ES" sz="1600" dirty="0" smtClean="0">
                  <a:latin typeface="Arial" pitchFamily="34" charset="0"/>
                  <a:cs typeface="Arial" pitchFamily="34" charset="0"/>
                  <a:sym typeface="Symbol"/>
                </a:rPr>
                <a:t></a:t>
              </a:r>
              <a:r>
                <a:rPr lang="es-ES" sz="1600" dirty="0">
                  <a:latin typeface="Arial" pitchFamily="34" charset="0"/>
                  <a:cs typeface="Arial" pitchFamily="34" charset="0"/>
                  <a:sym typeface="Symbol"/>
                </a:rPr>
                <a:t>t</a:t>
              </a:r>
              <a:endParaRPr lang="es-ES" sz="1600" dirty="0">
                <a:latin typeface="Arial" pitchFamily="34" charset="0"/>
                <a:cs typeface="Arial" pitchFamily="34" charset="0"/>
              </a:endParaRPr>
            </a:p>
          </p:txBody>
        </p:sp>
        <p:sp>
          <p:nvSpPr>
            <p:cNvPr id="73" name="47 CuadroTexto"/>
            <p:cNvSpPr txBox="1"/>
            <p:nvPr/>
          </p:nvSpPr>
          <p:spPr>
            <a:xfrm>
              <a:off x="5918578" y="1360225"/>
              <a:ext cx="457201" cy="338554"/>
            </a:xfrm>
            <a:prstGeom prst="rect">
              <a:avLst/>
            </a:prstGeom>
            <a:noFill/>
          </p:spPr>
          <p:txBody>
            <a:bodyPr wrap="square" rtlCol="0">
              <a:spAutoFit/>
            </a:bodyPr>
            <a:lstStyle/>
            <a:p>
              <a:r>
                <a:rPr lang="es-ES" sz="1600" dirty="0" smtClean="0">
                  <a:latin typeface="Arial" pitchFamily="34" charset="0"/>
                  <a:cs typeface="Arial" pitchFamily="34" charset="0"/>
                  <a:sym typeface="Symbol"/>
                </a:rPr>
                <a:t></a:t>
              </a:r>
              <a:r>
                <a:rPr lang="es-ES" sz="1600" dirty="0">
                  <a:latin typeface="Arial" pitchFamily="34" charset="0"/>
                  <a:cs typeface="Arial" pitchFamily="34" charset="0"/>
                  <a:sym typeface="Symbol"/>
                </a:rPr>
                <a:t>t</a:t>
              </a:r>
              <a:endParaRPr lang="es-ES" sz="1600" dirty="0">
                <a:latin typeface="Arial" pitchFamily="34" charset="0"/>
                <a:cs typeface="Arial" pitchFamily="34" charset="0"/>
              </a:endParaRPr>
            </a:p>
          </p:txBody>
        </p:sp>
      </p:grpSp>
      <p:sp>
        <p:nvSpPr>
          <p:cNvPr id="28" name="Rectángulo 27"/>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728705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sp>
        <p:nvSpPr>
          <p:cNvPr id="50" name="CuadroTexto 49"/>
          <p:cNvSpPr txBox="1"/>
          <p:nvPr/>
        </p:nvSpPr>
        <p:spPr>
          <a:xfrm>
            <a:off x="341194" y="996287"/>
            <a:ext cx="5868537" cy="369332"/>
          </a:xfrm>
          <a:prstGeom prst="rect">
            <a:avLst/>
          </a:prstGeom>
          <a:noFill/>
        </p:spPr>
        <p:txBody>
          <a:bodyPr wrap="square" rtlCol="0">
            <a:spAutoFit/>
          </a:bodyPr>
          <a:lstStyle/>
          <a:p>
            <a:r>
              <a:rPr lang="es-ES" b="1" dirty="0">
                <a:solidFill>
                  <a:srgbClr val="002060"/>
                </a:solidFill>
              </a:rPr>
              <a:t>2</a:t>
            </a:r>
            <a:r>
              <a:rPr lang="es-ES" b="1" dirty="0" smtClean="0">
                <a:solidFill>
                  <a:srgbClr val="002060"/>
                </a:solidFill>
              </a:rPr>
              <a:t>.2. Movimiento rectilíneo uniformemente acelerado</a:t>
            </a:r>
            <a:endParaRPr lang="es-ES" b="1" dirty="0">
              <a:solidFill>
                <a:srgbClr val="002060"/>
              </a:solidFill>
            </a:endParaRPr>
          </a:p>
        </p:txBody>
      </p:sp>
      <p:sp>
        <p:nvSpPr>
          <p:cNvPr id="33" name="CuadroTexto 32"/>
          <p:cNvSpPr txBox="1"/>
          <p:nvPr/>
        </p:nvSpPr>
        <p:spPr>
          <a:xfrm>
            <a:off x="381948" y="1365619"/>
            <a:ext cx="3318301"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Ecuación de la velocidad</a:t>
            </a:r>
            <a:endParaRPr lang="es-ES" b="1" dirty="0">
              <a:solidFill>
                <a:srgbClr val="00B0F0"/>
              </a:solidFill>
            </a:endParaRPr>
          </a:p>
        </p:txBody>
      </p:sp>
      <mc:AlternateContent xmlns:mc="http://schemas.openxmlformats.org/markup-compatibility/2006" xmlns:a14="http://schemas.microsoft.com/office/drawing/2010/main">
        <mc:Choice Requires="a14">
          <p:sp>
            <p:nvSpPr>
              <p:cNvPr id="34" name="18 CuadroTexto"/>
              <p:cNvSpPr txBox="1"/>
              <p:nvPr/>
            </p:nvSpPr>
            <p:spPr>
              <a:xfrm>
                <a:off x="578070" y="1684959"/>
                <a:ext cx="5746317" cy="673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𝑎</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𝑑𝑣</m:t>
                          </m:r>
                        </m:num>
                        <m:den>
                          <m:r>
                            <a:rPr lang="es-ES" sz="1600" b="0" i="1" smtClean="0">
                              <a:latin typeface="Cambria Math"/>
                            </a:rPr>
                            <m:t>𝑑𝑡</m:t>
                          </m:r>
                        </m:den>
                      </m:f>
                      <m:r>
                        <a:rPr lang="es-ES" sz="1600" b="0" i="1" smtClean="0">
                          <a:latin typeface="Cambria Math"/>
                          <a:ea typeface="Cambria Math"/>
                        </a:rPr>
                        <m:t>⟹</m:t>
                      </m:r>
                      <m:r>
                        <a:rPr lang="es-ES" sz="1600" b="0" i="1" smtClean="0">
                          <a:latin typeface="Cambria Math"/>
                          <a:ea typeface="Cambria Math"/>
                        </a:rPr>
                        <m:t>𝑑𝑣</m:t>
                      </m:r>
                      <m:r>
                        <a:rPr lang="es-ES" sz="1600" b="0" i="1" smtClean="0">
                          <a:latin typeface="Cambria Math"/>
                          <a:ea typeface="Cambria Math"/>
                        </a:rPr>
                        <m:t>=</m:t>
                      </m:r>
                      <m:r>
                        <a:rPr lang="es-ES" sz="1600" b="0" i="1" smtClean="0">
                          <a:latin typeface="Cambria Math"/>
                          <a:ea typeface="Cambria Math"/>
                        </a:rPr>
                        <m:t>𝑎𝑑𝑡</m:t>
                      </m:r>
                      <m:r>
                        <a:rPr lang="es-ES" sz="1600" b="0" i="1" smtClean="0">
                          <a:latin typeface="Cambria Math"/>
                          <a:ea typeface="Cambria Math"/>
                        </a:rPr>
                        <m:t>⟹ </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𝑣</m:t>
                              </m:r>
                            </m:e>
                            <m:sub>
                              <m:r>
                                <a:rPr lang="es-ES" sz="1600" b="0" i="1" smtClean="0">
                                  <a:latin typeface="Cambria Math"/>
                                  <a:ea typeface="Cambria Math"/>
                                </a:rPr>
                                <m:t>0</m:t>
                              </m:r>
                            </m:sub>
                          </m:sSub>
                        </m:sub>
                        <m:sup>
                          <m:r>
                            <a:rPr lang="es-ES" sz="1600" b="0" i="1" smtClean="0">
                              <a:latin typeface="Cambria Math"/>
                              <a:ea typeface="Cambria Math"/>
                            </a:rPr>
                            <m:t>𝑣</m:t>
                          </m:r>
                        </m:sup>
                        <m:e>
                          <m:r>
                            <a:rPr lang="es-ES" sz="1600" b="0" i="1" smtClean="0">
                              <a:latin typeface="Cambria Math"/>
                              <a:ea typeface="Cambria Math"/>
                            </a:rPr>
                            <m:t>𝑑𝑣</m:t>
                          </m:r>
                        </m:e>
                      </m:nary>
                      <m:r>
                        <a:rPr lang="es-ES" sz="1600" b="0" i="1" smtClean="0">
                          <a:latin typeface="Cambria Math"/>
                          <a:ea typeface="Cambria Math"/>
                        </a:rPr>
                        <m:t>=</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𝑡</m:t>
                              </m:r>
                            </m:e>
                            <m:sub>
                              <m:r>
                                <a:rPr lang="es-ES" sz="1600" b="0" i="1" smtClean="0">
                                  <a:latin typeface="Cambria Math"/>
                                  <a:ea typeface="Cambria Math"/>
                                </a:rPr>
                                <m:t>0</m:t>
                              </m:r>
                            </m:sub>
                          </m:sSub>
                        </m:sub>
                        <m:sup>
                          <m:r>
                            <a:rPr lang="es-ES" sz="1600" b="0" i="1" smtClean="0">
                              <a:latin typeface="Cambria Math"/>
                              <a:ea typeface="Cambria Math"/>
                            </a:rPr>
                            <m:t>𝑡</m:t>
                          </m:r>
                        </m:sup>
                        <m:e>
                          <m:r>
                            <a:rPr lang="es-ES" sz="1600" b="0" i="1" smtClean="0">
                              <a:latin typeface="Cambria Math"/>
                              <a:ea typeface="Cambria Math"/>
                            </a:rPr>
                            <m:t>𝑎𝑑𝑡</m:t>
                          </m:r>
                        </m:e>
                      </m:nary>
                      <m:r>
                        <a:rPr lang="es-ES" sz="1600" i="1">
                          <a:latin typeface="Cambria Math"/>
                          <a:ea typeface="Cambria Math"/>
                        </a:rPr>
                        <m:t>⟹</m:t>
                      </m:r>
                      <m:r>
                        <a:rPr lang="es-ES" sz="1600" i="1">
                          <a:latin typeface="Cambria Math"/>
                        </a:rPr>
                        <m:t>𝑣</m:t>
                      </m:r>
                      <m:r>
                        <a:rPr lang="es-ES" sz="1600" i="1">
                          <a:latin typeface="Cambria Math"/>
                        </a:rPr>
                        <m:t>=</m:t>
                      </m:r>
                      <m:sSub>
                        <m:sSubPr>
                          <m:ctrlPr>
                            <a:rPr lang="es-ES" sz="1600" i="1">
                              <a:latin typeface="Cambria Math" panose="02040503050406030204" pitchFamily="18" charset="0"/>
                            </a:rPr>
                          </m:ctrlPr>
                        </m:sSubPr>
                        <m:e>
                          <m:r>
                            <a:rPr lang="es-ES" sz="1600" i="1">
                              <a:latin typeface="Cambria Math" panose="02040503050406030204" pitchFamily="18" charset="0"/>
                            </a:rPr>
                            <m:t>𝑣</m:t>
                          </m:r>
                        </m:e>
                        <m:sub>
                          <m:r>
                            <a:rPr lang="es-ES" sz="1600" i="1">
                              <a:latin typeface="Cambria Math"/>
                            </a:rPr>
                            <m:t>0</m:t>
                          </m:r>
                        </m:sub>
                      </m:sSub>
                      <m:r>
                        <a:rPr lang="es-ES" sz="1600" i="1">
                          <a:latin typeface="Cambria Math"/>
                        </a:rPr>
                        <m:t>+</m:t>
                      </m:r>
                      <m:r>
                        <a:rPr lang="es-ES" sz="1600" i="1">
                          <a:latin typeface="Cambria Math"/>
                        </a:rPr>
                        <m:t>𝑎</m:t>
                      </m:r>
                      <m:d>
                        <m:dPr>
                          <m:ctrlPr>
                            <a:rPr lang="es-ES" sz="1600" i="1">
                              <a:latin typeface="Cambria Math" panose="02040503050406030204" pitchFamily="18" charset="0"/>
                            </a:rPr>
                          </m:ctrlPr>
                        </m:dPr>
                        <m:e>
                          <m:r>
                            <a:rPr lang="es-ES" sz="1600" i="1">
                              <a:latin typeface="Cambria Math"/>
                            </a:rPr>
                            <m:t>𝑡</m:t>
                          </m:r>
                          <m:r>
                            <a:rPr lang="es-ES" sz="1600" i="1">
                              <a:latin typeface="Cambria Math"/>
                            </a:rPr>
                            <m:t>−</m:t>
                          </m:r>
                          <m:sSub>
                            <m:sSubPr>
                              <m:ctrlPr>
                                <a:rPr lang="es-ES" sz="1600" i="1">
                                  <a:latin typeface="Cambria Math" panose="02040503050406030204" pitchFamily="18" charset="0"/>
                                </a:rPr>
                              </m:ctrlPr>
                            </m:sSubPr>
                            <m:e>
                              <m:r>
                                <a:rPr lang="es-ES" sz="1600" i="1">
                                  <a:latin typeface="Cambria Math"/>
                                </a:rPr>
                                <m:t>𝑡</m:t>
                              </m:r>
                            </m:e>
                            <m:sub>
                              <m:r>
                                <a:rPr lang="es-ES" sz="1600" i="1">
                                  <a:latin typeface="Cambria Math"/>
                                </a:rPr>
                                <m:t>0</m:t>
                              </m:r>
                            </m:sub>
                          </m:sSub>
                        </m:e>
                      </m:d>
                    </m:oMath>
                  </m:oMathPara>
                </a14:m>
                <a:endParaRPr lang="es-ES" sz="1600" b="1" dirty="0"/>
              </a:p>
            </p:txBody>
          </p:sp>
        </mc:Choice>
        <mc:Fallback xmlns="">
          <p:sp>
            <p:nvSpPr>
              <p:cNvPr id="34" name="18 CuadroTexto"/>
              <p:cNvSpPr txBox="1">
                <a:spLocks noRot="1" noChangeAspect="1" noMove="1" noResize="1" noEditPoints="1" noAdjustHandles="1" noChangeArrowheads="1" noChangeShapeType="1" noTextEdit="1"/>
              </p:cNvSpPr>
              <p:nvPr/>
            </p:nvSpPr>
            <p:spPr>
              <a:xfrm>
                <a:off x="578070" y="1684959"/>
                <a:ext cx="5746317" cy="67326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p:cNvSpPr/>
              <p:nvPr/>
            </p:nvSpPr>
            <p:spPr>
              <a:xfrm>
                <a:off x="6800483" y="1822079"/>
                <a:ext cx="1409488" cy="3990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rPr>
                          </m:ctrlPr>
                        </m:borderBoxPr>
                        <m:e>
                          <m:r>
                            <a:rPr lang="es-ES" sz="1600" b="1" i="1">
                              <a:latin typeface="Cambria Math"/>
                            </a:rPr>
                            <m:t>𝒗</m:t>
                          </m:r>
                          <m:r>
                            <a:rPr lang="es-ES" sz="1600" b="1" i="1">
                              <a:latin typeface="Cambria Math"/>
                            </a:rPr>
                            <m:t>=</m:t>
                          </m:r>
                          <m:sSub>
                            <m:sSubPr>
                              <m:ctrlPr>
                                <a:rPr lang="es-ES" sz="1600" b="1" i="1">
                                  <a:latin typeface="Cambria Math" panose="02040503050406030204" pitchFamily="18" charset="0"/>
                                </a:rPr>
                              </m:ctrlPr>
                            </m:sSubPr>
                            <m:e>
                              <m:r>
                                <a:rPr lang="es-ES" sz="1600" b="1" i="1">
                                  <a:latin typeface="Cambria Math"/>
                                </a:rPr>
                                <m:t>𝒗</m:t>
                              </m:r>
                            </m:e>
                            <m:sub>
                              <m:r>
                                <a:rPr lang="es-ES" sz="1600" b="1" i="1">
                                  <a:latin typeface="Cambria Math"/>
                                </a:rPr>
                                <m:t>𝟎</m:t>
                              </m:r>
                            </m:sub>
                          </m:sSub>
                          <m:r>
                            <a:rPr lang="es-ES" sz="1600" b="1" i="1" smtClean="0">
                              <a:latin typeface="Cambria Math" panose="02040503050406030204" pitchFamily="18" charset="0"/>
                            </a:rPr>
                            <m:t>+</m:t>
                          </m:r>
                          <m:r>
                            <a:rPr lang="es-ES" sz="1600" b="1" i="1">
                              <a:latin typeface="Cambria Math"/>
                              <a:ea typeface="Cambria Math"/>
                            </a:rPr>
                            <m:t>𝒂𝒕</m:t>
                          </m:r>
                        </m:e>
                      </m:borderBox>
                    </m:oMath>
                  </m:oMathPara>
                </a14:m>
                <a:endParaRPr lang="es-ES" sz="1600" b="1" dirty="0"/>
              </a:p>
            </p:txBody>
          </p:sp>
        </mc:Choice>
        <mc:Fallback xmlns="">
          <p:sp>
            <p:nvSpPr>
              <p:cNvPr id="35" name="Rectángulo 34"/>
              <p:cNvSpPr>
                <a:spLocks noRot="1" noChangeAspect="1" noMove="1" noResize="1" noEditPoints="1" noAdjustHandles="1" noChangeArrowheads="1" noChangeShapeType="1" noTextEdit="1"/>
              </p:cNvSpPr>
              <p:nvPr/>
            </p:nvSpPr>
            <p:spPr>
              <a:xfrm>
                <a:off x="6800483" y="1822079"/>
                <a:ext cx="1409488" cy="399020"/>
              </a:xfrm>
              <a:prstGeom prst="rect">
                <a:avLst/>
              </a:prstGeom>
              <a:blipFill>
                <a:blip r:embed="rId4"/>
                <a:stretch>
                  <a:fillRect/>
                </a:stretch>
              </a:blipFill>
            </p:spPr>
            <p:txBody>
              <a:bodyPr/>
              <a:lstStyle/>
              <a:p>
                <a:r>
                  <a:rPr lang="es-ES">
                    <a:noFill/>
                  </a:rPr>
                  <a:t> </a:t>
                </a:r>
              </a:p>
            </p:txBody>
          </p:sp>
        </mc:Fallback>
      </mc:AlternateContent>
      <p:sp>
        <p:nvSpPr>
          <p:cNvPr id="36" name="CuadroTexto 35"/>
          <p:cNvSpPr txBox="1"/>
          <p:nvPr/>
        </p:nvSpPr>
        <p:spPr>
          <a:xfrm>
            <a:off x="403623" y="2541232"/>
            <a:ext cx="3534769"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Ecuación de la posición</a:t>
            </a:r>
            <a:endParaRPr lang="es-ES" b="1" dirty="0">
              <a:solidFill>
                <a:srgbClr val="00B0F0"/>
              </a:solidFill>
            </a:endParaRPr>
          </a:p>
        </p:txBody>
      </p:sp>
      <mc:AlternateContent xmlns:mc="http://schemas.openxmlformats.org/markup-compatibility/2006" xmlns:a14="http://schemas.microsoft.com/office/drawing/2010/main">
        <mc:Choice Requires="a14">
          <p:sp>
            <p:nvSpPr>
              <p:cNvPr id="37" name="49 CuadroTexto"/>
              <p:cNvSpPr txBox="1"/>
              <p:nvPr/>
            </p:nvSpPr>
            <p:spPr>
              <a:xfrm>
                <a:off x="578070" y="2910564"/>
                <a:ext cx="7193187" cy="67326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𝑑𝑥</m:t>
                          </m:r>
                        </m:num>
                        <m:den>
                          <m:r>
                            <a:rPr lang="es-ES" sz="1600" b="0" i="1" smtClean="0">
                              <a:latin typeface="Cambria Math"/>
                            </a:rPr>
                            <m:t>𝑑𝑡</m:t>
                          </m:r>
                        </m:den>
                      </m:f>
                      <m:r>
                        <a:rPr lang="es-ES" sz="1600" b="0" i="1" smtClean="0">
                          <a:latin typeface="Cambria Math"/>
                          <a:ea typeface="Cambria Math"/>
                        </a:rPr>
                        <m:t>⟹</m:t>
                      </m:r>
                      <m:r>
                        <a:rPr lang="es-ES" sz="1600" b="0" i="1" smtClean="0">
                          <a:latin typeface="Cambria Math"/>
                          <a:ea typeface="Cambria Math"/>
                        </a:rPr>
                        <m:t>𝑑𝑥</m:t>
                      </m:r>
                      <m:r>
                        <a:rPr lang="es-ES" sz="1600" b="0" i="1" smtClean="0">
                          <a:latin typeface="Cambria Math"/>
                          <a:ea typeface="Cambria Math"/>
                        </a:rPr>
                        <m:t>=</m:t>
                      </m:r>
                      <m:r>
                        <a:rPr lang="es-ES" sz="1600" b="0" i="1" smtClean="0">
                          <a:latin typeface="Cambria Math"/>
                          <a:ea typeface="Cambria Math"/>
                        </a:rPr>
                        <m:t>𝑣𝑑𝑡</m:t>
                      </m:r>
                      <m:r>
                        <a:rPr lang="es-ES" sz="1600" b="0" i="1" smtClean="0">
                          <a:latin typeface="Cambria Math"/>
                          <a:ea typeface="Cambria Math"/>
                        </a:rPr>
                        <m:t>⟹ </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𝑥</m:t>
                              </m:r>
                            </m:e>
                            <m:sub>
                              <m:r>
                                <a:rPr lang="es-ES" sz="1600" b="0" i="1" smtClean="0">
                                  <a:latin typeface="Cambria Math"/>
                                  <a:ea typeface="Cambria Math"/>
                                </a:rPr>
                                <m:t>0</m:t>
                              </m:r>
                            </m:sub>
                          </m:sSub>
                        </m:sub>
                        <m:sup>
                          <m:r>
                            <a:rPr lang="es-ES" sz="1600" b="0" i="1" smtClean="0">
                              <a:latin typeface="Cambria Math"/>
                              <a:ea typeface="Cambria Math"/>
                            </a:rPr>
                            <m:t>𝑥</m:t>
                          </m:r>
                        </m:sup>
                        <m:e>
                          <m:r>
                            <a:rPr lang="es-ES" sz="1600" b="0" i="1" smtClean="0">
                              <a:latin typeface="Cambria Math"/>
                              <a:ea typeface="Cambria Math"/>
                            </a:rPr>
                            <m:t>𝑑𝑥</m:t>
                          </m:r>
                        </m:e>
                      </m:nary>
                      <m:r>
                        <a:rPr lang="es-ES" sz="1600" b="0" i="1" smtClean="0">
                          <a:latin typeface="Cambria Math"/>
                          <a:ea typeface="Cambria Math"/>
                        </a:rPr>
                        <m:t>=</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𝑡</m:t>
                              </m:r>
                            </m:e>
                            <m:sub>
                              <m:r>
                                <a:rPr lang="es-ES" sz="1600" b="0" i="1" smtClean="0">
                                  <a:latin typeface="Cambria Math"/>
                                  <a:ea typeface="Cambria Math"/>
                                </a:rPr>
                                <m:t>0</m:t>
                              </m:r>
                            </m:sub>
                          </m:sSub>
                        </m:sub>
                        <m:sup>
                          <m:r>
                            <a:rPr lang="es-ES" sz="1600" b="0" i="1" smtClean="0">
                              <a:latin typeface="Cambria Math"/>
                              <a:ea typeface="Cambria Math"/>
                            </a:rPr>
                            <m:t>𝑡</m:t>
                          </m:r>
                        </m:sup>
                        <m:e>
                          <m:r>
                            <a:rPr lang="es-ES" sz="1600" b="0" i="1" smtClean="0">
                              <a:latin typeface="Cambria Math"/>
                              <a:ea typeface="Cambria Math"/>
                            </a:rPr>
                            <m:t>𝑣𝑑𝑡</m:t>
                          </m:r>
                        </m:e>
                      </m:nary>
                      <m:r>
                        <a:rPr lang="es-ES" sz="1600" b="0" i="1" smtClean="0">
                          <a:latin typeface="Cambria Math"/>
                          <a:ea typeface="Cambria Math"/>
                        </a:rPr>
                        <m:t>=</m:t>
                      </m:r>
                      <m:nary>
                        <m:naryPr>
                          <m:ctrlPr>
                            <a:rPr lang="es-ES" sz="1600" i="1">
                              <a:latin typeface="Cambria Math" panose="02040503050406030204" pitchFamily="18" charset="0"/>
                              <a:ea typeface="Cambria Math"/>
                            </a:rPr>
                          </m:ctrlPr>
                        </m:naryPr>
                        <m:sub>
                          <m:sSub>
                            <m:sSubPr>
                              <m:ctrlPr>
                                <a:rPr lang="es-ES" sz="1600" i="1">
                                  <a:latin typeface="Cambria Math" panose="02040503050406030204" pitchFamily="18" charset="0"/>
                                  <a:ea typeface="Cambria Math"/>
                                </a:rPr>
                              </m:ctrlPr>
                            </m:sSubPr>
                            <m:e>
                              <m:r>
                                <a:rPr lang="es-ES" sz="1600" b="0" i="1">
                                  <a:latin typeface="Cambria Math"/>
                                  <a:ea typeface="Cambria Math"/>
                                </a:rPr>
                                <m:t>𝑡</m:t>
                              </m:r>
                            </m:e>
                            <m:sub>
                              <m:r>
                                <a:rPr lang="es-ES" sz="1600" b="0" i="1">
                                  <a:latin typeface="Cambria Math"/>
                                  <a:ea typeface="Cambria Math"/>
                                </a:rPr>
                                <m:t>0</m:t>
                              </m:r>
                            </m:sub>
                          </m:sSub>
                        </m:sub>
                        <m:sup>
                          <m:r>
                            <a:rPr lang="es-ES" sz="1600" b="0" i="1">
                              <a:latin typeface="Cambria Math"/>
                              <a:ea typeface="Cambria Math"/>
                            </a:rPr>
                            <m:t>𝑡</m:t>
                          </m:r>
                        </m:sup>
                        <m:e>
                          <m:r>
                            <a:rPr lang="es-ES" sz="1600" b="0" i="1" smtClean="0">
                              <a:latin typeface="Cambria Math"/>
                              <a:ea typeface="Cambria Math"/>
                            </a:rPr>
                            <m:t>(</m:t>
                          </m:r>
                          <m:sSub>
                            <m:sSubPr>
                              <m:ctrlPr>
                                <a:rPr lang="es-ES" sz="1600" i="1">
                                  <a:latin typeface="Cambria Math" panose="02040503050406030204" pitchFamily="18" charset="0"/>
                                </a:rPr>
                              </m:ctrlPr>
                            </m:sSubPr>
                            <m:e>
                              <m:r>
                                <a:rPr lang="es-ES" sz="1600" b="0" i="1">
                                  <a:latin typeface="Cambria Math"/>
                                </a:rPr>
                                <m:t>𝑣</m:t>
                              </m:r>
                            </m:e>
                            <m:sub>
                              <m:r>
                                <a:rPr lang="es-ES" sz="1600" b="0" i="1">
                                  <a:latin typeface="Cambria Math"/>
                                </a:rPr>
                                <m:t>0</m:t>
                              </m:r>
                            </m:sub>
                          </m:sSub>
                          <m:r>
                            <a:rPr lang="es-ES" sz="1600" b="0" i="1" smtClean="0">
                              <a:latin typeface="Cambria Math" panose="02040503050406030204" pitchFamily="18" charset="0"/>
                            </a:rPr>
                            <m:t>+</m:t>
                          </m:r>
                          <m:r>
                            <a:rPr lang="es-ES" sz="1600" b="0" i="1">
                              <a:latin typeface="Cambria Math"/>
                              <a:ea typeface="Cambria Math"/>
                            </a:rPr>
                            <m:t>𝑎𝑡</m:t>
                          </m:r>
                          <m:r>
                            <m:rPr>
                              <m:nor/>
                            </m:rPr>
                            <a:rPr lang="es-ES" sz="1600" b="0" i="0" smtClean="0">
                              <a:latin typeface="Cambria Math"/>
                            </a:rPr>
                            <m:t>)</m:t>
                          </m:r>
                          <m:r>
                            <m:rPr>
                              <m:nor/>
                            </m:rPr>
                            <a:rPr lang="es-ES" sz="1600" dirty="0"/>
                            <m:t> </m:t>
                          </m:r>
                          <m:r>
                            <a:rPr lang="es-ES" sz="1600" b="0" i="1">
                              <a:latin typeface="Cambria Math"/>
                              <a:ea typeface="Cambria Math"/>
                            </a:rPr>
                            <m:t>𝑑𝑡</m:t>
                          </m:r>
                        </m:e>
                      </m:nary>
                      <m:r>
                        <a:rPr lang="es-ES" sz="1600" i="1">
                          <a:latin typeface="Cambria Math"/>
                          <a:ea typeface="Cambria Math"/>
                        </a:rPr>
                        <m:t>=</m:t>
                      </m:r>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𝑣</m:t>
                          </m:r>
                        </m:e>
                        <m:sub>
                          <m:r>
                            <a:rPr lang="es-ES" sz="1600" b="0" i="1" smtClean="0">
                              <a:latin typeface="Cambria Math"/>
                              <a:ea typeface="Cambria Math"/>
                            </a:rPr>
                            <m:t>0</m:t>
                          </m:r>
                        </m:sub>
                      </m:sSub>
                      <m:nary>
                        <m:naryPr>
                          <m:ctrlPr>
                            <a:rPr lang="es-ES" sz="1600" i="1" smtClean="0">
                              <a:latin typeface="Cambria Math" panose="02040503050406030204" pitchFamily="18" charset="0"/>
                              <a:ea typeface="Cambria Math"/>
                            </a:rPr>
                          </m:ctrlPr>
                        </m:naryPr>
                        <m:sub>
                          <m:sSub>
                            <m:sSubPr>
                              <m:ctrlPr>
                                <a:rPr lang="es-ES" sz="1600" i="1" smtClean="0">
                                  <a:latin typeface="Cambria Math" panose="02040503050406030204" pitchFamily="18" charset="0"/>
                                  <a:ea typeface="Cambria Math"/>
                                </a:rPr>
                              </m:ctrlPr>
                            </m:sSubPr>
                            <m:e>
                              <m:r>
                                <a:rPr lang="es-ES" sz="1600" b="0" i="1" smtClean="0">
                                  <a:latin typeface="Cambria Math"/>
                                  <a:ea typeface="Cambria Math"/>
                                </a:rPr>
                                <m:t>𝑡</m:t>
                              </m:r>
                            </m:e>
                            <m:sub>
                              <m:r>
                                <a:rPr lang="es-ES" sz="1600" b="0" i="1" smtClean="0">
                                  <a:latin typeface="Cambria Math"/>
                                  <a:ea typeface="Cambria Math"/>
                                </a:rPr>
                                <m:t>0</m:t>
                              </m:r>
                            </m:sub>
                          </m:sSub>
                        </m:sub>
                        <m:sup>
                          <m:r>
                            <a:rPr lang="es-ES" sz="1600" b="0" i="1" smtClean="0">
                              <a:latin typeface="Cambria Math"/>
                              <a:ea typeface="Cambria Math"/>
                            </a:rPr>
                            <m:t>𝑡</m:t>
                          </m:r>
                        </m:sup>
                        <m:e>
                          <m:r>
                            <a:rPr lang="es-ES" sz="1600" b="0" i="1" smtClean="0">
                              <a:latin typeface="Cambria Math"/>
                              <a:ea typeface="Cambria Math"/>
                            </a:rPr>
                            <m:t>𝑑𝑡</m:t>
                          </m:r>
                        </m:e>
                      </m:nary>
                      <m:r>
                        <a:rPr lang="es-ES" sz="1600" b="0" i="1" smtClean="0">
                          <a:latin typeface="Cambria Math" panose="02040503050406030204" pitchFamily="18" charset="0"/>
                          <a:ea typeface="Cambria Math"/>
                        </a:rPr>
                        <m:t>+</m:t>
                      </m:r>
                      <m:r>
                        <a:rPr lang="es-ES" sz="1600" b="0" i="1" smtClean="0">
                          <a:latin typeface="Cambria Math"/>
                          <a:ea typeface="Cambria Math"/>
                        </a:rPr>
                        <m:t>𝑎</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𝑡</m:t>
                              </m:r>
                            </m:e>
                            <m:sub>
                              <m:r>
                                <a:rPr lang="es-ES" sz="1600" b="0" i="1" smtClean="0">
                                  <a:latin typeface="Cambria Math"/>
                                  <a:ea typeface="Cambria Math"/>
                                </a:rPr>
                                <m:t>0</m:t>
                              </m:r>
                            </m:sub>
                          </m:sSub>
                        </m:sub>
                        <m:sup>
                          <m:r>
                            <a:rPr lang="es-ES" sz="1600" b="0" i="1" smtClean="0">
                              <a:latin typeface="Cambria Math"/>
                              <a:ea typeface="Cambria Math"/>
                            </a:rPr>
                            <m:t>𝑡</m:t>
                          </m:r>
                        </m:sup>
                        <m:e>
                          <m:r>
                            <a:rPr lang="es-ES" sz="1600" b="0" i="1" smtClean="0">
                              <a:latin typeface="Cambria Math"/>
                              <a:ea typeface="Cambria Math"/>
                            </a:rPr>
                            <m:t>𝑡𝑑𝑡</m:t>
                          </m:r>
                        </m:e>
                      </m:nary>
                    </m:oMath>
                  </m:oMathPara>
                </a14:m>
                <a:endParaRPr lang="es-ES" sz="1600" dirty="0"/>
              </a:p>
            </p:txBody>
          </p:sp>
        </mc:Choice>
        <mc:Fallback xmlns="">
          <p:sp>
            <p:nvSpPr>
              <p:cNvPr id="37" name="49 CuadroTexto"/>
              <p:cNvSpPr txBox="1">
                <a:spLocks noRot="1" noChangeAspect="1" noMove="1" noResize="1" noEditPoints="1" noAdjustHandles="1" noChangeArrowheads="1" noChangeShapeType="1" noTextEdit="1"/>
              </p:cNvSpPr>
              <p:nvPr/>
            </p:nvSpPr>
            <p:spPr>
              <a:xfrm>
                <a:off x="578070" y="2910564"/>
                <a:ext cx="7193187" cy="67326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Rectángulo 37"/>
              <p:cNvSpPr/>
              <p:nvPr/>
            </p:nvSpPr>
            <p:spPr>
              <a:xfrm>
                <a:off x="599745" y="3682256"/>
                <a:ext cx="2205924" cy="662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rPr>
                          </m:ctrlPr>
                        </m:borderBoxPr>
                        <m:e>
                          <m:r>
                            <a:rPr lang="es-ES" sz="1600" b="1" i="1">
                              <a:latin typeface="Cambria Math"/>
                            </a:rPr>
                            <m:t>𝒙</m:t>
                          </m:r>
                          <m:r>
                            <a:rPr lang="es-ES" sz="1600" b="1" i="1">
                              <a:latin typeface="Cambria Math"/>
                            </a:rPr>
                            <m:t>=</m:t>
                          </m:r>
                          <m:sSub>
                            <m:sSubPr>
                              <m:ctrlPr>
                                <a:rPr lang="es-ES" sz="1600" b="1" i="1">
                                  <a:latin typeface="Cambria Math" panose="02040503050406030204" pitchFamily="18" charset="0"/>
                                </a:rPr>
                              </m:ctrlPr>
                            </m:sSubPr>
                            <m:e>
                              <m:r>
                                <a:rPr lang="es-ES" sz="1600" b="1" i="1">
                                  <a:latin typeface="Cambria Math"/>
                                </a:rPr>
                                <m:t>𝒙</m:t>
                              </m:r>
                            </m:e>
                            <m:sub>
                              <m:r>
                                <a:rPr lang="es-ES" sz="1600" b="1" i="1">
                                  <a:latin typeface="Cambria Math"/>
                                </a:rPr>
                                <m:t>𝟎</m:t>
                              </m:r>
                            </m:sub>
                          </m:sSub>
                          <m:r>
                            <a:rPr lang="es-ES" sz="1600" b="1" i="1" smtClean="0">
                              <a:latin typeface="Cambria Math" panose="02040503050406030204" pitchFamily="18" charset="0"/>
                            </a:rPr>
                            <m:t>+</m:t>
                          </m:r>
                          <m:sSub>
                            <m:sSubPr>
                              <m:ctrlPr>
                                <a:rPr lang="es-ES" sz="1600" b="1" i="1">
                                  <a:latin typeface="Cambria Math" panose="02040503050406030204" pitchFamily="18" charset="0"/>
                                </a:rPr>
                              </m:ctrlPr>
                            </m:sSubPr>
                            <m:e>
                              <m:r>
                                <a:rPr lang="es-ES" sz="1600" b="1" i="1">
                                  <a:latin typeface="Cambria Math"/>
                                </a:rPr>
                                <m:t>𝒗</m:t>
                              </m:r>
                            </m:e>
                            <m:sub>
                              <m:r>
                                <a:rPr lang="es-ES" sz="1600" b="1" i="1">
                                  <a:latin typeface="Cambria Math"/>
                                </a:rPr>
                                <m:t>𝟎</m:t>
                              </m:r>
                            </m:sub>
                          </m:sSub>
                          <m:r>
                            <a:rPr lang="es-ES" sz="1600" b="1" i="1">
                              <a:latin typeface="Cambria Math"/>
                            </a:rPr>
                            <m:t>𝒕</m:t>
                          </m:r>
                          <m:r>
                            <a:rPr lang="es-ES" sz="1600" b="1" i="1" smtClean="0">
                              <a:latin typeface="Cambria Math" panose="02040503050406030204" pitchFamily="18" charset="0"/>
                            </a:rPr>
                            <m:t>+</m:t>
                          </m:r>
                          <m:f>
                            <m:fPr>
                              <m:ctrlPr>
                                <a:rPr lang="es-ES" sz="1600" b="1" i="1">
                                  <a:latin typeface="Cambria Math" panose="02040503050406030204" pitchFamily="18" charset="0"/>
                                  <a:ea typeface="Cambria Math"/>
                                </a:rPr>
                              </m:ctrlPr>
                            </m:fPr>
                            <m:num>
                              <m:r>
                                <a:rPr lang="es-ES" sz="1600" b="1" i="1">
                                  <a:latin typeface="Cambria Math"/>
                                  <a:ea typeface="Cambria Math"/>
                                </a:rPr>
                                <m:t>𝟏</m:t>
                              </m:r>
                            </m:num>
                            <m:den>
                              <m:r>
                                <a:rPr lang="es-ES" sz="1600" b="1" i="1">
                                  <a:latin typeface="Cambria Math"/>
                                  <a:ea typeface="Cambria Math"/>
                                </a:rPr>
                                <m:t>𝟐</m:t>
                              </m:r>
                            </m:den>
                          </m:f>
                          <m:r>
                            <a:rPr lang="es-ES" sz="1600" b="1" i="1">
                              <a:latin typeface="Cambria Math"/>
                              <a:ea typeface="Cambria Math"/>
                            </a:rPr>
                            <m:t>𝒂</m:t>
                          </m:r>
                          <m:sSup>
                            <m:sSupPr>
                              <m:ctrlPr>
                                <a:rPr lang="es-ES" sz="1600" b="1" i="1">
                                  <a:latin typeface="Cambria Math" panose="02040503050406030204" pitchFamily="18" charset="0"/>
                                  <a:ea typeface="Cambria Math"/>
                                </a:rPr>
                              </m:ctrlPr>
                            </m:sSupPr>
                            <m:e>
                              <m:r>
                                <a:rPr lang="es-ES" sz="1600" b="1" i="1">
                                  <a:latin typeface="Cambria Math"/>
                                  <a:ea typeface="Cambria Math"/>
                                </a:rPr>
                                <m:t>𝒕</m:t>
                              </m:r>
                            </m:e>
                            <m:sup>
                              <m:r>
                                <a:rPr lang="es-ES" sz="1600" b="1" i="1">
                                  <a:latin typeface="Cambria Math"/>
                                  <a:ea typeface="Cambria Math"/>
                                </a:rPr>
                                <m:t>𝟐</m:t>
                              </m:r>
                            </m:sup>
                          </m:sSup>
                        </m:e>
                      </m:borderBox>
                    </m:oMath>
                  </m:oMathPara>
                </a14:m>
                <a:endParaRPr lang="es-ES" sz="1600" dirty="0"/>
              </a:p>
            </p:txBody>
          </p:sp>
        </mc:Choice>
        <mc:Fallback xmlns="">
          <p:sp>
            <p:nvSpPr>
              <p:cNvPr id="38" name="Rectángulo 37"/>
              <p:cNvSpPr>
                <a:spLocks noRot="1" noChangeAspect="1" noMove="1" noResize="1" noEditPoints="1" noAdjustHandles="1" noChangeArrowheads="1" noChangeShapeType="1" noTextEdit="1"/>
              </p:cNvSpPr>
              <p:nvPr/>
            </p:nvSpPr>
            <p:spPr>
              <a:xfrm>
                <a:off x="599745" y="3682256"/>
                <a:ext cx="2205924" cy="662489"/>
              </a:xfrm>
              <a:prstGeom prst="rect">
                <a:avLst/>
              </a:prstGeom>
              <a:blipFill>
                <a:blip r:embed="rId6"/>
                <a:stretch>
                  <a:fillRect/>
                </a:stretch>
              </a:blipFill>
            </p:spPr>
            <p:txBody>
              <a:bodyPr/>
              <a:lstStyle/>
              <a:p>
                <a:r>
                  <a:rPr lang="es-ES">
                    <a:noFill/>
                  </a:rPr>
                  <a:t> </a:t>
                </a:r>
              </a:p>
            </p:txBody>
          </p:sp>
        </mc:Fallback>
      </mc:AlternateContent>
      <p:sp>
        <p:nvSpPr>
          <p:cNvPr id="39" name="CuadroTexto 38"/>
          <p:cNvSpPr txBox="1"/>
          <p:nvPr/>
        </p:nvSpPr>
        <p:spPr>
          <a:xfrm>
            <a:off x="341194" y="4514236"/>
            <a:ext cx="5308600"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 Velocidad en función del desplazamiento</a:t>
            </a:r>
            <a:endParaRPr lang="es-ES" b="1" dirty="0">
              <a:solidFill>
                <a:srgbClr val="00B0F0"/>
              </a:solidFill>
            </a:endParaRPr>
          </a:p>
        </p:txBody>
      </p:sp>
      <mc:AlternateContent xmlns:mc="http://schemas.openxmlformats.org/markup-compatibility/2006" xmlns:a14="http://schemas.microsoft.com/office/drawing/2010/main">
        <mc:Choice Requires="a14">
          <p:sp>
            <p:nvSpPr>
              <p:cNvPr id="40" name="CuadroTexto 39"/>
              <p:cNvSpPr txBox="1"/>
              <p:nvPr/>
            </p:nvSpPr>
            <p:spPr>
              <a:xfrm>
                <a:off x="2852108" y="4912669"/>
                <a:ext cx="1021049" cy="4221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0</m:t>
                              </m:r>
                            </m:sub>
                          </m:sSub>
                        </m:num>
                        <m:den>
                          <m:r>
                            <a:rPr lang="es-ES" sz="1600" b="0" i="1" smtClean="0">
                              <a:latin typeface="Cambria Math" panose="02040503050406030204" pitchFamily="18" charset="0"/>
                              <a:ea typeface="Cambria Math" panose="02040503050406030204" pitchFamily="18" charset="0"/>
                            </a:rPr>
                            <m:t>𝑎</m:t>
                          </m:r>
                        </m:den>
                      </m:f>
                    </m:oMath>
                  </m:oMathPara>
                </a14:m>
                <a:endParaRPr lang="es-ES" sz="16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2852108" y="4912669"/>
                <a:ext cx="1021049" cy="422167"/>
              </a:xfrm>
              <a:prstGeom prst="rect">
                <a:avLst/>
              </a:prstGeom>
              <a:blipFill>
                <a:blip r:embed="rId7"/>
                <a:stretch>
                  <a:fillRect r="-1198"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Rectángulo 40"/>
              <p:cNvSpPr/>
              <p:nvPr/>
            </p:nvSpPr>
            <p:spPr>
              <a:xfrm>
                <a:off x="1353958" y="4909618"/>
                <a:ext cx="131952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𝑣</m:t>
                      </m:r>
                      <m:r>
                        <a:rPr lang="es-ES" sz="1600" i="1" smtClean="0">
                          <a:latin typeface="Cambria Math"/>
                        </a:rPr>
                        <m:t>=</m:t>
                      </m:r>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0</m:t>
                          </m:r>
                        </m:sub>
                      </m:sSub>
                      <m:r>
                        <a:rPr lang="es-ES" sz="1600" b="0" i="1" smtClean="0">
                          <a:latin typeface="Cambria Math" panose="02040503050406030204" pitchFamily="18" charset="0"/>
                        </a:rPr>
                        <m:t>+</m:t>
                      </m:r>
                      <m:r>
                        <a:rPr lang="es-ES" sz="1600" i="1">
                          <a:latin typeface="Cambria Math"/>
                          <a:ea typeface="Cambria Math"/>
                        </a:rPr>
                        <m:t>𝑎𝑡</m:t>
                      </m:r>
                      <m:r>
                        <a:rPr lang="es-ES" sz="1600" i="1">
                          <a:latin typeface="Cambria Math" panose="02040503050406030204" pitchFamily="18" charset="0"/>
                          <a:ea typeface="Cambria Math"/>
                        </a:rPr>
                        <m:t> </m:t>
                      </m:r>
                    </m:oMath>
                  </m:oMathPara>
                </a14:m>
                <a:endParaRPr lang="es-ES" sz="1600" dirty="0"/>
              </a:p>
            </p:txBody>
          </p:sp>
        </mc:Choice>
        <mc:Fallback xmlns="">
          <p:sp>
            <p:nvSpPr>
              <p:cNvPr id="41" name="Rectángulo 40"/>
              <p:cNvSpPr>
                <a:spLocks noRot="1" noChangeAspect="1" noMove="1" noResize="1" noEditPoints="1" noAdjustHandles="1" noChangeArrowheads="1" noChangeShapeType="1" noTextEdit="1"/>
              </p:cNvSpPr>
              <p:nvPr/>
            </p:nvSpPr>
            <p:spPr>
              <a:xfrm>
                <a:off x="1353958" y="4909618"/>
                <a:ext cx="1319527" cy="33855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Rectángulo 41"/>
              <p:cNvSpPr/>
              <p:nvPr/>
            </p:nvSpPr>
            <p:spPr>
              <a:xfrm>
                <a:off x="613306" y="5365013"/>
                <a:ext cx="2060179"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r>
                        <a:rPr lang="es-ES" sz="1600" b="0" i="1" smtClean="0">
                          <a:latin typeface="Cambria Math"/>
                        </a:rPr>
                        <m:t>=</m:t>
                      </m:r>
                      <m:sSub>
                        <m:sSubPr>
                          <m:ctrlPr>
                            <a:rPr lang="es-ES" sz="1600" i="1">
                              <a:latin typeface="Cambria Math" panose="02040503050406030204" pitchFamily="18" charset="0"/>
                            </a:rPr>
                          </m:ctrlPr>
                        </m:sSubPr>
                        <m:e>
                          <m:r>
                            <a:rPr lang="es-ES" sz="1600" b="0" i="1">
                              <a:latin typeface="Cambria Math"/>
                            </a:rPr>
                            <m:t>𝑥</m:t>
                          </m:r>
                        </m:e>
                        <m:sub>
                          <m:r>
                            <a:rPr lang="es-ES" sz="1600" b="0" i="1">
                              <a:latin typeface="Cambria Math"/>
                            </a:rPr>
                            <m:t>0</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b="0" i="1">
                              <a:latin typeface="Cambria Math"/>
                            </a:rPr>
                            <m:t>𝑣</m:t>
                          </m:r>
                        </m:e>
                        <m:sub>
                          <m:r>
                            <a:rPr lang="es-ES" sz="1600" b="0" i="1">
                              <a:latin typeface="Cambria Math"/>
                            </a:rPr>
                            <m:t>0</m:t>
                          </m:r>
                        </m:sub>
                      </m:sSub>
                      <m:r>
                        <a:rPr lang="es-ES" sz="1600" b="0" i="1">
                          <a:latin typeface="Cambria Math"/>
                        </a:rPr>
                        <m:t>𝑡</m:t>
                      </m:r>
                      <m:r>
                        <a:rPr lang="es-ES" sz="1600" b="0" i="1" smtClean="0">
                          <a:latin typeface="Cambria Math" panose="02040503050406030204" pitchFamily="18" charset="0"/>
                        </a:rPr>
                        <m:t>+</m:t>
                      </m:r>
                      <m:f>
                        <m:fPr>
                          <m:ctrlPr>
                            <a:rPr lang="es-ES" sz="1600" i="1">
                              <a:latin typeface="Cambria Math" panose="02040503050406030204" pitchFamily="18" charset="0"/>
                              <a:ea typeface="Cambria Math"/>
                            </a:rPr>
                          </m:ctrlPr>
                        </m:fPr>
                        <m:num>
                          <m:r>
                            <a:rPr lang="es-ES" sz="1600" b="0" i="1">
                              <a:latin typeface="Cambria Math"/>
                              <a:ea typeface="Cambria Math"/>
                            </a:rPr>
                            <m:t>1</m:t>
                          </m:r>
                        </m:num>
                        <m:den>
                          <m:r>
                            <a:rPr lang="es-ES" sz="1600" b="0" i="1">
                              <a:latin typeface="Cambria Math"/>
                              <a:ea typeface="Cambria Math"/>
                            </a:rPr>
                            <m:t>2</m:t>
                          </m:r>
                        </m:den>
                      </m:f>
                      <m:r>
                        <a:rPr lang="es-ES" sz="1600" b="0" i="1">
                          <a:latin typeface="Cambria Math"/>
                          <a:ea typeface="Cambria Math"/>
                        </a:rPr>
                        <m:t>𝑎</m:t>
                      </m:r>
                      <m:sSup>
                        <m:sSupPr>
                          <m:ctrlPr>
                            <a:rPr lang="es-ES" sz="1600" i="1">
                              <a:latin typeface="Cambria Math" panose="02040503050406030204" pitchFamily="18" charset="0"/>
                              <a:ea typeface="Cambria Math"/>
                            </a:rPr>
                          </m:ctrlPr>
                        </m:sSupPr>
                        <m:e>
                          <m:r>
                            <a:rPr lang="es-ES" sz="1600" b="0" i="1">
                              <a:latin typeface="Cambria Math"/>
                              <a:ea typeface="Cambria Math"/>
                            </a:rPr>
                            <m:t>𝑡</m:t>
                          </m:r>
                        </m:e>
                        <m:sup>
                          <m:r>
                            <a:rPr lang="es-ES" sz="1600" b="0" i="1">
                              <a:latin typeface="Cambria Math"/>
                              <a:ea typeface="Cambria Math"/>
                            </a:rPr>
                            <m:t>2</m:t>
                          </m:r>
                        </m:sup>
                      </m:sSup>
                    </m:oMath>
                  </m:oMathPara>
                </a14:m>
                <a:endParaRPr lang="es-ES" sz="1600" dirty="0"/>
              </a:p>
            </p:txBody>
          </p:sp>
        </mc:Choice>
        <mc:Fallback xmlns="">
          <p:sp>
            <p:nvSpPr>
              <p:cNvPr id="42" name="Rectángulo 41"/>
              <p:cNvSpPr>
                <a:spLocks noRot="1" noChangeAspect="1" noMove="1" noResize="1" noEditPoints="1" noAdjustHandles="1" noChangeArrowheads="1" noChangeShapeType="1" noTextEdit="1"/>
              </p:cNvSpPr>
              <p:nvPr/>
            </p:nvSpPr>
            <p:spPr>
              <a:xfrm>
                <a:off x="613306" y="5365013"/>
                <a:ext cx="2060179" cy="553357"/>
              </a:xfrm>
              <a:prstGeom prst="rect">
                <a:avLst/>
              </a:prstGeom>
              <a:blipFill>
                <a:blip r:embed="rId9"/>
                <a:stretch>
                  <a:fillRect/>
                </a:stretch>
              </a:blipFill>
            </p:spPr>
            <p:txBody>
              <a:bodyPr/>
              <a:lstStyle/>
              <a:p>
                <a:r>
                  <a:rPr lang="es-ES">
                    <a:noFill/>
                  </a:rPr>
                  <a:t> </a:t>
                </a:r>
              </a:p>
            </p:txBody>
          </p:sp>
        </mc:Fallback>
      </mc:AlternateContent>
      <p:sp>
        <p:nvSpPr>
          <p:cNvPr id="43" name="Cerrar llave 42"/>
          <p:cNvSpPr/>
          <p:nvPr/>
        </p:nvSpPr>
        <p:spPr>
          <a:xfrm>
            <a:off x="2669923" y="4999959"/>
            <a:ext cx="122830" cy="968992"/>
          </a:xfrm>
          <a:prstGeom prst="rightBrace">
            <a:avLst>
              <a:gd name="adj1" fmla="val 5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44" name="Rectángulo 43"/>
              <p:cNvSpPr/>
              <p:nvPr/>
            </p:nvSpPr>
            <p:spPr>
              <a:xfrm>
                <a:off x="2792753" y="5381712"/>
                <a:ext cx="4800481" cy="5902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𝑥</m:t>
                      </m:r>
                      <m:r>
                        <a:rPr lang="es-ES" sz="1600" i="1" smtClean="0">
                          <a:latin typeface="Cambria Math"/>
                        </a:rPr>
                        <m:t>=</m:t>
                      </m:r>
                      <m:sSub>
                        <m:sSubPr>
                          <m:ctrlPr>
                            <a:rPr lang="es-ES" sz="1600" i="1">
                              <a:latin typeface="Cambria Math" panose="02040503050406030204" pitchFamily="18" charset="0"/>
                            </a:rPr>
                          </m:ctrlPr>
                        </m:sSubPr>
                        <m:e>
                          <m:r>
                            <a:rPr lang="es-ES" sz="1600" i="1">
                              <a:latin typeface="Cambria Math"/>
                            </a:rPr>
                            <m:t>𝑥</m:t>
                          </m:r>
                        </m:e>
                        <m:sub>
                          <m:r>
                            <a:rPr lang="es-ES" sz="1600" i="1">
                              <a:latin typeface="Cambria Math"/>
                            </a:rPr>
                            <m:t>0</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0</m:t>
                          </m:r>
                        </m:sub>
                      </m:sSub>
                      <m:r>
                        <a:rPr lang="es-ES" sz="1600" b="0" i="1" smtClean="0">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𝑣</m:t>
                              </m:r>
                            </m:e>
                            <m:sub>
                              <m:r>
                                <a:rPr lang="es-ES" sz="1600" i="1">
                                  <a:latin typeface="Cambria Math" panose="02040503050406030204" pitchFamily="18" charset="0"/>
                                  <a:ea typeface="Cambria Math" panose="02040503050406030204" pitchFamily="18" charset="0"/>
                                </a:rPr>
                                <m:t>0</m:t>
                              </m:r>
                            </m:sub>
                          </m:sSub>
                        </m:num>
                        <m:den>
                          <m:r>
                            <a:rPr lang="es-ES" sz="1600" i="1">
                              <a:latin typeface="Cambria Math" panose="02040503050406030204" pitchFamily="18" charset="0"/>
                              <a:ea typeface="Cambria Math" panose="02040503050406030204" pitchFamily="18" charset="0"/>
                            </a:rPr>
                            <m:t>𝑎</m:t>
                          </m:r>
                        </m:den>
                      </m:f>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a:rPr>
                          </m:ctrlPr>
                        </m:fPr>
                        <m:num>
                          <m:r>
                            <a:rPr lang="es-ES" sz="1600" i="1">
                              <a:latin typeface="Cambria Math"/>
                              <a:ea typeface="Cambria Math"/>
                            </a:rPr>
                            <m:t>1</m:t>
                          </m:r>
                        </m:num>
                        <m:den>
                          <m:r>
                            <a:rPr lang="es-ES" sz="1600" i="1">
                              <a:latin typeface="Cambria Math"/>
                              <a:ea typeface="Cambria Math"/>
                            </a:rPr>
                            <m:t>2</m:t>
                          </m:r>
                        </m:den>
                      </m:f>
                      <m:r>
                        <a:rPr lang="es-ES" sz="1600" i="1">
                          <a:latin typeface="Cambria Math"/>
                          <a:ea typeface="Cambria Math"/>
                        </a:rPr>
                        <m:t>𝑎</m:t>
                      </m:r>
                      <m:sSup>
                        <m:sSupPr>
                          <m:ctrlPr>
                            <a:rPr lang="es-ES" sz="1600" i="1">
                              <a:latin typeface="Cambria Math" panose="02040503050406030204" pitchFamily="18" charset="0"/>
                              <a:ea typeface="Cambria Math"/>
                            </a:rPr>
                          </m:ctrlPr>
                        </m:sSupPr>
                        <m:e>
                          <m:d>
                            <m:dPr>
                              <m:ctrlPr>
                                <a:rPr lang="es-ES" sz="1600" i="1" smtClean="0">
                                  <a:latin typeface="Cambria Math" panose="02040503050406030204" pitchFamily="18" charset="0"/>
                                  <a:ea typeface="Cambria Math"/>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𝑣</m:t>
                                      </m:r>
                                    </m:e>
                                    <m:sub>
                                      <m:r>
                                        <a:rPr lang="es-ES" sz="1600" i="1">
                                          <a:latin typeface="Cambria Math" panose="02040503050406030204" pitchFamily="18" charset="0"/>
                                          <a:ea typeface="Cambria Math" panose="02040503050406030204" pitchFamily="18" charset="0"/>
                                        </a:rPr>
                                        <m:t>0</m:t>
                                      </m:r>
                                    </m:sub>
                                  </m:sSub>
                                </m:num>
                                <m:den>
                                  <m:r>
                                    <a:rPr lang="es-ES" sz="1600" i="1">
                                      <a:latin typeface="Cambria Math" panose="02040503050406030204" pitchFamily="18" charset="0"/>
                                      <a:ea typeface="Cambria Math" panose="02040503050406030204" pitchFamily="18" charset="0"/>
                                    </a:rPr>
                                    <m:t>𝑎</m:t>
                                  </m:r>
                                </m:den>
                              </m:f>
                            </m:e>
                          </m:d>
                        </m:e>
                        <m:sup>
                          <m:r>
                            <a:rPr lang="es-ES" sz="1600" i="1">
                              <a:latin typeface="Cambria Math"/>
                              <a:ea typeface="Cambria Math"/>
                            </a:rPr>
                            <m:t>2</m:t>
                          </m:r>
                        </m:sup>
                      </m:sSup>
                      <m:r>
                        <a:rPr lang="es-ES" sz="1600" b="0" i="1" smtClean="0">
                          <a:latin typeface="Cambria Math" panose="02040503050406030204" pitchFamily="18" charset="0"/>
                          <a:ea typeface="Cambria Math"/>
                        </a:rPr>
                        <m:t>=</m:t>
                      </m:r>
                      <m:sSub>
                        <m:sSubPr>
                          <m:ctrlPr>
                            <a:rPr lang="es-ES" sz="1600" b="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𝑥</m:t>
                          </m:r>
                        </m:e>
                        <m:sub>
                          <m:r>
                            <a:rPr lang="es-ES" sz="1600" b="0" i="1" smtClean="0">
                              <a:latin typeface="Cambria Math" panose="02040503050406030204" pitchFamily="18" charset="0"/>
                              <a:ea typeface="Cambria Math"/>
                            </a:rPr>
                            <m:t>0</m:t>
                          </m:r>
                        </m:sub>
                      </m:sSub>
                      <m:r>
                        <a:rPr lang="es-ES" sz="1600" b="0" i="1" smtClean="0">
                          <a:latin typeface="Cambria Math" panose="02040503050406030204" pitchFamily="18" charset="0"/>
                          <a:ea typeface="Cambria Math"/>
                        </a:rPr>
                        <m:t>+</m:t>
                      </m:r>
                      <m:f>
                        <m:fPr>
                          <m:ctrlPr>
                            <a:rPr lang="es-ES" sz="1600" b="0" i="1" smtClean="0">
                              <a:latin typeface="Cambria Math" panose="02040503050406030204" pitchFamily="18" charset="0"/>
                              <a:ea typeface="Cambria Math"/>
                            </a:rPr>
                          </m:ctrlPr>
                        </m:fPr>
                        <m:num>
                          <m:sSup>
                            <m:sSupPr>
                              <m:ctrlPr>
                                <a:rPr lang="es-ES" sz="1600" b="0" i="1" smtClean="0">
                                  <a:latin typeface="Cambria Math" panose="02040503050406030204" pitchFamily="18" charset="0"/>
                                  <a:ea typeface="Cambria Math"/>
                                </a:rPr>
                              </m:ctrlPr>
                            </m:sSupPr>
                            <m:e>
                              <m:r>
                                <a:rPr lang="es-ES" sz="1600" b="0" i="1" smtClean="0">
                                  <a:latin typeface="Cambria Math" panose="02040503050406030204" pitchFamily="18" charset="0"/>
                                  <a:ea typeface="Cambria Math"/>
                                </a:rPr>
                                <m:t>𝑣</m:t>
                              </m:r>
                            </m:e>
                            <m:sup>
                              <m:r>
                                <a:rPr lang="es-ES" sz="1600" b="0" i="1" smtClean="0">
                                  <a:latin typeface="Cambria Math" panose="02040503050406030204" pitchFamily="18" charset="0"/>
                                  <a:ea typeface="Cambria Math"/>
                                </a:rPr>
                                <m:t>2</m:t>
                              </m:r>
                            </m:sup>
                          </m:sSup>
                          <m:r>
                            <a:rPr lang="es-ES" sz="1600" b="0" i="1" smtClean="0">
                              <a:latin typeface="Cambria Math" panose="02040503050406030204" pitchFamily="18" charset="0"/>
                              <a:ea typeface="Cambria Math"/>
                            </a:rPr>
                            <m:t>−</m:t>
                          </m:r>
                          <m:sSubSup>
                            <m:sSubSupPr>
                              <m:ctrlPr>
                                <a:rPr lang="es-ES" sz="1600" b="0" i="1" smtClean="0">
                                  <a:latin typeface="Cambria Math" panose="02040503050406030204" pitchFamily="18" charset="0"/>
                                  <a:ea typeface="Cambria Math"/>
                                </a:rPr>
                              </m:ctrlPr>
                            </m:sSubSupPr>
                            <m:e>
                              <m:r>
                                <a:rPr lang="es-ES" sz="1600" b="0" i="1" smtClean="0">
                                  <a:latin typeface="Cambria Math" panose="02040503050406030204" pitchFamily="18" charset="0"/>
                                  <a:ea typeface="Cambria Math"/>
                                </a:rPr>
                                <m:t>𝑣</m:t>
                              </m:r>
                            </m:e>
                            <m:sub>
                              <m:r>
                                <a:rPr lang="es-ES" sz="1600" b="0" i="1" smtClean="0">
                                  <a:latin typeface="Cambria Math" panose="02040503050406030204" pitchFamily="18" charset="0"/>
                                  <a:ea typeface="Cambria Math"/>
                                </a:rPr>
                                <m:t>0</m:t>
                              </m:r>
                            </m:sub>
                            <m:sup>
                              <m:r>
                                <a:rPr lang="es-ES" sz="1600" b="0" i="1" smtClean="0">
                                  <a:latin typeface="Cambria Math" panose="02040503050406030204" pitchFamily="18" charset="0"/>
                                  <a:ea typeface="Cambria Math"/>
                                </a:rPr>
                                <m:t>2</m:t>
                              </m:r>
                            </m:sup>
                          </m:sSubSup>
                        </m:num>
                        <m:den>
                          <m:r>
                            <a:rPr lang="es-ES" sz="1600" b="0" i="1" smtClean="0">
                              <a:latin typeface="Cambria Math" panose="02040503050406030204" pitchFamily="18" charset="0"/>
                              <a:ea typeface="Cambria Math"/>
                            </a:rPr>
                            <m:t>2</m:t>
                          </m:r>
                          <m:r>
                            <a:rPr lang="es-ES" sz="1600" b="0" i="1" smtClean="0">
                              <a:latin typeface="Cambria Math" panose="02040503050406030204" pitchFamily="18" charset="0"/>
                              <a:ea typeface="Cambria Math"/>
                            </a:rPr>
                            <m:t>𝑎</m:t>
                          </m:r>
                        </m:den>
                      </m:f>
                    </m:oMath>
                  </m:oMathPara>
                </a14:m>
                <a:endParaRPr lang="es-ES" sz="1600" dirty="0"/>
              </a:p>
            </p:txBody>
          </p:sp>
        </mc:Choice>
        <mc:Fallback xmlns="">
          <p:sp>
            <p:nvSpPr>
              <p:cNvPr id="44" name="Rectángulo 43"/>
              <p:cNvSpPr>
                <a:spLocks noRot="1" noChangeAspect="1" noMove="1" noResize="1" noEditPoints="1" noAdjustHandles="1" noChangeArrowheads="1" noChangeShapeType="1" noTextEdit="1"/>
              </p:cNvSpPr>
              <p:nvPr/>
            </p:nvSpPr>
            <p:spPr>
              <a:xfrm>
                <a:off x="2792753" y="5381712"/>
                <a:ext cx="4800481" cy="590290"/>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613306" y="6137452"/>
                <a:ext cx="1656543"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ea typeface="Cambria Math"/>
                            </a:rPr>
                          </m:ctrlPr>
                        </m:borderBoxPr>
                        <m:e>
                          <m:sSup>
                            <m:sSupPr>
                              <m:ctrlPr>
                                <a:rPr lang="es-ES" sz="1600" b="1" i="1">
                                  <a:latin typeface="Cambria Math" panose="02040503050406030204" pitchFamily="18" charset="0"/>
                                  <a:ea typeface="Cambria Math"/>
                                </a:rPr>
                              </m:ctrlPr>
                            </m:sSupPr>
                            <m:e>
                              <m:r>
                                <a:rPr lang="es-ES" sz="1600" b="1" i="1">
                                  <a:latin typeface="Cambria Math" panose="02040503050406030204" pitchFamily="18" charset="0"/>
                                  <a:ea typeface="Cambria Math"/>
                                </a:rPr>
                                <m:t>𝒗</m:t>
                              </m:r>
                            </m:e>
                            <m:sup>
                              <m:r>
                                <a:rPr lang="es-ES" sz="1600" b="1" i="1">
                                  <a:latin typeface="Cambria Math" panose="02040503050406030204" pitchFamily="18" charset="0"/>
                                  <a:ea typeface="Cambria Math"/>
                                </a:rPr>
                                <m:t>𝟐</m:t>
                              </m:r>
                            </m:sup>
                          </m:sSup>
                          <m:r>
                            <a:rPr lang="es-ES" sz="1600" b="1" i="1">
                              <a:latin typeface="Cambria Math" panose="02040503050406030204" pitchFamily="18" charset="0"/>
                              <a:ea typeface="Cambria Math"/>
                            </a:rPr>
                            <m:t>−</m:t>
                          </m:r>
                          <m:sSubSup>
                            <m:sSubSupPr>
                              <m:ctrlPr>
                                <a:rPr lang="es-ES" sz="1600" b="1" i="1">
                                  <a:latin typeface="Cambria Math" panose="02040503050406030204" pitchFamily="18" charset="0"/>
                                  <a:ea typeface="Cambria Math"/>
                                </a:rPr>
                              </m:ctrlPr>
                            </m:sSubSupPr>
                            <m:e>
                              <m:r>
                                <a:rPr lang="es-ES" sz="1600" b="1" i="1">
                                  <a:latin typeface="Cambria Math" panose="02040503050406030204" pitchFamily="18" charset="0"/>
                                  <a:ea typeface="Cambria Math"/>
                                </a:rPr>
                                <m:t>𝒗</m:t>
                              </m:r>
                            </m:e>
                            <m:sub>
                              <m:r>
                                <a:rPr lang="es-ES" sz="1600" b="1" i="1">
                                  <a:latin typeface="Cambria Math" panose="02040503050406030204" pitchFamily="18" charset="0"/>
                                  <a:ea typeface="Cambria Math"/>
                                </a:rPr>
                                <m:t>𝟎</m:t>
                              </m:r>
                            </m:sub>
                            <m:sup>
                              <m:r>
                                <a:rPr lang="es-ES" sz="1600" b="1" i="1">
                                  <a:latin typeface="Cambria Math" panose="02040503050406030204" pitchFamily="18" charset="0"/>
                                  <a:ea typeface="Cambria Math"/>
                                </a:rPr>
                                <m:t>𝟐</m:t>
                              </m:r>
                            </m:sup>
                          </m:sSubSup>
                          <m:r>
                            <a:rPr lang="es-ES" sz="1600" b="1" i="1">
                              <a:latin typeface="Cambria Math" panose="02040503050406030204" pitchFamily="18" charset="0"/>
                              <a:ea typeface="Cambria Math"/>
                            </a:rPr>
                            <m:t>=</m:t>
                          </m:r>
                          <m:r>
                            <a:rPr lang="es-ES" sz="1600" b="1" i="1">
                              <a:latin typeface="Cambria Math" panose="02040503050406030204" pitchFamily="18" charset="0"/>
                              <a:ea typeface="Cambria Math"/>
                            </a:rPr>
                            <m:t>𝟐</m:t>
                          </m:r>
                          <m:r>
                            <a:rPr lang="es-ES" sz="1600" b="1" i="1">
                              <a:latin typeface="Cambria Math" panose="02040503050406030204" pitchFamily="18" charset="0"/>
                              <a:ea typeface="Cambria Math"/>
                            </a:rPr>
                            <m:t>𝒂</m:t>
                          </m:r>
                          <m:r>
                            <a:rPr lang="es-ES" sz="1600" b="1" i="1">
                              <a:latin typeface="Cambria Math" panose="02040503050406030204" pitchFamily="18" charset="0"/>
                              <a:ea typeface="Cambria Math" panose="02040503050406030204" pitchFamily="18" charset="0"/>
                            </a:rPr>
                            <m:t>∆</m:t>
                          </m:r>
                          <m:r>
                            <a:rPr lang="es-ES" sz="1600" b="1" i="1">
                              <a:latin typeface="Cambria Math" panose="02040503050406030204" pitchFamily="18" charset="0"/>
                              <a:ea typeface="Cambria Math" panose="02040503050406030204" pitchFamily="18" charset="0"/>
                            </a:rPr>
                            <m:t>𝒙</m:t>
                          </m:r>
                          <m:r>
                            <m:rPr>
                              <m:nor/>
                            </m:rPr>
                            <a:rPr lang="es-ES" sz="1600" b="1" dirty="0"/>
                            <m:t> </m:t>
                          </m:r>
                        </m:e>
                      </m:borderBox>
                    </m:oMath>
                  </m:oMathPara>
                </a14:m>
                <a:endParaRPr lang="es-ES" sz="1600" b="1"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613306" y="6137452"/>
                <a:ext cx="1656543" cy="372410"/>
              </a:xfrm>
              <a:prstGeom prst="rect">
                <a:avLst/>
              </a:prstGeom>
              <a:blipFill>
                <a:blip r:embed="rId11"/>
                <a:stretch>
                  <a:fillRect/>
                </a:stretch>
              </a:blipFill>
            </p:spPr>
            <p:txBody>
              <a:bodyPr/>
              <a:lstStyle/>
              <a:p>
                <a:r>
                  <a:rPr lang="es-ES">
                    <a:noFill/>
                  </a:rPr>
                  <a:t> </a:t>
                </a:r>
              </a:p>
            </p:txBody>
          </p:sp>
        </mc:Fallback>
      </mc:AlternateContent>
      <p:pic>
        <p:nvPicPr>
          <p:cNvPr id="18" name="Imagen 17">
            <a:hlinkClick r:id="rId12"/>
          </p:cNvPr>
          <p:cNvPicPr>
            <a:picLocks noChangeAspect="1"/>
          </p:cNvPicPr>
          <p:nvPr/>
        </p:nvPicPr>
        <p:blipFill>
          <a:blip r:embed="rId13">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19" name="Rectángulo 18"/>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152132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sp>
        <p:nvSpPr>
          <p:cNvPr id="50" name="CuadroTexto 49"/>
          <p:cNvSpPr txBox="1"/>
          <p:nvPr/>
        </p:nvSpPr>
        <p:spPr>
          <a:xfrm>
            <a:off x="341194" y="996287"/>
            <a:ext cx="5868537" cy="369332"/>
          </a:xfrm>
          <a:prstGeom prst="rect">
            <a:avLst/>
          </a:prstGeom>
          <a:noFill/>
        </p:spPr>
        <p:txBody>
          <a:bodyPr wrap="square" rtlCol="0">
            <a:spAutoFit/>
          </a:bodyPr>
          <a:lstStyle/>
          <a:p>
            <a:r>
              <a:rPr lang="es-ES" b="1" dirty="0">
                <a:solidFill>
                  <a:srgbClr val="002060"/>
                </a:solidFill>
              </a:rPr>
              <a:t>2</a:t>
            </a:r>
            <a:r>
              <a:rPr lang="es-ES" b="1" dirty="0" smtClean="0">
                <a:solidFill>
                  <a:srgbClr val="002060"/>
                </a:solidFill>
              </a:rPr>
              <a:t>.2. Movimiento rectilíneo uniformemente acelerado</a:t>
            </a:r>
            <a:endParaRPr lang="es-ES" b="1" dirty="0">
              <a:solidFill>
                <a:srgbClr val="002060"/>
              </a:solidFill>
            </a:endParaRPr>
          </a:p>
        </p:txBody>
      </p:sp>
      <p:sp>
        <p:nvSpPr>
          <p:cNvPr id="23" name="CuadroTexto 22"/>
          <p:cNvSpPr txBox="1"/>
          <p:nvPr/>
        </p:nvSpPr>
        <p:spPr>
          <a:xfrm>
            <a:off x="341194" y="1365619"/>
            <a:ext cx="2385589" cy="369332"/>
          </a:xfrm>
          <a:prstGeom prst="rect">
            <a:avLst/>
          </a:prstGeom>
          <a:noFill/>
        </p:spPr>
        <p:txBody>
          <a:bodyPr wrap="none" rtlCol="0">
            <a:spAutoFit/>
          </a:bodyPr>
          <a:lstStyle/>
          <a:p>
            <a:r>
              <a:rPr lang="es-ES" b="1" dirty="0" smtClean="0">
                <a:solidFill>
                  <a:srgbClr val="00B0F0"/>
                </a:solidFill>
                <a:sym typeface="Wingdings 3" panose="05040102010807070707" pitchFamily="18" charset="2"/>
              </a:rPr>
              <a:t> </a:t>
            </a:r>
            <a:r>
              <a:rPr lang="es-ES" b="1" dirty="0" smtClean="0">
                <a:solidFill>
                  <a:srgbClr val="00B0F0"/>
                </a:solidFill>
              </a:rPr>
              <a:t>Gráficas del MRUA</a:t>
            </a:r>
            <a:endParaRPr lang="es-ES" b="1" dirty="0">
              <a:solidFill>
                <a:srgbClr val="00B0F0"/>
              </a:solidFill>
            </a:endParaRPr>
          </a:p>
        </p:txBody>
      </p:sp>
      <p:grpSp>
        <p:nvGrpSpPr>
          <p:cNvPr id="24" name="69 Grupo"/>
          <p:cNvGrpSpPr/>
          <p:nvPr/>
        </p:nvGrpSpPr>
        <p:grpSpPr>
          <a:xfrm>
            <a:off x="3773605" y="2115634"/>
            <a:ext cx="2395181" cy="3231879"/>
            <a:chOff x="1696873" y="2825684"/>
            <a:chExt cx="2395181" cy="3231879"/>
          </a:xfrm>
        </p:grpSpPr>
        <p:grpSp>
          <p:nvGrpSpPr>
            <p:cNvPr id="25" name="70 Grupo"/>
            <p:cNvGrpSpPr/>
            <p:nvPr/>
          </p:nvGrpSpPr>
          <p:grpSpPr>
            <a:xfrm>
              <a:off x="1744638" y="2825684"/>
              <a:ext cx="2347416" cy="3231879"/>
              <a:chOff x="1471682" y="3003105"/>
              <a:chExt cx="2347416" cy="3231879"/>
            </a:xfrm>
          </p:grpSpPr>
          <p:cxnSp>
            <p:nvCxnSpPr>
              <p:cNvPr id="28" name="74 Conector recto"/>
              <p:cNvCxnSpPr/>
              <p:nvPr/>
            </p:nvCxnSpPr>
            <p:spPr>
              <a:xfrm>
                <a:off x="1728503" y="3112968"/>
                <a:ext cx="0" cy="284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75 Conector recto"/>
              <p:cNvCxnSpPr/>
              <p:nvPr/>
            </p:nvCxnSpPr>
            <p:spPr>
              <a:xfrm rot="5400000">
                <a:off x="2654703" y="5024650"/>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76 CuadroTexto"/>
              <p:cNvSpPr txBox="1"/>
              <p:nvPr/>
            </p:nvSpPr>
            <p:spPr>
              <a:xfrm>
                <a:off x="3423313" y="5896430"/>
                <a:ext cx="395785" cy="338554"/>
              </a:xfrm>
              <a:prstGeom prst="rect">
                <a:avLst/>
              </a:prstGeom>
              <a:noFill/>
            </p:spPr>
            <p:txBody>
              <a:bodyPr wrap="square" rtlCol="0">
                <a:spAutoFit/>
              </a:bodyPr>
              <a:lstStyle/>
              <a:p>
                <a:r>
                  <a:rPr lang="es-ES" sz="1600" dirty="0"/>
                  <a:t>t</a:t>
                </a:r>
              </a:p>
            </p:txBody>
          </p:sp>
          <p:sp>
            <p:nvSpPr>
              <p:cNvPr id="31" name="77 CuadroTexto"/>
              <p:cNvSpPr txBox="1"/>
              <p:nvPr/>
            </p:nvSpPr>
            <p:spPr>
              <a:xfrm>
                <a:off x="1471682" y="3003105"/>
                <a:ext cx="395785" cy="338554"/>
              </a:xfrm>
              <a:prstGeom prst="rect">
                <a:avLst/>
              </a:prstGeom>
              <a:noFill/>
            </p:spPr>
            <p:txBody>
              <a:bodyPr wrap="square" rtlCol="0">
                <a:spAutoFit/>
              </a:bodyPr>
              <a:lstStyle/>
              <a:p>
                <a:r>
                  <a:rPr lang="es-ES" sz="1600" dirty="0" smtClean="0"/>
                  <a:t>v</a:t>
                </a:r>
                <a:endParaRPr lang="es-ES" sz="1600" dirty="0"/>
              </a:p>
            </p:txBody>
          </p:sp>
        </p:grpSp>
        <p:cxnSp>
          <p:nvCxnSpPr>
            <p:cNvPr id="26" name="71 Conector recto"/>
            <p:cNvCxnSpPr/>
            <p:nvPr/>
          </p:nvCxnSpPr>
          <p:spPr>
            <a:xfrm flipV="1">
              <a:off x="2006222" y="4367283"/>
              <a:ext cx="1665027" cy="7369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72 CuadroTexto"/>
            <p:cNvSpPr txBox="1"/>
            <p:nvPr/>
          </p:nvSpPr>
          <p:spPr>
            <a:xfrm>
              <a:off x="1696873" y="4904094"/>
              <a:ext cx="436729" cy="338554"/>
            </a:xfrm>
            <a:prstGeom prst="rect">
              <a:avLst/>
            </a:prstGeom>
            <a:noFill/>
          </p:spPr>
          <p:txBody>
            <a:bodyPr wrap="square" rtlCol="0">
              <a:spAutoFit/>
            </a:bodyPr>
            <a:lstStyle/>
            <a:p>
              <a:r>
                <a:rPr lang="es-ES" sz="1600" dirty="0">
                  <a:cs typeface="Arial" pitchFamily="34" charset="0"/>
                </a:rPr>
                <a:t>v</a:t>
              </a:r>
              <a:r>
                <a:rPr lang="es-ES" sz="1600" baseline="-25000" dirty="0" smtClean="0">
                  <a:cs typeface="Arial" pitchFamily="34" charset="0"/>
                </a:rPr>
                <a:t>0</a:t>
              </a:r>
              <a:endParaRPr lang="es-ES" sz="1600" baseline="-25000" dirty="0">
                <a:cs typeface="Arial" pitchFamily="34" charset="0"/>
              </a:endParaRPr>
            </a:p>
          </p:txBody>
        </p:sp>
      </p:grpSp>
      <p:grpSp>
        <p:nvGrpSpPr>
          <p:cNvPr id="32" name="10 Grupo"/>
          <p:cNvGrpSpPr/>
          <p:nvPr/>
        </p:nvGrpSpPr>
        <p:grpSpPr>
          <a:xfrm>
            <a:off x="946245" y="1657150"/>
            <a:ext cx="2563502" cy="4064000"/>
            <a:chOff x="1328384" y="1656307"/>
            <a:chExt cx="2563502" cy="4064000"/>
          </a:xfrm>
        </p:grpSpPr>
        <p:sp>
          <p:nvSpPr>
            <p:cNvPr id="46" name="35 CuadroTexto"/>
            <p:cNvSpPr txBox="1"/>
            <p:nvPr/>
          </p:nvSpPr>
          <p:spPr>
            <a:xfrm>
              <a:off x="1328384" y="4399126"/>
              <a:ext cx="436729" cy="338554"/>
            </a:xfrm>
            <a:prstGeom prst="rect">
              <a:avLst/>
            </a:prstGeom>
            <a:noFill/>
          </p:spPr>
          <p:txBody>
            <a:bodyPr wrap="square" rtlCol="0">
              <a:spAutoFit/>
            </a:bodyPr>
            <a:lstStyle/>
            <a:p>
              <a:r>
                <a:rPr lang="es-ES" sz="1600" dirty="0" smtClean="0">
                  <a:latin typeface="Arial" pitchFamily="34" charset="0"/>
                  <a:cs typeface="Arial" pitchFamily="34" charset="0"/>
                </a:rPr>
                <a:t>x</a:t>
              </a:r>
              <a:r>
                <a:rPr lang="es-ES" sz="1600" baseline="-25000" dirty="0" smtClean="0">
                  <a:latin typeface="Arial" pitchFamily="34" charset="0"/>
                  <a:cs typeface="Arial" pitchFamily="34" charset="0"/>
                </a:rPr>
                <a:t>0</a:t>
              </a:r>
              <a:endParaRPr lang="es-ES" sz="1600" baseline="-25000" dirty="0">
                <a:latin typeface="Arial" pitchFamily="34" charset="0"/>
                <a:cs typeface="Arial" pitchFamily="34" charset="0"/>
              </a:endParaRPr>
            </a:p>
          </p:txBody>
        </p:sp>
        <p:graphicFrame>
          <p:nvGraphicFramePr>
            <p:cNvPr id="47" name="8 Gráfico"/>
            <p:cNvGraphicFramePr/>
            <p:nvPr>
              <p:extLst>
                <p:ext uri="{D42A27DB-BD31-4B8C-83A1-F6EECF244321}">
                  <p14:modId xmlns:p14="http://schemas.microsoft.com/office/powerpoint/2010/main" val="1122516661"/>
                </p:ext>
              </p:extLst>
            </p:nvPr>
          </p:nvGraphicFramePr>
          <p:xfrm>
            <a:off x="1332931" y="1656307"/>
            <a:ext cx="2543033"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8" name="78 CuadroTexto"/>
            <p:cNvSpPr txBox="1"/>
            <p:nvPr/>
          </p:nvSpPr>
          <p:spPr>
            <a:xfrm>
              <a:off x="1407993" y="2011367"/>
              <a:ext cx="395785" cy="338554"/>
            </a:xfrm>
            <a:prstGeom prst="rect">
              <a:avLst/>
            </a:prstGeom>
            <a:noFill/>
          </p:spPr>
          <p:txBody>
            <a:bodyPr wrap="square" rtlCol="0">
              <a:spAutoFit/>
            </a:bodyPr>
            <a:lstStyle/>
            <a:p>
              <a:r>
                <a:rPr lang="es-ES" sz="1600" dirty="0"/>
                <a:t>x</a:t>
              </a:r>
            </a:p>
          </p:txBody>
        </p:sp>
        <p:sp>
          <p:nvSpPr>
            <p:cNvPr id="49" name="79 CuadroTexto"/>
            <p:cNvSpPr txBox="1"/>
            <p:nvPr/>
          </p:nvSpPr>
          <p:spPr>
            <a:xfrm>
              <a:off x="3496101" y="5041170"/>
              <a:ext cx="395785" cy="338554"/>
            </a:xfrm>
            <a:prstGeom prst="rect">
              <a:avLst/>
            </a:prstGeom>
            <a:noFill/>
          </p:spPr>
          <p:txBody>
            <a:bodyPr wrap="square" rtlCol="0">
              <a:spAutoFit/>
            </a:bodyPr>
            <a:lstStyle/>
            <a:p>
              <a:r>
                <a:rPr lang="es-ES" sz="1600" dirty="0"/>
                <a:t>t</a:t>
              </a:r>
            </a:p>
          </p:txBody>
        </p:sp>
      </p:grpSp>
      <p:grpSp>
        <p:nvGrpSpPr>
          <p:cNvPr id="51" name="80 Grupo"/>
          <p:cNvGrpSpPr/>
          <p:nvPr/>
        </p:nvGrpSpPr>
        <p:grpSpPr>
          <a:xfrm>
            <a:off x="6218828" y="2104261"/>
            <a:ext cx="2354238" cy="3601863"/>
            <a:chOff x="1737816" y="2825684"/>
            <a:chExt cx="2354238" cy="3601863"/>
          </a:xfrm>
        </p:grpSpPr>
        <p:grpSp>
          <p:nvGrpSpPr>
            <p:cNvPr id="52" name="81 Grupo"/>
            <p:cNvGrpSpPr/>
            <p:nvPr/>
          </p:nvGrpSpPr>
          <p:grpSpPr>
            <a:xfrm>
              <a:off x="1744638" y="2825684"/>
              <a:ext cx="2347416" cy="3601863"/>
              <a:chOff x="1471682" y="3003105"/>
              <a:chExt cx="2347416" cy="3601863"/>
            </a:xfrm>
          </p:grpSpPr>
          <p:cxnSp>
            <p:nvCxnSpPr>
              <p:cNvPr id="55" name="84 Conector recto"/>
              <p:cNvCxnSpPr/>
              <p:nvPr/>
            </p:nvCxnSpPr>
            <p:spPr>
              <a:xfrm>
                <a:off x="1728503" y="3112968"/>
                <a:ext cx="0" cy="349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85 Conector recto"/>
              <p:cNvCxnSpPr/>
              <p:nvPr/>
            </p:nvCxnSpPr>
            <p:spPr>
              <a:xfrm rot="5400000">
                <a:off x="2654703" y="5024650"/>
                <a:ext cx="0" cy="1856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86 CuadroTexto"/>
              <p:cNvSpPr txBox="1"/>
              <p:nvPr/>
            </p:nvSpPr>
            <p:spPr>
              <a:xfrm>
                <a:off x="3423313" y="5896430"/>
                <a:ext cx="395785" cy="338554"/>
              </a:xfrm>
              <a:prstGeom prst="rect">
                <a:avLst/>
              </a:prstGeom>
              <a:noFill/>
            </p:spPr>
            <p:txBody>
              <a:bodyPr wrap="square" rtlCol="0">
                <a:spAutoFit/>
              </a:bodyPr>
              <a:lstStyle/>
              <a:p>
                <a:r>
                  <a:rPr lang="es-ES" sz="1600" dirty="0"/>
                  <a:t>t</a:t>
                </a:r>
              </a:p>
            </p:txBody>
          </p:sp>
          <p:sp>
            <p:nvSpPr>
              <p:cNvPr id="58" name="87 CuadroTexto"/>
              <p:cNvSpPr txBox="1"/>
              <p:nvPr/>
            </p:nvSpPr>
            <p:spPr>
              <a:xfrm>
                <a:off x="1471682" y="3003105"/>
                <a:ext cx="395785" cy="338554"/>
              </a:xfrm>
              <a:prstGeom prst="rect">
                <a:avLst/>
              </a:prstGeom>
              <a:noFill/>
            </p:spPr>
            <p:txBody>
              <a:bodyPr wrap="square" rtlCol="0">
                <a:spAutoFit/>
              </a:bodyPr>
              <a:lstStyle/>
              <a:p>
                <a:r>
                  <a:rPr lang="es-ES" sz="1600" dirty="0"/>
                  <a:t>a</a:t>
                </a:r>
              </a:p>
            </p:txBody>
          </p:sp>
        </p:grpSp>
        <p:cxnSp>
          <p:nvCxnSpPr>
            <p:cNvPr id="53" name="82 Conector recto"/>
            <p:cNvCxnSpPr/>
            <p:nvPr/>
          </p:nvCxnSpPr>
          <p:spPr>
            <a:xfrm>
              <a:off x="2001673" y="5075902"/>
              <a:ext cx="178785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4" name="83 CuadroTexto"/>
            <p:cNvSpPr txBox="1"/>
            <p:nvPr/>
          </p:nvSpPr>
          <p:spPr>
            <a:xfrm>
              <a:off x="1737816" y="4904094"/>
              <a:ext cx="436729" cy="338554"/>
            </a:xfrm>
            <a:prstGeom prst="rect">
              <a:avLst/>
            </a:prstGeom>
            <a:noFill/>
          </p:spPr>
          <p:txBody>
            <a:bodyPr wrap="square" rtlCol="0">
              <a:spAutoFit/>
            </a:bodyPr>
            <a:lstStyle/>
            <a:p>
              <a:r>
                <a:rPr lang="es-ES" sz="1600" dirty="0">
                  <a:cs typeface="Arial" pitchFamily="34" charset="0"/>
                </a:rPr>
                <a:t>a</a:t>
              </a:r>
              <a:endParaRPr lang="es-ES" sz="1600" baseline="-25000" dirty="0">
                <a:cs typeface="Arial" pitchFamily="34" charset="0"/>
              </a:endParaRPr>
            </a:p>
          </p:txBody>
        </p:sp>
      </p:grpSp>
      <p:sp>
        <p:nvSpPr>
          <p:cNvPr id="59" name="88 CuadroTexto"/>
          <p:cNvSpPr txBox="1"/>
          <p:nvPr/>
        </p:nvSpPr>
        <p:spPr>
          <a:xfrm>
            <a:off x="950794" y="2490348"/>
            <a:ext cx="436729" cy="338554"/>
          </a:xfrm>
          <a:prstGeom prst="rect">
            <a:avLst/>
          </a:prstGeom>
          <a:noFill/>
        </p:spPr>
        <p:txBody>
          <a:bodyPr wrap="square" rtlCol="0">
            <a:spAutoFit/>
          </a:bodyPr>
          <a:lstStyle/>
          <a:p>
            <a:r>
              <a:rPr lang="es-ES" sz="1600" dirty="0" smtClean="0">
                <a:cs typeface="Arial" pitchFamily="34" charset="0"/>
              </a:rPr>
              <a:t>x</a:t>
            </a:r>
            <a:r>
              <a:rPr lang="es-ES" sz="1600" baseline="-25000" dirty="0" smtClean="0">
                <a:cs typeface="Arial" pitchFamily="34" charset="0"/>
              </a:rPr>
              <a:t>0</a:t>
            </a:r>
            <a:endParaRPr lang="es-ES" sz="1600" baseline="-25000" dirty="0">
              <a:cs typeface="Arial" pitchFamily="34" charset="0"/>
            </a:endParaRPr>
          </a:p>
        </p:txBody>
      </p:sp>
      <p:cxnSp>
        <p:nvCxnSpPr>
          <p:cNvPr id="60" name="89 Conector recto"/>
          <p:cNvCxnSpPr/>
          <p:nvPr/>
        </p:nvCxnSpPr>
        <p:spPr>
          <a:xfrm>
            <a:off x="4080679" y="3126180"/>
            <a:ext cx="1897039" cy="128289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1" name="90 CuadroTexto"/>
          <p:cNvSpPr txBox="1"/>
          <p:nvPr/>
        </p:nvSpPr>
        <p:spPr>
          <a:xfrm>
            <a:off x="3748584" y="2927077"/>
            <a:ext cx="436729" cy="338554"/>
          </a:xfrm>
          <a:prstGeom prst="rect">
            <a:avLst/>
          </a:prstGeom>
          <a:noFill/>
        </p:spPr>
        <p:txBody>
          <a:bodyPr wrap="square" rtlCol="0">
            <a:spAutoFit/>
          </a:bodyPr>
          <a:lstStyle/>
          <a:p>
            <a:r>
              <a:rPr lang="es-ES" sz="1600" dirty="0">
                <a:cs typeface="Arial" pitchFamily="34" charset="0"/>
              </a:rPr>
              <a:t>v</a:t>
            </a:r>
            <a:r>
              <a:rPr lang="es-ES" sz="1600" baseline="-25000" dirty="0" smtClean="0">
                <a:cs typeface="Arial" pitchFamily="34" charset="0"/>
              </a:rPr>
              <a:t>0</a:t>
            </a:r>
            <a:endParaRPr lang="es-ES" sz="1600" baseline="-25000" dirty="0">
              <a:cs typeface="Arial" pitchFamily="34" charset="0"/>
            </a:endParaRPr>
          </a:p>
        </p:txBody>
      </p:sp>
      <p:cxnSp>
        <p:nvCxnSpPr>
          <p:cNvPr id="62" name="91 Conector recto"/>
          <p:cNvCxnSpPr/>
          <p:nvPr/>
        </p:nvCxnSpPr>
        <p:spPr>
          <a:xfrm>
            <a:off x="6484959" y="5339393"/>
            <a:ext cx="178785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3" name="92 CuadroTexto"/>
          <p:cNvSpPr txBox="1"/>
          <p:nvPr/>
        </p:nvSpPr>
        <p:spPr>
          <a:xfrm>
            <a:off x="6114195" y="5167585"/>
            <a:ext cx="529989" cy="338554"/>
          </a:xfrm>
          <a:prstGeom prst="rect">
            <a:avLst/>
          </a:prstGeom>
          <a:noFill/>
        </p:spPr>
        <p:txBody>
          <a:bodyPr wrap="square" rtlCol="0">
            <a:spAutoFit/>
          </a:bodyPr>
          <a:lstStyle/>
          <a:p>
            <a:r>
              <a:rPr lang="es-ES" sz="1600" dirty="0" smtClean="0">
                <a:cs typeface="Arial" pitchFamily="34" charset="0"/>
              </a:rPr>
              <a:t>-a’</a:t>
            </a:r>
            <a:endParaRPr lang="es-ES" sz="1600" baseline="-25000" dirty="0">
              <a:cs typeface="Arial" pitchFamily="34" charset="0"/>
            </a:endParaRPr>
          </a:p>
        </p:txBody>
      </p:sp>
      <p:grpSp>
        <p:nvGrpSpPr>
          <p:cNvPr id="64" name="23 Grupo"/>
          <p:cNvGrpSpPr/>
          <p:nvPr/>
        </p:nvGrpSpPr>
        <p:grpSpPr>
          <a:xfrm>
            <a:off x="1160058" y="5473595"/>
            <a:ext cx="2076733" cy="695670"/>
            <a:chOff x="982639" y="5540991"/>
            <a:chExt cx="2076733" cy="695670"/>
          </a:xfrm>
        </p:grpSpPr>
        <mc:AlternateContent xmlns:mc="http://schemas.openxmlformats.org/markup-compatibility/2006" xmlns:a14="http://schemas.microsoft.com/office/drawing/2010/main">
          <mc:Choice Requires="a14">
            <p:sp>
              <p:nvSpPr>
                <p:cNvPr id="65" name="20 CuadroTexto"/>
                <p:cNvSpPr txBox="1"/>
                <p:nvPr/>
              </p:nvSpPr>
              <p:spPr>
                <a:xfrm>
                  <a:off x="1173707" y="5540991"/>
                  <a:ext cx="1883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&gt;0;   </m:t>
                        </m:r>
                        <m:r>
                          <a:rPr lang="es-ES" sz="1600" b="0" i="1" smtClean="0">
                            <a:latin typeface="Cambria Math" panose="02040503050406030204" pitchFamily="18" charset="0"/>
                          </a:rPr>
                          <m:t>𝑎</m:t>
                        </m:r>
                        <m:r>
                          <a:rPr lang="es-ES" sz="1600" b="0" i="1" smtClean="0">
                            <a:latin typeface="Cambria Math" panose="02040503050406030204" pitchFamily="18" charset="0"/>
                          </a:rPr>
                          <m:t>&gt;0</m:t>
                        </m:r>
                      </m:oMath>
                    </m:oMathPara>
                  </a14:m>
                  <a:endParaRPr lang="es-ES" sz="1600" dirty="0"/>
                </a:p>
              </p:txBody>
            </p:sp>
          </mc:Choice>
          <mc:Fallback xmlns="">
            <p:sp>
              <p:nvSpPr>
                <p:cNvPr id="108" name="20 CuadroTexto"/>
                <p:cNvSpPr txBox="1">
                  <a:spLocks noRot="1" noChangeAspect="1" noMove="1" noResize="1" noEditPoints="1" noAdjustHandles="1" noChangeArrowheads="1" noChangeShapeType="1" noTextEdit="1"/>
                </p:cNvSpPr>
                <p:nvPr/>
              </p:nvSpPr>
              <p:spPr>
                <a:xfrm>
                  <a:off x="1173707" y="5540991"/>
                  <a:ext cx="1883391" cy="33855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93 CuadroTexto"/>
                <p:cNvSpPr txBox="1"/>
                <p:nvPr/>
              </p:nvSpPr>
              <p:spPr>
                <a:xfrm>
                  <a:off x="1175981" y="5898107"/>
                  <a:ext cx="1883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&gt;0;   </m:t>
                        </m:r>
                        <m:r>
                          <a:rPr lang="es-ES" sz="1600" b="0" i="1" smtClean="0">
                            <a:latin typeface="Cambria Math" panose="02040503050406030204" pitchFamily="18" charset="0"/>
                          </a:rPr>
                          <m:t>𝑎</m:t>
                        </m:r>
                        <m:r>
                          <a:rPr lang="es-ES" sz="1600" b="0" i="1" smtClean="0">
                            <a:latin typeface="Cambria Math" panose="02040503050406030204" pitchFamily="18" charset="0"/>
                          </a:rPr>
                          <m:t>&lt;0</m:t>
                        </m:r>
                      </m:oMath>
                    </m:oMathPara>
                  </a14:m>
                  <a:endParaRPr lang="es-ES" sz="1600" dirty="0"/>
                </a:p>
              </p:txBody>
            </p:sp>
          </mc:Choice>
          <mc:Fallback xmlns="">
            <p:sp>
              <p:nvSpPr>
                <p:cNvPr id="109" name="93 CuadroTexto"/>
                <p:cNvSpPr txBox="1">
                  <a:spLocks noRot="1" noChangeAspect="1" noMove="1" noResize="1" noEditPoints="1" noAdjustHandles="1" noChangeArrowheads="1" noChangeShapeType="1" noTextEdit="1"/>
                </p:cNvSpPr>
                <p:nvPr/>
              </p:nvSpPr>
              <p:spPr>
                <a:xfrm>
                  <a:off x="1175981" y="5898107"/>
                  <a:ext cx="1883391" cy="338554"/>
                </a:xfrm>
                <a:prstGeom prst="rect">
                  <a:avLst/>
                </a:prstGeom>
                <a:blipFill>
                  <a:blip r:embed="rId5"/>
                  <a:stretch>
                    <a:fillRect/>
                  </a:stretch>
                </a:blipFill>
              </p:spPr>
              <p:txBody>
                <a:bodyPr/>
                <a:lstStyle/>
                <a:p>
                  <a:r>
                    <a:rPr lang="es-ES">
                      <a:noFill/>
                    </a:rPr>
                    <a:t> </a:t>
                  </a:r>
                </a:p>
              </p:txBody>
            </p:sp>
          </mc:Fallback>
        </mc:AlternateContent>
        <p:cxnSp>
          <p:nvCxnSpPr>
            <p:cNvPr id="67" name="22 Conector recto"/>
            <p:cNvCxnSpPr/>
            <p:nvPr/>
          </p:nvCxnSpPr>
          <p:spPr>
            <a:xfrm>
              <a:off x="982639" y="6155140"/>
              <a:ext cx="3548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8" name="94 Conector recto"/>
            <p:cNvCxnSpPr/>
            <p:nvPr/>
          </p:nvCxnSpPr>
          <p:spPr>
            <a:xfrm>
              <a:off x="984914" y="5761629"/>
              <a:ext cx="3548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9" name="95 Grupo"/>
          <p:cNvGrpSpPr/>
          <p:nvPr/>
        </p:nvGrpSpPr>
        <p:grpSpPr>
          <a:xfrm>
            <a:off x="3946476" y="5448574"/>
            <a:ext cx="2076733" cy="695670"/>
            <a:chOff x="982639" y="5540991"/>
            <a:chExt cx="2076733" cy="695670"/>
          </a:xfrm>
        </p:grpSpPr>
        <mc:AlternateContent xmlns:mc="http://schemas.openxmlformats.org/markup-compatibility/2006" xmlns:a14="http://schemas.microsoft.com/office/drawing/2010/main">
          <mc:Choice Requires="a14">
            <p:sp>
              <p:nvSpPr>
                <p:cNvPr id="70" name="96 CuadroTexto"/>
                <p:cNvSpPr txBox="1"/>
                <p:nvPr/>
              </p:nvSpPr>
              <p:spPr>
                <a:xfrm>
                  <a:off x="1173707" y="5540991"/>
                  <a:ext cx="1883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&gt;0;   </m:t>
                        </m:r>
                        <m:r>
                          <a:rPr lang="es-ES" sz="1600" b="0" i="1" smtClean="0">
                            <a:latin typeface="Cambria Math" panose="02040503050406030204" pitchFamily="18" charset="0"/>
                          </a:rPr>
                          <m:t>𝑎</m:t>
                        </m:r>
                        <m:r>
                          <a:rPr lang="es-ES" sz="1600" b="0" i="1" smtClean="0">
                            <a:latin typeface="Cambria Math" panose="02040503050406030204" pitchFamily="18" charset="0"/>
                          </a:rPr>
                          <m:t>&gt;0</m:t>
                        </m:r>
                      </m:oMath>
                    </m:oMathPara>
                  </a14:m>
                  <a:endParaRPr lang="es-ES" sz="1600" dirty="0"/>
                </a:p>
              </p:txBody>
            </p:sp>
          </mc:Choice>
          <mc:Fallback xmlns="">
            <p:sp>
              <p:nvSpPr>
                <p:cNvPr id="113" name="96 CuadroTexto"/>
                <p:cNvSpPr txBox="1">
                  <a:spLocks noRot="1" noChangeAspect="1" noMove="1" noResize="1" noEditPoints="1" noAdjustHandles="1" noChangeArrowheads="1" noChangeShapeType="1" noTextEdit="1"/>
                </p:cNvSpPr>
                <p:nvPr/>
              </p:nvSpPr>
              <p:spPr>
                <a:xfrm>
                  <a:off x="1173707" y="5540991"/>
                  <a:ext cx="1883391" cy="338554"/>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1" name="97 CuadroTexto"/>
                <p:cNvSpPr txBox="1"/>
                <p:nvPr/>
              </p:nvSpPr>
              <p:spPr>
                <a:xfrm>
                  <a:off x="1175981" y="5898107"/>
                  <a:ext cx="1883391"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&gt;0;   </m:t>
                        </m:r>
                        <m:r>
                          <a:rPr lang="es-ES" sz="1600" b="0" i="1" smtClean="0">
                            <a:latin typeface="Cambria Math" panose="02040503050406030204" pitchFamily="18" charset="0"/>
                          </a:rPr>
                          <m:t>𝑎</m:t>
                        </m:r>
                        <m:r>
                          <a:rPr lang="es-ES" sz="1600" b="0" i="1" smtClean="0">
                            <a:latin typeface="Cambria Math" panose="02040503050406030204" pitchFamily="18" charset="0"/>
                          </a:rPr>
                          <m:t>&lt;0</m:t>
                        </m:r>
                      </m:oMath>
                    </m:oMathPara>
                  </a14:m>
                  <a:endParaRPr lang="es-ES" sz="1600" dirty="0"/>
                </a:p>
              </p:txBody>
            </p:sp>
          </mc:Choice>
          <mc:Fallback xmlns="">
            <p:sp>
              <p:nvSpPr>
                <p:cNvPr id="114" name="97 CuadroTexto"/>
                <p:cNvSpPr txBox="1">
                  <a:spLocks noRot="1" noChangeAspect="1" noMove="1" noResize="1" noEditPoints="1" noAdjustHandles="1" noChangeArrowheads="1" noChangeShapeType="1" noTextEdit="1"/>
                </p:cNvSpPr>
                <p:nvPr/>
              </p:nvSpPr>
              <p:spPr>
                <a:xfrm>
                  <a:off x="1175981" y="5898107"/>
                  <a:ext cx="1883391" cy="338554"/>
                </a:xfrm>
                <a:prstGeom prst="rect">
                  <a:avLst/>
                </a:prstGeom>
                <a:blipFill>
                  <a:blip r:embed="rId7"/>
                  <a:stretch>
                    <a:fillRect/>
                  </a:stretch>
                </a:blipFill>
              </p:spPr>
              <p:txBody>
                <a:bodyPr/>
                <a:lstStyle/>
                <a:p>
                  <a:r>
                    <a:rPr lang="es-ES">
                      <a:noFill/>
                    </a:rPr>
                    <a:t> </a:t>
                  </a:r>
                </a:p>
              </p:txBody>
            </p:sp>
          </mc:Fallback>
        </mc:AlternateContent>
        <p:cxnSp>
          <p:nvCxnSpPr>
            <p:cNvPr id="72" name="98 Conector recto"/>
            <p:cNvCxnSpPr/>
            <p:nvPr/>
          </p:nvCxnSpPr>
          <p:spPr>
            <a:xfrm>
              <a:off x="982639" y="6155140"/>
              <a:ext cx="3548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3" name="99 Conector recto"/>
            <p:cNvCxnSpPr/>
            <p:nvPr/>
          </p:nvCxnSpPr>
          <p:spPr>
            <a:xfrm>
              <a:off x="984914" y="5761629"/>
              <a:ext cx="3548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100 Grupo"/>
          <p:cNvGrpSpPr/>
          <p:nvPr/>
        </p:nvGrpSpPr>
        <p:grpSpPr>
          <a:xfrm>
            <a:off x="6935335" y="5407630"/>
            <a:ext cx="1226024" cy="695670"/>
            <a:chOff x="982639" y="5540991"/>
            <a:chExt cx="1226024" cy="695670"/>
          </a:xfrm>
        </p:grpSpPr>
        <mc:AlternateContent xmlns:mc="http://schemas.openxmlformats.org/markup-compatibility/2006" xmlns:a14="http://schemas.microsoft.com/office/drawing/2010/main">
          <mc:Choice Requires="a14">
            <p:sp>
              <p:nvSpPr>
                <p:cNvPr id="75" name="101 CuadroTexto"/>
                <p:cNvSpPr txBox="1"/>
                <p:nvPr/>
              </p:nvSpPr>
              <p:spPr>
                <a:xfrm>
                  <a:off x="1173707" y="5540991"/>
                  <a:ext cx="103495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&gt;0</m:t>
                        </m:r>
                      </m:oMath>
                    </m:oMathPara>
                  </a14:m>
                  <a:endParaRPr lang="es-ES" sz="1600" dirty="0"/>
                </a:p>
              </p:txBody>
            </p:sp>
          </mc:Choice>
          <mc:Fallback xmlns="">
            <p:sp>
              <p:nvSpPr>
                <p:cNvPr id="118" name="101 CuadroTexto"/>
                <p:cNvSpPr txBox="1">
                  <a:spLocks noRot="1" noChangeAspect="1" noMove="1" noResize="1" noEditPoints="1" noAdjustHandles="1" noChangeArrowheads="1" noChangeShapeType="1" noTextEdit="1"/>
                </p:cNvSpPr>
                <p:nvPr/>
              </p:nvSpPr>
              <p:spPr>
                <a:xfrm>
                  <a:off x="1173707" y="5540991"/>
                  <a:ext cx="1034956" cy="33855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102 CuadroTexto"/>
                <p:cNvSpPr txBox="1"/>
                <p:nvPr/>
              </p:nvSpPr>
              <p:spPr>
                <a:xfrm>
                  <a:off x="1175982" y="5898107"/>
                  <a:ext cx="1019034"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𝑎</m:t>
                        </m:r>
                        <m:r>
                          <a:rPr lang="es-ES" sz="1600" b="0" i="1" smtClean="0">
                            <a:latin typeface="Cambria Math" panose="02040503050406030204" pitchFamily="18" charset="0"/>
                          </a:rPr>
                          <m:t>&lt;0</m:t>
                        </m:r>
                      </m:oMath>
                    </m:oMathPara>
                  </a14:m>
                  <a:endParaRPr lang="es-ES" sz="1600" dirty="0"/>
                </a:p>
              </p:txBody>
            </p:sp>
          </mc:Choice>
          <mc:Fallback xmlns="">
            <p:sp>
              <p:nvSpPr>
                <p:cNvPr id="119" name="102 CuadroTexto"/>
                <p:cNvSpPr txBox="1">
                  <a:spLocks noRot="1" noChangeAspect="1" noMove="1" noResize="1" noEditPoints="1" noAdjustHandles="1" noChangeArrowheads="1" noChangeShapeType="1" noTextEdit="1"/>
                </p:cNvSpPr>
                <p:nvPr/>
              </p:nvSpPr>
              <p:spPr>
                <a:xfrm>
                  <a:off x="1175982" y="5898107"/>
                  <a:ext cx="1019034" cy="338554"/>
                </a:xfrm>
                <a:prstGeom prst="rect">
                  <a:avLst/>
                </a:prstGeom>
                <a:blipFill>
                  <a:blip r:embed="rId9"/>
                  <a:stretch>
                    <a:fillRect/>
                  </a:stretch>
                </a:blipFill>
              </p:spPr>
              <p:txBody>
                <a:bodyPr/>
                <a:lstStyle/>
                <a:p>
                  <a:r>
                    <a:rPr lang="es-ES">
                      <a:noFill/>
                    </a:rPr>
                    <a:t> </a:t>
                  </a:r>
                </a:p>
              </p:txBody>
            </p:sp>
          </mc:Fallback>
        </mc:AlternateContent>
        <p:cxnSp>
          <p:nvCxnSpPr>
            <p:cNvPr id="77" name="103 Conector recto"/>
            <p:cNvCxnSpPr/>
            <p:nvPr/>
          </p:nvCxnSpPr>
          <p:spPr>
            <a:xfrm>
              <a:off x="982639" y="6155140"/>
              <a:ext cx="35484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8" name="104 Conector recto"/>
            <p:cNvCxnSpPr/>
            <p:nvPr/>
          </p:nvCxnSpPr>
          <p:spPr>
            <a:xfrm>
              <a:off x="984914" y="5761629"/>
              <a:ext cx="3548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0" name="Imagen 79">
            <a:hlinkClick r:id="rId10"/>
          </p:cNvPr>
          <p:cNvPicPr>
            <a:picLocks noChangeAspect="1"/>
          </p:cNvPicPr>
          <p:nvPr/>
        </p:nvPicPr>
        <p:blipFill>
          <a:blip r:embed="rId11">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81" name="Rectángulo 80"/>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4124411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sp>
        <p:nvSpPr>
          <p:cNvPr id="50" name="CuadroTexto 49"/>
          <p:cNvSpPr txBox="1"/>
          <p:nvPr/>
        </p:nvSpPr>
        <p:spPr>
          <a:xfrm>
            <a:off x="341194" y="996287"/>
            <a:ext cx="5868537" cy="369332"/>
          </a:xfrm>
          <a:prstGeom prst="rect">
            <a:avLst/>
          </a:prstGeom>
          <a:noFill/>
        </p:spPr>
        <p:txBody>
          <a:bodyPr wrap="square" rtlCol="0">
            <a:spAutoFit/>
          </a:bodyPr>
          <a:lstStyle/>
          <a:p>
            <a:r>
              <a:rPr lang="es-ES" b="1" dirty="0">
                <a:solidFill>
                  <a:srgbClr val="002060"/>
                </a:solidFill>
              </a:rPr>
              <a:t>2</a:t>
            </a:r>
            <a:r>
              <a:rPr lang="es-ES" b="1" dirty="0" smtClean="0">
                <a:solidFill>
                  <a:srgbClr val="002060"/>
                </a:solidFill>
              </a:rPr>
              <a:t>.2. Movimiento rectilíneo uniformemente acelerado</a:t>
            </a:r>
            <a:endParaRPr lang="es-ES" b="1" dirty="0">
              <a:solidFill>
                <a:srgbClr val="002060"/>
              </a:solidFill>
            </a:endParaRPr>
          </a:p>
        </p:txBody>
      </p:sp>
      <p:sp>
        <p:nvSpPr>
          <p:cNvPr id="80" name="CuadroTexto 79"/>
          <p:cNvSpPr txBox="1"/>
          <p:nvPr/>
        </p:nvSpPr>
        <p:spPr>
          <a:xfrm>
            <a:off x="341194" y="1408138"/>
            <a:ext cx="4668266" cy="369332"/>
          </a:xfrm>
          <a:prstGeom prst="rect">
            <a:avLst/>
          </a:prstGeom>
          <a:noFill/>
        </p:spPr>
        <p:txBody>
          <a:bodyPr wrap="none" rtlCol="0">
            <a:spAutoFit/>
          </a:bodyPr>
          <a:lstStyle/>
          <a:p>
            <a:r>
              <a:rPr lang="es-ES" b="1" dirty="0" smtClean="0">
                <a:solidFill>
                  <a:srgbClr val="00B0F0"/>
                </a:solidFill>
                <a:latin typeface="+mj-lt"/>
                <a:sym typeface="Wingdings 3" panose="05040102010807070707" pitchFamily="18" charset="2"/>
              </a:rPr>
              <a:t> </a:t>
            </a:r>
            <a:r>
              <a:rPr lang="es-ES" b="1" dirty="0" smtClean="0">
                <a:solidFill>
                  <a:srgbClr val="00B0F0"/>
                </a:solidFill>
                <a:latin typeface="+mj-lt"/>
              </a:rPr>
              <a:t>Movimientos acelerados en la naturaleza</a:t>
            </a:r>
            <a:endParaRPr lang="es-ES" b="1" dirty="0">
              <a:solidFill>
                <a:srgbClr val="00B0F0"/>
              </a:solidFill>
              <a:latin typeface="+mj-lt"/>
            </a:endParaRPr>
          </a:p>
        </p:txBody>
      </p:sp>
      <mc:AlternateContent xmlns:mc="http://schemas.openxmlformats.org/markup-compatibility/2006" xmlns:a14="http://schemas.microsoft.com/office/drawing/2010/main">
        <mc:Choice Requires="a14">
          <p:sp>
            <p:nvSpPr>
              <p:cNvPr id="81" name="1 CuadroTexto"/>
              <p:cNvSpPr txBox="1"/>
              <p:nvPr/>
            </p:nvSpPr>
            <p:spPr>
              <a:xfrm>
                <a:off x="452648" y="1844746"/>
                <a:ext cx="8297840"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cs typeface="Arial" pitchFamily="34" charset="0"/>
                  </a:rPr>
                  <a:t>Los cuerpos en la superficie terrestre  o de planetas se encuentran sometidos a una aceleración (</a:t>
                </a:r>
                <a14:m>
                  <m:oMath xmlns:m="http://schemas.openxmlformats.org/officeDocument/2006/math">
                    <m:r>
                      <a:rPr lang="es-ES" sz="1600" i="1" dirty="0" smtClean="0">
                        <a:latin typeface="Cambria Math" panose="02040503050406030204" pitchFamily="18" charset="0"/>
                        <a:cs typeface="Arial" pitchFamily="34" charset="0"/>
                      </a:rPr>
                      <m:t>𝑔</m:t>
                    </m:r>
                  </m:oMath>
                </a14:m>
                <a:r>
                  <a:rPr lang="es-ES" sz="1600" dirty="0" smtClean="0">
                    <a:latin typeface="+mj-lt"/>
                    <a:cs typeface="Arial" pitchFamily="34" charset="0"/>
                  </a:rPr>
                  <a:t>, en la superficie terrestre </a:t>
                </a:r>
                <a14:m>
                  <m:oMath xmlns:m="http://schemas.openxmlformats.org/officeDocument/2006/math">
                    <m:r>
                      <a:rPr lang="es-ES" sz="1600" b="0" i="1" smtClean="0">
                        <a:latin typeface="Cambria Math" panose="02040503050406030204" pitchFamily="18" charset="0"/>
                        <a:cs typeface="Arial" pitchFamily="34" charset="0"/>
                      </a:rPr>
                      <m:t>𝑔</m:t>
                    </m:r>
                    <m:r>
                      <a:rPr lang="es-ES" sz="1600" b="0" i="1" smtClean="0">
                        <a:latin typeface="Cambria Math" panose="02040503050406030204" pitchFamily="18" charset="0"/>
                        <a:cs typeface="Arial" pitchFamily="34" charset="0"/>
                      </a:rPr>
                      <m:t>=−9,8 </m:t>
                    </m:r>
                    <m:r>
                      <a:rPr lang="es-ES" sz="1600" b="0" i="1" smtClean="0">
                        <a:latin typeface="Cambria Math" panose="02040503050406030204" pitchFamily="18" charset="0"/>
                        <a:cs typeface="Arial" pitchFamily="34" charset="0"/>
                      </a:rPr>
                      <m:t>𝑚</m:t>
                    </m:r>
                    <m:r>
                      <a:rPr lang="es-ES" sz="1600" b="0" i="1" smtClean="0">
                        <a:latin typeface="Cambria Math" panose="02040503050406030204" pitchFamily="18" charset="0"/>
                        <a:cs typeface="Arial" pitchFamily="34" charset="0"/>
                      </a:rPr>
                      <m:t> </m:t>
                    </m:r>
                    <m:sSup>
                      <m:sSupPr>
                        <m:ctrlPr>
                          <a:rPr lang="es-ES" sz="1600" b="0" i="1" smtClean="0">
                            <a:latin typeface="Cambria Math" panose="02040503050406030204" pitchFamily="18" charset="0"/>
                            <a:cs typeface="Arial" pitchFamily="34" charset="0"/>
                          </a:rPr>
                        </m:ctrlPr>
                      </m:sSupPr>
                      <m:e>
                        <m:r>
                          <a:rPr lang="es-ES" sz="1600" b="0" i="1" smtClean="0">
                            <a:latin typeface="Cambria Math" panose="02040503050406030204" pitchFamily="18" charset="0"/>
                            <a:cs typeface="Arial" pitchFamily="34" charset="0"/>
                          </a:rPr>
                          <m:t>𝑠</m:t>
                        </m:r>
                      </m:e>
                      <m:sup>
                        <m:r>
                          <a:rPr lang="es-ES" sz="1600" b="0" i="1" smtClean="0">
                            <a:latin typeface="Cambria Math" panose="02040503050406030204" pitchFamily="18" charset="0"/>
                            <a:cs typeface="Arial" pitchFamily="34" charset="0"/>
                          </a:rPr>
                          <m:t>−2</m:t>
                        </m:r>
                      </m:sup>
                    </m:sSup>
                  </m:oMath>
                </a14:m>
                <a:r>
                  <a:rPr lang="es-ES" sz="1600" dirty="0" smtClean="0">
                    <a:latin typeface="+mj-lt"/>
                    <a:cs typeface="Arial" pitchFamily="34" charset="0"/>
                  </a:rPr>
                  <a:t>) debido al </a:t>
                </a:r>
                <a:r>
                  <a:rPr lang="es-ES" sz="1600" dirty="0">
                    <a:latin typeface="+mj-lt"/>
                    <a:cs typeface="Arial" pitchFamily="34" charset="0"/>
                  </a:rPr>
                  <a:t>c</a:t>
                </a:r>
                <a:r>
                  <a:rPr lang="es-ES" sz="1600" dirty="0" smtClean="0">
                    <a:latin typeface="+mj-lt"/>
                    <a:cs typeface="Arial" pitchFamily="34" charset="0"/>
                  </a:rPr>
                  <a:t>ampo gravitatorio, independiente de la masa de los cuerpos.</a:t>
                </a:r>
              </a:p>
              <a:p>
                <a:pPr algn="just"/>
                <a:endParaRPr lang="es-ES" sz="1600" dirty="0" smtClean="0">
                  <a:latin typeface="+mj-lt"/>
                  <a:cs typeface="Arial" pitchFamily="34" charset="0"/>
                </a:endParaRPr>
              </a:p>
              <a:p>
                <a:pPr algn="just"/>
                <a:r>
                  <a:rPr lang="es-ES" sz="1600" dirty="0" smtClean="0">
                    <a:latin typeface="+mj-lt"/>
                    <a:cs typeface="Arial" pitchFamily="34" charset="0"/>
                  </a:rPr>
                  <a:t>Para </a:t>
                </a:r>
                <a:r>
                  <a:rPr lang="es-ES" sz="1600" b="1" dirty="0" smtClean="0">
                    <a:latin typeface="+mj-lt"/>
                    <a:cs typeface="Arial" pitchFamily="34" charset="0"/>
                  </a:rPr>
                  <a:t>alturas pequeñas </a:t>
                </a:r>
                <a:r>
                  <a:rPr lang="es-ES" sz="1600" dirty="0" smtClean="0">
                    <a:latin typeface="+mj-lt"/>
                    <a:cs typeface="Arial" pitchFamily="34" charset="0"/>
                  </a:rPr>
                  <a:t>(</a:t>
                </a:r>
                <a14:m>
                  <m:oMath xmlns:m="http://schemas.openxmlformats.org/officeDocument/2006/math">
                    <m:r>
                      <a:rPr lang="es-ES" sz="1600" i="1" dirty="0" smtClean="0">
                        <a:latin typeface="Cambria Math" panose="02040503050406030204" pitchFamily="18" charset="0"/>
                        <a:cs typeface="Arial" pitchFamily="34" charset="0"/>
                      </a:rPr>
                      <m:t>h</m:t>
                    </m:r>
                    <m:r>
                      <a:rPr lang="es-ES" sz="1600" i="1" dirty="0" smtClean="0">
                        <a:latin typeface="Cambria Math" panose="02040503050406030204" pitchFamily="18" charset="0"/>
                        <a:cs typeface="Arial" pitchFamily="34" charset="0"/>
                      </a:rPr>
                      <m:t>&lt;&lt;</m:t>
                    </m:r>
                    <m:r>
                      <a:rPr lang="es-ES" sz="1600" i="1" dirty="0" err="1" smtClean="0">
                        <a:latin typeface="Cambria Math" panose="02040503050406030204" pitchFamily="18" charset="0"/>
                        <a:cs typeface="Arial" pitchFamily="34" charset="0"/>
                      </a:rPr>
                      <m:t>𝑅</m:t>
                    </m:r>
                    <m:r>
                      <a:rPr lang="es-ES" sz="1600" i="1" baseline="-25000" dirty="0" err="1" smtClean="0">
                        <a:latin typeface="Cambria Math" panose="02040503050406030204" pitchFamily="18" charset="0"/>
                        <a:cs typeface="Arial" pitchFamily="34" charset="0"/>
                      </a:rPr>
                      <m:t>𝑝𝑙𝑎𝑛𝑒𝑡𝑎</m:t>
                    </m:r>
                  </m:oMath>
                </a14:m>
                <a:r>
                  <a:rPr lang="es-ES" sz="1600" dirty="0" smtClean="0">
                    <a:latin typeface="+mj-lt"/>
                    <a:cs typeface="Arial" pitchFamily="34" charset="0"/>
                  </a:rPr>
                  <a:t>), la aceleración es constante.</a:t>
                </a:r>
              </a:p>
            </p:txBody>
          </p:sp>
        </mc:Choice>
        <mc:Fallback xmlns="">
          <p:sp>
            <p:nvSpPr>
              <p:cNvPr id="81" name="1 CuadroTexto"/>
              <p:cNvSpPr txBox="1">
                <a:spLocks noRot="1" noChangeAspect="1" noMove="1" noResize="1" noEditPoints="1" noAdjustHandles="1" noChangeArrowheads="1" noChangeShapeType="1" noTextEdit="1"/>
              </p:cNvSpPr>
              <p:nvPr/>
            </p:nvSpPr>
            <p:spPr>
              <a:xfrm>
                <a:off x="452648" y="1844746"/>
                <a:ext cx="8297840" cy="1323439"/>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82" name="CuadroTexto 81"/>
          <p:cNvSpPr txBox="1"/>
          <p:nvPr/>
        </p:nvSpPr>
        <p:spPr>
          <a:xfrm>
            <a:off x="401075" y="3823637"/>
            <a:ext cx="3161443" cy="338554"/>
          </a:xfrm>
          <a:prstGeom prst="rect">
            <a:avLst/>
          </a:prstGeom>
          <a:noFill/>
        </p:spPr>
        <p:txBody>
          <a:bodyPr wrap="none" rtlCol="0">
            <a:spAutoFit/>
          </a:bodyPr>
          <a:lstStyle/>
          <a:p>
            <a:r>
              <a:rPr lang="es-ES" sz="1600" dirty="0" smtClean="0">
                <a:latin typeface="+mj-lt"/>
              </a:rPr>
              <a:t>Las ecuaciones del MRUA serán:</a:t>
            </a:r>
            <a:endParaRPr lang="es-ES" sz="1600" dirty="0">
              <a:latin typeface="+mj-lt"/>
            </a:endParaRPr>
          </a:p>
        </p:txBody>
      </p:sp>
      <p:grpSp>
        <p:nvGrpSpPr>
          <p:cNvPr id="83" name="Grupo 82"/>
          <p:cNvGrpSpPr/>
          <p:nvPr/>
        </p:nvGrpSpPr>
        <p:grpSpPr>
          <a:xfrm>
            <a:off x="638602" y="4382151"/>
            <a:ext cx="2163567" cy="896579"/>
            <a:chOff x="4844955" y="3285278"/>
            <a:chExt cx="2163567" cy="896579"/>
          </a:xfrm>
        </p:grpSpPr>
        <mc:AlternateContent xmlns:mc="http://schemas.openxmlformats.org/markup-compatibility/2006" xmlns:a14="http://schemas.microsoft.com/office/drawing/2010/main">
          <mc:Choice Requires="a14">
            <p:sp>
              <p:nvSpPr>
                <p:cNvPr id="84" name="Rectángulo 83"/>
                <p:cNvSpPr/>
                <p:nvPr/>
              </p:nvSpPr>
              <p:spPr>
                <a:xfrm>
                  <a:off x="4912774" y="3285278"/>
                  <a:ext cx="143975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b="0" i="1">
                                <a:latin typeface="Cambria Math" panose="02040503050406030204" pitchFamily="18" charset="0"/>
                              </a:rPr>
                              <m:t>𝑣</m:t>
                            </m:r>
                          </m:e>
                          <m:sub>
                            <m:r>
                              <a:rPr lang="es-ES" sz="1600" b="0" i="1">
                                <a:latin typeface="Cambria Math" panose="02040503050406030204" pitchFamily="18" charset="0"/>
                              </a:rPr>
                              <m:t>0</m:t>
                            </m:r>
                          </m:sub>
                        </m:sSub>
                        <m:r>
                          <a:rPr lang="es-ES" sz="1600" b="0" i="1" smtClean="0">
                            <a:latin typeface="Cambria Math" panose="02040503050406030204" pitchFamily="18" charset="0"/>
                          </a:rPr>
                          <m:t>−</m:t>
                        </m:r>
                        <m:r>
                          <a:rPr lang="es-ES" sz="1600" b="0" i="1" smtClean="0">
                            <a:latin typeface="Cambria Math" panose="02040503050406030204" pitchFamily="18" charset="0"/>
                          </a:rPr>
                          <m:t>𝑔𝑡</m:t>
                        </m:r>
                      </m:oMath>
                    </m:oMathPara>
                  </a14:m>
                  <a:endParaRPr lang="es-ES" sz="1600" dirty="0">
                    <a:latin typeface="+mj-lt"/>
                  </a:endParaRPr>
                </a:p>
              </p:txBody>
            </p:sp>
          </mc:Choice>
          <mc:Fallback xmlns="">
            <p:sp>
              <p:nvSpPr>
                <p:cNvPr id="83" name="Rectángulo 82"/>
                <p:cNvSpPr>
                  <a:spLocks noRot="1" noChangeAspect="1" noMove="1" noResize="1" noEditPoints="1" noAdjustHandles="1" noChangeArrowheads="1" noChangeShapeType="1" noTextEdit="1"/>
                </p:cNvSpPr>
                <p:nvPr/>
              </p:nvSpPr>
              <p:spPr>
                <a:xfrm>
                  <a:off x="4912774" y="3285278"/>
                  <a:ext cx="1439753" cy="338554"/>
                </a:xfrm>
                <a:prstGeom prst="rect">
                  <a:avLst/>
                </a:prstGeom>
                <a:blipFill>
                  <a:blip r:embed="rId4"/>
                  <a:stretch>
                    <a:fillRect b="-54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5" name="Rectángulo 84"/>
                <p:cNvSpPr/>
                <p:nvPr/>
              </p:nvSpPr>
              <p:spPr>
                <a:xfrm>
                  <a:off x="4932697" y="3628500"/>
                  <a:ext cx="2075825"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a:latin typeface="Cambria Math" panose="02040503050406030204" pitchFamily="18" charset="0"/>
                          </a:rPr>
                          <m:t>=</m:t>
                        </m:r>
                        <m:sSub>
                          <m:sSubPr>
                            <m:ctrlPr>
                              <a:rPr lang="es-ES" sz="1600" i="1">
                                <a:latin typeface="Cambria Math" panose="02040503050406030204" pitchFamily="18" charset="0"/>
                              </a:rPr>
                            </m:ctrlPr>
                          </m:sSubPr>
                          <m:e>
                            <m:r>
                              <a:rPr lang="es-ES" sz="1600" b="0" i="1" smtClean="0">
                                <a:latin typeface="Cambria Math" panose="02040503050406030204" pitchFamily="18" charset="0"/>
                              </a:rPr>
                              <m:t>𝑦</m:t>
                            </m:r>
                          </m:e>
                          <m:sub>
                            <m:r>
                              <a:rPr lang="es-ES" sz="1600" b="0" i="1">
                                <a:latin typeface="Cambria Math" panose="02040503050406030204" pitchFamily="18" charset="0"/>
                              </a:rPr>
                              <m:t>0</m:t>
                            </m:r>
                          </m:sub>
                        </m:sSub>
                        <m:r>
                          <a:rPr lang="es-ES" sz="1600" b="0" i="1">
                            <a:latin typeface="Cambria Math" panose="02040503050406030204" pitchFamily="18" charset="0"/>
                            <a:ea typeface="Cambria Math"/>
                          </a:rPr>
                          <m:t>±</m:t>
                        </m:r>
                        <m:sSub>
                          <m:sSubPr>
                            <m:ctrlPr>
                              <a:rPr lang="es-ES" sz="1600" i="1">
                                <a:latin typeface="Cambria Math" panose="02040503050406030204" pitchFamily="18" charset="0"/>
                              </a:rPr>
                            </m:ctrlPr>
                          </m:sSubPr>
                          <m:e>
                            <m:r>
                              <a:rPr lang="es-ES" sz="1600" b="0" i="1">
                                <a:latin typeface="Cambria Math" panose="02040503050406030204" pitchFamily="18" charset="0"/>
                              </a:rPr>
                              <m:t>𝑣</m:t>
                            </m:r>
                          </m:e>
                          <m:sub>
                            <m:r>
                              <a:rPr lang="es-ES" sz="1600" b="0" i="1">
                                <a:latin typeface="Cambria Math" panose="02040503050406030204" pitchFamily="18" charset="0"/>
                              </a:rPr>
                              <m:t>0</m:t>
                            </m:r>
                          </m:sub>
                        </m:sSub>
                        <m:r>
                          <a:rPr lang="es-ES" sz="1600" b="0" i="1">
                            <a:latin typeface="Cambria Math" panose="02040503050406030204" pitchFamily="18" charset="0"/>
                          </a:rPr>
                          <m:t>𝑡</m:t>
                        </m:r>
                        <m:r>
                          <a:rPr lang="es-ES" sz="1600" b="0" i="1" smtClean="0">
                            <a:latin typeface="Cambria Math" panose="02040503050406030204" pitchFamily="18" charset="0"/>
                          </a:rPr>
                          <m:t>−</m:t>
                        </m:r>
                        <m:f>
                          <m:fPr>
                            <m:ctrlPr>
                              <a:rPr lang="es-ES" sz="1600" i="1">
                                <a:latin typeface="Cambria Math" panose="02040503050406030204" pitchFamily="18" charset="0"/>
                                <a:ea typeface="Cambria Math"/>
                              </a:rPr>
                            </m:ctrlPr>
                          </m:fPr>
                          <m:num>
                            <m:r>
                              <a:rPr lang="es-ES" sz="1600" b="0" i="1">
                                <a:latin typeface="Cambria Math" panose="02040503050406030204" pitchFamily="18" charset="0"/>
                                <a:ea typeface="Cambria Math"/>
                              </a:rPr>
                              <m:t>1</m:t>
                            </m:r>
                          </m:num>
                          <m:den>
                            <m:r>
                              <a:rPr lang="es-ES" sz="1600" b="0" i="1">
                                <a:latin typeface="Cambria Math" panose="02040503050406030204" pitchFamily="18" charset="0"/>
                                <a:ea typeface="Cambria Math"/>
                              </a:rPr>
                              <m:t>2</m:t>
                            </m:r>
                          </m:den>
                        </m:f>
                        <m:r>
                          <a:rPr lang="es-ES" sz="1600" b="0" i="1" smtClean="0">
                            <a:latin typeface="Cambria Math" panose="02040503050406030204" pitchFamily="18" charset="0"/>
                            <a:ea typeface="Cambria Math"/>
                          </a:rPr>
                          <m:t>𝑔</m:t>
                        </m:r>
                        <m:sSup>
                          <m:sSupPr>
                            <m:ctrlPr>
                              <a:rPr lang="es-ES" sz="1600" i="1">
                                <a:latin typeface="Cambria Math" panose="02040503050406030204" pitchFamily="18" charset="0"/>
                                <a:ea typeface="Cambria Math"/>
                              </a:rPr>
                            </m:ctrlPr>
                          </m:sSupPr>
                          <m:e>
                            <m:r>
                              <a:rPr lang="es-ES" sz="1600" b="0" i="1">
                                <a:latin typeface="Cambria Math" panose="02040503050406030204" pitchFamily="18" charset="0"/>
                                <a:ea typeface="Cambria Math"/>
                              </a:rPr>
                              <m:t>𝑡</m:t>
                            </m:r>
                          </m:e>
                          <m:sup>
                            <m:r>
                              <a:rPr lang="es-ES" sz="1600" b="0" i="1">
                                <a:latin typeface="Cambria Math" panose="02040503050406030204" pitchFamily="18" charset="0"/>
                                <a:ea typeface="Cambria Math"/>
                              </a:rPr>
                              <m:t>2</m:t>
                            </m:r>
                          </m:sup>
                        </m:sSup>
                      </m:oMath>
                    </m:oMathPara>
                  </a14:m>
                  <a:endParaRPr lang="es-ES" sz="1600" dirty="0">
                    <a:latin typeface="+mj-lt"/>
                  </a:endParaRPr>
                </a:p>
              </p:txBody>
            </p:sp>
          </mc:Choice>
          <mc:Fallback xmlns="">
            <p:sp>
              <p:nvSpPr>
                <p:cNvPr id="84" name="Rectángulo 83"/>
                <p:cNvSpPr>
                  <a:spLocks noRot="1" noChangeAspect="1" noMove="1" noResize="1" noEditPoints="1" noAdjustHandles="1" noChangeArrowheads="1" noChangeShapeType="1" noTextEdit="1"/>
                </p:cNvSpPr>
                <p:nvPr/>
              </p:nvSpPr>
              <p:spPr>
                <a:xfrm>
                  <a:off x="4932697" y="3628500"/>
                  <a:ext cx="2075825" cy="553357"/>
                </a:xfrm>
                <a:prstGeom prst="rect">
                  <a:avLst/>
                </a:prstGeom>
                <a:blipFill>
                  <a:blip r:embed="rId5"/>
                  <a:stretch>
                    <a:fillRect/>
                  </a:stretch>
                </a:blipFill>
              </p:spPr>
              <p:txBody>
                <a:bodyPr/>
                <a:lstStyle/>
                <a:p>
                  <a:r>
                    <a:rPr lang="es-ES">
                      <a:noFill/>
                    </a:rPr>
                    <a:t> </a:t>
                  </a:r>
                </a:p>
              </p:txBody>
            </p:sp>
          </mc:Fallback>
        </mc:AlternateContent>
        <p:sp>
          <p:nvSpPr>
            <p:cNvPr id="86" name="11 Abrir llave"/>
            <p:cNvSpPr/>
            <p:nvPr/>
          </p:nvSpPr>
          <p:spPr>
            <a:xfrm>
              <a:off x="4844955" y="3384647"/>
              <a:ext cx="109181" cy="777922"/>
            </a:xfrm>
            <a:prstGeom prst="leftBrace">
              <a:avLst>
                <a:gd name="adj1" fmla="val 30958"/>
                <a:gd name="adj2" fmla="val 482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p:grpSp>
      <p:grpSp>
        <p:nvGrpSpPr>
          <p:cNvPr id="87" name="Grupo 86"/>
          <p:cNvGrpSpPr/>
          <p:nvPr/>
        </p:nvGrpSpPr>
        <p:grpSpPr>
          <a:xfrm>
            <a:off x="7179876" y="3410455"/>
            <a:ext cx="1282055" cy="2808353"/>
            <a:chOff x="5977719" y="2838450"/>
            <a:chExt cx="1542197" cy="3180213"/>
          </a:xfrm>
        </p:grpSpPr>
        <p:grpSp>
          <p:nvGrpSpPr>
            <p:cNvPr id="88" name="Grupo 87"/>
            <p:cNvGrpSpPr/>
            <p:nvPr/>
          </p:nvGrpSpPr>
          <p:grpSpPr>
            <a:xfrm>
              <a:off x="6182435" y="4080681"/>
              <a:ext cx="614149" cy="1937982"/>
              <a:chOff x="6182435" y="3780430"/>
              <a:chExt cx="614149" cy="2238233"/>
            </a:xfrm>
          </p:grpSpPr>
          <p:sp>
            <p:nvSpPr>
              <p:cNvPr id="95" name="Rectángulo 94"/>
              <p:cNvSpPr/>
              <p:nvPr/>
            </p:nvSpPr>
            <p:spPr>
              <a:xfrm>
                <a:off x="6182435" y="3780430"/>
                <a:ext cx="600502" cy="2238233"/>
              </a:xfrm>
              <a:prstGeom prst="rect">
                <a:avLst/>
              </a:prstGeom>
              <a:pattFill prst="plaid">
                <a:fgClr>
                  <a:schemeClr val="accent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6" name="Rectángulo 95"/>
              <p:cNvSpPr/>
              <p:nvPr/>
            </p:nvSpPr>
            <p:spPr>
              <a:xfrm>
                <a:off x="6182435" y="5663821"/>
                <a:ext cx="614149" cy="35484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7" name="Retraso 96"/>
              <p:cNvSpPr/>
              <p:nvPr/>
            </p:nvSpPr>
            <p:spPr>
              <a:xfrm rot="16200000">
                <a:off x="6318912" y="5745707"/>
                <a:ext cx="312397" cy="230511"/>
              </a:xfrm>
              <a:prstGeom prst="flowChartDelay">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pic>
          <p:nvPicPr>
            <p:cNvPr id="89" name="Imagen 88"/>
            <p:cNvPicPr>
              <a:picLocks noChangeAspect="1"/>
            </p:cNvPicPr>
            <p:nvPr/>
          </p:nvPicPr>
          <p:blipFill rotWithShape="1">
            <a:blip r:embed="rId6">
              <a:clrChange>
                <a:clrFrom>
                  <a:srgbClr val="FFFFFF"/>
                </a:clrFrom>
                <a:clrTo>
                  <a:srgbClr val="FFFFFF">
                    <a:alpha val="0"/>
                  </a:srgbClr>
                </a:clrTo>
              </a:clrChange>
            </a:blip>
            <a:srcRect t="18779"/>
            <a:stretch/>
          </p:blipFill>
          <p:spPr>
            <a:xfrm>
              <a:off x="6612660" y="3562350"/>
              <a:ext cx="245660" cy="520996"/>
            </a:xfrm>
            <a:prstGeom prst="rect">
              <a:avLst/>
            </a:prstGeom>
          </p:spPr>
        </p:pic>
        <p:sp>
          <p:nvSpPr>
            <p:cNvPr id="90" name="Elipse 89"/>
            <p:cNvSpPr/>
            <p:nvPr/>
          </p:nvSpPr>
          <p:spPr>
            <a:xfrm>
              <a:off x="6809805" y="3421857"/>
              <a:ext cx="64800" cy="6480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1" name="Elipse 90"/>
            <p:cNvSpPr/>
            <p:nvPr/>
          </p:nvSpPr>
          <p:spPr>
            <a:xfrm>
              <a:off x="6814568" y="3093244"/>
              <a:ext cx="64800" cy="6480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2" name="Elipse 91"/>
            <p:cNvSpPr/>
            <p:nvPr/>
          </p:nvSpPr>
          <p:spPr>
            <a:xfrm>
              <a:off x="6814568" y="2928938"/>
              <a:ext cx="64800" cy="6480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3" name="Elipse 92"/>
            <p:cNvSpPr/>
            <p:nvPr/>
          </p:nvSpPr>
          <p:spPr>
            <a:xfrm>
              <a:off x="6812186" y="2838450"/>
              <a:ext cx="64800" cy="64800"/>
            </a:xfrm>
            <a:prstGeom prst="ellipse">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94" name="Conector recto 93"/>
            <p:cNvCxnSpPr/>
            <p:nvPr/>
          </p:nvCxnSpPr>
          <p:spPr>
            <a:xfrm>
              <a:off x="5977719" y="6005015"/>
              <a:ext cx="1542197"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upo 97"/>
          <p:cNvGrpSpPr/>
          <p:nvPr/>
        </p:nvGrpSpPr>
        <p:grpSpPr>
          <a:xfrm>
            <a:off x="4733844" y="3669261"/>
            <a:ext cx="1919724" cy="2549547"/>
            <a:chOff x="4110250" y="3161874"/>
            <a:chExt cx="2052000" cy="2911380"/>
          </a:xfrm>
        </p:grpSpPr>
        <p:pic>
          <p:nvPicPr>
            <p:cNvPr id="99" name="Imagen 98"/>
            <p:cNvPicPr>
              <a:picLocks noChangeAspect="1"/>
            </p:cNvPicPr>
            <p:nvPr/>
          </p:nvPicPr>
          <p:blipFill rotWithShape="1">
            <a:blip r:embed="rId7"/>
            <a:srcRect b="2657"/>
            <a:stretch/>
          </p:blipFill>
          <p:spPr>
            <a:xfrm>
              <a:off x="4162567" y="3161874"/>
              <a:ext cx="1943100" cy="2911380"/>
            </a:xfrm>
            <a:prstGeom prst="rect">
              <a:avLst/>
            </a:prstGeom>
          </p:spPr>
        </p:pic>
        <p:cxnSp>
          <p:nvCxnSpPr>
            <p:cNvPr id="100" name="Conector recto 99"/>
            <p:cNvCxnSpPr/>
            <p:nvPr/>
          </p:nvCxnSpPr>
          <p:spPr>
            <a:xfrm>
              <a:off x="4110250" y="6061880"/>
              <a:ext cx="2052000"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1" name="CuadroTexto 100"/>
          <p:cNvSpPr txBox="1"/>
          <p:nvPr/>
        </p:nvSpPr>
        <p:spPr>
          <a:xfrm>
            <a:off x="5260453" y="6259480"/>
            <a:ext cx="1034257" cy="307777"/>
          </a:xfrm>
          <a:prstGeom prst="rect">
            <a:avLst/>
          </a:prstGeom>
          <a:noFill/>
        </p:spPr>
        <p:txBody>
          <a:bodyPr wrap="none" rtlCol="0">
            <a:spAutoFit/>
          </a:bodyPr>
          <a:lstStyle/>
          <a:p>
            <a:r>
              <a:rPr lang="es-ES" sz="1400" dirty="0" smtClean="0">
                <a:latin typeface="+mj-lt"/>
              </a:rPr>
              <a:t>Caída libre</a:t>
            </a:r>
            <a:endParaRPr lang="es-ES" sz="1400" dirty="0">
              <a:latin typeface="+mj-lt"/>
            </a:endParaRPr>
          </a:p>
        </p:txBody>
      </p:sp>
      <p:sp>
        <p:nvSpPr>
          <p:cNvPr id="102" name="CuadroTexto 101"/>
          <p:cNvSpPr txBox="1"/>
          <p:nvPr/>
        </p:nvSpPr>
        <p:spPr>
          <a:xfrm>
            <a:off x="6775994" y="6225216"/>
            <a:ext cx="1837362" cy="307777"/>
          </a:xfrm>
          <a:prstGeom prst="rect">
            <a:avLst/>
          </a:prstGeom>
          <a:noFill/>
        </p:spPr>
        <p:txBody>
          <a:bodyPr wrap="none" rtlCol="0">
            <a:spAutoFit/>
          </a:bodyPr>
          <a:lstStyle/>
          <a:p>
            <a:r>
              <a:rPr lang="es-ES" sz="1400" dirty="0" smtClean="0">
                <a:latin typeface="+mj-lt"/>
              </a:rPr>
              <a:t>Lanzamiento vertical</a:t>
            </a:r>
            <a:endParaRPr lang="es-ES" sz="1400" dirty="0">
              <a:latin typeface="+mj-lt"/>
            </a:endParaRPr>
          </a:p>
        </p:txBody>
      </p:sp>
      <mc:AlternateContent xmlns:mc="http://schemas.openxmlformats.org/markup-compatibility/2006" xmlns:a14="http://schemas.microsoft.com/office/drawing/2010/main">
        <mc:Choice Requires="a14">
          <p:sp>
            <p:nvSpPr>
              <p:cNvPr id="103" name="Rectángulo 102"/>
              <p:cNvSpPr/>
              <p:nvPr/>
            </p:nvSpPr>
            <p:spPr>
              <a:xfrm>
                <a:off x="870991" y="6044451"/>
                <a:ext cx="1705723" cy="355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ea typeface="Cambria Math"/>
                            </a:rPr>
                          </m:ctrlPr>
                        </m:sSupPr>
                        <m:e>
                          <m:r>
                            <a:rPr lang="es-ES" sz="1600" i="1">
                              <a:latin typeface="Cambria Math" panose="02040503050406030204" pitchFamily="18" charset="0"/>
                              <a:ea typeface="Cambria Math"/>
                            </a:rPr>
                            <m:t>𝑣</m:t>
                          </m:r>
                        </m:e>
                        <m:sup>
                          <m:r>
                            <a:rPr lang="es-ES" sz="1600" i="1">
                              <a:latin typeface="Cambria Math" panose="02040503050406030204" pitchFamily="18" charset="0"/>
                              <a:ea typeface="Cambria Math"/>
                            </a:rPr>
                            <m:t>2</m:t>
                          </m:r>
                        </m:sup>
                      </m:sSup>
                      <m:r>
                        <a:rPr lang="es-ES" sz="1600" i="1">
                          <a:latin typeface="Cambria Math" panose="02040503050406030204" pitchFamily="18" charset="0"/>
                          <a:ea typeface="Cambria Math"/>
                        </a:rPr>
                        <m:t>−</m:t>
                      </m:r>
                      <m:sSubSup>
                        <m:sSubSupPr>
                          <m:ctrlPr>
                            <a:rPr lang="es-ES" sz="1600" i="1">
                              <a:latin typeface="Cambria Math" panose="02040503050406030204" pitchFamily="18" charset="0"/>
                              <a:ea typeface="Cambria Math"/>
                            </a:rPr>
                          </m:ctrlPr>
                        </m:sSubSupPr>
                        <m:e>
                          <m:r>
                            <a:rPr lang="es-ES" sz="1600" i="1">
                              <a:latin typeface="Cambria Math" panose="02040503050406030204" pitchFamily="18" charset="0"/>
                              <a:ea typeface="Cambria Math"/>
                            </a:rPr>
                            <m:t>𝑣</m:t>
                          </m:r>
                        </m:e>
                        <m:sub>
                          <m:r>
                            <a:rPr lang="es-ES" sz="1600" i="1">
                              <a:latin typeface="Cambria Math" panose="02040503050406030204" pitchFamily="18" charset="0"/>
                              <a:ea typeface="Cambria Math"/>
                            </a:rPr>
                            <m:t>0</m:t>
                          </m:r>
                        </m:sub>
                        <m:sup>
                          <m:r>
                            <a:rPr lang="es-ES" sz="1600" i="1">
                              <a:latin typeface="Cambria Math" panose="02040503050406030204" pitchFamily="18" charset="0"/>
                              <a:ea typeface="Cambria Math"/>
                            </a:rPr>
                            <m:t>2</m:t>
                          </m:r>
                        </m:sup>
                      </m:sSubSup>
                      <m:r>
                        <a:rPr lang="es-ES" sz="1600" i="1">
                          <a:latin typeface="Cambria Math" panose="02040503050406030204" pitchFamily="18" charset="0"/>
                          <a:ea typeface="Cambria Math"/>
                        </a:rPr>
                        <m:t>=2</m:t>
                      </m:r>
                      <m:r>
                        <a:rPr lang="es-ES" sz="1600" b="0" i="1" smtClean="0">
                          <a:latin typeface="Cambria Math" panose="02040503050406030204" pitchFamily="18" charset="0"/>
                          <a:ea typeface="Cambria Math"/>
                        </a:rPr>
                        <m:t>𝑔</m:t>
                      </m:r>
                      <m:r>
                        <a:rPr lang="es-ES" sz="1600" i="1">
                          <a:latin typeface="Cambria Math" panose="02040503050406030204" pitchFamily="18" charset="0"/>
                          <a:ea typeface="Cambria Math" panose="02040503050406030204" pitchFamily="18" charset="0"/>
                        </a:rPr>
                        <m:t>∆</m:t>
                      </m:r>
                      <m:r>
                        <m:rPr>
                          <m:nor/>
                        </m:rPr>
                        <a:rPr lang="es-ES" sz="1600" b="0" i="0" smtClean="0">
                          <a:latin typeface="+mj-lt"/>
                          <a:ea typeface="Cambria Math" panose="02040503050406030204" pitchFamily="18" charset="0"/>
                        </a:rPr>
                        <m:t>y</m:t>
                      </m:r>
                      <m:r>
                        <m:rPr>
                          <m:nor/>
                        </m:rPr>
                        <a:rPr lang="es-ES" sz="1600" dirty="0">
                          <a:latin typeface="+mj-lt"/>
                        </a:rPr>
                        <m:t> </m:t>
                      </m:r>
                    </m:oMath>
                  </m:oMathPara>
                </a14:m>
                <a:endParaRPr lang="es-ES" sz="1600" dirty="0">
                  <a:latin typeface="+mj-lt"/>
                </a:endParaRPr>
              </a:p>
            </p:txBody>
          </p:sp>
        </mc:Choice>
        <mc:Fallback xmlns="">
          <p:sp>
            <p:nvSpPr>
              <p:cNvPr id="103" name="Rectángulo 102"/>
              <p:cNvSpPr>
                <a:spLocks noRot="1" noChangeAspect="1" noMove="1" noResize="1" noEditPoints="1" noAdjustHandles="1" noChangeArrowheads="1" noChangeShapeType="1" noTextEdit="1"/>
              </p:cNvSpPr>
              <p:nvPr/>
            </p:nvSpPr>
            <p:spPr>
              <a:xfrm>
                <a:off x="870991" y="6044451"/>
                <a:ext cx="1705723" cy="355610"/>
              </a:xfrm>
              <a:prstGeom prst="rect">
                <a:avLst/>
              </a:prstGeom>
              <a:blipFill>
                <a:blip r:embed="rId8"/>
                <a:stretch>
                  <a:fillRect b="-1724"/>
                </a:stretch>
              </a:blipFill>
            </p:spPr>
            <p:txBody>
              <a:bodyPr/>
              <a:lstStyle/>
              <a:p>
                <a:r>
                  <a:rPr lang="es-ES">
                    <a:noFill/>
                  </a:rPr>
                  <a:t> </a:t>
                </a:r>
              </a:p>
            </p:txBody>
          </p:sp>
        </mc:Fallback>
      </mc:AlternateContent>
      <p:sp>
        <p:nvSpPr>
          <p:cNvPr id="104" name="Rectángulo 103"/>
          <p:cNvSpPr/>
          <p:nvPr/>
        </p:nvSpPr>
        <p:spPr>
          <a:xfrm>
            <a:off x="401075" y="3439726"/>
            <a:ext cx="4128053" cy="338554"/>
          </a:xfrm>
          <a:prstGeom prst="rect">
            <a:avLst/>
          </a:prstGeom>
        </p:spPr>
        <p:txBody>
          <a:bodyPr wrap="none">
            <a:spAutoFit/>
          </a:bodyPr>
          <a:lstStyle/>
          <a:p>
            <a:pPr algn="just"/>
            <a:r>
              <a:rPr lang="es-ES" sz="1600" dirty="0">
                <a:latin typeface="+mj-lt"/>
                <a:cs typeface="Arial" pitchFamily="34" charset="0"/>
              </a:rPr>
              <a:t>Ejemplos: caída libre y lanzamiento vertical.</a:t>
            </a:r>
          </a:p>
        </p:txBody>
      </p:sp>
      <p:cxnSp>
        <p:nvCxnSpPr>
          <p:cNvPr id="105" name="Conector recto de flecha 104"/>
          <p:cNvCxnSpPr/>
          <p:nvPr/>
        </p:nvCxnSpPr>
        <p:spPr>
          <a:xfrm>
            <a:off x="1716773" y="5436860"/>
            <a:ext cx="0" cy="5400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31" name="Imagen 30">
            <a:hlinkClick r:id="rId9"/>
          </p:cNvPr>
          <p:cNvPicPr>
            <a:picLocks noChangeAspect="1"/>
          </p:cNvPicPr>
          <p:nvPr/>
        </p:nvPicPr>
        <p:blipFill>
          <a:blip r:embed="rId10">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33" name="Rectángulo 32"/>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162934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559300" y="556715"/>
            <a:ext cx="2613216" cy="338554"/>
          </a:xfrm>
          <a:prstGeom prst="rect">
            <a:avLst/>
          </a:prstGeom>
          <a:noFill/>
        </p:spPr>
        <p:txBody>
          <a:bodyPr wrap="none" rtlCol="0">
            <a:spAutoFit/>
          </a:bodyPr>
          <a:lstStyle/>
          <a:p>
            <a:r>
              <a:rPr lang="es-ES" sz="1600" b="1" dirty="0" smtClean="0">
                <a:solidFill>
                  <a:schemeClr val="bg1"/>
                </a:solidFill>
              </a:rPr>
              <a:t>TABLA DE CONTENIDOS</a:t>
            </a:r>
            <a:endParaRPr lang="es-ES" sz="1600" b="1" dirty="0">
              <a:solidFill>
                <a:schemeClr val="bg1"/>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597218156"/>
              </p:ext>
            </p:extLst>
          </p:nvPr>
        </p:nvGraphicFramePr>
        <p:xfrm>
          <a:off x="444500" y="1059621"/>
          <a:ext cx="8229600" cy="5212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187307646"/>
                    </a:ext>
                  </a:extLst>
                </a:gridCol>
                <a:gridCol w="4114800">
                  <a:extLst>
                    <a:ext uri="{9D8B030D-6E8A-4147-A177-3AD203B41FA5}">
                      <a16:colId xmlns:a16="http://schemas.microsoft.com/office/drawing/2014/main" val="3377069663"/>
                    </a:ext>
                  </a:extLst>
                </a:gridCol>
              </a:tblGrid>
              <a:tr h="370840">
                <a:tc>
                  <a:txBody>
                    <a:bodyPr/>
                    <a:lstStyle/>
                    <a:p>
                      <a:pPr marL="265113" indent="-265113"/>
                      <a:r>
                        <a:rPr lang="es-ES" sz="1600" b="1" dirty="0" smtClean="0">
                          <a:solidFill>
                            <a:srgbClr val="0070C0"/>
                          </a:solidFill>
                          <a:hlinkClick r:id="rId2" action="ppaction://hlinksldjump"/>
                        </a:rPr>
                        <a:t>CINEMÁTICA</a:t>
                      </a:r>
                      <a:endParaRPr lang="es-ES" sz="1600" b="1" dirty="0" smtClean="0">
                        <a:solidFill>
                          <a:srgbClr val="0070C0"/>
                        </a:solidFill>
                      </a:endParaRPr>
                    </a:p>
                    <a:p>
                      <a:pPr marL="266700" indent="-266700">
                        <a:buNone/>
                      </a:pPr>
                      <a:r>
                        <a:rPr lang="es-ES" sz="1600" b="1" dirty="0" smtClean="0">
                          <a:solidFill>
                            <a:schemeClr val="tx1"/>
                          </a:solidFill>
                          <a:hlinkClick r:id="rId3" action="ppaction://hlinksldjump"/>
                        </a:rPr>
                        <a:t>1.	Las magnitudes cinemáticas</a:t>
                      </a:r>
                      <a:endParaRPr lang="es-ES" sz="1600" b="1" dirty="0" smtClean="0">
                        <a:solidFill>
                          <a:schemeClr val="tx1"/>
                        </a:solidFill>
                      </a:endParaRPr>
                    </a:p>
                    <a:p>
                      <a:pPr marL="723900" indent="-457200">
                        <a:buNone/>
                      </a:pPr>
                      <a:r>
                        <a:rPr lang="es-ES" sz="1600" b="0" dirty="0" smtClean="0">
                          <a:solidFill>
                            <a:schemeClr val="tx1"/>
                          </a:solidFill>
                          <a:hlinkClick r:id="rId4" action="ppaction://hlinksldjump"/>
                        </a:rPr>
                        <a:t>1.1.	Vector</a:t>
                      </a:r>
                      <a:r>
                        <a:rPr lang="es-ES" sz="1600" b="0" baseline="0" dirty="0" smtClean="0">
                          <a:solidFill>
                            <a:schemeClr val="tx1"/>
                          </a:solidFill>
                          <a:hlinkClick r:id="rId4" action="ppaction://hlinksldjump"/>
                        </a:rPr>
                        <a:t> de posición, desplazamiento y trayectoria.</a:t>
                      </a:r>
                      <a:endParaRPr lang="es-ES" sz="1600" b="0" baseline="0" dirty="0" smtClean="0">
                        <a:solidFill>
                          <a:schemeClr val="tx1"/>
                        </a:solidFill>
                      </a:endParaRPr>
                    </a:p>
                    <a:p>
                      <a:pPr marL="723900" indent="-457200">
                        <a:buNone/>
                      </a:pPr>
                      <a:r>
                        <a:rPr lang="es-ES" sz="1600" b="0" baseline="0" dirty="0" smtClean="0">
                          <a:solidFill>
                            <a:schemeClr val="tx1"/>
                          </a:solidFill>
                          <a:hlinkClick r:id="rId5" action="ppaction://hlinksldjump"/>
                        </a:rPr>
                        <a:t>1.2.	Velocidad.</a:t>
                      </a:r>
                      <a:endParaRPr lang="es-ES" sz="1600" b="0" baseline="0" dirty="0" smtClean="0">
                        <a:solidFill>
                          <a:schemeClr val="tx1"/>
                        </a:solidFill>
                      </a:endParaRPr>
                    </a:p>
                    <a:p>
                      <a:pPr marL="723900" indent="-457200">
                        <a:buNone/>
                      </a:pPr>
                      <a:r>
                        <a:rPr lang="es-ES" sz="1600" b="0" baseline="0" dirty="0" smtClean="0">
                          <a:solidFill>
                            <a:schemeClr val="tx1"/>
                          </a:solidFill>
                          <a:hlinkClick r:id="rId6" action="ppaction://hlinksldjump"/>
                        </a:rPr>
                        <a:t>1.3.	Aceleración.</a:t>
                      </a:r>
                      <a:endParaRPr lang="es-ES" sz="800" b="0" baseline="0" dirty="0" smtClean="0">
                        <a:solidFill>
                          <a:schemeClr val="tx1"/>
                        </a:solidFill>
                      </a:endParaRPr>
                    </a:p>
                    <a:p>
                      <a:pPr marL="266700" indent="-266700">
                        <a:buNone/>
                      </a:pPr>
                      <a:r>
                        <a:rPr lang="es-ES" sz="1600" b="1" baseline="0" dirty="0" smtClean="0">
                          <a:solidFill>
                            <a:schemeClr val="tx1"/>
                          </a:solidFill>
                          <a:hlinkClick r:id="rId2" action="ppaction://hlinksldjump"/>
                        </a:rPr>
                        <a:t>2.	Movimientos rectilíneos.</a:t>
                      </a:r>
                      <a:endParaRPr lang="es-ES" sz="1600" b="1" baseline="0" dirty="0" smtClean="0">
                        <a:solidFill>
                          <a:schemeClr val="tx1"/>
                        </a:solidFill>
                      </a:endParaRPr>
                    </a:p>
                    <a:p>
                      <a:pPr marL="723900" indent="-457200">
                        <a:buNone/>
                      </a:pPr>
                      <a:r>
                        <a:rPr lang="es-ES" sz="1600" b="0" baseline="0" dirty="0" smtClean="0">
                          <a:solidFill>
                            <a:schemeClr val="tx1"/>
                          </a:solidFill>
                          <a:hlinkClick r:id="rId2" action="ppaction://hlinksldjump"/>
                        </a:rPr>
                        <a:t>2.1.	Movimiento rectilíneo y uniforme.</a:t>
                      </a:r>
                      <a:endParaRPr lang="es-ES" sz="1600" b="0" baseline="0" dirty="0" smtClean="0">
                        <a:solidFill>
                          <a:schemeClr val="tx1"/>
                        </a:solidFill>
                      </a:endParaRPr>
                    </a:p>
                    <a:p>
                      <a:pPr marL="723900" indent="-457200">
                        <a:buNone/>
                      </a:pPr>
                      <a:r>
                        <a:rPr lang="es-ES" sz="1600" b="0" baseline="0" dirty="0" smtClean="0">
                          <a:solidFill>
                            <a:schemeClr val="tx1"/>
                          </a:solidFill>
                          <a:hlinkClick r:id="rId7" action="ppaction://hlinksldjump"/>
                        </a:rPr>
                        <a:t>2.2.	Movimiento rectilíneo uniformemente acelerado.</a:t>
                      </a:r>
                      <a:endParaRPr lang="es-ES" sz="1600" b="0" baseline="0" dirty="0" smtClean="0">
                        <a:solidFill>
                          <a:schemeClr val="tx1"/>
                        </a:solidFill>
                      </a:endParaRPr>
                    </a:p>
                    <a:p>
                      <a:pPr marL="266700" indent="-266700">
                        <a:buNone/>
                      </a:pPr>
                      <a:r>
                        <a:rPr lang="es-ES" sz="1600" b="1" baseline="0" dirty="0" smtClean="0">
                          <a:solidFill>
                            <a:schemeClr val="tx1"/>
                          </a:solidFill>
                          <a:hlinkClick r:id="rId8" action="ppaction://hlinksldjump"/>
                        </a:rPr>
                        <a:t>3.	Movimientos en dos direcciones</a:t>
                      </a:r>
                      <a:endParaRPr lang="es-ES" sz="1600" b="1" baseline="0" dirty="0" smtClean="0">
                        <a:solidFill>
                          <a:schemeClr val="tx1"/>
                        </a:solidFill>
                      </a:endParaRPr>
                    </a:p>
                    <a:p>
                      <a:pPr marL="723900" indent="-457200">
                        <a:buNone/>
                      </a:pPr>
                      <a:r>
                        <a:rPr lang="es-ES" sz="1600" b="0" baseline="0" dirty="0" smtClean="0">
                          <a:solidFill>
                            <a:schemeClr val="tx1"/>
                          </a:solidFill>
                          <a:hlinkClick r:id="rId8" action="ppaction://hlinksldjump"/>
                        </a:rPr>
                        <a:t>3.1.	Movimientos de trayectoria parabólica.</a:t>
                      </a:r>
                      <a:endParaRPr lang="es-ES" sz="1600" b="0" baseline="0" dirty="0" smtClean="0">
                        <a:solidFill>
                          <a:schemeClr val="tx1"/>
                        </a:solidFill>
                      </a:endParaRPr>
                    </a:p>
                    <a:p>
                      <a:pPr marL="723900" indent="-457200">
                        <a:buNone/>
                      </a:pPr>
                      <a:r>
                        <a:rPr lang="es-ES" sz="1600" b="0" baseline="0" dirty="0" smtClean="0">
                          <a:solidFill>
                            <a:schemeClr val="tx1"/>
                          </a:solidFill>
                          <a:hlinkClick r:id="rId9" action="ppaction://hlinksldjump"/>
                        </a:rPr>
                        <a:t>3.2. 	Movimientos de trayectoria circular.</a:t>
                      </a:r>
                      <a:endParaRPr lang="es-ES" sz="1600" b="0" baseline="0" dirty="0" smtClean="0">
                        <a:solidFill>
                          <a:schemeClr val="tx1"/>
                        </a:solidFill>
                      </a:endParaRPr>
                    </a:p>
                    <a:p>
                      <a:pPr marL="0" indent="0">
                        <a:buNone/>
                      </a:pPr>
                      <a:endParaRPr lang="es-ES" sz="1600" b="0" baseline="0" dirty="0" smtClean="0">
                        <a:solidFill>
                          <a:schemeClr val="tx1"/>
                        </a:solidFill>
                      </a:endParaRPr>
                    </a:p>
                    <a:p>
                      <a:pPr marL="0" indent="0">
                        <a:buNone/>
                      </a:pPr>
                      <a:r>
                        <a:rPr lang="es-ES" sz="1600" b="1" baseline="0" dirty="0" smtClean="0">
                          <a:solidFill>
                            <a:srgbClr val="0070C0"/>
                          </a:solidFill>
                          <a:hlinkClick r:id="rId10" action="ppaction://hlinksldjump"/>
                        </a:rPr>
                        <a:t>DINÁMICA</a:t>
                      </a:r>
                      <a:endParaRPr lang="es-ES" sz="1600" b="1" baseline="0" dirty="0" smtClean="0">
                        <a:solidFill>
                          <a:srgbClr val="0070C0"/>
                        </a:solidFill>
                      </a:endParaRPr>
                    </a:p>
                    <a:p>
                      <a:pPr marL="266700" indent="-266700">
                        <a:buNone/>
                      </a:pPr>
                      <a:r>
                        <a:rPr lang="es-ES" sz="1600" b="1" baseline="0" dirty="0" smtClean="0">
                          <a:solidFill>
                            <a:schemeClr val="tx1"/>
                          </a:solidFill>
                          <a:hlinkClick r:id="rId10" action="ppaction://hlinksldjump"/>
                        </a:rPr>
                        <a:t>4.	Leyes de la dinámica de Newton.</a:t>
                      </a:r>
                      <a:endParaRPr lang="es-ES" sz="1600" b="1" baseline="0" dirty="0" smtClean="0">
                        <a:solidFill>
                          <a:schemeClr val="tx1"/>
                        </a:solidFill>
                      </a:endParaRPr>
                    </a:p>
                    <a:p>
                      <a:pPr marL="723900" indent="-457200">
                        <a:buNone/>
                      </a:pPr>
                      <a:r>
                        <a:rPr lang="es-ES" sz="1600" b="0" baseline="0" dirty="0" smtClean="0">
                          <a:solidFill>
                            <a:schemeClr val="tx1"/>
                          </a:solidFill>
                          <a:hlinkClick r:id="rId11" action="ppaction://hlinksldjump"/>
                        </a:rPr>
                        <a:t>4.1.	Sistemas de referencia inerciales y no inerciales.</a:t>
                      </a:r>
                      <a:endParaRPr lang="es-ES" sz="1600" b="0" baseline="0" dirty="0" smtClean="0">
                        <a:solidFill>
                          <a:schemeClr val="tx1"/>
                        </a:solidFill>
                      </a:endParaRPr>
                    </a:p>
                    <a:p>
                      <a:pPr marL="266700" indent="-266700">
                        <a:buNone/>
                      </a:pPr>
                      <a:r>
                        <a:rPr lang="es-ES" sz="1600" b="1" baseline="0" dirty="0" smtClean="0">
                          <a:solidFill>
                            <a:schemeClr val="tx1"/>
                          </a:solidFill>
                          <a:hlinkClick r:id="rId12" action="ppaction://hlinksldjump"/>
                        </a:rPr>
                        <a:t>5.	Momento lineal de una partícula.</a:t>
                      </a:r>
                      <a:endParaRPr lang="es-ES" sz="1600" b="1" baseline="0" dirty="0" smtClean="0">
                        <a:solidFill>
                          <a:schemeClr val="tx1"/>
                        </a:solidFill>
                      </a:endParaRPr>
                    </a:p>
                    <a:p>
                      <a:pPr marL="723900" indent="-457200">
                        <a:buNone/>
                      </a:pPr>
                      <a:r>
                        <a:rPr lang="es-ES" sz="1600" b="0" baseline="0" dirty="0" smtClean="0">
                          <a:solidFill>
                            <a:schemeClr val="tx1"/>
                          </a:solidFill>
                          <a:hlinkClick r:id="rId13" action="ppaction://hlinksldjump"/>
                        </a:rPr>
                        <a:t>5.1.	Momento lineal y leyes de Newton</a:t>
                      </a:r>
                      <a:endParaRPr lang="es-ES" sz="1600" b="0" baseline="0" dirty="0" smtClean="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tc>
                  <a:txBody>
                    <a:bodyPr/>
                    <a:lstStyle/>
                    <a:p>
                      <a:pPr marL="723900" indent="-355600"/>
                      <a:r>
                        <a:rPr lang="es-ES" sz="1600" b="0" dirty="0" smtClean="0">
                          <a:solidFill>
                            <a:schemeClr val="tx1"/>
                          </a:solidFill>
                          <a:hlinkClick r:id="rId14" action="ppaction://hlinksldjump"/>
                        </a:rPr>
                        <a:t>5.2.	Conservación</a:t>
                      </a:r>
                      <a:r>
                        <a:rPr lang="es-ES" sz="1600" b="0" baseline="0" dirty="0" smtClean="0">
                          <a:solidFill>
                            <a:schemeClr val="tx1"/>
                          </a:solidFill>
                          <a:hlinkClick r:id="rId14" action="ppaction://hlinksldjump"/>
                        </a:rPr>
                        <a:t> del momento lineal.</a:t>
                      </a:r>
                      <a:endParaRPr lang="es-ES" sz="1600" b="0" baseline="0" dirty="0" smtClean="0">
                        <a:solidFill>
                          <a:schemeClr val="tx1"/>
                        </a:solidFill>
                      </a:endParaRPr>
                    </a:p>
                    <a:p>
                      <a:pPr marL="355600" indent="-355600">
                        <a:buNone/>
                      </a:pPr>
                      <a:r>
                        <a:rPr lang="es-ES" sz="1600" b="1" baseline="0" dirty="0" smtClean="0">
                          <a:solidFill>
                            <a:schemeClr val="tx1"/>
                          </a:solidFill>
                          <a:hlinkClick r:id="rId15" action="ppaction://hlinksldjump"/>
                        </a:rPr>
                        <a:t>6.	Fuerzas elásticas. Ley de Hooke.</a:t>
                      </a:r>
                      <a:endParaRPr lang="es-ES" sz="1600" b="1" baseline="0" dirty="0" smtClean="0">
                        <a:solidFill>
                          <a:schemeClr val="tx1"/>
                        </a:solidFill>
                      </a:endParaRPr>
                    </a:p>
                    <a:p>
                      <a:pPr marL="355600" indent="-355600">
                        <a:buNone/>
                      </a:pPr>
                      <a:r>
                        <a:rPr lang="es-ES" sz="1600" b="1" baseline="0" dirty="0" smtClean="0">
                          <a:solidFill>
                            <a:schemeClr val="tx1"/>
                          </a:solidFill>
                          <a:hlinkClick r:id="rId16" action="ppaction://hlinksldjump"/>
                        </a:rPr>
                        <a:t>7.	Las fuerzas de rozamiento</a:t>
                      </a:r>
                      <a:endParaRPr lang="es-ES" sz="1600" b="1" baseline="0" dirty="0" smtClean="0">
                        <a:solidFill>
                          <a:schemeClr val="tx1"/>
                        </a:solidFill>
                      </a:endParaRPr>
                    </a:p>
                    <a:p>
                      <a:pPr marL="355600" indent="-355600">
                        <a:buNone/>
                      </a:pPr>
                      <a:r>
                        <a:rPr lang="es-ES" sz="1600" b="1" baseline="0" dirty="0" smtClean="0">
                          <a:solidFill>
                            <a:schemeClr val="tx1"/>
                          </a:solidFill>
                          <a:hlinkClick r:id="rId17" action="ppaction://hlinksldjump"/>
                        </a:rPr>
                        <a:t>8.	Resolución de problemas.</a:t>
                      </a:r>
                      <a:endParaRPr lang="es-ES" sz="1600" b="1" baseline="0" dirty="0" smtClean="0">
                        <a:solidFill>
                          <a:schemeClr val="tx1"/>
                        </a:solidFill>
                      </a:endParaRPr>
                    </a:p>
                    <a:p>
                      <a:pPr marL="355600" indent="-355600">
                        <a:buAutoNum type="arabicPeriod" startAt="6"/>
                      </a:pPr>
                      <a:endParaRPr lang="es-ES" sz="1600" b="0" baseline="0" dirty="0" smtClean="0">
                        <a:solidFill>
                          <a:schemeClr val="tx1"/>
                        </a:solidFill>
                      </a:endParaRPr>
                    </a:p>
                    <a:p>
                      <a:pPr marL="355600" indent="-355600">
                        <a:buNone/>
                      </a:pPr>
                      <a:r>
                        <a:rPr lang="es-ES" sz="1600" b="1" baseline="0" dirty="0" smtClean="0">
                          <a:solidFill>
                            <a:srgbClr val="0070C0"/>
                          </a:solidFill>
                          <a:hlinkClick r:id="rId18" action="ppaction://hlinksldjump"/>
                        </a:rPr>
                        <a:t>TRABAJO Y ENERGÍA</a:t>
                      </a:r>
                      <a:endParaRPr lang="es-ES" sz="1600" b="1" baseline="0" dirty="0" smtClean="0">
                        <a:solidFill>
                          <a:srgbClr val="0070C0"/>
                        </a:solidFill>
                      </a:endParaRPr>
                    </a:p>
                    <a:p>
                      <a:pPr marL="355600" indent="-355600">
                        <a:buFont typeface="+mj-lt"/>
                        <a:buNone/>
                      </a:pPr>
                      <a:r>
                        <a:rPr lang="es-ES" sz="1600" b="1" baseline="0" dirty="0" smtClean="0">
                          <a:solidFill>
                            <a:schemeClr val="tx1"/>
                          </a:solidFill>
                          <a:hlinkClick r:id="rId18" action="ppaction://hlinksldjump"/>
                        </a:rPr>
                        <a:t>9.	Trabajo mecánico.</a:t>
                      </a:r>
                      <a:endParaRPr lang="es-ES" sz="1600" b="1" baseline="0" dirty="0" smtClean="0">
                        <a:solidFill>
                          <a:schemeClr val="tx1"/>
                        </a:solidFill>
                      </a:endParaRPr>
                    </a:p>
                    <a:p>
                      <a:pPr marL="723900" indent="-355600">
                        <a:buNone/>
                      </a:pPr>
                      <a:r>
                        <a:rPr lang="es-ES" sz="1600" b="0" baseline="0" dirty="0" smtClean="0">
                          <a:solidFill>
                            <a:schemeClr val="tx1"/>
                          </a:solidFill>
                          <a:hlinkClick r:id="rId19" action="ppaction://hlinksldjump"/>
                        </a:rPr>
                        <a:t>9.1.	Trabajo de una fuerza constante.</a:t>
                      </a:r>
                      <a:endParaRPr lang="es-ES" sz="1600" b="0" baseline="0" dirty="0" smtClean="0">
                        <a:solidFill>
                          <a:schemeClr val="tx1"/>
                        </a:solidFill>
                      </a:endParaRPr>
                    </a:p>
                    <a:p>
                      <a:pPr marL="723900" indent="-355600">
                        <a:buNone/>
                      </a:pPr>
                      <a:r>
                        <a:rPr lang="es-ES" sz="1600" b="0" baseline="0" dirty="0" smtClean="0">
                          <a:solidFill>
                            <a:schemeClr val="tx1"/>
                          </a:solidFill>
                          <a:hlinkClick r:id="rId20" action="ppaction://hlinksldjump"/>
                        </a:rPr>
                        <a:t>9.2.	Trabajo de fuerzas variables.</a:t>
                      </a:r>
                      <a:endParaRPr lang="es-ES" sz="1600" b="0" baseline="0" dirty="0" smtClean="0">
                        <a:solidFill>
                          <a:schemeClr val="tx1"/>
                        </a:solidFill>
                      </a:endParaRPr>
                    </a:p>
                    <a:p>
                      <a:pPr marL="723900" indent="-355600">
                        <a:buNone/>
                      </a:pPr>
                      <a:r>
                        <a:rPr lang="es-ES" sz="1600" b="0" baseline="0" dirty="0" smtClean="0">
                          <a:solidFill>
                            <a:schemeClr val="tx1"/>
                          </a:solidFill>
                          <a:hlinkClick r:id="rId21" action="ppaction://hlinksldjump"/>
                        </a:rPr>
                        <a:t>9.3.	Potencia.</a:t>
                      </a:r>
                      <a:endParaRPr lang="es-ES" sz="1600" b="0" baseline="0" dirty="0" smtClean="0">
                        <a:solidFill>
                          <a:schemeClr val="tx1"/>
                        </a:solidFill>
                      </a:endParaRPr>
                    </a:p>
                    <a:p>
                      <a:pPr marL="355600" indent="-355600">
                        <a:buNone/>
                      </a:pPr>
                      <a:r>
                        <a:rPr lang="es-ES" sz="1600" b="1" baseline="0" dirty="0" smtClean="0">
                          <a:solidFill>
                            <a:schemeClr val="tx1"/>
                          </a:solidFill>
                          <a:hlinkClick r:id="rId22" action="ppaction://hlinksldjump"/>
                        </a:rPr>
                        <a:t>10.	Energía mecánica.</a:t>
                      </a:r>
                      <a:endParaRPr lang="es-ES" sz="1600" b="1" baseline="0" dirty="0" smtClean="0">
                        <a:solidFill>
                          <a:schemeClr val="tx1"/>
                        </a:solidFill>
                      </a:endParaRPr>
                    </a:p>
                    <a:p>
                      <a:pPr marL="723900" indent="-368300">
                        <a:buNone/>
                      </a:pPr>
                      <a:r>
                        <a:rPr lang="es-ES" sz="1600" b="0" baseline="0" dirty="0" smtClean="0">
                          <a:solidFill>
                            <a:schemeClr val="tx1"/>
                          </a:solidFill>
                          <a:hlinkClick r:id="rId23" action="ppaction://hlinksldjump"/>
                        </a:rPr>
                        <a:t>10.1.	Trabajo y energía cinética.</a:t>
                      </a:r>
                      <a:endParaRPr lang="es-ES" sz="1600" b="0" baseline="0" dirty="0" smtClean="0">
                        <a:solidFill>
                          <a:schemeClr val="tx1"/>
                        </a:solidFill>
                      </a:endParaRPr>
                    </a:p>
                    <a:p>
                      <a:pPr marL="355600" indent="-355600">
                        <a:buNone/>
                      </a:pPr>
                      <a:r>
                        <a:rPr lang="es-ES" sz="1600" b="1" baseline="0" dirty="0" smtClean="0">
                          <a:solidFill>
                            <a:schemeClr val="tx1"/>
                          </a:solidFill>
                          <a:hlinkClick r:id="rId24" action="ppaction://hlinksldjump"/>
                        </a:rPr>
                        <a:t>11.	Colisiones.</a:t>
                      </a:r>
                      <a:endParaRPr lang="es-ES" sz="1600" b="1" baseline="0" dirty="0" smtClean="0">
                        <a:solidFill>
                          <a:schemeClr val="tx1"/>
                        </a:solidFill>
                      </a:endParaRPr>
                    </a:p>
                    <a:p>
                      <a:pPr marL="355600" indent="0">
                        <a:buNone/>
                      </a:pPr>
                      <a:r>
                        <a:rPr lang="es-ES" sz="1600" b="0" baseline="0" dirty="0" smtClean="0">
                          <a:solidFill>
                            <a:schemeClr val="tx1"/>
                          </a:solidFill>
                          <a:hlinkClick r:id="rId25" action="ppaction://hlinksldjump"/>
                        </a:rPr>
                        <a:t>11.1. Colisiones elásticas.</a:t>
                      </a:r>
                      <a:endParaRPr lang="es-ES" sz="1600" b="0" baseline="0" dirty="0" smtClean="0">
                        <a:solidFill>
                          <a:schemeClr val="tx1"/>
                        </a:solidFill>
                      </a:endParaRPr>
                    </a:p>
                    <a:p>
                      <a:pPr marL="355600" indent="0">
                        <a:buNone/>
                      </a:pPr>
                      <a:r>
                        <a:rPr lang="es-ES" sz="1600" b="0" baseline="0" dirty="0" smtClean="0">
                          <a:solidFill>
                            <a:schemeClr val="tx1"/>
                          </a:solidFill>
                          <a:hlinkClick r:id="rId26" action="ppaction://hlinksldjump"/>
                        </a:rPr>
                        <a:t>11.2. Colisiones inelásticas (Plásticas).</a:t>
                      </a:r>
                      <a:endParaRPr lang="es-ES" sz="1600" b="0" baseline="0" dirty="0" smtClean="0">
                        <a:solidFill>
                          <a:schemeClr val="tx1"/>
                        </a:solidFill>
                      </a:endParaRPr>
                    </a:p>
                    <a:p>
                      <a:pPr marL="355600" indent="-355600">
                        <a:buFont typeface="+mj-lt"/>
                        <a:buNone/>
                      </a:pPr>
                      <a:r>
                        <a:rPr lang="es-ES" sz="1600" b="1" baseline="0" dirty="0" smtClean="0">
                          <a:solidFill>
                            <a:schemeClr val="tx1"/>
                          </a:solidFill>
                          <a:hlinkClick r:id="rId27" action="ppaction://hlinksldjump"/>
                        </a:rPr>
                        <a:t>12.	Energía potencial: fuerzas conservativas.</a:t>
                      </a:r>
                      <a:endParaRPr lang="es-ES" sz="1600" b="1" baseline="0" dirty="0" smtClean="0">
                        <a:solidFill>
                          <a:schemeClr val="tx1"/>
                        </a:solidFill>
                      </a:endParaRPr>
                    </a:p>
                    <a:p>
                      <a:pPr marL="355600" indent="-355600">
                        <a:buNone/>
                      </a:pPr>
                      <a:r>
                        <a:rPr lang="es-ES" sz="1600" b="1" baseline="0" dirty="0" smtClean="0">
                          <a:solidFill>
                            <a:schemeClr val="tx1"/>
                          </a:solidFill>
                          <a:hlinkClick r:id="rId28" action="ppaction://hlinksldjump"/>
                        </a:rPr>
                        <a:t>13.	Conservación de la energía mecánica.</a:t>
                      </a:r>
                      <a:endParaRPr lang="es-ES" sz="1600" b="1" baseline="0" dirty="0" smtClean="0">
                        <a:solidFill>
                          <a:schemeClr val="tx1"/>
                        </a:solidFill>
                      </a:endParaRPr>
                    </a:p>
                    <a:p>
                      <a:endParaRPr lang="es-ES" sz="1600" dirty="0">
                        <a:solidFill>
                          <a:schemeClr val="tx1"/>
                        </a:solidFill>
                      </a:endParaRPr>
                    </a:p>
                  </a:txBody>
                  <a:tcPr>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616655480"/>
                  </a:ext>
                </a:extLst>
              </a:tr>
            </a:tbl>
          </a:graphicData>
        </a:graphic>
      </p:graphicFrame>
    </p:spTree>
    <p:extLst>
      <p:ext uri="{BB962C8B-B14F-4D97-AF65-F5344CB8AC3E}">
        <p14:creationId xmlns:p14="http://schemas.microsoft.com/office/powerpoint/2010/main" val="329626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p:grpSp>
        <p:nvGrpSpPr>
          <p:cNvPr id="36" name="Grupo 35"/>
          <p:cNvGrpSpPr/>
          <p:nvPr/>
        </p:nvGrpSpPr>
        <p:grpSpPr>
          <a:xfrm>
            <a:off x="467341" y="1089322"/>
            <a:ext cx="8318500" cy="1484732"/>
            <a:chOff x="825500" y="2097713"/>
            <a:chExt cx="8318500" cy="1484732"/>
          </a:xfrm>
        </p:grpSpPr>
        <p:sp>
          <p:nvSpPr>
            <p:cNvPr id="37" name="Rectángulo 36"/>
            <p:cNvSpPr/>
            <p:nvPr/>
          </p:nvSpPr>
          <p:spPr>
            <a:xfrm>
              <a:off x="825500" y="2442339"/>
              <a:ext cx="8318500" cy="114010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smtClean="0"/>
                <a:t>Un </a:t>
              </a:r>
              <a:r>
                <a:rPr lang="es-ES" sz="1600" dirty="0"/>
                <a:t>móvil partiendo del reposo acelera a 2 </a:t>
              </a:r>
              <a:r>
                <a:rPr lang="es-ES" sz="1600" dirty="0" smtClean="0"/>
                <a:t>m s</a:t>
              </a:r>
              <a:r>
                <a:rPr lang="es-ES" sz="1600" baseline="30000" dirty="0" smtClean="0"/>
                <a:t>-2</a:t>
              </a:r>
              <a:r>
                <a:rPr lang="es-ES" sz="1600" dirty="0"/>
                <a:t>.  hasta alcanzar los 60 </a:t>
              </a:r>
              <a:r>
                <a:rPr lang="es-ES" sz="1600" dirty="0" smtClean="0"/>
                <a:t>m s</a:t>
              </a:r>
              <a:r>
                <a:rPr lang="es-ES" sz="1600" baseline="30000" dirty="0" smtClean="0"/>
                <a:t>-1</a:t>
              </a:r>
              <a:r>
                <a:rPr lang="es-ES" sz="1600" dirty="0"/>
                <a:t>,</a:t>
              </a:r>
              <a:r>
                <a:rPr lang="es-ES" sz="1600" dirty="0" smtClean="0"/>
                <a:t> </a:t>
              </a:r>
              <a:r>
                <a:rPr lang="es-ES" sz="1600" dirty="0"/>
                <a:t>a continuación mantiene dicha velocidad durante 500 </a:t>
              </a:r>
              <a:r>
                <a:rPr lang="es-ES" sz="1600" dirty="0" smtClean="0"/>
                <a:t>m </a:t>
              </a:r>
              <a:r>
                <a:rPr lang="es-ES" sz="1600" dirty="0"/>
                <a:t>y finalmente frena y se detiene recorridos 200 m. Calcular el tiempo total y el espacio recorrido durante todo el movimiento.</a:t>
              </a:r>
            </a:p>
          </p:txBody>
        </p:sp>
        <p:sp>
          <p:nvSpPr>
            <p:cNvPr id="38" name="CuadroTexto 37"/>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2</a:t>
              </a:r>
              <a:endParaRPr lang="es-ES" sz="1600" b="1" dirty="0">
                <a:solidFill>
                  <a:schemeClr val="bg1"/>
                </a:solidFill>
                <a:latin typeface="+mj-lt"/>
              </a:endParaRPr>
            </a:p>
          </p:txBody>
        </p:sp>
      </p:grpSp>
      <p:sp>
        <p:nvSpPr>
          <p:cNvPr id="2" name="CuadroTexto 1"/>
          <p:cNvSpPr txBox="1"/>
          <p:nvPr/>
        </p:nvSpPr>
        <p:spPr>
          <a:xfrm>
            <a:off x="368300" y="2767083"/>
            <a:ext cx="1374094" cy="338554"/>
          </a:xfrm>
          <a:prstGeom prst="rect">
            <a:avLst/>
          </a:prstGeom>
          <a:noFill/>
        </p:spPr>
        <p:txBody>
          <a:bodyPr wrap="none" rtlCol="0">
            <a:spAutoFit/>
          </a:bodyPr>
          <a:lstStyle/>
          <a:p>
            <a:r>
              <a:rPr lang="es-ES" sz="1600" dirty="0" smtClean="0"/>
              <a:t>En el tramo I:</a:t>
            </a:r>
            <a:endParaRPr lang="es-ES" sz="1600" dirty="0"/>
          </a:p>
        </p:txBody>
      </p:sp>
      <mc:AlternateContent xmlns:mc="http://schemas.openxmlformats.org/markup-compatibility/2006" xmlns:a14="http://schemas.microsoft.com/office/drawing/2010/main">
        <mc:Choice Requires="a14">
          <p:sp>
            <p:nvSpPr>
              <p:cNvPr id="4" name="CuadroTexto 3"/>
              <p:cNvSpPr txBox="1"/>
              <p:nvPr/>
            </p:nvSpPr>
            <p:spPr>
              <a:xfrm>
                <a:off x="798588" y="3402401"/>
                <a:ext cx="4493538"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𝑡</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2</m:t>
                          </m:r>
                        </m:den>
                      </m:f>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2</m:t>
                          </m:r>
                        </m:den>
                      </m:f>
                      <m:r>
                        <a:rPr lang="es-ES" sz="1600" b="0" i="1" smtClean="0">
                          <a:latin typeface="Cambria Math" panose="02040503050406030204" pitchFamily="18" charset="0"/>
                        </a:rPr>
                        <m:t>𝑎</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2</m:t>
                          </m:r>
                        </m:den>
                      </m:f>
                      <m:r>
                        <a:rPr lang="es-ES" sz="1600" b="0" i="1" smtClean="0">
                          <a:latin typeface="Cambria Math" panose="02040503050406030204" pitchFamily="18" charset="0"/>
                        </a:rPr>
                        <m:t>2·</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30</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=900 </m:t>
                      </m:r>
                      <m:r>
                        <a:rPr lang="es-ES" sz="1600" b="0" i="1" smtClean="0">
                          <a:latin typeface="Cambria Math" panose="02040503050406030204" pitchFamily="18" charset="0"/>
                        </a:rPr>
                        <m:t>𝑚</m:t>
                      </m:r>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798588" y="3402401"/>
                <a:ext cx="4493538" cy="46102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774629" y="2982587"/>
                <a:ext cx="4138441"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𝐼</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60=</m:t>
                          </m:r>
                          <m:r>
                            <a:rPr lang="es-ES" sz="1600" b="0" i="1" smtClean="0">
                              <a:latin typeface="Cambria Math" panose="02040503050406030204" pitchFamily="18" charset="0"/>
                            </a:rPr>
                            <m:t>𝑣</m:t>
                          </m:r>
                        </m:e>
                        <m:sub>
                          <m:r>
                            <a:rPr lang="es-ES" sz="1600" b="0" i="1" smtClean="0">
                              <a:latin typeface="Cambria Math" panose="02040503050406030204" pitchFamily="18" charset="0"/>
                            </a:rPr>
                            <m:t>0</m:t>
                          </m:r>
                          <m:r>
                            <a:rPr lang="es-ES" sz="1600" b="0" i="1" smtClean="0">
                              <a:latin typeface="Cambria Math" panose="02040503050406030204" pitchFamily="18" charset="0"/>
                            </a:rPr>
                            <m:t>𝐼</m:t>
                          </m:r>
                        </m:sub>
                      </m:sSub>
                      <m:r>
                        <a:rPr lang="es-ES" sz="1600" b="0" i="1" smtClean="0">
                          <a:latin typeface="Cambria Math" panose="02040503050406030204" pitchFamily="18" charset="0"/>
                        </a:rPr>
                        <m:t>+</m:t>
                      </m:r>
                      <m:r>
                        <a:rPr lang="es-ES" sz="1600" b="0" i="1" smtClean="0">
                          <a:latin typeface="Cambria Math" panose="02040503050406030204" pitchFamily="18" charset="0"/>
                        </a:rPr>
                        <m:t>𝑎𝑡</m:t>
                      </m:r>
                      <m:r>
                        <a:rPr lang="es-ES" sz="1600" b="0" i="1" smtClean="0">
                          <a:latin typeface="Cambria Math" panose="02040503050406030204" pitchFamily="18" charset="0"/>
                        </a:rPr>
                        <m:t>=2</m:t>
                      </m:r>
                      <m:r>
                        <a:rPr lang="es-ES" sz="1600" b="0" i="1" smtClean="0">
                          <a:latin typeface="Cambria Math" panose="02040503050406030204" pitchFamily="18" charset="0"/>
                        </a:rPr>
                        <m:t>𝑡</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60</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=30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774629" y="2982587"/>
                <a:ext cx="4138441" cy="461024"/>
              </a:xfrm>
              <a:prstGeom prst="rect">
                <a:avLst/>
              </a:prstGeom>
              <a:blipFill>
                <a:blip r:embed="rId4"/>
                <a:stretch>
                  <a:fillRect/>
                </a:stretch>
              </a:blipFill>
            </p:spPr>
            <p:txBody>
              <a:bodyPr/>
              <a:lstStyle/>
              <a:p>
                <a:r>
                  <a:rPr lang="es-ES">
                    <a:noFill/>
                  </a:rPr>
                  <a:t> </a:t>
                </a:r>
              </a:p>
            </p:txBody>
          </p:sp>
        </mc:Fallback>
      </mc:AlternateContent>
      <p:sp>
        <p:nvSpPr>
          <p:cNvPr id="12" name="Abrir llave 11"/>
          <p:cNvSpPr/>
          <p:nvPr/>
        </p:nvSpPr>
        <p:spPr>
          <a:xfrm>
            <a:off x="697450" y="3136415"/>
            <a:ext cx="77179" cy="685800"/>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7" name="CuadroTexto 16"/>
          <p:cNvSpPr txBox="1"/>
          <p:nvPr/>
        </p:nvSpPr>
        <p:spPr>
          <a:xfrm>
            <a:off x="368300" y="3920581"/>
            <a:ext cx="1426994" cy="338554"/>
          </a:xfrm>
          <a:prstGeom prst="rect">
            <a:avLst/>
          </a:prstGeom>
          <a:noFill/>
        </p:spPr>
        <p:txBody>
          <a:bodyPr wrap="none" rtlCol="0">
            <a:spAutoFit/>
          </a:bodyPr>
          <a:lstStyle/>
          <a:p>
            <a:r>
              <a:rPr lang="es-ES" sz="1600" dirty="0" smtClean="0"/>
              <a:t>En el tramo II:</a:t>
            </a:r>
            <a:endParaRPr lang="es-ES" sz="1600" dirty="0"/>
          </a:p>
        </p:txBody>
      </p:sp>
      <mc:AlternateContent xmlns:mc="http://schemas.openxmlformats.org/markup-compatibility/2006" xmlns:a14="http://schemas.microsoft.com/office/drawing/2010/main">
        <mc:Choice Requires="a14">
          <p:sp>
            <p:nvSpPr>
              <p:cNvPr id="13" name="CuadroTexto 12"/>
              <p:cNvSpPr txBox="1"/>
              <p:nvPr/>
            </p:nvSpPr>
            <p:spPr>
              <a:xfrm>
                <a:off x="853754" y="4106549"/>
                <a:ext cx="4059316" cy="4676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𝐼𝐼</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𝑥</m:t>
                          </m:r>
                        </m:e>
                        <m:sub>
                          <m:r>
                            <a:rPr lang="es-ES" sz="1600" b="0" i="1" smtClean="0">
                              <a:latin typeface="Cambria Math" panose="02040503050406030204" pitchFamily="18" charset="0"/>
                            </a:rPr>
                            <m:t>0</m:t>
                          </m:r>
                          <m:r>
                            <a:rPr lang="es-ES" sz="1600" b="0" i="1" smtClean="0">
                              <a:latin typeface="Cambria Math" panose="02040503050406030204" pitchFamily="18" charset="0"/>
                            </a:rPr>
                            <m:t>𝐼𝐼</m:t>
                          </m:r>
                        </m:sub>
                      </m:sSub>
                      <m:r>
                        <a:rPr lang="es-ES" sz="1600" b="0" i="1" smtClean="0">
                          <a:latin typeface="Cambria Math" panose="02040503050406030204" pitchFamily="18" charset="0"/>
                        </a:rPr>
                        <m:t>+</m:t>
                      </m:r>
                      <m:r>
                        <a:rPr lang="es-ES" sz="1600" b="0" i="1" smtClean="0">
                          <a:latin typeface="Cambria Math" panose="02040503050406030204" pitchFamily="18" charset="0"/>
                        </a:rPr>
                        <m:t>𝑣𝑡</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num>
                        <m:den>
                          <m:r>
                            <a:rPr lang="es-ES" sz="1600" b="0" i="1" smtClean="0">
                              <a:latin typeface="Cambria Math" panose="02040503050406030204" pitchFamily="18" charset="0"/>
                              <a:ea typeface="Cambria Math" panose="02040503050406030204" pitchFamily="18" charset="0"/>
                            </a:rPr>
                            <m:t>𝑣</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500</m:t>
                          </m:r>
                        </m:num>
                        <m:den>
                          <m:r>
                            <a:rPr lang="es-ES" sz="1600" b="0" i="1" smtClean="0">
                              <a:latin typeface="Cambria Math" panose="02040503050406030204" pitchFamily="18" charset="0"/>
                              <a:ea typeface="Cambria Math" panose="02040503050406030204" pitchFamily="18" charset="0"/>
                            </a:rPr>
                            <m:t>60</m:t>
                          </m:r>
                        </m:den>
                      </m:f>
                      <m:r>
                        <a:rPr lang="es-ES" sz="1600" b="0" i="1" smtClean="0">
                          <a:latin typeface="Cambria Math" panose="02040503050406030204" pitchFamily="18" charset="0"/>
                          <a:ea typeface="Cambria Math" panose="02040503050406030204" pitchFamily="18" charset="0"/>
                        </a:rPr>
                        <m:t>=8,33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853754" y="4106549"/>
                <a:ext cx="4059316" cy="467692"/>
              </a:xfrm>
              <a:prstGeom prst="rect">
                <a:avLst/>
              </a:prstGeom>
              <a:blipFill>
                <a:blip r:embed="rId5"/>
                <a:stretch>
                  <a:fillRect/>
                </a:stretch>
              </a:blipFill>
            </p:spPr>
            <p:txBody>
              <a:bodyPr/>
              <a:lstStyle/>
              <a:p>
                <a:r>
                  <a:rPr lang="es-ES">
                    <a:noFill/>
                  </a:rPr>
                  <a:t> </a:t>
                </a:r>
              </a:p>
            </p:txBody>
          </p:sp>
        </mc:Fallback>
      </mc:AlternateContent>
      <p:sp>
        <p:nvSpPr>
          <p:cNvPr id="19" name="CuadroTexto 18"/>
          <p:cNvSpPr txBox="1"/>
          <p:nvPr/>
        </p:nvSpPr>
        <p:spPr>
          <a:xfrm>
            <a:off x="368300" y="4619185"/>
            <a:ext cx="1479892" cy="338554"/>
          </a:xfrm>
          <a:prstGeom prst="rect">
            <a:avLst/>
          </a:prstGeom>
          <a:noFill/>
        </p:spPr>
        <p:txBody>
          <a:bodyPr wrap="none" rtlCol="0">
            <a:spAutoFit/>
          </a:bodyPr>
          <a:lstStyle/>
          <a:p>
            <a:r>
              <a:rPr lang="es-ES" sz="1600" dirty="0" smtClean="0"/>
              <a:t>En el tramo III:</a:t>
            </a:r>
            <a:endParaRPr lang="es-ES" sz="1600" dirty="0"/>
          </a:p>
        </p:txBody>
      </p:sp>
      <p:sp>
        <p:nvSpPr>
          <p:cNvPr id="22" name="Abrir llave 21"/>
          <p:cNvSpPr/>
          <p:nvPr/>
        </p:nvSpPr>
        <p:spPr>
          <a:xfrm>
            <a:off x="697450" y="5054271"/>
            <a:ext cx="77179" cy="941482"/>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4" name="CuadroTexto 13"/>
              <p:cNvSpPr txBox="1"/>
              <p:nvPr/>
            </p:nvSpPr>
            <p:spPr>
              <a:xfrm>
                <a:off x="798588" y="4894221"/>
                <a:ext cx="5481565" cy="4980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ES" sz="1600" i="1" smtClean="0">
                              <a:latin typeface="Cambria Math" panose="02040503050406030204" pitchFamily="18" charset="0"/>
                            </a:rPr>
                          </m:ctrlPr>
                        </m:sSubSupPr>
                        <m:e>
                          <m:r>
                            <a:rPr lang="es-ES" sz="1600" b="0" i="1" smtClean="0">
                              <a:latin typeface="Cambria Math" panose="02040503050406030204" pitchFamily="18" charset="0"/>
                            </a:rPr>
                            <m:t>𝑣</m:t>
                          </m:r>
                        </m:e>
                        <m:sub>
                          <m:r>
                            <a:rPr lang="es-ES" sz="1600" b="0" i="1" smtClean="0">
                              <a:latin typeface="Cambria Math" panose="02040503050406030204" pitchFamily="18" charset="0"/>
                            </a:rPr>
                            <m:t>𝐼𝐼𝐼</m:t>
                          </m:r>
                        </m:sub>
                        <m:sup>
                          <m:r>
                            <a:rPr lang="es-ES" sz="1600" b="0" i="1" smtClean="0">
                              <a:latin typeface="Cambria Math" panose="02040503050406030204" pitchFamily="18" charset="0"/>
                            </a:rPr>
                            <m:t>2</m:t>
                          </m:r>
                        </m:sup>
                      </m:sSubSup>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𝑣</m:t>
                          </m:r>
                        </m:e>
                        <m:sub>
                          <m:r>
                            <a:rPr lang="es-ES" sz="1600" b="0" i="1" smtClean="0">
                              <a:latin typeface="Cambria Math" panose="02040503050406030204" pitchFamily="18" charset="0"/>
                            </a:rPr>
                            <m:t>𝐼𝐼</m:t>
                          </m:r>
                        </m:sub>
                        <m:sup>
                          <m:r>
                            <a:rPr lang="es-ES" sz="1600" b="0" i="1" smtClean="0">
                              <a:latin typeface="Cambria Math" panose="02040503050406030204" pitchFamily="18" charset="0"/>
                            </a:rPr>
                            <m:t>2</m:t>
                          </m:r>
                        </m:sup>
                      </m:sSubSup>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𝐼𝐼𝐼</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     →     </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𝑎</m:t>
                          </m:r>
                        </m:e>
                        <m:sub>
                          <m:r>
                            <a:rPr lang="es-ES" sz="1600" b="0" i="1" smtClean="0">
                              <a:latin typeface="Cambria Math" panose="02040503050406030204" pitchFamily="18" charset="0"/>
                              <a:ea typeface="Cambria Math" panose="02040503050406030204" pitchFamily="18" charset="0"/>
                            </a:rPr>
                            <m:t>𝐼𝐼𝐼</m:t>
                          </m:r>
                        </m:sub>
                      </m:sSub>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sSubSup>
                            <m:sSubSupPr>
                              <m:ctrlPr>
                                <a:rPr lang="es-ES" sz="1600" b="0" i="1" smtClean="0">
                                  <a:latin typeface="Cambria Math" panose="02040503050406030204" pitchFamily="18" charset="0"/>
                                  <a:ea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𝐼𝐼</m:t>
                              </m:r>
                            </m:sub>
                            <m:sup>
                              <m:r>
                                <a:rPr lang="es-ES" sz="1600" b="0" i="1" smtClean="0">
                                  <a:latin typeface="Cambria Math" panose="02040503050406030204" pitchFamily="18" charset="0"/>
                                  <a:ea typeface="Cambria Math" panose="02040503050406030204" pitchFamily="18" charset="0"/>
                                </a:rPr>
                                <m:t>2</m:t>
                              </m:r>
                            </m:sup>
                          </m:sSubSup>
                        </m:num>
                        <m:den>
                          <m:r>
                            <a:rPr lang="es-ES" sz="1600" b="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𝑥</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−3600</m:t>
                          </m:r>
                        </m:num>
                        <m:den>
                          <m:r>
                            <a:rPr lang="es-ES" sz="1600" b="0" i="1" smtClean="0">
                              <a:latin typeface="Cambria Math" panose="02040503050406030204" pitchFamily="18" charset="0"/>
                              <a:ea typeface="Cambria Math" panose="02040503050406030204" pitchFamily="18" charset="0"/>
                            </a:rPr>
                            <m:t>2·200</m:t>
                          </m:r>
                        </m:den>
                      </m:f>
                      <m:r>
                        <a:rPr lang="es-ES" sz="1600" b="0" i="1" smtClean="0">
                          <a:latin typeface="Cambria Math" panose="02040503050406030204" pitchFamily="18" charset="0"/>
                          <a:ea typeface="Cambria Math" panose="02040503050406030204" pitchFamily="18" charset="0"/>
                        </a:rPr>
                        <m:t>=−9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−2</m:t>
                          </m:r>
                        </m:sup>
                      </m:sSup>
                    </m:oMath>
                  </m:oMathPara>
                </a14:m>
                <a:endParaRPr lang="es-ES" sz="16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798588" y="4894221"/>
                <a:ext cx="5481565" cy="49802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798588" y="5492858"/>
                <a:ext cx="4385431" cy="502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𝐼𝐼𝐼</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𝐼𝐼</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𝐼𝐼𝐼</m:t>
                          </m:r>
                        </m:sub>
                      </m:sSub>
                      <m:r>
                        <a:rPr lang="es-ES" sz="1600" b="0" i="1" smtClean="0">
                          <a:latin typeface="Cambria Math" panose="02040503050406030204" pitchFamily="18" charset="0"/>
                        </a:rPr>
                        <m:t>𝑡</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𝐼𝐼</m:t>
                              </m:r>
                            </m:sub>
                          </m:sSub>
                        </m:num>
                        <m:den>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𝑎</m:t>
                              </m:r>
                            </m:e>
                            <m:sub>
                              <m:r>
                                <a:rPr lang="es-ES" sz="1600" b="0" i="1" smtClean="0">
                                  <a:latin typeface="Cambria Math" panose="02040503050406030204" pitchFamily="18" charset="0"/>
                                  <a:ea typeface="Cambria Math" panose="02040503050406030204" pitchFamily="18" charset="0"/>
                                </a:rPr>
                                <m:t>𝐼𝐼𝐼</m:t>
                              </m:r>
                            </m:sub>
                          </m:sSub>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−60</m:t>
                          </m:r>
                        </m:num>
                        <m:den>
                          <m:r>
                            <a:rPr lang="es-ES" sz="1600" b="0" i="1" smtClean="0">
                              <a:latin typeface="Cambria Math" panose="02040503050406030204" pitchFamily="18" charset="0"/>
                              <a:ea typeface="Cambria Math" panose="02040503050406030204" pitchFamily="18" charset="0"/>
                            </a:rPr>
                            <m:t>−9</m:t>
                          </m:r>
                        </m:den>
                      </m:f>
                      <m:r>
                        <a:rPr lang="es-ES" sz="1600" b="0" i="1" smtClean="0">
                          <a:latin typeface="Cambria Math" panose="02040503050406030204" pitchFamily="18" charset="0"/>
                          <a:ea typeface="Cambria Math" panose="02040503050406030204" pitchFamily="18" charset="0"/>
                        </a:rPr>
                        <m:t>=6,67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798588" y="5492858"/>
                <a:ext cx="4385431" cy="502895"/>
              </a:xfrm>
              <a:prstGeom prst="rect">
                <a:avLst/>
              </a:prstGeom>
              <a:blipFill>
                <a:blip r:embed="rId7"/>
                <a:stretch>
                  <a:fillRect/>
                </a:stretch>
              </a:blipFill>
            </p:spPr>
            <p:txBody>
              <a:bodyPr/>
              <a:lstStyle/>
              <a:p>
                <a:r>
                  <a:rPr lang="es-ES">
                    <a:noFill/>
                  </a:rPr>
                  <a:t> </a:t>
                </a:r>
              </a:p>
            </p:txBody>
          </p:sp>
        </mc:Fallback>
      </mc:AlternateContent>
      <p:sp>
        <p:nvSpPr>
          <p:cNvPr id="25" name="CuadroTexto 24"/>
          <p:cNvSpPr txBox="1"/>
          <p:nvPr/>
        </p:nvSpPr>
        <p:spPr>
          <a:xfrm>
            <a:off x="443450" y="6092285"/>
            <a:ext cx="1244251" cy="338554"/>
          </a:xfrm>
          <a:prstGeom prst="rect">
            <a:avLst/>
          </a:prstGeom>
          <a:noFill/>
        </p:spPr>
        <p:txBody>
          <a:bodyPr wrap="none" rtlCol="0">
            <a:spAutoFit/>
          </a:bodyPr>
          <a:lstStyle/>
          <a:p>
            <a:r>
              <a:rPr lang="es-ES" sz="1600" dirty="0" smtClean="0"/>
              <a:t>Finalmente:</a:t>
            </a:r>
            <a:endParaRPr lang="es-ES" sz="1600" dirty="0"/>
          </a:p>
        </p:txBody>
      </p:sp>
      <mc:AlternateContent xmlns:mc="http://schemas.openxmlformats.org/markup-compatibility/2006" xmlns:a14="http://schemas.microsoft.com/office/drawing/2010/main">
        <mc:Choice Requires="a14">
          <p:sp>
            <p:nvSpPr>
              <p:cNvPr id="16" name="CuadroTexto 15"/>
              <p:cNvSpPr txBox="1"/>
              <p:nvPr/>
            </p:nvSpPr>
            <p:spPr>
              <a:xfrm>
                <a:off x="1784553" y="6296500"/>
                <a:ext cx="613783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𝒕</m:t>
                          </m:r>
                        </m:e>
                        <m:sub>
                          <m:r>
                            <a:rPr lang="es-ES" sz="1600" b="1" i="1" smtClean="0">
                              <a:latin typeface="Cambria Math" panose="02040503050406030204" pitchFamily="18" charset="0"/>
                            </a:rPr>
                            <m:t>𝑻</m:t>
                          </m:r>
                        </m:sub>
                      </m:sSub>
                      <m:r>
                        <a:rPr lang="es-ES" sz="1600" b="0" i="1" smtClean="0">
                          <a:latin typeface="Cambria Math" panose="02040503050406030204" pitchFamily="18" charset="0"/>
                        </a:rPr>
                        <m:t>=30+8,33+6,67=</m:t>
                      </m:r>
                      <m:r>
                        <a:rPr lang="es-ES" sz="1600" b="1" i="1" smtClean="0">
                          <a:latin typeface="Cambria Math" panose="02040503050406030204" pitchFamily="18" charset="0"/>
                        </a:rPr>
                        <m:t>𝟒𝟓</m:t>
                      </m:r>
                      <m:r>
                        <a:rPr lang="es-ES" sz="1600" b="1" i="1" smtClean="0">
                          <a:latin typeface="Cambria Math" panose="02040503050406030204" pitchFamily="18" charset="0"/>
                        </a:rPr>
                        <m:t> </m:t>
                      </m:r>
                      <m:r>
                        <a:rPr lang="es-ES" sz="1600" b="1" i="1" smtClean="0">
                          <a:latin typeface="Cambria Math" panose="02040503050406030204" pitchFamily="18" charset="0"/>
                        </a:rPr>
                        <m:t>𝒔</m:t>
                      </m:r>
                      <m:r>
                        <a:rPr lang="es-ES" sz="1600" b="0" i="1" smtClean="0">
                          <a:latin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𝒙</m:t>
                          </m:r>
                        </m:e>
                        <m:sub>
                          <m:r>
                            <a:rPr lang="es-ES" sz="1600" b="1" i="1" smtClean="0">
                              <a:latin typeface="Cambria Math" panose="02040503050406030204" pitchFamily="18" charset="0"/>
                              <a:ea typeface="Cambria Math" panose="02040503050406030204" pitchFamily="18" charset="0"/>
                            </a:rPr>
                            <m:t>𝑻</m:t>
                          </m:r>
                        </m:sub>
                      </m:sSub>
                      <m:r>
                        <a:rPr lang="es-ES" sz="1600" b="0" i="1" smtClean="0">
                          <a:latin typeface="Cambria Math" panose="02040503050406030204" pitchFamily="18" charset="0"/>
                          <a:ea typeface="Cambria Math" panose="02040503050406030204" pitchFamily="18" charset="0"/>
                        </a:rPr>
                        <m:t>=900+500+200=</m:t>
                      </m:r>
                      <m:r>
                        <a:rPr lang="es-ES" sz="1600" b="1" i="1" smtClean="0">
                          <a:latin typeface="Cambria Math" panose="02040503050406030204" pitchFamily="18" charset="0"/>
                          <a:ea typeface="Cambria Math" panose="02040503050406030204" pitchFamily="18" charset="0"/>
                        </a:rPr>
                        <m:t>𝟏</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𝟔𝟎𝟎</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𝒎</m:t>
                      </m:r>
                    </m:oMath>
                  </m:oMathPara>
                </a14:m>
                <a:endParaRPr lang="es-ES" sz="1600"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784553" y="6296500"/>
                <a:ext cx="6137834" cy="246221"/>
              </a:xfrm>
              <a:prstGeom prst="rect">
                <a:avLst/>
              </a:prstGeom>
              <a:blipFill>
                <a:blip r:embed="rId8"/>
                <a:stretch>
                  <a:fillRect l="-199" b="-12500"/>
                </a:stretch>
              </a:blipFill>
            </p:spPr>
            <p:txBody>
              <a:bodyPr/>
              <a:lstStyle/>
              <a:p>
                <a:r>
                  <a:rPr lang="es-ES">
                    <a:noFill/>
                  </a:rPr>
                  <a:t> </a:t>
                </a:r>
              </a:p>
            </p:txBody>
          </p:sp>
        </mc:Fallback>
      </mc:AlternateContent>
      <p:sp>
        <p:nvSpPr>
          <p:cNvPr id="21" name="Rectángulo 20"/>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4898181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2</a:t>
            </a:r>
            <a:r>
              <a:rPr lang="es-ES" sz="1600" b="1" dirty="0" smtClean="0">
                <a:solidFill>
                  <a:schemeClr val="bg1"/>
                </a:solidFill>
              </a:rPr>
              <a:t>. Movimientos rectilíneos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24" name="Tabla 23"/>
              <p:cNvGraphicFramePr>
                <a:graphicFrameLocks noGrp="1"/>
              </p:cNvGraphicFramePr>
              <p:nvPr>
                <p:extLst>
                  <p:ext uri="{D42A27DB-BD31-4B8C-83A1-F6EECF244321}">
                    <p14:modId xmlns:p14="http://schemas.microsoft.com/office/powerpoint/2010/main" val="1006434603"/>
                  </p:ext>
                </p:extLst>
              </p:nvPr>
            </p:nvGraphicFramePr>
            <p:xfrm>
              <a:off x="508000" y="1206500"/>
              <a:ext cx="8178801" cy="41757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Dos corredores de atletismo se encuentran separados inicialmente una distancia de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𝑚</m:t>
                              </m:r>
                            </m:oMath>
                          </a14:m>
                          <a:r>
                            <a:rPr lang="es-ES" sz="1600" dirty="0"/>
                            <a:t>, y ambos salen simultáneamente al oír el pistoletazo de salida. El corredor más adelantado arranca con una aceleración de </a:t>
                          </a:r>
                          <a14:m>
                            <m:oMath xmlns:m="http://schemas.openxmlformats.org/officeDocument/2006/math">
                              <m:r>
                                <a:rPr lang="es-ES" sz="1600" i="1" dirty="0" smtClean="0">
                                  <a:latin typeface="Cambria Math" panose="02040503050406030204" pitchFamily="18" charset="0"/>
                                </a:rPr>
                                <m:t>0,27 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−2</m:t>
                                  </m:r>
                                </m:sup>
                              </m:sSup>
                              <m:r>
                                <a:rPr lang="es-ES" sz="1600" i="1" dirty="0" smtClean="0">
                                  <a:latin typeface="Cambria Math" panose="02040503050406030204" pitchFamily="18" charset="0"/>
                                </a:rPr>
                                <m:t> </m:t>
                              </m:r>
                            </m:oMath>
                          </a14:m>
                          <a:r>
                            <a:rPr lang="es-ES" sz="1600" dirty="0"/>
                            <a:t>que mantiene constante durante </a:t>
                          </a:r>
                          <a14:m>
                            <m:oMath xmlns:m="http://schemas.openxmlformats.org/officeDocument/2006/math">
                              <m:r>
                                <a:rPr lang="es-ES" sz="1600" i="1" dirty="0" smtClean="0">
                                  <a:latin typeface="Cambria Math" panose="02040503050406030204" pitchFamily="18" charset="0"/>
                                </a:rPr>
                                <m:t>30 </m:t>
                              </m:r>
                              <m:r>
                                <a:rPr lang="es-ES" sz="1600" i="1" dirty="0" smtClean="0">
                                  <a:latin typeface="Cambria Math" panose="02040503050406030204" pitchFamily="18" charset="0"/>
                                </a:rPr>
                                <m:t>𝑠</m:t>
                              </m:r>
                            </m:oMath>
                          </a14:m>
                          <a:r>
                            <a:rPr lang="es-ES" sz="1600" dirty="0"/>
                            <a:t>, al cabo de los cuales sigue corriendo uniformemente con la velocidad alcanzada. El segundo corredor arranca con una aceleración constante de </a:t>
                          </a:r>
                          <a14:m>
                            <m:oMath xmlns:m="http://schemas.openxmlformats.org/officeDocument/2006/math">
                              <m:r>
                                <a:rPr lang="es-ES" sz="1600" i="1" dirty="0" smtClean="0">
                                  <a:latin typeface="Cambria Math" panose="02040503050406030204" pitchFamily="18" charset="0"/>
                                </a:rPr>
                                <m:t>0,29 </m:t>
                              </m:r>
                              <m:r>
                                <a:rPr lang="es-ES" sz="1600" i="1" dirty="0" smtClean="0">
                                  <a:latin typeface="Cambria Math" panose="02040503050406030204" pitchFamily="18" charset="0"/>
                                </a:rPr>
                                <m:t>𝑚</m:t>
                              </m:r>
                              <m:r>
                                <a:rPr lang="es-ES" sz="1600" b="0" i="1" dirty="0" smtClean="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−2</m:t>
                                  </m:r>
                                </m:sup>
                              </m:sSup>
                            </m:oMath>
                          </a14:m>
                          <a:r>
                            <a:rPr lang="es-ES" sz="1600" dirty="0"/>
                            <a:t>durante </a:t>
                          </a:r>
                          <a14:m>
                            <m:oMath xmlns:m="http://schemas.openxmlformats.org/officeDocument/2006/math">
                              <m:r>
                                <a:rPr lang="es-ES" sz="1600" i="1" dirty="0" smtClean="0">
                                  <a:latin typeface="Cambria Math" panose="02040503050406030204" pitchFamily="18" charset="0"/>
                                </a:rPr>
                                <m:t>30 </m:t>
                              </m:r>
                              <m:r>
                                <a:rPr lang="es-ES" sz="1600" i="1" dirty="0" smtClean="0">
                                  <a:latin typeface="Cambria Math" panose="02040503050406030204" pitchFamily="18" charset="0"/>
                                </a:rPr>
                                <m:t>𝑠</m:t>
                              </m:r>
                            </m:oMath>
                          </a14:m>
                          <a:r>
                            <a:rPr lang="es-ES" sz="1600" dirty="0"/>
                            <a:t>, transcurridos los cuales se mueve uniformemente con la velocidad lograda. </a:t>
                          </a:r>
                          <a:r>
                            <a:rPr lang="es-ES" sz="1600" dirty="0" smtClean="0"/>
                            <a:t>Determina: i) Cuánto </a:t>
                          </a:r>
                          <a:r>
                            <a:rPr lang="es-ES" sz="1600" dirty="0"/>
                            <a:t>tarda el segundo corredor en dar alcance al primero</a:t>
                          </a:r>
                          <a:r>
                            <a:rPr lang="es-ES" sz="1600" dirty="0" smtClean="0"/>
                            <a:t>?; ii) ¿A </a:t>
                          </a:r>
                          <a:r>
                            <a:rPr lang="es-ES" sz="1600" dirty="0"/>
                            <a:t>qué distancia de la línea más atrasada le da alcance?</a:t>
                          </a:r>
                        </a:p>
                        <a:p>
                          <a:pPr marL="355600" indent="-355600" algn="just"/>
                          <a:r>
                            <a:rPr lang="es-ES" sz="1600" b="1" dirty="0" smtClean="0">
                              <a:solidFill>
                                <a:schemeClr val="tx1"/>
                              </a:solidFill>
                            </a:rPr>
                            <a:t>Sol</a:t>
                          </a:r>
                          <a:r>
                            <a:rPr lang="es-ES" sz="1600" dirty="0" smtClean="0">
                              <a:solidFill>
                                <a:schemeClr val="tx1"/>
                              </a:solidFill>
                            </a:rPr>
                            <a:t>: </a:t>
                          </a:r>
                          <a:r>
                            <a:rPr lang="es-ES" sz="1600" dirty="0" smtClean="0"/>
                            <a:t>i) </a:t>
                          </a:r>
                          <a14:m>
                            <m:oMath xmlns:m="http://schemas.openxmlformats.org/officeDocument/2006/math">
                              <m:r>
                                <a:rPr lang="es-ES" sz="1600" i="1" dirty="0" smtClean="0">
                                  <a:latin typeface="Cambria Math" panose="02040503050406030204" pitchFamily="18" charset="0"/>
                                </a:rPr>
                                <m:t>31,67 </m:t>
                              </m:r>
                              <m:r>
                                <a:rPr lang="es-ES" sz="1600" b="0" i="1" dirty="0" smtClean="0">
                                  <a:latin typeface="Cambria Math" panose="02040503050406030204" pitchFamily="18" charset="0"/>
                                </a:rPr>
                                <m:t>𝑠</m:t>
                              </m:r>
                            </m:oMath>
                          </a14:m>
                          <a:r>
                            <a:rPr lang="es-ES" sz="1600" dirty="0" smtClean="0"/>
                            <a:t>; ii) </a:t>
                          </a:r>
                          <a14:m>
                            <m:oMath xmlns:m="http://schemas.openxmlformats.org/officeDocument/2006/math">
                              <m:r>
                                <a:rPr lang="es-ES" sz="1600" i="1" dirty="0" smtClean="0">
                                  <a:latin typeface="Cambria Math" panose="02040503050406030204" pitchFamily="18" charset="0"/>
                                </a:rPr>
                                <m:t>145 </m:t>
                              </m:r>
                              <m:r>
                                <a:rPr lang="es-ES" sz="1600" i="1" dirty="0" smtClean="0">
                                  <a:latin typeface="Cambria Math" panose="02040503050406030204" pitchFamily="18" charset="0"/>
                                </a:rPr>
                                <m:t>𝑚</m:t>
                              </m:r>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4.</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Dos </a:t>
                          </a:r>
                          <a:r>
                            <a:rPr lang="es-ES" sz="1600" dirty="0"/>
                            <a:t>pelotas son lanzadas verticalmente con una velocidad de </a:t>
                          </a:r>
                          <a14:m>
                            <m:oMath xmlns:m="http://schemas.openxmlformats.org/officeDocument/2006/math">
                              <m:r>
                                <a:rPr lang="es-ES" sz="1600" i="1" dirty="0" smtClean="0">
                                  <a:latin typeface="Cambria Math" panose="02040503050406030204" pitchFamily="18" charset="0"/>
                                </a:rPr>
                                <m:t>30 </m:t>
                              </m:r>
                              <m:r>
                                <a:rPr lang="es-ES" sz="1600" i="1" dirty="0" smtClean="0">
                                  <a:latin typeface="Cambria Math" panose="02040503050406030204" pitchFamily="18" charset="0"/>
                                </a:rPr>
                                <m:t>𝑚</m:t>
                              </m:r>
                              <m:sSup>
                                <m:sSupPr>
                                  <m:ctrlPr>
                                    <a:rPr lang="es-ES" sz="1600" i="1" dirty="0">
                                      <a:latin typeface="Cambria Math" panose="02040503050406030204" pitchFamily="18" charset="0"/>
                                    </a:rPr>
                                  </m:ctrlPr>
                                </m:sSupPr>
                                <m:e>
                                  <m:r>
                                    <a:rPr lang="es-ES" sz="1600" b="0" i="1" dirty="0" smtClean="0">
                                      <a:latin typeface="Cambria Math" panose="02040503050406030204" pitchFamily="18" charset="0"/>
                                    </a:rPr>
                                    <m:t> </m:t>
                                  </m:r>
                                  <m:r>
                                    <a:rPr lang="es-ES" sz="1600" i="1" dirty="0">
                                      <a:latin typeface="Cambria Math" panose="02040503050406030204" pitchFamily="18" charset="0"/>
                                    </a:rPr>
                                    <m:t>𝑠</m:t>
                                  </m:r>
                                </m:e>
                                <m:sup>
                                  <m:r>
                                    <a:rPr lang="es-ES" sz="1600" i="1" dirty="0">
                                      <a:latin typeface="Cambria Math" panose="02040503050406030204" pitchFamily="18" charset="0"/>
                                    </a:rPr>
                                    <m:t>−</m:t>
                                  </m:r>
                                  <m:r>
                                    <a:rPr lang="es-ES" sz="1600" b="0" i="1" dirty="0" smtClean="0">
                                      <a:latin typeface="Cambria Math" panose="02040503050406030204" pitchFamily="18" charset="0"/>
                                    </a:rPr>
                                    <m:t>1</m:t>
                                  </m:r>
                                </m:sup>
                              </m:sSup>
                            </m:oMath>
                          </a14:m>
                          <a:r>
                            <a:rPr lang="es-ES" sz="1600" dirty="0"/>
                            <a:t>, con un intervalo de tiempo de </a:t>
                          </a:r>
                          <a14:m>
                            <m:oMath xmlns:m="http://schemas.openxmlformats.org/officeDocument/2006/math">
                              <m:r>
                                <a:rPr lang="es-ES" sz="1600" i="1" dirty="0" smtClean="0">
                                  <a:latin typeface="Cambria Math" panose="02040503050406030204" pitchFamily="18" charset="0"/>
                                </a:rPr>
                                <m:t>0,3 </m:t>
                              </m:r>
                              <m:r>
                                <a:rPr lang="es-ES" sz="1600" i="1" dirty="0" smtClean="0">
                                  <a:latin typeface="Cambria Math" panose="02040503050406030204" pitchFamily="18" charset="0"/>
                                </a:rPr>
                                <m:t>𝑠</m:t>
                              </m:r>
                              <m:r>
                                <a:rPr lang="es-ES" sz="1600" i="1" dirty="0" smtClean="0">
                                  <a:latin typeface="Cambria Math" panose="02040503050406030204" pitchFamily="18" charset="0"/>
                                </a:rPr>
                                <m:t> </m:t>
                              </m:r>
                            </m:oMath>
                          </a14:m>
                          <a:r>
                            <a:rPr lang="es-ES" sz="1600" dirty="0"/>
                            <a:t>entre el primer y segundo lanzamiento</a:t>
                          </a:r>
                          <a:r>
                            <a:rPr lang="es-ES" sz="1600" dirty="0" smtClean="0"/>
                            <a:t>. i) ¿A </a:t>
                          </a:r>
                          <a:r>
                            <a:rPr lang="es-ES" sz="1600" dirty="0"/>
                            <a:t>qué altura se cruzan y en qué tiempo lo hacen desde que se lanzó la primera</a:t>
                          </a:r>
                          <a:r>
                            <a:rPr lang="es-ES" sz="1600" dirty="0" smtClean="0"/>
                            <a:t>?; ii) ¿Qué </a:t>
                          </a:r>
                          <a:r>
                            <a:rPr lang="es-ES" sz="1600" dirty="0"/>
                            <a:t>altura máxima </a:t>
                          </a:r>
                          <a:r>
                            <a:rPr lang="es-ES" sz="1600" dirty="0" smtClean="0"/>
                            <a:t>alcanzan?</a:t>
                          </a:r>
                        </a:p>
                        <a:p>
                          <a:pPr marL="0" indent="0" algn="just"/>
                          <a:r>
                            <a:rPr lang="es-ES" sz="1600" dirty="0" smtClean="0"/>
                            <a:t>Dato</a:t>
                          </a:r>
                          <a:r>
                            <a:rPr lang="es-ES" sz="1600" dirty="0"/>
                            <a:t>: </a:t>
                          </a:r>
                          <a14:m>
                            <m:oMath xmlns:m="http://schemas.openxmlformats.org/officeDocument/2006/math">
                              <m:r>
                                <a:rPr lang="es-ES" sz="1600" i="1" dirty="0" smtClean="0">
                                  <a:latin typeface="Cambria Math" panose="02040503050406030204" pitchFamily="18" charset="0"/>
                                </a:rPr>
                                <m:t>𝑔</m:t>
                              </m:r>
                              <m:r>
                                <a:rPr lang="es-ES" sz="1600" i="1" dirty="0" smtClean="0">
                                  <a:latin typeface="Cambria Math" panose="02040503050406030204" pitchFamily="18" charset="0"/>
                                </a:rPr>
                                <m:t> = 9,8 </m:t>
                              </m:r>
                              <m:r>
                                <a:rPr lang="es-ES" sz="1600" i="1" dirty="0" smtClean="0">
                                  <a:latin typeface="Cambria Math" panose="02040503050406030204" pitchFamily="18" charset="0"/>
                                </a:rPr>
                                <m:t>𝑚</m:t>
                              </m:r>
                              <m:r>
                                <a:rPr lang="es-ES" sz="1600" b="0" i="1" dirty="0" smtClean="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−2</m:t>
                                  </m:r>
                                </m:sup>
                              </m:sSup>
                            </m:oMath>
                          </a14:m>
                          <a:endParaRPr lang="es-ES" sz="1600" dirty="0" smtClean="0"/>
                        </a:p>
                        <a:p>
                          <a:pPr marL="0" indent="0" algn="just"/>
                          <a:r>
                            <a:rPr lang="es-ES" sz="1600" b="1" dirty="0" smtClean="0">
                              <a:solidFill>
                                <a:schemeClr val="tx1"/>
                              </a:solidFill>
                            </a:rPr>
                            <a:t>Sol</a:t>
                          </a:r>
                          <a:r>
                            <a:rPr lang="es-ES" sz="1600" dirty="0">
                              <a:solidFill>
                                <a:schemeClr val="tx1"/>
                              </a:solidFill>
                            </a:rPr>
                            <a:t>: </a:t>
                          </a:r>
                          <a:r>
                            <a:rPr lang="es-ES" sz="1600" dirty="0" smtClean="0"/>
                            <a:t>i) </a:t>
                          </a:r>
                          <a14:m>
                            <m:oMath xmlns:m="http://schemas.openxmlformats.org/officeDocument/2006/math">
                              <m:r>
                                <a:rPr lang="es-ES" sz="1600" i="1" dirty="0" smtClean="0">
                                  <a:latin typeface="Cambria Math" panose="02040503050406030204" pitchFamily="18" charset="0"/>
                                </a:rPr>
                                <m:t>45,81 </m:t>
                              </m:r>
                              <m:r>
                                <a:rPr lang="es-ES" sz="1600" i="1" dirty="0" smtClean="0">
                                  <a:latin typeface="Cambria Math" panose="02040503050406030204" pitchFamily="18" charset="0"/>
                                </a:rPr>
                                <m:t>𝑚</m:t>
                              </m:r>
                            </m:oMath>
                          </a14:m>
                          <a:r>
                            <a:rPr lang="es-ES" sz="1600" dirty="0"/>
                            <a:t>; </a:t>
                          </a:r>
                          <a14:m>
                            <m:oMath xmlns:m="http://schemas.openxmlformats.org/officeDocument/2006/math">
                              <m:r>
                                <a:rPr lang="es-ES" sz="1600" i="1" dirty="0">
                                  <a:latin typeface="Cambria Math" panose="02040503050406030204" pitchFamily="18" charset="0"/>
                                </a:rPr>
                                <m:t>3</m:t>
                              </m:r>
                              <m:r>
                                <a:rPr lang="es-ES" sz="1600" i="1" dirty="0" smtClean="0">
                                  <a:latin typeface="Cambria Math" panose="02040503050406030204" pitchFamily="18" charset="0"/>
                                </a:rPr>
                                <m:t>,</m:t>
                              </m:r>
                              <m:r>
                                <a:rPr lang="es-ES" sz="1600" b="0" i="1" dirty="0" smtClean="0">
                                  <a:latin typeface="Cambria Math" panose="02040503050406030204" pitchFamily="18" charset="0"/>
                                </a:rPr>
                                <m:t>2</m:t>
                              </m:r>
                              <m:r>
                                <a:rPr lang="es-ES" sz="1600" i="1" dirty="0" smtClean="0">
                                  <a:latin typeface="Cambria Math" panose="02040503050406030204" pitchFamily="18" charset="0"/>
                                </a:rPr>
                                <m:t>1 </m:t>
                              </m:r>
                              <m:r>
                                <a:rPr lang="es-ES" sz="1600" i="1" dirty="0" smtClean="0">
                                  <a:latin typeface="Cambria Math" panose="02040503050406030204" pitchFamily="18" charset="0"/>
                                </a:rPr>
                                <m:t>𝑠</m:t>
                              </m:r>
                            </m:oMath>
                          </a14:m>
                          <a:r>
                            <a:rPr lang="es-ES" sz="1600" dirty="0" smtClean="0"/>
                            <a:t>; ii) </a:t>
                          </a:r>
                          <a14:m>
                            <m:oMath xmlns:m="http://schemas.openxmlformats.org/officeDocument/2006/math">
                              <m:r>
                                <a:rPr lang="es-ES" sz="1600" i="1" dirty="0" smtClean="0">
                                  <a:latin typeface="Cambria Math" panose="02040503050406030204" pitchFamily="18" charset="0"/>
                                </a:rPr>
                                <m:t>45,92 </m:t>
                              </m:r>
                              <m:r>
                                <a:rPr lang="es-ES" sz="1600" i="1" dirty="0" smtClean="0">
                                  <a:latin typeface="Cambria Math" panose="02040503050406030204" pitchFamily="18" charset="0"/>
                                </a:rPr>
                                <m:t>𝑚</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24" name="Tabla 23"/>
              <p:cNvGraphicFramePr>
                <a:graphicFrameLocks noGrp="1"/>
              </p:cNvGraphicFramePr>
              <p:nvPr>
                <p:extLst>
                  <p:ext uri="{D42A27DB-BD31-4B8C-83A1-F6EECF244321}">
                    <p14:modId xmlns:p14="http://schemas.microsoft.com/office/powerpoint/2010/main" val="1006434603"/>
                  </p:ext>
                </p:extLst>
              </p:nvPr>
            </p:nvGraphicFramePr>
            <p:xfrm>
              <a:off x="508000" y="1206500"/>
              <a:ext cx="8178801" cy="417576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286000">
                    <a:tc>
                      <a:txBody>
                        <a:bodyPr/>
                        <a:lstStyle/>
                        <a:p>
                          <a:pPr algn="r">
                            <a:lnSpc>
                              <a:spcPct val="100000"/>
                            </a:lnSpc>
                          </a:pPr>
                          <a:r>
                            <a:rPr lang="es-ES" sz="1600" dirty="0" smtClean="0">
                              <a:latin typeface="+mn-lt"/>
                            </a:rPr>
                            <a:t>3.</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14894" r="-156" b="-71543"/>
                          </a:stretch>
                        </a:blipFill>
                      </a:tcPr>
                    </a:tc>
                    <a:tc hMerge="1">
                      <a:txBody>
                        <a:bodyPr/>
                        <a:lstStyle/>
                        <a:p>
                          <a:endParaRPr lang="es-ES" sz="1600" dirty="0"/>
                        </a:p>
                      </a:txBody>
                      <a:tcPr/>
                    </a:tc>
                    <a:extLst>
                      <a:ext uri="{0D108BD9-81ED-4DB2-BD59-A6C34878D82A}">
                        <a16:rowId xmlns:a16="http://schemas.microsoft.com/office/drawing/2014/main" val="1235451715"/>
                      </a:ext>
                    </a:extLst>
                  </a:tr>
                  <a:tr h="1554480">
                    <a:tc>
                      <a:txBody>
                        <a:bodyPr/>
                        <a:lstStyle/>
                        <a:p>
                          <a:pPr algn="r">
                            <a:lnSpc>
                              <a:spcPct val="100000"/>
                            </a:lnSpc>
                          </a:pPr>
                          <a:r>
                            <a:rPr lang="es-ES" sz="1600" dirty="0" smtClean="0">
                              <a:latin typeface="+mn-lt"/>
                            </a:rPr>
                            <a:t>4.</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69412" r="-156" b="-549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2086811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sp>
        <p:nvSpPr>
          <p:cNvPr id="12" name="CuadroTexto 11"/>
          <p:cNvSpPr txBox="1"/>
          <p:nvPr/>
        </p:nvSpPr>
        <p:spPr>
          <a:xfrm>
            <a:off x="341194" y="996287"/>
            <a:ext cx="5868537" cy="369332"/>
          </a:xfrm>
          <a:prstGeom prst="rect">
            <a:avLst/>
          </a:prstGeom>
          <a:noFill/>
        </p:spPr>
        <p:txBody>
          <a:bodyPr wrap="square" rtlCol="0">
            <a:spAutoFit/>
          </a:bodyPr>
          <a:lstStyle/>
          <a:p>
            <a:r>
              <a:rPr lang="es-ES" b="1" dirty="0" smtClean="0">
                <a:solidFill>
                  <a:srgbClr val="002060"/>
                </a:solidFill>
              </a:rPr>
              <a:t>3.1. Movimientos de trayectoria parabólica</a:t>
            </a:r>
            <a:endParaRPr lang="es-ES" b="1" dirty="0">
              <a:solidFill>
                <a:srgbClr val="002060"/>
              </a:solidFill>
            </a:endParaRPr>
          </a:p>
        </p:txBody>
      </p:sp>
      <p:sp>
        <p:nvSpPr>
          <p:cNvPr id="13" name="1 CuadroTexto"/>
          <p:cNvSpPr txBox="1"/>
          <p:nvPr/>
        </p:nvSpPr>
        <p:spPr>
          <a:xfrm>
            <a:off x="477670" y="1518124"/>
            <a:ext cx="8297840"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cs typeface="Arial" pitchFamily="34" charset="0"/>
              </a:rPr>
              <a:t>Los movimientos parabólicos pueden ser considerados como la </a:t>
            </a:r>
            <a:r>
              <a:rPr lang="es-ES" sz="1600" b="1" dirty="0" smtClean="0">
                <a:latin typeface="+mj-lt"/>
                <a:cs typeface="Arial" pitchFamily="34" charset="0"/>
              </a:rPr>
              <a:t>composición de dos movimientos rectilíneos, uno de ellos acelerado</a:t>
            </a:r>
            <a:r>
              <a:rPr lang="es-ES" sz="1600" dirty="0" smtClean="0">
                <a:latin typeface="+mj-lt"/>
                <a:cs typeface="Arial" pitchFamily="34" charset="0"/>
              </a:rPr>
              <a:t>.</a:t>
            </a:r>
          </a:p>
        </p:txBody>
      </p:sp>
      <p:sp>
        <p:nvSpPr>
          <p:cNvPr id="14" name="10 CuadroTexto"/>
          <p:cNvSpPr txBox="1"/>
          <p:nvPr/>
        </p:nvSpPr>
        <p:spPr>
          <a:xfrm>
            <a:off x="423081" y="2227809"/>
            <a:ext cx="8243248" cy="584775"/>
          </a:xfrm>
          <a:prstGeom prst="rect">
            <a:avLst/>
          </a:prstGeom>
          <a:noFill/>
        </p:spPr>
        <p:txBody>
          <a:bodyPr wrap="square" rtlCol="0">
            <a:spAutoFit/>
          </a:bodyPr>
          <a:lstStyle/>
          <a:p>
            <a:pPr algn="just"/>
            <a:r>
              <a:rPr lang="es-ES" sz="1600" dirty="0" smtClean="0">
                <a:latin typeface="+mj-lt"/>
                <a:cs typeface="Arial" pitchFamily="34" charset="0"/>
              </a:rPr>
              <a:t>Movimiento descrito por un cuerpo lanzado con una velocidad inicial, v</a:t>
            </a:r>
            <a:r>
              <a:rPr lang="es-ES" sz="1600" baseline="-25000" dirty="0" smtClean="0">
                <a:latin typeface="+mj-lt"/>
                <a:cs typeface="Arial" pitchFamily="34" charset="0"/>
              </a:rPr>
              <a:t>0</a:t>
            </a:r>
            <a:r>
              <a:rPr lang="es-ES" sz="1600" dirty="0" smtClean="0">
                <a:latin typeface="+mj-lt"/>
                <a:cs typeface="Arial" pitchFamily="34" charset="0"/>
              </a:rPr>
              <a:t>, que forma un ángulo </a:t>
            </a:r>
            <a:r>
              <a:rPr lang="es-ES" sz="1600" dirty="0" smtClean="0">
                <a:latin typeface="+mj-lt"/>
                <a:cs typeface="Arial" pitchFamily="34" charset="0"/>
                <a:sym typeface="Symbol"/>
              </a:rPr>
              <a:t> con la horizontal.</a:t>
            </a:r>
            <a:endParaRPr lang="es-ES" sz="1600" dirty="0">
              <a:latin typeface="+mj-lt"/>
              <a:cs typeface="Arial" pitchFamily="34" charset="0"/>
            </a:endParaRPr>
          </a:p>
        </p:txBody>
      </p:sp>
      <p:grpSp>
        <p:nvGrpSpPr>
          <p:cNvPr id="15" name="31 Grupo"/>
          <p:cNvGrpSpPr/>
          <p:nvPr/>
        </p:nvGrpSpPr>
        <p:grpSpPr>
          <a:xfrm>
            <a:off x="553283" y="3197322"/>
            <a:ext cx="2628541" cy="2347049"/>
            <a:chOff x="730703" y="2006744"/>
            <a:chExt cx="2628541" cy="2347049"/>
          </a:xfrm>
        </p:grpSpPr>
        <p:sp>
          <p:nvSpPr>
            <p:cNvPr id="16" name="15 CuadroTexto"/>
            <p:cNvSpPr txBox="1"/>
            <p:nvPr/>
          </p:nvSpPr>
          <p:spPr>
            <a:xfrm>
              <a:off x="1206101" y="2206911"/>
              <a:ext cx="440350" cy="338554"/>
            </a:xfrm>
            <a:prstGeom prst="rect">
              <a:avLst/>
            </a:prstGeom>
            <a:noFill/>
          </p:spPr>
          <p:txBody>
            <a:bodyPr wrap="square" rtlCol="0">
              <a:spAutoFit/>
            </a:bodyPr>
            <a:lstStyle/>
            <a:p>
              <a:pPr algn="r"/>
              <a:r>
                <a:rPr lang="es-ES" sz="1600" dirty="0" smtClean="0">
                  <a:latin typeface="+mj-lt"/>
                  <a:cs typeface="Arial" pitchFamily="34" charset="0"/>
                </a:rPr>
                <a:t>v</a:t>
              </a:r>
              <a:r>
                <a:rPr lang="es-ES" sz="1600" baseline="-25000" dirty="0" smtClean="0">
                  <a:latin typeface="+mj-lt"/>
                  <a:cs typeface="Arial" pitchFamily="34" charset="0"/>
                </a:rPr>
                <a:t>0</a:t>
              </a:r>
              <a:endParaRPr lang="es-ES" sz="1600" baseline="-25000" dirty="0">
                <a:latin typeface="+mj-lt"/>
                <a:cs typeface="Arial" pitchFamily="34" charset="0"/>
              </a:endParaRPr>
            </a:p>
          </p:txBody>
        </p:sp>
        <p:sp>
          <p:nvSpPr>
            <p:cNvPr id="17" name="25 CuadroTexto"/>
            <p:cNvSpPr txBox="1"/>
            <p:nvPr/>
          </p:nvSpPr>
          <p:spPr>
            <a:xfrm>
              <a:off x="1371437" y="2678348"/>
              <a:ext cx="416420" cy="338554"/>
            </a:xfrm>
            <a:prstGeom prst="rect">
              <a:avLst/>
            </a:prstGeom>
            <a:noFill/>
          </p:spPr>
          <p:txBody>
            <a:bodyPr wrap="square" rtlCol="0">
              <a:spAutoFit/>
            </a:bodyPr>
            <a:lstStyle/>
            <a:p>
              <a:r>
                <a:rPr lang="es-ES" sz="1600" dirty="0">
                  <a:latin typeface="+mj-lt"/>
                  <a:sym typeface="Symbol"/>
                </a:rPr>
                <a:t></a:t>
              </a:r>
              <a:endParaRPr lang="es-ES" sz="1600" dirty="0">
                <a:latin typeface="+mj-lt"/>
              </a:endParaRPr>
            </a:p>
          </p:txBody>
        </p:sp>
        <p:cxnSp>
          <p:nvCxnSpPr>
            <p:cNvPr id="18" name="5 Conector recto"/>
            <p:cNvCxnSpPr/>
            <p:nvPr/>
          </p:nvCxnSpPr>
          <p:spPr>
            <a:xfrm>
              <a:off x="1146412" y="4080681"/>
              <a:ext cx="20471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27 Conector recto"/>
            <p:cNvCxnSpPr/>
            <p:nvPr/>
          </p:nvCxnSpPr>
          <p:spPr>
            <a:xfrm rot="5400000">
              <a:off x="125105" y="3059373"/>
              <a:ext cx="20471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7 Forma libre"/>
            <p:cNvSpPr/>
            <p:nvPr/>
          </p:nvSpPr>
          <p:spPr>
            <a:xfrm>
              <a:off x="1160058" y="2651886"/>
              <a:ext cx="1828802" cy="1428794"/>
            </a:xfrm>
            <a:custGeom>
              <a:avLst/>
              <a:gdLst>
                <a:gd name="connsiteX0" fmla="*/ 0 w 1419368"/>
                <a:gd name="connsiteY0" fmla="*/ 350621 h 1428794"/>
                <a:gd name="connsiteX1" fmla="*/ 300251 w 1419368"/>
                <a:gd name="connsiteY1" fmla="*/ 36722 h 1428794"/>
                <a:gd name="connsiteX2" fmla="*/ 627798 w 1419368"/>
                <a:gd name="connsiteY2" fmla="*/ 36722 h 1428794"/>
                <a:gd name="connsiteX3" fmla="*/ 928048 w 1419368"/>
                <a:gd name="connsiteY3" fmla="*/ 309677 h 1428794"/>
                <a:gd name="connsiteX4" fmla="*/ 1269242 w 1419368"/>
                <a:gd name="connsiteY4" fmla="*/ 978418 h 1428794"/>
                <a:gd name="connsiteX5" fmla="*/ 1419368 w 1419368"/>
                <a:gd name="connsiteY5" fmla="*/ 1428794 h 1428794"/>
                <a:gd name="connsiteX6" fmla="*/ 1419368 w 1419368"/>
                <a:gd name="connsiteY6" fmla="*/ 1428794 h 1428794"/>
                <a:gd name="connsiteX7" fmla="*/ 1419368 w 1419368"/>
                <a:gd name="connsiteY7" fmla="*/ 1428794 h 142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9368" h="1428794">
                  <a:moveTo>
                    <a:pt x="0" y="350621"/>
                  </a:moveTo>
                  <a:cubicBezTo>
                    <a:pt x="97809" y="219829"/>
                    <a:pt x="195618" y="89038"/>
                    <a:pt x="300251" y="36722"/>
                  </a:cubicBezTo>
                  <a:cubicBezTo>
                    <a:pt x="404884" y="-15594"/>
                    <a:pt x="523165" y="-8771"/>
                    <a:pt x="627798" y="36722"/>
                  </a:cubicBezTo>
                  <a:cubicBezTo>
                    <a:pt x="732431" y="82215"/>
                    <a:pt x="821141" y="152728"/>
                    <a:pt x="928048" y="309677"/>
                  </a:cubicBezTo>
                  <a:cubicBezTo>
                    <a:pt x="1034955" y="466626"/>
                    <a:pt x="1187355" y="791899"/>
                    <a:pt x="1269242" y="978418"/>
                  </a:cubicBezTo>
                  <a:cubicBezTo>
                    <a:pt x="1351129" y="1164938"/>
                    <a:pt x="1419368" y="1428794"/>
                    <a:pt x="1419368" y="1428794"/>
                  </a:cubicBezTo>
                  <a:lnTo>
                    <a:pt x="1419368" y="1428794"/>
                  </a:lnTo>
                  <a:lnTo>
                    <a:pt x="1419368" y="1428794"/>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21" name="9 Conector recto de flecha"/>
            <p:cNvCxnSpPr>
              <a:stCxn id="20" idx="0"/>
            </p:cNvCxnSpPr>
            <p:nvPr/>
          </p:nvCxnSpPr>
          <p:spPr>
            <a:xfrm flipV="1">
              <a:off x="1160058" y="2524836"/>
              <a:ext cx="300252" cy="477671"/>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12 Conector recto"/>
            <p:cNvCxnSpPr>
              <a:stCxn id="20" idx="0"/>
            </p:cNvCxnSpPr>
            <p:nvPr/>
          </p:nvCxnSpPr>
          <p:spPr>
            <a:xfrm>
              <a:off x="1160058" y="3002507"/>
              <a:ext cx="96899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13 Arco"/>
            <p:cNvSpPr/>
            <p:nvPr/>
          </p:nvSpPr>
          <p:spPr>
            <a:xfrm>
              <a:off x="1105469" y="2811439"/>
              <a:ext cx="313899" cy="368489"/>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p:sp>
          <p:nvSpPr>
            <p:cNvPr id="25" name="28 CuadroTexto"/>
            <p:cNvSpPr txBox="1"/>
            <p:nvPr/>
          </p:nvSpPr>
          <p:spPr>
            <a:xfrm>
              <a:off x="730703" y="2796040"/>
              <a:ext cx="440350" cy="338554"/>
            </a:xfrm>
            <a:prstGeom prst="rect">
              <a:avLst/>
            </a:prstGeom>
            <a:noFill/>
          </p:spPr>
          <p:txBody>
            <a:bodyPr wrap="square" rtlCol="0">
              <a:spAutoFit/>
            </a:bodyPr>
            <a:lstStyle/>
            <a:p>
              <a:pPr algn="r"/>
              <a:r>
                <a:rPr lang="es-ES" sz="1600" dirty="0" smtClean="0">
                  <a:latin typeface="+mj-lt"/>
                  <a:cs typeface="Arial" pitchFamily="34" charset="0"/>
                </a:rPr>
                <a:t>y</a:t>
              </a:r>
              <a:r>
                <a:rPr lang="es-ES" sz="1600" baseline="-25000" dirty="0" smtClean="0">
                  <a:latin typeface="+mj-lt"/>
                  <a:cs typeface="Arial" pitchFamily="34" charset="0"/>
                </a:rPr>
                <a:t>0</a:t>
              </a:r>
              <a:endParaRPr lang="es-ES" sz="1600" baseline="-25000" dirty="0">
                <a:latin typeface="+mj-lt"/>
                <a:cs typeface="Arial" pitchFamily="34" charset="0"/>
              </a:endParaRPr>
            </a:p>
          </p:txBody>
        </p:sp>
        <p:sp>
          <p:nvSpPr>
            <p:cNvPr id="26" name="29 CuadroTexto"/>
            <p:cNvSpPr txBox="1"/>
            <p:nvPr/>
          </p:nvSpPr>
          <p:spPr>
            <a:xfrm>
              <a:off x="832513" y="2006744"/>
              <a:ext cx="313519" cy="338554"/>
            </a:xfrm>
            <a:prstGeom prst="rect">
              <a:avLst/>
            </a:prstGeom>
            <a:noFill/>
          </p:spPr>
          <p:txBody>
            <a:bodyPr wrap="square" rtlCol="0">
              <a:spAutoFit/>
            </a:bodyPr>
            <a:lstStyle/>
            <a:p>
              <a:pPr algn="r"/>
              <a:r>
                <a:rPr lang="es-ES" sz="1600" dirty="0" smtClean="0">
                  <a:latin typeface="+mj-lt"/>
                  <a:cs typeface="Arial" pitchFamily="34" charset="0"/>
                </a:rPr>
                <a:t>y</a:t>
              </a:r>
              <a:endParaRPr lang="es-ES" sz="1600" baseline="-25000" dirty="0">
                <a:latin typeface="+mj-lt"/>
                <a:cs typeface="Arial" pitchFamily="34" charset="0"/>
              </a:endParaRPr>
            </a:p>
          </p:txBody>
        </p:sp>
        <p:sp>
          <p:nvSpPr>
            <p:cNvPr id="27" name="30 CuadroTexto"/>
            <p:cNvSpPr txBox="1"/>
            <p:nvPr/>
          </p:nvSpPr>
          <p:spPr>
            <a:xfrm>
              <a:off x="3045725" y="4015239"/>
              <a:ext cx="313519" cy="338554"/>
            </a:xfrm>
            <a:prstGeom prst="rect">
              <a:avLst/>
            </a:prstGeom>
            <a:noFill/>
          </p:spPr>
          <p:txBody>
            <a:bodyPr wrap="square" rtlCol="0">
              <a:spAutoFit/>
            </a:bodyPr>
            <a:lstStyle/>
            <a:p>
              <a:pPr algn="r"/>
              <a:r>
                <a:rPr lang="es-ES" sz="1600" dirty="0">
                  <a:latin typeface="+mj-lt"/>
                  <a:cs typeface="Arial" pitchFamily="34" charset="0"/>
                </a:rPr>
                <a:t>x</a:t>
              </a:r>
              <a:endParaRPr lang="es-ES" sz="1600" baseline="-25000" dirty="0">
                <a:latin typeface="+mj-lt"/>
                <a:cs typeface="Arial" pitchFamily="34" charset="0"/>
              </a:endParaRPr>
            </a:p>
          </p:txBody>
        </p:sp>
      </p:grpSp>
      <p:grpSp>
        <p:nvGrpSpPr>
          <p:cNvPr id="28" name="16 Grupo"/>
          <p:cNvGrpSpPr/>
          <p:nvPr/>
        </p:nvGrpSpPr>
        <p:grpSpPr>
          <a:xfrm>
            <a:off x="3821374" y="3596973"/>
            <a:ext cx="2594479" cy="923660"/>
            <a:chOff x="3098041" y="4339989"/>
            <a:chExt cx="2594479" cy="923660"/>
          </a:xfrm>
        </p:grpSpPr>
        <mc:AlternateContent xmlns:mc="http://schemas.openxmlformats.org/markup-compatibility/2006" xmlns:a14="http://schemas.microsoft.com/office/drawing/2010/main">
          <mc:Choice Requires="a14">
            <p:sp>
              <p:nvSpPr>
                <p:cNvPr id="29" name="17 CuadroTexto"/>
                <p:cNvSpPr txBox="1"/>
                <p:nvPr/>
              </p:nvSpPr>
              <p:spPr>
                <a:xfrm>
                  <a:off x="3187475" y="4680500"/>
                  <a:ext cx="2505045" cy="553357"/>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𝑦</m:t>
                            </m:r>
                          </m:e>
                          <m:sub>
                            <m:r>
                              <a:rPr lang="es-ES" sz="1600" b="0" i="1" smtClean="0">
                                <a:latin typeface="Cambria Math" panose="02040503050406030204" pitchFamily="18" charset="0"/>
                              </a:rPr>
                              <m:t>0</m:t>
                            </m:r>
                          </m:sub>
                        </m:sSub>
                        <m:r>
                          <a:rPr lang="es-ES" sz="1600" b="0" i="1" smtClean="0">
                            <a:latin typeface="Cambria Math" panose="02040503050406030204" pitchFamily="18" charset="0"/>
                            <a:ea typeface="Cambria Math"/>
                          </a:rPr>
                          <m:t>±</m:t>
                        </m:r>
                        <m:sSub>
                          <m:sSubPr>
                            <m:ctrlPr>
                              <a:rPr lang="es-ES" sz="1600" b="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𝑣</m:t>
                            </m:r>
                          </m:e>
                          <m:sub>
                            <m:r>
                              <a:rPr lang="es-ES" sz="1600" b="0" i="1" smtClean="0">
                                <a:latin typeface="Cambria Math" panose="02040503050406030204" pitchFamily="18" charset="0"/>
                                <a:ea typeface="Cambria Math"/>
                              </a:rPr>
                              <m:t>0</m:t>
                            </m:r>
                          </m:sub>
                        </m:sSub>
                        <m:r>
                          <a:rPr lang="es-ES" sz="1600" b="0" i="1" smtClean="0">
                            <a:latin typeface="Cambria Math" panose="02040503050406030204" pitchFamily="18" charset="0"/>
                            <a:ea typeface="Cambria Math"/>
                          </a:rPr>
                          <m:t>𝑡𝑠𝑒𝑛</m:t>
                        </m:r>
                        <m:r>
                          <a:rPr lang="es-ES" sz="1600" b="0" i="1" smtClean="0">
                            <a:latin typeface="Cambria Math" panose="02040503050406030204" pitchFamily="18" charset="0"/>
                            <a:ea typeface="Cambria Math"/>
                          </a:rPr>
                          <m:t>𝛼</m:t>
                        </m:r>
                        <m:r>
                          <a:rPr lang="es-ES" sz="1600" b="0" i="1" smtClean="0">
                            <a:latin typeface="Cambria Math" panose="02040503050406030204" pitchFamily="18" charset="0"/>
                            <a:ea typeface="Cambria Math"/>
                          </a:rPr>
                          <m:t>−</m:t>
                        </m:r>
                        <m:f>
                          <m:fPr>
                            <m:ctrlPr>
                              <a:rPr lang="es-ES" sz="1600" b="0" i="1" smtClean="0">
                                <a:latin typeface="Cambria Math" panose="02040503050406030204" pitchFamily="18" charset="0"/>
                                <a:ea typeface="Cambria Math"/>
                              </a:rPr>
                            </m:ctrlPr>
                          </m:fPr>
                          <m:num>
                            <m:r>
                              <a:rPr lang="es-ES" sz="1600" b="0" i="1" smtClean="0">
                                <a:latin typeface="Cambria Math" panose="02040503050406030204" pitchFamily="18" charset="0"/>
                                <a:ea typeface="Cambria Math"/>
                              </a:rPr>
                              <m:t>1</m:t>
                            </m:r>
                          </m:num>
                          <m:den>
                            <m:r>
                              <a:rPr lang="es-ES" sz="1600" b="0" i="1" smtClean="0">
                                <a:latin typeface="Cambria Math" panose="02040503050406030204" pitchFamily="18" charset="0"/>
                                <a:ea typeface="Cambria Math"/>
                              </a:rPr>
                              <m:t>2</m:t>
                            </m:r>
                          </m:den>
                        </m:f>
                        <m:r>
                          <a:rPr lang="es-ES" sz="1600" b="0" i="1" smtClean="0">
                            <a:latin typeface="Cambria Math" panose="02040503050406030204" pitchFamily="18" charset="0"/>
                            <a:ea typeface="Cambria Math"/>
                          </a:rPr>
                          <m:t>𝑔</m:t>
                        </m:r>
                        <m:sSup>
                          <m:sSupPr>
                            <m:ctrlPr>
                              <a:rPr lang="es-ES" sz="1600" b="0" i="1" smtClean="0">
                                <a:latin typeface="Cambria Math" panose="02040503050406030204" pitchFamily="18" charset="0"/>
                                <a:ea typeface="Cambria Math"/>
                              </a:rPr>
                            </m:ctrlPr>
                          </m:sSupPr>
                          <m:e>
                            <m:r>
                              <a:rPr lang="es-ES" sz="1600" b="0" i="1" smtClean="0">
                                <a:latin typeface="Cambria Math" panose="02040503050406030204" pitchFamily="18" charset="0"/>
                                <a:ea typeface="Cambria Math"/>
                              </a:rPr>
                              <m:t>𝑡</m:t>
                            </m:r>
                          </m:e>
                          <m:sup>
                            <m:r>
                              <a:rPr lang="es-ES" sz="1600" b="0" i="1" smtClean="0">
                                <a:latin typeface="Cambria Math" panose="02040503050406030204" pitchFamily="18" charset="0"/>
                                <a:ea typeface="Cambria Math"/>
                              </a:rPr>
                              <m:t>2</m:t>
                            </m:r>
                          </m:sup>
                        </m:sSup>
                      </m:oMath>
                    </m:oMathPara>
                  </a14:m>
                  <a:endParaRPr lang="es-ES" sz="1600" dirty="0">
                    <a:latin typeface="+mj-lt"/>
                  </a:endParaRPr>
                </a:p>
              </p:txBody>
            </p:sp>
          </mc:Choice>
          <mc:Fallback xmlns="">
            <p:sp>
              <p:nvSpPr>
                <p:cNvPr id="29" name="17 CuadroTexto"/>
                <p:cNvSpPr txBox="1">
                  <a:spLocks noRot="1" noChangeAspect="1" noMove="1" noResize="1" noEditPoints="1" noAdjustHandles="1" noChangeArrowheads="1" noChangeShapeType="1" noTextEdit="1"/>
                </p:cNvSpPr>
                <p:nvPr/>
              </p:nvSpPr>
              <p:spPr>
                <a:xfrm>
                  <a:off x="3187475" y="4680500"/>
                  <a:ext cx="2505045" cy="55335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18 CuadroTexto"/>
                <p:cNvSpPr txBox="1"/>
                <p:nvPr/>
              </p:nvSpPr>
              <p:spPr>
                <a:xfrm>
                  <a:off x="3203397" y="4368877"/>
                  <a:ext cx="1332352" cy="33855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𝑡𝑐𝑜𝑠</m:t>
                        </m:r>
                        <m:r>
                          <a:rPr lang="es-ES" sz="1600" b="0" i="1" smtClean="0">
                            <a:latin typeface="Cambria Math" panose="02040503050406030204" pitchFamily="18" charset="0"/>
                            <a:ea typeface="Cambria Math"/>
                          </a:rPr>
                          <m:t>𝛼</m:t>
                        </m:r>
                      </m:oMath>
                    </m:oMathPara>
                  </a14:m>
                  <a:endParaRPr lang="es-ES" sz="1600" dirty="0">
                    <a:latin typeface="+mj-lt"/>
                  </a:endParaRPr>
                </a:p>
              </p:txBody>
            </p:sp>
          </mc:Choice>
          <mc:Fallback xmlns="">
            <p:sp>
              <p:nvSpPr>
                <p:cNvPr id="30" name="18 CuadroTexto"/>
                <p:cNvSpPr txBox="1">
                  <a:spLocks noRot="1" noChangeAspect="1" noMove="1" noResize="1" noEditPoints="1" noAdjustHandles="1" noChangeArrowheads="1" noChangeShapeType="1" noTextEdit="1"/>
                </p:cNvSpPr>
                <p:nvPr/>
              </p:nvSpPr>
              <p:spPr>
                <a:xfrm>
                  <a:off x="3203397" y="4368877"/>
                  <a:ext cx="1332352" cy="338554"/>
                </a:xfrm>
                <a:prstGeom prst="rect">
                  <a:avLst/>
                </a:prstGeom>
                <a:blipFill>
                  <a:blip r:embed="rId4"/>
                  <a:stretch>
                    <a:fillRect/>
                  </a:stretch>
                </a:blipFill>
              </p:spPr>
              <p:txBody>
                <a:bodyPr/>
                <a:lstStyle/>
                <a:p>
                  <a:r>
                    <a:rPr lang="es-ES">
                      <a:noFill/>
                    </a:rPr>
                    <a:t> </a:t>
                  </a:r>
                </a:p>
              </p:txBody>
            </p:sp>
          </mc:Fallback>
        </mc:AlternateContent>
        <p:sp>
          <p:nvSpPr>
            <p:cNvPr id="31" name="19 Abrir llave"/>
            <p:cNvSpPr/>
            <p:nvPr/>
          </p:nvSpPr>
          <p:spPr>
            <a:xfrm>
              <a:off x="3098041" y="4339989"/>
              <a:ext cx="163773" cy="923660"/>
            </a:xfrm>
            <a:prstGeom prst="leftBrace">
              <a:avLst>
                <a:gd name="adj1" fmla="val 33334"/>
                <a:gd name="adj2" fmla="val 482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p:grpSp>
      <p:grpSp>
        <p:nvGrpSpPr>
          <p:cNvPr id="32" name="32 Grupo"/>
          <p:cNvGrpSpPr/>
          <p:nvPr/>
        </p:nvGrpSpPr>
        <p:grpSpPr>
          <a:xfrm>
            <a:off x="3837296" y="4677420"/>
            <a:ext cx="2046252" cy="923660"/>
            <a:chOff x="3098041" y="4339989"/>
            <a:chExt cx="2046252" cy="923660"/>
          </a:xfrm>
        </p:grpSpPr>
        <mc:AlternateContent xmlns:mc="http://schemas.openxmlformats.org/markup-compatibility/2006" xmlns:a14="http://schemas.microsoft.com/office/drawing/2010/main">
          <mc:Choice Requires="a14">
            <p:sp>
              <p:nvSpPr>
                <p:cNvPr id="33" name="33 CuadroTexto"/>
                <p:cNvSpPr txBox="1"/>
                <p:nvPr/>
              </p:nvSpPr>
              <p:spPr>
                <a:xfrm>
                  <a:off x="3187475" y="4762386"/>
                  <a:ext cx="1956818" cy="36106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ea typeface="Cambria Math"/>
                              </a:rPr>
                              <m:t>±</m:t>
                            </m:r>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𝑠𝑒𝑛</m:t>
                        </m:r>
                        <m:r>
                          <a:rPr lang="es-ES" sz="1600" b="0" i="1" smtClean="0">
                            <a:latin typeface="Cambria Math" panose="02040503050406030204" pitchFamily="18" charset="0"/>
                            <a:ea typeface="Cambria Math"/>
                          </a:rPr>
                          <m:t>𝛼</m:t>
                        </m:r>
                        <m:r>
                          <a:rPr lang="es-ES" sz="1600" b="0" i="1" smtClean="0">
                            <a:latin typeface="Cambria Math" panose="02040503050406030204" pitchFamily="18" charset="0"/>
                            <a:ea typeface="Cambria Math"/>
                          </a:rPr>
                          <m:t>−</m:t>
                        </m:r>
                        <m:r>
                          <a:rPr lang="es-ES" sz="1600" b="0" i="1" smtClean="0">
                            <a:latin typeface="Cambria Math" panose="02040503050406030204" pitchFamily="18" charset="0"/>
                            <a:ea typeface="Cambria Math"/>
                          </a:rPr>
                          <m:t>𝑔𝑡</m:t>
                        </m:r>
                      </m:oMath>
                    </m:oMathPara>
                  </a14:m>
                  <a:endParaRPr lang="es-ES" sz="1600" dirty="0">
                    <a:latin typeface="+mj-lt"/>
                  </a:endParaRPr>
                </a:p>
              </p:txBody>
            </p:sp>
          </mc:Choice>
          <mc:Fallback xmlns="">
            <p:sp>
              <p:nvSpPr>
                <p:cNvPr id="33" name="33 CuadroTexto"/>
                <p:cNvSpPr txBox="1">
                  <a:spLocks noRot="1" noChangeAspect="1" noMove="1" noResize="1" noEditPoints="1" noAdjustHandles="1" noChangeArrowheads="1" noChangeShapeType="1" noTextEdit="1"/>
                </p:cNvSpPr>
                <p:nvPr/>
              </p:nvSpPr>
              <p:spPr>
                <a:xfrm>
                  <a:off x="3187475" y="4762386"/>
                  <a:ext cx="1956818" cy="361061"/>
                </a:xfrm>
                <a:prstGeom prst="rect">
                  <a:avLst/>
                </a:prstGeom>
                <a:blipFill>
                  <a:blip r:embed="rId5"/>
                  <a:stretch>
                    <a:fillRect b="-16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34 CuadroTexto"/>
                <p:cNvSpPr txBox="1"/>
                <p:nvPr/>
              </p:nvSpPr>
              <p:spPr>
                <a:xfrm>
                  <a:off x="3203397" y="4368877"/>
                  <a:ext cx="1328825" cy="338554"/>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Sub>
                        <m:r>
                          <a:rPr lang="es-ES" sz="1600" b="0" i="1" smtClean="0">
                            <a:latin typeface="Cambria Math" panose="02040503050406030204" pitchFamily="18" charset="0"/>
                          </a:rPr>
                          <m:t>𝑐𝑜𝑠</m:t>
                        </m:r>
                        <m:r>
                          <a:rPr lang="es-ES" sz="1600" b="0" i="1" smtClean="0">
                            <a:latin typeface="Cambria Math" panose="02040503050406030204" pitchFamily="18" charset="0"/>
                            <a:ea typeface="Cambria Math"/>
                          </a:rPr>
                          <m:t>𝛼</m:t>
                        </m:r>
                      </m:oMath>
                    </m:oMathPara>
                  </a14:m>
                  <a:endParaRPr lang="es-ES" sz="1600" dirty="0">
                    <a:latin typeface="+mj-lt"/>
                  </a:endParaRPr>
                </a:p>
              </p:txBody>
            </p:sp>
          </mc:Choice>
          <mc:Fallback xmlns="">
            <p:sp>
              <p:nvSpPr>
                <p:cNvPr id="34" name="34 CuadroTexto"/>
                <p:cNvSpPr txBox="1">
                  <a:spLocks noRot="1" noChangeAspect="1" noMove="1" noResize="1" noEditPoints="1" noAdjustHandles="1" noChangeArrowheads="1" noChangeShapeType="1" noTextEdit="1"/>
                </p:cNvSpPr>
                <p:nvPr/>
              </p:nvSpPr>
              <p:spPr>
                <a:xfrm>
                  <a:off x="3203397" y="4368877"/>
                  <a:ext cx="1328825" cy="338554"/>
                </a:xfrm>
                <a:prstGeom prst="rect">
                  <a:avLst/>
                </a:prstGeom>
                <a:blipFill>
                  <a:blip r:embed="rId6"/>
                  <a:stretch>
                    <a:fillRect/>
                  </a:stretch>
                </a:blipFill>
              </p:spPr>
              <p:txBody>
                <a:bodyPr/>
                <a:lstStyle/>
                <a:p>
                  <a:r>
                    <a:rPr lang="es-ES">
                      <a:noFill/>
                    </a:rPr>
                    <a:t> </a:t>
                  </a:r>
                </a:p>
              </p:txBody>
            </p:sp>
          </mc:Fallback>
        </mc:AlternateContent>
        <p:sp>
          <p:nvSpPr>
            <p:cNvPr id="35" name="35 Abrir llave"/>
            <p:cNvSpPr/>
            <p:nvPr/>
          </p:nvSpPr>
          <p:spPr>
            <a:xfrm>
              <a:off x="3098041" y="4339989"/>
              <a:ext cx="163773" cy="923660"/>
            </a:xfrm>
            <a:prstGeom prst="leftBrace">
              <a:avLst>
                <a:gd name="adj1" fmla="val 33334"/>
                <a:gd name="adj2" fmla="val 482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p:grpSp>
      <p:sp>
        <p:nvSpPr>
          <p:cNvPr id="36" name="CuadroTexto 35"/>
          <p:cNvSpPr txBox="1"/>
          <p:nvPr/>
        </p:nvSpPr>
        <p:spPr>
          <a:xfrm>
            <a:off x="3671247" y="2910195"/>
            <a:ext cx="4685898" cy="338554"/>
          </a:xfrm>
          <a:prstGeom prst="rect">
            <a:avLst/>
          </a:prstGeom>
          <a:noFill/>
        </p:spPr>
        <p:txBody>
          <a:bodyPr wrap="none" rtlCol="0">
            <a:spAutoFit/>
          </a:bodyPr>
          <a:lstStyle/>
          <a:p>
            <a:r>
              <a:rPr lang="es-ES" sz="1600" dirty="0" smtClean="0">
                <a:latin typeface="+mj-lt"/>
              </a:rPr>
              <a:t>Las ecuaciones del movimiento vienen dadas por:</a:t>
            </a:r>
            <a:endParaRPr lang="es-ES" sz="1600" dirty="0">
              <a:latin typeface="+mj-lt"/>
            </a:endParaRPr>
          </a:p>
        </p:txBody>
      </p:sp>
      <p:sp>
        <p:nvSpPr>
          <p:cNvPr id="37" name="36 CuadroTexto"/>
          <p:cNvSpPr txBox="1"/>
          <p:nvPr/>
        </p:nvSpPr>
        <p:spPr>
          <a:xfrm>
            <a:off x="327546" y="5744759"/>
            <a:ext cx="8420669" cy="584775"/>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smtClean="0">
                <a:latin typeface="+mj-lt"/>
                <a:cs typeface="Arial" pitchFamily="34" charset="0"/>
                <a:sym typeface="Wingdings"/>
              </a:rPr>
              <a:t>En el punto más alto de la trayectoria, la componente </a:t>
            </a:r>
            <a:r>
              <a:rPr lang="es-ES" sz="1600" b="1" i="1" dirty="0" err="1" smtClean="0">
                <a:latin typeface="+mj-lt"/>
                <a:cs typeface="Arial" pitchFamily="34" charset="0"/>
                <a:sym typeface="Wingdings"/>
              </a:rPr>
              <a:t>v</a:t>
            </a:r>
            <a:r>
              <a:rPr lang="es-ES" sz="1600" b="1" i="1" baseline="-25000" dirty="0" err="1" smtClean="0">
                <a:latin typeface="+mj-lt"/>
                <a:cs typeface="Arial" pitchFamily="34" charset="0"/>
                <a:sym typeface="Wingdings"/>
              </a:rPr>
              <a:t>y</a:t>
            </a:r>
            <a:r>
              <a:rPr lang="es-ES" sz="1600" dirty="0" smtClean="0">
                <a:latin typeface="+mj-lt"/>
                <a:cs typeface="Arial" pitchFamily="34" charset="0"/>
                <a:sym typeface="Wingdings"/>
              </a:rPr>
              <a:t>, de la velocidad se hace cero.</a:t>
            </a:r>
          </a:p>
          <a:p>
            <a:pPr marL="285750" indent="-285750" algn="just">
              <a:buFont typeface="Arial" panose="020B0604020202020204" pitchFamily="34" charset="0"/>
              <a:buChar char="•"/>
            </a:pPr>
            <a:r>
              <a:rPr lang="es-ES" sz="1600" dirty="0" smtClean="0">
                <a:latin typeface="+mj-lt"/>
                <a:cs typeface="Arial" pitchFamily="34" charset="0"/>
                <a:sym typeface="Wingdings"/>
              </a:rPr>
              <a:t>En el punto de aterrizaje del objeto (alcance máximo), la altura se hace cero. </a:t>
            </a:r>
            <a:endParaRPr lang="es-ES" sz="1600" dirty="0">
              <a:latin typeface="+mj-lt"/>
              <a:cs typeface="Arial" pitchFamily="34" charset="0"/>
            </a:endParaRPr>
          </a:p>
        </p:txBody>
      </p:sp>
      <p:sp>
        <p:nvSpPr>
          <p:cNvPr id="3" name="Botón de acción: Película 2">
            <a:hlinkClick r:id="rId7" highlightClick="1"/>
          </p:cNvPr>
          <p:cNvSpPr/>
          <p:nvPr/>
        </p:nvSpPr>
        <p:spPr>
          <a:xfrm>
            <a:off x="8507151" y="6221296"/>
            <a:ext cx="482127" cy="308626"/>
          </a:xfrm>
          <a:prstGeom prst="actionButtonMovi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8" name="Imagen 37">
            <a:hlinkClick r:id="rId8"/>
          </p:cNvPr>
          <p:cNvPicPr>
            <a:picLocks noChangeAspect="1"/>
          </p:cNvPicPr>
          <p:nvPr/>
        </p:nvPicPr>
        <p:blipFill>
          <a:blip r:embed="rId9">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40" name="Rectángulo 39"/>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280919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grpSp>
        <p:nvGrpSpPr>
          <p:cNvPr id="38" name="Grupo 37"/>
          <p:cNvGrpSpPr/>
          <p:nvPr/>
        </p:nvGrpSpPr>
        <p:grpSpPr>
          <a:xfrm>
            <a:off x="467341" y="1089322"/>
            <a:ext cx="8318500" cy="1730953"/>
            <a:chOff x="825500" y="2097713"/>
            <a:chExt cx="8318500" cy="1730953"/>
          </a:xfrm>
        </p:grpSpPr>
        <p:sp>
          <p:nvSpPr>
            <p:cNvPr id="39" name="Rectángulo 38"/>
            <p:cNvSpPr/>
            <p:nvPr/>
          </p:nvSpPr>
          <p:spPr>
            <a:xfrm>
              <a:off x="825500" y="2442339"/>
              <a:ext cx="8318500" cy="138632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a:t>Desde 45 </a:t>
              </a:r>
              <a:r>
                <a:rPr lang="es-ES" sz="1600" dirty="0" smtClean="0"/>
                <a:t>m </a:t>
              </a:r>
              <a:r>
                <a:rPr lang="es-ES" sz="1600" dirty="0"/>
                <a:t>de altura lanzamos bajo un ángulo de 30º un móvil a 35 </a:t>
              </a:r>
              <a:r>
                <a:rPr lang="es-ES" sz="1600" dirty="0" smtClean="0"/>
                <a:t>m s</a:t>
              </a:r>
              <a:r>
                <a:rPr lang="es-ES" sz="1600" baseline="30000" dirty="0" smtClean="0"/>
                <a:t>-1</a:t>
              </a:r>
              <a:r>
                <a:rPr lang="es-ES" sz="1600" dirty="0" smtClean="0"/>
                <a:t>. Calcular: i) </a:t>
              </a:r>
              <a:r>
                <a:rPr lang="es-ES" sz="1600" dirty="0"/>
                <a:t>Tiempo que está </a:t>
              </a:r>
              <a:r>
                <a:rPr lang="es-ES" sz="1600" dirty="0" smtClean="0"/>
                <a:t>subiendo; </a:t>
              </a:r>
              <a:r>
                <a:rPr lang="es-ES" sz="1600" dirty="0" err="1" smtClean="0"/>
                <a:t>ii</a:t>
              </a:r>
              <a:r>
                <a:rPr lang="es-ES" sz="1600" dirty="0" smtClean="0"/>
                <a:t>) </a:t>
              </a:r>
              <a:r>
                <a:rPr lang="es-ES" sz="1600" dirty="0"/>
                <a:t>Altura </a:t>
              </a:r>
              <a:r>
                <a:rPr lang="es-ES" sz="1600" dirty="0" smtClean="0"/>
                <a:t>máxima</a:t>
              </a:r>
              <a:r>
                <a:rPr lang="es-ES" sz="1600" dirty="0"/>
                <a:t>;</a:t>
              </a:r>
              <a:r>
                <a:rPr lang="es-ES" sz="1600" dirty="0" smtClean="0"/>
                <a:t> </a:t>
              </a:r>
              <a:r>
                <a:rPr lang="es-ES" sz="1600" dirty="0" err="1" smtClean="0"/>
                <a:t>iii</a:t>
              </a:r>
              <a:r>
                <a:rPr lang="es-ES" sz="1600" dirty="0" smtClean="0"/>
                <a:t>) </a:t>
              </a:r>
              <a:r>
                <a:rPr lang="es-ES" sz="1600" dirty="0"/>
                <a:t>Tiempo total y tiempo que está </a:t>
              </a:r>
              <a:r>
                <a:rPr lang="es-ES" sz="1600" dirty="0" smtClean="0"/>
                <a:t>bajando; </a:t>
              </a:r>
              <a:r>
                <a:rPr lang="es-ES" sz="1600" dirty="0" err="1" smtClean="0"/>
                <a:t>iv</a:t>
              </a:r>
              <a:r>
                <a:rPr lang="es-ES" sz="1600" dirty="0" smtClean="0"/>
                <a:t>) Alcance; </a:t>
              </a:r>
              <a:r>
                <a:rPr lang="es-ES" sz="1600" dirty="0"/>
                <a:t>v</a:t>
              </a:r>
              <a:r>
                <a:rPr lang="es-ES" sz="1600" dirty="0" smtClean="0"/>
                <a:t>) </a:t>
              </a:r>
              <a:r>
                <a:rPr lang="es-ES" sz="1600" dirty="0"/>
                <a:t>Velocidad al llegar al </a:t>
              </a:r>
              <a:r>
                <a:rPr lang="es-ES" sz="1600" dirty="0" smtClean="0"/>
                <a:t>suelo</a:t>
              </a:r>
              <a:r>
                <a:rPr lang="es-ES" sz="1600" dirty="0"/>
                <a:t>;</a:t>
              </a:r>
              <a:r>
                <a:rPr lang="es-ES" sz="1600" dirty="0" smtClean="0"/>
                <a:t> vi) </a:t>
              </a:r>
              <a:r>
                <a:rPr lang="es-ES" sz="1600" dirty="0"/>
                <a:t>Velocidad a 10 </a:t>
              </a:r>
              <a:r>
                <a:rPr lang="es-ES" sz="1600" dirty="0" smtClean="0"/>
                <a:t>m </a:t>
              </a:r>
              <a:r>
                <a:rPr lang="es-ES" sz="1600" dirty="0"/>
                <a:t>de </a:t>
              </a:r>
              <a:r>
                <a:rPr lang="es-ES" sz="1600" dirty="0" smtClean="0"/>
                <a:t>altura</a:t>
              </a:r>
              <a:r>
                <a:rPr lang="es-ES" sz="1600" dirty="0"/>
                <a:t>;</a:t>
              </a:r>
              <a:r>
                <a:rPr lang="es-ES" sz="1600" dirty="0" smtClean="0"/>
                <a:t> </a:t>
              </a:r>
              <a:r>
                <a:rPr lang="es-ES" sz="1600" dirty="0" err="1" smtClean="0"/>
                <a:t>vii</a:t>
              </a:r>
              <a:r>
                <a:rPr lang="es-ES" sz="1600" dirty="0" smtClean="0"/>
                <a:t>) </a:t>
              </a:r>
              <a:r>
                <a:rPr lang="es-ES" sz="1600" dirty="0"/>
                <a:t>Si a 150 </a:t>
              </a:r>
              <a:r>
                <a:rPr lang="es-ES" sz="1600" dirty="0" smtClean="0"/>
                <a:t>m </a:t>
              </a:r>
              <a:r>
                <a:rPr lang="es-ES" sz="1600" dirty="0"/>
                <a:t>hay un árbol de 10 </a:t>
              </a:r>
              <a:r>
                <a:rPr lang="es-ES" sz="1600" dirty="0" smtClean="0"/>
                <a:t>m </a:t>
              </a:r>
              <a:r>
                <a:rPr lang="es-ES" sz="1600" dirty="0"/>
                <a:t>de altura, ¿Chocara el móvil contra él</a:t>
              </a:r>
              <a:r>
                <a:rPr lang="es-ES" sz="1600" dirty="0" smtClean="0"/>
                <a:t>?</a:t>
              </a:r>
            </a:p>
            <a:p>
              <a:pPr algn="just"/>
              <a:r>
                <a:rPr lang="es-ES" sz="1600" dirty="0" smtClean="0"/>
                <a:t>Dato: g = 9,8 m s</a:t>
              </a:r>
              <a:r>
                <a:rPr lang="es-ES" sz="1600" baseline="30000" dirty="0" smtClean="0"/>
                <a:t>-2</a:t>
              </a:r>
              <a:endParaRPr lang="es-ES" sz="1600" baseline="30000" dirty="0"/>
            </a:p>
          </p:txBody>
        </p:sp>
        <p:sp>
          <p:nvSpPr>
            <p:cNvPr id="40" name="CuadroTexto 39"/>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3</a:t>
              </a:r>
              <a:endParaRPr lang="es-ES" sz="1600" b="1" dirty="0">
                <a:solidFill>
                  <a:schemeClr val="bg1"/>
                </a:solidFill>
                <a:latin typeface="+mj-lt"/>
              </a:endParaRPr>
            </a:p>
          </p:txBody>
        </p:sp>
      </p:grpSp>
      <p:sp>
        <p:nvSpPr>
          <p:cNvPr id="2" name="CuadroTexto 1"/>
          <p:cNvSpPr txBox="1"/>
          <p:nvPr/>
        </p:nvSpPr>
        <p:spPr>
          <a:xfrm>
            <a:off x="385477" y="2949804"/>
            <a:ext cx="1994457" cy="338554"/>
          </a:xfrm>
          <a:prstGeom prst="rect">
            <a:avLst/>
          </a:prstGeom>
          <a:noFill/>
        </p:spPr>
        <p:txBody>
          <a:bodyPr wrap="none" rtlCol="0">
            <a:spAutoFit/>
          </a:bodyPr>
          <a:lstStyle/>
          <a:p>
            <a:r>
              <a:rPr lang="es-ES" sz="1600" dirty="0" smtClean="0"/>
              <a:t>Las ecuaciones son:</a:t>
            </a:r>
            <a:endParaRPr lang="es-ES" sz="1600" dirty="0"/>
          </a:p>
        </p:txBody>
      </p:sp>
      <mc:AlternateContent xmlns:mc="http://schemas.openxmlformats.org/markup-compatibility/2006" xmlns:a14="http://schemas.microsoft.com/office/drawing/2010/main">
        <mc:Choice Requires="a14">
          <p:sp>
            <p:nvSpPr>
              <p:cNvPr id="3" name="CuadroTexto 2"/>
              <p:cNvSpPr txBox="1"/>
              <p:nvPr/>
            </p:nvSpPr>
            <p:spPr>
              <a:xfrm>
                <a:off x="1476501" y="3366686"/>
                <a:ext cx="127118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=35</m:t>
                      </m:r>
                      <m:r>
                        <a:rPr lang="es-ES" sz="1600" b="0" i="1" smtClean="0">
                          <a:latin typeface="Cambria Math" panose="02040503050406030204" pitchFamily="18" charset="0"/>
                        </a:rPr>
                        <m:t>𝑡𝑐𝑜𝑠</m:t>
                      </m:r>
                      <m:r>
                        <a:rPr lang="es-ES" sz="1600" b="0" i="1" smtClean="0">
                          <a:latin typeface="Cambria Math" panose="02040503050406030204" pitchFamily="18" charset="0"/>
                        </a:rPr>
                        <m:t>30</m:t>
                      </m:r>
                    </m:oMath>
                  </m:oMathPara>
                </a14:m>
                <a:endParaRPr lang="es-ES" sz="16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476501" y="3366686"/>
                <a:ext cx="1271182" cy="246221"/>
              </a:xfrm>
              <a:prstGeom prst="rect">
                <a:avLst/>
              </a:prstGeom>
              <a:blipFill>
                <a:blip r:embed="rId3"/>
                <a:stretch>
                  <a:fillRect l="-1435" r="-2392" b="-24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p:cNvSpPr txBox="1"/>
              <p:nvPr/>
            </p:nvSpPr>
            <p:spPr>
              <a:xfrm>
                <a:off x="1452434" y="3527896"/>
                <a:ext cx="2614369"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=45+35</m:t>
                      </m:r>
                      <m:r>
                        <a:rPr lang="es-ES" sz="1600" b="0" i="1" smtClean="0">
                          <a:latin typeface="Cambria Math" panose="02040503050406030204" pitchFamily="18" charset="0"/>
                        </a:rPr>
                        <m:t>𝑡𝑠𝑒𝑛</m:t>
                      </m:r>
                      <m:r>
                        <a:rPr lang="es-ES" sz="1600" b="0" i="1" smtClean="0">
                          <a:latin typeface="Cambria Math" panose="02040503050406030204" pitchFamily="18" charset="0"/>
                        </a:rPr>
                        <m:t>30−</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2</m:t>
                          </m:r>
                        </m:den>
                      </m:f>
                      <m:r>
                        <a:rPr lang="es-ES" sz="1600" b="0" i="1" smtClean="0">
                          <a:latin typeface="Cambria Math" panose="02040503050406030204" pitchFamily="18" charset="0"/>
                        </a:rPr>
                        <m:t>9,8</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oMath>
                  </m:oMathPara>
                </a14:m>
                <a:endParaRPr lang="es-ES" sz="16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1452434" y="3527896"/>
                <a:ext cx="2614369" cy="46102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1438779" y="3992965"/>
                <a:ext cx="127515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=35</m:t>
                      </m:r>
                      <m:r>
                        <a:rPr lang="es-ES" sz="1600" b="0" i="1" smtClean="0">
                          <a:latin typeface="Cambria Math" panose="02040503050406030204" pitchFamily="18" charset="0"/>
                        </a:rPr>
                        <m:t>𝑐𝑜𝑠</m:t>
                      </m:r>
                      <m:r>
                        <a:rPr lang="es-ES" sz="1600" b="0" i="1" smtClean="0">
                          <a:latin typeface="Cambria Math" panose="02040503050406030204" pitchFamily="18" charset="0"/>
                        </a:rPr>
                        <m:t>30</m:t>
                      </m:r>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438779" y="3992965"/>
                <a:ext cx="1275156" cy="246221"/>
              </a:xfrm>
              <a:prstGeom prst="rect">
                <a:avLst/>
              </a:prstGeom>
              <a:blipFill>
                <a:blip r:embed="rId5"/>
                <a:stretch>
                  <a:fillRect l="-1435" r="-2871"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p:cNvSpPr txBox="1"/>
              <p:nvPr/>
            </p:nvSpPr>
            <p:spPr>
              <a:xfrm>
                <a:off x="1438779" y="4342203"/>
                <a:ext cx="1898340"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=35</m:t>
                      </m:r>
                      <m:r>
                        <a:rPr lang="es-ES" sz="1600" b="0" i="1" smtClean="0">
                          <a:latin typeface="Cambria Math" panose="02040503050406030204" pitchFamily="18" charset="0"/>
                        </a:rPr>
                        <m:t>𝑠𝑒𝑛</m:t>
                      </m:r>
                      <m:r>
                        <a:rPr lang="es-ES" sz="1600" b="0" i="1" smtClean="0">
                          <a:latin typeface="Cambria Math" panose="02040503050406030204" pitchFamily="18" charset="0"/>
                        </a:rPr>
                        <m:t>30−9,8</m:t>
                      </m:r>
                      <m:r>
                        <a:rPr lang="es-ES" sz="1600" b="0" i="1" smtClean="0">
                          <a:latin typeface="Cambria Math" panose="02040503050406030204" pitchFamily="18" charset="0"/>
                        </a:rPr>
                        <m:t>𝑡</m:t>
                      </m:r>
                    </m:oMath>
                  </m:oMathPara>
                </a14:m>
                <a:endParaRPr lang="es-ES" sz="1600"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1438779" y="4342203"/>
                <a:ext cx="1898340" cy="265650"/>
              </a:xfrm>
              <a:prstGeom prst="rect">
                <a:avLst/>
              </a:prstGeom>
              <a:blipFill>
                <a:blip r:embed="rId6"/>
                <a:stretch>
                  <a:fillRect l="-643" r="-1608" b="-20455"/>
                </a:stretch>
              </a:blipFill>
            </p:spPr>
            <p:txBody>
              <a:bodyPr/>
              <a:lstStyle/>
              <a:p>
                <a:r>
                  <a:rPr lang="es-ES">
                    <a:noFill/>
                  </a:rPr>
                  <a:t> </a:t>
                </a:r>
              </a:p>
            </p:txBody>
          </p:sp>
        </mc:Fallback>
      </mc:AlternateContent>
      <p:sp>
        <p:nvSpPr>
          <p:cNvPr id="43" name="Abrir llave 42"/>
          <p:cNvSpPr/>
          <p:nvPr/>
        </p:nvSpPr>
        <p:spPr>
          <a:xfrm>
            <a:off x="1310351" y="3353832"/>
            <a:ext cx="166150" cy="1254021"/>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 name="Flecha derecha 4"/>
          <p:cNvSpPr/>
          <p:nvPr/>
        </p:nvSpPr>
        <p:spPr>
          <a:xfrm>
            <a:off x="4638801" y="3791528"/>
            <a:ext cx="508000" cy="18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4" name="CuadroTexto 43"/>
              <p:cNvSpPr txBox="1"/>
              <p:nvPr/>
            </p:nvSpPr>
            <p:spPr>
              <a:xfrm>
                <a:off x="5756521" y="3366686"/>
                <a:ext cx="106458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=30,31 </m:t>
                      </m:r>
                      <m:r>
                        <a:rPr lang="es-ES" sz="1600" b="0" i="1" smtClean="0">
                          <a:latin typeface="Cambria Math" panose="02040503050406030204" pitchFamily="18" charset="0"/>
                        </a:rPr>
                        <m:t>𝑡</m:t>
                      </m:r>
                    </m:oMath>
                  </m:oMathPara>
                </a14:m>
                <a:endParaRPr lang="es-ES" sz="16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756521" y="3366686"/>
                <a:ext cx="1064587" cy="246221"/>
              </a:xfrm>
              <a:prstGeom prst="rect">
                <a:avLst/>
              </a:prstGeom>
              <a:blipFill>
                <a:blip r:embed="rId7"/>
                <a:stretch>
                  <a:fillRect l="-1714" r="-2286" b="-24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5732454" y="3668925"/>
                <a:ext cx="212994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=45+17,5 </m:t>
                      </m:r>
                      <m:r>
                        <a:rPr lang="es-ES" sz="1600" b="0" i="1" smtClean="0">
                          <a:latin typeface="Cambria Math" panose="02040503050406030204" pitchFamily="18" charset="0"/>
                        </a:rPr>
                        <m:t>𝑡</m:t>
                      </m:r>
                      <m:r>
                        <a:rPr lang="es-ES" sz="1600" b="0" i="1" smtClean="0">
                          <a:latin typeface="Cambria Math" panose="02040503050406030204" pitchFamily="18" charset="0"/>
                        </a:rPr>
                        <m:t>−4,9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oMath>
                  </m:oMathPara>
                </a14:m>
                <a:endParaRPr lang="es-ES" sz="16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5732454" y="3668925"/>
                <a:ext cx="2129942" cy="246221"/>
              </a:xfrm>
              <a:prstGeom prst="rect">
                <a:avLst/>
              </a:prstGeom>
              <a:blipFill>
                <a:blip r:embed="rId8"/>
                <a:stretch>
                  <a:fillRect l="-1714" t="-2500" b="-2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CuadroTexto 45"/>
              <p:cNvSpPr txBox="1"/>
              <p:nvPr/>
            </p:nvSpPr>
            <p:spPr>
              <a:xfrm>
                <a:off x="5718799" y="3992965"/>
                <a:ext cx="101867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=30,31</m:t>
                      </m:r>
                    </m:oMath>
                  </m:oMathPara>
                </a14:m>
                <a:endParaRPr lang="es-ES" sz="1600" dirty="0"/>
              </a:p>
            </p:txBody>
          </p:sp>
        </mc:Choice>
        <mc:Fallback xmlns="">
          <p:sp>
            <p:nvSpPr>
              <p:cNvPr id="46" name="CuadroTexto 45"/>
              <p:cNvSpPr txBox="1">
                <a:spLocks noRot="1" noChangeAspect="1" noMove="1" noResize="1" noEditPoints="1" noAdjustHandles="1" noChangeArrowheads="1" noChangeShapeType="1" noTextEdit="1"/>
              </p:cNvSpPr>
              <p:nvPr/>
            </p:nvSpPr>
            <p:spPr>
              <a:xfrm>
                <a:off x="5718799" y="3992965"/>
                <a:ext cx="1018677" cy="246221"/>
              </a:xfrm>
              <a:prstGeom prst="rect">
                <a:avLst/>
              </a:prstGeom>
              <a:blipFill>
                <a:blip r:embed="rId9"/>
                <a:stretch>
                  <a:fillRect l="-1796" r="-3593"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p:cNvSpPr txBox="1"/>
              <p:nvPr/>
            </p:nvSpPr>
            <p:spPr>
              <a:xfrm>
                <a:off x="5718799" y="4342203"/>
                <a:ext cx="1512017" cy="265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=17,5−9,8</m:t>
                      </m:r>
                      <m:r>
                        <a:rPr lang="es-ES" sz="1600" b="0" i="1" smtClean="0">
                          <a:latin typeface="Cambria Math" panose="02040503050406030204" pitchFamily="18" charset="0"/>
                        </a:rPr>
                        <m:t>𝑡</m:t>
                      </m:r>
                    </m:oMath>
                  </m:oMathPara>
                </a14:m>
                <a:endParaRPr lang="es-ES" sz="16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5718799" y="4342203"/>
                <a:ext cx="1512017" cy="265650"/>
              </a:xfrm>
              <a:prstGeom prst="rect">
                <a:avLst/>
              </a:prstGeom>
              <a:blipFill>
                <a:blip r:embed="rId10"/>
                <a:stretch>
                  <a:fillRect l="-1210" r="-2016" b="-20455"/>
                </a:stretch>
              </a:blipFill>
            </p:spPr>
            <p:txBody>
              <a:bodyPr/>
              <a:lstStyle/>
              <a:p>
                <a:r>
                  <a:rPr lang="es-ES">
                    <a:noFill/>
                  </a:rPr>
                  <a:t> </a:t>
                </a:r>
              </a:p>
            </p:txBody>
          </p:sp>
        </mc:Fallback>
      </mc:AlternateContent>
      <p:sp>
        <p:nvSpPr>
          <p:cNvPr id="48" name="Abrir llave 47"/>
          <p:cNvSpPr/>
          <p:nvPr/>
        </p:nvSpPr>
        <p:spPr>
          <a:xfrm>
            <a:off x="5590371" y="3353832"/>
            <a:ext cx="166150" cy="1254021"/>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9" name="CuadroTexto 48"/>
          <p:cNvSpPr txBox="1"/>
          <p:nvPr/>
        </p:nvSpPr>
        <p:spPr>
          <a:xfrm>
            <a:off x="396197" y="4791859"/>
            <a:ext cx="2970685" cy="338554"/>
          </a:xfrm>
          <a:prstGeom prst="rect">
            <a:avLst/>
          </a:prstGeom>
          <a:noFill/>
        </p:spPr>
        <p:txBody>
          <a:bodyPr wrap="none" rtlCol="0">
            <a:spAutoFit/>
          </a:bodyPr>
          <a:lstStyle/>
          <a:p>
            <a:r>
              <a:rPr lang="es-ES" sz="1600" dirty="0"/>
              <a:t>i</a:t>
            </a:r>
            <a:r>
              <a:rPr lang="es-ES" sz="1600" dirty="0" smtClean="0"/>
              <a:t>) El tiempo que está subiendo:</a:t>
            </a:r>
            <a:endParaRPr lang="es-ES" sz="1600" dirty="0"/>
          </a:p>
        </p:txBody>
      </p:sp>
      <mc:AlternateContent xmlns:mc="http://schemas.openxmlformats.org/markup-compatibility/2006" xmlns:a14="http://schemas.microsoft.com/office/drawing/2010/main">
        <mc:Choice Requires="a14">
          <p:sp>
            <p:nvSpPr>
              <p:cNvPr id="50" name="CuadroTexto 49"/>
              <p:cNvSpPr txBox="1"/>
              <p:nvPr/>
            </p:nvSpPr>
            <p:spPr>
              <a:xfrm>
                <a:off x="579950" y="5116408"/>
                <a:ext cx="4359335" cy="4936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=0=17,5−9,8</m:t>
                      </m:r>
                      <m:r>
                        <a:rPr lang="es-ES" sz="1600" b="0" i="1" smtClean="0">
                          <a:latin typeface="Cambria Math" panose="02040503050406030204" pitchFamily="18" charset="0"/>
                        </a:rPr>
                        <m:t>𝑡</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−17,5</m:t>
                          </m:r>
                        </m:num>
                        <m:den>
                          <m:r>
                            <a:rPr lang="es-ES" sz="1600" b="0" i="1" smtClean="0">
                              <a:latin typeface="Cambria Math" panose="02040503050406030204" pitchFamily="18" charset="0"/>
                              <a:ea typeface="Cambria Math" panose="02040503050406030204" pitchFamily="18" charset="0"/>
                            </a:rPr>
                            <m:t>−9,8</m:t>
                          </m:r>
                        </m:den>
                      </m:f>
                      <m:r>
                        <a:rPr lang="es-ES" sz="1600" b="0" i="1" smtClean="0">
                          <a:latin typeface="Cambria Math" panose="02040503050406030204" pitchFamily="18" charset="0"/>
                          <a:ea typeface="Cambria Math" panose="02040503050406030204" pitchFamily="18" charset="0"/>
                        </a:rPr>
                        <m:t>=1,79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50" name="CuadroTexto 49"/>
              <p:cNvSpPr txBox="1">
                <a:spLocks noRot="1" noChangeAspect="1" noMove="1" noResize="1" noEditPoints="1" noAdjustHandles="1" noChangeArrowheads="1" noChangeShapeType="1" noTextEdit="1"/>
              </p:cNvSpPr>
              <p:nvPr/>
            </p:nvSpPr>
            <p:spPr>
              <a:xfrm>
                <a:off x="579950" y="5116408"/>
                <a:ext cx="4359335" cy="493661"/>
              </a:xfrm>
              <a:prstGeom prst="rect">
                <a:avLst/>
              </a:prstGeom>
              <a:blipFill>
                <a:blip r:embed="rId11"/>
                <a:stretch>
                  <a:fillRect/>
                </a:stretch>
              </a:blipFill>
            </p:spPr>
            <p:txBody>
              <a:bodyPr/>
              <a:lstStyle/>
              <a:p>
                <a:r>
                  <a:rPr lang="es-ES">
                    <a:noFill/>
                  </a:rPr>
                  <a:t> </a:t>
                </a:r>
              </a:p>
            </p:txBody>
          </p:sp>
        </mc:Fallback>
      </mc:AlternateContent>
      <p:sp>
        <p:nvSpPr>
          <p:cNvPr id="51" name="CuadroTexto 50"/>
          <p:cNvSpPr txBox="1"/>
          <p:nvPr/>
        </p:nvSpPr>
        <p:spPr>
          <a:xfrm>
            <a:off x="396197" y="5610069"/>
            <a:ext cx="2015295" cy="338554"/>
          </a:xfrm>
          <a:prstGeom prst="rect">
            <a:avLst/>
          </a:prstGeom>
          <a:noFill/>
        </p:spPr>
        <p:txBody>
          <a:bodyPr wrap="none" rtlCol="0">
            <a:spAutoFit/>
          </a:bodyPr>
          <a:lstStyle/>
          <a:p>
            <a:r>
              <a:rPr lang="es-ES" sz="1600" dirty="0" err="1" smtClean="0"/>
              <a:t>ii</a:t>
            </a:r>
            <a:r>
              <a:rPr lang="es-ES" sz="1600" dirty="0" smtClean="0"/>
              <a:t>) La altura máxima:</a:t>
            </a:r>
            <a:endParaRPr lang="es-ES" sz="1600" dirty="0"/>
          </a:p>
        </p:txBody>
      </p:sp>
      <mc:AlternateContent xmlns:mc="http://schemas.openxmlformats.org/markup-compatibility/2006" xmlns:a14="http://schemas.microsoft.com/office/drawing/2010/main">
        <mc:Choice Requires="a14">
          <p:sp>
            <p:nvSpPr>
              <p:cNvPr id="52" name="CuadroTexto 51"/>
              <p:cNvSpPr txBox="1"/>
              <p:nvPr/>
            </p:nvSpPr>
            <p:spPr>
              <a:xfrm>
                <a:off x="655075" y="6019758"/>
                <a:ext cx="59118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=45+17,5 </m:t>
                      </m:r>
                      <m:r>
                        <a:rPr lang="es-ES" sz="1600" b="0" i="1" smtClean="0">
                          <a:latin typeface="Cambria Math" panose="02040503050406030204" pitchFamily="18" charset="0"/>
                        </a:rPr>
                        <m:t>𝑡</m:t>
                      </m:r>
                      <m:r>
                        <a:rPr lang="es-ES" sz="1600" b="0" i="1" smtClean="0">
                          <a:latin typeface="Cambria Math" panose="02040503050406030204" pitchFamily="18" charset="0"/>
                        </a:rPr>
                        <m:t>−4,9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=45+17,5·1,79−4,9·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1,79</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=60,62 </m:t>
                      </m:r>
                      <m:r>
                        <a:rPr lang="es-ES" sz="1600" b="0" i="1" smtClean="0">
                          <a:latin typeface="Cambria Math" panose="02040503050406030204" pitchFamily="18" charset="0"/>
                        </a:rPr>
                        <m:t>𝑚</m:t>
                      </m:r>
                    </m:oMath>
                  </m:oMathPara>
                </a14:m>
                <a:endParaRPr lang="es-ES" sz="1600" dirty="0"/>
              </a:p>
            </p:txBody>
          </p:sp>
        </mc:Choice>
        <mc:Fallback xmlns="">
          <p:sp>
            <p:nvSpPr>
              <p:cNvPr id="52" name="CuadroTexto 51"/>
              <p:cNvSpPr txBox="1">
                <a:spLocks noRot="1" noChangeAspect="1" noMove="1" noResize="1" noEditPoints="1" noAdjustHandles="1" noChangeArrowheads="1" noChangeShapeType="1" noTextEdit="1"/>
              </p:cNvSpPr>
              <p:nvPr/>
            </p:nvSpPr>
            <p:spPr>
              <a:xfrm>
                <a:off x="655075" y="6019758"/>
                <a:ext cx="5911875" cy="246221"/>
              </a:xfrm>
              <a:prstGeom prst="rect">
                <a:avLst/>
              </a:prstGeom>
              <a:blipFill>
                <a:blip r:embed="rId12"/>
                <a:stretch>
                  <a:fillRect l="-309" t="-2439" b="-19512"/>
                </a:stretch>
              </a:blipFill>
            </p:spPr>
            <p:txBody>
              <a:bodyPr/>
              <a:lstStyle/>
              <a:p>
                <a:r>
                  <a:rPr lang="es-ES">
                    <a:noFill/>
                  </a:rPr>
                  <a:t> </a:t>
                </a:r>
              </a:p>
            </p:txBody>
          </p:sp>
        </mc:Fallback>
      </mc:AlternateContent>
      <p:sp>
        <p:nvSpPr>
          <p:cNvPr id="24" name="Rectángulo 23"/>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1491644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sp>
        <p:nvSpPr>
          <p:cNvPr id="49" name="CuadroTexto 48"/>
          <p:cNvSpPr txBox="1"/>
          <p:nvPr/>
        </p:nvSpPr>
        <p:spPr>
          <a:xfrm>
            <a:off x="396197" y="946899"/>
            <a:ext cx="4110421" cy="338554"/>
          </a:xfrm>
          <a:prstGeom prst="rect">
            <a:avLst/>
          </a:prstGeom>
          <a:noFill/>
        </p:spPr>
        <p:txBody>
          <a:bodyPr wrap="none" rtlCol="0">
            <a:spAutoFit/>
          </a:bodyPr>
          <a:lstStyle/>
          <a:p>
            <a:r>
              <a:rPr lang="es-ES" sz="1600" dirty="0" err="1" smtClean="0"/>
              <a:t>iii</a:t>
            </a:r>
            <a:r>
              <a:rPr lang="es-ES" sz="1600" dirty="0"/>
              <a:t>) El tiempo que tarda en llegar al suelo es:</a:t>
            </a:r>
          </a:p>
        </p:txBody>
      </p:sp>
      <p:sp>
        <p:nvSpPr>
          <p:cNvPr id="51" name="CuadroTexto 50"/>
          <p:cNvSpPr txBox="1"/>
          <p:nvPr/>
        </p:nvSpPr>
        <p:spPr>
          <a:xfrm>
            <a:off x="382079" y="2287014"/>
            <a:ext cx="1407758" cy="338554"/>
          </a:xfrm>
          <a:prstGeom prst="rect">
            <a:avLst/>
          </a:prstGeom>
          <a:noFill/>
        </p:spPr>
        <p:txBody>
          <a:bodyPr wrap="none" rtlCol="0">
            <a:spAutoFit/>
          </a:bodyPr>
          <a:lstStyle/>
          <a:p>
            <a:r>
              <a:rPr lang="es-ES" sz="1600" dirty="0" err="1" smtClean="0"/>
              <a:t>iv</a:t>
            </a:r>
            <a:r>
              <a:rPr lang="es-ES" sz="1600" dirty="0" smtClean="0"/>
              <a:t>) El alcance:</a:t>
            </a:r>
            <a:endParaRPr lang="es-ES" sz="1600" dirty="0"/>
          </a:p>
        </p:txBody>
      </p:sp>
      <mc:AlternateContent xmlns:mc="http://schemas.openxmlformats.org/markup-compatibility/2006" xmlns:a14="http://schemas.microsoft.com/office/drawing/2010/main">
        <mc:Choice Requires="a14">
          <p:sp>
            <p:nvSpPr>
              <p:cNvPr id="29" name="CuadroTexto 28"/>
              <p:cNvSpPr txBox="1"/>
              <p:nvPr/>
            </p:nvSpPr>
            <p:spPr>
              <a:xfrm>
                <a:off x="725250" y="1324530"/>
                <a:ext cx="403770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=0=45+17,5 </m:t>
                      </m:r>
                      <m:r>
                        <a:rPr lang="es-ES" sz="1600" b="0" i="1" smtClean="0">
                          <a:latin typeface="Cambria Math" panose="02040503050406030204" pitchFamily="18" charset="0"/>
                        </a:rPr>
                        <m:t>𝑡</m:t>
                      </m:r>
                      <m:r>
                        <a:rPr lang="es-ES" sz="1600" b="0" i="1" smtClean="0">
                          <a:latin typeface="Cambria Math" panose="02040503050406030204" pitchFamily="18" charset="0"/>
                        </a:rPr>
                        <m:t>−4,9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=5,30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725250" y="1324530"/>
                <a:ext cx="4037708" cy="246221"/>
              </a:xfrm>
              <a:prstGeom prst="rect">
                <a:avLst/>
              </a:prstGeom>
              <a:blipFill>
                <a:blip r:embed="rId3"/>
                <a:stretch>
                  <a:fillRect l="-755" t="-2439" b="-19512"/>
                </a:stretch>
              </a:blipFill>
            </p:spPr>
            <p:txBody>
              <a:bodyPr/>
              <a:lstStyle/>
              <a:p>
                <a:r>
                  <a:rPr lang="es-ES">
                    <a:noFill/>
                  </a:rPr>
                  <a:t> </a:t>
                </a:r>
              </a:p>
            </p:txBody>
          </p:sp>
        </mc:Fallback>
      </mc:AlternateContent>
      <p:sp>
        <p:nvSpPr>
          <p:cNvPr id="13" name="Rectángulo 12"/>
          <p:cNvSpPr/>
          <p:nvPr/>
        </p:nvSpPr>
        <p:spPr>
          <a:xfrm>
            <a:off x="655075" y="1606128"/>
            <a:ext cx="2702984" cy="338554"/>
          </a:xfrm>
          <a:prstGeom prst="rect">
            <a:avLst/>
          </a:prstGeom>
        </p:spPr>
        <p:txBody>
          <a:bodyPr wrap="none">
            <a:spAutoFit/>
          </a:bodyPr>
          <a:lstStyle/>
          <a:p>
            <a:r>
              <a:rPr lang="es-ES" sz="1600" dirty="0"/>
              <a:t>El tiempo que </a:t>
            </a:r>
            <a:r>
              <a:rPr lang="es-ES" sz="1600" dirty="0" smtClean="0"/>
              <a:t>está bajando:</a:t>
            </a:r>
            <a:endParaRPr lang="es-ES" sz="1600" dirty="0"/>
          </a:p>
        </p:txBody>
      </p:sp>
      <mc:AlternateContent xmlns:mc="http://schemas.openxmlformats.org/markup-compatibility/2006" xmlns:a14="http://schemas.microsoft.com/office/drawing/2010/main">
        <mc:Choice Requires="a14">
          <p:sp>
            <p:nvSpPr>
              <p:cNvPr id="14" name="CuadroTexto 13"/>
              <p:cNvSpPr txBox="1"/>
              <p:nvPr/>
            </p:nvSpPr>
            <p:spPr>
              <a:xfrm>
                <a:off x="725250" y="1943261"/>
                <a:ext cx="4616520" cy="2660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𝑡</m:t>
                          </m:r>
                        </m:e>
                        <m:sub>
                          <m:r>
                            <a:rPr lang="es-ES" sz="1600" b="0" i="1" smtClean="0">
                              <a:latin typeface="Cambria Math" panose="02040503050406030204" pitchFamily="18" charset="0"/>
                            </a:rPr>
                            <m:t>𝑏𝑎𝑗𝑎𝑛𝑑𝑜</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𝑡</m:t>
                          </m:r>
                        </m:e>
                        <m:sub>
                          <m:r>
                            <a:rPr lang="es-ES" sz="1600" b="0" i="1" smtClean="0">
                              <a:latin typeface="Cambria Math" panose="02040503050406030204" pitchFamily="18" charset="0"/>
                            </a:rPr>
                            <m:t>𝑇𝑜𝑡𝑎𝑙</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𝑡</m:t>
                          </m:r>
                        </m:e>
                        <m:sub>
                          <m:r>
                            <a:rPr lang="es-ES" sz="1600" b="0" i="1" smtClean="0">
                              <a:latin typeface="Cambria Math" panose="02040503050406030204" pitchFamily="18" charset="0"/>
                            </a:rPr>
                            <m:t>𝑠𝑢𝑏𝑖𝑒𝑛𝑑𝑜</m:t>
                          </m:r>
                        </m:sub>
                      </m:sSub>
                      <m:r>
                        <a:rPr lang="es-ES" sz="1600" b="0" i="1" smtClean="0">
                          <a:latin typeface="Cambria Math" panose="02040503050406030204" pitchFamily="18" charset="0"/>
                        </a:rPr>
                        <m:t>=5,30−1,79=3,51 </m:t>
                      </m:r>
                      <m:r>
                        <a:rPr lang="es-ES" sz="1600" b="0" i="1" smtClean="0">
                          <a:latin typeface="Cambria Math" panose="02040503050406030204" pitchFamily="18" charset="0"/>
                        </a:rPr>
                        <m:t>𝑠</m:t>
                      </m:r>
                    </m:oMath>
                  </m:oMathPara>
                </a14:m>
                <a:endParaRPr lang="es-ES" sz="1600"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725250" y="1943261"/>
                <a:ext cx="4616520" cy="266035"/>
              </a:xfrm>
              <a:prstGeom prst="rect">
                <a:avLst/>
              </a:prstGeom>
              <a:blipFill>
                <a:blip r:embed="rId4"/>
                <a:stretch>
                  <a:fillRect l="-396" b="-2790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725250" y="2648142"/>
                <a:ext cx="34599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=30,31 </m:t>
                      </m:r>
                      <m:r>
                        <a:rPr lang="es-ES" sz="1600" b="0" i="1" smtClean="0">
                          <a:latin typeface="Cambria Math" panose="02040503050406030204" pitchFamily="18" charset="0"/>
                        </a:rPr>
                        <m:t>𝑡</m:t>
                      </m:r>
                      <m:r>
                        <a:rPr lang="es-ES" sz="1600" b="0" i="1" smtClean="0">
                          <a:latin typeface="Cambria Math" panose="02040503050406030204" pitchFamily="18" charset="0"/>
                        </a:rPr>
                        <m:t>=30,31·5,30=160,64 </m:t>
                      </m:r>
                      <m:r>
                        <a:rPr lang="es-ES" sz="1600" b="0" i="1" smtClean="0">
                          <a:latin typeface="Cambria Math" panose="02040503050406030204" pitchFamily="18" charset="0"/>
                        </a:rPr>
                        <m:t>𝑚</m:t>
                      </m:r>
                    </m:oMath>
                  </m:oMathPara>
                </a14:m>
                <a:endParaRPr lang="es-ES" sz="1600"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725250" y="2648142"/>
                <a:ext cx="3459986" cy="246221"/>
              </a:xfrm>
              <a:prstGeom prst="rect">
                <a:avLst/>
              </a:prstGeom>
              <a:blipFill>
                <a:blip r:embed="rId5"/>
                <a:stretch>
                  <a:fillRect l="-352" b="-2439"/>
                </a:stretch>
              </a:blipFill>
            </p:spPr>
            <p:txBody>
              <a:bodyPr/>
              <a:lstStyle/>
              <a:p>
                <a:r>
                  <a:rPr lang="es-ES">
                    <a:noFill/>
                  </a:rPr>
                  <a:t> </a:t>
                </a:r>
              </a:p>
            </p:txBody>
          </p:sp>
        </mc:Fallback>
      </mc:AlternateContent>
      <p:sp>
        <p:nvSpPr>
          <p:cNvPr id="33" name="CuadroTexto 32"/>
          <p:cNvSpPr txBox="1"/>
          <p:nvPr/>
        </p:nvSpPr>
        <p:spPr>
          <a:xfrm>
            <a:off x="433337" y="2976218"/>
            <a:ext cx="3106941" cy="338554"/>
          </a:xfrm>
          <a:prstGeom prst="rect">
            <a:avLst/>
          </a:prstGeom>
          <a:noFill/>
        </p:spPr>
        <p:txBody>
          <a:bodyPr wrap="none" rtlCol="0">
            <a:spAutoFit/>
          </a:bodyPr>
          <a:lstStyle/>
          <a:p>
            <a:r>
              <a:rPr lang="es-ES" sz="1600" dirty="0" smtClean="0"/>
              <a:t>v) La velocidad al llegar al suelo:</a:t>
            </a:r>
            <a:endParaRPr lang="es-ES" sz="1600" dirty="0"/>
          </a:p>
        </p:txBody>
      </p:sp>
      <mc:AlternateContent xmlns:mc="http://schemas.openxmlformats.org/markup-compatibility/2006" xmlns:a14="http://schemas.microsoft.com/office/drawing/2010/main">
        <mc:Choice Requires="a14">
          <p:sp>
            <p:nvSpPr>
              <p:cNvPr id="34" name="CuadroTexto 33"/>
              <p:cNvSpPr txBox="1"/>
              <p:nvPr/>
            </p:nvSpPr>
            <p:spPr>
              <a:xfrm>
                <a:off x="776508" y="3365572"/>
                <a:ext cx="15919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=30,31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m:oMathPara>
                </a14:m>
                <a:endParaRPr lang="es-ES" sz="16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776508" y="3365572"/>
                <a:ext cx="1591911" cy="246221"/>
              </a:xfrm>
              <a:prstGeom prst="rect">
                <a:avLst/>
              </a:prstGeom>
              <a:blipFill>
                <a:blip r:embed="rId6"/>
                <a:stretch>
                  <a:fillRect l="-1145" t="-2500"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776508" y="3714810"/>
                <a:ext cx="4701351" cy="2700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=17,5−9,8</m:t>
                      </m:r>
                      <m:r>
                        <a:rPr lang="es-ES" sz="1600" b="0" i="1" smtClean="0">
                          <a:latin typeface="Cambria Math" panose="02040503050406030204" pitchFamily="18" charset="0"/>
                        </a:rPr>
                        <m:t>𝑡</m:t>
                      </m:r>
                      <m:r>
                        <a:rPr lang="es-ES" sz="1600" b="0" i="1" smtClean="0">
                          <a:latin typeface="Cambria Math" panose="02040503050406030204" pitchFamily="18" charset="0"/>
                        </a:rPr>
                        <m:t>=17,5−9,8·5,30=−34,44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m:oMathPara>
                </a14:m>
                <a:endParaRPr lang="es-ES" sz="1600"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776508" y="3714810"/>
                <a:ext cx="4701351" cy="270074"/>
              </a:xfrm>
              <a:prstGeom prst="rect">
                <a:avLst/>
              </a:prstGeom>
              <a:blipFill>
                <a:blip r:embed="rId7"/>
                <a:stretch>
                  <a:fillRect b="-17778"/>
                </a:stretch>
              </a:blipFill>
            </p:spPr>
            <p:txBody>
              <a:bodyPr/>
              <a:lstStyle/>
              <a:p>
                <a:r>
                  <a:rPr lang="es-ES">
                    <a:noFill/>
                  </a:rPr>
                  <a:t> </a:t>
                </a:r>
              </a:p>
            </p:txBody>
          </p:sp>
        </mc:Fallback>
      </mc:AlternateContent>
      <p:sp>
        <p:nvSpPr>
          <p:cNvPr id="36" name="Abrir llave 35"/>
          <p:cNvSpPr/>
          <p:nvPr/>
        </p:nvSpPr>
        <p:spPr>
          <a:xfrm>
            <a:off x="689859" y="3382710"/>
            <a:ext cx="86649" cy="678995"/>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7" name="Flecha derecha 36"/>
          <p:cNvSpPr/>
          <p:nvPr/>
        </p:nvSpPr>
        <p:spPr>
          <a:xfrm>
            <a:off x="5678808" y="3543873"/>
            <a:ext cx="508000" cy="18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5" name="CuadroTexto 14"/>
              <p:cNvSpPr txBox="1"/>
              <p:nvPr/>
            </p:nvSpPr>
            <p:spPr>
              <a:xfrm>
                <a:off x="6288372" y="3488682"/>
                <a:ext cx="257320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=30,31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−34,44 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m:oMathPara>
                </a14:m>
                <a:endParaRPr lang="es-ES" sz="16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6288372" y="3488682"/>
                <a:ext cx="2573205" cy="246221"/>
              </a:xfrm>
              <a:prstGeom prst="rect">
                <a:avLst/>
              </a:prstGeom>
              <a:blipFill>
                <a:blip r:embed="rId8"/>
                <a:stretch>
                  <a:fillRect l="-1185" t="-39024" b="-19512"/>
                </a:stretch>
              </a:blipFill>
            </p:spPr>
            <p:txBody>
              <a:bodyPr/>
              <a:lstStyle/>
              <a:p>
                <a:r>
                  <a:rPr lang="es-ES">
                    <a:noFill/>
                  </a:rPr>
                  <a:t> </a:t>
                </a:r>
              </a:p>
            </p:txBody>
          </p:sp>
        </mc:Fallback>
      </mc:AlternateContent>
      <p:sp>
        <p:nvSpPr>
          <p:cNvPr id="53" name="CuadroTexto 52"/>
          <p:cNvSpPr txBox="1"/>
          <p:nvPr/>
        </p:nvSpPr>
        <p:spPr>
          <a:xfrm>
            <a:off x="418297" y="4152227"/>
            <a:ext cx="3187091" cy="338554"/>
          </a:xfrm>
          <a:prstGeom prst="rect">
            <a:avLst/>
          </a:prstGeom>
          <a:noFill/>
        </p:spPr>
        <p:txBody>
          <a:bodyPr wrap="none" rtlCol="0">
            <a:spAutoFit/>
          </a:bodyPr>
          <a:lstStyle/>
          <a:p>
            <a:r>
              <a:rPr lang="es-ES" sz="1600" dirty="0" smtClean="0"/>
              <a:t>vi) La velocidad a 10 m de altura:</a:t>
            </a:r>
            <a:endParaRPr lang="es-ES" sz="1600" dirty="0"/>
          </a:p>
        </p:txBody>
      </p:sp>
      <mc:AlternateContent xmlns:mc="http://schemas.openxmlformats.org/markup-compatibility/2006" xmlns:a14="http://schemas.microsoft.com/office/drawing/2010/main">
        <mc:Choice Requires="a14">
          <p:sp>
            <p:nvSpPr>
              <p:cNvPr id="54" name="CuadroTexto 53"/>
              <p:cNvSpPr txBox="1"/>
              <p:nvPr/>
            </p:nvSpPr>
            <p:spPr>
              <a:xfrm>
                <a:off x="718143" y="4554719"/>
                <a:ext cx="391318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𝑦</m:t>
                      </m:r>
                      <m:r>
                        <a:rPr lang="es-ES" sz="1600" b="0" i="1" smtClean="0">
                          <a:latin typeface="Cambria Math" panose="02040503050406030204" pitchFamily="18" charset="0"/>
                        </a:rPr>
                        <m:t>=10=45+17,5 </m:t>
                      </m:r>
                      <m:r>
                        <a:rPr lang="es-ES" sz="1600" b="0" i="1" smtClean="0">
                          <a:latin typeface="Cambria Math" panose="02040503050406030204" pitchFamily="18" charset="0"/>
                        </a:rPr>
                        <m:t>𝑡</m:t>
                      </m:r>
                      <m:r>
                        <a:rPr lang="es-ES" sz="1600" b="0" i="1" smtClean="0">
                          <a:latin typeface="Cambria Math" panose="02040503050406030204" pitchFamily="18" charset="0"/>
                        </a:rPr>
                        <m:t>−4,9</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=5 </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54" name="CuadroTexto 53"/>
              <p:cNvSpPr txBox="1">
                <a:spLocks noRot="1" noChangeAspect="1" noMove="1" noResize="1" noEditPoints="1" noAdjustHandles="1" noChangeArrowheads="1" noChangeShapeType="1" noTextEdit="1"/>
              </p:cNvSpPr>
              <p:nvPr/>
            </p:nvSpPr>
            <p:spPr>
              <a:xfrm>
                <a:off x="718143" y="4554719"/>
                <a:ext cx="3913186" cy="246221"/>
              </a:xfrm>
              <a:prstGeom prst="rect">
                <a:avLst/>
              </a:prstGeom>
              <a:blipFill>
                <a:blip r:embed="rId9"/>
                <a:stretch>
                  <a:fillRect l="-312" t="-2439" b="-195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CuadroTexto 54"/>
              <p:cNvSpPr txBox="1"/>
              <p:nvPr/>
            </p:nvSpPr>
            <p:spPr>
              <a:xfrm>
                <a:off x="833999" y="4889463"/>
                <a:ext cx="15919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=30,31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m:oMathPara>
                </a14:m>
                <a:endParaRPr lang="es-ES" sz="1600" dirty="0"/>
              </a:p>
            </p:txBody>
          </p:sp>
        </mc:Choice>
        <mc:Fallback xmlns="">
          <p:sp>
            <p:nvSpPr>
              <p:cNvPr id="55" name="CuadroTexto 54"/>
              <p:cNvSpPr txBox="1">
                <a:spLocks noRot="1" noChangeAspect="1" noMove="1" noResize="1" noEditPoints="1" noAdjustHandles="1" noChangeArrowheads="1" noChangeShapeType="1" noTextEdit="1"/>
              </p:cNvSpPr>
              <p:nvPr/>
            </p:nvSpPr>
            <p:spPr>
              <a:xfrm>
                <a:off x="833999" y="4889463"/>
                <a:ext cx="1591911" cy="246221"/>
              </a:xfrm>
              <a:prstGeom prst="rect">
                <a:avLst/>
              </a:prstGeom>
              <a:blipFill>
                <a:blip r:embed="rId10"/>
                <a:stretch>
                  <a:fillRect l="-1533" t="-2500" r="-383"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p:cNvSpPr txBox="1"/>
              <p:nvPr/>
            </p:nvSpPr>
            <p:spPr>
              <a:xfrm>
                <a:off x="833999" y="5238701"/>
                <a:ext cx="4352409" cy="2700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𝑦</m:t>
                          </m:r>
                        </m:sub>
                      </m:sSub>
                      <m:r>
                        <a:rPr lang="es-ES" sz="1600" b="0" i="1" smtClean="0">
                          <a:latin typeface="Cambria Math" panose="02040503050406030204" pitchFamily="18" charset="0"/>
                        </a:rPr>
                        <m:t>=17,5−9,8</m:t>
                      </m:r>
                      <m:r>
                        <a:rPr lang="es-ES" sz="1600" b="0" i="1" smtClean="0">
                          <a:latin typeface="Cambria Math" panose="02040503050406030204" pitchFamily="18" charset="0"/>
                        </a:rPr>
                        <m:t>𝑡</m:t>
                      </m:r>
                      <m:r>
                        <a:rPr lang="es-ES" sz="1600" b="0" i="1" smtClean="0">
                          <a:latin typeface="Cambria Math" panose="02040503050406030204" pitchFamily="18" charset="0"/>
                        </a:rPr>
                        <m:t>=17,5−9,8·5=−31, 5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m:oMathPara>
                </a14:m>
                <a:endParaRPr lang="es-ES" sz="1600" dirty="0"/>
              </a:p>
            </p:txBody>
          </p:sp>
        </mc:Choice>
        <mc:Fallback xmlns="">
          <p:sp>
            <p:nvSpPr>
              <p:cNvPr id="56" name="CuadroTexto 55"/>
              <p:cNvSpPr txBox="1">
                <a:spLocks noRot="1" noChangeAspect="1" noMove="1" noResize="1" noEditPoints="1" noAdjustHandles="1" noChangeArrowheads="1" noChangeShapeType="1" noTextEdit="1"/>
              </p:cNvSpPr>
              <p:nvPr/>
            </p:nvSpPr>
            <p:spPr>
              <a:xfrm>
                <a:off x="833999" y="5238701"/>
                <a:ext cx="4352409" cy="270074"/>
              </a:xfrm>
              <a:prstGeom prst="rect">
                <a:avLst/>
              </a:prstGeom>
              <a:blipFill>
                <a:blip r:embed="rId11"/>
                <a:stretch>
                  <a:fillRect l="-140" b="-17778"/>
                </a:stretch>
              </a:blipFill>
            </p:spPr>
            <p:txBody>
              <a:bodyPr/>
              <a:lstStyle/>
              <a:p>
                <a:r>
                  <a:rPr lang="es-ES">
                    <a:noFill/>
                  </a:rPr>
                  <a:t> </a:t>
                </a:r>
              </a:p>
            </p:txBody>
          </p:sp>
        </mc:Fallback>
      </mc:AlternateContent>
      <p:sp>
        <p:nvSpPr>
          <p:cNvPr id="57" name="Abrir llave 56"/>
          <p:cNvSpPr/>
          <p:nvPr/>
        </p:nvSpPr>
        <p:spPr>
          <a:xfrm>
            <a:off x="747350" y="4906601"/>
            <a:ext cx="86649" cy="678995"/>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8" name="Flecha derecha 57"/>
          <p:cNvSpPr/>
          <p:nvPr/>
        </p:nvSpPr>
        <p:spPr>
          <a:xfrm>
            <a:off x="5736299" y="5067764"/>
            <a:ext cx="508000" cy="18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9" name="CuadroTexto 58"/>
              <p:cNvSpPr txBox="1"/>
              <p:nvPr/>
            </p:nvSpPr>
            <p:spPr>
              <a:xfrm>
                <a:off x="6345863" y="5012573"/>
                <a:ext cx="250427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=30,31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−31,5 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m:oMathPara>
                </a14:m>
                <a:endParaRPr lang="es-ES" sz="1600" dirty="0"/>
              </a:p>
            </p:txBody>
          </p:sp>
        </mc:Choice>
        <mc:Fallback xmlns="">
          <p:sp>
            <p:nvSpPr>
              <p:cNvPr id="59" name="CuadroTexto 58"/>
              <p:cNvSpPr txBox="1">
                <a:spLocks noRot="1" noChangeAspect="1" noMove="1" noResize="1" noEditPoints="1" noAdjustHandles="1" noChangeArrowheads="1" noChangeShapeType="1" noTextEdit="1"/>
              </p:cNvSpPr>
              <p:nvPr/>
            </p:nvSpPr>
            <p:spPr>
              <a:xfrm>
                <a:off x="6345863" y="5012573"/>
                <a:ext cx="2504275" cy="246221"/>
              </a:xfrm>
              <a:prstGeom prst="rect">
                <a:avLst/>
              </a:prstGeom>
              <a:blipFill>
                <a:blip r:embed="rId12"/>
                <a:stretch>
                  <a:fillRect l="-243" t="-39024" b="-19512"/>
                </a:stretch>
              </a:blipFill>
            </p:spPr>
            <p:txBody>
              <a:bodyPr/>
              <a:lstStyle/>
              <a:p>
                <a:r>
                  <a:rPr lang="es-ES">
                    <a:noFill/>
                  </a:rPr>
                  <a:t> </a:t>
                </a:r>
              </a:p>
            </p:txBody>
          </p:sp>
        </mc:Fallback>
      </mc:AlternateContent>
      <p:sp>
        <p:nvSpPr>
          <p:cNvPr id="60" name="CuadroTexto 59"/>
          <p:cNvSpPr txBox="1"/>
          <p:nvPr/>
        </p:nvSpPr>
        <p:spPr>
          <a:xfrm>
            <a:off x="382079" y="5650570"/>
            <a:ext cx="2645276" cy="338554"/>
          </a:xfrm>
          <a:prstGeom prst="rect">
            <a:avLst/>
          </a:prstGeom>
          <a:noFill/>
        </p:spPr>
        <p:txBody>
          <a:bodyPr wrap="none" rtlCol="0">
            <a:spAutoFit/>
          </a:bodyPr>
          <a:lstStyle/>
          <a:p>
            <a:r>
              <a:rPr lang="es-ES" sz="1600" dirty="0" err="1" smtClean="0"/>
              <a:t>vii</a:t>
            </a:r>
            <a:r>
              <a:rPr lang="es-ES" sz="1600" dirty="0" smtClean="0"/>
              <a:t>) En la posición del árbol:</a:t>
            </a:r>
            <a:endParaRPr lang="es-ES" sz="1600" dirty="0"/>
          </a:p>
        </p:txBody>
      </p:sp>
      <mc:AlternateContent xmlns:mc="http://schemas.openxmlformats.org/markup-compatibility/2006" xmlns:a14="http://schemas.microsoft.com/office/drawing/2010/main">
        <mc:Choice Requires="a14">
          <p:sp>
            <p:nvSpPr>
              <p:cNvPr id="61" name="CuadroTexto 60"/>
              <p:cNvSpPr txBox="1"/>
              <p:nvPr/>
            </p:nvSpPr>
            <p:spPr>
              <a:xfrm>
                <a:off x="711573" y="5895840"/>
                <a:ext cx="8061438" cy="4936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=150=30,31 </m:t>
                      </m:r>
                      <m:r>
                        <a:rPr lang="es-ES" sz="1600" b="0" i="1" smtClean="0">
                          <a:latin typeface="Cambria Math" panose="02040503050406030204" pitchFamily="18" charset="0"/>
                        </a:rPr>
                        <m:t>𝑡</m:t>
                      </m:r>
                      <m:r>
                        <a:rPr lang="es-ES" sz="1600" b="0" i="1" smtClean="0">
                          <a:latin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150</m:t>
                          </m:r>
                        </m:num>
                        <m:den>
                          <m:r>
                            <a:rPr lang="es-ES" sz="1600" b="0" i="1" smtClean="0">
                              <a:latin typeface="Cambria Math" panose="02040503050406030204" pitchFamily="18" charset="0"/>
                              <a:ea typeface="Cambria Math" panose="02040503050406030204" pitchFamily="18" charset="0"/>
                            </a:rPr>
                            <m:t>30,31</m:t>
                          </m:r>
                        </m:den>
                      </m:f>
                      <m:r>
                        <a:rPr lang="es-ES" sz="1600" b="0" i="1" smtClean="0">
                          <a:latin typeface="Cambria Math" panose="02040503050406030204" pitchFamily="18" charset="0"/>
                          <a:ea typeface="Cambria Math" panose="02040503050406030204" pitchFamily="18" charset="0"/>
                        </a:rPr>
                        <m:t>=4,95 </m:t>
                      </m:r>
                      <m:r>
                        <a:rPr lang="es-ES" sz="1600" b="0" i="1" smtClean="0">
                          <a:latin typeface="Cambria Math" panose="02040503050406030204" pitchFamily="18" charset="0"/>
                          <a:ea typeface="Cambria Math" panose="02040503050406030204" pitchFamily="18" charset="0"/>
                        </a:rPr>
                        <m:t>𝑠</m:t>
                      </m:r>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𝑦</m:t>
                      </m:r>
                      <m:r>
                        <a:rPr lang="es-ES" sz="1600" b="0" i="1" smtClean="0">
                          <a:latin typeface="Cambria Math" panose="02040503050406030204" pitchFamily="18" charset="0"/>
                          <a:ea typeface="Cambria Math" panose="02040503050406030204" pitchFamily="18" charset="0"/>
                        </a:rPr>
                        <m:t>=45+17,5·4,95−4,9·</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4,95</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=11,56 </m:t>
                      </m:r>
                      <m:r>
                        <a:rPr lang="es-ES" sz="1600" b="0" i="1" smtClean="0">
                          <a:latin typeface="Cambria Math" panose="02040503050406030204" pitchFamily="18" charset="0"/>
                          <a:ea typeface="Cambria Math" panose="02040503050406030204" pitchFamily="18" charset="0"/>
                        </a:rPr>
                        <m:t>𝑚</m:t>
                      </m:r>
                    </m:oMath>
                  </m:oMathPara>
                </a14:m>
                <a:endParaRPr lang="es-ES" sz="1600" dirty="0"/>
              </a:p>
            </p:txBody>
          </p:sp>
        </mc:Choice>
        <mc:Fallback xmlns="">
          <p:sp>
            <p:nvSpPr>
              <p:cNvPr id="61" name="CuadroTexto 60"/>
              <p:cNvSpPr txBox="1">
                <a:spLocks noRot="1" noChangeAspect="1" noMove="1" noResize="1" noEditPoints="1" noAdjustHandles="1" noChangeArrowheads="1" noChangeShapeType="1" noTextEdit="1"/>
              </p:cNvSpPr>
              <p:nvPr/>
            </p:nvSpPr>
            <p:spPr>
              <a:xfrm>
                <a:off x="711573" y="5895840"/>
                <a:ext cx="8061438" cy="493661"/>
              </a:xfrm>
              <a:prstGeom prst="rect">
                <a:avLst/>
              </a:prstGeom>
              <a:blipFill>
                <a:blip r:embed="rId13"/>
                <a:stretch>
                  <a:fillRect/>
                </a:stretch>
              </a:blipFill>
            </p:spPr>
            <p:txBody>
              <a:bodyPr/>
              <a:lstStyle/>
              <a:p>
                <a:r>
                  <a:rPr lang="es-ES">
                    <a:noFill/>
                  </a:rPr>
                  <a:t> </a:t>
                </a:r>
              </a:p>
            </p:txBody>
          </p:sp>
        </mc:Fallback>
      </mc:AlternateContent>
      <p:sp>
        <p:nvSpPr>
          <p:cNvPr id="16" name="Rectángulo 15"/>
          <p:cNvSpPr/>
          <p:nvPr/>
        </p:nvSpPr>
        <p:spPr>
          <a:xfrm>
            <a:off x="6345863" y="6296217"/>
            <a:ext cx="2576346" cy="338554"/>
          </a:xfrm>
          <a:prstGeom prst="rect">
            <a:avLst/>
          </a:prstGeom>
        </p:spPr>
        <p:txBody>
          <a:bodyPr wrap="none">
            <a:spAutoFit/>
          </a:bodyPr>
          <a:lstStyle/>
          <a:p>
            <a:r>
              <a:rPr lang="es-ES" sz="1600" dirty="0" smtClean="0"/>
              <a:t>No chocará contra el árbol</a:t>
            </a:r>
            <a:endParaRPr lang="es-ES" sz="1600" dirty="0"/>
          </a:p>
        </p:txBody>
      </p:sp>
      <p:sp>
        <p:nvSpPr>
          <p:cNvPr id="27" name="Rectángulo 26"/>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7979744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31" name="Tabla 30"/>
              <p:cNvGraphicFramePr>
                <a:graphicFrameLocks noGrp="1"/>
              </p:cNvGraphicFramePr>
              <p:nvPr>
                <p:extLst>
                  <p:ext uri="{D42A27DB-BD31-4B8C-83A1-F6EECF244321}">
                    <p14:modId xmlns:p14="http://schemas.microsoft.com/office/powerpoint/2010/main" val="3201271444"/>
                  </p:ext>
                </p:extLst>
              </p:nvPr>
            </p:nvGraphicFramePr>
            <p:xfrm>
              <a:off x="508000" y="1206500"/>
              <a:ext cx="8178801" cy="44196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Desde una altura de </a:t>
                          </a:r>
                          <a14:m>
                            <m:oMath xmlns:m="http://schemas.openxmlformats.org/officeDocument/2006/math">
                              <m:r>
                                <a:rPr lang="es-ES" sz="1600" i="1" dirty="0" smtClean="0">
                                  <a:latin typeface="Cambria Math" panose="02040503050406030204" pitchFamily="18" charset="0"/>
                                </a:rPr>
                                <m:t>20 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oMath>
                          </a14:m>
                          <a:r>
                            <a:rPr lang="es-ES" sz="1600" dirty="0"/>
                            <a:t>se lanza una piedra con una velocidad de </a:t>
                          </a:r>
                          <a14:m>
                            <m:oMath xmlns:m="http://schemas.openxmlformats.org/officeDocument/2006/math">
                              <m:r>
                                <a:rPr lang="es-ES" sz="1600" i="1" dirty="0" smtClean="0">
                                  <a:latin typeface="Cambria Math" panose="02040503050406030204" pitchFamily="18" charset="0"/>
                                </a:rPr>
                                <m:t>60 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−1</m:t>
                                  </m:r>
                                </m:sup>
                              </m:sSup>
                            </m:oMath>
                          </a14:m>
                          <a:r>
                            <a:rPr lang="es-ES" sz="1600" dirty="0" smtClean="0"/>
                            <a:t> y </a:t>
                          </a:r>
                          <a:r>
                            <a:rPr lang="es-ES" sz="1600" dirty="0"/>
                            <a:t>un ángulo de inclinación respecto a la horizontal </a:t>
                          </a:r>
                          <a:r>
                            <a:rPr lang="es-ES" sz="1600" dirty="0" smtClean="0"/>
                            <a:t>de 30</a:t>
                          </a:r>
                          <a:r>
                            <a:rPr lang="es-ES" sz="1600" baseline="30000" dirty="0" smtClean="0"/>
                            <a:t>0</a:t>
                          </a:r>
                          <a:r>
                            <a:rPr lang="es-ES" sz="1600" dirty="0" smtClean="0"/>
                            <a:t>. i) Calcula </a:t>
                          </a:r>
                          <a:r>
                            <a:rPr lang="es-ES" sz="1600" dirty="0"/>
                            <a:t>la ecuación de la </a:t>
                          </a:r>
                          <a:r>
                            <a:rPr lang="es-ES" sz="1600" dirty="0" smtClean="0"/>
                            <a:t>trayectoria; ii) ¿Qué </a:t>
                          </a:r>
                          <a:r>
                            <a:rPr lang="es-ES" sz="1600" dirty="0"/>
                            <a:t>altura máxima alcanza medida </a:t>
                          </a:r>
                          <a:r>
                            <a:rPr lang="es-ES" sz="1600" dirty="0" smtClean="0"/>
                            <a:t>desde </a:t>
                          </a:r>
                          <a:r>
                            <a:rPr lang="es-ES" sz="1600" dirty="0"/>
                            <a:t>el suelo</a:t>
                          </a:r>
                          <a:r>
                            <a:rPr lang="es-ES" sz="1600" dirty="0" smtClean="0"/>
                            <a:t>?; iii) ¿A </a:t>
                          </a:r>
                          <a:r>
                            <a:rPr lang="es-ES" sz="1600" dirty="0"/>
                            <a:t>qué distancia, medida desde la vertical del punto de lanzamiento impacta sobre el suelo</a:t>
                          </a:r>
                          <a:r>
                            <a:rPr lang="es-ES" sz="1600" dirty="0" smtClean="0"/>
                            <a:t>?; iv) ¿Qué </a:t>
                          </a:r>
                          <a:r>
                            <a:rPr lang="es-ES" sz="1600" dirty="0"/>
                            <a:t>tiempo tarde en llegar al punto de impacto</a:t>
                          </a:r>
                          <a:r>
                            <a:rPr lang="es-ES" sz="1600" dirty="0" smtClean="0"/>
                            <a:t>?; v) ¿Con </a:t>
                          </a:r>
                          <a:r>
                            <a:rPr lang="es-ES" sz="1600" dirty="0"/>
                            <a:t>qué velocidad llega al punto de impacto</a:t>
                          </a:r>
                          <a:r>
                            <a:rPr lang="es-ES" sz="1600" dirty="0" smtClean="0"/>
                            <a:t>?; vi) ¿Qué </a:t>
                          </a:r>
                          <a:r>
                            <a:rPr lang="es-ES" sz="1600" dirty="0"/>
                            <a:t>ángulo forma el vector velocidad con la horizontal?</a:t>
                          </a:r>
                        </a:p>
                        <a:p>
                          <a:pPr marL="0" indent="0" algn="just"/>
                          <a:r>
                            <a:rPr lang="es-ES" sz="1600" dirty="0" smtClean="0"/>
                            <a:t>Dato: </a:t>
                          </a:r>
                          <a14:m>
                            <m:oMath xmlns:m="http://schemas.openxmlformats.org/officeDocument/2006/math">
                              <m:r>
                                <a:rPr lang="es-ES" sz="1600" i="1" dirty="0">
                                  <a:latin typeface="Cambria Math" panose="02040503050406030204" pitchFamily="18" charset="0"/>
                                </a:rPr>
                                <m:t>𝑔</m:t>
                              </m:r>
                              <m:r>
                                <a:rPr lang="es-ES" sz="1600" i="1" dirty="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−2</m:t>
                                  </m:r>
                                </m:sup>
                              </m:sSup>
                            </m:oMath>
                          </a14:m>
                          <a:endParaRPr lang="es-ES" sz="1600" b="1" dirty="0" smtClean="0">
                            <a:solidFill>
                              <a:schemeClr val="tx1"/>
                            </a:solidFill>
                          </a:endParaRPr>
                        </a:p>
                        <a:p>
                          <a:pPr marL="0" indent="0" algn="just"/>
                          <a:r>
                            <a:rPr lang="es-ES" sz="1600" b="1" dirty="0" smtClean="0">
                              <a:solidFill>
                                <a:schemeClr val="tx1"/>
                              </a:solidFill>
                            </a:rPr>
                            <a:t>Sol</a:t>
                          </a:r>
                          <a:r>
                            <a:rPr lang="es-ES" sz="1600" dirty="0" smtClean="0">
                              <a:solidFill>
                                <a:srgbClr val="C00000"/>
                              </a:solidFill>
                            </a:rPr>
                            <a:t>:</a:t>
                          </a:r>
                          <a:r>
                            <a:rPr lang="es-ES" sz="1600" baseline="0" dirty="0" smtClean="0">
                              <a:solidFill>
                                <a:schemeClr val="dk1"/>
                              </a:solidFill>
                            </a:rPr>
                            <a:t> </a:t>
                          </a:r>
                          <a:r>
                            <a:rPr lang="es-ES" sz="1600" dirty="0" smtClean="0"/>
                            <a:t>i) </a:t>
                          </a:r>
                          <a14:m>
                            <m:oMath xmlns:m="http://schemas.openxmlformats.org/officeDocument/2006/math">
                              <m:r>
                                <a:rPr lang="es-ES" sz="1600" i="1">
                                  <a:latin typeface="Cambria Math" panose="02040503050406030204" pitchFamily="18" charset="0"/>
                                </a:rPr>
                                <m:t>𝑦</m:t>
                              </m:r>
                              <m:r>
                                <a:rPr lang="es-ES" sz="1600" i="1">
                                  <a:latin typeface="Cambria Math" panose="02040503050406030204" pitchFamily="18" charset="0"/>
                                </a:rPr>
                                <m:t>=20+0,577</m:t>
                              </m:r>
                              <m:r>
                                <a:rPr lang="es-ES" sz="1600" i="1">
                                  <a:latin typeface="Cambria Math" panose="02040503050406030204" pitchFamily="18" charset="0"/>
                                </a:rPr>
                                <m:t>𝑥</m:t>
                              </m:r>
                              <m:r>
                                <a:rPr lang="es-ES" sz="1600" i="1">
                                  <a:latin typeface="Cambria Math" panose="02040503050406030204" pitchFamily="18" charset="0"/>
                                </a:rPr>
                                <m:t>−0,0018</m:t>
                              </m:r>
                              <m:sSup>
                                <m:sSupPr>
                                  <m:ctrlPr>
                                    <a:rPr lang="es-ES" sz="1600" i="1">
                                      <a:latin typeface="Cambria Math" panose="02040503050406030204" pitchFamily="18" charset="0"/>
                                    </a:rPr>
                                  </m:ctrlPr>
                                </m:sSupPr>
                                <m:e>
                                  <m:r>
                                    <a:rPr lang="es-ES" sz="1600" i="1">
                                      <a:latin typeface="Cambria Math" panose="02040503050406030204" pitchFamily="18" charset="0"/>
                                    </a:rPr>
                                    <m:t>𝑥</m:t>
                                  </m:r>
                                </m:e>
                                <m:sup>
                                  <m:r>
                                    <a:rPr lang="es-ES" sz="1600" i="1">
                                      <a:latin typeface="Cambria Math" panose="02040503050406030204" pitchFamily="18" charset="0"/>
                                    </a:rPr>
                                    <m:t>2</m:t>
                                  </m:r>
                                </m:sup>
                              </m:sSup>
                            </m:oMath>
                          </a14:m>
                          <a:r>
                            <a:rPr lang="es-ES" sz="1600" dirty="0"/>
                            <a:t>; </a:t>
                          </a:r>
                          <a:r>
                            <a:rPr lang="es-ES" sz="1600" dirty="0" smtClean="0"/>
                            <a:t>ii)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𝑦</m:t>
                                  </m:r>
                                </m:e>
                                <m:sub>
                                  <m:r>
                                    <a:rPr lang="es-ES" sz="1600" i="1">
                                      <a:latin typeface="Cambria Math" panose="02040503050406030204" pitchFamily="18" charset="0"/>
                                    </a:rPr>
                                    <m:t>𝑚</m:t>
                                  </m:r>
                                </m:sub>
                              </m:sSub>
                              <m:r>
                                <a:rPr lang="es-ES" sz="1600" i="1">
                                  <a:latin typeface="Cambria Math" panose="02040503050406030204" pitchFamily="18" charset="0"/>
                                </a:rPr>
                                <m:t>=65,92 </m:t>
                              </m:r>
                              <m:r>
                                <a:rPr lang="es-ES" sz="1600" i="1">
                                  <a:latin typeface="Cambria Math" panose="02040503050406030204" pitchFamily="18" charset="0"/>
                                </a:rPr>
                                <m:t>𝑚</m:t>
                              </m:r>
                            </m:oMath>
                          </a14:m>
                          <a:r>
                            <a:rPr lang="es-ES" sz="1600" dirty="0"/>
                            <a:t>; </a:t>
                          </a:r>
                          <a:r>
                            <a:rPr lang="es-ES" sz="1600" dirty="0" smtClean="0"/>
                            <a:t>iii)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𝑥</m:t>
                                  </m:r>
                                </m:e>
                                <m:sub>
                                  <m:r>
                                    <a:rPr lang="es-ES" sz="1600" i="1">
                                      <a:latin typeface="Cambria Math" panose="02040503050406030204" pitchFamily="18" charset="0"/>
                                    </a:rPr>
                                    <m:t>𝑚</m:t>
                                  </m:r>
                                </m:sub>
                              </m:sSub>
                              <m:r>
                                <a:rPr lang="es-ES" sz="1600" i="1">
                                  <a:latin typeface="Cambria Math" panose="02040503050406030204" pitchFamily="18" charset="0"/>
                                </a:rPr>
                                <m:t>=349,62 </m:t>
                              </m:r>
                              <m:r>
                                <a:rPr lang="es-ES" sz="1600" i="1">
                                  <a:latin typeface="Cambria Math" panose="02040503050406030204" pitchFamily="18" charset="0"/>
                                </a:rPr>
                                <m:t>𝑚</m:t>
                              </m:r>
                            </m:oMath>
                          </a14:m>
                          <a:r>
                            <a:rPr lang="es-ES" sz="1600" dirty="0"/>
                            <a:t>; </a:t>
                          </a:r>
                          <a:r>
                            <a:rPr lang="es-ES" sz="1600" dirty="0" smtClean="0"/>
                            <a:t>iv) </a:t>
                          </a:r>
                          <a14:m>
                            <m:oMath xmlns:m="http://schemas.openxmlformats.org/officeDocument/2006/math">
                              <m:r>
                                <a:rPr lang="es-ES" sz="1600" i="1">
                                  <a:latin typeface="Cambria Math" panose="02040503050406030204" pitchFamily="18" charset="0"/>
                                </a:rPr>
                                <m:t>𝑡</m:t>
                              </m:r>
                              <m:r>
                                <a:rPr lang="es-ES" sz="1600" i="1">
                                  <a:latin typeface="Cambria Math" panose="02040503050406030204" pitchFamily="18" charset="0"/>
                                </a:rPr>
                                <m:t>=6,73 </m:t>
                              </m:r>
                              <m:r>
                                <a:rPr lang="es-ES" sz="1600" i="1">
                                  <a:latin typeface="Cambria Math" panose="02040503050406030204" pitchFamily="18" charset="0"/>
                                </a:rPr>
                                <m:t>𝑠</m:t>
                              </m:r>
                            </m:oMath>
                          </a14:m>
                          <a:r>
                            <a:rPr lang="es-ES" sz="1600" dirty="0" smtClean="0"/>
                            <a:t>; v)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r>
                                <a:rPr lang="es-ES" sz="1600" i="1">
                                  <a:latin typeface="Cambria Math" panose="02040503050406030204" pitchFamily="18" charset="0"/>
                                </a:rPr>
                                <m:t>=51,96</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−35,94</m:t>
                              </m:r>
                              <m:acc>
                                <m:accPr>
                                  <m:chr m:val="̂"/>
                                  <m:ctrlPr>
                                    <a:rPr lang="es-ES" sz="1600" i="1">
                                      <a:latin typeface="Cambria Math" panose="02040503050406030204" pitchFamily="18" charset="0"/>
                                    </a:rPr>
                                  </m:ctrlPr>
                                </m:accPr>
                                <m:e>
                                  <m:r>
                                    <a:rPr lang="es-ES" sz="1600" i="1">
                                      <a:latin typeface="Cambria Math" panose="02040503050406030204" pitchFamily="18" charset="0"/>
                                    </a:rPr>
                                    <m:t>𝑗</m:t>
                                  </m:r>
                                </m:e>
                              </m:acc>
                              <m:r>
                                <a:rPr lang="es-ES" sz="1600">
                                  <a:latin typeface="Cambria Math" panose="02040503050406030204" pitchFamily="18" charset="0"/>
                                </a:rPr>
                                <m:t> </m:t>
                              </m:r>
                              <m:d>
                                <m:dPr>
                                  <m:ctrlPr>
                                    <a:rPr lang="es-ES" sz="1600" i="1">
                                      <a:latin typeface="Cambria Math" panose="02040503050406030204" pitchFamily="18" charset="0"/>
                                    </a:rPr>
                                  </m:ctrlPr>
                                </m:dPr>
                                <m:e>
                                  <m:r>
                                    <m:rPr>
                                      <m:sty m:val="p"/>
                                    </m:rPr>
                                    <a:rPr lang="es-ES" sz="1600">
                                      <a:latin typeface="Cambria Math" panose="02040503050406030204" pitchFamily="18" charset="0"/>
                                    </a:rPr>
                                    <m:t>m</m:t>
                                  </m:r>
                                  <m:r>
                                    <a:rPr lang="es-ES" sz="1600">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e>
                              </m:d>
                            </m:oMath>
                          </a14:m>
                          <a:r>
                            <a:rPr lang="es-ES" sz="1600" dirty="0"/>
                            <a:t>; </a:t>
                          </a:r>
                          <a14:m>
                            <m:oMath xmlns:m="http://schemas.openxmlformats.org/officeDocument/2006/math">
                              <m:r>
                                <a:rPr lang="es-ES" sz="1600" i="1">
                                  <a:latin typeface="Cambria Math" panose="02040503050406030204" pitchFamily="18" charset="0"/>
                                </a:rPr>
                                <m:t>𝑣</m:t>
                              </m:r>
                              <m:r>
                                <a:rPr lang="es-ES" sz="1600" i="1">
                                  <a:latin typeface="Cambria Math" panose="02040503050406030204" pitchFamily="18" charset="0"/>
                                </a:rPr>
                                <m:t>=63,18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vi) </a:t>
                          </a:r>
                          <a14:m>
                            <m:oMath xmlns:m="http://schemas.openxmlformats.org/officeDocument/2006/math">
                              <m:r>
                                <a:rPr lang="es-ES" sz="1600" i="1">
                                  <a:latin typeface="Cambria Math" panose="02040503050406030204" pitchFamily="18" charset="0"/>
                                  <a:ea typeface="Cambria Math" panose="02040503050406030204" pitchFamily="18" charset="0"/>
                                </a:rPr>
                                <m:t>𝛽</m:t>
                              </m:r>
                              <m:r>
                                <a:rPr lang="es-ES" sz="1600" i="1">
                                  <a:latin typeface="Cambria Math" panose="02040503050406030204" pitchFamily="18" charset="0"/>
                                  <a:ea typeface="Cambria Math" panose="02040503050406030204" pitchFamily="18" charset="0"/>
                                </a:rPr>
                                <m:t>=−</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34,67</m:t>
                                  </m:r>
                                </m:e>
                                <m:sup>
                                  <m:r>
                                    <a:rPr lang="es-ES" sz="1600" i="1">
                                      <a:latin typeface="Cambria Math" panose="02040503050406030204" pitchFamily="18" charset="0"/>
                                      <a:ea typeface="Cambria Math" panose="02040503050406030204" pitchFamily="18" charset="0"/>
                                    </a:rPr>
                                    <m:t>0</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En </a:t>
                          </a:r>
                          <a:r>
                            <a:rPr lang="es-ES" sz="1600" dirty="0"/>
                            <a:t>un partido de voleibol, un jugador hace un saque desde una distancia de </a:t>
                          </a:r>
                          <a14:m>
                            <m:oMath xmlns:m="http://schemas.openxmlformats.org/officeDocument/2006/math">
                              <m:r>
                                <a:rPr lang="es-ES" sz="1600" i="1" dirty="0" smtClean="0">
                                  <a:latin typeface="Cambria Math" panose="02040503050406030204" pitchFamily="18" charset="0"/>
                                </a:rPr>
                                <m:t>8,10 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oMath>
                          </a14:m>
                          <a:r>
                            <a:rPr lang="es-ES" sz="1600" dirty="0"/>
                            <a:t>de la red, de modo que la pelota sale desde una altura de </a:t>
                          </a:r>
                          <a14:m>
                            <m:oMath xmlns:m="http://schemas.openxmlformats.org/officeDocument/2006/math">
                              <m:r>
                                <a:rPr lang="es-ES" sz="1600" i="1" dirty="0" smtClean="0">
                                  <a:latin typeface="Cambria Math" panose="02040503050406030204" pitchFamily="18" charset="0"/>
                                </a:rPr>
                                <m:t>2 </m:t>
                              </m:r>
                              <m:r>
                                <a:rPr lang="es-ES" sz="1600" i="1" dirty="0" smtClean="0">
                                  <a:latin typeface="Cambria Math" panose="02040503050406030204" pitchFamily="18" charset="0"/>
                                </a:rPr>
                                <m:t>𝑚</m:t>
                              </m:r>
                            </m:oMath>
                          </a14:m>
                          <a:r>
                            <a:rPr lang="es-ES" sz="1600" dirty="0" smtClean="0"/>
                            <a:t> </a:t>
                          </a:r>
                          <a:r>
                            <a:rPr lang="es-ES" sz="1600" dirty="0"/>
                            <a:t>con una velocidad de saque de </a:t>
                          </a:r>
                          <a14:m>
                            <m:oMath xmlns:m="http://schemas.openxmlformats.org/officeDocument/2006/math">
                              <m:r>
                                <a:rPr lang="es-ES" sz="1600" i="1" dirty="0" smtClean="0">
                                  <a:latin typeface="Cambria Math" panose="02040503050406030204" pitchFamily="18" charset="0"/>
                                </a:rPr>
                                <m:t>43,7 </m:t>
                              </m:r>
                              <m:r>
                                <a:rPr lang="es-ES" sz="1600" i="1" dirty="0" smtClean="0">
                                  <a:latin typeface="Cambria Math" panose="02040503050406030204" pitchFamily="18" charset="0"/>
                                </a:rPr>
                                <m:t>𝑘𝑚</m:t>
                              </m:r>
                              <m:r>
                                <a:rPr lang="es-ES" sz="1600" i="1" dirty="0" smtClean="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h</m:t>
                                  </m:r>
                                </m:e>
                                <m:sup>
                                  <m:r>
                                    <a:rPr lang="es-ES" sz="1600" b="0" i="1" dirty="0" smtClean="0">
                                      <a:latin typeface="Cambria Math" panose="02040503050406030204" pitchFamily="18" charset="0"/>
                                    </a:rPr>
                                    <m:t>−1</m:t>
                                  </m:r>
                                </m:sup>
                              </m:sSup>
                              <m:r>
                                <a:rPr lang="es-ES" sz="1600" i="1" dirty="0">
                                  <a:latin typeface="Cambria Math" panose="02040503050406030204" pitchFamily="18" charset="0"/>
                                </a:rPr>
                                <m:t> </m:t>
                              </m:r>
                            </m:oMath>
                          </a14:m>
                          <a:r>
                            <a:rPr lang="es-ES" sz="1600" dirty="0"/>
                            <a:t>y un ángulo de elevación de </a:t>
                          </a:r>
                          <a14:m>
                            <m:oMath xmlns:m="http://schemas.openxmlformats.org/officeDocument/2006/math">
                              <m:r>
                                <a:rPr lang="es-ES" sz="1600" i="1" dirty="0" smtClean="0">
                                  <a:latin typeface="Cambria Math" panose="02040503050406030204" pitchFamily="18" charset="0"/>
                                </a:rPr>
                                <m:t>20</m:t>
                              </m:r>
                              <m:r>
                                <a:rPr lang="es-ES" sz="1600" i="1" baseline="30000" dirty="0">
                                  <a:latin typeface="Cambria Math" panose="02040503050406030204" pitchFamily="18" charset="0"/>
                                </a:rPr>
                                <m:t>0</m:t>
                              </m:r>
                            </m:oMath>
                          </a14:m>
                          <a:r>
                            <a:rPr lang="es-ES" sz="1600" dirty="0"/>
                            <a:t>. Si la altura reglamentaria de la red es de </a:t>
                          </a:r>
                          <a14:m>
                            <m:oMath xmlns:m="http://schemas.openxmlformats.org/officeDocument/2006/math">
                              <m:r>
                                <a:rPr lang="es-ES" sz="1600" i="1" dirty="0" smtClean="0">
                                  <a:latin typeface="Cambria Math" panose="02040503050406030204" pitchFamily="18" charset="0"/>
                                </a:rPr>
                                <m:t>2,43 </m:t>
                              </m:r>
                              <m:r>
                                <a:rPr lang="es-ES" sz="1600" i="1" dirty="0" smtClean="0">
                                  <a:latin typeface="Cambria Math" panose="02040503050406030204" pitchFamily="18" charset="0"/>
                                </a:rPr>
                                <m:t>𝑚</m:t>
                              </m:r>
                            </m:oMath>
                          </a14:m>
                          <a:r>
                            <a:rPr lang="es-ES" sz="1600" dirty="0"/>
                            <a:t>, ¿logra el jugador que la pelota pase al campo contrario?</a:t>
                          </a:r>
                        </a:p>
                        <a:p>
                          <a:pPr marL="0" indent="0" algn="just"/>
                          <a:r>
                            <a:rPr lang="es-ES" sz="1600" b="1" dirty="0" smtClean="0">
                              <a:solidFill>
                                <a:schemeClr val="tx1"/>
                              </a:solidFill>
                            </a:rPr>
                            <a:t>Sol</a:t>
                          </a:r>
                          <a:r>
                            <a:rPr lang="es-ES" sz="1600" dirty="0">
                              <a:solidFill>
                                <a:schemeClr val="tx1"/>
                              </a:solidFill>
                            </a:rPr>
                            <a:t>: </a:t>
                          </a:r>
                          <a:r>
                            <a:rPr lang="es-ES" sz="1600" dirty="0"/>
                            <a:t>Si, a una altura de </a:t>
                          </a:r>
                          <a14:m>
                            <m:oMath xmlns:m="http://schemas.openxmlformats.org/officeDocument/2006/math">
                              <m:r>
                                <a:rPr lang="es-ES" sz="1600" i="1" dirty="0" smtClean="0">
                                  <a:latin typeface="Cambria Math" panose="02040503050406030204" pitchFamily="18" charset="0"/>
                                </a:rPr>
                                <m:t>2,48 </m:t>
                              </m:r>
                              <m:r>
                                <a:rPr lang="es-ES" sz="1600" i="1" dirty="0" smtClean="0">
                                  <a:latin typeface="Cambria Math" panose="02040503050406030204" pitchFamily="18" charset="0"/>
                                </a:rPr>
                                <m:t>𝑚</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31" name="Tabla 30"/>
              <p:cNvGraphicFramePr>
                <a:graphicFrameLocks noGrp="1"/>
              </p:cNvGraphicFramePr>
              <p:nvPr>
                <p:extLst>
                  <p:ext uri="{D42A27DB-BD31-4B8C-83A1-F6EECF244321}">
                    <p14:modId xmlns:p14="http://schemas.microsoft.com/office/powerpoint/2010/main" val="3201271444"/>
                  </p:ext>
                </p:extLst>
              </p:nvPr>
            </p:nvGraphicFramePr>
            <p:xfrm>
              <a:off x="508000" y="1206500"/>
              <a:ext cx="8178801" cy="44196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529840">
                    <a:tc>
                      <a:txBody>
                        <a:bodyPr/>
                        <a:lstStyle/>
                        <a:p>
                          <a:pPr algn="r">
                            <a:lnSpc>
                              <a:spcPct val="100000"/>
                            </a:lnSpc>
                          </a:pPr>
                          <a:r>
                            <a:rPr lang="es-ES" sz="1600" dirty="0" smtClean="0">
                              <a:latin typeface="+mn-lt"/>
                            </a:rPr>
                            <a:t>5.</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13462" r="-156" b="-64663"/>
                          </a:stretch>
                        </a:blipFill>
                      </a:tcPr>
                    </a:tc>
                    <a:tc hMerge="1">
                      <a:txBody>
                        <a:bodyPr/>
                        <a:lstStyle/>
                        <a:p>
                          <a:endParaRPr lang="es-ES" sz="1600" dirty="0"/>
                        </a:p>
                      </a:txBody>
                      <a:tcPr/>
                    </a:tc>
                    <a:extLst>
                      <a:ext uri="{0D108BD9-81ED-4DB2-BD59-A6C34878D82A}">
                        <a16:rowId xmlns:a16="http://schemas.microsoft.com/office/drawing/2014/main" val="1235451715"/>
                      </a:ext>
                    </a:extLst>
                  </a:tr>
                  <a:tr h="1554480">
                    <a:tc>
                      <a:txBody>
                        <a:bodyPr/>
                        <a:lstStyle/>
                        <a:p>
                          <a:pPr algn="r">
                            <a:lnSpc>
                              <a:spcPct val="100000"/>
                            </a:lnSpc>
                          </a:pPr>
                          <a:r>
                            <a:rPr lang="es-ES" sz="1600" dirty="0" smtClean="0">
                              <a:latin typeface="+mn-lt"/>
                            </a:rPr>
                            <a:t>6.</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85098" r="-156" b="-549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42845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sp>
        <p:nvSpPr>
          <p:cNvPr id="12" name="CuadroTexto 11"/>
          <p:cNvSpPr txBox="1"/>
          <p:nvPr/>
        </p:nvSpPr>
        <p:spPr>
          <a:xfrm>
            <a:off x="341194" y="996287"/>
            <a:ext cx="5868537" cy="369332"/>
          </a:xfrm>
          <a:prstGeom prst="rect">
            <a:avLst/>
          </a:prstGeom>
          <a:noFill/>
        </p:spPr>
        <p:txBody>
          <a:bodyPr wrap="square" rtlCol="0">
            <a:spAutoFit/>
          </a:bodyPr>
          <a:lstStyle/>
          <a:p>
            <a:r>
              <a:rPr lang="es-ES" b="1" dirty="0" smtClean="0">
                <a:solidFill>
                  <a:srgbClr val="002060"/>
                </a:solidFill>
              </a:rPr>
              <a:t>3.2. Movimientos de trayectoria circular</a:t>
            </a:r>
            <a:endParaRPr lang="es-ES" b="1" dirty="0">
              <a:solidFill>
                <a:srgbClr val="002060"/>
              </a:solidFill>
            </a:endParaRPr>
          </a:p>
        </p:txBody>
      </p:sp>
      <mc:AlternateContent xmlns:mc="http://schemas.openxmlformats.org/markup-compatibility/2006" xmlns:a14="http://schemas.microsoft.com/office/drawing/2010/main">
        <mc:Choice Requires="a14">
          <p:sp>
            <p:nvSpPr>
              <p:cNvPr id="13" name="1 CuadroTexto"/>
              <p:cNvSpPr txBox="1"/>
              <p:nvPr/>
            </p:nvSpPr>
            <p:spPr>
              <a:xfrm>
                <a:off x="419623" y="1451831"/>
                <a:ext cx="8275474" cy="156966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cs typeface="Arial" pitchFamily="34" charset="0"/>
                  </a:rPr>
                  <a:t>Los </a:t>
                </a:r>
                <a:r>
                  <a:rPr lang="es-ES" sz="1600" b="1" dirty="0" smtClean="0">
                    <a:latin typeface="+mj-lt"/>
                    <a:cs typeface="Arial" pitchFamily="34" charset="0"/>
                  </a:rPr>
                  <a:t>movimientos circulares </a:t>
                </a:r>
                <a:r>
                  <a:rPr lang="es-ES" sz="1600" dirty="0" smtClean="0">
                    <a:latin typeface="+mj-lt"/>
                    <a:cs typeface="Arial" pitchFamily="34" charset="0"/>
                  </a:rPr>
                  <a:t>son </a:t>
                </a:r>
                <a:r>
                  <a:rPr lang="es-ES" sz="1600" b="1" dirty="0" smtClean="0">
                    <a:latin typeface="+mj-lt"/>
                    <a:cs typeface="Arial" pitchFamily="34" charset="0"/>
                  </a:rPr>
                  <a:t>acelerados</a:t>
                </a:r>
                <a:r>
                  <a:rPr lang="es-ES" sz="1600" dirty="0" smtClean="0">
                    <a:latin typeface="+mj-lt"/>
                    <a:cs typeface="Arial" pitchFamily="34" charset="0"/>
                  </a:rPr>
                  <a:t>, pues siempre tienen aceleración normal o centrípeta.</a:t>
                </a:r>
              </a:p>
              <a:p>
                <a:pPr algn="just"/>
                <a:r>
                  <a:rPr lang="es-ES" sz="1600" dirty="0" smtClean="0">
                    <a:latin typeface="+mj-lt"/>
                    <a:cs typeface="Arial" pitchFamily="34" charset="0"/>
                  </a:rPr>
                  <a:t>Para describirlos necesitamos:</a:t>
                </a:r>
              </a:p>
              <a:p>
                <a:pPr marL="285750" indent="-285750" algn="just">
                  <a:buFont typeface="Arial" panose="020B0604020202020204" pitchFamily="34" charset="0"/>
                  <a:buChar char="•"/>
                </a:pPr>
                <a:r>
                  <a:rPr lang="es-ES" sz="1600" dirty="0" smtClean="0">
                    <a:latin typeface="+mj-lt"/>
                    <a:cs typeface="Arial" pitchFamily="34" charset="0"/>
                  </a:rPr>
                  <a:t>La </a:t>
                </a:r>
                <a:r>
                  <a:rPr lang="es-ES" sz="1600" b="1" dirty="0" smtClean="0">
                    <a:latin typeface="+mj-lt"/>
                    <a:cs typeface="Arial" pitchFamily="34" charset="0"/>
                  </a:rPr>
                  <a:t>posición angular</a:t>
                </a:r>
                <a:r>
                  <a:rPr lang="es-ES" sz="1600" dirty="0" smtClean="0">
                    <a:latin typeface="+mj-lt"/>
                    <a:cs typeface="Arial" pitchFamily="34" charset="0"/>
                  </a:rPr>
                  <a:t>, </a:t>
                </a:r>
                <a14:m>
                  <m:oMath xmlns:m="http://schemas.openxmlformats.org/officeDocument/2006/math">
                    <m:r>
                      <a:rPr lang="es-ES" sz="1600" i="1" smtClean="0">
                        <a:latin typeface="Cambria Math" panose="02040503050406030204" pitchFamily="18" charset="0"/>
                        <a:ea typeface="Cambria Math" panose="02040503050406030204" pitchFamily="18" charset="0"/>
                        <a:cs typeface="Arial" pitchFamily="34" charset="0"/>
                      </a:rPr>
                      <m:t>𝜃</m:t>
                    </m:r>
                  </m:oMath>
                </a14:m>
                <a:r>
                  <a:rPr lang="es-ES" sz="1600" dirty="0" smtClean="0">
                    <a:latin typeface="+mj-lt"/>
                    <a:cs typeface="Arial" pitchFamily="34" charset="0"/>
                  </a:rPr>
                  <a:t>. Es el ángulo descrito en radianes.</a:t>
                </a:r>
              </a:p>
              <a:p>
                <a:pPr marL="285750" indent="-285750" algn="just">
                  <a:buFont typeface="Arial" panose="020B0604020202020204" pitchFamily="34" charset="0"/>
                  <a:buChar char="•"/>
                </a:pPr>
                <a:r>
                  <a:rPr lang="es-ES" sz="1600" dirty="0" smtClean="0">
                    <a:latin typeface="+mj-lt"/>
                    <a:cs typeface="Arial" pitchFamily="34" charset="0"/>
                  </a:rPr>
                  <a:t>La </a:t>
                </a:r>
                <a:r>
                  <a:rPr lang="es-ES" sz="1600" b="1" dirty="0" smtClean="0">
                    <a:latin typeface="+mj-lt"/>
                    <a:cs typeface="Arial" pitchFamily="34" charset="0"/>
                  </a:rPr>
                  <a:t>velocidad angular</a:t>
                </a:r>
                <a:r>
                  <a:rPr lang="es-ES" sz="1600" dirty="0" smtClean="0">
                    <a:latin typeface="+mj-lt"/>
                    <a:cs typeface="Arial" pitchFamily="34" charset="0"/>
                  </a:rPr>
                  <a:t>, </a:t>
                </a:r>
                <a14:m>
                  <m:oMath xmlns:m="http://schemas.openxmlformats.org/officeDocument/2006/math">
                    <m:r>
                      <a:rPr lang="es-ES" sz="1600" i="1" smtClean="0">
                        <a:latin typeface="Cambria Math" panose="02040503050406030204" pitchFamily="18" charset="0"/>
                        <a:ea typeface="Cambria Math" panose="02040503050406030204" pitchFamily="18" charset="0"/>
                        <a:cs typeface="Arial" pitchFamily="34" charset="0"/>
                      </a:rPr>
                      <m:t>𝜔</m:t>
                    </m:r>
                    <m:r>
                      <a:rPr lang="es-ES" sz="1600" b="0" i="0" smtClean="0">
                        <a:latin typeface="Cambria Math" panose="02040503050406030204" pitchFamily="18" charset="0"/>
                        <a:ea typeface="Cambria Math" panose="02040503050406030204" pitchFamily="18" charset="0"/>
                        <a:cs typeface="Arial" pitchFamily="34" charset="0"/>
                      </a:rPr>
                      <m:t>.</m:t>
                    </m:r>
                  </m:oMath>
                </a14:m>
                <a:r>
                  <a:rPr lang="es-ES" sz="1600" dirty="0" smtClean="0">
                    <a:latin typeface="+mj-lt"/>
                    <a:cs typeface="Arial" pitchFamily="34" charset="0"/>
                  </a:rPr>
                  <a:t> Es la rapidez con la que se describe el ángulo.</a:t>
                </a:r>
              </a:p>
              <a:p>
                <a:pPr marL="285750" indent="-285750" algn="just">
                  <a:buFont typeface="Arial" panose="020B0604020202020204" pitchFamily="34" charset="0"/>
                  <a:buChar char="•"/>
                </a:pPr>
                <a:r>
                  <a:rPr lang="es-ES" sz="1600" dirty="0" smtClean="0">
                    <a:latin typeface="+mj-lt"/>
                    <a:cs typeface="Arial" pitchFamily="34" charset="0"/>
                  </a:rPr>
                  <a:t>La </a:t>
                </a:r>
                <a:r>
                  <a:rPr lang="es-ES" sz="1600" b="1" dirty="0" smtClean="0">
                    <a:latin typeface="+mj-lt"/>
                    <a:cs typeface="Arial" pitchFamily="34" charset="0"/>
                  </a:rPr>
                  <a:t>aceleración angular</a:t>
                </a:r>
                <a:r>
                  <a:rPr lang="es-ES" sz="1600" dirty="0" smtClean="0">
                    <a:latin typeface="+mj-lt"/>
                    <a:cs typeface="Arial" pitchFamily="34" charset="0"/>
                  </a:rPr>
                  <a:t>, </a:t>
                </a:r>
                <a14:m>
                  <m:oMath xmlns:m="http://schemas.openxmlformats.org/officeDocument/2006/math">
                    <m:r>
                      <a:rPr lang="es-ES" sz="1600" i="1" smtClean="0">
                        <a:latin typeface="Cambria Math" panose="02040503050406030204" pitchFamily="18" charset="0"/>
                        <a:ea typeface="Cambria Math" panose="02040503050406030204" pitchFamily="18" charset="0"/>
                        <a:cs typeface="Arial" pitchFamily="34" charset="0"/>
                      </a:rPr>
                      <m:t>𝛼</m:t>
                    </m:r>
                    <m:r>
                      <a:rPr lang="es-ES" sz="1600" b="0" i="0" smtClean="0">
                        <a:latin typeface="Cambria Math" panose="02040503050406030204" pitchFamily="18" charset="0"/>
                        <a:ea typeface="Cambria Math" panose="02040503050406030204" pitchFamily="18" charset="0"/>
                        <a:cs typeface="Arial" pitchFamily="34" charset="0"/>
                      </a:rPr>
                      <m:t>.</m:t>
                    </m:r>
                  </m:oMath>
                </a14:m>
                <a:r>
                  <a:rPr lang="es-ES" sz="1600" dirty="0" smtClean="0">
                    <a:latin typeface="+mj-lt"/>
                    <a:cs typeface="Arial" pitchFamily="34" charset="0"/>
                  </a:rPr>
                  <a:t> Es la rapidez con la que cambia la velocidad angular. </a:t>
                </a:r>
              </a:p>
            </p:txBody>
          </p:sp>
        </mc:Choice>
        <mc:Fallback xmlns="">
          <p:sp>
            <p:nvSpPr>
              <p:cNvPr id="13" name="1 CuadroTexto"/>
              <p:cNvSpPr txBox="1">
                <a:spLocks noRot="1" noChangeAspect="1" noMove="1" noResize="1" noEditPoints="1" noAdjustHandles="1" noChangeArrowheads="1" noChangeShapeType="1" noTextEdit="1"/>
              </p:cNvSpPr>
              <p:nvPr/>
            </p:nvSpPr>
            <p:spPr>
              <a:xfrm>
                <a:off x="419623" y="1451831"/>
                <a:ext cx="8275474" cy="1569660"/>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grpSp>
        <p:nvGrpSpPr>
          <p:cNvPr id="14" name="26 Grupo"/>
          <p:cNvGrpSpPr/>
          <p:nvPr/>
        </p:nvGrpSpPr>
        <p:grpSpPr>
          <a:xfrm>
            <a:off x="652604" y="3766783"/>
            <a:ext cx="2515949" cy="2166397"/>
            <a:chOff x="1075686" y="2156346"/>
            <a:chExt cx="2515949" cy="2166397"/>
          </a:xfrm>
        </p:grpSpPr>
        <p:sp>
          <p:nvSpPr>
            <p:cNvPr id="15" name="1 Elipse"/>
            <p:cNvSpPr/>
            <p:nvPr/>
          </p:nvSpPr>
          <p:spPr>
            <a:xfrm>
              <a:off x="1078173" y="2156346"/>
              <a:ext cx="2160000" cy="216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16" name="11 Conector recto"/>
            <p:cNvCxnSpPr>
              <a:stCxn id="15" idx="2"/>
              <a:endCxn id="15" idx="6"/>
            </p:cNvCxnSpPr>
            <p:nvPr/>
          </p:nvCxnSpPr>
          <p:spPr>
            <a:xfrm>
              <a:off x="1078173" y="3236346"/>
              <a:ext cx="216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37 Conector recto"/>
            <p:cNvCxnSpPr>
              <a:stCxn id="15" idx="0"/>
              <a:endCxn id="15" idx="4"/>
            </p:cNvCxnSpPr>
            <p:nvPr/>
          </p:nvCxnSpPr>
          <p:spPr>
            <a:xfrm>
              <a:off x="2158173" y="2156346"/>
              <a:ext cx="0" cy="2160000"/>
            </a:xfrm>
            <a:prstGeom prst="line">
              <a:avLst/>
            </a:prstGeom>
          </p:spPr>
          <p:style>
            <a:lnRef idx="1">
              <a:schemeClr val="accent1"/>
            </a:lnRef>
            <a:fillRef idx="0">
              <a:schemeClr val="accent1"/>
            </a:fillRef>
            <a:effectRef idx="0">
              <a:schemeClr val="accent1"/>
            </a:effectRef>
            <a:fontRef idx="minor">
              <a:schemeClr val="tx1"/>
            </a:fontRef>
          </p:style>
        </p:cxnSp>
        <p:sp>
          <p:nvSpPr>
            <p:cNvPr id="18" name="38 Arco"/>
            <p:cNvSpPr/>
            <p:nvPr/>
          </p:nvSpPr>
          <p:spPr>
            <a:xfrm>
              <a:off x="1075686" y="2162743"/>
              <a:ext cx="2160000" cy="2160000"/>
            </a:xfrm>
            <a:prstGeom prst="arc">
              <a:avLst>
                <a:gd name="adj1" fmla="val 18117097"/>
                <a:gd name="adj2" fmla="val 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19" name="22 Conector recto"/>
            <p:cNvCxnSpPr>
              <a:endCxn id="18" idx="0"/>
            </p:cNvCxnSpPr>
            <p:nvPr/>
          </p:nvCxnSpPr>
          <p:spPr>
            <a:xfrm flipV="1">
              <a:off x="2156346" y="2326368"/>
              <a:ext cx="570879" cy="92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39 Arco"/>
            <p:cNvSpPr/>
            <p:nvPr/>
          </p:nvSpPr>
          <p:spPr>
            <a:xfrm>
              <a:off x="1985323" y="3058093"/>
              <a:ext cx="360000" cy="360000"/>
            </a:xfrm>
            <a:prstGeom prst="arc">
              <a:avLst>
                <a:gd name="adj1" fmla="val 18117097"/>
                <a:gd name="adj2"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21" name="24 CuadroTexto"/>
            <p:cNvSpPr txBox="1"/>
            <p:nvPr/>
          </p:nvSpPr>
          <p:spPr>
            <a:xfrm>
              <a:off x="2265528" y="2893326"/>
              <a:ext cx="518615" cy="338554"/>
            </a:xfrm>
            <a:prstGeom prst="rect">
              <a:avLst/>
            </a:prstGeom>
            <a:noFill/>
          </p:spPr>
          <p:txBody>
            <a:bodyPr wrap="square" rtlCol="0">
              <a:spAutoFit/>
            </a:bodyPr>
            <a:lstStyle/>
            <a:p>
              <a:r>
                <a:rPr lang="es-ES" sz="1600" dirty="0" smtClean="0">
                  <a:latin typeface="+mj-lt"/>
                  <a:cs typeface="Arial" pitchFamily="34" charset="0"/>
                  <a:sym typeface="Symbol"/>
                </a:rPr>
                <a:t></a:t>
              </a:r>
              <a:endParaRPr lang="es-ES" sz="1600" dirty="0">
                <a:latin typeface="+mj-lt"/>
                <a:cs typeface="Arial" pitchFamily="34" charset="0"/>
              </a:endParaRPr>
            </a:p>
          </p:txBody>
        </p:sp>
        <p:sp>
          <p:nvSpPr>
            <p:cNvPr id="22" name="40 CuadroTexto"/>
            <p:cNvSpPr txBox="1"/>
            <p:nvPr/>
          </p:nvSpPr>
          <p:spPr>
            <a:xfrm>
              <a:off x="3073020" y="2472520"/>
              <a:ext cx="518615" cy="338554"/>
            </a:xfrm>
            <a:prstGeom prst="rect">
              <a:avLst/>
            </a:prstGeom>
            <a:noFill/>
          </p:spPr>
          <p:txBody>
            <a:bodyPr wrap="square" rtlCol="0">
              <a:spAutoFit/>
            </a:bodyPr>
            <a:lstStyle/>
            <a:p>
              <a:r>
                <a:rPr lang="es-ES" sz="1600" dirty="0" smtClean="0">
                  <a:latin typeface="+mj-lt"/>
                  <a:cs typeface="Arial" pitchFamily="34" charset="0"/>
                  <a:sym typeface="Symbol"/>
                </a:rPr>
                <a:t>s</a:t>
              </a:r>
              <a:endParaRPr lang="es-ES" sz="1600" dirty="0">
                <a:latin typeface="+mj-lt"/>
                <a:cs typeface="Arial" pitchFamily="34" charset="0"/>
              </a:endParaRPr>
            </a:p>
          </p:txBody>
        </p:sp>
        <p:sp>
          <p:nvSpPr>
            <p:cNvPr id="23" name="41 CuadroTexto"/>
            <p:cNvSpPr txBox="1"/>
            <p:nvPr/>
          </p:nvSpPr>
          <p:spPr>
            <a:xfrm>
              <a:off x="2636293" y="3182204"/>
              <a:ext cx="325272" cy="338554"/>
            </a:xfrm>
            <a:prstGeom prst="rect">
              <a:avLst/>
            </a:prstGeom>
            <a:noFill/>
          </p:spPr>
          <p:txBody>
            <a:bodyPr wrap="square" rtlCol="0">
              <a:spAutoFit/>
            </a:bodyPr>
            <a:lstStyle/>
            <a:p>
              <a:r>
                <a:rPr lang="es-ES" sz="1600" dirty="0">
                  <a:latin typeface="+mj-lt"/>
                  <a:cs typeface="Arial" pitchFamily="34" charset="0"/>
                  <a:sym typeface="Symbol"/>
                </a:rPr>
                <a:t>r</a:t>
              </a:r>
              <a:endParaRPr lang="es-ES" sz="1600" dirty="0">
                <a:latin typeface="+mj-lt"/>
                <a:cs typeface="Arial" pitchFamily="34" charset="0"/>
              </a:endParaRPr>
            </a:p>
          </p:txBody>
        </p:sp>
      </p:grpSp>
      <mc:AlternateContent xmlns:mc="http://schemas.openxmlformats.org/markup-compatibility/2006" xmlns:a14="http://schemas.microsoft.com/office/drawing/2010/main">
        <mc:Choice Requires="a14">
          <p:sp>
            <p:nvSpPr>
              <p:cNvPr id="24" name="43 CuadroTexto"/>
              <p:cNvSpPr txBox="1"/>
              <p:nvPr/>
            </p:nvSpPr>
            <p:spPr>
              <a:xfrm>
                <a:off x="3682622" y="3213426"/>
                <a:ext cx="969368"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a:rPr>
                        <m:t>∆</m:t>
                      </m:r>
                      <m:r>
                        <a:rPr lang="es-ES" sz="1600" i="1">
                          <a:latin typeface="Cambria Math" panose="02040503050406030204" pitchFamily="18" charset="0"/>
                        </a:rPr>
                        <m:t>𝜃</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ea typeface="Cambria Math"/>
                            </a:rPr>
                            <m:t>∆</m:t>
                          </m:r>
                          <m:r>
                            <a:rPr lang="es-ES" sz="1600" b="0" i="1" smtClean="0">
                              <a:latin typeface="Cambria Math" panose="02040503050406030204" pitchFamily="18" charset="0"/>
                              <a:ea typeface="Cambria Math"/>
                            </a:rPr>
                            <m:t>𝑠</m:t>
                          </m:r>
                        </m:num>
                        <m:den>
                          <m:r>
                            <a:rPr lang="es-ES" sz="1600" b="0" i="1" smtClean="0">
                              <a:latin typeface="Cambria Math" panose="02040503050406030204" pitchFamily="18" charset="0"/>
                            </a:rPr>
                            <m:t>𝑟</m:t>
                          </m:r>
                        </m:den>
                      </m:f>
                    </m:oMath>
                  </m:oMathPara>
                </a14:m>
                <a:endParaRPr lang="es-ES" sz="1600" dirty="0">
                  <a:latin typeface="+mj-lt"/>
                </a:endParaRPr>
              </a:p>
            </p:txBody>
          </p:sp>
        </mc:Choice>
        <mc:Fallback xmlns="">
          <p:sp>
            <p:nvSpPr>
              <p:cNvPr id="24" name="43 CuadroTexto"/>
              <p:cNvSpPr txBox="1">
                <a:spLocks noRot="1" noChangeAspect="1" noMove="1" noResize="1" noEditPoints="1" noAdjustHandles="1" noChangeArrowheads="1" noChangeShapeType="1" noTextEdit="1"/>
              </p:cNvSpPr>
              <p:nvPr/>
            </p:nvSpPr>
            <p:spPr>
              <a:xfrm>
                <a:off x="3682622" y="3213426"/>
                <a:ext cx="969368" cy="55335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45 CuadroTexto"/>
              <p:cNvSpPr txBox="1"/>
              <p:nvPr/>
            </p:nvSpPr>
            <p:spPr>
              <a:xfrm>
                <a:off x="5322626" y="3188404"/>
                <a:ext cx="899092"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a:rPr>
                        <m:t>𝜔</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ea typeface="Cambria Math"/>
                            </a:rPr>
                            <m:t>𝜃</m:t>
                          </m:r>
                        </m:num>
                        <m:den>
                          <m:r>
                            <a:rPr lang="es-ES" sz="1600" b="0" i="1" smtClean="0">
                              <a:latin typeface="Cambria Math" panose="02040503050406030204" pitchFamily="18" charset="0"/>
                            </a:rPr>
                            <m:t>𝑑𝑡</m:t>
                          </m:r>
                        </m:den>
                      </m:f>
                    </m:oMath>
                  </m:oMathPara>
                </a14:m>
                <a:endParaRPr lang="es-ES" sz="1600" dirty="0">
                  <a:latin typeface="+mj-lt"/>
                </a:endParaRPr>
              </a:p>
            </p:txBody>
          </p:sp>
        </mc:Choice>
        <mc:Fallback xmlns="">
          <p:sp>
            <p:nvSpPr>
              <p:cNvPr id="25" name="45 CuadroTexto"/>
              <p:cNvSpPr txBox="1">
                <a:spLocks noRot="1" noChangeAspect="1" noMove="1" noResize="1" noEditPoints="1" noAdjustHandles="1" noChangeArrowheads="1" noChangeShapeType="1" noTextEdit="1"/>
              </p:cNvSpPr>
              <p:nvPr/>
            </p:nvSpPr>
            <p:spPr>
              <a:xfrm>
                <a:off x="5322626" y="3188404"/>
                <a:ext cx="899092" cy="559833"/>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47 CuadroTexto"/>
              <p:cNvSpPr txBox="1"/>
              <p:nvPr/>
            </p:nvSpPr>
            <p:spPr>
              <a:xfrm>
                <a:off x="6935337" y="3163383"/>
                <a:ext cx="907300" cy="5598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a:rPr>
                        <m:t>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ea typeface="Cambria Math"/>
                            </a:rPr>
                            <m:t>𝜔</m:t>
                          </m:r>
                        </m:num>
                        <m:den>
                          <m:r>
                            <a:rPr lang="es-ES" sz="1600" b="0" i="1" smtClean="0">
                              <a:latin typeface="Cambria Math" panose="02040503050406030204" pitchFamily="18" charset="0"/>
                            </a:rPr>
                            <m:t>𝑑𝑡</m:t>
                          </m:r>
                        </m:den>
                      </m:f>
                    </m:oMath>
                  </m:oMathPara>
                </a14:m>
                <a:endParaRPr lang="es-ES" sz="1600" dirty="0">
                  <a:latin typeface="+mj-lt"/>
                </a:endParaRPr>
              </a:p>
            </p:txBody>
          </p:sp>
        </mc:Choice>
        <mc:Fallback xmlns="">
          <p:sp>
            <p:nvSpPr>
              <p:cNvPr id="26" name="47 CuadroTexto"/>
              <p:cNvSpPr txBox="1">
                <a:spLocks noRot="1" noChangeAspect="1" noMove="1" noResize="1" noEditPoints="1" noAdjustHandles="1" noChangeArrowheads="1" noChangeShapeType="1" noTextEdit="1"/>
              </p:cNvSpPr>
              <p:nvPr/>
            </p:nvSpPr>
            <p:spPr>
              <a:xfrm>
                <a:off x="6935337" y="3163383"/>
                <a:ext cx="907300" cy="559833"/>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27" name="48 Tabla"/>
              <p:cNvGraphicFramePr>
                <a:graphicFrameLocks noGrp="1"/>
              </p:cNvGraphicFramePr>
              <p:nvPr>
                <p:extLst>
                  <p:ext uri="{D42A27DB-BD31-4B8C-83A1-F6EECF244321}">
                    <p14:modId xmlns:p14="http://schemas.microsoft.com/office/powerpoint/2010/main" val="3387410604"/>
                  </p:ext>
                </p:extLst>
              </p:nvPr>
            </p:nvGraphicFramePr>
            <p:xfrm>
              <a:off x="3310695" y="4323307"/>
              <a:ext cx="5377216" cy="2108200"/>
            </p:xfrm>
            <a:graphic>
              <a:graphicData uri="http://schemas.openxmlformats.org/drawingml/2006/table">
                <a:tbl>
                  <a:tblPr firstRow="1" bandRow="1">
                    <a:tableStyleId>{5C22544A-7EE6-4342-B048-85BDC9FD1C3A}</a:tableStyleId>
                  </a:tblPr>
                  <a:tblGrid>
                    <a:gridCol w="1869743">
                      <a:extLst>
                        <a:ext uri="{9D8B030D-6E8A-4147-A177-3AD203B41FA5}">
                          <a16:colId xmlns:a16="http://schemas.microsoft.com/office/drawing/2014/main" val="20000"/>
                        </a:ext>
                      </a:extLst>
                    </a:gridCol>
                    <a:gridCol w="1992573">
                      <a:extLst>
                        <a:ext uri="{9D8B030D-6E8A-4147-A177-3AD203B41FA5}">
                          <a16:colId xmlns:a16="http://schemas.microsoft.com/office/drawing/2014/main" val="20001"/>
                        </a:ext>
                      </a:extLst>
                    </a:gridCol>
                    <a:gridCol w="1514900">
                      <a:extLst>
                        <a:ext uri="{9D8B030D-6E8A-4147-A177-3AD203B41FA5}">
                          <a16:colId xmlns:a16="http://schemas.microsoft.com/office/drawing/2014/main" val="20002"/>
                        </a:ext>
                      </a:extLst>
                    </a:gridCol>
                  </a:tblGrid>
                  <a:tr h="370840">
                    <a:tc>
                      <a:txBody>
                        <a:bodyPr/>
                        <a:lstStyle/>
                        <a:p>
                          <a:pPr algn="ctr"/>
                          <a:r>
                            <a:rPr lang="es-ES" sz="1600" dirty="0" smtClean="0"/>
                            <a:t>Magnitud lineal</a:t>
                          </a:r>
                          <a:endParaRPr lang="es-ES" sz="1600" dirty="0">
                            <a:latin typeface="+mn-lt"/>
                            <a:cs typeface="Arial" pitchFamily="34" charset="0"/>
                          </a:endParaRPr>
                        </a:p>
                      </a:txBody>
                      <a:tcPr/>
                    </a:tc>
                    <a:tc>
                      <a:txBody>
                        <a:bodyPr/>
                        <a:lstStyle/>
                        <a:p>
                          <a:pPr algn="ctr"/>
                          <a:r>
                            <a:rPr lang="es-ES" sz="1600" dirty="0" smtClean="0"/>
                            <a:t>Magnitud angular</a:t>
                          </a:r>
                          <a:endParaRPr lang="es-ES" sz="1600" dirty="0">
                            <a:latin typeface="+mn-lt"/>
                            <a:cs typeface="Arial" pitchFamily="34" charset="0"/>
                          </a:endParaRPr>
                        </a:p>
                      </a:txBody>
                      <a:tcPr/>
                    </a:tc>
                    <a:tc>
                      <a:txBody>
                        <a:bodyPr/>
                        <a:lstStyle/>
                        <a:p>
                          <a:pPr algn="ctr"/>
                          <a:r>
                            <a:rPr lang="es-ES" sz="1600" dirty="0" smtClean="0"/>
                            <a:t>Relación</a:t>
                          </a:r>
                          <a:endParaRPr lang="es-ES" sz="1600" dirty="0">
                            <a:latin typeface="+mn-lt"/>
                            <a:cs typeface="Arial" pitchFamily="34" charset="0"/>
                          </a:endParaRPr>
                        </a:p>
                      </a:txBody>
                      <a:tcPr/>
                    </a:tc>
                    <a:extLst>
                      <a:ext uri="{0D108BD9-81ED-4DB2-BD59-A6C34878D82A}">
                        <a16:rowId xmlns:a16="http://schemas.microsoft.com/office/drawing/2014/main" val="10000"/>
                      </a:ext>
                    </a:extLst>
                  </a:tr>
                  <a:tr h="370840">
                    <a:tc>
                      <a:txBody>
                        <a:bodyPr/>
                        <a:lstStyle/>
                        <a:p>
                          <a:r>
                            <a:rPr lang="es-ES" sz="1600" dirty="0" smtClean="0"/>
                            <a:t>Distancia recorrida </a:t>
                          </a:r>
                          <a14:m>
                            <m:oMath xmlns:m="http://schemas.openxmlformats.org/officeDocument/2006/math">
                              <m:r>
                                <a:rPr lang="es-ES" sz="1600" smtClean="0">
                                  <a:latin typeface="Cambria Math" panose="02040503050406030204" pitchFamily="18" charset="0"/>
                                </a:rPr>
                                <m:t>𝑠</m:t>
                              </m:r>
                              <m:r>
                                <a:rPr lang="es-ES" sz="1600" smtClean="0">
                                  <a:latin typeface="Cambria Math" panose="02040503050406030204" pitchFamily="18" charset="0"/>
                                </a:rPr>
                                <m:t> (</m:t>
                              </m:r>
                              <m:r>
                                <a:rPr lang="es-ES" sz="1600" smtClean="0">
                                  <a:latin typeface="Cambria Math" panose="02040503050406030204" pitchFamily="18" charset="0"/>
                                </a:rPr>
                                <m:t>𝑚</m:t>
                              </m:r>
                              <m:r>
                                <a:rPr lang="es-ES" sz="1600" smtClean="0">
                                  <a:latin typeface="Cambria Math" panose="02040503050406030204" pitchFamily="18" charset="0"/>
                                </a:rPr>
                                <m:t>)</m:t>
                              </m:r>
                            </m:oMath>
                          </a14:m>
                          <a:endParaRPr lang="es-ES" sz="1600" dirty="0">
                            <a:latin typeface="+mn-lt"/>
                            <a:cs typeface="Arial" pitchFamily="34" charset="0"/>
                          </a:endParaRPr>
                        </a:p>
                      </a:txBody>
                      <a:tcPr/>
                    </a:tc>
                    <a:tc>
                      <a:txBody>
                        <a:bodyPr/>
                        <a:lstStyle/>
                        <a:p>
                          <a:r>
                            <a:rPr lang="es-ES" sz="1600" dirty="0" smtClean="0"/>
                            <a:t>Ángulo descrito</a:t>
                          </a:r>
                        </a:p>
                        <a:p>
                          <a:pPr/>
                          <a14:m>
                            <m:oMathPara xmlns:m="http://schemas.openxmlformats.org/officeDocument/2006/math">
                              <m:oMathParaPr>
                                <m:jc m:val="left"/>
                              </m:oMathParaPr>
                              <m:oMath xmlns:m="http://schemas.openxmlformats.org/officeDocument/2006/math">
                                <m:r>
                                  <a:rPr lang="es-ES" sz="1600" smtClean="0">
                                    <a:latin typeface="Cambria Math" panose="02040503050406030204" pitchFamily="18" charset="0"/>
                                  </a:rPr>
                                  <m:t>𝜃</m:t>
                                </m:r>
                                <m:r>
                                  <a:rPr lang="es-ES" sz="1600" smtClean="0">
                                    <a:latin typeface="Cambria Math" panose="02040503050406030204" pitchFamily="18" charset="0"/>
                                  </a:rPr>
                                  <m:t> (</m:t>
                                </m:r>
                                <m:r>
                                  <a:rPr lang="es-ES" sz="1600" smtClean="0">
                                    <a:latin typeface="Cambria Math" panose="02040503050406030204" pitchFamily="18" charset="0"/>
                                  </a:rPr>
                                  <m:t>𝑟𝑎𝑑</m:t>
                                </m:r>
                                <m:r>
                                  <a:rPr lang="es-ES" sz="1600" smtClean="0">
                                    <a:latin typeface="Cambria Math" panose="02040503050406030204" pitchFamily="18" charset="0"/>
                                  </a:rPr>
                                  <m:t>)</m:t>
                                </m:r>
                              </m:oMath>
                            </m:oMathPara>
                          </a14:m>
                          <a:endParaRPr lang="es-ES" sz="1600" dirty="0">
                            <a:latin typeface="+mn-lt"/>
                            <a:cs typeface="Arial"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s-ES" sz="1600" smtClean="0">
                                    <a:latin typeface="Cambria Math" panose="02040503050406030204" pitchFamily="18" charset="0"/>
                                  </a:rPr>
                                  <m:t>𝑠</m:t>
                                </m:r>
                                <m:r>
                                  <a:rPr lang="es-ES" sz="1600" smtClean="0">
                                    <a:latin typeface="Cambria Math" panose="02040503050406030204" pitchFamily="18" charset="0"/>
                                  </a:rPr>
                                  <m:t>=</m:t>
                                </m:r>
                                <m:r>
                                  <a:rPr lang="es-ES" sz="1600" smtClean="0">
                                    <a:latin typeface="Cambria Math" panose="02040503050406030204" pitchFamily="18" charset="0"/>
                                  </a:rPr>
                                  <m:t>𝜃</m:t>
                                </m:r>
                                <m:r>
                                  <a:rPr lang="es-ES" sz="1600" smtClean="0">
                                    <a:latin typeface="Cambria Math" panose="02040503050406030204" pitchFamily="18" charset="0"/>
                                  </a:rPr>
                                  <m:t>·</m:t>
                                </m:r>
                                <m:r>
                                  <a:rPr lang="es-ES" sz="1600" smtClean="0">
                                    <a:latin typeface="Cambria Math" panose="02040503050406030204" pitchFamily="18" charset="0"/>
                                  </a:rPr>
                                  <m:t>𝑟</m:t>
                                </m:r>
                              </m:oMath>
                            </m:oMathPara>
                          </a14:m>
                          <a:endParaRPr lang="es-ES" sz="1600" dirty="0">
                            <a:latin typeface="+mn-lt"/>
                            <a:cs typeface="Arial" pitchFamily="34" charset="0"/>
                          </a:endParaRPr>
                        </a:p>
                      </a:txBody>
                      <a:tcPr anchor="ctr"/>
                    </a:tc>
                    <a:extLst>
                      <a:ext uri="{0D108BD9-81ED-4DB2-BD59-A6C34878D82A}">
                        <a16:rowId xmlns:a16="http://schemas.microsoft.com/office/drawing/2014/main" val="10001"/>
                      </a:ext>
                    </a:extLst>
                  </a:tr>
                  <a:tr h="370840">
                    <a:tc>
                      <a:txBody>
                        <a:bodyPr/>
                        <a:lstStyle/>
                        <a:p>
                          <a:r>
                            <a:rPr lang="es-ES" sz="1600" dirty="0" smtClean="0"/>
                            <a:t>Velocidad</a:t>
                          </a:r>
                          <a:endParaRPr lang="es-ES" sz="1600" baseline="0" dirty="0" smtClean="0"/>
                        </a:p>
                        <a:p>
                          <a:pPr/>
                          <a14:m>
                            <m:oMathPara xmlns:m="http://schemas.openxmlformats.org/officeDocument/2006/math">
                              <m:oMathParaPr>
                                <m:jc m:val="left"/>
                              </m:oMathParaPr>
                              <m:oMath xmlns:m="http://schemas.openxmlformats.org/officeDocument/2006/math">
                                <m:r>
                                  <a:rPr lang="es-ES" sz="1600" baseline="0" smtClean="0">
                                    <a:latin typeface="Cambria Math" panose="02040503050406030204" pitchFamily="18" charset="0"/>
                                  </a:rPr>
                                  <m:t>𝑣</m:t>
                                </m:r>
                                <m:r>
                                  <a:rPr lang="es-ES" sz="1600" baseline="0" smtClean="0">
                                    <a:latin typeface="Cambria Math" panose="02040503050406030204" pitchFamily="18" charset="0"/>
                                  </a:rPr>
                                  <m:t> (</m:t>
                                </m:r>
                                <m:r>
                                  <a:rPr lang="es-ES" sz="1600" baseline="0" smtClean="0">
                                    <a:latin typeface="Cambria Math" panose="02040503050406030204" pitchFamily="18" charset="0"/>
                                  </a:rPr>
                                  <m:t>𝑚</m:t>
                                </m:r>
                                <m:r>
                                  <a:rPr lang="es-ES" sz="1600" baseline="0" smtClean="0">
                                    <a:latin typeface="Cambria Math" panose="02040503050406030204" pitchFamily="18" charset="0"/>
                                  </a:rPr>
                                  <m:t> </m:t>
                                </m:r>
                                <m:sSup>
                                  <m:sSupPr>
                                    <m:ctrlPr>
                                      <a:rPr lang="es-ES" sz="1600" i="1" baseline="0" smtClean="0">
                                        <a:latin typeface="Cambria Math" panose="02040503050406030204" pitchFamily="18" charset="0"/>
                                      </a:rPr>
                                    </m:ctrlPr>
                                  </m:sSupPr>
                                  <m:e>
                                    <m:r>
                                      <a:rPr lang="es-ES" sz="1600" baseline="0" smtClean="0">
                                        <a:latin typeface="Cambria Math" panose="02040503050406030204" pitchFamily="18" charset="0"/>
                                      </a:rPr>
                                      <m:t>𝑠</m:t>
                                    </m:r>
                                  </m:e>
                                  <m:sup>
                                    <m:r>
                                      <a:rPr lang="es-ES" sz="1600" baseline="0" smtClean="0">
                                        <a:latin typeface="Cambria Math" panose="02040503050406030204" pitchFamily="18" charset="0"/>
                                      </a:rPr>
                                      <m:t>−1</m:t>
                                    </m:r>
                                  </m:sup>
                                </m:sSup>
                                <m:r>
                                  <a:rPr lang="es-ES" sz="1600" baseline="0" smtClean="0">
                                    <a:latin typeface="Cambria Math" panose="02040503050406030204" pitchFamily="18" charset="0"/>
                                  </a:rPr>
                                  <m:t>)</m:t>
                                </m:r>
                              </m:oMath>
                            </m:oMathPara>
                          </a14:m>
                          <a:endParaRPr lang="es-ES" sz="1600" dirty="0">
                            <a:latin typeface="+mn-lt"/>
                            <a:cs typeface="Arial" pitchFamily="34" charset="0"/>
                          </a:endParaRPr>
                        </a:p>
                      </a:txBody>
                      <a:tcPr/>
                    </a:tc>
                    <a:tc>
                      <a:txBody>
                        <a:bodyPr/>
                        <a:lstStyle/>
                        <a:p>
                          <a:r>
                            <a:rPr lang="es-ES" sz="1600" dirty="0" smtClean="0"/>
                            <a:t>Velocidad angular</a:t>
                          </a:r>
                          <a:r>
                            <a:rPr lang="es-ES" sz="1600" baseline="0" dirty="0" smtClean="0"/>
                            <a:t> </a:t>
                          </a:r>
                          <a14:m>
                            <m:oMath xmlns:m="http://schemas.openxmlformats.org/officeDocument/2006/math">
                              <m:r>
                                <a:rPr lang="es-ES" sz="1600" baseline="0" smtClean="0">
                                  <a:latin typeface="Cambria Math" panose="02040503050406030204" pitchFamily="18" charset="0"/>
                                </a:rPr>
                                <m:t>𝜔</m:t>
                              </m:r>
                              <m:r>
                                <a:rPr lang="es-ES" sz="1600" baseline="0" smtClean="0">
                                  <a:latin typeface="Cambria Math" panose="02040503050406030204" pitchFamily="18" charset="0"/>
                                </a:rPr>
                                <m:t> (</m:t>
                              </m:r>
                              <m:r>
                                <a:rPr lang="es-ES" sz="1600" baseline="0" smtClean="0">
                                  <a:latin typeface="Cambria Math" panose="02040503050406030204" pitchFamily="18" charset="0"/>
                                </a:rPr>
                                <m:t>𝑟𝑎𝑑</m:t>
                              </m:r>
                              <m:r>
                                <a:rPr lang="es-ES" sz="1600" baseline="0" smtClean="0">
                                  <a:latin typeface="Cambria Math" panose="02040503050406030204" pitchFamily="18" charset="0"/>
                                </a:rPr>
                                <m:t> </m:t>
                              </m:r>
                              <m:sSup>
                                <m:sSupPr>
                                  <m:ctrlPr>
                                    <a:rPr lang="es-ES" sz="1600" i="1" baseline="0" smtClean="0">
                                      <a:latin typeface="Cambria Math" panose="02040503050406030204" pitchFamily="18" charset="0"/>
                                    </a:rPr>
                                  </m:ctrlPr>
                                </m:sSupPr>
                                <m:e>
                                  <m:r>
                                    <a:rPr lang="es-ES" sz="1600" baseline="0" smtClean="0">
                                      <a:latin typeface="Cambria Math" panose="02040503050406030204" pitchFamily="18" charset="0"/>
                                    </a:rPr>
                                    <m:t>𝑠</m:t>
                                  </m:r>
                                </m:e>
                                <m:sup>
                                  <m:r>
                                    <a:rPr lang="es-ES" sz="1600" baseline="0" smtClean="0">
                                      <a:latin typeface="Cambria Math" panose="02040503050406030204" pitchFamily="18" charset="0"/>
                                    </a:rPr>
                                    <m:t>−1</m:t>
                                  </m:r>
                                </m:sup>
                              </m:sSup>
                              <m:r>
                                <a:rPr lang="es-ES" sz="1600" baseline="0" smtClean="0">
                                  <a:latin typeface="Cambria Math" panose="02040503050406030204" pitchFamily="18" charset="0"/>
                                </a:rPr>
                                <m:t>)</m:t>
                              </m:r>
                            </m:oMath>
                          </a14:m>
                          <a:endParaRPr lang="es-ES" sz="1600" dirty="0">
                            <a:latin typeface="+mn-lt"/>
                            <a:cs typeface="Arial"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s-ES" sz="1600" smtClean="0">
                                    <a:latin typeface="Cambria Math" panose="02040503050406030204" pitchFamily="18" charset="0"/>
                                  </a:rPr>
                                  <m:t>𝑣</m:t>
                                </m:r>
                                <m:r>
                                  <a:rPr lang="es-ES" sz="1600" smtClean="0">
                                    <a:latin typeface="Cambria Math" panose="02040503050406030204" pitchFamily="18" charset="0"/>
                                  </a:rPr>
                                  <m:t>=</m:t>
                                </m:r>
                                <m:r>
                                  <a:rPr lang="es-ES" sz="1600" smtClean="0">
                                    <a:latin typeface="Cambria Math" panose="02040503050406030204" pitchFamily="18" charset="0"/>
                                  </a:rPr>
                                  <m:t>𝜔</m:t>
                                </m:r>
                                <m:r>
                                  <a:rPr lang="es-ES" sz="1600" smtClean="0">
                                    <a:latin typeface="Cambria Math" panose="02040503050406030204" pitchFamily="18" charset="0"/>
                                  </a:rPr>
                                  <m:t>·</m:t>
                                </m:r>
                                <m:r>
                                  <a:rPr lang="es-ES" sz="1600" smtClean="0">
                                    <a:latin typeface="Cambria Math" panose="02040503050406030204" pitchFamily="18" charset="0"/>
                                  </a:rPr>
                                  <m:t>𝑟</m:t>
                                </m:r>
                              </m:oMath>
                            </m:oMathPara>
                          </a14:m>
                          <a:endParaRPr lang="es-ES" sz="1600" dirty="0">
                            <a:latin typeface="+mn-lt"/>
                            <a:cs typeface="Arial" pitchFamily="34" charset="0"/>
                          </a:endParaRPr>
                        </a:p>
                      </a:txBody>
                      <a:tcPr anchor="ctr"/>
                    </a:tc>
                    <a:extLst>
                      <a:ext uri="{0D108BD9-81ED-4DB2-BD59-A6C34878D82A}">
                        <a16:rowId xmlns:a16="http://schemas.microsoft.com/office/drawing/2014/main" val="10002"/>
                      </a:ext>
                    </a:extLst>
                  </a:tr>
                  <a:tr h="370840">
                    <a:tc>
                      <a:txBody>
                        <a:bodyPr/>
                        <a:lstStyle/>
                        <a:p>
                          <a:r>
                            <a:rPr lang="es-ES" sz="1600" dirty="0" smtClean="0"/>
                            <a:t>Aceleración</a:t>
                          </a:r>
                        </a:p>
                        <a:p>
                          <a:pPr/>
                          <a14:m>
                            <m:oMathPara xmlns:m="http://schemas.openxmlformats.org/officeDocument/2006/math">
                              <m:oMathParaPr>
                                <m:jc m:val="left"/>
                              </m:oMathParaPr>
                              <m:oMath xmlns:m="http://schemas.openxmlformats.org/officeDocument/2006/math">
                                <m:r>
                                  <a:rPr lang="es-ES" sz="1600" smtClean="0">
                                    <a:latin typeface="Cambria Math" panose="02040503050406030204" pitchFamily="18" charset="0"/>
                                  </a:rPr>
                                  <m:t>𝑎</m:t>
                                </m:r>
                                <m:r>
                                  <a:rPr lang="es-ES" sz="1600" smtClean="0">
                                    <a:latin typeface="Cambria Math" panose="02040503050406030204" pitchFamily="18" charset="0"/>
                                  </a:rPr>
                                  <m:t> (</m:t>
                                </m:r>
                                <m:r>
                                  <a:rPr lang="es-ES" sz="1600" smtClean="0">
                                    <a:latin typeface="Cambria Math" panose="02040503050406030204" pitchFamily="18" charset="0"/>
                                  </a:rPr>
                                  <m:t>𝑚</m:t>
                                </m:r>
                                <m:r>
                                  <a:rPr lang="es-ES" sz="1600" smtClean="0">
                                    <a:latin typeface="Cambria Math" panose="02040503050406030204" pitchFamily="18" charset="0"/>
                                  </a:rPr>
                                  <m:t> </m:t>
                                </m:r>
                                <m:sSup>
                                  <m:sSupPr>
                                    <m:ctrlPr>
                                      <a:rPr lang="es-ES" sz="1600" i="1" smtClean="0">
                                        <a:latin typeface="Cambria Math" panose="02040503050406030204" pitchFamily="18" charset="0"/>
                                      </a:rPr>
                                    </m:ctrlPr>
                                  </m:sSupPr>
                                  <m:e>
                                    <m:r>
                                      <a:rPr lang="es-ES" sz="1600" smtClean="0">
                                        <a:latin typeface="Cambria Math" panose="02040503050406030204" pitchFamily="18" charset="0"/>
                                      </a:rPr>
                                      <m:t>𝑠</m:t>
                                    </m:r>
                                  </m:e>
                                  <m:sup>
                                    <m:r>
                                      <a:rPr lang="es-ES" sz="1600" smtClean="0">
                                        <a:latin typeface="Cambria Math" panose="02040503050406030204" pitchFamily="18" charset="0"/>
                                      </a:rPr>
                                      <m:t>−2</m:t>
                                    </m:r>
                                  </m:sup>
                                </m:sSup>
                                <m:r>
                                  <a:rPr lang="es-ES" sz="1600" smtClean="0">
                                    <a:latin typeface="Cambria Math" panose="02040503050406030204" pitchFamily="18" charset="0"/>
                                  </a:rPr>
                                  <m:t>)</m:t>
                                </m:r>
                              </m:oMath>
                            </m:oMathPara>
                          </a14:m>
                          <a:endParaRPr lang="es-ES" sz="1600" dirty="0">
                            <a:latin typeface="+mn-lt"/>
                            <a:cs typeface="Arial" pitchFamily="34" charset="0"/>
                          </a:endParaRPr>
                        </a:p>
                      </a:txBody>
                      <a:tcPr/>
                    </a:tc>
                    <a:tc>
                      <a:txBody>
                        <a:bodyPr/>
                        <a:lstStyle/>
                        <a:p>
                          <a:r>
                            <a:rPr lang="es-ES" sz="1600" dirty="0" smtClean="0"/>
                            <a:t>Aceleración angular </a:t>
                          </a:r>
                          <a14:m>
                            <m:oMath xmlns:m="http://schemas.openxmlformats.org/officeDocument/2006/math">
                              <m:r>
                                <a:rPr lang="es-ES" sz="1600" smtClean="0">
                                  <a:latin typeface="Cambria Math" panose="02040503050406030204" pitchFamily="18" charset="0"/>
                                </a:rPr>
                                <m:t>𝛼</m:t>
                              </m:r>
                              <m:r>
                                <a:rPr lang="es-ES" sz="1600" smtClean="0">
                                  <a:latin typeface="Cambria Math" panose="02040503050406030204" pitchFamily="18" charset="0"/>
                                </a:rPr>
                                <m:t> (</m:t>
                              </m:r>
                              <m:r>
                                <a:rPr lang="es-ES" sz="1600" smtClean="0">
                                  <a:latin typeface="Cambria Math" panose="02040503050406030204" pitchFamily="18" charset="0"/>
                                </a:rPr>
                                <m:t>𝑟𝑎𝑑</m:t>
                              </m:r>
                              <m:r>
                                <a:rPr lang="es-ES" sz="1600" smtClean="0">
                                  <a:latin typeface="Cambria Math" panose="02040503050406030204" pitchFamily="18" charset="0"/>
                                </a:rPr>
                                <m:t> </m:t>
                              </m:r>
                              <m:sSup>
                                <m:sSupPr>
                                  <m:ctrlPr>
                                    <a:rPr lang="es-ES" sz="1600" i="1" smtClean="0">
                                      <a:latin typeface="Cambria Math" panose="02040503050406030204" pitchFamily="18" charset="0"/>
                                    </a:rPr>
                                  </m:ctrlPr>
                                </m:sSupPr>
                                <m:e>
                                  <m:r>
                                    <a:rPr lang="es-ES" sz="1600" smtClean="0">
                                      <a:latin typeface="Cambria Math" panose="02040503050406030204" pitchFamily="18" charset="0"/>
                                    </a:rPr>
                                    <m:t>𝑠</m:t>
                                  </m:r>
                                </m:e>
                                <m:sup>
                                  <m:r>
                                    <a:rPr lang="es-ES" sz="1600" smtClean="0">
                                      <a:latin typeface="Cambria Math" panose="02040503050406030204" pitchFamily="18" charset="0"/>
                                    </a:rPr>
                                    <m:t>−2</m:t>
                                  </m:r>
                                </m:sup>
                              </m:sSup>
                              <m:r>
                                <a:rPr lang="es-ES" sz="1600" smtClean="0">
                                  <a:latin typeface="Cambria Math" panose="02040503050406030204" pitchFamily="18" charset="0"/>
                                </a:rPr>
                                <m:t>)</m:t>
                              </m:r>
                            </m:oMath>
                          </a14:m>
                          <a:endParaRPr lang="es-ES" sz="1600" dirty="0">
                            <a:latin typeface="+mn-lt"/>
                            <a:cs typeface="Arial" pitchFamily="34" charset="0"/>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smtClean="0">
                                        <a:latin typeface="Cambria Math" panose="02040503050406030204" pitchFamily="18" charset="0"/>
                                      </a:rPr>
                                      <m:t>𝑎</m:t>
                                    </m:r>
                                  </m:e>
                                  <m:sub>
                                    <m:r>
                                      <a:rPr lang="es-ES" sz="1600" smtClean="0">
                                        <a:latin typeface="Cambria Math" panose="02040503050406030204" pitchFamily="18" charset="0"/>
                                      </a:rPr>
                                      <m:t>𝑇</m:t>
                                    </m:r>
                                  </m:sub>
                                </m:sSub>
                                <m:r>
                                  <a:rPr lang="es-ES" sz="1600" smtClean="0">
                                    <a:latin typeface="Cambria Math" panose="02040503050406030204" pitchFamily="18" charset="0"/>
                                  </a:rPr>
                                  <m:t>=</m:t>
                                </m:r>
                                <m:r>
                                  <a:rPr lang="es-ES" sz="1600" smtClean="0">
                                    <a:latin typeface="Cambria Math" panose="02040503050406030204" pitchFamily="18" charset="0"/>
                                  </a:rPr>
                                  <m:t>𝛼</m:t>
                                </m:r>
                                <m:r>
                                  <a:rPr lang="es-ES" sz="1600" smtClean="0">
                                    <a:latin typeface="Cambria Math" panose="02040503050406030204" pitchFamily="18" charset="0"/>
                                  </a:rPr>
                                  <m:t>·</m:t>
                                </m:r>
                                <m:r>
                                  <a:rPr lang="es-ES" sz="1600" smtClean="0">
                                    <a:latin typeface="Cambria Math" panose="02040503050406030204" pitchFamily="18" charset="0"/>
                                  </a:rPr>
                                  <m:t>𝑟</m:t>
                                </m:r>
                              </m:oMath>
                            </m:oMathPara>
                          </a14:m>
                          <a:endParaRPr lang="es-ES" sz="1600" dirty="0" smtClean="0"/>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smtClean="0">
                                        <a:latin typeface="Cambria Math" panose="02040503050406030204" pitchFamily="18" charset="0"/>
                                      </a:rPr>
                                      <m:t>𝑎</m:t>
                                    </m:r>
                                  </m:e>
                                  <m:sub>
                                    <m:r>
                                      <a:rPr lang="es-ES" sz="1600" smtClean="0">
                                        <a:latin typeface="Cambria Math" panose="02040503050406030204" pitchFamily="18" charset="0"/>
                                      </a:rPr>
                                      <m:t>𝑁</m:t>
                                    </m:r>
                                  </m:sub>
                                </m:sSub>
                                <m:r>
                                  <a:rPr lang="es-ES" sz="1600" smtClean="0">
                                    <a:latin typeface="Cambria Math" panose="02040503050406030204" pitchFamily="18" charset="0"/>
                                  </a:rPr>
                                  <m:t>=</m:t>
                                </m:r>
                                <m:sSup>
                                  <m:sSupPr>
                                    <m:ctrlPr>
                                      <a:rPr lang="es-ES" sz="1600" i="1" smtClean="0">
                                        <a:latin typeface="Cambria Math" panose="02040503050406030204" pitchFamily="18" charset="0"/>
                                      </a:rPr>
                                    </m:ctrlPr>
                                  </m:sSupPr>
                                  <m:e>
                                    <m:r>
                                      <a:rPr lang="es-ES" sz="1600" smtClean="0">
                                        <a:latin typeface="Cambria Math" panose="02040503050406030204" pitchFamily="18" charset="0"/>
                                      </a:rPr>
                                      <m:t>𝜔</m:t>
                                    </m:r>
                                  </m:e>
                                  <m:sup>
                                    <m:r>
                                      <a:rPr lang="es-ES" sz="1600" smtClean="0">
                                        <a:latin typeface="Cambria Math" panose="02040503050406030204" pitchFamily="18" charset="0"/>
                                      </a:rPr>
                                      <m:t>2</m:t>
                                    </m:r>
                                  </m:sup>
                                </m:sSup>
                                <m:r>
                                  <a:rPr lang="es-ES" sz="1600" smtClean="0">
                                    <a:latin typeface="Cambria Math" panose="02040503050406030204" pitchFamily="18" charset="0"/>
                                  </a:rPr>
                                  <m:t>·</m:t>
                                </m:r>
                                <m:r>
                                  <a:rPr lang="es-ES" sz="1600" smtClean="0">
                                    <a:latin typeface="Cambria Math" panose="02040503050406030204" pitchFamily="18" charset="0"/>
                                  </a:rPr>
                                  <m:t>𝑟</m:t>
                                </m:r>
                              </m:oMath>
                            </m:oMathPara>
                          </a14:m>
                          <a:endParaRPr lang="es-ES" sz="1600" dirty="0">
                            <a:latin typeface="+mn-lt"/>
                            <a:cs typeface="Arial" pitchFamily="34" charset="0"/>
                          </a:endParaRPr>
                        </a:p>
                      </a:txBody>
                      <a:tcPr anchor="ctr"/>
                    </a:tc>
                    <a:extLst>
                      <a:ext uri="{0D108BD9-81ED-4DB2-BD59-A6C34878D82A}">
                        <a16:rowId xmlns:a16="http://schemas.microsoft.com/office/drawing/2014/main" val="10003"/>
                      </a:ext>
                    </a:extLst>
                  </a:tr>
                </a:tbl>
              </a:graphicData>
            </a:graphic>
          </p:graphicFrame>
        </mc:Choice>
        <mc:Fallback xmlns="">
          <p:graphicFrame>
            <p:nvGraphicFramePr>
              <p:cNvPr id="27" name="48 Tabla"/>
              <p:cNvGraphicFramePr>
                <a:graphicFrameLocks noGrp="1"/>
              </p:cNvGraphicFramePr>
              <p:nvPr>
                <p:extLst>
                  <p:ext uri="{D42A27DB-BD31-4B8C-83A1-F6EECF244321}">
                    <p14:modId xmlns:p14="http://schemas.microsoft.com/office/powerpoint/2010/main" val="3387410604"/>
                  </p:ext>
                </p:extLst>
              </p:nvPr>
            </p:nvGraphicFramePr>
            <p:xfrm>
              <a:off x="3310695" y="4323307"/>
              <a:ext cx="5377216" cy="2119250"/>
            </p:xfrm>
            <a:graphic>
              <a:graphicData uri="http://schemas.openxmlformats.org/drawingml/2006/table">
                <a:tbl>
                  <a:tblPr firstRow="1" bandRow="1">
                    <a:tableStyleId>{5C22544A-7EE6-4342-B048-85BDC9FD1C3A}</a:tableStyleId>
                  </a:tblPr>
                  <a:tblGrid>
                    <a:gridCol w="1869743">
                      <a:extLst>
                        <a:ext uri="{9D8B030D-6E8A-4147-A177-3AD203B41FA5}">
                          <a16:colId xmlns:a16="http://schemas.microsoft.com/office/drawing/2014/main" val="20000"/>
                        </a:ext>
                      </a:extLst>
                    </a:gridCol>
                    <a:gridCol w="1992573">
                      <a:extLst>
                        <a:ext uri="{9D8B030D-6E8A-4147-A177-3AD203B41FA5}">
                          <a16:colId xmlns:a16="http://schemas.microsoft.com/office/drawing/2014/main" val="20001"/>
                        </a:ext>
                      </a:extLst>
                    </a:gridCol>
                    <a:gridCol w="1514900">
                      <a:extLst>
                        <a:ext uri="{9D8B030D-6E8A-4147-A177-3AD203B41FA5}">
                          <a16:colId xmlns:a16="http://schemas.microsoft.com/office/drawing/2014/main" val="20002"/>
                        </a:ext>
                      </a:extLst>
                    </a:gridCol>
                  </a:tblGrid>
                  <a:tr h="370840">
                    <a:tc>
                      <a:txBody>
                        <a:bodyPr/>
                        <a:lstStyle/>
                        <a:p>
                          <a:pPr algn="ctr"/>
                          <a:r>
                            <a:rPr lang="es-ES" sz="1600" dirty="0" smtClean="0"/>
                            <a:t>Magnitud lineal</a:t>
                          </a:r>
                          <a:endParaRPr lang="es-ES" sz="1600" dirty="0">
                            <a:latin typeface="+mn-lt"/>
                            <a:cs typeface="Arial" pitchFamily="34" charset="0"/>
                          </a:endParaRPr>
                        </a:p>
                      </a:txBody>
                      <a:tcPr/>
                    </a:tc>
                    <a:tc>
                      <a:txBody>
                        <a:bodyPr/>
                        <a:lstStyle/>
                        <a:p>
                          <a:pPr algn="ctr"/>
                          <a:r>
                            <a:rPr lang="es-ES" sz="1600" dirty="0" smtClean="0"/>
                            <a:t>Magnitud angular</a:t>
                          </a:r>
                          <a:endParaRPr lang="es-ES" sz="1600" dirty="0">
                            <a:latin typeface="+mn-lt"/>
                            <a:cs typeface="Arial" pitchFamily="34" charset="0"/>
                          </a:endParaRPr>
                        </a:p>
                      </a:txBody>
                      <a:tcPr/>
                    </a:tc>
                    <a:tc>
                      <a:txBody>
                        <a:bodyPr/>
                        <a:lstStyle/>
                        <a:p>
                          <a:pPr algn="ctr"/>
                          <a:r>
                            <a:rPr lang="es-ES" sz="1600" dirty="0" smtClean="0"/>
                            <a:t>Relación</a:t>
                          </a:r>
                          <a:endParaRPr lang="es-ES" sz="1600" dirty="0">
                            <a:latin typeface="+mn-lt"/>
                            <a:cs typeface="Arial" pitchFamily="34" charset="0"/>
                          </a:endParaRPr>
                        </a:p>
                      </a:txBody>
                      <a:tcPr/>
                    </a:tc>
                    <a:extLst>
                      <a:ext uri="{0D108BD9-81ED-4DB2-BD59-A6C34878D82A}">
                        <a16:rowId xmlns:a16="http://schemas.microsoft.com/office/drawing/2014/main" val="10000"/>
                      </a:ext>
                    </a:extLst>
                  </a:tr>
                  <a:tr h="579120">
                    <a:tc>
                      <a:txBody>
                        <a:bodyPr/>
                        <a:lstStyle/>
                        <a:p>
                          <a:endParaRPr lang="es-ES"/>
                        </a:p>
                      </a:txBody>
                      <a:tcPr>
                        <a:blipFill>
                          <a:blip r:embed="rId7"/>
                          <a:stretch>
                            <a:fillRect l="-326" t="-66316" r="-188925" b="-207368"/>
                          </a:stretch>
                        </a:blipFill>
                      </a:tcPr>
                    </a:tc>
                    <a:tc>
                      <a:txBody>
                        <a:bodyPr/>
                        <a:lstStyle/>
                        <a:p>
                          <a:endParaRPr lang="es-ES"/>
                        </a:p>
                      </a:txBody>
                      <a:tcPr>
                        <a:blipFill>
                          <a:blip r:embed="rId7"/>
                          <a:stretch>
                            <a:fillRect l="-94190" t="-66316" r="-77370" b="-207368"/>
                          </a:stretch>
                        </a:blipFill>
                      </a:tcPr>
                    </a:tc>
                    <a:tc>
                      <a:txBody>
                        <a:bodyPr/>
                        <a:lstStyle/>
                        <a:p>
                          <a:endParaRPr lang="es-ES"/>
                        </a:p>
                      </a:txBody>
                      <a:tcPr anchor="ctr">
                        <a:blipFill>
                          <a:blip r:embed="rId7"/>
                          <a:stretch>
                            <a:fillRect l="-255020" t="-66316" r="-1606" b="-207368"/>
                          </a:stretch>
                        </a:blipFill>
                      </a:tcPr>
                    </a:tc>
                    <a:extLst>
                      <a:ext uri="{0D108BD9-81ED-4DB2-BD59-A6C34878D82A}">
                        <a16:rowId xmlns:a16="http://schemas.microsoft.com/office/drawing/2014/main" val="10001"/>
                      </a:ext>
                    </a:extLst>
                  </a:tr>
                  <a:tr h="584645">
                    <a:tc>
                      <a:txBody>
                        <a:bodyPr/>
                        <a:lstStyle/>
                        <a:p>
                          <a:endParaRPr lang="es-ES"/>
                        </a:p>
                      </a:txBody>
                      <a:tcPr>
                        <a:blipFill>
                          <a:blip r:embed="rId7"/>
                          <a:stretch>
                            <a:fillRect l="-326" t="-164583" r="-188925" b="-105208"/>
                          </a:stretch>
                        </a:blipFill>
                      </a:tcPr>
                    </a:tc>
                    <a:tc>
                      <a:txBody>
                        <a:bodyPr/>
                        <a:lstStyle/>
                        <a:p>
                          <a:endParaRPr lang="es-ES"/>
                        </a:p>
                      </a:txBody>
                      <a:tcPr>
                        <a:blipFill>
                          <a:blip r:embed="rId7"/>
                          <a:stretch>
                            <a:fillRect l="-94190" t="-164583" r="-77370" b="-105208"/>
                          </a:stretch>
                        </a:blipFill>
                      </a:tcPr>
                    </a:tc>
                    <a:tc>
                      <a:txBody>
                        <a:bodyPr/>
                        <a:lstStyle/>
                        <a:p>
                          <a:endParaRPr lang="es-ES"/>
                        </a:p>
                      </a:txBody>
                      <a:tcPr anchor="ctr">
                        <a:blipFill>
                          <a:blip r:embed="rId7"/>
                          <a:stretch>
                            <a:fillRect l="-255020" t="-164583" r="-1606" b="-105208"/>
                          </a:stretch>
                        </a:blipFill>
                      </a:tcPr>
                    </a:tc>
                    <a:extLst>
                      <a:ext uri="{0D108BD9-81ED-4DB2-BD59-A6C34878D82A}">
                        <a16:rowId xmlns:a16="http://schemas.microsoft.com/office/drawing/2014/main" val="10002"/>
                      </a:ext>
                    </a:extLst>
                  </a:tr>
                  <a:tr h="584645">
                    <a:tc>
                      <a:txBody>
                        <a:bodyPr/>
                        <a:lstStyle/>
                        <a:p>
                          <a:endParaRPr lang="es-ES"/>
                        </a:p>
                      </a:txBody>
                      <a:tcPr>
                        <a:blipFill>
                          <a:blip r:embed="rId7"/>
                          <a:stretch>
                            <a:fillRect l="-326" t="-264583" r="-188925" b="-5208"/>
                          </a:stretch>
                        </a:blipFill>
                      </a:tcPr>
                    </a:tc>
                    <a:tc>
                      <a:txBody>
                        <a:bodyPr/>
                        <a:lstStyle/>
                        <a:p>
                          <a:endParaRPr lang="es-ES"/>
                        </a:p>
                      </a:txBody>
                      <a:tcPr>
                        <a:blipFill>
                          <a:blip r:embed="rId7"/>
                          <a:stretch>
                            <a:fillRect l="-94190" t="-264583" r="-77370" b="-5208"/>
                          </a:stretch>
                        </a:blipFill>
                      </a:tcPr>
                    </a:tc>
                    <a:tc>
                      <a:txBody>
                        <a:bodyPr/>
                        <a:lstStyle/>
                        <a:p>
                          <a:endParaRPr lang="es-ES"/>
                        </a:p>
                      </a:txBody>
                      <a:tcPr anchor="ctr">
                        <a:blipFill>
                          <a:blip r:embed="rId7"/>
                          <a:stretch>
                            <a:fillRect l="-255020" t="-264583" r="-1606" b="-5208"/>
                          </a:stretch>
                        </a:blipFill>
                      </a:tcPr>
                    </a:tc>
                    <a:extLst>
                      <a:ext uri="{0D108BD9-81ED-4DB2-BD59-A6C34878D82A}">
                        <a16:rowId xmlns:a16="http://schemas.microsoft.com/office/drawing/2014/main" val="10003"/>
                      </a:ext>
                    </a:extLst>
                  </a:tr>
                </a:tbl>
              </a:graphicData>
            </a:graphic>
          </p:graphicFrame>
        </mc:Fallback>
      </mc:AlternateContent>
      <p:sp>
        <p:nvSpPr>
          <p:cNvPr id="28" name="CuadroTexto 27"/>
          <p:cNvSpPr txBox="1"/>
          <p:nvPr/>
        </p:nvSpPr>
        <p:spPr>
          <a:xfrm>
            <a:off x="3203839" y="3871613"/>
            <a:ext cx="5097870" cy="338554"/>
          </a:xfrm>
          <a:prstGeom prst="rect">
            <a:avLst/>
          </a:prstGeom>
          <a:noFill/>
        </p:spPr>
        <p:txBody>
          <a:bodyPr wrap="none" rtlCol="0">
            <a:spAutoFit/>
          </a:bodyPr>
          <a:lstStyle/>
          <a:p>
            <a:r>
              <a:rPr lang="es-ES" sz="1600" b="1" dirty="0" smtClean="0">
                <a:solidFill>
                  <a:srgbClr val="00B0F0"/>
                </a:solidFill>
                <a:latin typeface="+mj-lt"/>
                <a:sym typeface="Wingdings 3" panose="05040102010807070707" pitchFamily="18" charset="2"/>
              </a:rPr>
              <a:t> </a:t>
            </a:r>
            <a:r>
              <a:rPr lang="es-ES" sz="1600" b="1" dirty="0" smtClean="0">
                <a:solidFill>
                  <a:srgbClr val="00B0F0"/>
                </a:solidFill>
                <a:latin typeface="+mj-lt"/>
              </a:rPr>
              <a:t>Relación entre las magnitudes lineales y angulares</a:t>
            </a:r>
            <a:endParaRPr lang="es-ES" sz="1600" b="1" dirty="0">
              <a:solidFill>
                <a:srgbClr val="00B0F0"/>
              </a:solidFill>
              <a:latin typeface="+mj-lt"/>
            </a:endParaRPr>
          </a:p>
        </p:txBody>
      </p:sp>
      <p:sp>
        <p:nvSpPr>
          <p:cNvPr id="30" name="Rectángulo 29"/>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4118508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sp>
        <p:nvSpPr>
          <p:cNvPr id="29" name="5 CuadroTexto"/>
          <p:cNvSpPr txBox="1"/>
          <p:nvPr/>
        </p:nvSpPr>
        <p:spPr>
          <a:xfrm>
            <a:off x="327547" y="982639"/>
            <a:ext cx="6660107" cy="338554"/>
          </a:xfrm>
          <a:prstGeom prst="rect">
            <a:avLst/>
          </a:prstGeom>
          <a:noFill/>
        </p:spPr>
        <p:txBody>
          <a:bodyPr wrap="square" rtlCol="0">
            <a:spAutoFit/>
          </a:bodyPr>
          <a:lstStyle/>
          <a:p>
            <a:r>
              <a:rPr lang="es-ES" sz="1600" b="1" dirty="0" smtClean="0">
                <a:solidFill>
                  <a:srgbClr val="00B0F0"/>
                </a:solidFill>
                <a:latin typeface="+mj-lt"/>
                <a:cs typeface="Arial" pitchFamily="34" charset="0"/>
                <a:sym typeface="Wingdings 3" panose="05040102010807070707" pitchFamily="18" charset="2"/>
              </a:rPr>
              <a:t></a:t>
            </a:r>
            <a:r>
              <a:rPr lang="es-ES" sz="1600" b="1" dirty="0">
                <a:solidFill>
                  <a:srgbClr val="00B0F0"/>
                </a:solidFill>
                <a:latin typeface="+mj-lt"/>
                <a:cs typeface="Arial" pitchFamily="34" charset="0"/>
                <a:sym typeface="Wingdings 3" panose="05040102010807070707" pitchFamily="18" charset="2"/>
              </a:rPr>
              <a:t> </a:t>
            </a:r>
            <a:r>
              <a:rPr lang="es-ES" sz="1600" b="1" dirty="0" smtClean="0">
                <a:solidFill>
                  <a:srgbClr val="00B0F0"/>
                </a:solidFill>
                <a:latin typeface="+mj-lt"/>
                <a:cs typeface="Arial" pitchFamily="34" charset="0"/>
              </a:rPr>
              <a:t>Carácter vectorial de la velocidad y aceleración angulares</a:t>
            </a:r>
            <a:endParaRPr lang="es-ES" sz="1600" b="1" dirty="0">
              <a:solidFill>
                <a:srgbClr val="00B0F0"/>
              </a:solidFill>
              <a:latin typeface="+mj-lt"/>
              <a:cs typeface="Arial" pitchFamily="34" charset="0"/>
            </a:endParaRPr>
          </a:p>
        </p:txBody>
      </p:sp>
      <mc:AlternateContent xmlns:mc="http://schemas.openxmlformats.org/markup-compatibility/2006" xmlns:a14="http://schemas.microsoft.com/office/drawing/2010/main">
        <mc:Choice Requires="a14">
          <p:sp>
            <p:nvSpPr>
              <p:cNvPr id="30" name="30 CuadroTexto"/>
              <p:cNvSpPr txBox="1"/>
              <p:nvPr/>
            </p:nvSpPr>
            <p:spPr>
              <a:xfrm>
                <a:off x="4033635" y="2442267"/>
                <a:ext cx="1116588" cy="33855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a:rPr>
                            <m:t>𝜔</m:t>
                          </m:r>
                        </m:e>
                      </m:acc>
                      <m:r>
                        <a:rPr lang="es-ES" sz="1600" i="1" smtClean="0">
                          <a:latin typeface="Cambria Math" panose="02040503050406030204" pitchFamily="18" charset="0"/>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𝑟</m:t>
                          </m:r>
                        </m:e>
                      </m:acc>
                    </m:oMath>
                  </m:oMathPara>
                </a14:m>
                <a:endParaRPr lang="es-ES" sz="1600" dirty="0">
                  <a:latin typeface="+mj-lt"/>
                </a:endParaRPr>
              </a:p>
            </p:txBody>
          </p:sp>
        </mc:Choice>
        <mc:Fallback xmlns="">
          <p:sp>
            <p:nvSpPr>
              <p:cNvPr id="30" name="30 CuadroTexto"/>
              <p:cNvSpPr txBox="1">
                <a:spLocks noRot="1" noChangeAspect="1" noMove="1" noResize="1" noEditPoints="1" noAdjustHandles="1" noChangeArrowheads="1" noChangeShapeType="1" noTextEdit="1"/>
              </p:cNvSpPr>
              <p:nvPr/>
            </p:nvSpPr>
            <p:spPr>
              <a:xfrm>
                <a:off x="4033635" y="2442267"/>
                <a:ext cx="1116588" cy="338554"/>
              </a:xfrm>
              <a:prstGeom prst="rect">
                <a:avLst/>
              </a:prstGeom>
              <a:blipFill>
                <a:blip r:embed="rId3"/>
                <a:stretch>
                  <a:fillRect t="-16364" r="-19126"/>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52 CuadroTexto"/>
              <p:cNvSpPr txBox="1"/>
              <p:nvPr/>
            </p:nvSpPr>
            <p:spPr>
              <a:xfrm>
                <a:off x="5659993" y="2444540"/>
                <a:ext cx="1159740" cy="33855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𝑡</m:t>
                          </m:r>
                        </m:sub>
                      </m:sSub>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a:rPr>
                            <m:t>𝛼</m:t>
                          </m:r>
                        </m:e>
                      </m:acc>
                      <m:r>
                        <a:rPr lang="es-ES" sz="1600" i="1" smtClean="0">
                          <a:latin typeface="Cambria Math" panose="02040503050406030204" pitchFamily="18" charset="0"/>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𝑟</m:t>
                          </m:r>
                        </m:e>
                      </m:acc>
                    </m:oMath>
                  </m:oMathPara>
                </a14:m>
                <a:endParaRPr lang="es-ES" sz="1600" dirty="0">
                  <a:latin typeface="+mj-lt"/>
                </a:endParaRPr>
              </a:p>
            </p:txBody>
          </p:sp>
        </mc:Choice>
        <mc:Fallback xmlns="">
          <p:sp>
            <p:nvSpPr>
              <p:cNvPr id="31" name="52 CuadroTexto"/>
              <p:cNvSpPr txBox="1">
                <a:spLocks noRot="1" noChangeAspect="1" noMove="1" noResize="1" noEditPoints="1" noAdjustHandles="1" noChangeArrowheads="1" noChangeShapeType="1" noTextEdit="1"/>
              </p:cNvSpPr>
              <p:nvPr/>
            </p:nvSpPr>
            <p:spPr>
              <a:xfrm>
                <a:off x="5659993" y="2444540"/>
                <a:ext cx="1159740" cy="338554"/>
              </a:xfrm>
              <a:prstGeom prst="rect">
                <a:avLst/>
              </a:prstGeom>
              <a:blipFill>
                <a:blip r:embed="rId4"/>
                <a:stretch>
                  <a:fillRect t="-16071" r="-18325"/>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3807726" y="1392071"/>
                <a:ext cx="4923856" cy="830997"/>
              </a:xfrm>
              <a:prstGeom prst="rect">
                <a:avLst/>
              </a:prstGeom>
              <a:noFill/>
            </p:spPr>
            <p:txBody>
              <a:bodyPr wrap="square" rtlCol="0">
                <a:spAutoFit/>
              </a:bodyPr>
              <a:lstStyle/>
              <a:p>
                <a:pPr algn="just"/>
                <a:r>
                  <a:rPr lang="es-ES" sz="1600" dirty="0" smtClean="0">
                    <a:latin typeface="+mj-lt"/>
                  </a:rPr>
                  <a:t>Las relaciones </a:t>
                </a:r>
                <a14:m>
                  <m:oMath xmlns:m="http://schemas.openxmlformats.org/officeDocument/2006/math">
                    <m:r>
                      <a:rPr lang="es-ES" sz="1600" b="0" i="1" smtClean="0">
                        <a:latin typeface="Cambria Math" panose="02040503050406030204" pitchFamily="18" charset="0"/>
                      </a:rPr>
                      <m:t>𝑣</m:t>
                    </m:r>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𝑟</m:t>
                    </m:r>
                  </m:oMath>
                </a14:m>
                <a:r>
                  <a:rPr lang="es-ES" sz="1600" dirty="0" smtClean="0">
                    <a:latin typeface="+mj-lt"/>
                  </a:rPr>
                  <a:t> y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𝑟</m:t>
                    </m:r>
                  </m:oMath>
                </a14:m>
                <a:r>
                  <a:rPr lang="es-ES" sz="1600" dirty="0" smtClean="0">
                    <a:latin typeface="+mj-lt"/>
                  </a:rPr>
                  <a:t> solo son posibles si existen las siguientes relaciones vectoriales:</a:t>
                </a:r>
                <a:endParaRPr lang="es-ES" sz="1600" dirty="0">
                  <a:latin typeface="+mj-lt"/>
                </a:endParaRPr>
              </a:p>
            </p:txBody>
          </p:sp>
        </mc:Choice>
        <mc:Fallback xmlns="">
          <p:sp>
            <p:nvSpPr>
              <p:cNvPr id="32" name="CuadroTexto 31"/>
              <p:cNvSpPr txBox="1">
                <a:spLocks noRot="1" noChangeAspect="1" noMove="1" noResize="1" noEditPoints="1" noAdjustHandles="1" noChangeArrowheads="1" noChangeShapeType="1" noTextEdit="1"/>
              </p:cNvSpPr>
              <p:nvPr/>
            </p:nvSpPr>
            <p:spPr>
              <a:xfrm>
                <a:off x="3807726" y="1392071"/>
                <a:ext cx="4923856" cy="830997"/>
              </a:xfrm>
              <a:prstGeom prst="rect">
                <a:avLst/>
              </a:prstGeom>
              <a:blipFill>
                <a:blip r:embed="rId5"/>
                <a:stretch>
                  <a:fillRect l="-743" t="-1460" r="-743" b="-8759"/>
                </a:stretch>
              </a:blipFill>
            </p:spPr>
            <p:txBody>
              <a:bodyPr/>
              <a:lstStyle/>
              <a:p>
                <a:r>
                  <a:rPr lang="es-ES">
                    <a:noFill/>
                  </a:rPr>
                  <a:t> </a:t>
                </a:r>
              </a:p>
            </p:txBody>
          </p:sp>
        </mc:Fallback>
      </mc:AlternateContent>
      <p:sp>
        <p:nvSpPr>
          <p:cNvPr id="33" name="5 CuadroTexto"/>
          <p:cNvSpPr txBox="1"/>
          <p:nvPr/>
        </p:nvSpPr>
        <p:spPr>
          <a:xfrm>
            <a:off x="357118" y="3529083"/>
            <a:ext cx="6660107" cy="338554"/>
          </a:xfrm>
          <a:prstGeom prst="rect">
            <a:avLst/>
          </a:prstGeom>
          <a:noFill/>
        </p:spPr>
        <p:txBody>
          <a:bodyPr wrap="square" rtlCol="0">
            <a:spAutoFit/>
          </a:bodyPr>
          <a:lstStyle/>
          <a:p>
            <a:r>
              <a:rPr lang="es-ES" sz="1600" b="1" dirty="0" smtClean="0">
                <a:solidFill>
                  <a:srgbClr val="00B0F0"/>
                </a:solidFill>
                <a:latin typeface="+mj-lt"/>
                <a:cs typeface="Arial" pitchFamily="34" charset="0"/>
                <a:sym typeface="Wingdings 3" panose="05040102010807070707" pitchFamily="18" charset="2"/>
              </a:rPr>
              <a:t></a:t>
            </a:r>
            <a:r>
              <a:rPr lang="es-ES" sz="1600" b="1" dirty="0">
                <a:solidFill>
                  <a:srgbClr val="00B0F0"/>
                </a:solidFill>
                <a:latin typeface="+mj-lt"/>
                <a:cs typeface="Arial" pitchFamily="34" charset="0"/>
                <a:sym typeface="Wingdings 3" panose="05040102010807070707" pitchFamily="18" charset="2"/>
              </a:rPr>
              <a:t> </a:t>
            </a:r>
            <a:r>
              <a:rPr lang="es-ES" sz="1600" b="1" dirty="0" smtClean="0">
                <a:solidFill>
                  <a:srgbClr val="00B0F0"/>
                </a:solidFill>
                <a:latin typeface="+mj-lt"/>
                <a:cs typeface="Arial" pitchFamily="34" charset="0"/>
              </a:rPr>
              <a:t>Movimiento circular y uniforme</a:t>
            </a:r>
            <a:endParaRPr lang="es-ES" sz="1600" b="1" dirty="0">
              <a:solidFill>
                <a:srgbClr val="00B0F0"/>
              </a:solidFill>
              <a:latin typeface="+mj-lt"/>
              <a:cs typeface="Arial" pitchFamily="34" charset="0"/>
            </a:endParaRPr>
          </a:p>
        </p:txBody>
      </p:sp>
      <mc:AlternateContent xmlns:mc="http://schemas.openxmlformats.org/markup-compatibility/2006" xmlns:a14="http://schemas.microsoft.com/office/drawing/2010/main">
        <mc:Choice Requires="a14">
          <p:sp>
            <p:nvSpPr>
              <p:cNvPr id="34" name="CuadroTexto 33"/>
              <p:cNvSpPr txBox="1"/>
              <p:nvPr/>
            </p:nvSpPr>
            <p:spPr>
              <a:xfrm>
                <a:off x="450376" y="4018128"/>
                <a:ext cx="828419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El </a:t>
                </a:r>
                <a:r>
                  <a:rPr lang="es-ES" sz="1600" b="1" dirty="0" smtClean="0">
                    <a:latin typeface="+mj-lt"/>
                  </a:rPr>
                  <a:t>movimiento circular uniforme </a:t>
                </a:r>
                <a:r>
                  <a:rPr lang="es-ES" sz="1600" dirty="0" smtClean="0">
                    <a:latin typeface="+mj-lt"/>
                  </a:rPr>
                  <a:t>es un movimiento de trayectoria circular en el que la velocidad angular, </a:t>
                </a:r>
                <a14:m>
                  <m:oMath xmlns:m="http://schemas.openxmlformats.org/officeDocument/2006/math">
                    <m:r>
                      <a:rPr lang="es-ES" sz="1600" i="1" smtClean="0">
                        <a:latin typeface="Cambria Math" panose="02040503050406030204" pitchFamily="18" charset="0"/>
                        <a:ea typeface="Cambria Math" panose="02040503050406030204" pitchFamily="18" charset="0"/>
                      </a:rPr>
                      <m:t>𝜔</m:t>
                    </m:r>
                  </m:oMath>
                </a14:m>
                <a:r>
                  <a:rPr lang="es-ES" sz="1600" dirty="0" smtClean="0">
                    <a:latin typeface="+mj-lt"/>
                  </a:rPr>
                  <a:t>, es constante.</a:t>
                </a:r>
                <a:endParaRPr lang="es-ES" sz="1600" dirty="0">
                  <a:latin typeface="+mj-lt"/>
                </a:endParaRPr>
              </a:p>
            </p:txBody>
          </p:sp>
        </mc:Choice>
        <mc:Fallback xmlns="">
          <p:sp>
            <p:nvSpPr>
              <p:cNvPr id="34" name="CuadroTexto 33"/>
              <p:cNvSpPr txBox="1">
                <a:spLocks noRot="1" noChangeAspect="1" noMove="1" noResize="1" noEditPoints="1" noAdjustHandles="1" noChangeArrowheads="1" noChangeShapeType="1" noTextEdit="1"/>
              </p:cNvSpPr>
              <p:nvPr/>
            </p:nvSpPr>
            <p:spPr>
              <a:xfrm>
                <a:off x="450376" y="4018128"/>
                <a:ext cx="8284191" cy="584775"/>
              </a:xfrm>
              <a:prstGeom prst="rect">
                <a:avLst/>
              </a:prstGeom>
              <a:blipFill>
                <a:blip r:embed="rId6"/>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CuadroTexto 34"/>
              <p:cNvSpPr txBox="1"/>
              <p:nvPr/>
            </p:nvSpPr>
            <p:spPr>
              <a:xfrm>
                <a:off x="423080" y="4782404"/>
                <a:ext cx="8339920" cy="836576"/>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smtClean="0">
                    <a:latin typeface="+mj-lt"/>
                  </a:rPr>
                  <a:t>El </a:t>
                </a:r>
                <a:r>
                  <a:rPr lang="es-ES" sz="1600" b="1" dirty="0" smtClean="0">
                    <a:latin typeface="+mj-lt"/>
                  </a:rPr>
                  <a:t>período</a:t>
                </a:r>
                <a:r>
                  <a:rPr lang="es-ES" sz="1600" dirty="0" smtClean="0">
                    <a:latin typeface="+mj-lt"/>
                  </a:rPr>
                  <a:t> es el tiempo que tarda el móvil en dar una vuelta completa, </a:t>
                </a:r>
                <a14:m>
                  <m:oMath xmlns:m="http://schemas.openxmlformats.org/officeDocument/2006/math">
                    <m:r>
                      <a:rPr lang="es-ES" sz="1600" b="0" i="1" smtClean="0">
                        <a:latin typeface="Cambria Math" panose="02040503050406030204" pitchFamily="18" charset="0"/>
                      </a:rPr>
                      <m:t>𝑇</m:t>
                    </m:r>
                    <m:r>
                      <a:rPr lang="es-ES" sz="1600" b="0" i="1" smtClean="0">
                        <a:latin typeface="Cambria Math" panose="02040503050406030204" pitchFamily="18" charset="0"/>
                      </a:rPr>
                      <m:t>=</m:t>
                    </m:r>
                    <m:f>
                      <m:fPr>
                        <m:type m:val="lin"/>
                        <m:ctrlPr>
                          <a:rPr lang="es-ES" sz="1600" b="0" i="1" smtClean="0">
                            <a:latin typeface="Cambria Math" panose="02040503050406030204" pitchFamily="18" charset="0"/>
                          </a:rPr>
                        </m:ctrlPr>
                      </m:fPr>
                      <m:num>
                        <m:r>
                          <a:rPr lang="es-ES" sz="1600" b="0" i="1" smtClean="0">
                            <a:latin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𝜋</m:t>
                        </m:r>
                      </m:num>
                      <m:den>
                        <m:r>
                          <a:rPr lang="es-ES" sz="1600" b="0" i="1" smtClean="0">
                            <a:latin typeface="Cambria Math" panose="02040503050406030204" pitchFamily="18" charset="0"/>
                            <a:ea typeface="Cambria Math" panose="02040503050406030204" pitchFamily="18" charset="0"/>
                          </a:rPr>
                          <m:t>𝜔</m:t>
                        </m:r>
                      </m:den>
                    </m:f>
                  </m:oMath>
                </a14:m>
                <a:r>
                  <a:rPr lang="es-ES" sz="1600" dirty="0" smtClean="0">
                    <a:latin typeface="+mj-lt"/>
                  </a:rPr>
                  <a:t>.</a:t>
                </a:r>
              </a:p>
              <a:p>
                <a:pPr marL="285750" indent="-285750" algn="just">
                  <a:buFont typeface="Arial" panose="020B0604020202020204" pitchFamily="34" charset="0"/>
                  <a:buChar char="•"/>
                </a:pPr>
                <a:r>
                  <a:rPr lang="es-ES" sz="1600" dirty="0" smtClean="0">
                    <a:latin typeface="+mj-lt"/>
                  </a:rPr>
                  <a:t>La </a:t>
                </a:r>
                <a:r>
                  <a:rPr lang="es-ES" sz="1600" b="1" dirty="0" smtClean="0">
                    <a:latin typeface="+mj-lt"/>
                  </a:rPr>
                  <a:t>frecuencia</a:t>
                </a:r>
                <a:r>
                  <a:rPr lang="es-ES" sz="1600" dirty="0" smtClean="0">
                    <a:latin typeface="+mj-lt"/>
                  </a:rPr>
                  <a:t> es el número de vueltas que da el móvil en cada segundo. Se mide en </a:t>
                </a:r>
                <a14:m>
                  <m:oMath xmlns:m="http://schemas.openxmlformats.org/officeDocument/2006/math">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r>
                  <a:rPr lang="es-ES" sz="1600" dirty="0" smtClean="0">
                    <a:latin typeface="+mj-lt"/>
                  </a:rPr>
                  <a:t>, que también se denomina Hertz o hercio (Hz).</a:t>
                </a:r>
              </a:p>
            </p:txBody>
          </p:sp>
        </mc:Choice>
        <mc:Fallback xmlns="">
          <p:sp>
            <p:nvSpPr>
              <p:cNvPr id="35" name="CuadroTexto 34"/>
              <p:cNvSpPr txBox="1">
                <a:spLocks noRot="1" noChangeAspect="1" noMove="1" noResize="1" noEditPoints="1" noAdjustHandles="1" noChangeArrowheads="1" noChangeShapeType="1" noTextEdit="1"/>
              </p:cNvSpPr>
              <p:nvPr/>
            </p:nvSpPr>
            <p:spPr>
              <a:xfrm>
                <a:off x="423080" y="4782404"/>
                <a:ext cx="8339920" cy="836576"/>
              </a:xfrm>
              <a:prstGeom prst="rect">
                <a:avLst/>
              </a:prstGeom>
              <a:blipFill>
                <a:blip r:embed="rId7"/>
                <a:stretch>
                  <a:fillRect l="-292" t="-42336" r="-365" b="-94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p:cNvSpPr txBox="1"/>
              <p:nvPr/>
            </p:nvSpPr>
            <p:spPr>
              <a:xfrm>
                <a:off x="753367" y="5670088"/>
                <a:ext cx="4472314" cy="591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𝑑𝑡</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𝜃</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𝜃</m:t>
                          </m:r>
                        </m:sup>
                        <m:e>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e>
                      </m:nary>
                      <m:r>
                        <a:rPr lang="es-ES" sz="1600" b="0" i="1" smtClean="0">
                          <a:latin typeface="Cambria Math" panose="02040503050406030204" pitchFamily="18" charset="0"/>
                          <a:ea typeface="Cambria Math" panose="02040503050406030204" pitchFamily="18" charset="0"/>
                        </a:rPr>
                        <m:t>=</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𝑡</m:t>
                          </m:r>
                        </m:sup>
                        <m:e>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𝑑𝑡</m:t>
                          </m:r>
                        </m:e>
                      </m:nary>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oMath>
                  </m:oMathPara>
                </a14:m>
                <a:endParaRPr lang="es-ES" sz="1600" dirty="0">
                  <a:latin typeface="+mj-lt"/>
                </a:endParaRPr>
              </a:p>
            </p:txBody>
          </p:sp>
        </mc:Choice>
        <mc:Fallback xmlns="">
          <p:sp>
            <p:nvSpPr>
              <p:cNvPr id="36" name="CuadroTexto 35"/>
              <p:cNvSpPr txBox="1">
                <a:spLocks noRot="1" noChangeAspect="1" noMove="1" noResize="1" noEditPoints="1" noAdjustHandles="1" noChangeArrowheads="1" noChangeShapeType="1" noTextEdit="1"/>
              </p:cNvSpPr>
              <p:nvPr/>
            </p:nvSpPr>
            <p:spPr>
              <a:xfrm>
                <a:off x="753367" y="5670088"/>
                <a:ext cx="4472314" cy="591380"/>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p:cNvSpPr txBox="1"/>
              <p:nvPr/>
            </p:nvSpPr>
            <p:spPr>
              <a:xfrm>
                <a:off x="5529429" y="5784084"/>
                <a:ext cx="1266501" cy="322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ea typeface="Cambria Math" panose="02040503050406030204" pitchFamily="18" charset="0"/>
                            </a:rPr>
                          </m:ctrlPr>
                        </m:borderBoxPr>
                        <m:e>
                          <m:r>
                            <a:rPr lang="es-ES" sz="1600" b="1" i="1">
                              <a:latin typeface="Cambria Math" panose="02040503050406030204" pitchFamily="18" charset="0"/>
                              <a:ea typeface="Cambria Math" panose="02040503050406030204" pitchFamily="18" charset="0"/>
                            </a:rPr>
                            <m:t>𝜽</m:t>
                          </m:r>
                          <m:r>
                            <a:rPr lang="es-ES" sz="1600" b="1" i="1">
                              <a:latin typeface="Cambria Math" panose="02040503050406030204" pitchFamily="18" charset="0"/>
                              <a:ea typeface="Cambria Math" panose="02040503050406030204" pitchFamily="18" charset="0"/>
                            </a:rPr>
                            <m:t>=</m:t>
                          </m:r>
                          <m:sSub>
                            <m:sSubPr>
                              <m:ctrlPr>
                                <a:rPr lang="es-ES" sz="1600" b="1" i="1">
                                  <a:latin typeface="Cambria Math" panose="02040503050406030204" pitchFamily="18" charset="0"/>
                                  <a:ea typeface="Cambria Math" panose="02040503050406030204" pitchFamily="18" charset="0"/>
                                </a:rPr>
                              </m:ctrlPr>
                            </m:sSubPr>
                            <m:e>
                              <m:r>
                                <a:rPr lang="es-ES" sz="1600" b="1" i="1">
                                  <a:latin typeface="Cambria Math" panose="02040503050406030204" pitchFamily="18" charset="0"/>
                                  <a:ea typeface="Cambria Math" panose="02040503050406030204" pitchFamily="18" charset="0"/>
                                </a:rPr>
                                <m:t>𝜽</m:t>
                              </m:r>
                            </m:e>
                            <m:sub>
                              <m:r>
                                <a:rPr lang="es-ES" sz="1600" b="1" i="1">
                                  <a:latin typeface="Cambria Math" panose="02040503050406030204" pitchFamily="18" charset="0"/>
                                  <a:ea typeface="Cambria Math" panose="02040503050406030204" pitchFamily="18" charset="0"/>
                                </a:rPr>
                                <m:t>𝟎</m:t>
                              </m:r>
                            </m:sub>
                          </m:sSub>
                          <m:r>
                            <a:rPr lang="es-ES" sz="1600" b="1" i="1">
                              <a:latin typeface="Cambria Math" panose="02040503050406030204" pitchFamily="18" charset="0"/>
                              <a:ea typeface="Cambria Math" panose="02040503050406030204" pitchFamily="18" charset="0"/>
                            </a:rPr>
                            <m:t>+</m:t>
                          </m:r>
                          <m:r>
                            <a:rPr lang="es-ES" sz="1600" b="1" i="1">
                              <a:latin typeface="Cambria Math" panose="02040503050406030204" pitchFamily="18" charset="0"/>
                              <a:ea typeface="Cambria Math" panose="02040503050406030204" pitchFamily="18" charset="0"/>
                            </a:rPr>
                            <m:t>𝝎</m:t>
                          </m:r>
                          <m:r>
                            <a:rPr lang="es-ES" sz="1600" b="1" i="1">
                              <a:latin typeface="Cambria Math" panose="02040503050406030204" pitchFamily="18" charset="0"/>
                              <a:ea typeface="Cambria Math" panose="02040503050406030204" pitchFamily="18" charset="0"/>
                            </a:rPr>
                            <m:t>𝒕</m:t>
                          </m:r>
                        </m:e>
                      </m:borderBox>
                    </m:oMath>
                  </m:oMathPara>
                </a14:m>
                <a:endParaRPr lang="es-ES" sz="1600" dirty="0">
                  <a:latin typeface="+mj-lt"/>
                </a:endParaRPr>
              </a:p>
            </p:txBody>
          </p:sp>
        </mc:Choice>
        <mc:Fallback xmlns="">
          <p:sp>
            <p:nvSpPr>
              <p:cNvPr id="37" name="CuadroTexto 36"/>
              <p:cNvSpPr txBox="1">
                <a:spLocks noRot="1" noChangeAspect="1" noMove="1" noResize="1" noEditPoints="1" noAdjustHandles="1" noChangeArrowheads="1" noChangeShapeType="1" noTextEdit="1"/>
              </p:cNvSpPr>
              <p:nvPr/>
            </p:nvSpPr>
            <p:spPr>
              <a:xfrm>
                <a:off x="5529429" y="5784084"/>
                <a:ext cx="1266501" cy="322717"/>
              </a:xfrm>
              <a:prstGeom prst="rect">
                <a:avLst/>
              </a:prstGeom>
              <a:blipFill>
                <a:blip r:embed="rId9"/>
                <a:stretch>
                  <a:fillRect/>
                </a:stretch>
              </a:blipFill>
            </p:spPr>
            <p:txBody>
              <a:bodyPr/>
              <a:lstStyle/>
              <a:p>
                <a:r>
                  <a:rPr lang="es-ES">
                    <a:noFill/>
                  </a:rPr>
                  <a:t> </a:t>
                </a:r>
              </a:p>
            </p:txBody>
          </p:sp>
        </mc:Fallback>
      </mc:AlternateContent>
      <p:sp>
        <p:nvSpPr>
          <p:cNvPr id="38" name="CuadroTexto 37"/>
          <p:cNvSpPr txBox="1"/>
          <p:nvPr/>
        </p:nvSpPr>
        <p:spPr>
          <a:xfrm>
            <a:off x="6873732" y="5776121"/>
            <a:ext cx="2181367" cy="338554"/>
          </a:xfrm>
          <a:prstGeom prst="rect">
            <a:avLst/>
          </a:prstGeom>
          <a:noFill/>
        </p:spPr>
        <p:txBody>
          <a:bodyPr wrap="square" rtlCol="0">
            <a:spAutoFit/>
          </a:bodyPr>
          <a:lstStyle/>
          <a:p>
            <a:r>
              <a:rPr lang="es-ES" sz="1600" b="1" dirty="0" smtClean="0">
                <a:solidFill>
                  <a:srgbClr val="00B0F0"/>
                </a:solidFill>
                <a:latin typeface="+mj-lt"/>
              </a:rPr>
              <a:t>Ecuación del MCU</a:t>
            </a:r>
            <a:endParaRPr lang="es-ES" sz="1600" b="1" dirty="0">
              <a:solidFill>
                <a:srgbClr val="00B0F0"/>
              </a:solidFill>
              <a:latin typeface="+mj-lt"/>
            </a:endParaRPr>
          </a:p>
        </p:txBody>
      </p:sp>
      <mc:AlternateContent xmlns:mc="http://schemas.openxmlformats.org/markup-compatibility/2006" xmlns:a14="http://schemas.microsoft.com/office/drawing/2010/main">
        <mc:Choice Requires="a14">
          <p:sp>
            <p:nvSpPr>
              <p:cNvPr id="39" name="52 CuadroTexto"/>
              <p:cNvSpPr txBox="1"/>
              <p:nvPr/>
            </p:nvSpPr>
            <p:spPr>
              <a:xfrm>
                <a:off x="7245408" y="2433167"/>
                <a:ext cx="1225785" cy="33855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𝑛</m:t>
                          </m:r>
                        </m:sub>
                      </m:sSub>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𝜔</m:t>
                          </m:r>
                        </m:e>
                      </m:acc>
                      <m:r>
                        <a:rPr lang="es-ES" sz="1600" i="1" smtClean="0">
                          <a:latin typeface="Cambria Math" panose="02040503050406030204" pitchFamily="18" charset="0"/>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𝑣</m:t>
                          </m:r>
                        </m:e>
                      </m:acc>
                    </m:oMath>
                  </m:oMathPara>
                </a14:m>
                <a:endParaRPr lang="es-ES" sz="1600" dirty="0">
                  <a:latin typeface="+mj-lt"/>
                </a:endParaRPr>
              </a:p>
            </p:txBody>
          </p:sp>
        </mc:Choice>
        <mc:Fallback xmlns="">
          <p:sp>
            <p:nvSpPr>
              <p:cNvPr id="39" name="52 CuadroTexto"/>
              <p:cNvSpPr txBox="1">
                <a:spLocks noRot="1" noChangeAspect="1" noMove="1" noResize="1" noEditPoints="1" noAdjustHandles="1" noChangeArrowheads="1" noChangeShapeType="1" noTextEdit="1"/>
              </p:cNvSpPr>
              <p:nvPr/>
            </p:nvSpPr>
            <p:spPr>
              <a:xfrm>
                <a:off x="7245408" y="2433167"/>
                <a:ext cx="1225785" cy="338554"/>
              </a:xfrm>
              <a:prstGeom prst="rect">
                <a:avLst/>
              </a:prstGeom>
              <a:blipFill>
                <a:blip r:embed="rId10"/>
                <a:stretch>
                  <a:fillRect t="-16071" r="-16915"/>
                </a:stretch>
              </a:blipFill>
              <a:effectLst/>
            </p:spPr>
            <p:txBody>
              <a:bodyPr/>
              <a:lstStyle/>
              <a:p>
                <a:r>
                  <a:rPr lang="es-ES">
                    <a:noFill/>
                  </a:rPr>
                  <a:t> </a:t>
                </a:r>
              </a:p>
            </p:txBody>
          </p:sp>
        </mc:Fallback>
      </mc:AlternateContent>
      <p:grpSp>
        <p:nvGrpSpPr>
          <p:cNvPr id="40" name="Grupo 39"/>
          <p:cNvGrpSpPr/>
          <p:nvPr/>
        </p:nvGrpSpPr>
        <p:grpSpPr>
          <a:xfrm>
            <a:off x="545909" y="1418685"/>
            <a:ext cx="3085035" cy="1992207"/>
            <a:chOff x="586853" y="1186673"/>
            <a:chExt cx="3085035" cy="1992207"/>
          </a:xfrm>
        </p:grpSpPr>
        <p:grpSp>
          <p:nvGrpSpPr>
            <p:cNvPr id="41" name="29 Grupo"/>
            <p:cNvGrpSpPr/>
            <p:nvPr/>
          </p:nvGrpSpPr>
          <p:grpSpPr>
            <a:xfrm>
              <a:off x="586853" y="1186673"/>
              <a:ext cx="2538483" cy="1992207"/>
              <a:chOff x="1091821" y="2196607"/>
              <a:chExt cx="2538483" cy="1992207"/>
            </a:xfrm>
          </p:grpSpPr>
          <p:sp>
            <p:nvSpPr>
              <p:cNvPr id="51" name="7 Elipse"/>
              <p:cNvSpPr/>
              <p:nvPr/>
            </p:nvSpPr>
            <p:spPr>
              <a:xfrm>
                <a:off x="1091821" y="2715904"/>
                <a:ext cx="2538483" cy="1037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52" name="15 Conector recto de flecha"/>
              <p:cNvCxnSpPr/>
              <p:nvPr/>
            </p:nvCxnSpPr>
            <p:spPr>
              <a:xfrm flipV="1">
                <a:off x="2361063" y="2347414"/>
                <a:ext cx="0" cy="900000"/>
              </a:xfrm>
              <a:prstGeom prst="straightConnector1">
                <a:avLst/>
              </a:prstGeom>
              <a:ln w="28575">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31 Conector recto de flecha"/>
              <p:cNvCxnSpPr>
                <a:endCxn id="51" idx="3"/>
              </p:cNvCxnSpPr>
              <p:nvPr/>
            </p:nvCxnSpPr>
            <p:spPr>
              <a:xfrm flipH="1">
                <a:off x="1463573" y="3234519"/>
                <a:ext cx="911138" cy="36671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35 Conector recto de flecha"/>
              <p:cNvCxnSpPr>
                <a:stCxn id="51" idx="3"/>
              </p:cNvCxnSpPr>
              <p:nvPr/>
            </p:nvCxnSpPr>
            <p:spPr>
              <a:xfrm>
                <a:off x="1463573" y="3601235"/>
                <a:ext cx="924785" cy="438502"/>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23 Conector recto"/>
              <p:cNvCxnSpPr/>
              <p:nvPr/>
            </p:nvCxnSpPr>
            <p:spPr>
              <a:xfrm flipV="1">
                <a:off x="2214563" y="3095625"/>
                <a:ext cx="138112" cy="571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49 Conector recto"/>
              <p:cNvCxnSpPr/>
              <p:nvPr/>
            </p:nvCxnSpPr>
            <p:spPr>
              <a:xfrm flipV="1">
                <a:off x="2219326" y="3152775"/>
                <a:ext cx="1" cy="128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28 CuadroTexto"/>
                  <p:cNvSpPr txBox="1"/>
                  <p:nvPr/>
                </p:nvSpPr>
                <p:spPr>
                  <a:xfrm>
                    <a:off x="2382257" y="2196607"/>
                    <a:ext cx="39113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smtClean="0">
                                  <a:latin typeface="Cambria Math" panose="02040503050406030204" pitchFamily="18" charset="0"/>
                                  <a:ea typeface="Cambria Math"/>
                                </a:rPr>
                                <m:t>𝜔</m:t>
                              </m:r>
                            </m:e>
                          </m:acc>
                        </m:oMath>
                      </m:oMathPara>
                    </a14:m>
                    <a:endParaRPr lang="es-ES" sz="1600" dirty="0">
                      <a:latin typeface="+mj-lt"/>
                    </a:endParaRPr>
                  </a:p>
                </p:txBody>
              </p:sp>
            </mc:Choice>
            <mc:Fallback xmlns="">
              <p:sp>
                <p:nvSpPr>
                  <p:cNvPr id="57" name="28 CuadroTexto"/>
                  <p:cNvSpPr txBox="1">
                    <a:spLocks noRot="1" noChangeAspect="1" noMove="1" noResize="1" noEditPoints="1" noAdjustHandles="1" noChangeArrowheads="1" noChangeShapeType="1" noTextEdit="1"/>
                  </p:cNvSpPr>
                  <p:nvPr/>
                </p:nvSpPr>
                <p:spPr>
                  <a:xfrm>
                    <a:off x="2382257" y="2196607"/>
                    <a:ext cx="391133" cy="338554"/>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8" name="50 CuadroTexto"/>
                  <p:cNvSpPr txBox="1"/>
                  <p:nvPr/>
                </p:nvSpPr>
                <p:spPr>
                  <a:xfrm>
                    <a:off x="1794550" y="3092952"/>
                    <a:ext cx="33983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latin typeface="+mj-lt"/>
                    </a:endParaRPr>
                  </a:p>
                </p:txBody>
              </p:sp>
            </mc:Choice>
            <mc:Fallback xmlns="">
              <p:sp>
                <p:nvSpPr>
                  <p:cNvPr id="58" name="50 CuadroTexto"/>
                  <p:cNvSpPr txBox="1">
                    <a:spLocks noRot="1" noChangeAspect="1" noMove="1" noResize="1" noEditPoints="1" noAdjustHandles="1" noChangeArrowheads="1" noChangeShapeType="1" noTextEdit="1"/>
                  </p:cNvSpPr>
                  <p:nvPr/>
                </p:nvSpPr>
                <p:spPr>
                  <a:xfrm>
                    <a:off x="1794550" y="3092952"/>
                    <a:ext cx="339837" cy="338554"/>
                  </a:xfrm>
                  <a:prstGeom prst="rect">
                    <a:avLst/>
                  </a:prstGeom>
                  <a:blipFill>
                    <a:blip r:embed="rId12"/>
                    <a:stretch>
                      <a:fillRect t="-16364" r="-160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9" name="51 CuadroTexto"/>
                  <p:cNvSpPr txBox="1"/>
                  <p:nvPr/>
                </p:nvSpPr>
                <p:spPr>
                  <a:xfrm>
                    <a:off x="2343588" y="3850260"/>
                    <a:ext cx="3558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oMath>
                      </m:oMathPara>
                    </a14:m>
                    <a:endParaRPr lang="es-ES" sz="1600" dirty="0">
                      <a:latin typeface="+mj-lt"/>
                    </a:endParaRPr>
                  </a:p>
                </p:txBody>
              </p:sp>
            </mc:Choice>
            <mc:Fallback xmlns="">
              <p:sp>
                <p:nvSpPr>
                  <p:cNvPr id="59" name="51 CuadroTexto"/>
                  <p:cNvSpPr txBox="1">
                    <a:spLocks noRot="1" noChangeAspect="1" noMove="1" noResize="1" noEditPoints="1" noAdjustHandles="1" noChangeArrowheads="1" noChangeShapeType="1" noTextEdit="1"/>
                  </p:cNvSpPr>
                  <p:nvPr/>
                </p:nvSpPr>
                <p:spPr>
                  <a:xfrm>
                    <a:off x="2343588" y="3850260"/>
                    <a:ext cx="355803" cy="338554"/>
                  </a:xfrm>
                  <a:prstGeom prst="rect">
                    <a:avLst/>
                  </a:prstGeom>
                  <a:blipFill>
                    <a:blip r:embed="rId13"/>
                    <a:stretch>
                      <a:fillRect t="-16071" r="-18966"/>
                    </a:stretch>
                  </a:blipFill>
                </p:spPr>
                <p:txBody>
                  <a:bodyPr/>
                  <a:lstStyle/>
                  <a:p>
                    <a:r>
                      <a:rPr lang="es-ES">
                        <a:noFill/>
                      </a:rPr>
                      <a:t> </a:t>
                    </a:r>
                  </a:p>
                </p:txBody>
              </p:sp>
            </mc:Fallback>
          </mc:AlternateContent>
        </p:grpSp>
        <p:cxnSp>
          <p:nvCxnSpPr>
            <p:cNvPr id="42" name="35 Conector recto de flecha"/>
            <p:cNvCxnSpPr/>
            <p:nvPr/>
          </p:nvCxnSpPr>
          <p:spPr>
            <a:xfrm>
              <a:off x="963367" y="2591301"/>
              <a:ext cx="565396" cy="266199"/>
            </a:xfrm>
            <a:prstGeom prst="straightConnector1">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51 CuadroTexto"/>
                <p:cNvSpPr txBox="1"/>
                <p:nvPr/>
              </p:nvSpPr>
              <p:spPr>
                <a:xfrm>
                  <a:off x="1005183" y="2683164"/>
                  <a:ext cx="4232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𝑡</m:t>
                            </m:r>
                          </m:sub>
                        </m:sSub>
                      </m:oMath>
                    </m:oMathPara>
                  </a14:m>
                  <a:endParaRPr lang="es-ES" sz="1600" dirty="0">
                    <a:latin typeface="+mj-lt"/>
                  </a:endParaRPr>
                </a:p>
              </p:txBody>
            </p:sp>
          </mc:Choice>
          <mc:Fallback xmlns="">
            <p:sp>
              <p:nvSpPr>
                <p:cNvPr id="45" name="51 CuadroTexto"/>
                <p:cNvSpPr txBox="1">
                  <a:spLocks noRot="1" noChangeAspect="1" noMove="1" noResize="1" noEditPoints="1" noAdjustHandles="1" noChangeArrowheads="1" noChangeShapeType="1" noTextEdit="1"/>
                </p:cNvSpPr>
                <p:nvPr/>
              </p:nvSpPr>
              <p:spPr>
                <a:xfrm>
                  <a:off x="1005183" y="2683164"/>
                  <a:ext cx="423256" cy="338554"/>
                </a:xfrm>
                <a:prstGeom prst="rect">
                  <a:avLst/>
                </a:prstGeom>
                <a:blipFill>
                  <a:blip r:embed="rId14"/>
                  <a:stretch>
                    <a:fillRect t="-14286" r="-15714"/>
                  </a:stretch>
                </a:blipFill>
              </p:spPr>
              <p:txBody>
                <a:bodyPr/>
                <a:lstStyle/>
                <a:p>
                  <a:r>
                    <a:rPr lang="es-ES">
                      <a:noFill/>
                    </a:rPr>
                    <a:t> </a:t>
                  </a:r>
                </a:p>
              </p:txBody>
            </p:sp>
          </mc:Fallback>
        </mc:AlternateContent>
        <p:cxnSp>
          <p:nvCxnSpPr>
            <p:cNvPr id="44" name="31 Conector recto de flecha"/>
            <p:cNvCxnSpPr/>
            <p:nvPr/>
          </p:nvCxnSpPr>
          <p:spPr>
            <a:xfrm>
              <a:off x="1866901" y="2228850"/>
              <a:ext cx="1028699" cy="300038"/>
            </a:xfrm>
            <a:prstGeom prst="straightConnector1">
              <a:avLst/>
            </a:prstGeom>
            <a:ln w="9525">
              <a:solidFill>
                <a:srgbClr val="00B05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35 Conector recto de flecha"/>
            <p:cNvCxnSpPr/>
            <p:nvPr/>
          </p:nvCxnSpPr>
          <p:spPr>
            <a:xfrm flipH="1" flipV="1">
              <a:off x="2476500" y="2405063"/>
              <a:ext cx="410917" cy="129091"/>
            </a:xfrm>
            <a:prstGeom prst="straightConnector1">
              <a:avLst/>
            </a:prstGeom>
            <a:ln w="28575">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35 Conector recto de flecha"/>
            <p:cNvCxnSpPr/>
            <p:nvPr/>
          </p:nvCxnSpPr>
          <p:spPr>
            <a:xfrm flipV="1">
              <a:off x="2882655" y="2014538"/>
              <a:ext cx="789233" cy="51961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51 CuadroTexto"/>
                <p:cNvSpPr txBox="1"/>
                <p:nvPr/>
              </p:nvSpPr>
              <p:spPr>
                <a:xfrm>
                  <a:off x="2481558" y="2135477"/>
                  <a:ext cx="4538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𝑛</m:t>
                            </m:r>
                          </m:sub>
                        </m:sSub>
                      </m:oMath>
                    </m:oMathPara>
                  </a14:m>
                  <a:endParaRPr lang="es-ES" sz="1600" dirty="0">
                    <a:latin typeface="+mj-lt"/>
                  </a:endParaRPr>
                </a:p>
              </p:txBody>
            </p:sp>
          </mc:Choice>
          <mc:Fallback xmlns="">
            <p:sp>
              <p:nvSpPr>
                <p:cNvPr id="62" name="51 CuadroTexto"/>
                <p:cNvSpPr txBox="1">
                  <a:spLocks noRot="1" noChangeAspect="1" noMove="1" noResize="1" noEditPoints="1" noAdjustHandles="1" noChangeArrowheads="1" noChangeShapeType="1" noTextEdit="1"/>
                </p:cNvSpPr>
                <p:nvPr/>
              </p:nvSpPr>
              <p:spPr>
                <a:xfrm>
                  <a:off x="2481558" y="2135477"/>
                  <a:ext cx="453842" cy="338554"/>
                </a:xfrm>
                <a:prstGeom prst="rect">
                  <a:avLst/>
                </a:prstGeom>
                <a:blipFill>
                  <a:blip r:embed="rId15"/>
                  <a:stretch>
                    <a:fillRect t="-14286" r="-14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51 CuadroTexto"/>
                <p:cNvSpPr txBox="1"/>
                <p:nvPr/>
              </p:nvSpPr>
              <p:spPr>
                <a:xfrm>
                  <a:off x="3129257" y="2245014"/>
                  <a:ext cx="3558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oMath>
                    </m:oMathPara>
                  </a14:m>
                  <a:endParaRPr lang="es-ES" sz="1600" dirty="0">
                    <a:latin typeface="+mj-lt"/>
                  </a:endParaRPr>
                </a:p>
              </p:txBody>
            </p:sp>
          </mc:Choice>
          <mc:Fallback xmlns="">
            <p:sp>
              <p:nvSpPr>
                <p:cNvPr id="48" name="51 CuadroTexto"/>
                <p:cNvSpPr txBox="1">
                  <a:spLocks noRot="1" noChangeAspect="1" noMove="1" noResize="1" noEditPoints="1" noAdjustHandles="1" noChangeArrowheads="1" noChangeShapeType="1" noTextEdit="1"/>
                </p:cNvSpPr>
                <p:nvPr/>
              </p:nvSpPr>
              <p:spPr>
                <a:xfrm>
                  <a:off x="3129257" y="2245014"/>
                  <a:ext cx="355803" cy="338554"/>
                </a:xfrm>
                <a:prstGeom prst="rect">
                  <a:avLst/>
                </a:prstGeom>
                <a:blipFill>
                  <a:blip r:embed="rId16"/>
                  <a:stretch>
                    <a:fillRect t="-16071" r="-18966"/>
                  </a:stretch>
                </a:blipFill>
              </p:spPr>
              <p:txBody>
                <a:bodyPr/>
                <a:lstStyle/>
                <a:p>
                  <a:r>
                    <a:rPr lang="es-ES">
                      <a:noFill/>
                    </a:rPr>
                    <a:t> </a:t>
                  </a:r>
                </a:p>
              </p:txBody>
            </p:sp>
          </mc:Fallback>
        </mc:AlternateContent>
        <p:cxnSp>
          <p:nvCxnSpPr>
            <p:cNvPr id="49" name="15 Conector recto de flecha"/>
            <p:cNvCxnSpPr/>
            <p:nvPr/>
          </p:nvCxnSpPr>
          <p:spPr>
            <a:xfrm flipV="1">
              <a:off x="1856095" y="1808968"/>
              <a:ext cx="0" cy="432000"/>
            </a:xfrm>
            <a:prstGeom prst="straightConnector1">
              <a:avLst/>
            </a:prstGeom>
            <a:ln w="28575">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28 CuadroTexto"/>
                <p:cNvSpPr txBox="1"/>
                <p:nvPr/>
              </p:nvSpPr>
              <p:spPr>
                <a:xfrm>
                  <a:off x="1796327" y="1877236"/>
                  <a:ext cx="36721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smtClean="0">
                                <a:latin typeface="Cambria Math" panose="02040503050406030204" pitchFamily="18" charset="0"/>
                                <a:ea typeface="Cambria Math" panose="02040503050406030204" pitchFamily="18" charset="0"/>
                              </a:rPr>
                              <m:t>𝛼</m:t>
                            </m:r>
                          </m:e>
                        </m:acc>
                      </m:oMath>
                    </m:oMathPara>
                  </a14:m>
                  <a:endParaRPr lang="es-ES" sz="1600" dirty="0">
                    <a:latin typeface="+mj-lt"/>
                  </a:endParaRPr>
                </a:p>
              </p:txBody>
            </p:sp>
          </mc:Choice>
          <mc:Fallback xmlns="">
            <p:sp>
              <p:nvSpPr>
                <p:cNvPr id="50" name="28 CuadroTexto"/>
                <p:cNvSpPr txBox="1">
                  <a:spLocks noRot="1" noChangeAspect="1" noMove="1" noResize="1" noEditPoints="1" noAdjustHandles="1" noChangeArrowheads="1" noChangeShapeType="1" noTextEdit="1"/>
                </p:cNvSpPr>
                <p:nvPr/>
              </p:nvSpPr>
              <p:spPr>
                <a:xfrm>
                  <a:off x="1796327" y="1877236"/>
                  <a:ext cx="367215" cy="338554"/>
                </a:xfrm>
                <a:prstGeom prst="rect">
                  <a:avLst/>
                </a:prstGeom>
                <a:blipFill>
                  <a:blip r:embed="rId17"/>
                  <a:stretch>
                    <a:fillRect t="-16071" r="-21667"/>
                  </a:stretch>
                </a:blipFill>
              </p:spPr>
              <p:txBody>
                <a:bodyPr/>
                <a:lstStyle/>
                <a:p>
                  <a:r>
                    <a:rPr lang="es-ES">
                      <a:noFill/>
                    </a:rPr>
                    <a:t> </a:t>
                  </a:r>
                </a:p>
              </p:txBody>
            </p:sp>
          </mc:Fallback>
        </mc:AlternateContent>
      </p:grpSp>
      <p:pic>
        <p:nvPicPr>
          <p:cNvPr id="60" name="Imagen 59">
            <a:hlinkClick r:id="rId18"/>
          </p:cNvPr>
          <p:cNvPicPr>
            <a:picLocks noChangeAspect="1"/>
          </p:cNvPicPr>
          <p:nvPr/>
        </p:nvPicPr>
        <p:blipFill>
          <a:blip r:embed="rId19">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62" name="Rectángulo 61"/>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526542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sp>
        <p:nvSpPr>
          <p:cNvPr id="60" name="5 CuadroTexto"/>
          <p:cNvSpPr txBox="1"/>
          <p:nvPr/>
        </p:nvSpPr>
        <p:spPr>
          <a:xfrm>
            <a:off x="343470" y="1025856"/>
            <a:ext cx="6660107" cy="338554"/>
          </a:xfrm>
          <a:prstGeom prst="rect">
            <a:avLst/>
          </a:prstGeom>
          <a:noFill/>
        </p:spPr>
        <p:txBody>
          <a:bodyPr wrap="square" rtlCol="0">
            <a:spAutoFit/>
          </a:bodyPr>
          <a:lstStyle/>
          <a:p>
            <a:r>
              <a:rPr lang="es-ES" sz="1600" b="1" dirty="0" smtClean="0">
                <a:solidFill>
                  <a:srgbClr val="00B0F0"/>
                </a:solidFill>
                <a:latin typeface="+mj-lt"/>
                <a:cs typeface="Arial" pitchFamily="34" charset="0"/>
                <a:sym typeface="Wingdings 3" panose="05040102010807070707" pitchFamily="18" charset="2"/>
              </a:rPr>
              <a:t></a:t>
            </a:r>
            <a:r>
              <a:rPr lang="es-ES" sz="1600" b="1" dirty="0">
                <a:solidFill>
                  <a:srgbClr val="00B0F0"/>
                </a:solidFill>
                <a:latin typeface="+mj-lt"/>
                <a:cs typeface="Arial" pitchFamily="34" charset="0"/>
                <a:sym typeface="Wingdings 3" panose="05040102010807070707" pitchFamily="18" charset="2"/>
              </a:rPr>
              <a:t> </a:t>
            </a:r>
            <a:r>
              <a:rPr lang="es-ES" sz="1600" b="1" dirty="0" smtClean="0">
                <a:solidFill>
                  <a:srgbClr val="00B0F0"/>
                </a:solidFill>
                <a:latin typeface="+mj-lt"/>
                <a:cs typeface="Arial" pitchFamily="34" charset="0"/>
              </a:rPr>
              <a:t>Movimiento circular uniformemente acelerado (MCUA)</a:t>
            </a:r>
            <a:endParaRPr lang="es-ES" sz="1600" b="1" dirty="0">
              <a:solidFill>
                <a:srgbClr val="00B0F0"/>
              </a:solidFill>
              <a:latin typeface="+mj-lt"/>
              <a:cs typeface="Arial" pitchFamily="34" charset="0"/>
            </a:endParaRPr>
          </a:p>
        </p:txBody>
      </p:sp>
      <mc:AlternateContent xmlns:mc="http://schemas.openxmlformats.org/markup-compatibility/2006" xmlns:a14="http://schemas.microsoft.com/office/drawing/2010/main">
        <mc:Choice Requires="a14">
          <p:sp>
            <p:nvSpPr>
              <p:cNvPr id="61" name="CuadroTexto 60"/>
              <p:cNvSpPr txBox="1"/>
              <p:nvPr/>
            </p:nvSpPr>
            <p:spPr>
              <a:xfrm>
                <a:off x="423081" y="1514901"/>
                <a:ext cx="8327219"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El </a:t>
                </a:r>
                <a:r>
                  <a:rPr lang="es-ES" sz="1600" b="1" dirty="0" smtClean="0">
                    <a:latin typeface="+mj-lt"/>
                  </a:rPr>
                  <a:t>movimiento circular uniformemente acelerado </a:t>
                </a:r>
                <a:r>
                  <a:rPr lang="es-ES" sz="1600" dirty="0" smtClean="0">
                    <a:latin typeface="+mj-lt"/>
                  </a:rPr>
                  <a:t>es un movimiento de trayectoria circular, las aceleraciones angular, </a:t>
                </a:r>
                <a14:m>
                  <m:oMath xmlns:m="http://schemas.openxmlformats.org/officeDocument/2006/math">
                    <m:r>
                      <a:rPr lang="es-ES" sz="1600" i="1" smtClean="0">
                        <a:latin typeface="Cambria Math" panose="02040503050406030204" pitchFamily="18" charset="0"/>
                        <a:ea typeface="Cambria Math" panose="02040503050406030204" pitchFamily="18" charset="0"/>
                      </a:rPr>
                      <m:t>𝛼</m:t>
                    </m:r>
                  </m:oMath>
                </a14:m>
                <a:r>
                  <a:rPr lang="es-ES" sz="1600" dirty="0" smtClean="0">
                    <a:latin typeface="+mj-lt"/>
                  </a:rPr>
                  <a:t>, y tangencial,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𝑡</m:t>
                        </m:r>
                      </m:sub>
                    </m:sSub>
                  </m:oMath>
                </a14:m>
                <a:r>
                  <a:rPr lang="es-ES" sz="1600" dirty="0" smtClean="0">
                    <a:latin typeface="+mj-lt"/>
                  </a:rPr>
                  <a:t>, permanecen constantes.</a:t>
                </a:r>
                <a:endParaRPr lang="es-ES" sz="1600" dirty="0">
                  <a:latin typeface="+mj-lt"/>
                </a:endParaRPr>
              </a:p>
            </p:txBody>
          </p:sp>
        </mc:Choice>
        <mc:Fallback xmlns="">
          <p:sp>
            <p:nvSpPr>
              <p:cNvPr id="61" name="CuadroTexto 60"/>
              <p:cNvSpPr txBox="1">
                <a:spLocks noRot="1" noChangeAspect="1" noMove="1" noResize="1" noEditPoints="1" noAdjustHandles="1" noChangeArrowheads="1" noChangeShapeType="1" noTextEdit="1"/>
              </p:cNvSpPr>
              <p:nvPr/>
            </p:nvSpPr>
            <p:spPr>
              <a:xfrm>
                <a:off x="423081" y="1514901"/>
                <a:ext cx="8327219" cy="584775"/>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2" name="CuadroTexto 61"/>
              <p:cNvSpPr txBox="1"/>
              <p:nvPr/>
            </p:nvSpPr>
            <p:spPr>
              <a:xfrm>
                <a:off x="1125941" y="2323604"/>
                <a:ext cx="5905912" cy="576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𝜔</m:t>
                          </m:r>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𝑑𝑡</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𝜔</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𝜔</m:t>
                          </m:r>
                        </m:sup>
                        <m:e>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𝜔</m:t>
                          </m:r>
                        </m:e>
                      </m:nary>
                      <m:r>
                        <a:rPr lang="es-ES" sz="1600" b="0" i="1" smtClean="0">
                          <a:latin typeface="Cambria Math" panose="02040503050406030204" pitchFamily="18" charset="0"/>
                          <a:ea typeface="Cambria Math" panose="02040503050406030204" pitchFamily="18" charset="0"/>
                        </a:rPr>
                        <m:t>=</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𝑡</m:t>
                          </m:r>
                        </m:sup>
                        <m:e>
                          <m:r>
                            <a:rPr lang="es-ES" sz="1600" b="0" i="1" smtClean="0">
                              <a:latin typeface="Cambria Math" panose="02040503050406030204" pitchFamily="18" charset="0"/>
                              <a:ea typeface="Cambria Math" panose="02040503050406030204" pitchFamily="18" charset="0"/>
                            </a:rPr>
                            <m:t>𝑎𝑑𝑡</m:t>
                          </m:r>
                        </m:e>
                      </m:nary>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𝜔</m:t>
                          </m:r>
                        </m:e>
                        <m:sub>
                          <m:r>
                            <a:rPr lang="es-ES" sz="1600" b="0" i="1" smtClean="0">
                              <a:latin typeface="Cambria Math" panose="02040503050406030204" pitchFamily="18" charset="0"/>
                              <a:ea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𝑡</m:t>
                      </m:r>
                    </m:oMath>
                  </m:oMathPara>
                </a14:m>
                <a:endParaRPr lang="es-ES" sz="1600" dirty="0">
                  <a:latin typeface="+mj-lt"/>
                </a:endParaRPr>
              </a:p>
            </p:txBody>
          </p:sp>
        </mc:Choice>
        <mc:Fallback xmlns="">
          <p:sp>
            <p:nvSpPr>
              <p:cNvPr id="62" name="CuadroTexto 61"/>
              <p:cNvSpPr txBox="1">
                <a:spLocks noRot="1" noChangeAspect="1" noMove="1" noResize="1" noEditPoints="1" noAdjustHandles="1" noChangeArrowheads="1" noChangeShapeType="1" noTextEdit="1"/>
              </p:cNvSpPr>
              <p:nvPr/>
            </p:nvSpPr>
            <p:spPr>
              <a:xfrm>
                <a:off x="1125941" y="2323604"/>
                <a:ext cx="5905912" cy="57682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CuadroTexto 62"/>
              <p:cNvSpPr txBox="1"/>
              <p:nvPr/>
            </p:nvSpPr>
            <p:spPr>
              <a:xfrm>
                <a:off x="1125941" y="3339342"/>
                <a:ext cx="1311385" cy="3066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0" i="1" smtClean="0">
                              <a:latin typeface="Cambria Math" panose="02040503050406030204" pitchFamily="18" charset="0"/>
                              <a:ea typeface="Cambria Math" panose="02040503050406030204" pitchFamily="18" charset="0"/>
                            </a:rPr>
                          </m:ctrlPr>
                        </m:borderBoxPr>
                        <m:e>
                          <m:r>
                            <a:rPr lang="es-ES" sz="1600" b="0" i="1" smtClean="0">
                              <a:latin typeface="Cambria Math" panose="02040503050406030204" pitchFamily="18" charset="0"/>
                              <a:ea typeface="Cambria Math" panose="02040503050406030204" pitchFamily="18" charset="0"/>
                            </a:rPr>
                            <m:t>𝝎</m:t>
                          </m:r>
                          <m:r>
                            <a:rPr lang="es-ES" sz="1600" b="1" i="1">
                              <a:latin typeface="Cambria Math" panose="02040503050406030204" pitchFamily="18" charset="0"/>
                              <a:ea typeface="Cambria Math" panose="02040503050406030204" pitchFamily="18" charset="0"/>
                            </a:rPr>
                            <m:t>=</m:t>
                          </m:r>
                          <m:sSub>
                            <m:sSubPr>
                              <m:ctrlPr>
                                <a:rPr lang="es-ES" sz="1600" b="1" i="1">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𝝎</m:t>
                              </m:r>
                            </m:e>
                            <m:sub>
                              <m:r>
                                <a:rPr lang="es-ES" sz="1600" b="1" i="1">
                                  <a:latin typeface="Cambria Math" panose="02040503050406030204" pitchFamily="18" charset="0"/>
                                  <a:ea typeface="Cambria Math" panose="02040503050406030204" pitchFamily="18" charset="0"/>
                                </a:rPr>
                                <m:t>𝟎</m:t>
                              </m:r>
                            </m:sub>
                          </m:sSub>
                          <m:r>
                            <a:rPr lang="es-ES" sz="1600" b="1" i="1">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𝜶</m:t>
                          </m:r>
                          <m:r>
                            <a:rPr lang="es-ES" sz="1600" b="1" i="1">
                              <a:latin typeface="Cambria Math" panose="02040503050406030204" pitchFamily="18" charset="0"/>
                              <a:ea typeface="Cambria Math" panose="02040503050406030204" pitchFamily="18" charset="0"/>
                            </a:rPr>
                            <m:t>𝒕</m:t>
                          </m:r>
                        </m:e>
                      </m:borderBox>
                    </m:oMath>
                  </m:oMathPara>
                </a14:m>
                <a:endParaRPr lang="es-ES" sz="1600" dirty="0">
                  <a:latin typeface="+mj-lt"/>
                </a:endParaRPr>
              </a:p>
            </p:txBody>
          </p:sp>
        </mc:Choice>
        <mc:Fallback xmlns="">
          <p:sp>
            <p:nvSpPr>
              <p:cNvPr id="63" name="CuadroTexto 62"/>
              <p:cNvSpPr txBox="1">
                <a:spLocks noRot="1" noChangeAspect="1" noMove="1" noResize="1" noEditPoints="1" noAdjustHandles="1" noChangeArrowheads="1" noChangeShapeType="1" noTextEdit="1"/>
              </p:cNvSpPr>
              <p:nvPr/>
            </p:nvSpPr>
            <p:spPr>
              <a:xfrm>
                <a:off x="1125941" y="3339342"/>
                <a:ext cx="1311385" cy="306687"/>
              </a:xfrm>
              <a:prstGeom prst="rect">
                <a:avLst/>
              </a:prstGeom>
              <a:blipFill>
                <a:blip r:embed="rId5"/>
                <a:stretch>
                  <a:fillRect/>
                </a:stretch>
              </a:blipFill>
            </p:spPr>
            <p:txBody>
              <a:bodyPr/>
              <a:lstStyle/>
              <a:p>
                <a:r>
                  <a:rPr lang="es-ES">
                    <a:noFill/>
                  </a:rPr>
                  <a:t> </a:t>
                </a:r>
              </a:p>
            </p:txBody>
          </p:sp>
        </mc:Fallback>
      </mc:AlternateContent>
      <p:sp>
        <p:nvSpPr>
          <p:cNvPr id="64" name="CuadroTexto 63"/>
          <p:cNvSpPr txBox="1"/>
          <p:nvPr/>
        </p:nvSpPr>
        <p:spPr>
          <a:xfrm>
            <a:off x="2594022" y="3331379"/>
            <a:ext cx="4644978" cy="338554"/>
          </a:xfrm>
          <a:prstGeom prst="rect">
            <a:avLst/>
          </a:prstGeom>
          <a:noFill/>
        </p:spPr>
        <p:txBody>
          <a:bodyPr wrap="square" rtlCol="0">
            <a:spAutoFit/>
          </a:bodyPr>
          <a:lstStyle/>
          <a:p>
            <a:r>
              <a:rPr lang="es-ES" sz="1600" dirty="0" smtClean="0">
                <a:solidFill>
                  <a:srgbClr val="00B0F0"/>
                </a:solidFill>
                <a:latin typeface="+mj-lt"/>
              </a:rPr>
              <a:t>Ecuación de la velocidad en el MCUA</a:t>
            </a:r>
            <a:endParaRPr lang="es-ES" sz="1600" dirty="0">
              <a:solidFill>
                <a:srgbClr val="00B0F0"/>
              </a:solidFill>
              <a:latin typeface="+mj-lt"/>
            </a:endParaRPr>
          </a:p>
        </p:txBody>
      </p:sp>
      <mc:AlternateContent xmlns:mc="http://schemas.openxmlformats.org/markup-compatibility/2006" xmlns:a14="http://schemas.microsoft.com/office/drawing/2010/main">
        <mc:Choice Requires="a14">
          <p:sp>
            <p:nvSpPr>
              <p:cNvPr id="65" name="CuadroTexto 64"/>
              <p:cNvSpPr txBox="1"/>
              <p:nvPr/>
            </p:nvSpPr>
            <p:spPr>
              <a:xfrm>
                <a:off x="1139588" y="3946668"/>
                <a:ext cx="5741508" cy="5913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  ⟹   </m:t>
                      </m:r>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𝑑𝑡</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𝜃</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𝜃</m:t>
                          </m:r>
                        </m:sup>
                        <m:e>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𝜃</m:t>
                          </m:r>
                        </m:e>
                      </m:nary>
                      <m:r>
                        <a:rPr lang="es-ES" sz="1600" b="0" i="1" smtClean="0">
                          <a:latin typeface="Cambria Math" panose="02040503050406030204" pitchFamily="18" charset="0"/>
                          <a:ea typeface="Cambria Math" panose="02040503050406030204" pitchFamily="18" charset="0"/>
                        </a:rPr>
                        <m:t>=</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𝑡</m:t>
                          </m:r>
                        </m:sup>
                        <m:e>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𝑑𝑡</m:t>
                          </m:r>
                        </m:e>
                      </m:nary>
                      <m:r>
                        <a:rPr lang="es-ES" sz="1600" b="0" i="1" smtClean="0">
                          <a:latin typeface="Cambria Math" panose="02040503050406030204" pitchFamily="18" charset="0"/>
                          <a:ea typeface="Cambria Math" panose="02040503050406030204" pitchFamily="18" charset="0"/>
                        </a:rPr>
                        <m:t>=</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0</m:t>
                              </m:r>
                            </m:sub>
                          </m:sSub>
                        </m:sub>
                        <m:sup>
                          <m:r>
                            <a:rPr lang="es-ES" sz="1600" b="0" i="1" smtClean="0">
                              <a:latin typeface="Cambria Math" panose="02040503050406030204" pitchFamily="18" charset="0"/>
                              <a:ea typeface="Cambria Math" panose="02040503050406030204" pitchFamily="18" charset="0"/>
                            </a:rPr>
                            <m:t>𝑡</m:t>
                          </m:r>
                        </m:sup>
                        <m:e>
                          <m:d>
                            <m:dPr>
                              <m:ctrlPr>
                                <a:rPr lang="es-ES" sz="1600" i="1" smtClean="0">
                                  <a:latin typeface="Cambria Math" panose="02040503050406030204" pitchFamily="18" charset="0"/>
                                  <a:ea typeface="Cambria Math" panose="02040503050406030204" pitchFamily="18" charset="0"/>
                                </a:rPr>
                              </m:ctrlPr>
                            </m:dPr>
                            <m:e>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𝜔</m:t>
                                  </m:r>
                                </m:e>
                                <m:sub>
                                  <m:r>
                                    <a:rPr lang="es-ES" sz="1600" b="0" i="1">
                                      <a:latin typeface="Cambria Math" panose="02040503050406030204" pitchFamily="18" charset="0"/>
                                      <a:ea typeface="Cambria Math" panose="02040503050406030204" pitchFamily="18" charset="0"/>
                                    </a:rPr>
                                    <m:t>0</m:t>
                                  </m:r>
                                </m:sub>
                              </m:sSub>
                              <m:r>
                                <a:rPr lang="es-ES" sz="1600" b="0" i="1">
                                  <a:latin typeface="Cambria Math" panose="02040503050406030204" pitchFamily="18" charset="0"/>
                                  <a:ea typeface="Cambria Math" panose="02040503050406030204" pitchFamily="18" charset="0"/>
                                </a:rPr>
                                <m:t>+</m:t>
                              </m:r>
                              <m:r>
                                <a:rPr lang="es-ES" sz="1600" b="0" i="1">
                                  <a:latin typeface="Cambria Math" panose="02040503050406030204" pitchFamily="18" charset="0"/>
                                  <a:ea typeface="Cambria Math" panose="02040503050406030204" pitchFamily="18" charset="0"/>
                                </a:rPr>
                                <m:t>𝛼</m:t>
                              </m:r>
                              <m:r>
                                <a:rPr lang="es-ES" sz="1600" b="0" i="1">
                                  <a:latin typeface="Cambria Math" panose="02040503050406030204" pitchFamily="18" charset="0"/>
                                  <a:ea typeface="Cambria Math" panose="02040503050406030204" pitchFamily="18" charset="0"/>
                                </a:rPr>
                                <m:t>𝑡</m:t>
                              </m:r>
                            </m:e>
                          </m:d>
                          <m:r>
                            <a:rPr lang="es-ES" sz="1600" b="0" i="1" smtClean="0">
                              <a:latin typeface="Cambria Math" panose="02040503050406030204" pitchFamily="18" charset="0"/>
                              <a:ea typeface="Cambria Math" panose="02040503050406030204" pitchFamily="18" charset="0"/>
                            </a:rPr>
                            <m:t>𝑑𝑡</m:t>
                          </m:r>
                        </m:e>
                      </m:nary>
                      <m:r>
                        <a:rPr lang="es-ES" sz="1600" b="0" i="1" smtClean="0">
                          <a:latin typeface="Cambria Math" panose="02040503050406030204" pitchFamily="18" charset="0"/>
                          <a:ea typeface="Cambria Math" panose="02040503050406030204" pitchFamily="18" charset="0"/>
                        </a:rPr>
                        <m:t>    </m:t>
                      </m:r>
                    </m:oMath>
                  </m:oMathPara>
                </a14:m>
                <a:endParaRPr lang="es-ES" sz="1600" dirty="0">
                  <a:latin typeface="+mj-lt"/>
                </a:endParaRPr>
              </a:p>
            </p:txBody>
          </p:sp>
        </mc:Choice>
        <mc:Fallback xmlns="">
          <p:sp>
            <p:nvSpPr>
              <p:cNvPr id="65" name="CuadroTexto 64"/>
              <p:cNvSpPr txBox="1">
                <a:spLocks noRot="1" noChangeAspect="1" noMove="1" noResize="1" noEditPoints="1" noAdjustHandles="1" noChangeArrowheads="1" noChangeShapeType="1" noTextEdit="1"/>
              </p:cNvSpPr>
              <p:nvPr/>
            </p:nvSpPr>
            <p:spPr>
              <a:xfrm>
                <a:off x="1139588" y="3946668"/>
                <a:ext cx="5741508" cy="59138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p:cNvSpPr txBox="1"/>
              <p:nvPr/>
            </p:nvSpPr>
            <p:spPr>
              <a:xfrm>
                <a:off x="1084998" y="4792829"/>
                <a:ext cx="2093394" cy="5701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ea typeface="Cambria Math" panose="02040503050406030204" pitchFamily="18" charset="0"/>
                            </a:rPr>
                          </m:ctrlPr>
                        </m:borderBoxPr>
                        <m:e>
                          <m:r>
                            <a:rPr lang="es-ES" sz="1600" b="1" i="1">
                              <a:latin typeface="Cambria Math" panose="02040503050406030204" pitchFamily="18" charset="0"/>
                              <a:ea typeface="Cambria Math" panose="02040503050406030204" pitchFamily="18" charset="0"/>
                            </a:rPr>
                            <m:t>𝜽</m:t>
                          </m:r>
                          <m:r>
                            <a:rPr lang="es-ES" sz="1600" b="1" i="1">
                              <a:latin typeface="Cambria Math" panose="02040503050406030204" pitchFamily="18" charset="0"/>
                              <a:ea typeface="Cambria Math" panose="02040503050406030204" pitchFamily="18" charset="0"/>
                            </a:rPr>
                            <m:t>=</m:t>
                          </m:r>
                          <m:sSub>
                            <m:sSubPr>
                              <m:ctrlPr>
                                <a:rPr lang="es-ES" sz="1600" b="1" i="1">
                                  <a:latin typeface="Cambria Math" panose="02040503050406030204" pitchFamily="18" charset="0"/>
                                  <a:ea typeface="Cambria Math" panose="02040503050406030204" pitchFamily="18" charset="0"/>
                                </a:rPr>
                              </m:ctrlPr>
                            </m:sSubPr>
                            <m:e>
                              <m:r>
                                <a:rPr lang="es-ES" sz="1600" b="1" i="1">
                                  <a:latin typeface="Cambria Math" panose="02040503050406030204" pitchFamily="18" charset="0"/>
                                  <a:ea typeface="Cambria Math" panose="02040503050406030204" pitchFamily="18" charset="0"/>
                                </a:rPr>
                                <m:t>𝜽</m:t>
                              </m:r>
                            </m:e>
                            <m:sub>
                              <m:r>
                                <a:rPr lang="es-ES" sz="1600" b="1" i="1">
                                  <a:latin typeface="Cambria Math" panose="02040503050406030204" pitchFamily="18" charset="0"/>
                                  <a:ea typeface="Cambria Math" panose="02040503050406030204" pitchFamily="18" charset="0"/>
                                </a:rPr>
                                <m:t>𝟎</m:t>
                              </m:r>
                            </m:sub>
                          </m:sSub>
                          <m:r>
                            <a:rPr lang="es-ES" sz="1600" b="1" i="1">
                              <a:latin typeface="Cambria Math" panose="02040503050406030204" pitchFamily="18" charset="0"/>
                              <a:ea typeface="Cambria Math" panose="02040503050406030204" pitchFamily="18" charset="0"/>
                            </a:rPr>
                            <m:t>+</m:t>
                          </m:r>
                          <m:sSub>
                            <m:sSubPr>
                              <m:ctrlPr>
                                <a:rPr lang="es-ES" sz="1600" b="1" i="1">
                                  <a:latin typeface="Cambria Math" panose="02040503050406030204" pitchFamily="18" charset="0"/>
                                  <a:ea typeface="Cambria Math" panose="02040503050406030204" pitchFamily="18" charset="0"/>
                                </a:rPr>
                              </m:ctrlPr>
                            </m:sSubPr>
                            <m:e>
                              <m:r>
                                <a:rPr lang="es-ES" sz="1600" b="1" i="1">
                                  <a:latin typeface="Cambria Math" panose="02040503050406030204" pitchFamily="18" charset="0"/>
                                  <a:ea typeface="Cambria Math" panose="02040503050406030204" pitchFamily="18" charset="0"/>
                                </a:rPr>
                                <m:t>𝝎</m:t>
                              </m:r>
                            </m:e>
                            <m:sub>
                              <m:r>
                                <a:rPr lang="es-ES" sz="1600" b="1" i="1">
                                  <a:latin typeface="Cambria Math" panose="02040503050406030204" pitchFamily="18" charset="0"/>
                                  <a:ea typeface="Cambria Math" panose="02040503050406030204" pitchFamily="18" charset="0"/>
                                </a:rPr>
                                <m:t>𝟎</m:t>
                              </m:r>
                            </m:sub>
                          </m:sSub>
                          <m:r>
                            <a:rPr lang="es-ES" sz="1600" b="1" i="1">
                              <a:latin typeface="Cambria Math" panose="02040503050406030204" pitchFamily="18" charset="0"/>
                              <a:ea typeface="Cambria Math" panose="02040503050406030204" pitchFamily="18" charset="0"/>
                            </a:rPr>
                            <m:t>𝒕</m:t>
                          </m:r>
                          <m:r>
                            <a:rPr lang="es-ES" sz="1600" b="1" i="1">
                              <a:latin typeface="Cambria Math" panose="02040503050406030204" pitchFamily="18" charset="0"/>
                              <a:ea typeface="Cambria Math" panose="02040503050406030204" pitchFamily="18" charset="0"/>
                            </a:rPr>
                            <m:t>+</m:t>
                          </m:r>
                          <m:f>
                            <m:fPr>
                              <m:ctrlPr>
                                <a:rPr lang="es-ES" sz="1600" b="1" i="1">
                                  <a:latin typeface="Cambria Math" panose="02040503050406030204" pitchFamily="18" charset="0"/>
                                  <a:ea typeface="Cambria Math" panose="02040503050406030204" pitchFamily="18" charset="0"/>
                                </a:rPr>
                              </m:ctrlPr>
                            </m:fPr>
                            <m:num>
                              <m:r>
                                <a:rPr lang="es-ES" sz="1600" b="1" i="1">
                                  <a:latin typeface="Cambria Math" panose="02040503050406030204" pitchFamily="18" charset="0"/>
                                  <a:ea typeface="Cambria Math" panose="02040503050406030204" pitchFamily="18" charset="0"/>
                                </a:rPr>
                                <m:t>𝟏</m:t>
                              </m:r>
                            </m:num>
                            <m:den>
                              <m:r>
                                <a:rPr lang="es-ES" sz="1600" b="1" i="1">
                                  <a:latin typeface="Cambria Math" panose="02040503050406030204" pitchFamily="18" charset="0"/>
                                  <a:ea typeface="Cambria Math" panose="02040503050406030204" pitchFamily="18" charset="0"/>
                                </a:rPr>
                                <m:t>𝟐</m:t>
                              </m:r>
                            </m:den>
                          </m:f>
                          <m:r>
                            <a:rPr lang="es-ES" sz="1600" b="1" i="1">
                              <a:latin typeface="Cambria Math" panose="02040503050406030204" pitchFamily="18" charset="0"/>
                              <a:ea typeface="Cambria Math" panose="02040503050406030204" pitchFamily="18" charset="0"/>
                            </a:rPr>
                            <m:t>𝜶</m:t>
                          </m:r>
                          <m:sSup>
                            <m:sSupPr>
                              <m:ctrlPr>
                                <a:rPr lang="es-ES" sz="1600" b="1" i="1">
                                  <a:latin typeface="Cambria Math" panose="02040503050406030204" pitchFamily="18" charset="0"/>
                                  <a:ea typeface="Cambria Math" panose="02040503050406030204" pitchFamily="18" charset="0"/>
                                </a:rPr>
                              </m:ctrlPr>
                            </m:sSupPr>
                            <m:e>
                              <m:r>
                                <a:rPr lang="es-ES" sz="1600" b="1" i="1">
                                  <a:latin typeface="Cambria Math" panose="02040503050406030204" pitchFamily="18" charset="0"/>
                                  <a:ea typeface="Cambria Math" panose="02040503050406030204" pitchFamily="18" charset="0"/>
                                </a:rPr>
                                <m:t>𝒕</m:t>
                              </m:r>
                            </m:e>
                            <m:sup>
                              <m:r>
                                <a:rPr lang="es-ES" sz="1600" b="1" i="1">
                                  <a:latin typeface="Cambria Math" panose="02040503050406030204" pitchFamily="18" charset="0"/>
                                  <a:ea typeface="Cambria Math" panose="02040503050406030204" pitchFamily="18" charset="0"/>
                                </a:rPr>
                                <m:t>𝟐</m:t>
                              </m:r>
                            </m:sup>
                          </m:sSup>
                        </m:e>
                      </m:borderBox>
                    </m:oMath>
                  </m:oMathPara>
                </a14:m>
                <a:endParaRPr lang="es-ES" sz="1600" b="1" dirty="0">
                  <a:latin typeface="+mj-lt"/>
                </a:endParaRPr>
              </a:p>
            </p:txBody>
          </p:sp>
        </mc:Choice>
        <mc:Fallback xmlns="">
          <p:sp>
            <p:nvSpPr>
              <p:cNvPr id="66" name="CuadroTexto 65"/>
              <p:cNvSpPr txBox="1">
                <a:spLocks noRot="1" noChangeAspect="1" noMove="1" noResize="1" noEditPoints="1" noAdjustHandles="1" noChangeArrowheads="1" noChangeShapeType="1" noTextEdit="1"/>
              </p:cNvSpPr>
              <p:nvPr/>
            </p:nvSpPr>
            <p:spPr>
              <a:xfrm>
                <a:off x="1084998" y="4792829"/>
                <a:ext cx="2093394" cy="570156"/>
              </a:xfrm>
              <a:prstGeom prst="rect">
                <a:avLst/>
              </a:prstGeom>
              <a:blipFill>
                <a:blip r:embed="rId7"/>
                <a:stretch>
                  <a:fillRect/>
                </a:stretch>
              </a:blipFill>
            </p:spPr>
            <p:txBody>
              <a:bodyPr/>
              <a:lstStyle/>
              <a:p>
                <a:r>
                  <a:rPr lang="es-ES">
                    <a:noFill/>
                  </a:rPr>
                  <a:t> </a:t>
                </a:r>
              </a:p>
            </p:txBody>
          </p:sp>
        </mc:Fallback>
      </mc:AlternateContent>
      <p:sp>
        <p:nvSpPr>
          <p:cNvPr id="67" name="CuadroTexto 66"/>
          <p:cNvSpPr txBox="1"/>
          <p:nvPr/>
        </p:nvSpPr>
        <p:spPr>
          <a:xfrm>
            <a:off x="3412319" y="4925323"/>
            <a:ext cx="4461681" cy="338554"/>
          </a:xfrm>
          <a:prstGeom prst="rect">
            <a:avLst/>
          </a:prstGeom>
          <a:noFill/>
        </p:spPr>
        <p:txBody>
          <a:bodyPr wrap="square" rtlCol="0">
            <a:spAutoFit/>
          </a:bodyPr>
          <a:lstStyle/>
          <a:p>
            <a:r>
              <a:rPr lang="es-ES" sz="1600" dirty="0" smtClean="0">
                <a:solidFill>
                  <a:srgbClr val="00B0F0"/>
                </a:solidFill>
                <a:latin typeface="+mj-lt"/>
              </a:rPr>
              <a:t>Ecuación del movimiento del MCUA</a:t>
            </a:r>
            <a:endParaRPr lang="es-ES" sz="1600" dirty="0">
              <a:solidFill>
                <a:srgbClr val="00B0F0"/>
              </a:solidFill>
              <a:latin typeface="+mj-lt"/>
            </a:endParaRPr>
          </a:p>
        </p:txBody>
      </p:sp>
      <mc:AlternateContent xmlns:mc="http://schemas.openxmlformats.org/markup-compatibility/2006" xmlns:a14="http://schemas.microsoft.com/office/drawing/2010/main">
        <mc:Choice Requires="a14">
          <p:sp>
            <p:nvSpPr>
              <p:cNvPr id="68" name="CuadroTexto 67"/>
              <p:cNvSpPr txBox="1"/>
              <p:nvPr/>
            </p:nvSpPr>
            <p:spPr>
              <a:xfrm>
                <a:off x="1112292" y="5830057"/>
                <a:ext cx="1749517" cy="372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borderBox>
                        <m:borderBoxPr>
                          <m:ctrlPr>
                            <a:rPr lang="es-ES" sz="1600" b="1" i="1" smtClean="0">
                              <a:latin typeface="Cambria Math" panose="02040503050406030204" pitchFamily="18" charset="0"/>
                              <a:ea typeface="Cambria Math"/>
                            </a:rPr>
                          </m:ctrlPr>
                        </m:borderBoxPr>
                        <m:e>
                          <m:sSup>
                            <m:sSupPr>
                              <m:ctrlPr>
                                <a:rPr lang="es-ES" sz="1600" b="1" i="1">
                                  <a:latin typeface="Cambria Math" panose="02040503050406030204" pitchFamily="18" charset="0"/>
                                  <a:ea typeface="Cambria Math"/>
                                </a:rPr>
                              </m:ctrlPr>
                            </m:sSupPr>
                            <m:e>
                              <m:r>
                                <a:rPr lang="es-ES" sz="1600" b="1" i="1" smtClean="0">
                                  <a:latin typeface="Cambria Math" panose="02040503050406030204" pitchFamily="18" charset="0"/>
                                  <a:ea typeface="Cambria Math" panose="02040503050406030204" pitchFamily="18" charset="0"/>
                                </a:rPr>
                                <m:t>𝝎</m:t>
                              </m:r>
                            </m:e>
                            <m:sup>
                              <m:r>
                                <a:rPr lang="es-ES" sz="1600" b="1" i="1">
                                  <a:latin typeface="Cambria Math" panose="02040503050406030204" pitchFamily="18" charset="0"/>
                                  <a:ea typeface="Cambria Math"/>
                                </a:rPr>
                                <m:t>𝟐</m:t>
                              </m:r>
                            </m:sup>
                          </m:sSup>
                          <m:r>
                            <a:rPr lang="es-ES" sz="1600" b="1" i="1">
                              <a:latin typeface="Cambria Math" panose="02040503050406030204" pitchFamily="18" charset="0"/>
                              <a:ea typeface="Cambria Math"/>
                            </a:rPr>
                            <m:t>−</m:t>
                          </m:r>
                          <m:sSubSup>
                            <m:sSubSupPr>
                              <m:ctrlPr>
                                <a:rPr lang="es-ES" sz="1600" b="1" i="1">
                                  <a:latin typeface="Cambria Math" panose="02040503050406030204" pitchFamily="18" charset="0"/>
                                  <a:ea typeface="Cambria Math"/>
                                </a:rPr>
                              </m:ctrlPr>
                            </m:sSubSupPr>
                            <m:e>
                              <m:r>
                                <a:rPr lang="es-ES" sz="1600" b="1" i="1" smtClean="0">
                                  <a:latin typeface="Cambria Math" panose="02040503050406030204" pitchFamily="18" charset="0"/>
                                  <a:ea typeface="Cambria Math" panose="02040503050406030204" pitchFamily="18" charset="0"/>
                                </a:rPr>
                                <m:t>𝝎</m:t>
                              </m:r>
                            </m:e>
                            <m:sub>
                              <m:r>
                                <a:rPr lang="es-ES" sz="1600" b="1" i="1">
                                  <a:latin typeface="Cambria Math" panose="02040503050406030204" pitchFamily="18" charset="0"/>
                                  <a:ea typeface="Cambria Math"/>
                                </a:rPr>
                                <m:t>𝟎</m:t>
                              </m:r>
                            </m:sub>
                            <m:sup>
                              <m:r>
                                <a:rPr lang="es-ES" sz="1600" b="1" i="1">
                                  <a:latin typeface="Cambria Math" panose="02040503050406030204" pitchFamily="18" charset="0"/>
                                  <a:ea typeface="Cambria Math"/>
                                </a:rPr>
                                <m:t>𝟐</m:t>
                              </m:r>
                            </m:sup>
                          </m:sSubSup>
                          <m:r>
                            <a:rPr lang="es-ES" sz="1600" b="1" i="1">
                              <a:latin typeface="Cambria Math" panose="02040503050406030204" pitchFamily="18" charset="0"/>
                              <a:ea typeface="Cambria Math"/>
                            </a:rPr>
                            <m:t>=</m:t>
                          </m:r>
                          <m:r>
                            <a:rPr lang="es-ES" sz="1600" b="1" i="1">
                              <a:latin typeface="Cambria Math" panose="02040503050406030204" pitchFamily="18" charset="0"/>
                              <a:ea typeface="Cambria Math"/>
                            </a:rPr>
                            <m:t>𝟐</m:t>
                          </m:r>
                          <m:r>
                            <a:rPr lang="es-ES" sz="1600" b="1" i="1" smtClean="0">
                              <a:latin typeface="Cambria Math" panose="02040503050406030204" pitchFamily="18" charset="0"/>
                              <a:ea typeface="Cambria Math" panose="02040503050406030204" pitchFamily="18" charset="0"/>
                            </a:rPr>
                            <m:t>𝜶</m:t>
                          </m:r>
                          <m:r>
                            <a:rPr lang="es-ES" sz="1600" b="1" i="1">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𝛉</m:t>
                          </m:r>
                          <m:r>
                            <m:rPr>
                              <m:nor/>
                            </m:rPr>
                            <a:rPr lang="es-ES" sz="1600" b="1" dirty="0">
                              <a:latin typeface="+mj-lt"/>
                            </a:rPr>
                            <m:t> </m:t>
                          </m:r>
                        </m:e>
                      </m:borderBox>
                    </m:oMath>
                  </m:oMathPara>
                </a14:m>
                <a:endParaRPr lang="es-ES" sz="1600" b="1" dirty="0">
                  <a:latin typeface="+mj-lt"/>
                </a:endParaRPr>
              </a:p>
            </p:txBody>
          </p:sp>
        </mc:Choice>
        <mc:Fallback xmlns="">
          <p:sp>
            <p:nvSpPr>
              <p:cNvPr id="68" name="CuadroTexto 67"/>
              <p:cNvSpPr txBox="1">
                <a:spLocks noRot="1" noChangeAspect="1" noMove="1" noResize="1" noEditPoints="1" noAdjustHandles="1" noChangeArrowheads="1" noChangeShapeType="1" noTextEdit="1"/>
              </p:cNvSpPr>
              <p:nvPr/>
            </p:nvSpPr>
            <p:spPr>
              <a:xfrm>
                <a:off x="1112292" y="5830057"/>
                <a:ext cx="1749517" cy="372410"/>
              </a:xfrm>
              <a:prstGeom prst="rect">
                <a:avLst/>
              </a:prstGeom>
              <a:blipFill>
                <a:blip r:embed="rId8"/>
                <a:stretch>
                  <a:fillRect/>
                </a:stretch>
              </a:blipFill>
            </p:spPr>
            <p:txBody>
              <a:bodyPr/>
              <a:lstStyle/>
              <a:p>
                <a:r>
                  <a:rPr lang="es-ES">
                    <a:noFill/>
                  </a:rPr>
                  <a:t> </a:t>
                </a:r>
              </a:p>
            </p:txBody>
          </p:sp>
        </mc:Fallback>
      </mc:AlternateContent>
      <p:sp>
        <p:nvSpPr>
          <p:cNvPr id="69" name="CuadroTexto 68"/>
          <p:cNvSpPr txBox="1"/>
          <p:nvPr/>
        </p:nvSpPr>
        <p:spPr>
          <a:xfrm>
            <a:off x="3100694" y="5871567"/>
            <a:ext cx="5890905" cy="338554"/>
          </a:xfrm>
          <a:prstGeom prst="rect">
            <a:avLst/>
          </a:prstGeom>
          <a:noFill/>
        </p:spPr>
        <p:txBody>
          <a:bodyPr wrap="square" rtlCol="0">
            <a:spAutoFit/>
          </a:bodyPr>
          <a:lstStyle/>
          <a:p>
            <a:r>
              <a:rPr lang="es-ES" sz="1600" dirty="0" smtClean="0">
                <a:solidFill>
                  <a:srgbClr val="00B0F0"/>
                </a:solidFill>
                <a:latin typeface="+mj-lt"/>
              </a:rPr>
              <a:t>Ecuación de la velocidad en función del ángulo descrito</a:t>
            </a:r>
            <a:endParaRPr lang="es-ES" sz="1600" dirty="0">
              <a:solidFill>
                <a:srgbClr val="00B0F0"/>
              </a:solidFill>
              <a:latin typeface="+mj-lt"/>
            </a:endParaRPr>
          </a:p>
        </p:txBody>
      </p:sp>
      <p:cxnSp>
        <p:nvCxnSpPr>
          <p:cNvPr id="70" name="Conector angular 69"/>
          <p:cNvCxnSpPr>
            <a:stCxn id="63" idx="1"/>
            <a:endCxn id="68" idx="1"/>
          </p:cNvCxnSpPr>
          <p:nvPr/>
        </p:nvCxnSpPr>
        <p:spPr>
          <a:xfrm rot="10800000" flipV="1">
            <a:off x="1112293" y="3492686"/>
            <a:ext cx="13649" cy="2523576"/>
          </a:xfrm>
          <a:prstGeom prst="bentConnector3">
            <a:avLst>
              <a:gd name="adj1" fmla="val 17748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Conector angular 70"/>
          <p:cNvCxnSpPr>
            <a:endCxn id="68" idx="1"/>
          </p:cNvCxnSpPr>
          <p:nvPr/>
        </p:nvCxnSpPr>
        <p:spPr>
          <a:xfrm rot="5400000">
            <a:off x="659169" y="5561856"/>
            <a:ext cx="907530" cy="1283"/>
          </a:xfrm>
          <a:prstGeom prst="bentConnector4">
            <a:avLst>
              <a:gd name="adj1" fmla="val 4756"/>
              <a:gd name="adj2" fmla="val 17917615"/>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ángulo 16"/>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830035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p:grpSp>
        <p:nvGrpSpPr>
          <p:cNvPr id="21" name="Grupo 20"/>
          <p:cNvGrpSpPr/>
          <p:nvPr/>
        </p:nvGrpSpPr>
        <p:grpSpPr>
          <a:xfrm>
            <a:off x="467341" y="1089322"/>
            <a:ext cx="8318500" cy="1730953"/>
            <a:chOff x="825500" y="2097713"/>
            <a:chExt cx="8318500" cy="1730953"/>
          </a:xfrm>
        </p:grpSpPr>
        <p:sp>
          <p:nvSpPr>
            <p:cNvPr id="22" name="Rectángulo 21"/>
            <p:cNvSpPr/>
            <p:nvPr/>
          </p:nvSpPr>
          <p:spPr>
            <a:xfrm>
              <a:off x="825500" y="2442339"/>
              <a:ext cx="8318500" cy="138632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a:t>Un disco de 40 </a:t>
              </a:r>
              <a:r>
                <a:rPr lang="es-ES" sz="1600" dirty="0" smtClean="0"/>
                <a:t>cm </a:t>
              </a:r>
              <a:r>
                <a:rPr lang="es-ES" sz="1600" dirty="0"/>
                <a:t>de diámetro que parte del reposo gira durante 20 </a:t>
              </a:r>
              <a:r>
                <a:rPr lang="es-ES" sz="1600" dirty="0" smtClean="0"/>
                <a:t>s </a:t>
              </a:r>
              <a:r>
                <a:rPr lang="es-ES" sz="1600" dirty="0"/>
                <a:t>hasta alcanzar las 60 r.p.m. Transcurrido dicho tiempo, el disco gira durante 10 </a:t>
              </a:r>
              <a:r>
                <a:rPr lang="es-ES" sz="1600" dirty="0" smtClean="0"/>
                <a:t>s </a:t>
              </a:r>
              <a:r>
                <a:rPr lang="es-ES" sz="1600" dirty="0"/>
                <a:t>a velocidad constante, y posteriormente, inicia un frenado que lo hace detenerse en dos vueltas. Calcular: </a:t>
              </a:r>
              <a:r>
                <a:rPr lang="es-ES" sz="1600" dirty="0" smtClean="0"/>
                <a:t>i) </a:t>
              </a:r>
              <a:r>
                <a:rPr lang="es-ES" sz="1600" dirty="0"/>
                <a:t>Las aceleraciones angulares al acelerar y al </a:t>
              </a:r>
              <a:r>
                <a:rPr lang="es-ES" sz="1600" dirty="0" smtClean="0"/>
                <a:t>frenar; </a:t>
              </a:r>
              <a:r>
                <a:rPr lang="es-ES" sz="1600" dirty="0" err="1" smtClean="0"/>
                <a:t>ii</a:t>
              </a:r>
              <a:r>
                <a:rPr lang="es-ES" sz="1600" dirty="0" smtClean="0"/>
                <a:t>) </a:t>
              </a:r>
              <a:r>
                <a:rPr lang="es-ES" sz="1600" dirty="0"/>
                <a:t>El número de vueltas totales realizadas por el disco desde que inicia el movimiento hasta que se detiene de nuevo</a:t>
              </a:r>
              <a:r>
                <a:rPr lang="es-ES" sz="1600" dirty="0" smtClean="0"/>
                <a:t>.</a:t>
              </a:r>
              <a:endParaRPr lang="es-ES" sz="1600" baseline="30000" dirty="0"/>
            </a:p>
          </p:txBody>
        </p:sp>
        <p:sp>
          <p:nvSpPr>
            <p:cNvPr id="23" name="CuadroTexto 22"/>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a:t>
              </a:r>
              <a:r>
                <a:rPr lang="es-ES" sz="1600" b="1" dirty="0">
                  <a:solidFill>
                    <a:schemeClr val="bg1"/>
                  </a:solidFill>
                  <a:latin typeface="+mj-lt"/>
                </a:rPr>
                <a:t>4</a:t>
              </a:r>
            </a:p>
          </p:txBody>
        </p:sp>
      </p:grpSp>
      <p:sp>
        <p:nvSpPr>
          <p:cNvPr id="24" name="CuadroTexto 23"/>
          <p:cNvSpPr txBox="1"/>
          <p:nvPr/>
        </p:nvSpPr>
        <p:spPr>
          <a:xfrm>
            <a:off x="409536" y="2902124"/>
            <a:ext cx="1962397" cy="338554"/>
          </a:xfrm>
          <a:prstGeom prst="rect">
            <a:avLst/>
          </a:prstGeom>
          <a:noFill/>
        </p:spPr>
        <p:txBody>
          <a:bodyPr wrap="none" rtlCol="0">
            <a:spAutoFit/>
          </a:bodyPr>
          <a:lstStyle/>
          <a:p>
            <a:r>
              <a:rPr lang="es-ES" sz="1600" dirty="0" smtClean="0"/>
              <a:t>En el primer tramo:</a:t>
            </a:r>
            <a:endParaRPr lang="es-ES" sz="1600" dirty="0"/>
          </a:p>
        </p:txBody>
      </p:sp>
      <mc:AlternateContent xmlns:mc="http://schemas.openxmlformats.org/markup-compatibility/2006" xmlns:a14="http://schemas.microsoft.com/office/drawing/2010/main">
        <mc:Choice Requires="a14">
          <p:sp>
            <p:nvSpPr>
              <p:cNvPr id="2" name="CuadroTexto 1"/>
              <p:cNvSpPr txBox="1"/>
              <p:nvPr/>
            </p:nvSpPr>
            <p:spPr>
              <a:xfrm>
                <a:off x="605940" y="3230703"/>
                <a:ext cx="3842719"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=60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𝑟𝑒𝑣</m:t>
                          </m:r>
                        </m:num>
                        <m:den>
                          <m:r>
                            <a:rPr lang="es-ES" sz="1600" b="0" i="1" smtClean="0">
                              <a:latin typeface="Cambria Math" panose="02040503050406030204" pitchFamily="18" charset="0"/>
                              <a:ea typeface="Cambria Math" panose="02040503050406030204" pitchFamily="18" charset="0"/>
                            </a:rPr>
                            <m:t>𝑚𝑖𝑛</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𝑟𝑎𝑑</m:t>
                          </m:r>
                        </m:num>
                        <m:den>
                          <m:r>
                            <a:rPr lang="es-ES" sz="1600" b="0" i="1" smtClean="0">
                              <a:latin typeface="Cambria Math" panose="02040503050406030204" pitchFamily="18" charset="0"/>
                              <a:ea typeface="Cambria Math" panose="02040503050406030204" pitchFamily="18" charset="0"/>
                            </a:rPr>
                            <m:t>𝑟𝑒𝑣</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𝑚𝑖𝑛</m:t>
                          </m:r>
                        </m:num>
                        <m:den>
                          <m:r>
                            <a:rPr lang="es-ES" sz="1600" b="0" i="1" smtClean="0">
                              <a:latin typeface="Cambria Math" panose="02040503050406030204" pitchFamily="18" charset="0"/>
                              <a:ea typeface="Cambria Math" panose="02040503050406030204" pitchFamily="18" charset="0"/>
                            </a:rPr>
                            <m:t>60 </m:t>
                          </m:r>
                          <m:r>
                            <a:rPr lang="es-ES" sz="1600" b="0" i="1" smtClean="0">
                              <a:latin typeface="Cambria Math" panose="02040503050406030204" pitchFamily="18" charset="0"/>
                              <a:ea typeface="Cambria Math" panose="02040503050406030204" pitchFamily="18" charset="0"/>
                            </a:rPr>
                            <m:t>𝑠</m:t>
                          </m:r>
                        </m:den>
                      </m:f>
                      <m:r>
                        <a:rPr lang="es-ES" sz="1600" b="0" i="1" smtClean="0">
                          <a:latin typeface="Cambria Math" panose="02040503050406030204" pitchFamily="18" charset="0"/>
                          <a:ea typeface="Cambria Math" panose="02040503050406030204" pitchFamily="18" charset="0"/>
                        </a:rPr>
                        <m:t>=6,28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−1</m:t>
                          </m:r>
                        </m:sup>
                      </m:sSup>
                    </m:oMath>
                  </m:oMathPara>
                </a14:m>
                <a:endParaRPr lang="es-ES" sz="16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605940" y="3230703"/>
                <a:ext cx="3842719" cy="46756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723900" y="3724157"/>
                <a:ext cx="6151941"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𝜔</m:t>
                          </m:r>
                        </m:e>
                        <m:sub>
                          <m:r>
                            <a:rPr lang="es-ES" sz="1600" b="0" i="1" smtClean="0">
                              <a:latin typeface="Cambria Math" panose="02040503050406030204" pitchFamily="18" charset="0"/>
                              <a:ea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  →    6,28=0+</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·20   →    </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6,28</m:t>
                          </m:r>
                        </m:num>
                        <m:den>
                          <m:r>
                            <a:rPr lang="es-ES" sz="1600" b="0" i="1" smtClean="0">
                              <a:latin typeface="Cambria Math" panose="02040503050406030204" pitchFamily="18" charset="0"/>
                              <a:ea typeface="Cambria Math" panose="02040503050406030204" pitchFamily="18" charset="0"/>
                            </a:rPr>
                            <m:t>20</m:t>
                          </m:r>
                        </m:den>
                      </m:f>
                      <m:r>
                        <a:rPr lang="es-ES" sz="1600" b="0" i="1" smtClean="0">
                          <a:latin typeface="Cambria Math" panose="02040503050406030204" pitchFamily="18" charset="0"/>
                          <a:ea typeface="Cambria Math" panose="02040503050406030204" pitchFamily="18" charset="0"/>
                        </a:rPr>
                        <m:t>=0,314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−2</m:t>
                          </m:r>
                        </m:sup>
                      </m:sSup>
                    </m:oMath>
                  </m:oMathPara>
                </a14:m>
                <a:endParaRPr lang="es-ES" sz="1600" dirty="0"/>
              </a:p>
            </p:txBody>
          </p:sp>
        </mc:Choice>
        <mc:Fallback xmlns="">
          <p:sp>
            <p:nvSpPr>
              <p:cNvPr id="3" name="CuadroTexto 2"/>
              <p:cNvSpPr txBox="1">
                <a:spLocks noRot="1" noChangeAspect="1" noMove="1" noResize="1" noEditPoints="1" noAdjustHandles="1" noChangeArrowheads="1" noChangeShapeType="1" noTextEdit="1"/>
              </p:cNvSpPr>
              <p:nvPr/>
            </p:nvSpPr>
            <p:spPr>
              <a:xfrm>
                <a:off x="723900" y="3724157"/>
                <a:ext cx="6151941" cy="46262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723900" y="4212674"/>
                <a:ext cx="6599242"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𝜃</m:t>
                      </m:r>
                      <m:r>
                        <a:rPr lang="es-ES" sz="1600" b="0" i="0"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𝜃</m:t>
                          </m:r>
                        </m:e>
                        <m:sub>
                          <m:r>
                            <a:rPr lang="es-ES" sz="1600" b="0" i="1" smtClean="0">
                              <a:latin typeface="Cambria Math" panose="02040503050406030204" pitchFamily="18" charset="0"/>
                              <a:ea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𝜔</m:t>
                          </m:r>
                        </m:e>
                        <m:sub>
                          <m:r>
                            <a:rPr lang="es-ES" sz="1600" b="0" i="1" smtClean="0">
                              <a:latin typeface="Cambria Math" panose="02040503050406030204" pitchFamily="18" charset="0"/>
                              <a:ea typeface="Cambria Math" panose="02040503050406030204" pitchFamily="18" charset="0"/>
                            </a:rPr>
                            <m:t>0</m:t>
                          </m:r>
                        </m:sub>
                      </m:sSub>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𝛼</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𝑡</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2</m:t>
                          </m:r>
                        </m:den>
                      </m:f>
                      <m:r>
                        <a:rPr lang="es-ES" sz="1600" b="0" i="1" smtClean="0">
                          <a:latin typeface="Cambria Math" panose="02040503050406030204" pitchFamily="18" charset="0"/>
                          <a:ea typeface="Cambria Math" panose="02040503050406030204" pitchFamily="18" charset="0"/>
                        </a:rPr>
                        <m:t>·0,314·</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20</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=62,8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1 </m:t>
                          </m:r>
                          <m:r>
                            <a:rPr lang="es-ES" sz="1600" b="0" i="1" smtClean="0">
                              <a:latin typeface="Cambria Math" panose="02040503050406030204" pitchFamily="18" charset="0"/>
                              <a:ea typeface="Cambria Math" panose="02040503050406030204" pitchFamily="18" charset="0"/>
                            </a:rPr>
                            <m:t>𝑣𝑢𝑒𝑙𝑡𝑎</m:t>
                          </m:r>
                        </m:num>
                        <m:den>
                          <m:r>
                            <a:rPr lang="es-ES" sz="1600" b="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𝑟𝑎𝑑</m:t>
                          </m:r>
                        </m:den>
                      </m:f>
                      <m:r>
                        <a:rPr lang="es-ES" sz="1600" b="0" i="1" smtClean="0">
                          <a:latin typeface="Cambria Math" panose="02040503050406030204" pitchFamily="18" charset="0"/>
                          <a:ea typeface="Cambria Math" panose="02040503050406030204" pitchFamily="18" charset="0"/>
                        </a:rPr>
                        <m:t>=10 </m:t>
                      </m:r>
                      <m:r>
                        <a:rPr lang="es-ES" sz="1600" b="0" i="1" smtClean="0">
                          <a:latin typeface="Cambria Math" panose="02040503050406030204" pitchFamily="18" charset="0"/>
                          <a:ea typeface="Cambria Math" panose="02040503050406030204" pitchFamily="18" charset="0"/>
                        </a:rPr>
                        <m:t>𝑣𝑢𝑒𝑙𝑡𝑎𝑠</m:t>
                      </m:r>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723900" y="4212674"/>
                <a:ext cx="6599242" cy="467500"/>
              </a:xfrm>
              <a:prstGeom prst="rect">
                <a:avLst/>
              </a:prstGeom>
              <a:blipFill>
                <a:blip r:embed="rId5"/>
                <a:stretch>
                  <a:fillRect/>
                </a:stretch>
              </a:blipFill>
            </p:spPr>
            <p:txBody>
              <a:bodyPr/>
              <a:lstStyle/>
              <a:p>
                <a:r>
                  <a:rPr lang="es-ES">
                    <a:noFill/>
                  </a:rPr>
                  <a:t> </a:t>
                </a:r>
              </a:p>
            </p:txBody>
          </p:sp>
        </mc:Fallback>
      </mc:AlternateContent>
      <p:sp>
        <p:nvSpPr>
          <p:cNvPr id="28" name="Abrir llave 27"/>
          <p:cNvSpPr/>
          <p:nvPr/>
        </p:nvSpPr>
        <p:spPr>
          <a:xfrm>
            <a:off x="575315" y="3847731"/>
            <a:ext cx="148585" cy="788573"/>
          </a:xfrm>
          <a:prstGeom prst="leftBrace">
            <a:avLst>
              <a:gd name="adj1" fmla="val 6432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CuadroTexto 28"/>
          <p:cNvSpPr txBox="1"/>
          <p:nvPr/>
        </p:nvSpPr>
        <p:spPr>
          <a:xfrm>
            <a:off x="460584" y="4679797"/>
            <a:ext cx="2111475" cy="338554"/>
          </a:xfrm>
          <a:prstGeom prst="rect">
            <a:avLst/>
          </a:prstGeom>
          <a:noFill/>
        </p:spPr>
        <p:txBody>
          <a:bodyPr wrap="none" rtlCol="0">
            <a:spAutoFit/>
          </a:bodyPr>
          <a:lstStyle/>
          <a:p>
            <a:r>
              <a:rPr lang="es-ES" sz="1600" dirty="0" smtClean="0"/>
              <a:t>En el segundo tramo:</a:t>
            </a:r>
            <a:endParaRPr lang="es-ES" sz="1600" dirty="0"/>
          </a:p>
        </p:txBody>
      </p:sp>
      <mc:AlternateContent xmlns:mc="http://schemas.openxmlformats.org/markup-compatibility/2006" xmlns:a14="http://schemas.microsoft.com/office/drawing/2010/main">
        <mc:Choice Requires="a14">
          <p:sp>
            <p:nvSpPr>
              <p:cNvPr id="5" name="Rectángulo 4"/>
              <p:cNvSpPr/>
              <p:nvPr/>
            </p:nvSpPr>
            <p:spPr>
              <a:xfrm>
                <a:off x="662267" y="5060691"/>
                <a:ext cx="464691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ea typeface="Cambria Math" panose="02040503050406030204" pitchFamily="18" charset="0"/>
                        </a:rPr>
                        <m:t>𝜃</m:t>
                      </m:r>
                      <m:r>
                        <a:rPr lang="es-ES" sz="160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𝜃</m:t>
                          </m:r>
                        </m:e>
                        <m:sub>
                          <m:r>
                            <a:rPr lang="es-ES" sz="1600" i="1">
                              <a:latin typeface="Cambria Math" panose="02040503050406030204" pitchFamily="18" charset="0"/>
                              <a:ea typeface="Cambria Math" panose="02040503050406030204" pitchFamily="18" charset="0"/>
                            </a:rPr>
                            <m:t>0</m:t>
                          </m:r>
                        </m:sub>
                      </m:sSub>
                      <m:r>
                        <a:rPr lang="es-ES" sz="1600" i="1">
                          <a:latin typeface="Cambria Math" panose="02040503050406030204" pitchFamily="18" charset="0"/>
                          <a:ea typeface="Cambria Math" panose="02040503050406030204" pitchFamily="18" charset="0"/>
                        </a:rPr>
                        <m:t>+</m:t>
                      </m:r>
                      <m:r>
                        <a:rPr lang="es-ES" sz="1600" i="1" smtClean="0">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=6,28·10=62,8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=10 </m:t>
                      </m:r>
                      <m:r>
                        <a:rPr lang="es-ES" sz="1600" b="0" i="1" smtClean="0">
                          <a:latin typeface="Cambria Math" panose="02040503050406030204" pitchFamily="18" charset="0"/>
                          <a:ea typeface="Cambria Math" panose="02040503050406030204" pitchFamily="18" charset="0"/>
                        </a:rPr>
                        <m:t>𝑣𝑢𝑒𝑙𝑡𝑎𝑠</m:t>
                      </m:r>
                      <m:r>
                        <a:rPr lang="es-ES" sz="1600" i="1">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5" name="Rectángulo 4"/>
              <p:cNvSpPr>
                <a:spLocks noRot="1" noChangeAspect="1" noMove="1" noResize="1" noEditPoints="1" noAdjustHandles="1" noChangeArrowheads="1" noChangeShapeType="1" noTextEdit="1"/>
              </p:cNvSpPr>
              <p:nvPr/>
            </p:nvSpPr>
            <p:spPr>
              <a:xfrm>
                <a:off x="662267" y="5060691"/>
                <a:ext cx="4646913" cy="338554"/>
              </a:xfrm>
              <a:prstGeom prst="rect">
                <a:avLst/>
              </a:prstGeom>
              <a:blipFill>
                <a:blip r:embed="rId6"/>
                <a:stretch>
                  <a:fillRect/>
                </a:stretch>
              </a:blipFill>
            </p:spPr>
            <p:txBody>
              <a:bodyPr/>
              <a:lstStyle/>
              <a:p>
                <a:r>
                  <a:rPr lang="es-ES">
                    <a:noFill/>
                  </a:rPr>
                  <a:t> </a:t>
                </a:r>
              </a:p>
            </p:txBody>
          </p:sp>
        </mc:Fallback>
      </mc:AlternateContent>
      <p:sp>
        <p:nvSpPr>
          <p:cNvPr id="31" name="CuadroTexto 30"/>
          <p:cNvSpPr txBox="1"/>
          <p:nvPr/>
        </p:nvSpPr>
        <p:spPr>
          <a:xfrm>
            <a:off x="460584" y="5371806"/>
            <a:ext cx="1848583" cy="338554"/>
          </a:xfrm>
          <a:prstGeom prst="rect">
            <a:avLst/>
          </a:prstGeom>
          <a:noFill/>
        </p:spPr>
        <p:txBody>
          <a:bodyPr wrap="none" rtlCol="0">
            <a:spAutoFit/>
          </a:bodyPr>
          <a:lstStyle/>
          <a:p>
            <a:r>
              <a:rPr lang="es-ES" sz="1600" dirty="0" smtClean="0"/>
              <a:t>En el tercer tramo:</a:t>
            </a:r>
            <a:endParaRPr lang="es-ES" sz="1600" dirty="0"/>
          </a:p>
        </p:txBody>
      </p:sp>
      <mc:AlternateContent xmlns:mc="http://schemas.openxmlformats.org/markup-compatibility/2006" xmlns:a14="http://schemas.microsoft.com/office/drawing/2010/main">
        <mc:Choice Requires="a14">
          <p:sp>
            <p:nvSpPr>
              <p:cNvPr id="32" name="CuadroTexto 31"/>
              <p:cNvSpPr txBox="1"/>
              <p:nvPr/>
            </p:nvSpPr>
            <p:spPr>
              <a:xfrm>
                <a:off x="3627622" y="5625903"/>
                <a:ext cx="5247783" cy="5239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rPr>
                          </m:ctrlPr>
                        </m:sSupPr>
                        <m:e>
                          <m:r>
                            <a:rPr lang="es-ES" sz="1600" i="1" smtClean="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𝜔</m:t>
                          </m:r>
                        </m:e>
                        <m:sub>
                          <m:r>
                            <a:rPr lang="es-ES" sz="1600" b="0" i="1" smtClean="0">
                              <a:latin typeface="Cambria Math" panose="02040503050406030204" pitchFamily="18" charset="0"/>
                            </a:rPr>
                            <m:t>0</m:t>
                          </m:r>
                        </m:sub>
                        <m:sup>
                          <m:r>
                            <a:rPr lang="es-ES" sz="1600" b="0" i="1" smtClean="0">
                              <a:latin typeface="Cambria Math" panose="02040503050406030204" pitchFamily="18" charset="0"/>
                            </a:rPr>
                            <m:t>2</m:t>
                          </m:r>
                        </m:sup>
                      </m:sSubSup>
                      <m:r>
                        <a:rPr lang="es-ES" sz="1600" b="0" i="1" smtClean="0">
                          <a:latin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𝜃</m:t>
                      </m:r>
                      <m:r>
                        <a:rPr lang="es-ES" sz="1600" i="1">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sSubSup>
                            <m:sSubSupPr>
                              <m:ctrlPr>
                                <a:rPr lang="es-ES" sz="1600" i="1">
                                  <a:latin typeface="Cambria Math" panose="02040503050406030204" pitchFamily="18" charset="0"/>
                                </a:rPr>
                              </m:ctrlPr>
                            </m:sSubSupPr>
                            <m:e>
                              <m:r>
                                <a:rPr lang="es-ES" sz="1600" i="1">
                                  <a:latin typeface="Cambria Math" panose="02040503050406030204" pitchFamily="18" charset="0"/>
                                  <a:ea typeface="Cambria Math" panose="02040503050406030204" pitchFamily="18" charset="0"/>
                                </a:rPr>
                                <m:t>𝜔</m:t>
                              </m:r>
                            </m:e>
                            <m:sub>
                              <m:r>
                                <a:rPr lang="es-ES" sz="1600" i="1">
                                  <a:latin typeface="Cambria Math" panose="02040503050406030204" pitchFamily="18" charset="0"/>
                                </a:rPr>
                                <m:t>0</m:t>
                              </m:r>
                            </m:sub>
                            <m:sup>
                              <m:r>
                                <a:rPr lang="es-ES" sz="1600" i="1">
                                  <a:latin typeface="Cambria Math" panose="02040503050406030204" pitchFamily="18" charset="0"/>
                                </a:rPr>
                                <m:t>2</m:t>
                              </m:r>
                            </m:sup>
                          </m:sSubSup>
                        </m:num>
                        <m:den>
                          <m:r>
                            <a:rPr lang="es-ES" sz="1600" b="0" i="1" smtClean="0">
                              <a:latin typeface="Cambria Math" panose="02040503050406030204" pitchFamily="18" charset="0"/>
                              <a:ea typeface="Cambria Math" panose="02040503050406030204" pitchFamily="18" charset="0"/>
                            </a:rPr>
                            <m:t>2∆</m:t>
                          </m:r>
                          <m:r>
                            <a:rPr lang="es-ES" sz="1600" i="1">
                              <a:latin typeface="Cambria Math" panose="02040503050406030204" pitchFamily="18" charset="0"/>
                              <a:ea typeface="Cambria Math" panose="02040503050406030204" pitchFamily="18" charset="0"/>
                            </a:rPr>
                            <m:t>𝜃</m:t>
                          </m:r>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6,28</m:t>
                              </m:r>
                            </m:e>
                            <m:sup>
                              <m:r>
                                <a:rPr lang="es-ES" sz="1600" b="0" i="1" smtClean="0">
                                  <a:latin typeface="Cambria Math" panose="02040503050406030204" pitchFamily="18" charset="0"/>
                                  <a:ea typeface="Cambria Math" panose="02040503050406030204" pitchFamily="18" charset="0"/>
                                </a:rPr>
                                <m:t>2</m:t>
                              </m:r>
                            </m:sup>
                          </m:sSup>
                        </m:num>
                        <m:den>
                          <m:r>
                            <a:rPr lang="es-ES" sz="1600" b="0" i="1" smtClean="0">
                              <a:latin typeface="Cambria Math" panose="02040503050406030204" pitchFamily="18" charset="0"/>
                              <a:ea typeface="Cambria Math" panose="02040503050406030204" pitchFamily="18" charset="0"/>
                            </a:rPr>
                            <m:t>2·12,57</m:t>
                          </m:r>
                        </m:den>
                      </m:f>
                      <m:r>
                        <a:rPr lang="es-ES" sz="1600" b="0" i="1" smtClean="0">
                          <a:latin typeface="Cambria Math" panose="02040503050406030204" pitchFamily="18" charset="0"/>
                          <a:ea typeface="Cambria Math" panose="02040503050406030204" pitchFamily="18" charset="0"/>
                        </a:rPr>
                        <m:t>=−1,57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−2</m:t>
                          </m:r>
                        </m:sup>
                      </m:sSup>
                    </m:oMath>
                  </m:oMathPara>
                </a14:m>
                <a:endParaRPr lang="es-ES" sz="1600"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3627622" y="5625903"/>
                <a:ext cx="5247783" cy="523990"/>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77568" y="5666816"/>
                <a:ext cx="3137269"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2 </m:t>
                      </m:r>
                      <m:r>
                        <a:rPr lang="es-ES" sz="1600" b="0" i="1" smtClean="0">
                          <a:latin typeface="Cambria Math" panose="02040503050406030204" pitchFamily="18" charset="0"/>
                        </a:rPr>
                        <m:t>𝑣𝑢𝑒𝑙𝑡𝑎𝑠</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𝜋</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𝑟𝑎𝑑</m:t>
                          </m:r>
                        </m:num>
                        <m:den>
                          <m:r>
                            <a:rPr lang="es-ES" sz="1600" b="0" i="1" smtClean="0">
                              <a:latin typeface="Cambria Math" panose="02040503050406030204" pitchFamily="18" charset="0"/>
                            </a:rPr>
                            <m:t>𝑣𝑢𝑒𝑙𝑡𝑎</m:t>
                          </m:r>
                        </m:den>
                      </m:f>
                      <m:r>
                        <a:rPr lang="es-ES" sz="1600" b="0" i="1" smtClean="0">
                          <a:latin typeface="Cambria Math" panose="02040503050406030204" pitchFamily="18" charset="0"/>
                        </a:rPr>
                        <m:t>=12,57 </m:t>
                      </m:r>
                      <m:r>
                        <a:rPr lang="es-ES" sz="1600" b="0" i="1" smtClean="0">
                          <a:latin typeface="Cambria Math" panose="02040503050406030204" pitchFamily="18" charset="0"/>
                        </a:rPr>
                        <m:t>𝑟𝑎𝑑</m:t>
                      </m:r>
                      <m:r>
                        <a:rPr lang="es-ES" sz="1600" b="0" i="1" smtClean="0">
                          <a:latin typeface="Cambria Math" panose="02040503050406030204" pitchFamily="18" charset="0"/>
                        </a:rPr>
                        <m:t>  →</m:t>
                      </m:r>
                    </m:oMath>
                  </m:oMathPara>
                </a14:m>
                <a:endParaRPr lang="es-ES" sz="1600"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77568" y="5666816"/>
                <a:ext cx="3137269" cy="467564"/>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418043" y="6260113"/>
                <a:ext cx="5150000" cy="338554"/>
              </a:xfrm>
              <a:prstGeom prst="rect">
                <a:avLst/>
              </a:prstGeom>
              <a:noFill/>
            </p:spPr>
            <p:txBody>
              <a:bodyPr wrap="none" rtlCol="0">
                <a:spAutoFit/>
              </a:bodyPr>
              <a:lstStyle/>
              <a:p>
                <a:r>
                  <a:rPr lang="es-ES" sz="1600" dirty="0" smtClean="0"/>
                  <a:t>El número de vueltas totales: </a:t>
                </a:r>
                <a14:m>
                  <m:oMath xmlns:m="http://schemas.openxmlformats.org/officeDocument/2006/math">
                    <m:r>
                      <a:rPr lang="es-ES" sz="1600" b="0" i="1" smtClean="0">
                        <a:latin typeface="Cambria Math" panose="02040503050406030204" pitchFamily="18" charset="0"/>
                      </a:rPr>
                      <m:t>10+10+2=22 </m:t>
                    </m:r>
                    <m:r>
                      <a:rPr lang="es-ES" sz="1600" b="0" i="1" smtClean="0">
                        <a:latin typeface="Cambria Math" panose="02040503050406030204" pitchFamily="18" charset="0"/>
                      </a:rPr>
                      <m:t>𝑣𝑢𝑒𝑙𝑡𝑎𝑠</m:t>
                    </m:r>
                  </m:oMath>
                </a14:m>
                <a:endParaRPr lang="es-ES" sz="16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418043" y="6260113"/>
                <a:ext cx="5150000" cy="338554"/>
              </a:xfrm>
              <a:prstGeom prst="rect">
                <a:avLst/>
              </a:prstGeom>
              <a:blipFill>
                <a:blip r:embed="rId9"/>
                <a:stretch>
                  <a:fillRect l="-711" t="-3636" b="-25455"/>
                </a:stretch>
              </a:blipFill>
            </p:spPr>
            <p:txBody>
              <a:bodyPr/>
              <a:lstStyle/>
              <a:p>
                <a:r>
                  <a:rPr lang="es-ES">
                    <a:noFill/>
                  </a:rPr>
                  <a:t> </a:t>
                </a:r>
              </a:p>
            </p:txBody>
          </p:sp>
        </mc:Fallback>
      </mc:AlternateContent>
      <p:sp>
        <p:nvSpPr>
          <p:cNvPr id="19" name="Rectángulo 18"/>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240693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2" name="CuadroTexto 11"/>
          <p:cNvSpPr txBox="1"/>
          <p:nvPr/>
        </p:nvSpPr>
        <p:spPr>
          <a:xfrm>
            <a:off x="354842" y="1048035"/>
            <a:ext cx="8475259" cy="584775"/>
          </a:xfrm>
          <a:prstGeom prst="rect">
            <a:avLst/>
          </a:prstGeom>
          <a:noFill/>
        </p:spPr>
        <p:txBody>
          <a:bodyPr wrap="square" rtlCol="0">
            <a:spAutoFit/>
          </a:bodyPr>
          <a:lstStyle/>
          <a:p>
            <a:pPr algn="just"/>
            <a:r>
              <a:rPr lang="es-ES" sz="1600" dirty="0" smtClean="0"/>
              <a:t>Un objeto se encuentra en movimiento si cambia su posición respecto a otro que se considera fijo, denominado </a:t>
            </a:r>
            <a:r>
              <a:rPr lang="es-ES" sz="1600" b="1" dirty="0" smtClean="0"/>
              <a:t>origen de sistema de referencia</a:t>
            </a:r>
            <a:r>
              <a:rPr lang="es-ES" sz="1600" dirty="0" smtClean="0"/>
              <a:t>.</a:t>
            </a:r>
            <a:endParaRPr lang="es-ES" sz="1600" dirty="0"/>
          </a:p>
        </p:txBody>
      </p:sp>
      <p:sp>
        <p:nvSpPr>
          <p:cNvPr id="16" name="CuadroTexto 15"/>
          <p:cNvSpPr txBox="1"/>
          <p:nvPr/>
        </p:nvSpPr>
        <p:spPr>
          <a:xfrm>
            <a:off x="464024" y="1825956"/>
            <a:ext cx="8325134"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Un </a:t>
            </a:r>
            <a:r>
              <a:rPr lang="es-ES" sz="1600" b="1" dirty="0" smtClean="0"/>
              <a:t>sistema de referencia </a:t>
            </a:r>
            <a:r>
              <a:rPr lang="es-ES" sz="1600" dirty="0" smtClean="0"/>
              <a:t>está formado por un punto, denominado </a:t>
            </a:r>
            <a:r>
              <a:rPr lang="es-ES" sz="1600" b="1" dirty="0" smtClean="0"/>
              <a:t>origen</a:t>
            </a:r>
            <a:r>
              <a:rPr lang="es-ES" sz="1600" dirty="0" smtClean="0"/>
              <a:t>, respecto del que se establece la posición de un móvil, y de unos </a:t>
            </a:r>
            <a:r>
              <a:rPr lang="es-ES" sz="1600" b="1" dirty="0" smtClean="0"/>
              <a:t>ejes cartesianos </a:t>
            </a:r>
            <a:r>
              <a:rPr lang="es-ES" sz="1600" dirty="0" smtClean="0"/>
              <a:t>que se cortan en él.</a:t>
            </a:r>
            <a:endParaRPr lang="es-ES" sz="1600" dirty="0"/>
          </a:p>
        </p:txBody>
      </p:sp>
      <p:grpSp>
        <p:nvGrpSpPr>
          <p:cNvPr id="17" name="Grupo 16"/>
          <p:cNvGrpSpPr/>
          <p:nvPr/>
        </p:nvGrpSpPr>
        <p:grpSpPr>
          <a:xfrm>
            <a:off x="799532" y="3201181"/>
            <a:ext cx="2957513" cy="2086392"/>
            <a:chOff x="990600" y="2671762"/>
            <a:chExt cx="2957513" cy="2086392"/>
          </a:xfrm>
        </p:grpSpPr>
        <p:sp>
          <p:nvSpPr>
            <p:cNvPr id="18" name="Rectángulo 17"/>
            <p:cNvSpPr/>
            <p:nvPr/>
          </p:nvSpPr>
          <p:spPr>
            <a:xfrm>
              <a:off x="1296537" y="3138985"/>
              <a:ext cx="2388359" cy="1310185"/>
            </a:xfrm>
            <a:prstGeom prst="rect">
              <a:avLst/>
            </a:prstGeom>
            <a:solidFill>
              <a:schemeClr val="accent6">
                <a:lumMod val="75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pic>
          <p:nvPicPr>
            <p:cNvPr id="19" name="Imagen 18" descr="Illustration gratuite: Sphère, Boule, En Plastique, Tour ..."/>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36" t="11343" r="23134" b="16816"/>
            <a:stretch/>
          </p:blipFill>
          <p:spPr>
            <a:xfrm flipV="1">
              <a:off x="1760560" y="3739485"/>
              <a:ext cx="180498" cy="180000"/>
            </a:xfrm>
            <a:prstGeom prst="rect">
              <a:avLst/>
            </a:prstGeom>
          </p:spPr>
        </p:pic>
        <p:cxnSp>
          <p:nvCxnSpPr>
            <p:cNvPr id="20" name="Conector recto 19"/>
            <p:cNvCxnSpPr/>
            <p:nvPr/>
          </p:nvCxnSpPr>
          <p:spPr>
            <a:xfrm flipH="1">
              <a:off x="1255594" y="2702257"/>
              <a:ext cx="0" cy="1937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rot="5400000" flipH="1">
              <a:off x="2496591" y="3097092"/>
              <a:ext cx="0" cy="27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1269242" y="3875964"/>
              <a:ext cx="504967" cy="5732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1252466" y="4469215"/>
              <a:ext cx="360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rot="16200000">
              <a:off x="1078599" y="4284544"/>
              <a:ext cx="3600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24"/>
                <p:cNvSpPr txBox="1"/>
                <p:nvPr/>
              </p:nvSpPr>
              <p:spPr>
                <a:xfrm>
                  <a:off x="1439839" y="3896436"/>
                  <a:ext cx="15517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solidFill>
                                  <a:schemeClr val="bg1"/>
                                </a:solidFill>
                                <a:latin typeface="Cambria Math" panose="02040503050406030204" pitchFamily="18" charset="0"/>
                              </a:rPr>
                            </m:ctrlPr>
                          </m:accPr>
                          <m:e>
                            <m:r>
                              <a:rPr lang="es-ES" sz="1600" b="0" i="1" smtClean="0">
                                <a:solidFill>
                                  <a:schemeClr val="bg1"/>
                                </a:solidFill>
                                <a:latin typeface="Cambria Math" panose="02040503050406030204" pitchFamily="18" charset="0"/>
                              </a:rPr>
                              <m:t>𝑟</m:t>
                            </m:r>
                          </m:e>
                        </m:acc>
                      </m:oMath>
                    </m:oMathPara>
                  </a14:m>
                  <a:endParaRPr lang="es-ES" sz="1600" dirty="0">
                    <a:solidFill>
                      <a:schemeClr val="bg1"/>
                    </a:solidFill>
                  </a:endParaRPr>
                </a:p>
              </p:txBody>
            </p:sp>
          </mc:Choice>
          <mc:Fallback xmlns="">
            <p:sp>
              <p:nvSpPr>
                <p:cNvPr id="25" name="CuadroTexto 24"/>
                <p:cNvSpPr txBox="1">
                  <a:spLocks noRot="1" noChangeAspect="1" noMove="1" noResize="1" noEditPoints="1" noAdjustHandles="1" noChangeArrowheads="1" noChangeShapeType="1" noTextEdit="1"/>
                </p:cNvSpPr>
                <p:nvPr/>
              </p:nvSpPr>
              <p:spPr>
                <a:xfrm>
                  <a:off x="1439839" y="3896436"/>
                  <a:ext cx="155171" cy="246221"/>
                </a:xfrm>
                <a:prstGeom prst="rect">
                  <a:avLst/>
                </a:prstGeom>
                <a:blipFill>
                  <a:blip r:embed="rId4"/>
                  <a:stretch>
                    <a:fillRect l="-36000" t="-40000" r="-96000"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1385248" y="4483289"/>
                  <a:ext cx="1196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oMath>
                    </m:oMathPara>
                  </a14:m>
                  <a:endParaRPr lang="es-ES" sz="16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1385248" y="4483289"/>
                  <a:ext cx="119648" cy="246221"/>
                </a:xfrm>
                <a:prstGeom prst="rect">
                  <a:avLst/>
                </a:prstGeom>
                <a:blipFill>
                  <a:blip r:embed="rId5"/>
                  <a:stretch>
                    <a:fillRect l="-25000" t="-19512" r="-13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p:cNvSpPr txBox="1"/>
                <p:nvPr/>
              </p:nvSpPr>
              <p:spPr>
                <a:xfrm>
                  <a:off x="1042348" y="4116577"/>
                  <a:ext cx="1286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𝑗</m:t>
                            </m:r>
                          </m:e>
                        </m:acc>
                      </m:oMath>
                    </m:oMathPara>
                  </a14:m>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1042348" y="4116577"/>
                  <a:ext cx="128625" cy="246221"/>
                </a:xfrm>
                <a:prstGeom prst="rect">
                  <a:avLst/>
                </a:prstGeom>
                <a:blipFill>
                  <a:blip r:embed="rId6"/>
                  <a:stretch>
                    <a:fillRect l="-38095" t="-19512" r="-138095" b="-19512"/>
                  </a:stretch>
                </a:blipFill>
              </p:spPr>
              <p:txBody>
                <a:bodyPr/>
                <a:lstStyle/>
                <a:p>
                  <a:r>
                    <a:rPr lang="es-ES">
                      <a:noFill/>
                    </a:rPr>
                    <a:t> </a:t>
                  </a:r>
                </a:p>
              </p:txBody>
            </p:sp>
          </mc:Fallback>
        </mc:AlternateContent>
        <p:sp>
          <p:nvSpPr>
            <p:cNvPr id="28" name="CuadroTexto 27"/>
            <p:cNvSpPr txBox="1"/>
            <p:nvPr/>
          </p:nvSpPr>
          <p:spPr>
            <a:xfrm>
              <a:off x="990600" y="4400550"/>
              <a:ext cx="247650" cy="338554"/>
            </a:xfrm>
            <a:prstGeom prst="rect">
              <a:avLst/>
            </a:prstGeom>
            <a:noFill/>
          </p:spPr>
          <p:txBody>
            <a:bodyPr wrap="square" rtlCol="0">
              <a:spAutoFit/>
            </a:bodyPr>
            <a:lstStyle/>
            <a:p>
              <a:r>
                <a:rPr lang="es-ES" sz="1600" dirty="0" smtClean="0"/>
                <a:t>O</a:t>
              </a:r>
              <a:endParaRPr lang="es-ES" sz="1600" dirty="0"/>
            </a:p>
          </p:txBody>
        </p:sp>
        <p:sp>
          <p:nvSpPr>
            <p:cNvPr id="29" name="CuadroTexto 28"/>
            <p:cNvSpPr txBox="1"/>
            <p:nvPr/>
          </p:nvSpPr>
          <p:spPr>
            <a:xfrm>
              <a:off x="3700463" y="4419600"/>
              <a:ext cx="247650" cy="338554"/>
            </a:xfrm>
            <a:prstGeom prst="rect">
              <a:avLst/>
            </a:prstGeom>
            <a:noFill/>
          </p:spPr>
          <p:txBody>
            <a:bodyPr wrap="square" rtlCol="0">
              <a:spAutoFit/>
            </a:bodyPr>
            <a:lstStyle/>
            <a:p>
              <a:r>
                <a:rPr lang="es-ES" sz="1600" dirty="0" smtClean="0"/>
                <a:t>X</a:t>
              </a:r>
              <a:endParaRPr lang="es-ES" sz="1600" dirty="0"/>
            </a:p>
          </p:txBody>
        </p:sp>
        <p:sp>
          <p:nvSpPr>
            <p:cNvPr id="30" name="CuadroTexto 29"/>
            <p:cNvSpPr txBox="1"/>
            <p:nvPr/>
          </p:nvSpPr>
          <p:spPr>
            <a:xfrm>
              <a:off x="1014413" y="2671762"/>
              <a:ext cx="247650" cy="338554"/>
            </a:xfrm>
            <a:prstGeom prst="rect">
              <a:avLst/>
            </a:prstGeom>
            <a:noFill/>
          </p:spPr>
          <p:txBody>
            <a:bodyPr wrap="square" rtlCol="0">
              <a:spAutoFit/>
            </a:bodyPr>
            <a:lstStyle/>
            <a:p>
              <a:r>
                <a:rPr lang="es-ES" sz="1600" dirty="0" smtClean="0"/>
                <a:t>Y</a:t>
              </a:r>
              <a:endParaRPr lang="es-ES" sz="1600" dirty="0"/>
            </a:p>
          </p:txBody>
        </p:sp>
      </p:grpSp>
      <p:grpSp>
        <p:nvGrpSpPr>
          <p:cNvPr id="31" name="Grupo 30"/>
          <p:cNvGrpSpPr/>
          <p:nvPr/>
        </p:nvGrpSpPr>
        <p:grpSpPr>
          <a:xfrm>
            <a:off x="4642159" y="2870437"/>
            <a:ext cx="3624946" cy="2462994"/>
            <a:chOff x="4614863" y="2600325"/>
            <a:chExt cx="3624946" cy="2462994"/>
          </a:xfrm>
        </p:grpSpPr>
        <p:grpSp>
          <p:nvGrpSpPr>
            <p:cNvPr id="32" name="Grupo 31"/>
            <p:cNvGrpSpPr/>
            <p:nvPr/>
          </p:nvGrpSpPr>
          <p:grpSpPr>
            <a:xfrm>
              <a:off x="4667535" y="2667671"/>
              <a:ext cx="3572274" cy="2395648"/>
              <a:chOff x="4667535" y="2667671"/>
              <a:chExt cx="3572274" cy="2395648"/>
            </a:xfrm>
          </p:grpSpPr>
          <p:pic>
            <p:nvPicPr>
              <p:cNvPr id="47" name="Imagen 46" descr="Clipart - aeroplan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0150" y="2784142"/>
                <a:ext cx="935847" cy="723332"/>
              </a:xfrm>
              <a:prstGeom prst="rect">
                <a:avLst/>
              </a:prstGeom>
            </p:spPr>
          </p:pic>
          <p:pic>
            <p:nvPicPr>
              <p:cNvPr id="48" name="Imagen 47"/>
              <p:cNvPicPr>
                <a:picLocks noChangeAspect="1"/>
              </p:cNvPicPr>
              <p:nvPr/>
            </p:nvPicPr>
            <p:blipFill rotWithShape="1">
              <a:blip r:embed="rId8">
                <a:clrChange>
                  <a:clrFrom>
                    <a:srgbClr val="FFFFFF"/>
                  </a:clrFrom>
                  <a:clrTo>
                    <a:srgbClr val="FFFFFF">
                      <a:alpha val="0"/>
                    </a:srgbClr>
                  </a:clrTo>
                </a:clrChange>
              </a:blip>
              <a:srcRect l="21343" r="29462"/>
              <a:stretch/>
            </p:blipFill>
            <p:spPr>
              <a:xfrm>
                <a:off x="5104263" y="3320249"/>
                <a:ext cx="559558" cy="1137451"/>
              </a:xfrm>
              <a:prstGeom prst="rect">
                <a:avLst/>
              </a:prstGeom>
            </p:spPr>
          </p:pic>
          <p:cxnSp>
            <p:nvCxnSpPr>
              <p:cNvPr id="49" name="Conector recto 48"/>
              <p:cNvCxnSpPr/>
              <p:nvPr/>
            </p:nvCxnSpPr>
            <p:spPr>
              <a:xfrm>
                <a:off x="5431809" y="4380930"/>
                <a:ext cx="28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rot="5400000">
                <a:off x="4566000" y="3531671"/>
                <a:ext cx="172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flipV="1">
                <a:off x="4667535" y="4380931"/>
                <a:ext cx="764275" cy="6823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3" name="Conector recto de flecha 32"/>
            <p:cNvCxnSpPr/>
            <p:nvPr/>
          </p:nvCxnSpPr>
          <p:spPr>
            <a:xfrm flipV="1">
              <a:off x="5445457" y="3152633"/>
              <a:ext cx="2074459" cy="1228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flipH="1">
              <a:off x="7492621" y="3152633"/>
              <a:ext cx="0" cy="1872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4738048" y="4997354"/>
              <a:ext cx="2772000" cy="0"/>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7492621" y="4383205"/>
              <a:ext cx="698311" cy="611876"/>
            </a:xfrm>
            <a:prstGeom prst="line">
              <a:avLst/>
            </a:prstGeom>
            <a:ln>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5431809" y="4380931"/>
              <a:ext cx="54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rot="16200000">
              <a:off x="5165251" y="4110251"/>
              <a:ext cx="540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H="1">
              <a:off x="5117910" y="4383206"/>
              <a:ext cx="329823" cy="28432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CuadroTexto 39"/>
                <p:cNvSpPr txBox="1"/>
                <p:nvPr/>
              </p:nvSpPr>
              <p:spPr>
                <a:xfrm>
                  <a:off x="6462215" y="3418764"/>
                  <a:ext cx="15517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6462215" y="3418764"/>
                  <a:ext cx="155171" cy="246221"/>
                </a:xfrm>
                <a:prstGeom prst="rect">
                  <a:avLst/>
                </a:prstGeom>
                <a:blipFill>
                  <a:blip r:embed="rId9"/>
                  <a:stretch>
                    <a:fillRect l="-36000" t="-39024" r="-9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p:cNvSpPr txBox="1"/>
                <p:nvPr/>
              </p:nvSpPr>
              <p:spPr>
                <a:xfrm>
                  <a:off x="5697941" y="4401404"/>
                  <a:ext cx="11964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oMath>
                    </m:oMathPara>
                  </a14:m>
                  <a:endParaRPr lang="es-ES" sz="16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5697941" y="4401404"/>
                  <a:ext cx="119648" cy="246221"/>
                </a:xfrm>
                <a:prstGeom prst="rect">
                  <a:avLst/>
                </a:prstGeom>
                <a:blipFill>
                  <a:blip r:embed="rId10"/>
                  <a:stretch>
                    <a:fillRect l="-20000" t="-19512" r="-14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p:cNvSpPr txBox="1"/>
                <p:nvPr/>
              </p:nvSpPr>
              <p:spPr>
                <a:xfrm>
                  <a:off x="5561890" y="3828696"/>
                  <a:ext cx="12862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𝑗</m:t>
                            </m:r>
                          </m:e>
                        </m:acc>
                      </m:oMath>
                    </m:oMathPara>
                  </a14:m>
                  <a:endParaRPr lang="es-ES" sz="1600"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5561890" y="3828696"/>
                  <a:ext cx="128625" cy="246221"/>
                </a:xfrm>
                <a:prstGeom prst="rect">
                  <a:avLst/>
                </a:prstGeom>
                <a:blipFill>
                  <a:blip r:embed="rId11"/>
                  <a:stretch>
                    <a:fillRect l="-38095" t="-19512" r="-138095" b="-195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CuadroTexto 42"/>
                <p:cNvSpPr txBox="1"/>
                <p:nvPr/>
              </p:nvSpPr>
              <p:spPr>
                <a:xfrm>
                  <a:off x="4964516" y="4434741"/>
                  <a:ext cx="172740" cy="259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𝑘</m:t>
                            </m:r>
                          </m:e>
                        </m:acc>
                      </m:oMath>
                    </m:oMathPara>
                  </a14:m>
                  <a:endParaRPr lang="es-ES" sz="16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4964516" y="4434741"/>
                  <a:ext cx="172740" cy="259366"/>
                </a:xfrm>
                <a:prstGeom prst="rect">
                  <a:avLst/>
                </a:prstGeom>
                <a:blipFill>
                  <a:blip r:embed="rId12"/>
                  <a:stretch>
                    <a:fillRect l="-28571" t="-23810" r="-64286" b="-4762"/>
                  </a:stretch>
                </a:blipFill>
              </p:spPr>
              <p:txBody>
                <a:bodyPr/>
                <a:lstStyle/>
                <a:p>
                  <a:r>
                    <a:rPr lang="es-ES">
                      <a:noFill/>
                    </a:rPr>
                    <a:t> </a:t>
                  </a:r>
                </a:p>
              </p:txBody>
            </p:sp>
          </mc:Fallback>
        </mc:AlternateContent>
        <p:sp>
          <p:nvSpPr>
            <p:cNvPr id="44" name="CuadroTexto 43"/>
            <p:cNvSpPr txBox="1"/>
            <p:nvPr/>
          </p:nvSpPr>
          <p:spPr>
            <a:xfrm>
              <a:off x="7905750" y="4052888"/>
              <a:ext cx="190500" cy="338554"/>
            </a:xfrm>
            <a:prstGeom prst="rect">
              <a:avLst/>
            </a:prstGeom>
            <a:noFill/>
          </p:spPr>
          <p:txBody>
            <a:bodyPr wrap="square" rtlCol="0">
              <a:spAutoFit/>
            </a:bodyPr>
            <a:lstStyle/>
            <a:p>
              <a:r>
                <a:rPr lang="es-ES" sz="1600" dirty="0" smtClean="0"/>
                <a:t>X</a:t>
              </a:r>
              <a:endParaRPr lang="es-ES" sz="1600" dirty="0"/>
            </a:p>
          </p:txBody>
        </p:sp>
        <p:sp>
          <p:nvSpPr>
            <p:cNvPr id="45" name="CuadroTexto 44"/>
            <p:cNvSpPr txBox="1"/>
            <p:nvPr/>
          </p:nvSpPr>
          <p:spPr>
            <a:xfrm>
              <a:off x="5167313" y="2600325"/>
              <a:ext cx="190500" cy="338554"/>
            </a:xfrm>
            <a:prstGeom prst="rect">
              <a:avLst/>
            </a:prstGeom>
            <a:noFill/>
          </p:spPr>
          <p:txBody>
            <a:bodyPr wrap="square" rtlCol="0">
              <a:spAutoFit/>
            </a:bodyPr>
            <a:lstStyle/>
            <a:p>
              <a:r>
                <a:rPr lang="es-ES" sz="1600" dirty="0" smtClean="0"/>
                <a:t>Y</a:t>
              </a:r>
              <a:endParaRPr lang="es-ES" sz="1600" dirty="0"/>
            </a:p>
          </p:txBody>
        </p:sp>
        <p:sp>
          <p:nvSpPr>
            <p:cNvPr id="46" name="CuadroTexto 45"/>
            <p:cNvSpPr txBox="1"/>
            <p:nvPr/>
          </p:nvSpPr>
          <p:spPr>
            <a:xfrm>
              <a:off x="4614863" y="4600574"/>
              <a:ext cx="190500" cy="338554"/>
            </a:xfrm>
            <a:prstGeom prst="rect">
              <a:avLst/>
            </a:prstGeom>
            <a:noFill/>
          </p:spPr>
          <p:txBody>
            <a:bodyPr wrap="square" rtlCol="0">
              <a:spAutoFit/>
            </a:bodyPr>
            <a:lstStyle/>
            <a:p>
              <a:r>
                <a:rPr lang="es-ES" sz="1600" dirty="0" smtClean="0"/>
                <a:t>Z</a:t>
              </a:r>
              <a:endParaRPr lang="es-ES" sz="1600" dirty="0"/>
            </a:p>
          </p:txBody>
        </p:sp>
      </p:grpSp>
      <mc:AlternateContent xmlns:mc="http://schemas.openxmlformats.org/markup-compatibility/2006" xmlns:a14="http://schemas.microsoft.com/office/drawing/2010/main">
        <mc:Choice Requires="a14">
          <p:sp>
            <p:nvSpPr>
              <p:cNvPr id="52" name="CuadroTexto 51"/>
              <p:cNvSpPr txBox="1"/>
              <p:nvPr/>
            </p:nvSpPr>
            <p:spPr>
              <a:xfrm>
                <a:off x="464024" y="5780046"/>
                <a:ext cx="8256896" cy="597921"/>
              </a:xfrm>
              <a:prstGeom prst="rect">
                <a:avLst/>
              </a:prstGeom>
              <a:noFill/>
            </p:spPr>
            <p:txBody>
              <a:bodyPr wrap="square" rtlCol="0">
                <a:spAutoFit/>
              </a:bodyPr>
              <a:lstStyle/>
              <a:p>
                <a:pPr algn="just"/>
                <a:r>
                  <a:rPr lang="es-ES" sz="1600" dirty="0" smtClean="0"/>
                  <a:t>Un objeto puede moverse en una, dos o tres dimensiones. Su posición está referida a un sistema de coordenadas dado por el origen y los vectores unitarios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r>
                      <a:rPr lang="es-ES" sz="1600" b="0" i="1" smtClean="0">
                        <a:latin typeface="Cambria Math" panose="02040503050406030204" pitchFamily="18" charset="0"/>
                      </a:rPr>
                      <m:t>)</m:t>
                    </m:r>
                  </m:oMath>
                </a14:m>
                <a:r>
                  <a:rPr lang="es-ES" sz="1600" dirty="0" smtClean="0"/>
                  <a:t>.</a:t>
                </a:r>
                <a:endParaRPr lang="es-ES" sz="1600" dirty="0"/>
              </a:p>
            </p:txBody>
          </p:sp>
        </mc:Choice>
        <mc:Fallback xmlns="">
          <p:sp>
            <p:nvSpPr>
              <p:cNvPr id="52" name="CuadroTexto 51"/>
              <p:cNvSpPr txBox="1">
                <a:spLocks noRot="1" noChangeAspect="1" noMove="1" noResize="1" noEditPoints="1" noAdjustHandles="1" noChangeArrowheads="1" noChangeShapeType="1" noTextEdit="1"/>
              </p:cNvSpPr>
              <p:nvPr/>
            </p:nvSpPr>
            <p:spPr>
              <a:xfrm>
                <a:off x="464024" y="5780046"/>
                <a:ext cx="8256896" cy="597921"/>
              </a:xfrm>
              <a:prstGeom prst="rect">
                <a:avLst/>
              </a:prstGeom>
              <a:blipFill>
                <a:blip r:embed="rId13"/>
                <a:stretch>
                  <a:fillRect l="-369" t="-2041" r="-369" b="-13265"/>
                </a:stretch>
              </a:blipFill>
            </p:spPr>
            <p:txBody>
              <a:bodyPr/>
              <a:lstStyle/>
              <a:p>
                <a:r>
                  <a:rPr lang="es-ES">
                    <a:noFill/>
                  </a:rPr>
                  <a:t> </a:t>
                </a:r>
              </a:p>
            </p:txBody>
          </p:sp>
        </mc:Fallback>
      </mc:AlternateContent>
      <p:sp>
        <p:nvSpPr>
          <p:cNvPr id="53" name="Rectángulo 52"/>
          <p:cNvSpPr/>
          <p:nvPr/>
        </p:nvSpPr>
        <p:spPr>
          <a:xfrm>
            <a:off x="1892480"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41938756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3</a:t>
            </a:r>
            <a:r>
              <a:rPr lang="es-ES" sz="1600" b="1" dirty="0" smtClean="0">
                <a:solidFill>
                  <a:schemeClr val="bg1"/>
                </a:solidFill>
              </a:rPr>
              <a:t>. Movimientos en dos direcciones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25" name="Tabla 24"/>
              <p:cNvGraphicFramePr>
                <a:graphicFrameLocks noGrp="1"/>
              </p:cNvGraphicFramePr>
              <p:nvPr>
                <p:extLst>
                  <p:ext uri="{D42A27DB-BD31-4B8C-83A1-F6EECF244321}">
                    <p14:modId xmlns:p14="http://schemas.microsoft.com/office/powerpoint/2010/main" val="2675688977"/>
                  </p:ext>
                </p:extLst>
              </p:nvPr>
            </p:nvGraphicFramePr>
            <p:xfrm>
              <a:off x="508000" y="1206500"/>
              <a:ext cx="8178801" cy="39319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7.</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Un </a:t>
                          </a:r>
                          <a:r>
                            <a:rPr lang="es-ES" sz="1600" dirty="0"/>
                            <a:t>disco de </a:t>
                          </a:r>
                          <a14:m>
                            <m:oMath xmlns:m="http://schemas.openxmlformats.org/officeDocument/2006/math">
                              <m:r>
                                <a:rPr lang="es-ES" sz="1600" i="1" dirty="0" smtClean="0">
                                  <a:latin typeface="Cambria Math" panose="02040503050406030204" pitchFamily="18" charset="0"/>
                                </a:rPr>
                                <m:t>50 </m:t>
                              </m:r>
                              <m:r>
                                <a:rPr lang="es-ES" sz="1600" i="1" dirty="0" smtClean="0">
                                  <a:latin typeface="Cambria Math" panose="02040503050406030204" pitchFamily="18" charset="0"/>
                                </a:rPr>
                                <m:t>𝑐𝑚</m:t>
                              </m:r>
                              <m:r>
                                <a:rPr lang="es-ES" sz="1600" i="1" dirty="0" smtClean="0">
                                  <a:latin typeface="Cambria Math" panose="02040503050406030204" pitchFamily="18" charset="0"/>
                                </a:rPr>
                                <m:t> </m:t>
                              </m:r>
                            </m:oMath>
                          </a14:m>
                          <a:r>
                            <a:rPr lang="es-ES" sz="1600" dirty="0"/>
                            <a:t>de radio gira con una velocidad de </a:t>
                          </a:r>
                          <a14:m>
                            <m:oMath xmlns:m="http://schemas.openxmlformats.org/officeDocument/2006/math">
                              <m:r>
                                <a:rPr lang="es-ES" sz="1600" i="1" dirty="0" smtClean="0">
                                  <a:latin typeface="Cambria Math" panose="02040503050406030204" pitchFamily="18" charset="0"/>
                                </a:rPr>
                                <m:t>50 </m:t>
                              </m:r>
                              <m:r>
                                <a:rPr lang="es-ES" sz="1600" i="1" dirty="0" smtClean="0">
                                  <a:latin typeface="Cambria Math" panose="02040503050406030204" pitchFamily="18" charset="0"/>
                                </a:rPr>
                                <m:t>𝑟𝑝𝑚</m:t>
                              </m:r>
                            </m:oMath>
                          </a14:m>
                          <a:r>
                            <a:rPr lang="es-ES" sz="1600" dirty="0"/>
                            <a:t>. En un determinado momento se frena hasta que se detiene en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𝑠</m:t>
                              </m:r>
                            </m:oMath>
                          </a14:m>
                          <a:r>
                            <a:rPr lang="es-ES" sz="1600" dirty="0" smtClean="0"/>
                            <a:t>. i) Calcula </a:t>
                          </a:r>
                          <a:r>
                            <a:rPr lang="es-ES" sz="1600" dirty="0"/>
                            <a:t>la aceleración angular supuesta </a:t>
                          </a:r>
                          <a:r>
                            <a:rPr lang="es-ES" sz="1600" dirty="0" smtClean="0"/>
                            <a:t>constante; ii) ¿Cuántas </a:t>
                          </a:r>
                          <a:r>
                            <a:rPr lang="es-ES" sz="1600" dirty="0"/>
                            <a:t>vueltas ha dado en esos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𝑠</m:t>
                              </m:r>
                            </m:oMath>
                          </a14:m>
                          <a:r>
                            <a:rPr lang="es-ES" sz="1600" dirty="0" smtClean="0"/>
                            <a:t>?; iii) Calcula </a:t>
                          </a:r>
                          <a:r>
                            <a:rPr lang="es-ES" sz="1600" dirty="0"/>
                            <a:t>las componentes intrínsecas de la aceleración a los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𝑠</m:t>
                              </m:r>
                              <m:r>
                                <a:rPr lang="es-ES" sz="1600" i="1" dirty="0" smtClean="0">
                                  <a:latin typeface="Cambria Math" panose="02040503050406030204" pitchFamily="18" charset="0"/>
                                </a:rPr>
                                <m:t> </m:t>
                              </m:r>
                            </m:oMath>
                          </a14:m>
                          <a:r>
                            <a:rPr lang="es-ES" sz="1600" dirty="0"/>
                            <a:t>de iniciar el </a:t>
                          </a:r>
                          <a:r>
                            <a:rPr lang="es-ES" sz="1600" dirty="0" smtClean="0"/>
                            <a:t>frenado; iv) ¿Qué </a:t>
                          </a:r>
                          <a:r>
                            <a:rPr lang="es-ES" sz="1600" dirty="0"/>
                            <a:t>velocidad lineal lleva en </a:t>
                          </a:r>
                          <a14:m>
                            <m:oMath xmlns:m="http://schemas.openxmlformats.org/officeDocument/2006/math">
                              <m:r>
                                <a:rPr lang="es-ES" sz="1600" i="1" dirty="0" smtClean="0">
                                  <a:latin typeface="Cambria Math" panose="02040503050406030204" pitchFamily="18" charset="0"/>
                                </a:rPr>
                                <m:t>𝑡</m:t>
                              </m:r>
                              <m:r>
                                <a:rPr lang="es-ES" sz="1600" i="1" dirty="0" smtClean="0">
                                  <a:latin typeface="Cambria Math" panose="02040503050406030204" pitchFamily="18" charset="0"/>
                                </a:rPr>
                                <m:t> = 5 </m:t>
                              </m:r>
                              <m:r>
                                <a:rPr lang="es-ES" sz="1600" i="1" dirty="0" smtClean="0">
                                  <a:latin typeface="Cambria Math" panose="02040503050406030204" pitchFamily="18" charset="0"/>
                                </a:rPr>
                                <m:t>𝑠</m:t>
                              </m:r>
                              <m:r>
                                <a:rPr lang="es-ES" sz="1600" i="1" dirty="0" smtClean="0">
                                  <a:latin typeface="Cambria Math" panose="02040503050406030204" pitchFamily="18" charset="0"/>
                                </a:rPr>
                                <m:t> </m:t>
                              </m:r>
                            </m:oMath>
                          </a14:m>
                          <a:r>
                            <a:rPr lang="es-ES" sz="1600" dirty="0"/>
                            <a:t>un punto distante a </a:t>
                          </a:r>
                          <a14:m>
                            <m:oMath xmlns:m="http://schemas.openxmlformats.org/officeDocument/2006/math">
                              <m:r>
                                <a:rPr lang="es-ES" sz="1600" i="1" dirty="0" smtClean="0">
                                  <a:latin typeface="Cambria Math" panose="02040503050406030204" pitchFamily="18" charset="0"/>
                                </a:rPr>
                                <m:t>25 </m:t>
                              </m:r>
                              <m:r>
                                <a:rPr lang="es-ES" sz="1600" i="1" dirty="0" smtClean="0">
                                  <a:latin typeface="Cambria Math" panose="02040503050406030204" pitchFamily="18" charset="0"/>
                                </a:rPr>
                                <m:t>𝑐𝑚</m:t>
                              </m:r>
                              <m:r>
                                <a:rPr lang="es-ES" sz="1600" i="1" dirty="0" smtClean="0">
                                  <a:latin typeface="Cambria Math" panose="02040503050406030204" pitchFamily="18" charset="0"/>
                                </a:rPr>
                                <m:t> </m:t>
                              </m:r>
                            </m:oMath>
                          </a14:m>
                          <a:r>
                            <a:rPr lang="es-ES" sz="1600" dirty="0"/>
                            <a:t>del centro</a:t>
                          </a:r>
                          <a:r>
                            <a:rPr lang="es-ES" sz="1600" dirty="0" smtClean="0"/>
                            <a:t>?</a:t>
                          </a:r>
                          <a:endParaRPr lang="es-ES" sz="1600" b="1" dirty="0" smtClean="0">
                            <a:solidFill>
                              <a:schemeClr val="tx1"/>
                            </a:solidFill>
                          </a:endParaRPr>
                        </a:p>
                        <a:p>
                          <a:pPr marL="0" indent="0" algn="just"/>
                          <a:r>
                            <a:rPr lang="es-ES" sz="1600" b="1" dirty="0" smtClean="0">
                              <a:solidFill>
                                <a:schemeClr val="tx1"/>
                              </a:solidFill>
                            </a:rPr>
                            <a:t>Sol</a:t>
                          </a:r>
                          <a:r>
                            <a:rPr lang="es-ES" sz="1600" dirty="0" smtClean="0">
                              <a:solidFill>
                                <a:srgbClr val="C00000"/>
                              </a:solidFill>
                            </a:rPr>
                            <a:t>:</a:t>
                          </a:r>
                          <a:r>
                            <a:rPr lang="es-ES" sz="1600" baseline="0" dirty="0" smtClean="0">
                              <a:solidFill>
                                <a:schemeClr val="dk1"/>
                              </a:solidFill>
                            </a:rPr>
                            <a:t> </a:t>
                          </a:r>
                          <a:r>
                            <a:rPr lang="es-ES" sz="1600" dirty="0" smtClean="0"/>
                            <a:t>i) </a:t>
                          </a:r>
                          <a14:m>
                            <m:oMath xmlns:m="http://schemas.openxmlformats.org/officeDocument/2006/math">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m:t>
                              </m:r>
                              <m:f>
                                <m:fPr>
                                  <m:type m:val="lin"/>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𝜋</m:t>
                                  </m:r>
                                </m:num>
                                <m:den>
                                  <m:r>
                                    <a:rPr lang="es-ES" sz="1600" i="1">
                                      <a:latin typeface="Cambria Math" panose="02040503050406030204" pitchFamily="18" charset="0"/>
                                      <a:ea typeface="Cambria Math" panose="02040503050406030204" pitchFamily="18" charset="0"/>
                                    </a:rPr>
                                    <m:t>6</m:t>
                                  </m:r>
                                </m:den>
                              </m:f>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𝑟𝑎𝑑</m:t>
                              </m:r>
                              <m:r>
                                <a:rPr lang="es-ES" sz="1600" i="1">
                                  <a:latin typeface="Cambria Math" panose="02040503050406030204" pitchFamily="18" charset="0"/>
                                  <a:ea typeface="Cambria Math" panose="02040503050406030204" pitchFamily="18" charset="0"/>
                                </a:rPr>
                                <m:t> </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𝑠</m:t>
                                  </m:r>
                                </m:e>
                                <m:sup>
                                  <m:r>
                                    <a:rPr lang="es-ES" sz="1600" i="1">
                                      <a:latin typeface="Cambria Math" panose="02040503050406030204" pitchFamily="18" charset="0"/>
                                      <a:ea typeface="Cambria Math" panose="02040503050406030204" pitchFamily="18" charset="0"/>
                                    </a:rPr>
                                    <m:t>−2</m:t>
                                  </m:r>
                                </m:sup>
                              </m:sSup>
                            </m:oMath>
                          </a14:m>
                          <a:r>
                            <a:rPr lang="es-ES" sz="1600" dirty="0"/>
                            <a:t>; </a:t>
                          </a:r>
                          <a:r>
                            <a:rPr lang="es-ES" sz="1600" dirty="0" smtClean="0"/>
                            <a:t>ii) </a:t>
                          </a:r>
                          <a14:m>
                            <m:oMath xmlns:m="http://schemas.openxmlformats.org/officeDocument/2006/math">
                              <m:r>
                                <a:rPr lang="es-ES" sz="1600" i="1">
                                  <a:latin typeface="Cambria Math" panose="02040503050406030204" pitchFamily="18" charset="0"/>
                                </a:rPr>
                                <m:t>𝑁</m:t>
                              </m:r>
                              <m:r>
                                <a:rPr lang="es-ES" sz="1600" i="1">
                                  <a:latin typeface="Cambria Math" panose="02040503050406030204" pitchFamily="18" charset="0"/>
                                </a:rPr>
                                <m:t>=4,16 </m:t>
                              </m:r>
                              <m:r>
                                <a:rPr lang="es-ES" sz="1600" i="1">
                                  <a:latin typeface="Cambria Math" panose="02040503050406030204" pitchFamily="18" charset="0"/>
                                </a:rPr>
                                <m:t>𝑣𝑢𝑒𝑙𝑡𝑎𝑠</m:t>
                              </m:r>
                            </m:oMath>
                          </a14:m>
                          <a:r>
                            <a:rPr lang="es-ES" sz="1600" dirty="0"/>
                            <a:t>, </a:t>
                          </a:r>
                          <a:r>
                            <a:rPr lang="es-ES" sz="1600" dirty="0" smtClean="0"/>
                            <a:t>iii)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𝑇</m:t>
                                  </m:r>
                                </m:sub>
                              </m:sSub>
                              <m:r>
                                <a:rPr lang="es-ES" sz="1600" i="1">
                                  <a:latin typeface="Cambria Math" panose="02040503050406030204" pitchFamily="18" charset="0"/>
                                </a:rPr>
                                <m:t>=−0,26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oMath>
                          </a14:m>
                          <a:r>
                            <a:rPr lang="es-ES" sz="1600" dirty="0"/>
                            <a:t>;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𝑎</m:t>
                                  </m:r>
                                </m:e>
                                <m:sub>
                                  <m:r>
                                    <a:rPr lang="es-ES" sz="1600" i="1">
                                      <a:latin typeface="Cambria Math" panose="02040503050406030204" pitchFamily="18" charset="0"/>
                                    </a:rPr>
                                    <m:t>𝑁</m:t>
                                  </m:r>
                                </m:sub>
                              </m:sSub>
                              <m:r>
                                <a:rPr lang="es-ES" sz="1600" i="1">
                                  <a:latin typeface="Cambria Math" panose="02040503050406030204" pitchFamily="18" charset="0"/>
                                </a:rPr>
                                <m:t>=</m:t>
                              </m:r>
                              <m:r>
                                <a:rPr lang="es-ES" sz="1600" b="0" i="1" smtClean="0">
                                  <a:latin typeface="Cambria Math" panose="02040503050406030204" pitchFamily="18" charset="0"/>
                                </a:rPr>
                                <m:t>3</m:t>
                              </m:r>
                              <m:r>
                                <a:rPr lang="es-ES" sz="1600" i="1">
                                  <a:latin typeface="Cambria Math" panose="02040503050406030204" pitchFamily="18" charset="0"/>
                                </a:rPr>
                                <m:t>,</m:t>
                              </m:r>
                              <m:r>
                                <a:rPr lang="es-ES" sz="1600" b="0" i="1" smtClean="0">
                                  <a:latin typeface="Cambria Math" panose="02040503050406030204" pitchFamily="18" charset="0"/>
                                </a:rPr>
                                <m:t>43</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oMath>
                          </a14:m>
                          <a:r>
                            <a:rPr lang="es-ES" sz="1600" dirty="0" smtClean="0"/>
                            <a:t>; iv) </a:t>
                          </a:r>
                          <a14:m>
                            <m:oMath xmlns:m="http://schemas.openxmlformats.org/officeDocument/2006/math">
                              <m:r>
                                <a:rPr lang="es-ES" sz="1600" i="1">
                                  <a:latin typeface="Cambria Math" panose="02040503050406030204" pitchFamily="18" charset="0"/>
                                </a:rPr>
                                <m:t>𝑣</m:t>
                              </m:r>
                              <m:r>
                                <a:rPr lang="es-ES" sz="1600" i="1">
                                  <a:latin typeface="Cambria Math" panose="02040503050406030204" pitchFamily="18" charset="0"/>
                                </a:rPr>
                                <m:t>=0,65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Una atracción de feria consiste en unos coches que giran con una velocidad de módulo constante de </a:t>
                          </a:r>
                          <a14:m>
                            <m:oMath xmlns:m="http://schemas.openxmlformats.org/officeDocument/2006/math">
                              <m:r>
                                <a:rPr lang="es-ES" sz="1600" b="0" i="1" smtClean="0">
                                  <a:latin typeface="Cambria Math" panose="02040503050406030204" pitchFamily="18" charset="0"/>
                                </a:rPr>
                                <m:t>3 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r>
                            <a:rPr lang="es-ES" sz="1600" dirty="0" smtClean="0"/>
                            <a:t>, describiendo una circunferencia de </a:t>
                          </a:r>
                          <a14:m>
                            <m:oMath xmlns:m="http://schemas.openxmlformats.org/officeDocument/2006/math">
                              <m:r>
                                <a:rPr lang="es-ES" sz="1600" i="1" dirty="0" smtClean="0">
                                  <a:latin typeface="Cambria Math" panose="02040503050406030204" pitchFamily="18" charset="0"/>
                                </a:rPr>
                                <m:t>8 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oMath>
                          </a14:m>
                          <a:r>
                            <a:rPr lang="es-ES" sz="1600" dirty="0" smtClean="0"/>
                            <a:t>de radio en un plano horizontal. i) Calcula las componentes intrínsecas de la aceleración; ii) Si la velocidad de los coches se reduce de manera uniforme hasta </a:t>
                          </a:r>
                          <a14:m>
                            <m:oMath xmlns:m="http://schemas.openxmlformats.org/officeDocument/2006/math">
                              <m:r>
                                <a:rPr lang="es-ES" sz="1600" i="1" dirty="0" smtClean="0">
                                  <a:latin typeface="Cambria Math" panose="02040503050406030204" pitchFamily="18" charset="0"/>
                                </a:rPr>
                                <m:t>1</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smtClean="0"/>
                            <a:t> en </a:t>
                          </a:r>
                          <a14:m>
                            <m:oMath xmlns:m="http://schemas.openxmlformats.org/officeDocument/2006/math">
                              <m:r>
                                <a:rPr lang="es-ES" sz="1600" i="1" dirty="0" smtClean="0">
                                  <a:latin typeface="Cambria Math" panose="02040503050406030204" pitchFamily="18" charset="0"/>
                                </a:rPr>
                                <m:t>10 </m:t>
                              </m:r>
                              <m:r>
                                <a:rPr lang="es-ES" sz="1600" i="1" dirty="0" smtClean="0">
                                  <a:latin typeface="Cambria Math" panose="02040503050406030204" pitchFamily="18" charset="0"/>
                                </a:rPr>
                                <m:t>𝑠</m:t>
                              </m:r>
                            </m:oMath>
                          </a14:m>
                          <a:r>
                            <a:rPr lang="es-ES" sz="1600" dirty="0" smtClean="0"/>
                            <a:t>, calcula la aceleración angular y tangencial en ese tiempo; iii) El número de vueltas que ha dado en ese tiempo.</a:t>
                          </a:r>
                          <a:endParaRPr lang="es-ES" sz="1600" b="0" dirty="0" smtClean="0">
                            <a:solidFill>
                              <a:schemeClr val="tx1"/>
                            </a:solidFill>
                          </a:endParaRPr>
                        </a:p>
                        <a:p>
                          <a:pPr marL="355600" indent="-355600" algn="just"/>
                          <a:r>
                            <a:rPr lang="es-ES" sz="1600" b="1" dirty="0" smtClean="0">
                              <a:solidFill>
                                <a:schemeClr val="tx1"/>
                              </a:solidFill>
                            </a:rPr>
                            <a:t>Sol</a:t>
                          </a:r>
                          <a:r>
                            <a:rPr lang="es-ES" sz="1600" dirty="0">
                              <a:solidFill>
                                <a:schemeClr val="tx1"/>
                              </a:solidFill>
                            </a:rPr>
                            <a:t>: </a:t>
                          </a:r>
                          <a:r>
                            <a:rPr lang="es-ES" sz="1600" dirty="0" smtClean="0"/>
                            <a:t>i)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𝑛</m:t>
                                  </m:r>
                                </m:sub>
                              </m:sSub>
                              <m:r>
                                <a:rPr lang="es-ES" sz="1600" b="0" i="1" smtClean="0">
                                  <a:latin typeface="Cambria Math" panose="02040503050406030204" pitchFamily="18" charset="0"/>
                                </a:rPr>
                                <m:t>=</m:t>
                              </m:r>
                              <m:r>
                                <a:rPr lang="es-ES" sz="1600" i="1" dirty="0">
                                  <a:latin typeface="Cambria Math" panose="02040503050406030204" pitchFamily="18" charset="0"/>
                                </a:rPr>
                                <m:t>1</m:t>
                              </m:r>
                              <m:r>
                                <a:rPr lang="es-ES" sz="1600" b="0" i="1" dirty="0" smtClean="0">
                                  <a:latin typeface="Cambria Math" panose="02040503050406030204" pitchFamily="18" charset="0"/>
                                </a:rPr>
                                <m:t>,1</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m:t>
                                  </m:r>
                                  <m:r>
                                    <a:rPr lang="es-ES" sz="1600" b="0" i="1" smtClean="0">
                                      <a:latin typeface="Cambria Math" panose="02040503050406030204" pitchFamily="18" charset="0"/>
                                    </a:rPr>
                                    <m:t>2</m:t>
                                  </m:r>
                                </m:sup>
                              </m:sSup>
                            </m:oMath>
                          </a14:m>
                          <a:r>
                            <a:rPr lang="es-ES" sz="1600" dirty="0" smtClean="0"/>
                            <a:t>; ii) </a:t>
                          </a:r>
                          <a14:m>
                            <m:oMath xmlns:m="http://schemas.openxmlformats.org/officeDocument/2006/math">
                              <m:r>
                                <a:rPr lang="es-ES" sz="160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=−0,025 </m:t>
                              </m:r>
                              <m:r>
                                <a:rPr lang="es-ES" sz="1600" b="0" i="1" smtClean="0">
                                  <a:latin typeface="Cambria Math" panose="02040503050406030204" pitchFamily="18" charset="0"/>
                                  <a:ea typeface="Cambria Math" panose="02040503050406030204" pitchFamily="18" charset="0"/>
                                </a:rPr>
                                <m:t>𝑟𝑎𝑑</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−2</m:t>
                                  </m:r>
                                </m:sup>
                              </m:sSup>
                              <m:r>
                                <a:rPr lang="es-ES" sz="1600" b="0" i="1" smtClean="0">
                                  <a:latin typeface="Cambria Math" panose="02040503050406030204" pitchFamily="18" charset="0"/>
                                  <a:ea typeface="Cambria Math" panose="02040503050406030204" pitchFamily="18" charset="0"/>
                                </a:rPr>
                                <m:t>; </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𝑎</m:t>
                                  </m:r>
                                </m:e>
                                <m:sub>
                                  <m:r>
                                    <a:rPr lang="es-ES" sz="1600" b="0" i="1" smtClean="0">
                                      <a:latin typeface="Cambria Math" panose="02040503050406030204" pitchFamily="18" charset="0"/>
                                      <a:ea typeface="Cambria Math" panose="02040503050406030204" pitchFamily="18" charset="0"/>
                                    </a:rPr>
                                    <m:t>𝑡</m:t>
                                  </m:r>
                                </m:sub>
                              </m:sSub>
                              <m:r>
                                <a:rPr lang="es-ES" sz="1600" b="0" i="1" smtClean="0">
                                  <a:latin typeface="Cambria Math" panose="02040503050406030204" pitchFamily="18" charset="0"/>
                                  <a:ea typeface="Cambria Math" panose="02040503050406030204" pitchFamily="18" charset="0"/>
                                </a:rPr>
                                <m:t>=−0,2 </m:t>
                              </m:r>
                              <m:r>
                                <a:rPr lang="es-ES" sz="1600" b="0" i="1" smtClean="0">
                                  <a:latin typeface="Cambria Math" panose="02040503050406030204" pitchFamily="18" charset="0"/>
                                  <a:ea typeface="Cambria Math" panose="02040503050406030204" pitchFamily="18" charset="0"/>
                                </a:rPr>
                                <m:t>𝑚</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𝑠</m:t>
                                  </m:r>
                                </m:e>
                                <m:sup>
                                  <m:r>
                                    <a:rPr lang="es-ES" sz="1600" b="0" i="1" smtClean="0">
                                      <a:latin typeface="Cambria Math" panose="02040503050406030204" pitchFamily="18" charset="0"/>
                                      <a:ea typeface="Cambria Math" panose="02040503050406030204" pitchFamily="18" charset="0"/>
                                    </a:rPr>
                                    <m:t>−2</m:t>
                                  </m:r>
                                </m:sup>
                              </m:sSup>
                            </m:oMath>
                          </a14:m>
                          <a:r>
                            <a:rPr lang="es-ES" sz="1600" dirty="0" smtClean="0"/>
                            <a:t>; iii) </a:t>
                          </a:r>
                          <a14:m>
                            <m:oMath xmlns:m="http://schemas.openxmlformats.org/officeDocument/2006/math">
                              <m:r>
                                <a:rPr lang="es-ES" sz="1600" b="0" i="1" smtClean="0">
                                  <a:latin typeface="Cambria Math" panose="02040503050406030204" pitchFamily="18" charset="0"/>
                                </a:rPr>
                                <m:t>𝑁</m:t>
                              </m:r>
                              <m:r>
                                <a:rPr lang="es-ES" sz="1600" b="0" i="1" smtClean="0">
                                  <a:latin typeface="Cambria Math" panose="02040503050406030204" pitchFamily="18" charset="0"/>
                                </a:rPr>
                                <m:t>=0,40</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25" name="Tabla 24"/>
              <p:cNvGraphicFramePr>
                <a:graphicFrameLocks noGrp="1"/>
              </p:cNvGraphicFramePr>
              <p:nvPr>
                <p:extLst>
                  <p:ext uri="{D42A27DB-BD31-4B8C-83A1-F6EECF244321}">
                    <p14:modId xmlns:p14="http://schemas.microsoft.com/office/powerpoint/2010/main" val="2675688977"/>
                  </p:ext>
                </p:extLst>
              </p:nvPr>
            </p:nvGraphicFramePr>
            <p:xfrm>
              <a:off x="508000" y="1206500"/>
              <a:ext cx="8178801" cy="39319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98320">
                    <a:tc>
                      <a:txBody>
                        <a:bodyPr/>
                        <a:lstStyle/>
                        <a:p>
                          <a:pPr algn="r">
                            <a:lnSpc>
                              <a:spcPct val="100000"/>
                            </a:lnSpc>
                          </a:pPr>
                          <a:r>
                            <a:rPr lang="es-ES" sz="1600" dirty="0" smtClean="0">
                              <a:latin typeface="+mn-lt"/>
                            </a:rPr>
                            <a:t>7.</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18919" r="-156" b="-104392"/>
                          </a:stretch>
                        </a:blipFill>
                      </a:tcPr>
                    </a:tc>
                    <a:tc hMerge="1">
                      <a:txBody>
                        <a:bodyPr/>
                        <a:lstStyle/>
                        <a:p>
                          <a:endParaRPr lang="es-ES" sz="1600" dirty="0"/>
                        </a:p>
                      </a:txBody>
                      <a:tcPr/>
                    </a:tc>
                    <a:extLst>
                      <a:ext uri="{0D108BD9-81ED-4DB2-BD59-A6C34878D82A}">
                        <a16:rowId xmlns:a16="http://schemas.microsoft.com/office/drawing/2014/main" val="1235451715"/>
                      </a:ext>
                    </a:extLst>
                  </a:tr>
                  <a:tr h="1798320">
                    <a:tc>
                      <a:txBody>
                        <a:bodyPr/>
                        <a:lstStyle/>
                        <a:p>
                          <a:pPr algn="r">
                            <a:lnSpc>
                              <a:spcPct val="100000"/>
                            </a:lnSpc>
                          </a:pPr>
                          <a:r>
                            <a:rPr lang="es-ES" sz="1600" dirty="0" smtClean="0">
                              <a:latin typeface="+mn-lt"/>
                            </a:rPr>
                            <a:t>8.</a:t>
                          </a:r>
                          <a:endParaRPr lang="es-ES" sz="1600" b="1" dirty="0">
                            <a:solidFill>
                              <a:srgbClr val="C00000"/>
                            </a:solidFill>
                            <a:latin typeface="+mn-lt"/>
                          </a:endParaRPr>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19322" r="-156" b="-4746"/>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226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05813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Leyes de la Dinámica de Newton</a:t>
            </a:r>
            <a:endParaRPr lang="es-ES" sz="1600" b="1" dirty="0">
              <a:solidFill>
                <a:schemeClr val="bg1"/>
              </a:solidFill>
            </a:endParaRPr>
          </a:p>
        </p:txBody>
      </p:sp>
      <p:sp>
        <p:nvSpPr>
          <p:cNvPr id="79" name="Rectángulo 78"/>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
        <p:nvSpPr>
          <p:cNvPr id="12" name="CuadroTexto 11"/>
          <p:cNvSpPr txBox="1"/>
          <p:nvPr/>
        </p:nvSpPr>
        <p:spPr>
          <a:xfrm>
            <a:off x="300252" y="2754929"/>
            <a:ext cx="5786651" cy="369332"/>
          </a:xfrm>
          <a:prstGeom prst="rect">
            <a:avLst/>
          </a:prstGeom>
          <a:noFill/>
        </p:spPr>
        <p:txBody>
          <a:bodyPr wrap="square" rtlCol="0">
            <a:spAutoFit/>
          </a:bodyPr>
          <a:lstStyle/>
          <a:p>
            <a:r>
              <a:rPr lang="es-ES" b="1" dirty="0" smtClean="0">
                <a:solidFill>
                  <a:srgbClr val="002060"/>
                </a:solidFill>
                <a:latin typeface="+mj-lt"/>
              </a:rPr>
              <a:t>Primera ley: ley de inercia</a:t>
            </a:r>
            <a:endParaRPr lang="es-ES" b="1" dirty="0">
              <a:solidFill>
                <a:srgbClr val="002060"/>
              </a:solidFill>
              <a:latin typeface="+mj-lt"/>
            </a:endParaRPr>
          </a:p>
        </p:txBody>
      </p:sp>
      <p:sp>
        <p:nvSpPr>
          <p:cNvPr id="13" name="5 CuadroTexto"/>
          <p:cNvSpPr txBox="1"/>
          <p:nvPr/>
        </p:nvSpPr>
        <p:spPr>
          <a:xfrm>
            <a:off x="354844" y="3261227"/>
            <a:ext cx="8420667"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Un cuerpo sobre el que no actúan fuerzas, o la resultante de todas las que actúan es nula, permanecerá en reposo o moviéndose con velocidad constante.</a:t>
            </a:r>
          </a:p>
          <a:p>
            <a:pPr algn="just"/>
            <a:endParaRPr lang="es-ES" sz="1600" dirty="0">
              <a:latin typeface="+mj-lt"/>
            </a:endParaRPr>
          </a:p>
          <a:p>
            <a:pPr algn="just"/>
            <a:endParaRPr lang="es-ES" sz="1600" dirty="0">
              <a:latin typeface="+mj-lt"/>
            </a:endParaRPr>
          </a:p>
        </p:txBody>
      </p:sp>
      <p:sp>
        <p:nvSpPr>
          <p:cNvPr id="14" name="CuadroTexto 13"/>
          <p:cNvSpPr txBox="1"/>
          <p:nvPr/>
        </p:nvSpPr>
        <p:spPr>
          <a:xfrm>
            <a:off x="300252" y="4505449"/>
            <a:ext cx="4741648" cy="369332"/>
          </a:xfrm>
          <a:prstGeom prst="rect">
            <a:avLst/>
          </a:prstGeom>
          <a:noFill/>
        </p:spPr>
        <p:txBody>
          <a:bodyPr wrap="square" rtlCol="0">
            <a:spAutoFit/>
          </a:bodyPr>
          <a:lstStyle/>
          <a:p>
            <a:r>
              <a:rPr lang="es-ES" b="1" dirty="0" smtClean="0">
                <a:solidFill>
                  <a:srgbClr val="002060"/>
                </a:solidFill>
                <a:latin typeface="+mj-lt"/>
              </a:rPr>
              <a:t>Segunda ley: definición de fuerza </a:t>
            </a:r>
            <a:endParaRPr lang="es-ES" b="1" dirty="0">
              <a:solidFill>
                <a:srgbClr val="002060"/>
              </a:solidFill>
              <a:latin typeface="+mj-lt"/>
            </a:endParaRPr>
          </a:p>
        </p:txBody>
      </p:sp>
      <p:sp>
        <p:nvSpPr>
          <p:cNvPr id="15" name="5 CuadroTexto"/>
          <p:cNvSpPr txBox="1"/>
          <p:nvPr/>
        </p:nvSpPr>
        <p:spPr>
          <a:xfrm>
            <a:off x="382138" y="4953548"/>
            <a:ext cx="8393373"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Si la resultante de las fuerzas que actúan sobre un cuerpo no es nula, la aceleración producida es directamente proporcional a la fuerza neta e inversamente proporcional a la masa.</a:t>
            </a:r>
          </a:p>
          <a:p>
            <a:pPr algn="just"/>
            <a:endParaRPr lang="es-ES" sz="1600" dirty="0">
              <a:latin typeface="+mj-lt"/>
            </a:endParaRPr>
          </a:p>
          <a:p>
            <a:pPr algn="just"/>
            <a:endParaRPr lang="es-ES" sz="1600" dirty="0" smtClean="0">
              <a:latin typeface="+mj-lt"/>
            </a:endParaRPr>
          </a:p>
        </p:txBody>
      </p:sp>
      <mc:AlternateContent xmlns:mc="http://schemas.openxmlformats.org/markup-compatibility/2006" xmlns:a14="http://schemas.microsoft.com/office/drawing/2010/main">
        <mc:Choice Requires="a14">
          <p:sp>
            <p:nvSpPr>
              <p:cNvPr id="16" name="6 CuadroTexto"/>
              <p:cNvSpPr txBox="1"/>
              <p:nvPr/>
            </p:nvSpPr>
            <p:spPr>
              <a:xfrm>
                <a:off x="2363054" y="5628429"/>
                <a:ext cx="4233915" cy="7398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i="1" smtClean="0">
                              <a:latin typeface="Cambria Math" panose="02040503050406030204" pitchFamily="18" charset="0"/>
                              <a:ea typeface="Cambria Math" panose="02040503050406030204" pitchFamily="18" charset="0"/>
                            </a:rPr>
                          </m:ctrlPr>
                        </m:naryPr>
                        <m:sub/>
                        <m:sup/>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𝐹</m:t>
                              </m:r>
                            </m:e>
                          </m:acc>
                        </m:e>
                      </m:nary>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0</m:t>
                      </m:r>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nary>
                            <m:naryPr>
                              <m:chr m:val="∑"/>
                              <m:subHide m:val="on"/>
                              <m:supHide m:val="on"/>
                              <m:ctrlPr>
                                <a:rPr lang="es-ES" sz="1600" b="0" i="1" smtClean="0">
                                  <a:latin typeface="Cambria Math" panose="02040503050406030204" pitchFamily="18" charset="0"/>
                                </a:rPr>
                              </m:ctrlPr>
                            </m:naryPr>
                            <m:sub/>
                            <m:sup/>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e>
                          </m:nary>
                        </m:num>
                        <m:den>
                          <m:r>
                            <a:rPr lang="es-ES" sz="1600" b="0" i="1" smtClean="0">
                              <a:latin typeface="Cambria Math" panose="02040503050406030204" pitchFamily="18" charset="0"/>
                            </a:rPr>
                            <m:t>𝑚</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nary>
                        <m:naryPr>
                          <m:chr m:val="∑"/>
                          <m:subHide m:val="on"/>
                          <m:supHide m:val="on"/>
                          <m:ctrlPr>
                            <a:rPr lang="es-ES" sz="1600" b="0" i="1" smtClean="0">
                              <a:latin typeface="Cambria Math" panose="02040503050406030204" pitchFamily="18" charset="0"/>
                              <a:ea typeface="Cambria Math" panose="02040503050406030204" pitchFamily="18" charset="0"/>
                            </a:rPr>
                          </m:ctrlPr>
                        </m:naryPr>
                        <m:sub/>
                        <m:sup/>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𝐹</m:t>
                              </m:r>
                            </m:e>
                          </m:acc>
                        </m:e>
                      </m:nary>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𝑚</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𝑎</m:t>
                          </m:r>
                        </m:e>
                      </m:acc>
                    </m:oMath>
                  </m:oMathPara>
                </a14:m>
                <a:endParaRPr lang="es-ES" sz="1600" dirty="0">
                  <a:latin typeface="+mj-lt"/>
                </a:endParaRPr>
              </a:p>
            </p:txBody>
          </p:sp>
        </mc:Choice>
        <mc:Fallback xmlns="">
          <p:sp>
            <p:nvSpPr>
              <p:cNvPr id="16" name="6 CuadroTexto"/>
              <p:cNvSpPr txBox="1">
                <a:spLocks noRot="1" noChangeAspect="1" noMove="1" noResize="1" noEditPoints="1" noAdjustHandles="1" noChangeArrowheads="1" noChangeShapeType="1" noTextEdit="1"/>
              </p:cNvSpPr>
              <p:nvPr/>
            </p:nvSpPr>
            <p:spPr>
              <a:xfrm>
                <a:off x="2363054" y="5628429"/>
                <a:ext cx="4233915" cy="739818"/>
              </a:xfrm>
              <a:prstGeom prst="rect">
                <a:avLst/>
              </a:prstGeom>
              <a:blipFill>
                <a:blip r:embed="rId3"/>
                <a:stretch>
                  <a:fillRect/>
                </a:stretch>
              </a:blipFill>
            </p:spPr>
            <p:txBody>
              <a:bodyPr/>
              <a:lstStyle/>
              <a:p>
                <a:r>
                  <a:rPr lang="es-ES">
                    <a:noFill/>
                  </a:rPr>
                  <a:t> </a:t>
                </a:r>
              </a:p>
            </p:txBody>
          </p:sp>
        </mc:Fallback>
      </mc:AlternateContent>
      <p:sp>
        <p:nvSpPr>
          <p:cNvPr id="17" name="CuadroTexto 16"/>
          <p:cNvSpPr txBox="1"/>
          <p:nvPr/>
        </p:nvSpPr>
        <p:spPr>
          <a:xfrm>
            <a:off x="382137" y="1177115"/>
            <a:ext cx="8393373"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anose="020B0604020202020204" pitchFamily="34" charset="0"/>
              <a:buChar char="•"/>
            </a:pPr>
            <a:r>
              <a:rPr lang="es-ES" sz="1600" dirty="0" smtClean="0">
                <a:latin typeface="+mj-lt"/>
              </a:rPr>
              <a:t>La </a:t>
            </a:r>
            <a:r>
              <a:rPr lang="es-ES" sz="1600" b="1" dirty="0" smtClean="0">
                <a:latin typeface="+mj-lt"/>
              </a:rPr>
              <a:t>fuerza</a:t>
            </a:r>
            <a:r>
              <a:rPr lang="es-ES" sz="1600" dirty="0" smtClean="0">
                <a:latin typeface="+mj-lt"/>
              </a:rPr>
              <a:t> es una magnitud vectorial que describe las interacciones entre los cuerpos. Su unidad en el SI es el </a:t>
            </a:r>
            <a:r>
              <a:rPr lang="es-ES" sz="1600" b="1" dirty="0" smtClean="0">
                <a:latin typeface="+mj-lt"/>
              </a:rPr>
              <a:t>newton</a:t>
            </a:r>
            <a:r>
              <a:rPr lang="es-ES" sz="1600" dirty="0" smtClean="0">
                <a:latin typeface="+mj-lt"/>
              </a:rPr>
              <a:t> (</a:t>
            </a:r>
            <a:r>
              <a:rPr lang="es-ES" sz="1600" b="1" dirty="0" smtClean="0">
                <a:latin typeface="+mj-lt"/>
              </a:rPr>
              <a:t>N</a:t>
            </a:r>
            <a:r>
              <a:rPr lang="es-ES" sz="1600" dirty="0" smtClean="0">
                <a:latin typeface="+mj-lt"/>
              </a:rPr>
              <a:t>).</a:t>
            </a:r>
          </a:p>
          <a:p>
            <a:pPr marL="285750" indent="-285750" algn="just">
              <a:buFont typeface="Arial" panose="020B0604020202020204" pitchFamily="34" charset="0"/>
              <a:buChar char="•"/>
            </a:pPr>
            <a:r>
              <a:rPr lang="es-ES" sz="1600" dirty="0" smtClean="0">
                <a:latin typeface="+mj-lt"/>
              </a:rPr>
              <a:t>La </a:t>
            </a:r>
            <a:r>
              <a:rPr lang="es-ES" sz="1600" b="1" dirty="0" smtClean="0">
                <a:latin typeface="+mj-lt"/>
              </a:rPr>
              <a:t>masa inercial </a:t>
            </a:r>
            <a:r>
              <a:rPr lang="es-ES" sz="1600" dirty="0" smtClean="0">
                <a:latin typeface="+mj-lt"/>
              </a:rPr>
              <a:t>es una propiedad inherente a la materia que mide la resistencia natural que oponen los cuerpos a cambiar su estado de movimiento. Su unidad en el SI es el </a:t>
            </a:r>
            <a:r>
              <a:rPr lang="es-ES" sz="1600" b="1" dirty="0" smtClean="0">
                <a:latin typeface="+mj-lt"/>
              </a:rPr>
              <a:t>kilogramo</a:t>
            </a:r>
            <a:r>
              <a:rPr lang="es-ES" sz="1600" dirty="0" smtClean="0">
                <a:latin typeface="+mj-lt"/>
              </a:rPr>
              <a:t> (</a:t>
            </a:r>
            <a:r>
              <a:rPr lang="es-ES" sz="1600" b="1" dirty="0" smtClean="0">
                <a:latin typeface="+mj-lt"/>
              </a:rPr>
              <a:t>kg</a:t>
            </a:r>
            <a:r>
              <a:rPr lang="es-ES" sz="1600" dirty="0" smtClean="0">
                <a:latin typeface="+mj-lt"/>
              </a:rPr>
              <a:t>).</a:t>
            </a:r>
            <a:endParaRPr lang="es-ES" sz="1600" dirty="0">
              <a:latin typeface="+mj-lt"/>
            </a:endParaRPr>
          </a:p>
        </p:txBody>
      </p:sp>
      <mc:AlternateContent xmlns:mc="http://schemas.openxmlformats.org/markup-compatibility/2006" xmlns:a14="http://schemas.microsoft.com/office/drawing/2010/main">
        <mc:Choice Requires="a14">
          <p:sp>
            <p:nvSpPr>
              <p:cNvPr id="18" name="Rectángulo 17"/>
              <p:cNvSpPr/>
              <p:nvPr/>
            </p:nvSpPr>
            <p:spPr>
              <a:xfrm>
                <a:off x="3220872" y="3733247"/>
                <a:ext cx="2529730" cy="688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i="1" smtClean="0">
                              <a:latin typeface="Cambria Math" panose="02040503050406030204" pitchFamily="18" charset="0"/>
                              <a:ea typeface="Cambria Math" panose="02040503050406030204" pitchFamily="18" charset="0"/>
                            </a:rPr>
                          </m:ctrlPr>
                        </m:naryPr>
                        <m:sub/>
                        <m:sup/>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𝐹</m:t>
                              </m:r>
                            </m:e>
                          </m:acc>
                        </m:e>
                      </m:nary>
                      <m:r>
                        <a:rPr lang="es-ES" sz="1600" b="0" i="1" smtClean="0">
                          <a:latin typeface="Cambria Math" panose="02040503050406030204" pitchFamily="18" charset="0"/>
                          <a:ea typeface="Cambria Math" panose="02040503050406030204" pitchFamily="18" charset="0"/>
                        </a:rPr>
                        <m:t>=0    ⟹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𝑣</m:t>
                          </m:r>
                        </m:e>
                      </m:acc>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𝑐𝑡𝑒</m:t>
                      </m:r>
                      <m:r>
                        <a:rPr lang="es-ES" sz="1600" b="0" i="1" smtClean="0">
                          <a:latin typeface="Cambria Math" panose="02040503050406030204" pitchFamily="18" charset="0"/>
                          <a:ea typeface="Cambria Math" panose="02040503050406030204" pitchFamily="18" charset="0"/>
                        </a:rPr>
                        <m:t>.</m:t>
                      </m:r>
                    </m:oMath>
                  </m:oMathPara>
                </a14:m>
                <a:endParaRPr lang="es-ES" sz="1600" dirty="0">
                  <a:latin typeface="+mj-lt"/>
                </a:endParaRPr>
              </a:p>
            </p:txBody>
          </p:sp>
        </mc:Choice>
        <mc:Fallback xmlns="">
          <p:sp>
            <p:nvSpPr>
              <p:cNvPr id="18" name="Rectángulo 17"/>
              <p:cNvSpPr>
                <a:spLocks noRot="1" noChangeAspect="1" noMove="1" noResize="1" noEditPoints="1" noAdjustHandles="1" noChangeArrowheads="1" noChangeShapeType="1" noTextEdit="1"/>
              </p:cNvSpPr>
              <p:nvPr/>
            </p:nvSpPr>
            <p:spPr>
              <a:xfrm>
                <a:off x="3220872" y="3733247"/>
                <a:ext cx="2529730" cy="688586"/>
              </a:xfrm>
              <a:prstGeom prst="rect">
                <a:avLst/>
              </a:prstGeom>
              <a:blipFill>
                <a:blip r:embed="rId4"/>
                <a:stretch>
                  <a:fillRect/>
                </a:stretch>
              </a:blipFill>
            </p:spPr>
            <p:txBody>
              <a:bodyPr/>
              <a:lstStyle/>
              <a:p>
                <a:r>
                  <a:rPr lang="es-ES">
                    <a:noFill/>
                  </a:rPr>
                  <a:t> </a:t>
                </a:r>
              </a:p>
            </p:txBody>
          </p:sp>
        </mc:Fallback>
      </mc:AlternateContent>
      <p:pic>
        <p:nvPicPr>
          <p:cNvPr id="11" name="Imagen 10">
            <a:hlinkClick r:id="rId5"/>
          </p:cNvPr>
          <p:cNvPicPr>
            <a:picLocks noChangeAspect="1"/>
          </p:cNvPicPr>
          <p:nvPr/>
        </p:nvPicPr>
        <p:blipFill>
          <a:blip r:embed="rId6">
            <a:clrChange>
              <a:clrFrom>
                <a:srgbClr val="000000"/>
              </a:clrFrom>
              <a:clrTo>
                <a:srgbClr val="000000">
                  <a:alpha val="0"/>
                </a:srgbClr>
              </a:clrTo>
            </a:clrChange>
          </a:blip>
          <a:stretch>
            <a:fillRect/>
          </a:stretch>
        </p:blipFill>
        <p:spPr>
          <a:xfrm>
            <a:off x="8179493" y="116507"/>
            <a:ext cx="360000" cy="360000"/>
          </a:xfrm>
          <a:prstGeom prst="rect">
            <a:avLst/>
          </a:prstGeom>
        </p:spPr>
      </p:pic>
    </p:spTree>
    <p:extLst>
      <p:ext uri="{BB962C8B-B14F-4D97-AF65-F5344CB8AC3E}">
        <p14:creationId xmlns:p14="http://schemas.microsoft.com/office/powerpoint/2010/main" val="21861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Leyes de la Dinámica de Newton</a:t>
            </a:r>
            <a:endParaRPr lang="es-ES" sz="1600" b="1" dirty="0">
              <a:solidFill>
                <a:schemeClr val="bg1"/>
              </a:solidFill>
            </a:endParaRPr>
          </a:p>
        </p:txBody>
      </p:sp>
      <p:sp>
        <p:nvSpPr>
          <p:cNvPr id="19" name="CuadroTexto 18"/>
          <p:cNvSpPr txBox="1"/>
          <p:nvPr/>
        </p:nvSpPr>
        <p:spPr>
          <a:xfrm>
            <a:off x="313897" y="1023583"/>
            <a:ext cx="5786651" cy="369332"/>
          </a:xfrm>
          <a:prstGeom prst="rect">
            <a:avLst/>
          </a:prstGeom>
          <a:noFill/>
        </p:spPr>
        <p:txBody>
          <a:bodyPr wrap="square" rtlCol="0">
            <a:spAutoFit/>
          </a:bodyPr>
          <a:lstStyle/>
          <a:p>
            <a:r>
              <a:rPr lang="es-ES" b="1" dirty="0" smtClean="0">
                <a:solidFill>
                  <a:srgbClr val="002060"/>
                </a:solidFill>
              </a:rPr>
              <a:t>Tercera ley: principio de “acción y reacción”</a:t>
            </a:r>
            <a:endParaRPr lang="es-ES" b="1" dirty="0">
              <a:solidFill>
                <a:srgbClr val="002060"/>
              </a:solidFill>
            </a:endParaRPr>
          </a:p>
        </p:txBody>
      </p:sp>
      <p:sp>
        <p:nvSpPr>
          <p:cNvPr id="20" name="17 CuadroTexto"/>
          <p:cNvSpPr txBox="1"/>
          <p:nvPr/>
        </p:nvSpPr>
        <p:spPr>
          <a:xfrm>
            <a:off x="369246" y="1560439"/>
            <a:ext cx="8311486"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Cuando dos cuerpos interaccionan, se ejercen mutuamente fuerzas iguales y de sentidos contrarios (aplicadas en cuerpos distintos).</a:t>
            </a:r>
          </a:p>
          <a:p>
            <a:pPr algn="just"/>
            <a:endParaRPr lang="es-ES" sz="1600" dirty="0"/>
          </a:p>
          <a:p>
            <a:pPr algn="just"/>
            <a:endParaRPr lang="es-ES" sz="1600" dirty="0"/>
          </a:p>
        </p:txBody>
      </p:sp>
      <mc:AlternateContent xmlns:mc="http://schemas.openxmlformats.org/markup-compatibility/2006" xmlns:a14="http://schemas.microsoft.com/office/drawing/2010/main">
        <mc:Choice Requires="a14">
          <p:sp>
            <p:nvSpPr>
              <p:cNvPr id="21" name="8 CuadroTexto"/>
              <p:cNvSpPr txBox="1"/>
              <p:nvPr/>
            </p:nvSpPr>
            <p:spPr>
              <a:xfrm>
                <a:off x="4108823" y="2135822"/>
                <a:ext cx="1223091" cy="368499"/>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12</m:t>
                          </m:r>
                        </m:sub>
                      </m:sSub>
                      <m:r>
                        <a:rPr lang="es-ES" sz="1600" b="0" i="1" smtClean="0">
                          <a:latin typeface="Cambria Math"/>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21</m:t>
                          </m:r>
                        </m:sub>
                      </m:sSub>
                    </m:oMath>
                  </m:oMathPara>
                </a14:m>
                <a:endParaRPr lang="es-ES" sz="1600" dirty="0"/>
              </a:p>
            </p:txBody>
          </p:sp>
        </mc:Choice>
        <mc:Fallback xmlns="">
          <p:sp>
            <p:nvSpPr>
              <p:cNvPr id="21" name="8 CuadroTexto"/>
              <p:cNvSpPr txBox="1">
                <a:spLocks noRot="1" noChangeAspect="1" noMove="1" noResize="1" noEditPoints="1" noAdjustHandles="1" noChangeArrowheads="1" noChangeShapeType="1" noTextEdit="1"/>
              </p:cNvSpPr>
              <p:nvPr/>
            </p:nvSpPr>
            <p:spPr>
              <a:xfrm>
                <a:off x="4108823" y="2135822"/>
                <a:ext cx="1223091" cy="368499"/>
              </a:xfrm>
              <a:prstGeom prst="rect">
                <a:avLst/>
              </a:prstGeom>
              <a:blipFill>
                <a:blip r:embed="rId3"/>
                <a:stretch>
                  <a:fillRect t="-16393" r="-4975"/>
                </a:stretch>
              </a:blipFill>
              <a:effectLst/>
            </p:spPr>
            <p:txBody>
              <a:bodyPr/>
              <a:lstStyle/>
              <a:p>
                <a:r>
                  <a:rPr lang="es-ES">
                    <a:noFill/>
                  </a:rPr>
                  <a:t> </a:t>
                </a:r>
              </a:p>
            </p:txBody>
          </p:sp>
        </mc:Fallback>
      </mc:AlternateContent>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46" y="3146020"/>
            <a:ext cx="3410426" cy="2067213"/>
          </a:xfrm>
          <a:prstGeom prst="rect">
            <a:avLst/>
          </a:prstGeom>
        </p:spPr>
      </p:pic>
      <p:pic>
        <p:nvPicPr>
          <p:cNvPr id="23" name="Imagen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3646" y="3217691"/>
            <a:ext cx="4352921" cy="2005758"/>
          </a:xfrm>
          <a:prstGeom prst="rect">
            <a:avLst/>
          </a:prstGeom>
        </p:spPr>
      </p:pic>
      <p:sp>
        <p:nvSpPr>
          <p:cNvPr id="10" name="Rectángulo 9"/>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4252167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Leyes de la Dinámica de Newton</a:t>
            </a:r>
            <a:endParaRPr lang="es-ES" sz="1600" b="1" dirty="0">
              <a:solidFill>
                <a:schemeClr val="bg1"/>
              </a:solidFill>
            </a:endParaRPr>
          </a:p>
        </p:txBody>
      </p:sp>
      <p:grpSp>
        <p:nvGrpSpPr>
          <p:cNvPr id="14" name="Grupo 13"/>
          <p:cNvGrpSpPr/>
          <p:nvPr/>
        </p:nvGrpSpPr>
        <p:grpSpPr>
          <a:xfrm>
            <a:off x="627798" y="1336675"/>
            <a:ext cx="3084394" cy="2075588"/>
            <a:chOff x="573206" y="3380877"/>
            <a:chExt cx="3084394" cy="2075588"/>
          </a:xfrm>
        </p:grpSpPr>
        <p:sp>
          <p:nvSpPr>
            <p:cNvPr id="15" name="CuadroTexto 14"/>
            <p:cNvSpPr txBox="1"/>
            <p:nvPr/>
          </p:nvSpPr>
          <p:spPr>
            <a:xfrm>
              <a:off x="573206" y="5117911"/>
              <a:ext cx="3084394" cy="338554"/>
            </a:xfrm>
            <a:prstGeom prst="rect">
              <a:avLst/>
            </a:prstGeom>
            <a:noFill/>
          </p:spPr>
          <p:txBody>
            <a:bodyPr wrap="square" rtlCol="0">
              <a:spAutoFit/>
            </a:bodyPr>
            <a:lstStyle/>
            <a:p>
              <a:pPr algn="ctr"/>
              <a:r>
                <a:rPr lang="es-ES" sz="1600" dirty="0" smtClean="0">
                  <a:latin typeface="+mj-lt"/>
                </a:rPr>
                <a:t>sistema </a:t>
              </a:r>
              <a:r>
                <a:rPr lang="es-ES" sz="1600" dirty="0">
                  <a:latin typeface="+mj-lt"/>
                </a:rPr>
                <a:t>de referencia del vagón</a:t>
              </a:r>
            </a:p>
          </p:txBody>
        </p:sp>
        <p:grpSp>
          <p:nvGrpSpPr>
            <p:cNvPr id="16" name="Grupo 15"/>
            <p:cNvGrpSpPr/>
            <p:nvPr/>
          </p:nvGrpSpPr>
          <p:grpSpPr>
            <a:xfrm>
              <a:off x="1078173" y="3380877"/>
              <a:ext cx="2088107" cy="1807547"/>
              <a:chOff x="1078173" y="3380877"/>
              <a:chExt cx="2088107" cy="1807547"/>
            </a:xfrm>
          </p:grpSpPr>
          <p:pic>
            <p:nvPicPr>
              <p:cNvPr id="17" name="Imagen 16"/>
              <p:cNvPicPr>
                <a:picLocks noChangeAspect="1"/>
              </p:cNvPicPr>
              <p:nvPr/>
            </p:nvPicPr>
            <p:blipFill rotWithShape="1">
              <a:blip r:embed="rId2">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2495" t="62425" r="80837" b="18189"/>
              <a:stretch/>
            </p:blipFill>
            <p:spPr>
              <a:xfrm>
                <a:off x="1119117" y="4078886"/>
                <a:ext cx="450376" cy="1011730"/>
              </a:xfrm>
              <a:prstGeom prst="rect">
                <a:avLst/>
              </a:prstGeom>
            </p:spPr>
          </p:pic>
          <p:pic>
            <p:nvPicPr>
              <p:cNvPr id="18" name="Imagen 17"/>
              <p:cNvPicPr>
                <a:picLocks noChangeAspect="1"/>
              </p:cNvPicPr>
              <p:nvPr/>
            </p:nvPicPr>
            <p:blipFill rotWithShape="1">
              <a:blip r:embed="rId3">
                <a:extLst>
                  <a:ext uri="{28A0092B-C50C-407E-A947-70E740481C1C}">
                    <a14:useLocalDpi xmlns:a14="http://schemas.microsoft.com/office/drawing/2010/main" val="0"/>
                  </a:ext>
                </a:extLst>
              </a:blip>
              <a:srcRect r="79553" b="15879"/>
              <a:stretch/>
            </p:blipFill>
            <p:spPr>
              <a:xfrm>
                <a:off x="1769657" y="3380877"/>
                <a:ext cx="1396623" cy="1807547"/>
              </a:xfrm>
              <a:prstGeom prst="rect">
                <a:avLst/>
              </a:prstGeom>
            </p:spPr>
          </p:pic>
          <p:cxnSp>
            <p:nvCxnSpPr>
              <p:cNvPr id="24" name="Conector recto 23"/>
              <p:cNvCxnSpPr/>
              <p:nvPr/>
            </p:nvCxnSpPr>
            <p:spPr>
              <a:xfrm flipV="1">
                <a:off x="1078173" y="5104263"/>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5" name="Grupo 24"/>
          <p:cNvGrpSpPr/>
          <p:nvPr/>
        </p:nvGrpSpPr>
        <p:grpSpPr>
          <a:xfrm>
            <a:off x="3749345" y="1334402"/>
            <a:ext cx="5186149" cy="2284737"/>
            <a:chOff x="2548342" y="949301"/>
            <a:chExt cx="5186149" cy="2284737"/>
          </a:xfrm>
        </p:grpSpPr>
        <p:pic>
          <p:nvPicPr>
            <p:cNvPr id="26" name="Imagen 25"/>
            <p:cNvPicPr>
              <a:picLocks noChangeAspect="1"/>
            </p:cNvPicPr>
            <p:nvPr/>
          </p:nvPicPr>
          <p:blipFill rotWithShape="1">
            <a:blip r:embed="rId3">
              <a:extLst>
                <a:ext uri="{28A0092B-C50C-407E-A947-70E740481C1C}">
                  <a14:useLocalDpi xmlns:a14="http://schemas.microsoft.com/office/drawing/2010/main" val="0"/>
                </a:ext>
              </a:extLst>
            </a:blip>
            <a:srcRect l="40261" b="15879"/>
            <a:stretch/>
          </p:blipFill>
          <p:spPr>
            <a:xfrm>
              <a:off x="3548418" y="949301"/>
              <a:ext cx="4080409" cy="1807547"/>
            </a:xfrm>
            <a:prstGeom prst="rect">
              <a:avLst/>
            </a:prstGeom>
          </p:spPr>
        </p:pic>
        <p:sp>
          <p:nvSpPr>
            <p:cNvPr id="27" name="CuadroTexto 26"/>
            <p:cNvSpPr txBox="1"/>
            <p:nvPr/>
          </p:nvSpPr>
          <p:spPr>
            <a:xfrm>
              <a:off x="2548342" y="2649263"/>
              <a:ext cx="5186149" cy="584775"/>
            </a:xfrm>
            <a:prstGeom prst="rect">
              <a:avLst/>
            </a:prstGeom>
            <a:noFill/>
          </p:spPr>
          <p:txBody>
            <a:bodyPr wrap="square" rtlCol="0">
              <a:spAutoFit/>
            </a:bodyPr>
            <a:lstStyle/>
            <a:p>
              <a:pPr algn="ctr"/>
              <a:r>
                <a:rPr lang="es-ES" sz="1600" dirty="0" smtClean="0">
                  <a:latin typeface="+mj-lt"/>
                </a:rPr>
                <a:t>sistema </a:t>
              </a:r>
              <a:r>
                <a:rPr lang="es-ES" sz="1600" dirty="0">
                  <a:latin typeface="+mj-lt"/>
                </a:rPr>
                <a:t>de referencia del </a:t>
              </a:r>
              <a:r>
                <a:rPr lang="es-ES" sz="1600" dirty="0" smtClean="0">
                  <a:latin typeface="+mj-lt"/>
                </a:rPr>
                <a:t>observador situado en la tierra</a:t>
              </a:r>
              <a:endParaRPr lang="es-ES" sz="1600" dirty="0">
                <a:latin typeface="+mj-lt"/>
              </a:endParaRPr>
            </a:p>
          </p:txBody>
        </p:sp>
        <p:cxnSp>
          <p:nvCxnSpPr>
            <p:cNvPr id="28" name="Conector recto 27"/>
            <p:cNvCxnSpPr/>
            <p:nvPr/>
          </p:nvCxnSpPr>
          <p:spPr>
            <a:xfrm flipV="1">
              <a:off x="2677235" y="2663588"/>
              <a:ext cx="48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Imagen 28"/>
            <p:cNvPicPr>
              <a:picLocks noChangeAspect="1"/>
            </p:cNvPicPr>
            <p:nvPr/>
          </p:nvPicPr>
          <p:blipFill rotWithShape="1">
            <a:blip r:embed="rId2">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2495" t="62425" r="80837" b="18189"/>
            <a:stretch/>
          </p:blipFill>
          <p:spPr>
            <a:xfrm>
              <a:off x="2622645" y="1624563"/>
              <a:ext cx="450376" cy="1011730"/>
            </a:xfrm>
            <a:prstGeom prst="rect">
              <a:avLst/>
            </a:prstGeom>
          </p:spPr>
        </p:pic>
      </p:grpSp>
      <p:grpSp>
        <p:nvGrpSpPr>
          <p:cNvPr id="30" name="Grupo 29"/>
          <p:cNvGrpSpPr/>
          <p:nvPr/>
        </p:nvGrpSpPr>
        <p:grpSpPr>
          <a:xfrm>
            <a:off x="395787" y="3483142"/>
            <a:ext cx="4394580" cy="3057098"/>
            <a:chOff x="1132764" y="2938980"/>
            <a:chExt cx="4940489" cy="3366285"/>
          </a:xfrm>
        </p:grpSpPr>
        <p:pic>
          <p:nvPicPr>
            <p:cNvPr id="31" name="Imagen 30"/>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30352" r="29469"/>
            <a:stretch/>
          </p:blipFill>
          <p:spPr>
            <a:xfrm>
              <a:off x="1705969" y="4749419"/>
              <a:ext cx="415297" cy="1033611"/>
            </a:xfrm>
            <a:prstGeom prst="rect">
              <a:avLst/>
            </a:prstGeom>
          </p:spPr>
        </p:pic>
        <p:pic>
          <p:nvPicPr>
            <p:cNvPr id="32" name="Imagen 31"/>
            <p:cNvPicPr>
              <a:picLocks noChangeAspect="1"/>
            </p:cNvPicPr>
            <p:nvPr/>
          </p:nvPicPr>
          <p:blipFill rotWithShape="1">
            <a:blip r:embed="rId5">
              <a:extLst>
                <a:ext uri="{28A0092B-C50C-407E-A947-70E740481C1C}">
                  <a14:useLocalDpi xmlns:a14="http://schemas.microsoft.com/office/drawing/2010/main" val="0"/>
                </a:ext>
              </a:extLst>
            </a:blip>
            <a:srcRect l="50000" t="6707" r="25561" b="9787"/>
            <a:stretch/>
          </p:blipFill>
          <p:spPr>
            <a:xfrm>
              <a:off x="3794077" y="3263495"/>
              <a:ext cx="627798" cy="1049197"/>
            </a:xfrm>
            <a:prstGeom prst="rect">
              <a:avLst/>
            </a:prstGeom>
          </p:spPr>
        </p:pic>
        <p:pic>
          <p:nvPicPr>
            <p:cNvPr id="33" name="Imagen 32"/>
            <p:cNvPicPr>
              <a:picLocks noChangeAspect="1"/>
            </p:cNvPicPr>
            <p:nvPr/>
          </p:nvPicPr>
          <p:blipFill rotWithShape="1">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30352" r="29469"/>
            <a:stretch/>
          </p:blipFill>
          <p:spPr>
            <a:xfrm>
              <a:off x="2731828" y="3291385"/>
              <a:ext cx="415297" cy="1033611"/>
            </a:xfrm>
            <a:prstGeom prst="rect">
              <a:avLst/>
            </a:prstGeom>
          </p:spPr>
        </p:pic>
        <p:cxnSp>
          <p:nvCxnSpPr>
            <p:cNvPr id="34" name="Conector recto 33"/>
            <p:cNvCxnSpPr/>
            <p:nvPr/>
          </p:nvCxnSpPr>
          <p:spPr>
            <a:xfrm flipV="1">
              <a:off x="1924336" y="5773004"/>
              <a:ext cx="16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5" name="Imagen 34"/>
            <p:cNvPicPr>
              <a:picLocks noChangeAspect="1"/>
            </p:cNvPicPr>
            <p:nvPr/>
          </p:nvPicPr>
          <p:blipFill rotWithShape="1">
            <a:blip r:embed="rId8" cstate="print">
              <a:extLst>
                <a:ext uri="{28A0092B-C50C-407E-A947-70E740481C1C}">
                  <a14:useLocalDpi xmlns:a14="http://schemas.microsoft.com/office/drawing/2010/main" val="0"/>
                </a:ext>
              </a:extLst>
            </a:blip>
            <a:srcRect t="25530" b="50829"/>
            <a:stretch/>
          </p:blipFill>
          <p:spPr>
            <a:xfrm>
              <a:off x="2320119" y="4299581"/>
              <a:ext cx="3657601" cy="559022"/>
            </a:xfrm>
            <a:prstGeom prst="rect">
              <a:avLst/>
            </a:prstGeom>
          </p:spPr>
        </p:pic>
        <p:cxnSp>
          <p:nvCxnSpPr>
            <p:cNvPr id="36" name="Conector recto 35"/>
            <p:cNvCxnSpPr/>
            <p:nvPr/>
          </p:nvCxnSpPr>
          <p:spPr>
            <a:xfrm rot="5400000" flipV="1">
              <a:off x="1238097" y="5071720"/>
              <a:ext cx="14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flipH="1">
              <a:off x="1132764" y="5769382"/>
              <a:ext cx="794502" cy="53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2950193" y="4301321"/>
              <a:ext cx="16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rot="5400000" flipV="1">
              <a:off x="2268306" y="3622980"/>
              <a:ext cx="136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flipH="1">
              <a:off x="2158621" y="4297699"/>
              <a:ext cx="794502" cy="535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31" idx="2"/>
              <a:endCxn id="33" idx="2"/>
            </p:cNvCxnSpPr>
            <p:nvPr/>
          </p:nvCxnSpPr>
          <p:spPr>
            <a:xfrm flipV="1">
              <a:off x="1913618" y="4324996"/>
              <a:ext cx="1025859" cy="145803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flipV="1">
              <a:off x="2953122" y="3739487"/>
              <a:ext cx="1086615" cy="5582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flipV="1">
              <a:off x="1918167" y="3780430"/>
              <a:ext cx="2107923" cy="19935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4" name="Arco 43"/>
            <p:cNvSpPr/>
            <p:nvPr/>
          </p:nvSpPr>
          <p:spPr>
            <a:xfrm>
              <a:off x="5486400" y="4258102"/>
              <a:ext cx="586853" cy="682388"/>
            </a:xfrm>
            <a:prstGeom prst="arc">
              <a:avLst>
                <a:gd name="adj1" fmla="val 16200000"/>
                <a:gd name="adj2" fmla="val 4972506"/>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mc:AlternateContent xmlns:mc="http://schemas.openxmlformats.org/markup-compatibility/2006" xmlns:a14="http://schemas.microsoft.com/office/drawing/2010/main">
          <mc:Choice Requires="a14">
            <p:sp>
              <p:nvSpPr>
                <p:cNvPr id="45" name="CuadroTexto 44"/>
                <p:cNvSpPr txBox="1"/>
                <p:nvPr/>
              </p:nvSpPr>
              <p:spPr>
                <a:xfrm>
                  <a:off x="1842447" y="5779826"/>
                  <a:ext cx="221879"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oMath>
                    </m:oMathPara>
                  </a14:m>
                  <a:endParaRPr lang="es-ES" sz="1600" dirty="0">
                    <a:latin typeface="+mj-lt"/>
                  </a:endParaRPr>
                </a:p>
              </p:txBody>
            </p:sp>
          </mc:Choice>
          <mc:Fallback xmlns="">
            <p:sp>
              <p:nvSpPr>
                <p:cNvPr id="45" name="CuadroTexto 44"/>
                <p:cNvSpPr txBox="1">
                  <a:spLocks noRot="1" noChangeAspect="1" noMove="1" noResize="1" noEditPoints="1" noAdjustHandles="1" noChangeArrowheads="1" noChangeShapeType="1" noTextEdit="1"/>
                </p:cNvSpPr>
                <p:nvPr/>
              </p:nvSpPr>
              <p:spPr>
                <a:xfrm>
                  <a:off x="1842447" y="5779826"/>
                  <a:ext cx="221879" cy="271123"/>
                </a:xfrm>
                <a:prstGeom prst="rect">
                  <a:avLst/>
                </a:prstGeom>
                <a:blipFill>
                  <a:blip r:embed="rId10"/>
                  <a:stretch>
                    <a:fillRect l="-21212" r="-15152"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CuadroTexto 45"/>
                <p:cNvSpPr txBox="1"/>
                <p:nvPr/>
              </p:nvSpPr>
              <p:spPr>
                <a:xfrm>
                  <a:off x="2617559" y="4059721"/>
                  <a:ext cx="27572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46" name="CuadroTexto 45"/>
                <p:cNvSpPr txBox="1">
                  <a:spLocks noRot="1" noChangeAspect="1" noMove="1" noResize="1" noEditPoints="1" noAdjustHandles="1" noChangeArrowheads="1" noChangeShapeType="1" noTextEdit="1"/>
                </p:cNvSpPr>
                <p:nvPr/>
              </p:nvSpPr>
              <p:spPr>
                <a:xfrm>
                  <a:off x="2617559" y="4059721"/>
                  <a:ext cx="275727" cy="271123"/>
                </a:xfrm>
                <a:prstGeom prst="rect">
                  <a:avLst/>
                </a:prstGeom>
                <a:blipFill>
                  <a:blip r:embed="rId11"/>
                  <a:stretch>
                    <a:fillRect l="-22500" t="-2439" r="-20000" b="-48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p:cNvSpPr txBox="1"/>
                <p:nvPr/>
              </p:nvSpPr>
              <p:spPr>
                <a:xfrm>
                  <a:off x="2881951" y="4963234"/>
                  <a:ext cx="17444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latin typeface="+mj-lt"/>
                  </a:endParaRPr>
                </a:p>
              </p:txBody>
            </p:sp>
          </mc:Choice>
          <mc:Fallback xmlns="">
            <p:sp>
              <p:nvSpPr>
                <p:cNvPr id="47" name="CuadroTexto 46"/>
                <p:cNvSpPr txBox="1">
                  <a:spLocks noRot="1" noChangeAspect="1" noMove="1" noResize="1" noEditPoints="1" noAdjustHandles="1" noChangeArrowheads="1" noChangeShapeType="1" noTextEdit="1"/>
                </p:cNvSpPr>
                <p:nvPr/>
              </p:nvSpPr>
              <p:spPr>
                <a:xfrm>
                  <a:off x="2881951" y="4963234"/>
                  <a:ext cx="174447" cy="271123"/>
                </a:xfrm>
                <a:prstGeom prst="rect">
                  <a:avLst/>
                </a:prstGeom>
                <a:blipFill>
                  <a:blip r:embed="rId12"/>
                  <a:stretch>
                    <a:fillRect l="-30769" t="-42500" r="-923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CuadroTexto 47"/>
                <p:cNvSpPr txBox="1"/>
                <p:nvPr/>
              </p:nvSpPr>
              <p:spPr>
                <a:xfrm>
                  <a:off x="3348249" y="3764506"/>
                  <a:ext cx="23391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48" name="CuadroTexto 47"/>
                <p:cNvSpPr txBox="1">
                  <a:spLocks noRot="1" noChangeAspect="1" noMove="1" noResize="1" noEditPoints="1" noAdjustHandles="1" noChangeArrowheads="1" noChangeShapeType="1" noTextEdit="1"/>
                </p:cNvSpPr>
                <p:nvPr/>
              </p:nvSpPr>
              <p:spPr>
                <a:xfrm>
                  <a:off x="3348249" y="3764506"/>
                  <a:ext cx="233917" cy="271123"/>
                </a:xfrm>
                <a:prstGeom prst="rect">
                  <a:avLst/>
                </a:prstGeom>
                <a:blipFill>
                  <a:blip r:embed="rId13"/>
                  <a:stretch>
                    <a:fillRect l="-23529" t="-39024" r="-73529" b="-48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p:cNvSpPr txBox="1"/>
                <p:nvPr/>
              </p:nvSpPr>
              <p:spPr>
                <a:xfrm>
                  <a:off x="2199563" y="4813110"/>
                  <a:ext cx="271256"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sub>
                            <m:r>
                              <a:rPr lang="es-ES" sz="1600" b="0" i="1" smtClean="0">
                                <a:latin typeface="Cambria Math" panose="02040503050406030204" pitchFamily="18" charset="0"/>
                              </a:rPr>
                              <m:t>𝑂</m:t>
                            </m:r>
                          </m:sub>
                        </m:sSub>
                      </m:oMath>
                    </m:oMathPara>
                  </a14:m>
                  <a:endParaRPr lang="es-ES" sz="1600" dirty="0">
                    <a:latin typeface="+mj-lt"/>
                  </a:endParaRPr>
                </a:p>
              </p:txBody>
            </p:sp>
          </mc:Choice>
          <mc:Fallback xmlns="">
            <p:sp>
              <p:nvSpPr>
                <p:cNvPr id="49" name="CuadroTexto 48"/>
                <p:cNvSpPr txBox="1">
                  <a:spLocks noRot="1" noChangeAspect="1" noMove="1" noResize="1" noEditPoints="1" noAdjustHandles="1" noChangeArrowheads="1" noChangeShapeType="1" noTextEdit="1"/>
                </p:cNvSpPr>
                <p:nvPr/>
              </p:nvSpPr>
              <p:spPr>
                <a:xfrm>
                  <a:off x="2199563" y="4813110"/>
                  <a:ext cx="271256" cy="271123"/>
                </a:xfrm>
                <a:prstGeom prst="rect">
                  <a:avLst/>
                </a:prstGeom>
                <a:blipFill>
                  <a:blip r:embed="rId14"/>
                  <a:stretch>
                    <a:fillRect l="-23077" t="-42500" r="-61538" b="-12500"/>
                  </a:stretch>
                </a:blipFill>
              </p:spPr>
              <p:txBody>
                <a:bodyPr/>
                <a:lstStyle/>
                <a:p>
                  <a:r>
                    <a:rPr lang="es-ES">
                      <a:noFill/>
                    </a:rPr>
                    <a:t> </a:t>
                  </a:r>
                </a:p>
              </p:txBody>
            </p:sp>
          </mc:Fallback>
        </mc:AlternateContent>
      </p:grpSp>
      <p:sp>
        <p:nvSpPr>
          <p:cNvPr id="50" name="CuadroTexto 49"/>
          <p:cNvSpPr txBox="1"/>
          <p:nvPr/>
        </p:nvSpPr>
        <p:spPr>
          <a:xfrm>
            <a:off x="5158856" y="3824336"/>
            <a:ext cx="3297698" cy="338554"/>
          </a:xfrm>
          <a:prstGeom prst="rect">
            <a:avLst/>
          </a:prstGeom>
          <a:noFill/>
        </p:spPr>
        <p:txBody>
          <a:bodyPr wrap="none" rtlCol="0">
            <a:spAutoFit/>
          </a:bodyPr>
          <a:lstStyle/>
          <a:p>
            <a:r>
              <a:rPr lang="es-ES" sz="1600" dirty="0" smtClean="0">
                <a:latin typeface="+mj-lt"/>
              </a:rPr>
              <a:t>La </a:t>
            </a:r>
            <a:r>
              <a:rPr lang="es-ES" sz="1600" b="1" dirty="0" smtClean="0">
                <a:latin typeface="+mj-lt"/>
              </a:rPr>
              <a:t>posición</a:t>
            </a:r>
            <a:r>
              <a:rPr lang="es-ES" sz="1600" dirty="0" smtClean="0">
                <a:latin typeface="+mj-lt"/>
              </a:rPr>
              <a:t> para el observador O’:</a:t>
            </a:r>
            <a:endParaRPr lang="es-ES" sz="1600" dirty="0">
              <a:latin typeface="+mj-lt"/>
            </a:endParaRPr>
          </a:p>
        </p:txBody>
      </p:sp>
      <mc:AlternateContent xmlns:mc="http://schemas.openxmlformats.org/markup-compatibility/2006" xmlns:a14="http://schemas.microsoft.com/office/drawing/2010/main">
        <mc:Choice Requires="a14">
          <p:sp>
            <p:nvSpPr>
              <p:cNvPr id="51" name="CuadroTexto 50"/>
              <p:cNvSpPr txBox="1"/>
              <p:nvPr/>
            </p:nvSpPr>
            <p:spPr>
              <a:xfrm>
                <a:off x="6305267" y="4226945"/>
                <a:ext cx="1011302" cy="2655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sub>
                          <m:r>
                            <a:rPr lang="es-ES" sz="1600" b="0" i="1" smtClean="0">
                              <a:latin typeface="Cambria Math" panose="02040503050406030204" pitchFamily="18" charset="0"/>
                            </a:rPr>
                            <m:t>𝑂</m:t>
                          </m:r>
                        </m:sub>
                      </m:sSub>
                    </m:oMath>
                  </m:oMathPara>
                </a14:m>
                <a:endParaRPr lang="es-ES" sz="1600" dirty="0">
                  <a:latin typeface="+mj-lt"/>
                </a:endParaRPr>
              </a:p>
            </p:txBody>
          </p:sp>
        </mc:Choice>
        <mc:Fallback xmlns="">
          <p:sp>
            <p:nvSpPr>
              <p:cNvPr id="51" name="CuadroTexto 50"/>
              <p:cNvSpPr txBox="1">
                <a:spLocks noRot="1" noChangeAspect="1" noMove="1" noResize="1" noEditPoints="1" noAdjustHandles="1" noChangeArrowheads="1" noChangeShapeType="1" noTextEdit="1"/>
              </p:cNvSpPr>
              <p:nvPr/>
            </p:nvSpPr>
            <p:spPr>
              <a:xfrm>
                <a:off x="6305267" y="4226945"/>
                <a:ext cx="1011302" cy="265522"/>
              </a:xfrm>
              <a:prstGeom prst="rect">
                <a:avLst/>
              </a:prstGeom>
              <a:blipFill>
                <a:blip r:embed="rId15"/>
                <a:stretch>
                  <a:fillRect l="-4217" t="-29545" r="-22289" b="-11364"/>
                </a:stretch>
              </a:blipFill>
            </p:spPr>
            <p:txBody>
              <a:bodyPr/>
              <a:lstStyle/>
              <a:p>
                <a:r>
                  <a:rPr lang="es-ES">
                    <a:noFill/>
                  </a:rPr>
                  <a:t> </a:t>
                </a:r>
              </a:p>
            </p:txBody>
          </p:sp>
        </mc:Fallback>
      </mc:AlternateContent>
      <p:sp>
        <p:nvSpPr>
          <p:cNvPr id="52" name="CuadroTexto 51"/>
          <p:cNvSpPr txBox="1"/>
          <p:nvPr/>
        </p:nvSpPr>
        <p:spPr>
          <a:xfrm>
            <a:off x="5147482" y="4727363"/>
            <a:ext cx="3409908" cy="338554"/>
          </a:xfrm>
          <a:prstGeom prst="rect">
            <a:avLst/>
          </a:prstGeom>
          <a:noFill/>
        </p:spPr>
        <p:txBody>
          <a:bodyPr wrap="none" rtlCol="0">
            <a:spAutoFit/>
          </a:bodyPr>
          <a:lstStyle/>
          <a:p>
            <a:r>
              <a:rPr lang="es-ES" sz="1600" dirty="0" smtClean="0">
                <a:latin typeface="+mj-lt"/>
              </a:rPr>
              <a:t>La </a:t>
            </a:r>
            <a:r>
              <a:rPr lang="es-ES" sz="1600" b="1" dirty="0" smtClean="0">
                <a:latin typeface="+mj-lt"/>
              </a:rPr>
              <a:t>velocidad</a:t>
            </a:r>
            <a:r>
              <a:rPr lang="es-ES" sz="1600" dirty="0" smtClean="0">
                <a:latin typeface="+mj-lt"/>
              </a:rPr>
              <a:t> para el observador O’:</a:t>
            </a:r>
            <a:endParaRPr lang="es-ES" sz="1600" dirty="0">
              <a:latin typeface="+mj-lt"/>
            </a:endParaRPr>
          </a:p>
        </p:txBody>
      </p:sp>
      <mc:AlternateContent xmlns:mc="http://schemas.openxmlformats.org/markup-compatibility/2006" xmlns:a14="http://schemas.microsoft.com/office/drawing/2010/main">
        <mc:Choice Requires="a14">
          <p:sp>
            <p:nvSpPr>
              <p:cNvPr id="53" name="CuadroTexto 52"/>
              <p:cNvSpPr txBox="1"/>
              <p:nvPr/>
            </p:nvSpPr>
            <p:spPr>
              <a:xfrm>
                <a:off x="5213444" y="5168643"/>
                <a:ext cx="2993512" cy="4857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𝑑</m:t>
                          </m:r>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num>
                        <m:den>
                          <m:r>
                            <a:rPr lang="es-ES" sz="1600" i="1">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sub>
                              <m:r>
                                <a:rPr lang="es-ES" sz="1600" b="0" i="1" smtClean="0">
                                  <a:latin typeface="Cambria Math" panose="02040503050406030204" pitchFamily="18" charset="0"/>
                                </a:rPr>
                                <m:t>𝑂</m:t>
                              </m:r>
                            </m:sub>
                          </m:sSub>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𝑣</m:t>
                              </m:r>
                            </m:e>
                          </m:acc>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𝑂</m:t>
                          </m:r>
                        </m:sub>
                      </m:sSub>
                    </m:oMath>
                  </m:oMathPara>
                </a14:m>
                <a:endParaRPr lang="es-ES" sz="1600" dirty="0">
                  <a:latin typeface="+mj-lt"/>
                </a:endParaRPr>
              </a:p>
            </p:txBody>
          </p:sp>
        </mc:Choice>
        <mc:Fallback xmlns="">
          <p:sp>
            <p:nvSpPr>
              <p:cNvPr id="53" name="CuadroTexto 52"/>
              <p:cNvSpPr txBox="1">
                <a:spLocks noRot="1" noChangeAspect="1" noMove="1" noResize="1" noEditPoints="1" noAdjustHandles="1" noChangeArrowheads="1" noChangeShapeType="1" noTextEdit="1"/>
              </p:cNvSpPr>
              <p:nvPr/>
            </p:nvSpPr>
            <p:spPr>
              <a:xfrm>
                <a:off x="5213444" y="5168643"/>
                <a:ext cx="2993512" cy="485774"/>
              </a:xfrm>
              <a:prstGeom prst="rect">
                <a:avLst/>
              </a:prstGeom>
              <a:blipFill>
                <a:blip r:embed="rId16"/>
                <a:stretch>
                  <a:fillRect/>
                </a:stretch>
              </a:blipFill>
            </p:spPr>
            <p:txBody>
              <a:bodyPr/>
              <a:lstStyle/>
              <a:p>
                <a:r>
                  <a:rPr lang="es-ES">
                    <a:noFill/>
                  </a:rPr>
                  <a:t> </a:t>
                </a:r>
              </a:p>
            </p:txBody>
          </p:sp>
        </mc:Fallback>
      </mc:AlternateContent>
      <p:sp>
        <p:nvSpPr>
          <p:cNvPr id="54" name="CuadroTexto 53"/>
          <p:cNvSpPr txBox="1"/>
          <p:nvPr/>
        </p:nvSpPr>
        <p:spPr>
          <a:xfrm>
            <a:off x="382138" y="931012"/>
            <a:ext cx="5786651" cy="369332"/>
          </a:xfrm>
          <a:prstGeom prst="rect">
            <a:avLst/>
          </a:prstGeom>
          <a:noFill/>
        </p:spPr>
        <p:txBody>
          <a:bodyPr wrap="square" rtlCol="0">
            <a:spAutoFit/>
          </a:bodyPr>
          <a:lstStyle/>
          <a:p>
            <a:r>
              <a:rPr lang="es-ES" b="1" dirty="0" smtClean="0">
                <a:solidFill>
                  <a:srgbClr val="002060"/>
                </a:solidFill>
                <a:latin typeface="+mj-lt"/>
              </a:rPr>
              <a:t>4.1. Sistemas de referencia inerciales y no inerciales</a:t>
            </a:r>
            <a:endParaRPr lang="es-ES" b="1" dirty="0">
              <a:solidFill>
                <a:srgbClr val="002060"/>
              </a:solidFill>
              <a:latin typeface="+mj-lt"/>
            </a:endParaRPr>
          </a:p>
        </p:txBody>
      </p:sp>
      <p:pic>
        <p:nvPicPr>
          <p:cNvPr id="55" name="Imagen 54">
            <a:hlinkClick r:id="rId17"/>
          </p:cNvPr>
          <p:cNvPicPr>
            <a:picLocks noChangeAspect="1"/>
          </p:cNvPicPr>
          <p:nvPr/>
        </p:nvPicPr>
        <p:blipFill>
          <a:blip r:embed="rId18">
            <a:clrChange>
              <a:clrFrom>
                <a:srgbClr val="000000"/>
              </a:clrFrom>
              <a:clrTo>
                <a:srgbClr val="000000">
                  <a:alpha val="0"/>
                </a:srgbClr>
              </a:clrTo>
            </a:clrChange>
          </a:blip>
          <a:stretch>
            <a:fillRect/>
          </a:stretch>
        </p:blipFill>
        <p:spPr>
          <a:xfrm>
            <a:off x="8179493" y="116507"/>
            <a:ext cx="360000" cy="360000"/>
          </a:xfrm>
          <a:prstGeom prst="rect">
            <a:avLst/>
          </a:prstGeom>
        </p:spPr>
      </p:pic>
      <p:pic>
        <p:nvPicPr>
          <p:cNvPr id="56" name="Imagen 55">
            <a:hlinkClick r:id="rId19"/>
          </p:cNvPr>
          <p:cNvPicPr>
            <a:picLocks noChangeAspect="1"/>
          </p:cNvPicPr>
          <p:nvPr/>
        </p:nvPicPr>
        <p:blipFill>
          <a:blip r:embed="rId18">
            <a:clrChange>
              <a:clrFrom>
                <a:srgbClr val="000000"/>
              </a:clrFrom>
              <a:clrTo>
                <a:srgbClr val="000000">
                  <a:alpha val="0"/>
                </a:srgbClr>
              </a:clrTo>
            </a:clrChange>
          </a:blip>
          <a:stretch>
            <a:fillRect/>
          </a:stretch>
        </p:blipFill>
        <p:spPr>
          <a:xfrm>
            <a:off x="7671493" y="116507"/>
            <a:ext cx="360000" cy="360000"/>
          </a:xfrm>
          <a:prstGeom prst="rect">
            <a:avLst/>
          </a:prstGeom>
        </p:spPr>
      </p:pic>
      <p:sp>
        <p:nvSpPr>
          <p:cNvPr id="58" name="Rectángulo 57"/>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21624419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Leyes de la Dinámica de Newton</a:t>
            </a:r>
            <a:endParaRPr lang="es-ES" sz="1600" b="1" dirty="0">
              <a:solidFill>
                <a:schemeClr val="bg1"/>
              </a:solidFill>
            </a:endParaRPr>
          </a:p>
        </p:txBody>
      </p:sp>
      <p:sp>
        <p:nvSpPr>
          <p:cNvPr id="55" name="CuadroTexto 54"/>
          <p:cNvSpPr txBox="1"/>
          <p:nvPr/>
        </p:nvSpPr>
        <p:spPr>
          <a:xfrm>
            <a:off x="382138" y="931012"/>
            <a:ext cx="5786651" cy="369332"/>
          </a:xfrm>
          <a:prstGeom prst="rect">
            <a:avLst/>
          </a:prstGeom>
          <a:noFill/>
        </p:spPr>
        <p:txBody>
          <a:bodyPr wrap="square" rtlCol="0">
            <a:spAutoFit/>
          </a:bodyPr>
          <a:lstStyle/>
          <a:p>
            <a:r>
              <a:rPr lang="es-ES" b="1" dirty="0" smtClean="0">
                <a:solidFill>
                  <a:srgbClr val="002060"/>
                </a:solidFill>
                <a:latin typeface="+mj-lt"/>
              </a:rPr>
              <a:t>4.1. Sistemas de referencia inerciales y no inerciales</a:t>
            </a:r>
            <a:endParaRPr lang="es-ES" b="1" dirty="0">
              <a:solidFill>
                <a:srgbClr val="002060"/>
              </a:solidFill>
              <a:latin typeface="+mj-lt"/>
            </a:endParaRPr>
          </a:p>
        </p:txBody>
      </p:sp>
      <p:grpSp>
        <p:nvGrpSpPr>
          <p:cNvPr id="56" name="Grupo 55"/>
          <p:cNvGrpSpPr/>
          <p:nvPr/>
        </p:nvGrpSpPr>
        <p:grpSpPr>
          <a:xfrm>
            <a:off x="571797" y="1186215"/>
            <a:ext cx="3084394" cy="2075588"/>
            <a:chOff x="573206" y="3380877"/>
            <a:chExt cx="3084394" cy="2075588"/>
          </a:xfrm>
        </p:grpSpPr>
        <p:sp>
          <p:nvSpPr>
            <p:cNvPr id="57" name="CuadroTexto 56"/>
            <p:cNvSpPr txBox="1"/>
            <p:nvPr/>
          </p:nvSpPr>
          <p:spPr>
            <a:xfrm>
              <a:off x="573206" y="5117911"/>
              <a:ext cx="3084394" cy="338554"/>
            </a:xfrm>
            <a:prstGeom prst="rect">
              <a:avLst/>
            </a:prstGeom>
            <a:noFill/>
          </p:spPr>
          <p:txBody>
            <a:bodyPr wrap="square" rtlCol="0">
              <a:spAutoFit/>
            </a:bodyPr>
            <a:lstStyle/>
            <a:p>
              <a:pPr algn="ctr"/>
              <a:r>
                <a:rPr lang="es-ES" sz="1600" dirty="0" smtClean="0">
                  <a:latin typeface="+mj-lt"/>
                </a:rPr>
                <a:t>sistema </a:t>
              </a:r>
              <a:r>
                <a:rPr lang="es-ES" sz="1600" dirty="0">
                  <a:latin typeface="+mj-lt"/>
                </a:rPr>
                <a:t>de referencia del vagón</a:t>
              </a:r>
            </a:p>
          </p:txBody>
        </p:sp>
        <p:grpSp>
          <p:nvGrpSpPr>
            <p:cNvPr id="58" name="Grupo 57"/>
            <p:cNvGrpSpPr/>
            <p:nvPr/>
          </p:nvGrpSpPr>
          <p:grpSpPr>
            <a:xfrm>
              <a:off x="1078173" y="3380877"/>
              <a:ext cx="2088107" cy="1807547"/>
              <a:chOff x="1078173" y="3380877"/>
              <a:chExt cx="2088107" cy="1807547"/>
            </a:xfrm>
          </p:grpSpPr>
          <p:pic>
            <p:nvPicPr>
              <p:cNvPr id="59" name="Imagen 58"/>
              <p:cNvPicPr>
                <a:picLocks noChangeAspect="1"/>
              </p:cNvPicPr>
              <p:nvPr/>
            </p:nvPicPr>
            <p:blipFill rotWithShape="1">
              <a:blip r:embed="rId2">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2495" t="62425" r="80837" b="18189"/>
              <a:stretch/>
            </p:blipFill>
            <p:spPr>
              <a:xfrm>
                <a:off x="1119117" y="4078886"/>
                <a:ext cx="450376" cy="1011730"/>
              </a:xfrm>
              <a:prstGeom prst="rect">
                <a:avLst/>
              </a:prstGeom>
            </p:spPr>
          </p:pic>
          <p:pic>
            <p:nvPicPr>
              <p:cNvPr id="60" name="Imagen 59"/>
              <p:cNvPicPr>
                <a:picLocks noChangeAspect="1"/>
              </p:cNvPicPr>
              <p:nvPr/>
            </p:nvPicPr>
            <p:blipFill rotWithShape="1">
              <a:blip r:embed="rId3">
                <a:extLst>
                  <a:ext uri="{28A0092B-C50C-407E-A947-70E740481C1C}">
                    <a14:useLocalDpi xmlns:a14="http://schemas.microsoft.com/office/drawing/2010/main" val="0"/>
                  </a:ext>
                </a:extLst>
              </a:blip>
              <a:srcRect r="79553" b="15879"/>
              <a:stretch/>
            </p:blipFill>
            <p:spPr>
              <a:xfrm>
                <a:off x="1769657" y="3380877"/>
                <a:ext cx="1396623" cy="1807547"/>
              </a:xfrm>
              <a:prstGeom prst="rect">
                <a:avLst/>
              </a:prstGeom>
            </p:spPr>
          </p:pic>
          <p:cxnSp>
            <p:nvCxnSpPr>
              <p:cNvPr id="61" name="Conector recto 60"/>
              <p:cNvCxnSpPr/>
              <p:nvPr/>
            </p:nvCxnSpPr>
            <p:spPr>
              <a:xfrm flipV="1">
                <a:off x="1078173" y="5104263"/>
                <a:ext cx="2088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2" name="Grupo 61"/>
          <p:cNvGrpSpPr/>
          <p:nvPr/>
        </p:nvGrpSpPr>
        <p:grpSpPr>
          <a:xfrm>
            <a:off x="3666054" y="1215297"/>
            <a:ext cx="5186149" cy="2285415"/>
            <a:chOff x="2552130" y="949301"/>
            <a:chExt cx="5186149" cy="2285415"/>
          </a:xfrm>
        </p:grpSpPr>
        <p:pic>
          <p:nvPicPr>
            <p:cNvPr id="63" name="Imagen 62"/>
            <p:cNvPicPr>
              <a:picLocks noChangeAspect="1"/>
            </p:cNvPicPr>
            <p:nvPr/>
          </p:nvPicPr>
          <p:blipFill rotWithShape="1">
            <a:blip r:embed="rId3">
              <a:extLst>
                <a:ext uri="{28A0092B-C50C-407E-A947-70E740481C1C}">
                  <a14:useLocalDpi xmlns:a14="http://schemas.microsoft.com/office/drawing/2010/main" val="0"/>
                </a:ext>
              </a:extLst>
            </a:blip>
            <a:srcRect l="40261" b="15879"/>
            <a:stretch/>
          </p:blipFill>
          <p:spPr>
            <a:xfrm>
              <a:off x="3548418" y="949301"/>
              <a:ext cx="4080409" cy="1807547"/>
            </a:xfrm>
            <a:prstGeom prst="rect">
              <a:avLst/>
            </a:prstGeom>
          </p:spPr>
        </p:pic>
        <p:sp>
          <p:nvSpPr>
            <p:cNvPr id="64" name="CuadroTexto 63"/>
            <p:cNvSpPr txBox="1"/>
            <p:nvPr/>
          </p:nvSpPr>
          <p:spPr>
            <a:xfrm>
              <a:off x="2552130" y="2649941"/>
              <a:ext cx="5186149" cy="584775"/>
            </a:xfrm>
            <a:prstGeom prst="rect">
              <a:avLst/>
            </a:prstGeom>
            <a:noFill/>
          </p:spPr>
          <p:txBody>
            <a:bodyPr wrap="square" rtlCol="0">
              <a:spAutoFit/>
            </a:bodyPr>
            <a:lstStyle/>
            <a:p>
              <a:pPr algn="ctr"/>
              <a:r>
                <a:rPr lang="es-ES" sz="1600" dirty="0" smtClean="0">
                  <a:latin typeface="+mj-lt"/>
                </a:rPr>
                <a:t>sistema </a:t>
              </a:r>
              <a:r>
                <a:rPr lang="es-ES" sz="1600" dirty="0">
                  <a:latin typeface="+mj-lt"/>
                </a:rPr>
                <a:t>de referencia del </a:t>
              </a:r>
              <a:r>
                <a:rPr lang="es-ES" sz="1600" dirty="0" smtClean="0">
                  <a:latin typeface="+mj-lt"/>
                </a:rPr>
                <a:t>observador situado en la tierra</a:t>
              </a:r>
              <a:endParaRPr lang="es-ES" sz="1600" dirty="0">
                <a:latin typeface="+mj-lt"/>
              </a:endParaRPr>
            </a:p>
          </p:txBody>
        </p:sp>
        <p:cxnSp>
          <p:nvCxnSpPr>
            <p:cNvPr id="65" name="Conector recto 64"/>
            <p:cNvCxnSpPr/>
            <p:nvPr/>
          </p:nvCxnSpPr>
          <p:spPr>
            <a:xfrm flipV="1">
              <a:off x="2677235" y="2663588"/>
              <a:ext cx="486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6" name="Imagen 65"/>
            <p:cNvPicPr>
              <a:picLocks noChangeAspect="1"/>
            </p:cNvPicPr>
            <p:nvPr/>
          </p:nvPicPr>
          <p:blipFill rotWithShape="1">
            <a:blip r:embed="rId2">
              <a:clrChange>
                <a:clrFrom>
                  <a:srgbClr val="E7E7E7"/>
                </a:clrFrom>
                <a:clrTo>
                  <a:srgbClr val="E7E7E7">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12495" t="62425" r="80837" b="18189"/>
            <a:stretch/>
          </p:blipFill>
          <p:spPr>
            <a:xfrm>
              <a:off x="2622645" y="1624563"/>
              <a:ext cx="450376" cy="1011730"/>
            </a:xfrm>
            <a:prstGeom prst="rect">
              <a:avLst/>
            </a:prstGeom>
          </p:spPr>
        </p:pic>
      </p:grpSp>
      <p:grpSp>
        <p:nvGrpSpPr>
          <p:cNvPr id="67" name="Grupo 66"/>
          <p:cNvGrpSpPr/>
          <p:nvPr/>
        </p:nvGrpSpPr>
        <p:grpSpPr>
          <a:xfrm>
            <a:off x="310426" y="3339617"/>
            <a:ext cx="4394580" cy="3057098"/>
            <a:chOff x="1132764" y="2938980"/>
            <a:chExt cx="4940489" cy="3366285"/>
          </a:xfrm>
        </p:grpSpPr>
        <p:pic>
          <p:nvPicPr>
            <p:cNvPr id="68" name="Imagen 67"/>
            <p:cNvPicPr>
              <a:picLocks noChangeAspect="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30352" r="29469"/>
            <a:stretch/>
          </p:blipFill>
          <p:spPr>
            <a:xfrm>
              <a:off x="1705969" y="4749419"/>
              <a:ext cx="415297" cy="1033611"/>
            </a:xfrm>
            <a:prstGeom prst="rect">
              <a:avLst/>
            </a:prstGeom>
          </p:spPr>
        </p:pic>
        <p:pic>
          <p:nvPicPr>
            <p:cNvPr id="69" name="Imagen 68"/>
            <p:cNvPicPr>
              <a:picLocks noChangeAspect="1"/>
            </p:cNvPicPr>
            <p:nvPr/>
          </p:nvPicPr>
          <p:blipFill rotWithShape="1">
            <a:blip r:embed="rId5">
              <a:extLst>
                <a:ext uri="{28A0092B-C50C-407E-A947-70E740481C1C}">
                  <a14:useLocalDpi xmlns:a14="http://schemas.microsoft.com/office/drawing/2010/main" val="0"/>
                </a:ext>
              </a:extLst>
            </a:blip>
            <a:srcRect l="50000" t="6707" r="25561" b="9787"/>
            <a:stretch/>
          </p:blipFill>
          <p:spPr>
            <a:xfrm>
              <a:off x="3794077" y="3263495"/>
              <a:ext cx="627798" cy="1049197"/>
            </a:xfrm>
            <a:prstGeom prst="rect">
              <a:avLst/>
            </a:prstGeom>
          </p:spPr>
        </p:pic>
        <p:pic>
          <p:nvPicPr>
            <p:cNvPr id="70" name="Imagen 69"/>
            <p:cNvPicPr>
              <a:picLocks noChangeAspect="1"/>
            </p:cNvPicPr>
            <p:nvPr/>
          </p:nvPicPr>
          <p:blipFill rotWithShape="1">
            <a:blip r:embed="rId6" cstate="print">
              <a:duotone>
                <a:prstClr val="black"/>
                <a:schemeClr val="tx2">
                  <a:tint val="45000"/>
                  <a:satMod val="400000"/>
                </a:schemeClr>
              </a:duotone>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rcRect l="30352" r="29469"/>
            <a:stretch/>
          </p:blipFill>
          <p:spPr>
            <a:xfrm>
              <a:off x="2731828" y="3291385"/>
              <a:ext cx="415297" cy="1033611"/>
            </a:xfrm>
            <a:prstGeom prst="rect">
              <a:avLst/>
            </a:prstGeom>
          </p:spPr>
        </p:pic>
        <p:cxnSp>
          <p:nvCxnSpPr>
            <p:cNvPr id="71" name="Conector recto 70"/>
            <p:cNvCxnSpPr/>
            <p:nvPr/>
          </p:nvCxnSpPr>
          <p:spPr>
            <a:xfrm flipV="1">
              <a:off x="1924336" y="5773004"/>
              <a:ext cx="16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Imagen 71"/>
            <p:cNvPicPr>
              <a:picLocks noChangeAspect="1"/>
            </p:cNvPicPr>
            <p:nvPr/>
          </p:nvPicPr>
          <p:blipFill rotWithShape="1">
            <a:blip r:embed="rId8" cstate="print">
              <a:extLst>
                <a:ext uri="{28A0092B-C50C-407E-A947-70E740481C1C}">
                  <a14:useLocalDpi xmlns:a14="http://schemas.microsoft.com/office/drawing/2010/main" val="0"/>
                </a:ext>
              </a:extLst>
            </a:blip>
            <a:srcRect t="25530" b="50829"/>
            <a:stretch/>
          </p:blipFill>
          <p:spPr>
            <a:xfrm>
              <a:off x="2320119" y="4299581"/>
              <a:ext cx="3657601" cy="559022"/>
            </a:xfrm>
            <a:prstGeom prst="rect">
              <a:avLst/>
            </a:prstGeom>
          </p:spPr>
        </p:pic>
        <p:cxnSp>
          <p:nvCxnSpPr>
            <p:cNvPr id="73" name="Conector recto 72"/>
            <p:cNvCxnSpPr/>
            <p:nvPr/>
          </p:nvCxnSpPr>
          <p:spPr>
            <a:xfrm rot="5400000" flipV="1">
              <a:off x="1238097" y="5071720"/>
              <a:ext cx="140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flipH="1">
              <a:off x="1132764" y="5769382"/>
              <a:ext cx="794502" cy="5358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flipV="1">
              <a:off x="2950193" y="4301321"/>
              <a:ext cx="169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rot="5400000" flipV="1">
              <a:off x="2268306" y="3622980"/>
              <a:ext cx="1368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flipH="1">
              <a:off x="2158621" y="4297699"/>
              <a:ext cx="794502" cy="535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Conector recto de flecha 77"/>
            <p:cNvCxnSpPr>
              <a:stCxn id="68" idx="2"/>
              <a:endCxn id="70" idx="2"/>
            </p:cNvCxnSpPr>
            <p:nvPr/>
          </p:nvCxnSpPr>
          <p:spPr>
            <a:xfrm flipV="1">
              <a:off x="1913618" y="4324996"/>
              <a:ext cx="1025859" cy="145803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flipV="1">
              <a:off x="2953122" y="3739487"/>
              <a:ext cx="1086615" cy="5582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ector recto de flecha 80"/>
            <p:cNvCxnSpPr/>
            <p:nvPr/>
          </p:nvCxnSpPr>
          <p:spPr>
            <a:xfrm flipV="1">
              <a:off x="1918167" y="3780430"/>
              <a:ext cx="2107923" cy="19935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2" name="Arco 81"/>
            <p:cNvSpPr/>
            <p:nvPr/>
          </p:nvSpPr>
          <p:spPr>
            <a:xfrm>
              <a:off x="5486400" y="4258102"/>
              <a:ext cx="586853" cy="682388"/>
            </a:xfrm>
            <a:prstGeom prst="arc">
              <a:avLst>
                <a:gd name="adj1" fmla="val 16200000"/>
                <a:gd name="adj2" fmla="val 4972506"/>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latin typeface="+mj-lt"/>
              </a:endParaRPr>
            </a:p>
          </p:txBody>
        </p:sp>
        <mc:AlternateContent xmlns:mc="http://schemas.openxmlformats.org/markup-compatibility/2006" xmlns:a14="http://schemas.microsoft.com/office/drawing/2010/main">
          <mc:Choice Requires="a14">
            <p:sp>
              <p:nvSpPr>
                <p:cNvPr id="83" name="CuadroTexto 82"/>
                <p:cNvSpPr txBox="1"/>
                <p:nvPr/>
              </p:nvSpPr>
              <p:spPr>
                <a:xfrm>
                  <a:off x="1842447" y="5779826"/>
                  <a:ext cx="221879"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oMath>
                    </m:oMathPara>
                  </a14:m>
                  <a:endParaRPr lang="es-ES" sz="1600" dirty="0">
                    <a:latin typeface="+mj-lt"/>
                  </a:endParaRPr>
                </a:p>
              </p:txBody>
            </p:sp>
          </mc:Choice>
          <mc:Fallback xmlns="">
            <p:sp>
              <p:nvSpPr>
                <p:cNvPr id="83" name="CuadroTexto 82"/>
                <p:cNvSpPr txBox="1">
                  <a:spLocks noRot="1" noChangeAspect="1" noMove="1" noResize="1" noEditPoints="1" noAdjustHandles="1" noChangeArrowheads="1" noChangeShapeType="1" noTextEdit="1"/>
                </p:cNvSpPr>
                <p:nvPr/>
              </p:nvSpPr>
              <p:spPr>
                <a:xfrm>
                  <a:off x="1842447" y="5779826"/>
                  <a:ext cx="221879" cy="271123"/>
                </a:xfrm>
                <a:prstGeom prst="rect">
                  <a:avLst/>
                </a:prstGeom>
                <a:blipFill>
                  <a:blip r:embed="rId10"/>
                  <a:stretch>
                    <a:fillRect l="-21212" r="-15152" b="-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4" name="CuadroTexto 83"/>
                <p:cNvSpPr txBox="1"/>
                <p:nvPr/>
              </p:nvSpPr>
              <p:spPr>
                <a:xfrm>
                  <a:off x="2617559" y="4059721"/>
                  <a:ext cx="27572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𝑂</m:t>
                        </m:r>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84" name="CuadroTexto 83"/>
                <p:cNvSpPr txBox="1">
                  <a:spLocks noRot="1" noChangeAspect="1" noMove="1" noResize="1" noEditPoints="1" noAdjustHandles="1" noChangeArrowheads="1" noChangeShapeType="1" noTextEdit="1"/>
                </p:cNvSpPr>
                <p:nvPr/>
              </p:nvSpPr>
              <p:spPr>
                <a:xfrm>
                  <a:off x="2617559" y="4059721"/>
                  <a:ext cx="275727" cy="271123"/>
                </a:xfrm>
                <a:prstGeom prst="rect">
                  <a:avLst/>
                </a:prstGeom>
                <a:blipFill>
                  <a:blip r:embed="rId11"/>
                  <a:stretch>
                    <a:fillRect l="-22500" t="-5000" r="-20000"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5" name="CuadroTexto 84"/>
                <p:cNvSpPr txBox="1"/>
                <p:nvPr/>
              </p:nvSpPr>
              <p:spPr>
                <a:xfrm>
                  <a:off x="2881951" y="4963234"/>
                  <a:ext cx="17444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m:oMathPara>
                  </a14:m>
                  <a:endParaRPr lang="es-ES" sz="1600" dirty="0">
                    <a:latin typeface="+mj-lt"/>
                  </a:endParaRPr>
                </a:p>
              </p:txBody>
            </p:sp>
          </mc:Choice>
          <mc:Fallback xmlns="">
            <p:sp>
              <p:nvSpPr>
                <p:cNvPr id="85" name="CuadroTexto 84"/>
                <p:cNvSpPr txBox="1">
                  <a:spLocks noRot="1" noChangeAspect="1" noMove="1" noResize="1" noEditPoints="1" noAdjustHandles="1" noChangeArrowheads="1" noChangeShapeType="1" noTextEdit="1"/>
                </p:cNvSpPr>
                <p:nvPr/>
              </p:nvSpPr>
              <p:spPr>
                <a:xfrm>
                  <a:off x="2881951" y="4963234"/>
                  <a:ext cx="174447" cy="271123"/>
                </a:xfrm>
                <a:prstGeom prst="rect">
                  <a:avLst/>
                </a:prstGeom>
                <a:blipFill>
                  <a:blip r:embed="rId12"/>
                  <a:stretch>
                    <a:fillRect l="-30769" t="-39024" r="-923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6" name="CuadroTexto 85"/>
                <p:cNvSpPr txBox="1"/>
                <p:nvPr/>
              </p:nvSpPr>
              <p:spPr>
                <a:xfrm>
                  <a:off x="3348249" y="3764506"/>
                  <a:ext cx="233917"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86" name="CuadroTexto 85"/>
                <p:cNvSpPr txBox="1">
                  <a:spLocks noRot="1" noChangeAspect="1" noMove="1" noResize="1" noEditPoints="1" noAdjustHandles="1" noChangeArrowheads="1" noChangeShapeType="1" noTextEdit="1"/>
                </p:cNvSpPr>
                <p:nvPr/>
              </p:nvSpPr>
              <p:spPr>
                <a:xfrm>
                  <a:off x="3348249" y="3764506"/>
                  <a:ext cx="233917" cy="271123"/>
                </a:xfrm>
                <a:prstGeom prst="rect">
                  <a:avLst/>
                </a:prstGeom>
                <a:blipFill>
                  <a:blip r:embed="rId13"/>
                  <a:stretch>
                    <a:fillRect l="-23529" t="-42500" r="-73529"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7" name="CuadroTexto 86"/>
                <p:cNvSpPr txBox="1"/>
                <p:nvPr/>
              </p:nvSpPr>
              <p:spPr>
                <a:xfrm>
                  <a:off x="2199563" y="4813110"/>
                  <a:ext cx="271256" cy="2711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sub>
                            <m:r>
                              <a:rPr lang="es-ES" sz="1600" b="0" i="1" smtClean="0">
                                <a:latin typeface="Cambria Math" panose="02040503050406030204" pitchFamily="18" charset="0"/>
                              </a:rPr>
                              <m:t>𝑂</m:t>
                            </m:r>
                          </m:sub>
                        </m:sSub>
                      </m:oMath>
                    </m:oMathPara>
                  </a14:m>
                  <a:endParaRPr lang="es-ES" sz="1600" dirty="0">
                    <a:latin typeface="+mj-lt"/>
                  </a:endParaRPr>
                </a:p>
              </p:txBody>
            </p:sp>
          </mc:Choice>
          <mc:Fallback xmlns="">
            <p:sp>
              <p:nvSpPr>
                <p:cNvPr id="87" name="CuadroTexto 86"/>
                <p:cNvSpPr txBox="1">
                  <a:spLocks noRot="1" noChangeAspect="1" noMove="1" noResize="1" noEditPoints="1" noAdjustHandles="1" noChangeArrowheads="1" noChangeShapeType="1" noTextEdit="1"/>
                </p:cNvSpPr>
                <p:nvPr/>
              </p:nvSpPr>
              <p:spPr>
                <a:xfrm>
                  <a:off x="2199563" y="4813110"/>
                  <a:ext cx="271256" cy="271123"/>
                </a:xfrm>
                <a:prstGeom prst="rect">
                  <a:avLst/>
                </a:prstGeom>
                <a:blipFill>
                  <a:blip r:embed="rId14"/>
                  <a:stretch>
                    <a:fillRect l="-23077" t="-40000" r="-61538" b="-15000"/>
                  </a:stretch>
                </a:blipFill>
              </p:spPr>
              <p:txBody>
                <a:bodyPr/>
                <a:lstStyle/>
                <a:p>
                  <a:r>
                    <a:rPr lang="es-ES">
                      <a:noFill/>
                    </a:rPr>
                    <a:t> </a:t>
                  </a:r>
                </a:p>
              </p:txBody>
            </p:sp>
          </mc:Fallback>
        </mc:AlternateContent>
      </p:grpSp>
      <p:sp>
        <p:nvSpPr>
          <p:cNvPr id="88" name="CuadroTexto 87"/>
          <p:cNvSpPr txBox="1"/>
          <p:nvPr/>
        </p:nvSpPr>
        <p:spPr>
          <a:xfrm>
            <a:off x="4873075" y="3997965"/>
            <a:ext cx="3573414" cy="338554"/>
          </a:xfrm>
          <a:prstGeom prst="rect">
            <a:avLst/>
          </a:prstGeom>
          <a:noFill/>
        </p:spPr>
        <p:txBody>
          <a:bodyPr wrap="none" rtlCol="0">
            <a:spAutoFit/>
          </a:bodyPr>
          <a:lstStyle/>
          <a:p>
            <a:r>
              <a:rPr lang="es-ES" sz="1600" dirty="0" smtClean="0">
                <a:latin typeface="+mj-lt"/>
              </a:rPr>
              <a:t>La </a:t>
            </a:r>
            <a:r>
              <a:rPr lang="es-ES" sz="1600" b="1" dirty="0" smtClean="0">
                <a:latin typeface="+mj-lt"/>
              </a:rPr>
              <a:t>aceleración</a:t>
            </a:r>
            <a:r>
              <a:rPr lang="es-ES" sz="1600" dirty="0" smtClean="0">
                <a:latin typeface="+mj-lt"/>
              </a:rPr>
              <a:t> para el observador O’:</a:t>
            </a:r>
            <a:endParaRPr lang="es-ES" sz="1600" dirty="0">
              <a:latin typeface="+mj-lt"/>
            </a:endParaRPr>
          </a:p>
        </p:txBody>
      </p:sp>
      <mc:AlternateContent xmlns:mc="http://schemas.openxmlformats.org/markup-compatibility/2006" xmlns:a14="http://schemas.microsoft.com/office/drawing/2010/main">
        <mc:Choice Requires="a14">
          <p:sp>
            <p:nvSpPr>
              <p:cNvPr id="89" name="CuadroTexto 88"/>
              <p:cNvSpPr txBox="1"/>
              <p:nvPr/>
            </p:nvSpPr>
            <p:spPr>
              <a:xfrm>
                <a:off x="4988226" y="4422217"/>
                <a:ext cx="3059171" cy="48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m:t>
                          </m:r>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𝑑</m:t>
                          </m:r>
                          <m:acc>
                            <m:accPr>
                              <m:chr m:val="⃗"/>
                              <m:ctrlPr>
                                <a:rPr lang="es-ES" sz="1600" i="1">
                                  <a:latin typeface="Cambria Math" panose="02040503050406030204" pitchFamily="18" charset="0"/>
                                </a:rPr>
                              </m:ctrlPr>
                            </m:accPr>
                            <m:e>
                              <m:r>
                                <a:rPr lang="es-ES" sz="1600" b="0" i="1" smtClean="0">
                                  <a:latin typeface="Cambria Math" panose="02040503050406030204" pitchFamily="18" charset="0"/>
                                </a:rPr>
                                <m:t>𝑣</m:t>
                              </m:r>
                            </m:e>
                          </m:acc>
                        </m:num>
                        <m:den>
                          <m:r>
                            <a:rPr lang="es-ES" sz="1600" i="1">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𝑂</m:t>
                              </m:r>
                            </m:sub>
                          </m:sSub>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p>
                        <m:sSupPr>
                          <m:ctrlPr>
                            <a:rPr lang="es-ES" sz="1600" b="0" i="1" smtClean="0">
                              <a:latin typeface="Cambria Math" panose="02040503050406030204" pitchFamily="18" charset="0"/>
                              <a:ea typeface="Cambria Math" panose="02040503050406030204" pitchFamily="18" charset="0"/>
                            </a:rPr>
                          </m:ctrlPr>
                        </m:sSup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𝑎</m:t>
                              </m:r>
                            </m:e>
                          </m:acc>
                        </m:e>
                        <m:sup>
                          <m:r>
                            <a:rPr lang="es-ES" sz="1600" b="0" i="1" smtClean="0">
                              <a:latin typeface="Cambria Math" panose="02040503050406030204" pitchFamily="18" charset="0"/>
                            </a:rPr>
                            <m:t>′</m:t>
                          </m:r>
                        </m:sup>
                      </m:sSup>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𝑂</m:t>
                          </m:r>
                        </m:sub>
                      </m:sSub>
                    </m:oMath>
                  </m:oMathPara>
                </a14:m>
                <a:endParaRPr lang="es-ES" sz="1600" dirty="0">
                  <a:latin typeface="+mj-lt"/>
                </a:endParaRPr>
              </a:p>
            </p:txBody>
          </p:sp>
        </mc:Choice>
        <mc:Fallback xmlns="">
          <p:sp>
            <p:nvSpPr>
              <p:cNvPr id="89" name="CuadroTexto 88"/>
              <p:cNvSpPr txBox="1">
                <a:spLocks noRot="1" noChangeAspect="1" noMove="1" noResize="1" noEditPoints="1" noAdjustHandles="1" noChangeArrowheads="1" noChangeShapeType="1" noTextEdit="1"/>
              </p:cNvSpPr>
              <p:nvPr/>
            </p:nvSpPr>
            <p:spPr>
              <a:xfrm>
                <a:off x="4988226" y="4422217"/>
                <a:ext cx="3059171" cy="485902"/>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0" name="CuadroTexto 89"/>
              <p:cNvSpPr txBox="1"/>
              <p:nvPr/>
            </p:nvSpPr>
            <p:spPr>
              <a:xfrm>
                <a:off x="2873874" y="5490740"/>
                <a:ext cx="5920900" cy="899542"/>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285750" indent="-285750" algn="just">
                  <a:buFont typeface="Arial" panose="020B0604020202020204" pitchFamily="34" charset="0"/>
                  <a:buChar char="•"/>
                </a:pPr>
                <a:r>
                  <a:rPr lang="es-ES" sz="1600" dirty="0" smtClean="0">
                    <a:latin typeface="+mj-lt"/>
                  </a:rPr>
                  <a:t>Si </a:t>
                </a:r>
                <a14:m>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𝑂</m:t>
                        </m:r>
                      </m:sub>
                    </m:sSub>
                    <m:r>
                      <a:rPr lang="es-ES" sz="1600" b="0" i="1" smtClean="0">
                        <a:latin typeface="Cambria Math" panose="02040503050406030204" pitchFamily="18" charset="0"/>
                      </a:rPr>
                      <m:t>=</m:t>
                    </m:r>
                    <m:r>
                      <a:rPr lang="es-ES" sz="1600" b="0" i="1" smtClean="0">
                        <a:latin typeface="Cambria Math" panose="02040503050406030204" pitchFamily="18" charset="0"/>
                      </a:rPr>
                      <m:t>𝐶𝑡𝑒</m:t>
                    </m:r>
                    <m:r>
                      <a:rPr lang="es-ES" sz="1600" b="0" i="1" smtClean="0">
                        <a:latin typeface="Cambria Math" panose="02040503050406030204" pitchFamily="18" charset="0"/>
                      </a:rPr>
                      <m:t>.</m:t>
                    </m:r>
                  </m:oMath>
                </a14:m>
                <a:r>
                  <a:rPr lang="es-ES" sz="1600" dirty="0" smtClean="0">
                    <a:latin typeface="+mj-lt"/>
                  </a:rPr>
                  <a:t>, entonces, </a:t>
                </a:r>
                <a14:m>
                  <m:oMath xmlns:m="http://schemas.openxmlformats.org/officeDocument/2006/math">
                    <m:sSup>
                      <m:sSupPr>
                        <m:ctrlPr>
                          <a:rPr lang="es-ES" sz="1600" i="1">
                            <a:latin typeface="Cambria Math" panose="02040503050406030204" pitchFamily="18" charset="0"/>
                            <a:ea typeface="Cambria Math" panose="02040503050406030204" pitchFamily="18" charset="0"/>
                          </a:rPr>
                        </m:ctrlPr>
                      </m:sSupPr>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𝑎</m:t>
                            </m:r>
                          </m:e>
                        </m:acc>
                      </m:e>
                      <m:sup>
                        <m:r>
                          <a:rPr lang="es-ES" sz="1600" i="1">
                            <a:latin typeface="Cambria Math" panose="02040503050406030204" pitchFamily="18" charset="0"/>
                          </a:rPr>
                          <m:t>′</m:t>
                        </m:r>
                      </m:sup>
                    </m:sSup>
                    <m:r>
                      <a:rPr lang="es-ES" sz="1600" b="0" i="1" smtClean="0">
                        <a:latin typeface="Cambria Math" panose="02040503050406030204" pitchFamily="18" charset="0"/>
                      </a:rPr>
                      <m:t>=</m:t>
                    </m:r>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oMath>
                </a14:m>
                <a:r>
                  <a:rPr lang="es-ES" sz="1600" dirty="0" smtClean="0">
                    <a:latin typeface="+mj-lt"/>
                  </a:rPr>
                  <a:t> (</a:t>
                </a:r>
                <a:r>
                  <a:rPr lang="es-ES" sz="1600" b="1" dirty="0" smtClean="0">
                    <a:latin typeface="+mj-lt"/>
                  </a:rPr>
                  <a:t>sistema referencia inercial</a:t>
                </a:r>
                <a:r>
                  <a:rPr lang="es-ES" sz="1600" dirty="0" smtClean="0">
                    <a:latin typeface="+mj-lt"/>
                  </a:rPr>
                  <a:t>)</a:t>
                </a:r>
              </a:p>
              <a:p>
                <a:pPr marL="285750" indent="-285750" algn="just">
                  <a:buFont typeface="Arial" panose="020B0604020202020204" pitchFamily="34" charset="0"/>
                  <a:buChar char="•"/>
                </a:pPr>
                <a:r>
                  <a:rPr lang="es-ES" sz="1600" dirty="0">
                    <a:latin typeface="+mj-lt"/>
                  </a:rPr>
                  <a:t>Si </a:t>
                </a:r>
                <a14:m>
                  <m:oMath xmlns:m="http://schemas.openxmlformats.org/officeDocument/2006/math">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e>
                      <m:sub>
                        <m:r>
                          <a:rPr lang="es-ES" sz="1600" i="1">
                            <a:latin typeface="Cambria Math" panose="02040503050406030204" pitchFamily="18" charset="0"/>
                          </a:rPr>
                          <m:t>𝑂</m:t>
                        </m:r>
                      </m:sub>
                    </m:sSub>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rPr>
                      <m:t>𝐶𝑡𝑒</m:t>
                    </m:r>
                    <m:r>
                      <a:rPr lang="es-ES" sz="1600" i="1">
                        <a:latin typeface="Cambria Math" panose="02040503050406030204" pitchFamily="18" charset="0"/>
                      </a:rPr>
                      <m:t>.</m:t>
                    </m:r>
                  </m:oMath>
                </a14:m>
                <a:r>
                  <a:rPr lang="es-ES" sz="1600" dirty="0">
                    <a:latin typeface="+mj-lt"/>
                  </a:rPr>
                  <a:t>, entonces, </a:t>
                </a:r>
                <a14:m>
                  <m:oMath xmlns:m="http://schemas.openxmlformats.org/officeDocument/2006/math">
                    <m:sSup>
                      <m:sSupPr>
                        <m:ctrlPr>
                          <a:rPr lang="es-ES" sz="1600" i="1">
                            <a:latin typeface="Cambria Math" panose="02040503050406030204" pitchFamily="18" charset="0"/>
                            <a:ea typeface="Cambria Math" panose="02040503050406030204" pitchFamily="18" charset="0"/>
                          </a:rPr>
                        </m:ctrlPr>
                      </m:sSupPr>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𝑎</m:t>
                            </m:r>
                          </m:e>
                        </m:acc>
                      </m:e>
                      <m:sup>
                        <m:r>
                          <a:rPr lang="es-ES" sz="1600" i="1">
                            <a:latin typeface="Cambria Math" panose="02040503050406030204" pitchFamily="18" charset="0"/>
                          </a:rPr>
                          <m:t>′</m:t>
                        </m:r>
                      </m:sup>
                    </m:sSup>
                    <m:r>
                      <a:rPr lang="es-ES" sz="1600" i="1">
                        <a:latin typeface="Cambria Math" panose="02040503050406030204" pitchFamily="18" charset="0"/>
                      </a:rPr>
                      <m:t>=</m:t>
                    </m:r>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r>
                      <a:rPr lang="es-ES" sz="1600" i="1">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e>
                      <m:sub>
                        <m:r>
                          <a:rPr lang="es-ES" sz="1600" i="1">
                            <a:latin typeface="Cambria Math" panose="02040503050406030204" pitchFamily="18" charset="0"/>
                          </a:rPr>
                          <m:t>𝑂</m:t>
                        </m:r>
                      </m:sub>
                    </m:sSub>
                    <m:r>
                      <a:rPr lang="es-ES" sz="1600" i="1">
                        <a:latin typeface="Cambria Math" panose="02040503050406030204" pitchFamily="18" charset="0"/>
                      </a:rPr>
                      <m:t> </m:t>
                    </m:r>
                  </m:oMath>
                </a14:m>
                <a:r>
                  <a:rPr lang="es-ES" sz="1600" dirty="0" smtClean="0">
                    <a:latin typeface="+mj-lt"/>
                  </a:rPr>
                  <a:t>(</a:t>
                </a:r>
                <a:r>
                  <a:rPr lang="es-ES" sz="1600" b="1" dirty="0">
                    <a:latin typeface="+mj-lt"/>
                  </a:rPr>
                  <a:t>sistema referencia </a:t>
                </a:r>
                <a:r>
                  <a:rPr lang="es-ES" sz="1600" b="1" dirty="0" smtClean="0">
                    <a:latin typeface="+mj-lt"/>
                  </a:rPr>
                  <a:t>no inercial</a:t>
                </a:r>
                <a:r>
                  <a:rPr lang="es-ES" sz="1600" dirty="0" smtClean="0">
                    <a:latin typeface="+mj-lt"/>
                  </a:rPr>
                  <a:t>), </a:t>
                </a:r>
                <a:r>
                  <a:rPr lang="es-ES" sz="1600" dirty="0">
                    <a:latin typeface="+mj-lt"/>
                  </a:rPr>
                  <a:t>aparecen </a:t>
                </a:r>
                <a:r>
                  <a:rPr lang="es-ES" sz="1600" b="1" dirty="0">
                    <a:latin typeface="+mj-lt"/>
                  </a:rPr>
                  <a:t>fuerzas de inercia</a:t>
                </a:r>
                <a:r>
                  <a:rPr lang="es-ES" sz="1600" dirty="0">
                    <a:latin typeface="+mj-lt"/>
                  </a:rPr>
                  <a:t>, </a:t>
                </a:r>
                <a14:m>
                  <m:oMath xmlns:m="http://schemas.openxmlformats.org/officeDocument/2006/math">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e>
                      <m:sub>
                        <m:r>
                          <a:rPr lang="es-ES" sz="1600" i="1">
                            <a:latin typeface="Cambria Math" panose="02040503050406030204" pitchFamily="18" charset="0"/>
                          </a:rPr>
                          <m:t>𝑖</m:t>
                        </m:r>
                      </m:sub>
                    </m:sSub>
                    <m:r>
                      <a:rPr lang="es-ES" sz="1600" i="1">
                        <a:latin typeface="Cambria Math" panose="02040503050406030204" pitchFamily="18" charset="0"/>
                      </a:rPr>
                      <m:t>=−</m:t>
                    </m:r>
                    <m:r>
                      <a:rPr lang="es-ES" sz="1600" i="1">
                        <a:latin typeface="Cambria Math" panose="02040503050406030204" pitchFamily="18" charset="0"/>
                      </a:rPr>
                      <m:t>𝑚</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𝑎</m:t>
                            </m:r>
                          </m:e>
                        </m:acc>
                      </m:e>
                      <m:sub>
                        <m:r>
                          <a:rPr lang="es-ES" sz="1600" i="1">
                            <a:latin typeface="Cambria Math" panose="02040503050406030204" pitchFamily="18" charset="0"/>
                          </a:rPr>
                          <m:t>𝑂</m:t>
                        </m:r>
                      </m:sub>
                    </m:sSub>
                  </m:oMath>
                </a14:m>
                <a:endParaRPr lang="es-ES" sz="1600" dirty="0">
                  <a:latin typeface="+mj-lt"/>
                </a:endParaRPr>
              </a:p>
            </p:txBody>
          </p:sp>
        </mc:Choice>
        <mc:Fallback xmlns="">
          <p:sp>
            <p:nvSpPr>
              <p:cNvPr id="90" name="CuadroTexto 89"/>
              <p:cNvSpPr txBox="1">
                <a:spLocks noRot="1" noChangeAspect="1" noMove="1" noResize="1" noEditPoints="1" noAdjustHandles="1" noChangeArrowheads="1" noChangeShapeType="1" noTextEdit="1"/>
              </p:cNvSpPr>
              <p:nvPr/>
            </p:nvSpPr>
            <p:spPr>
              <a:xfrm>
                <a:off x="2873874" y="5490740"/>
                <a:ext cx="5920900" cy="899542"/>
              </a:xfrm>
              <a:prstGeom prst="rect">
                <a:avLst/>
              </a:prstGeom>
              <a:blipFill>
                <a:blip r:embed="rId16"/>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pic>
        <p:nvPicPr>
          <p:cNvPr id="39" name="Imagen 38">
            <a:hlinkClick r:id="rId17"/>
          </p:cNvPr>
          <p:cNvPicPr>
            <a:picLocks noChangeAspect="1"/>
          </p:cNvPicPr>
          <p:nvPr/>
        </p:nvPicPr>
        <p:blipFill>
          <a:blip r:embed="rId18">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41" name="Rectángulo 40"/>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263544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4</a:t>
            </a:r>
            <a:r>
              <a:rPr lang="es-ES" sz="1600" b="1" dirty="0" smtClean="0">
                <a:solidFill>
                  <a:schemeClr val="bg1"/>
                </a:solidFill>
              </a:rPr>
              <a:t>. Leyes de la Dinámica de Newton</a:t>
            </a:r>
            <a:endParaRPr lang="es-ES" sz="1600" b="1" dirty="0">
              <a:solidFill>
                <a:schemeClr val="bg1"/>
              </a:solidFill>
            </a:endParaRPr>
          </a:p>
        </p:txBody>
      </p:sp>
      <p:grpSp>
        <p:nvGrpSpPr>
          <p:cNvPr id="47" name="Grupo 46"/>
          <p:cNvGrpSpPr/>
          <p:nvPr/>
        </p:nvGrpSpPr>
        <p:grpSpPr>
          <a:xfrm>
            <a:off x="467341" y="1089322"/>
            <a:ext cx="8318500" cy="1005435"/>
            <a:chOff x="825500" y="2097713"/>
            <a:chExt cx="8318500" cy="1005435"/>
          </a:xfrm>
        </p:grpSpPr>
        <mc:AlternateContent xmlns:mc="http://schemas.openxmlformats.org/markup-compatibility/2006" xmlns:a14="http://schemas.microsoft.com/office/drawing/2010/main">
          <mc:Choice Requires="a14">
            <p:sp>
              <p:nvSpPr>
                <p:cNvPr id="48" name="Rectángulo 47"/>
                <p:cNvSpPr/>
                <p:nvPr/>
              </p:nvSpPr>
              <p:spPr>
                <a:xfrm>
                  <a:off x="825500" y="2442339"/>
                  <a:ext cx="8318500" cy="660809"/>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smtClean="0"/>
                    <a:t>La </a:t>
                  </a:r>
                  <a:r>
                    <a:rPr lang="es-ES" sz="1600" dirty="0"/>
                    <a:t>ecuación de la posición de un cuerpo de 3 kg es: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r>
                        <a:rPr lang="es-ES" sz="1600" i="1">
                          <a:latin typeface="Cambria Math" panose="02040503050406030204" pitchFamily="18" charset="0"/>
                        </a:rPr>
                        <m:t>=</m:t>
                      </m:r>
                      <m:r>
                        <a:rPr lang="es-ES" sz="1600" i="1">
                          <a:latin typeface="Cambria Math" panose="02040503050406030204" pitchFamily="18" charset="0"/>
                        </a:rPr>
                        <m:t>𝑡</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+4</m:t>
                      </m:r>
                      <m:r>
                        <a:rPr lang="es-ES" sz="1600" i="1">
                          <a:latin typeface="Cambria Math" panose="02040503050406030204" pitchFamily="18" charset="0"/>
                        </a:rPr>
                        <m:t>𝑡</m:t>
                      </m:r>
                      <m:acc>
                        <m:accPr>
                          <m:chr m:val="̂"/>
                          <m:ctrlPr>
                            <a:rPr lang="es-ES" sz="1600" i="1">
                              <a:latin typeface="Cambria Math" panose="02040503050406030204" pitchFamily="18" charset="0"/>
                            </a:rPr>
                          </m:ctrlPr>
                        </m:accPr>
                        <m:e>
                          <m:r>
                            <a:rPr lang="es-ES" sz="1600" i="1">
                              <a:latin typeface="Cambria Math" panose="02040503050406030204" pitchFamily="18" charset="0"/>
                            </a:rPr>
                            <m:t>𝑗</m:t>
                          </m:r>
                        </m:e>
                      </m:acc>
                      <m:r>
                        <a:rPr lang="es-ES" sz="1600" i="1">
                          <a:latin typeface="Cambria Math" panose="02040503050406030204" pitchFamily="18" charset="0"/>
                        </a:rPr>
                        <m:t>−2</m:t>
                      </m:r>
                      <m:sSup>
                        <m:sSupPr>
                          <m:ctrlPr>
                            <a:rPr lang="es-ES" sz="1600" i="1">
                              <a:latin typeface="Cambria Math" panose="02040503050406030204" pitchFamily="18" charset="0"/>
                            </a:rPr>
                          </m:ctrlPr>
                        </m:sSupPr>
                        <m:e>
                          <m:r>
                            <a:rPr lang="es-ES" sz="1600" i="1">
                              <a:latin typeface="Cambria Math" panose="02040503050406030204" pitchFamily="18" charset="0"/>
                            </a:rPr>
                            <m:t>𝑡</m:t>
                          </m:r>
                        </m:e>
                        <m:sup>
                          <m:r>
                            <a:rPr lang="es-ES" sz="1600" i="1">
                              <a:latin typeface="Cambria Math" panose="02040503050406030204" pitchFamily="18" charset="0"/>
                            </a:rPr>
                            <m:t>2</m:t>
                          </m:r>
                        </m:sup>
                      </m:sSup>
                      <m:acc>
                        <m:accPr>
                          <m:chr m:val="̂"/>
                          <m:ctrlPr>
                            <a:rPr lang="es-ES" sz="1600" i="1">
                              <a:latin typeface="Cambria Math" panose="02040503050406030204" pitchFamily="18" charset="0"/>
                            </a:rPr>
                          </m:ctrlPr>
                        </m:accPr>
                        <m:e>
                          <m:r>
                            <a:rPr lang="es-ES" sz="1600" i="1">
                              <a:latin typeface="Cambria Math" panose="02040503050406030204" pitchFamily="18" charset="0"/>
                            </a:rPr>
                            <m:t>𝑘</m:t>
                          </m:r>
                        </m:e>
                      </m:acc>
                      <m:r>
                        <a:rPr lang="es-ES" sz="1600" i="1">
                          <a:latin typeface="Cambria Math" panose="02040503050406030204" pitchFamily="18" charset="0"/>
                        </a:rPr>
                        <m:t>  </m:t>
                      </m:r>
                      <m:d>
                        <m:dPr>
                          <m:ctrlPr>
                            <a:rPr lang="es-ES" sz="1600" i="1">
                              <a:latin typeface="Cambria Math" panose="02040503050406030204" pitchFamily="18" charset="0"/>
                            </a:rPr>
                          </m:ctrlPr>
                        </m:dPr>
                        <m:e>
                          <m:r>
                            <a:rPr lang="es-ES" sz="1600" i="1">
                              <a:latin typeface="Cambria Math" panose="02040503050406030204" pitchFamily="18" charset="0"/>
                            </a:rPr>
                            <m:t>𝑚</m:t>
                          </m:r>
                        </m:e>
                      </m:d>
                    </m:oMath>
                  </a14:m>
                  <a:r>
                    <a:rPr lang="es-ES" sz="1600" dirty="0"/>
                    <a:t>. i) ¿Cuál es su aceleración?; ii) ¿Qué fuerza se ejerce sobre el cuerpo?</a:t>
                  </a:r>
                </a:p>
              </p:txBody>
            </p:sp>
          </mc:Choice>
          <mc:Fallback xmlns="">
            <p:sp>
              <p:nvSpPr>
                <p:cNvPr id="48" name="Rectángulo 47"/>
                <p:cNvSpPr>
                  <a:spLocks noRot="1" noChangeAspect="1" noMove="1" noResize="1" noEditPoints="1" noAdjustHandles="1" noChangeArrowheads="1" noChangeShapeType="1" noTextEdit="1"/>
                </p:cNvSpPr>
                <p:nvPr/>
              </p:nvSpPr>
              <p:spPr>
                <a:xfrm>
                  <a:off x="825500" y="2442339"/>
                  <a:ext cx="8318500" cy="660809"/>
                </a:xfrm>
                <a:prstGeom prst="rect">
                  <a:avLst/>
                </a:prstGeom>
                <a:blipFill>
                  <a:blip r:embed="rId3"/>
                  <a:stretch>
                    <a:fillRect/>
                  </a:stretch>
                </a:blipFill>
                <a:ln>
                  <a:noFill/>
                </a:ln>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49" name="CuadroTexto 48"/>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5</a:t>
              </a:r>
              <a:endParaRPr lang="es-ES" sz="1600" b="1" dirty="0">
                <a:solidFill>
                  <a:schemeClr val="bg1"/>
                </a:solidFill>
                <a:latin typeface="+mj-lt"/>
              </a:endParaRPr>
            </a:p>
          </p:txBody>
        </p:sp>
      </p:grpSp>
      <p:sp>
        <p:nvSpPr>
          <p:cNvPr id="2" name="CuadroTexto 1"/>
          <p:cNvSpPr txBox="1"/>
          <p:nvPr/>
        </p:nvSpPr>
        <p:spPr>
          <a:xfrm>
            <a:off x="368300" y="2318564"/>
            <a:ext cx="2860078" cy="338554"/>
          </a:xfrm>
          <a:prstGeom prst="rect">
            <a:avLst/>
          </a:prstGeom>
          <a:noFill/>
        </p:spPr>
        <p:txBody>
          <a:bodyPr wrap="none" rtlCol="0">
            <a:spAutoFit/>
          </a:bodyPr>
          <a:lstStyle/>
          <a:p>
            <a:r>
              <a:rPr lang="es-ES" sz="1600" dirty="0" smtClean="0"/>
              <a:t>i) Para calcular la aceleración:</a:t>
            </a:r>
            <a:endParaRPr lang="es-ES" sz="1600" dirty="0"/>
          </a:p>
        </p:txBody>
      </p:sp>
      <mc:AlternateContent xmlns:mc="http://schemas.openxmlformats.org/markup-compatibility/2006" xmlns:a14="http://schemas.microsoft.com/office/drawing/2010/main">
        <mc:Choice Requires="a14">
          <p:sp>
            <p:nvSpPr>
              <p:cNvPr id="4" name="Rectángulo 3"/>
              <p:cNvSpPr/>
              <p:nvPr/>
            </p:nvSpPr>
            <p:spPr>
              <a:xfrm>
                <a:off x="520951" y="2711173"/>
                <a:ext cx="2220351" cy="5864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𝑑</m:t>
                              </m:r>
                            </m:e>
                            <m:sup>
                              <m:r>
                                <a:rPr lang="es-ES" sz="1600" b="0" i="1" smtClean="0">
                                  <a:latin typeface="Cambria Math" panose="02040503050406030204" pitchFamily="18" charset="0"/>
                                </a:rPr>
                                <m:t>2</m:t>
                              </m:r>
                            </m:sup>
                          </m:sSup>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num>
                        <m:den>
                          <m:r>
                            <a:rPr lang="es-ES" sz="1600" b="0" i="1" smtClean="0">
                              <a:latin typeface="Cambria Math" panose="02040503050406030204" pitchFamily="18" charset="0"/>
                            </a:rPr>
                            <m:t>𝑑</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𝑡</m:t>
                              </m:r>
                            </m:e>
                            <m:sup>
                              <m:r>
                                <a:rPr lang="es-ES" sz="1600" b="0" i="1" smtClean="0">
                                  <a:latin typeface="Cambria Math" panose="02040503050406030204" pitchFamily="18" charset="0"/>
                                </a:rPr>
                                <m:t>2</m:t>
                              </m:r>
                            </m:sup>
                          </m:sSup>
                        </m:den>
                      </m:f>
                      <m:r>
                        <a:rPr lang="es-ES" sz="1600" b="0" i="1" smtClean="0">
                          <a:latin typeface="Cambria Math" panose="02040503050406030204" pitchFamily="18" charset="0"/>
                        </a:rPr>
                        <m:t>=−4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−2</m:t>
                          </m:r>
                        </m:sup>
                      </m:sSup>
                    </m:oMath>
                  </m:oMathPara>
                </a14:m>
                <a:endParaRPr lang="es-ES" sz="1600" dirty="0"/>
              </a:p>
            </p:txBody>
          </p:sp>
        </mc:Choice>
        <mc:Fallback xmlns="">
          <p:sp>
            <p:nvSpPr>
              <p:cNvPr id="4" name="Rectángulo 3"/>
              <p:cNvSpPr>
                <a:spLocks noRot="1" noChangeAspect="1" noMove="1" noResize="1" noEditPoints="1" noAdjustHandles="1" noChangeArrowheads="1" noChangeShapeType="1" noTextEdit="1"/>
              </p:cNvSpPr>
              <p:nvPr/>
            </p:nvSpPr>
            <p:spPr>
              <a:xfrm>
                <a:off x="520951" y="2711173"/>
                <a:ext cx="2220351" cy="586443"/>
              </a:xfrm>
              <a:prstGeom prst="rect">
                <a:avLst/>
              </a:prstGeom>
              <a:blipFill>
                <a:blip r:embed="rId4"/>
                <a:stretch>
                  <a:fillRect/>
                </a:stretch>
              </a:blipFill>
            </p:spPr>
            <p:txBody>
              <a:bodyPr/>
              <a:lstStyle/>
              <a:p>
                <a:r>
                  <a:rPr lang="es-ES">
                    <a:noFill/>
                  </a:rPr>
                  <a:t> </a:t>
                </a:r>
              </a:p>
            </p:txBody>
          </p:sp>
        </mc:Fallback>
      </mc:AlternateContent>
      <p:sp>
        <p:nvSpPr>
          <p:cNvPr id="53" name="CuadroTexto 52"/>
          <p:cNvSpPr txBox="1"/>
          <p:nvPr/>
        </p:nvSpPr>
        <p:spPr>
          <a:xfrm>
            <a:off x="368300" y="3464979"/>
            <a:ext cx="1729961" cy="338554"/>
          </a:xfrm>
          <a:prstGeom prst="rect">
            <a:avLst/>
          </a:prstGeom>
          <a:noFill/>
        </p:spPr>
        <p:txBody>
          <a:bodyPr wrap="none" rtlCol="0">
            <a:spAutoFit/>
          </a:bodyPr>
          <a:lstStyle/>
          <a:p>
            <a:r>
              <a:rPr lang="es-ES" sz="1600" dirty="0" err="1" smtClean="0"/>
              <a:t>ii</a:t>
            </a:r>
            <a:r>
              <a:rPr lang="es-ES" sz="1600" dirty="0" smtClean="0"/>
              <a:t>) La fuerza será:</a:t>
            </a:r>
            <a:endParaRPr lang="es-ES" sz="1600" dirty="0"/>
          </a:p>
        </p:txBody>
      </p:sp>
      <mc:AlternateContent xmlns:mc="http://schemas.openxmlformats.org/markup-compatibility/2006" xmlns:a14="http://schemas.microsoft.com/office/drawing/2010/main">
        <mc:Choice Requires="a14">
          <p:sp>
            <p:nvSpPr>
              <p:cNvPr id="5" name="CuadroTexto 4"/>
              <p:cNvSpPr txBox="1"/>
              <p:nvPr/>
            </p:nvSpPr>
            <p:spPr>
              <a:xfrm>
                <a:off x="643343" y="3957519"/>
                <a:ext cx="2909836" cy="2959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𝑚</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=3·</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−4 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e>
                      </m:d>
                      <m:r>
                        <a:rPr lang="es-ES" sz="1600" b="0" i="1" smtClean="0">
                          <a:latin typeface="Cambria Math" panose="02040503050406030204" pitchFamily="18" charset="0"/>
                        </a:rPr>
                        <m:t>=−12 </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𝑘</m:t>
                          </m:r>
                        </m:e>
                      </m:acc>
                      <m:r>
                        <a:rPr lang="es-ES" sz="1600" b="0" i="1" smtClean="0">
                          <a:latin typeface="Cambria Math" panose="02040503050406030204" pitchFamily="18" charset="0"/>
                        </a:rPr>
                        <m:t> </m:t>
                      </m:r>
                      <m:r>
                        <a:rPr lang="es-ES" sz="1600" b="0" i="1" smtClean="0">
                          <a:latin typeface="Cambria Math" panose="02040503050406030204" pitchFamily="18" charset="0"/>
                        </a:rPr>
                        <m:t>𝑁</m:t>
                      </m:r>
                    </m:oMath>
                  </m:oMathPara>
                </a14:m>
                <a:endParaRPr lang="es-ES" sz="16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43343" y="3957519"/>
                <a:ext cx="2909836" cy="295915"/>
              </a:xfrm>
              <a:prstGeom prst="rect">
                <a:avLst/>
              </a:prstGeom>
              <a:blipFill>
                <a:blip r:embed="rId5"/>
                <a:stretch>
                  <a:fillRect l="-1258" t="-30612" r="-2516"/>
                </a:stretch>
              </a:blipFill>
            </p:spPr>
            <p:txBody>
              <a:bodyPr/>
              <a:lstStyle/>
              <a:p>
                <a:r>
                  <a:rPr lang="es-ES">
                    <a:noFill/>
                  </a:rPr>
                  <a:t> </a:t>
                </a:r>
              </a:p>
            </p:txBody>
          </p:sp>
        </mc:Fallback>
      </mc:AlternateContent>
      <p:sp>
        <p:nvSpPr>
          <p:cNvPr id="12" name="Rectángulo 11"/>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44917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Momento lineal de una partícula</a:t>
            </a:r>
            <a:endParaRPr lang="es-ES" sz="1600" b="1" dirty="0">
              <a:solidFill>
                <a:schemeClr val="bg1"/>
              </a:solidFill>
            </a:endParaRPr>
          </a:p>
        </p:txBody>
      </p:sp>
      <p:sp>
        <p:nvSpPr>
          <p:cNvPr id="16" name="6 CuadroTexto"/>
          <p:cNvSpPr txBox="1"/>
          <p:nvPr/>
        </p:nvSpPr>
        <p:spPr>
          <a:xfrm>
            <a:off x="436728" y="1214651"/>
            <a:ext cx="8229600" cy="33855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dirty="0" smtClean="0"/>
              <a:t>La </a:t>
            </a:r>
            <a:r>
              <a:rPr lang="es-ES" sz="1600" b="1" dirty="0" smtClean="0"/>
              <a:t>masa</a:t>
            </a:r>
            <a:r>
              <a:rPr lang="es-ES" sz="1600" dirty="0" smtClean="0"/>
              <a:t> es la medida cuantitativa de la </a:t>
            </a:r>
            <a:r>
              <a:rPr lang="es-ES" sz="1600" b="1" dirty="0" smtClean="0"/>
              <a:t>inercia</a:t>
            </a:r>
            <a:r>
              <a:rPr lang="es-ES" sz="1600" dirty="0" smtClean="0"/>
              <a:t> de un cuerpo.</a:t>
            </a:r>
            <a:endParaRPr lang="es-ES" sz="1600" dirty="0"/>
          </a:p>
        </p:txBody>
      </p:sp>
      <p:pic>
        <p:nvPicPr>
          <p:cNvPr id="17" name="Picture 2" descr="http://fisicainteractiva.galeon.com/imagenes/inerci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805" y="1825958"/>
            <a:ext cx="1637117" cy="19271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 descr="http://fisicainteractiva.galeon.com/imagenes/bar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9236" y="2093770"/>
            <a:ext cx="2716031" cy="1468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6" descr="http://fisicainteractiva.galeon.com/imagenes/biciclet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501" y="1973808"/>
            <a:ext cx="1676258" cy="15473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7 Rectángulo"/>
          <p:cNvSpPr/>
          <p:nvPr/>
        </p:nvSpPr>
        <p:spPr>
          <a:xfrm>
            <a:off x="3459707" y="3624450"/>
            <a:ext cx="2654490" cy="830997"/>
          </a:xfrm>
          <a:prstGeom prst="rect">
            <a:avLst/>
          </a:prstGeom>
        </p:spPr>
        <p:txBody>
          <a:bodyPr wrap="square">
            <a:spAutoFit/>
          </a:bodyPr>
          <a:lstStyle/>
          <a:p>
            <a:pPr algn="ctr"/>
            <a:r>
              <a:rPr lang="es-ES" sz="1600" dirty="0"/>
              <a:t>A causa de su gran inercia, no es fácil desviar el barco de su curso </a:t>
            </a:r>
          </a:p>
        </p:txBody>
      </p:sp>
      <p:sp>
        <p:nvSpPr>
          <p:cNvPr id="21" name="8 Rectángulo"/>
          <p:cNvSpPr/>
          <p:nvPr/>
        </p:nvSpPr>
        <p:spPr>
          <a:xfrm>
            <a:off x="6509982" y="3624451"/>
            <a:ext cx="2231408" cy="1077218"/>
          </a:xfrm>
          <a:prstGeom prst="rect">
            <a:avLst/>
          </a:prstGeom>
        </p:spPr>
        <p:txBody>
          <a:bodyPr wrap="square">
            <a:spAutoFit/>
          </a:bodyPr>
          <a:lstStyle/>
          <a:p>
            <a:pPr algn="ctr"/>
            <a:r>
              <a:rPr lang="es-ES" sz="1600" dirty="0"/>
              <a:t>Un cuerpo en movimiento tiende a permanecer en movimiento</a:t>
            </a:r>
          </a:p>
        </p:txBody>
      </p:sp>
      <p:sp>
        <p:nvSpPr>
          <p:cNvPr id="22" name="9 Rectángulo"/>
          <p:cNvSpPr/>
          <p:nvPr/>
        </p:nvSpPr>
        <p:spPr>
          <a:xfrm>
            <a:off x="866633" y="3665393"/>
            <a:ext cx="2204113" cy="830997"/>
          </a:xfrm>
          <a:prstGeom prst="rect">
            <a:avLst/>
          </a:prstGeom>
        </p:spPr>
        <p:txBody>
          <a:bodyPr wrap="square">
            <a:spAutoFit/>
          </a:bodyPr>
          <a:lstStyle/>
          <a:p>
            <a:pPr algn="ctr"/>
            <a:r>
              <a:rPr lang="es-ES" sz="1600" dirty="0"/>
              <a:t>Un cuerpo en reposo tiende a permanecer en reposo </a:t>
            </a:r>
          </a:p>
        </p:txBody>
      </p:sp>
      <p:sp>
        <p:nvSpPr>
          <p:cNvPr id="23" name="10 CuadroTexto"/>
          <p:cNvSpPr txBox="1"/>
          <p:nvPr/>
        </p:nvSpPr>
        <p:spPr>
          <a:xfrm>
            <a:off x="573205" y="4872251"/>
            <a:ext cx="8038532"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El </a:t>
            </a:r>
            <a:r>
              <a:rPr lang="es-ES" sz="1600" b="1" dirty="0" smtClean="0"/>
              <a:t>momento lineal </a:t>
            </a:r>
            <a:r>
              <a:rPr lang="es-ES" sz="1600" dirty="0" smtClean="0"/>
              <a:t>o </a:t>
            </a:r>
            <a:r>
              <a:rPr lang="es-ES" sz="1600" b="1" dirty="0" smtClean="0"/>
              <a:t>cantidad de movimiento </a:t>
            </a:r>
            <a:r>
              <a:rPr lang="es-ES" sz="1600" dirty="0" smtClean="0"/>
              <a:t>es la magnitud que caracteriza el estado de movimiento de un cuerpo.</a:t>
            </a:r>
          </a:p>
          <a:p>
            <a:pPr algn="just"/>
            <a:endParaRPr lang="es-ES" sz="1600" dirty="0"/>
          </a:p>
          <a:p>
            <a:pPr algn="just"/>
            <a:endParaRPr lang="es-ES" sz="1600" dirty="0" smtClean="0"/>
          </a:p>
          <a:p>
            <a:pPr algn="just"/>
            <a:r>
              <a:rPr lang="es-ES" sz="1600" dirty="0" smtClean="0"/>
              <a:t>La unidad en el SI es el </a:t>
            </a:r>
            <a:r>
              <a:rPr lang="es-ES" sz="1600" b="1" dirty="0" smtClean="0"/>
              <a:t>kilogramo por metro por segundo </a:t>
            </a:r>
            <a:r>
              <a:rPr lang="es-ES" sz="1600" dirty="0" smtClean="0"/>
              <a:t>(</a:t>
            </a:r>
            <a:r>
              <a:rPr lang="es-ES" sz="1600" b="1" dirty="0" smtClean="0"/>
              <a:t>kg m s</a:t>
            </a:r>
            <a:r>
              <a:rPr lang="es-ES" sz="1600" b="1" baseline="30000" dirty="0" smtClean="0"/>
              <a:t>–1</a:t>
            </a:r>
            <a:r>
              <a:rPr lang="es-ES" sz="1600" dirty="0" smtClean="0"/>
              <a:t>)</a:t>
            </a:r>
            <a:endParaRPr lang="es-ES" sz="1600" dirty="0"/>
          </a:p>
        </p:txBody>
      </p:sp>
      <mc:AlternateContent xmlns:mc="http://schemas.openxmlformats.org/markup-compatibility/2006" xmlns:a14="http://schemas.microsoft.com/office/drawing/2010/main">
        <mc:Choice Requires="a14">
          <p:sp>
            <p:nvSpPr>
              <p:cNvPr id="24" name="14 CuadroTexto"/>
              <p:cNvSpPr txBox="1"/>
              <p:nvPr/>
            </p:nvSpPr>
            <p:spPr>
              <a:xfrm>
                <a:off x="4093999" y="5427078"/>
                <a:ext cx="915058" cy="338554"/>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r>
                        <a:rPr lang="es-ES" sz="1600" b="0" i="1" smtClean="0">
                          <a:latin typeface="Cambria Math" panose="02040503050406030204" pitchFamily="18" charset="0"/>
                        </a:rPr>
                        <m:t>=</m:t>
                      </m:r>
                      <m:r>
                        <a:rPr lang="es-ES" sz="1600" b="0" i="1" smtClean="0">
                          <a:latin typeface="Cambria Math" panose="02040503050406030204" pitchFamily="18" charset="0"/>
                        </a:rPr>
                        <m:t>𝑚</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oMath>
                  </m:oMathPara>
                </a14:m>
                <a:endParaRPr lang="es-ES" sz="1600" dirty="0"/>
              </a:p>
            </p:txBody>
          </p:sp>
        </mc:Choice>
        <mc:Fallback xmlns="">
          <p:sp>
            <p:nvSpPr>
              <p:cNvPr id="24" name="14 CuadroTexto"/>
              <p:cNvSpPr txBox="1">
                <a:spLocks noRot="1" noChangeAspect="1" noMove="1" noResize="1" noEditPoints="1" noAdjustHandles="1" noChangeArrowheads="1" noChangeShapeType="1" noTextEdit="1"/>
              </p:cNvSpPr>
              <p:nvPr/>
            </p:nvSpPr>
            <p:spPr>
              <a:xfrm>
                <a:off x="4093999" y="5427078"/>
                <a:ext cx="915058" cy="338554"/>
              </a:xfrm>
              <a:prstGeom prst="rect">
                <a:avLst/>
              </a:prstGeom>
              <a:blipFill>
                <a:blip r:embed="rId6"/>
                <a:stretch>
                  <a:fillRect t="-16071" r="-23333" b="-1786"/>
                </a:stretch>
              </a:blipFill>
              <a:effectLst/>
            </p:spPr>
            <p:txBody>
              <a:bodyPr/>
              <a:lstStyle/>
              <a:p>
                <a:r>
                  <a:rPr lang="es-ES">
                    <a:noFill/>
                  </a:rPr>
                  <a:t> </a:t>
                </a:r>
              </a:p>
            </p:txBody>
          </p:sp>
        </mc:Fallback>
      </mc:AlternateContent>
      <p:sp>
        <p:nvSpPr>
          <p:cNvPr id="14" name="Rectángulo 13"/>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3651365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Momento lineal de una partícula</a:t>
            </a:r>
            <a:endParaRPr lang="es-ES" sz="1600" b="1" dirty="0">
              <a:solidFill>
                <a:schemeClr val="bg1"/>
              </a:solidFill>
            </a:endParaRPr>
          </a:p>
        </p:txBody>
      </p:sp>
      <p:sp>
        <p:nvSpPr>
          <p:cNvPr id="25" name="CuadroTexto 24"/>
          <p:cNvSpPr txBox="1"/>
          <p:nvPr/>
        </p:nvSpPr>
        <p:spPr>
          <a:xfrm>
            <a:off x="313897" y="929986"/>
            <a:ext cx="5786651" cy="369332"/>
          </a:xfrm>
          <a:prstGeom prst="rect">
            <a:avLst/>
          </a:prstGeom>
          <a:noFill/>
        </p:spPr>
        <p:txBody>
          <a:bodyPr wrap="square" rtlCol="0">
            <a:spAutoFit/>
          </a:bodyPr>
          <a:lstStyle/>
          <a:p>
            <a:r>
              <a:rPr lang="es-ES" b="1" dirty="0" smtClean="0">
                <a:solidFill>
                  <a:srgbClr val="002060"/>
                </a:solidFill>
                <a:latin typeface="+mj-lt"/>
              </a:rPr>
              <a:t>5.1. Momento lineal y leyes de Newton</a:t>
            </a:r>
            <a:endParaRPr lang="es-ES" b="1" dirty="0">
              <a:solidFill>
                <a:srgbClr val="002060"/>
              </a:solidFill>
              <a:latin typeface="+mj-lt"/>
            </a:endParaRPr>
          </a:p>
        </p:txBody>
      </p:sp>
      <p:sp>
        <p:nvSpPr>
          <p:cNvPr id="26" name="CuadroTexto 25"/>
          <p:cNvSpPr txBox="1"/>
          <p:nvPr/>
        </p:nvSpPr>
        <p:spPr>
          <a:xfrm>
            <a:off x="423080" y="1830738"/>
            <a:ext cx="833878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a:latin typeface="+mj-lt"/>
              </a:rPr>
              <a:t>E</a:t>
            </a:r>
            <a:r>
              <a:rPr lang="es-ES" sz="1600" dirty="0" smtClean="0">
                <a:latin typeface="+mj-lt"/>
              </a:rPr>
              <a:t>stablece que el momento lineal de una partícula permanece constante en el tiempo, a menos que actúe una fuerza externa  sobre ella.</a:t>
            </a:r>
          </a:p>
        </p:txBody>
      </p:sp>
      <p:sp>
        <p:nvSpPr>
          <p:cNvPr id="27" name="CuadroTexto 26"/>
          <p:cNvSpPr txBox="1"/>
          <p:nvPr/>
        </p:nvSpPr>
        <p:spPr>
          <a:xfrm>
            <a:off x="327545" y="1394009"/>
            <a:ext cx="2825087" cy="369332"/>
          </a:xfrm>
          <a:prstGeom prst="rect">
            <a:avLst/>
          </a:prstGeom>
          <a:noFill/>
        </p:spPr>
        <p:txBody>
          <a:bodyPr wrap="square" rtlCol="0">
            <a:spAutoFit/>
          </a:bodyPr>
          <a:lstStyle/>
          <a:p>
            <a:r>
              <a:rPr lang="es-ES" b="1" dirty="0" smtClean="0">
                <a:solidFill>
                  <a:srgbClr val="00B0F0"/>
                </a:solidFill>
                <a:latin typeface="+mj-lt"/>
                <a:sym typeface="Wingdings 3" panose="05040102010807070707" pitchFamily="18" charset="2"/>
              </a:rPr>
              <a:t> </a:t>
            </a:r>
            <a:r>
              <a:rPr lang="es-ES" b="1" dirty="0" smtClean="0">
                <a:solidFill>
                  <a:srgbClr val="00B0F0"/>
                </a:solidFill>
                <a:latin typeface="+mj-lt"/>
              </a:rPr>
              <a:t>1ª ley de Newton</a:t>
            </a:r>
            <a:endParaRPr lang="es-ES" b="1" dirty="0">
              <a:solidFill>
                <a:srgbClr val="00B0F0"/>
              </a:solidFill>
              <a:latin typeface="+mj-lt"/>
            </a:endParaRPr>
          </a:p>
        </p:txBody>
      </p:sp>
      <p:sp>
        <p:nvSpPr>
          <p:cNvPr id="28" name="CuadroTexto 27"/>
          <p:cNvSpPr txBox="1"/>
          <p:nvPr/>
        </p:nvSpPr>
        <p:spPr>
          <a:xfrm>
            <a:off x="329820" y="2651878"/>
            <a:ext cx="2825087" cy="369332"/>
          </a:xfrm>
          <a:prstGeom prst="rect">
            <a:avLst/>
          </a:prstGeom>
          <a:noFill/>
        </p:spPr>
        <p:txBody>
          <a:bodyPr wrap="square" rtlCol="0">
            <a:spAutoFit/>
          </a:bodyPr>
          <a:lstStyle/>
          <a:p>
            <a:r>
              <a:rPr lang="es-ES" b="1" dirty="0" smtClean="0">
                <a:solidFill>
                  <a:srgbClr val="00B0F0"/>
                </a:solidFill>
                <a:latin typeface="+mj-lt"/>
                <a:sym typeface="Wingdings 3" panose="05040102010807070707" pitchFamily="18" charset="2"/>
              </a:rPr>
              <a:t> </a:t>
            </a:r>
            <a:r>
              <a:rPr lang="es-ES" b="1" dirty="0">
                <a:solidFill>
                  <a:srgbClr val="00B0F0"/>
                </a:solidFill>
                <a:latin typeface="+mj-lt"/>
                <a:sym typeface="Wingdings 3" panose="05040102010807070707" pitchFamily="18" charset="2"/>
              </a:rPr>
              <a:t>2</a:t>
            </a:r>
            <a:r>
              <a:rPr lang="es-ES" b="1" dirty="0" smtClean="0">
                <a:solidFill>
                  <a:srgbClr val="00B0F0"/>
                </a:solidFill>
                <a:latin typeface="+mj-lt"/>
              </a:rPr>
              <a:t>ª ley de Newton</a:t>
            </a:r>
            <a:endParaRPr lang="es-ES" b="1" dirty="0">
              <a:solidFill>
                <a:srgbClr val="00B0F0"/>
              </a:solidFill>
              <a:latin typeface="+mj-lt"/>
            </a:endParaRPr>
          </a:p>
        </p:txBody>
      </p:sp>
      <mc:AlternateContent xmlns:mc="http://schemas.openxmlformats.org/markup-compatibility/2006" xmlns:a14="http://schemas.microsoft.com/office/drawing/2010/main">
        <mc:Choice Requires="a14">
          <p:sp>
            <p:nvSpPr>
              <p:cNvPr id="29" name="CuadroTexto 28"/>
              <p:cNvSpPr txBox="1"/>
              <p:nvPr/>
            </p:nvSpPr>
            <p:spPr>
              <a:xfrm>
                <a:off x="2381533" y="3952965"/>
                <a:ext cx="4657492" cy="4859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𝑚</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panose="02040503050406030204" pitchFamily="18" charset="0"/>
                        </a:rPr>
                        <m:t>=</m:t>
                      </m:r>
                      <m:r>
                        <a:rPr lang="es-ES" sz="1600" b="0" i="1" smtClean="0">
                          <a:latin typeface="Cambria Math" panose="02040503050406030204" pitchFamily="18" charset="0"/>
                        </a:rPr>
                        <m:t>𝑚</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rPr>
                            <m:t>(</m:t>
                          </m:r>
                          <m:r>
                            <a:rPr lang="es-ES" sz="1600" b="0" i="1" smtClean="0">
                              <a:latin typeface="Cambria Math" panose="02040503050406030204" pitchFamily="18" charset="0"/>
                            </a:rPr>
                            <m:t>𝑚</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panose="02040503050406030204" pitchFamily="18" charset="0"/>
                            </a:rPr>
                            <m:t>)</m:t>
                          </m:r>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    (</m:t>
                      </m:r>
                      <m:r>
                        <a:rPr lang="es-ES" sz="1600" b="0" i="1" smtClean="0">
                          <a:latin typeface="Cambria Math" panose="02040503050406030204" pitchFamily="18" charset="0"/>
                        </a:rPr>
                        <m:t>𝑠𝑜𝑙𝑜</m:t>
                      </m:r>
                      <m:r>
                        <a:rPr lang="es-ES" sz="1600" b="0" i="1" smtClean="0">
                          <a:latin typeface="Cambria Math" panose="02040503050406030204" pitchFamily="18" charset="0"/>
                        </a:rPr>
                        <m:t> </m:t>
                      </m:r>
                      <m:r>
                        <a:rPr lang="es-ES" sz="1600" b="0" i="1" smtClean="0">
                          <a:latin typeface="Cambria Math" panose="02040503050406030204" pitchFamily="18" charset="0"/>
                        </a:rPr>
                        <m:t>𝑠𝑖</m:t>
                      </m:r>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m:t>
                      </m:r>
                      <m:r>
                        <a:rPr lang="es-ES" sz="1600" b="0" i="1" smtClean="0">
                          <a:latin typeface="Cambria Math" panose="02040503050406030204" pitchFamily="18" charset="0"/>
                        </a:rPr>
                        <m:t>𝑐𝑡𝑒</m:t>
                      </m:r>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29" name="CuadroTexto 28"/>
              <p:cNvSpPr txBox="1">
                <a:spLocks noRot="1" noChangeAspect="1" noMove="1" noResize="1" noEditPoints="1" noAdjustHandles="1" noChangeArrowheads="1" noChangeShapeType="1" noTextEdit="1"/>
              </p:cNvSpPr>
              <p:nvPr/>
            </p:nvSpPr>
            <p:spPr>
              <a:xfrm>
                <a:off x="2381533" y="3952965"/>
                <a:ext cx="4657492" cy="485902"/>
              </a:xfrm>
              <a:prstGeom prst="rect">
                <a:avLst/>
              </a:prstGeom>
              <a:blipFill>
                <a:blip r:embed="rId3"/>
                <a:stretch>
                  <a:fillRect/>
                </a:stretch>
              </a:blipFill>
            </p:spPr>
            <p:txBody>
              <a:bodyPr/>
              <a:lstStyle/>
              <a:p>
                <a:r>
                  <a:rPr lang="es-ES">
                    <a:noFill/>
                  </a:rPr>
                  <a:t> </a:t>
                </a:r>
              </a:p>
            </p:txBody>
          </p:sp>
        </mc:Fallback>
      </mc:AlternateContent>
      <p:sp>
        <p:nvSpPr>
          <p:cNvPr id="30" name="CuadroTexto 29"/>
          <p:cNvSpPr txBox="1"/>
          <p:nvPr/>
        </p:nvSpPr>
        <p:spPr>
          <a:xfrm>
            <a:off x="425355" y="3088606"/>
            <a:ext cx="833878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La variación del momento lineal de una partícula con respecto al tiempo es igual a la fuerza resultante que actúa sobre la partícula.</a:t>
            </a:r>
          </a:p>
        </p:txBody>
      </p:sp>
      <p:sp>
        <p:nvSpPr>
          <p:cNvPr id="31" name="CuadroTexto 30"/>
          <p:cNvSpPr txBox="1"/>
          <p:nvPr/>
        </p:nvSpPr>
        <p:spPr>
          <a:xfrm>
            <a:off x="413981" y="4605783"/>
            <a:ext cx="2825087" cy="369332"/>
          </a:xfrm>
          <a:prstGeom prst="rect">
            <a:avLst/>
          </a:prstGeom>
          <a:noFill/>
        </p:spPr>
        <p:txBody>
          <a:bodyPr wrap="square" rtlCol="0">
            <a:spAutoFit/>
          </a:bodyPr>
          <a:lstStyle/>
          <a:p>
            <a:r>
              <a:rPr lang="es-ES" b="1" dirty="0" smtClean="0">
                <a:solidFill>
                  <a:srgbClr val="00B0F0"/>
                </a:solidFill>
                <a:latin typeface="+mj-lt"/>
                <a:sym typeface="Wingdings 3" panose="05040102010807070707" pitchFamily="18" charset="2"/>
              </a:rPr>
              <a:t> Impulso mecánico</a:t>
            </a:r>
            <a:endParaRPr lang="es-ES" b="1" dirty="0">
              <a:solidFill>
                <a:srgbClr val="00B0F0"/>
              </a:solidFill>
              <a:latin typeface="+mj-lt"/>
            </a:endParaRPr>
          </a:p>
        </p:txBody>
      </p:sp>
      <p:sp>
        <p:nvSpPr>
          <p:cNvPr id="32" name="CuadroTexto 31"/>
          <p:cNvSpPr txBox="1"/>
          <p:nvPr/>
        </p:nvSpPr>
        <p:spPr>
          <a:xfrm>
            <a:off x="423080" y="4928779"/>
            <a:ext cx="3384645" cy="338554"/>
          </a:xfrm>
          <a:prstGeom prst="rect">
            <a:avLst/>
          </a:prstGeom>
          <a:noFill/>
        </p:spPr>
        <p:txBody>
          <a:bodyPr wrap="square" rtlCol="0">
            <a:spAutoFit/>
          </a:bodyPr>
          <a:lstStyle/>
          <a:p>
            <a:r>
              <a:rPr lang="es-ES" sz="1600" dirty="0" smtClean="0">
                <a:latin typeface="+mj-lt"/>
              </a:rPr>
              <a:t>A partir de la 2º ley de Newton:</a:t>
            </a:r>
            <a:endParaRPr lang="es-ES" sz="1600" dirty="0">
              <a:latin typeface="+mj-lt"/>
            </a:endParaRPr>
          </a:p>
        </p:txBody>
      </p:sp>
      <mc:AlternateContent xmlns:mc="http://schemas.openxmlformats.org/markup-compatibility/2006" xmlns:a14="http://schemas.microsoft.com/office/drawing/2010/main">
        <mc:Choice Requires="a14">
          <p:sp>
            <p:nvSpPr>
              <p:cNvPr id="33" name="CuadroTexto 32"/>
              <p:cNvSpPr txBox="1"/>
              <p:nvPr/>
            </p:nvSpPr>
            <p:spPr>
              <a:xfrm>
                <a:off x="1125939" y="5345036"/>
                <a:ext cx="6403804"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𝑑𝑡</m:t>
                      </m:r>
                      <m:r>
                        <a:rPr lang="es-ES" sz="1600" b="0" i="1" smtClean="0">
                          <a:latin typeface="Cambria Math" panose="02040503050406030204" pitchFamily="18" charset="0"/>
                        </a:rPr>
                        <m:t>    ⟹    </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𝑝</m:t>
                              </m:r>
                            </m:e>
                            <m:sub>
                              <m:r>
                                <a:rPr lang="es-ES" sz="1600" b="0" i="1" smtClean="0">
                                  <a:latin typeface="Cambria Math" panose="02040503050406030204" pitchFamily="18" charset="0"/>
                                  <a:ea typeface="Cambria Math" panose="02040503050406030204" pitchFamily="18" charset="0"/>
                                </a:rPr>
                                <m:t>1</m:t>
                              </m:r>
                            </m:sub>
                          </m:sSub>
                        </m:sub>
                        <m:sup>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𝑝</m:t>
                              </m:r>
                            </m:e>
                            <m:sub>
                              <m:r>
                                <a:rPr lang="es-ES" sz="1600" b="0" i="1" smtClean="0">
                                  <a:latin typeface="Cambria Math" panose="02040503050406030204" pitchFamily="18" charset="0"/>
                                  <a:ea typeface="Cambria Math" panose="02040503050406030204" pitchFamily="18" charset="0"/>
                                </a:rPr>
                                <m:t>2</m:t>
                              </m:r>
                            </m:sub>
                          </m:sSub>
                        </m:sup>
                        <m:e>
                          <m:r>
                            <a:rPr lang="es-ES" sz="1600" b="0" i="1" smtClean="0">
                              <a:latin typeface="Cambria Math" panose="02040503050406030204" pitchFamily="18" charset="0"/>
                              <a:ea typeface="Cambria Math" panose="02040503050406030204" pitchFamily="18" charset="0"/>
                            </a:rPr>
                            <m:t>𝑑</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𝑝</m:t>
                              </m:r>
                            </m:e>
                          </m:acc>
                        </m:e>
                      </m:nary>
                      <m:r>
                        <a:rPr lang="es-ES" sz="1600" b="0" i="1" smtClean="0">
                          <a:latin typeface="Cambria Math" panose="02040503050406030204" pitchFamily="18" charset="0"/>
                          <a:ea typeface="Cambria Math" panose="02040503050406030204" pitchFamily="18" charset="0"/>
                        </a:rPr>
                        <m:t>=</m:t>
                      </m:r>
                      <m:nary>
                        <m:naryPr>
                          <m:ctrlPr>
                            <a:rPr lang="es-ES" sz="1600" b="0" i="1" smtClean="0">
                              <a:latin typeface="Cambria Math" panose="02040503050406030204" pitchFamily="18" charset="0"/>
                              <a:ea typeface="Cambria Math" panose="02040503050406030204" pitchFamily="18" charset="0"/>
                            </a:rPr>
                          </m:ctrlPr>
                        </m:naryPr>
                        <m:sub>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1</m:t>
                              </m:r>
                            </m:sub>
                          </m:sSub>
                        </m:sub>
                        <m:sup>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𝑡</m:t>
                              </m:r>
                            </m:e>
                            <m:sub>
                              <m:r>
                                <a:rPr lang="es-ES" sz="1600" b="0" i="1" smtClean="0">
                                  <a:latin typeface="Cambria Math" panose="02040503050406030204" pitchFamily="18" charset="0"/>
                                  <a:ea typeface="Cambria Math" panose="02040503050406030204" pitchFamily="18" charset="0"/>
                                </a:rPr>
                                <m:t>2</m:t>
                              </m:r>
                            </m:sub>
                          </m:sSub>
                        </m:sup>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𝐹</m:t>
                              </m:r>
                            </m:e>
                          </m:acc>
                        </m:e>
                      </m:nary>
                      <m:r>
                        <a:rPr lang="es-ES" sz="1600" b="0" i="1" smtClean="0">
                          <a:latin typeface="Cambria Math" panose="02040503050406030204" pitchFamily="18" charset="0"/>
                          <a:ea typeface="Cambria Math" panose="02040503050406030204" pitchFamily="18" charset="0"/>
                        </a:rPr>
                        <m:t>𝑑𝑡</m:t>
                      </m:r>
                      <m:r>
                        <a:rPr lang="es-ES" sz="1600" b="0" i="1" smtClean="0">
                          <a:latin typeface="Cambria Math" panose="02040503050406030204" pitchFamily="18" charset="0"/>
                          <a:ea typeface="Cambria Math" panose="02040503050406030204" pitchFamily="18" charset="0"/>
                        </a:rPr>
                        <m:t>     ⟹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𝐼</m:t>
                          </m:r>
                        </m:e>
                      </m:acc>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𝑝</m:t>
                          </m:r>
                        </m:e>
                      </m:acc>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𝑠𝑖</m:t>
                      </m:r>
                      <m:r>
                        <a:rPr lang="es-ES" sz="1600" b="0" i="1" smtClean="0">
                          <a:latin typeface="Cambria Math" panose="02040503050406030204" pitchFamily="18" charset="0"/>
                          <a:ea typeface="Cambria Math" panose="02040503050406030204" pitchFamily="18" charset="0"/>
                        </a:rPr>
                        <m:t>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𝑐𝑡𝑒</m:t>
                      </m:r>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33" name="CuadroTexto 32"/>
              <p:cNvSpPr txBox="1">
                <a:spLocks noRot="1" noChangeAspect="1" noMove="1" noResize="1" noEditPoints="1" noAdjustHandles="1" noChangeArrowheads="1" noChangeShapeType="1" noTextEdit="1"/>
              </p:cNvSpPr>
              <p:nvPr/>
            </p:nvSpPr>
            <p:spPr>
              <a:xfrm>
                <a:off x="1125939" y="5345036"/>
                <a:ext cx="6403804" cy="576761"/>
              </a:xfrm>
              <a:prstGeom prst="rect">
                <a:avLst/>
              </a:prstGeom>
              <a:blipFill>
                <a:blip r:embed="rId4"/>
                <a:stretch>
                  <a:fillRect/>
                </a:stretch>
              </a:blipFill>
            </p:spPr>
            <p:txBody>
              <a:bodyPr/>
              <a:lstStyle/>
              <a:p>
                <a:r>
                  <a:rPr lang="es-ES">
                    <a:noFill/>
                  </a:rPr>
                  <a:t> </a:t>
                </a:r>
              </a:p>
            </p:txBody>
          </p:sp>
        </mc:Fallback>
      </mc:AlternateContent>
      <p:sp>
        <p:nvSpPr>
          <p:cNvPr id="34" name="CuadroTexto 33"/>
          <p:cNvSpPr txBox="1"/>
          <p:nvPr/>
        </p:nvSpPr>
        <p:spPr>
          <a:xfrm>
            <a:off x="409431" y="6006952"/>
            <a:ext cx="8352432" cy="584775"/>
          </a:xfrm>
          <a:prstGeom prst="rect">
            <a:avLst/>
          </a:prstGeom>
          <a:noFill/>
        </p:spPr>
        <p:txBody>
          <a:bodyPr wrap="square" rtlCol="0">
            <a:spAutoFit/>
          </a:bodyPr>
          <a:lstStyle/>
          <a:p>
            <a:pPr algn="just"/>
            <a:r>
              <a:rPr lang="es-ES" sz="1600" dirty="0" smtClean="0">
                <a:latin typeface="+mj-lt"/>
              </a:rPr>
              <a:t>El </a:t>
            </a:r>
            <a:r>
              <a:rPr lang="es-ES" sz="1600" b="1" dirty="0" smtClean="0">
                <a:latin typeface="+mj-lt"/>
              </a:rPr>
              <a:t>impulso</a:t>
            </a:r>
            <a:r>
              <a:rPr lang="es-ES" sz="1600" dirty="0" smtClean="0">
                <a:latin typeface="+mj-lt"/>
              </a:rPr>
              <a:t> es transferencia de cantidad de movimiento causada por la fuerza sobre la partícula.</a:t>
            </a:r>
            <a:endParaRPr lang="es-ES" sz="1600" dirty="0">
              <a:latin typeface="+mj-lt"/>
            </a:endParaRPr>
          </a:p>
        </p:txBody>
      </p:sp>
      <p:sp>
        <p:nvSpPr>
          <p:cNvPr id="15" name="Rectángulo 14"/>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394725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Momento lineal de una partícula</a:t>
            </a:r>
            <a:endParaRPr lang="es-ES" sz="1600" b="1" dirty="0">
              <a:solidFill>
                <a:schemeClr val="bg1"/>
              </a:solidFill>
            </a:endParaRPr>
          </a:p>
        </p:txBody>
      </p:sp>
      <p:sp>
        <p:nvSpPr>
          <p:cNvPr id="19" name="CuadroTexto 18"/>
          <p:cNvSpPr txBox="1"/>
          <p:nvPr/>
        </p:nvSpPr>
        <p:spPr>
          <a:xfrm>
            <a:off x="286602" y="910580"/>
            <a:ext cx="6823882" cy="369332"/>
          </a:xfrm>
          <a:prstGeom prst="rect">
            <a:avLst/>
          </a:prstGeom>
          <a:noFill/>
        </p:spPr>
        <p:txBody>
          <a:bodyPr wrap="square" rtlCol="0">
            <a:spAutoFit/>
          </a:bodyPr>
          <a:lstStyle/>
          <a:p>
            <a:r>
              <a:rPr lang="es-ES" b="1" dirty="0" smtClean="0">
                <a:solidFill>
                  <a:srgbClr val="002060"/>
                </a:solidFill>
                <a:latin typeface="+mj-lt"/>
              </a:rPr>
              <a:t>5.2. Conservación del momento lineal de un sistema aislado</a:t>
            </a:r>
            <a:endParaRPr lang="es-ES" b="1" dirty="0">
              <a:solidFill>
                <a:srgbClr val="002060"/>
              </a:solidFill>
              <a:latin typeface="+mj-lt"/>
            </a:endParaRPr>
          </a:p>
        </p:txBody>
      </p:sp>
      <p:sp>
        <p:nvSpPr>
          <p:cNvPr id="20" name="CuadroTexto 19"/>
          <p:cNvSpPr txBox="1"/>
          <p:nvPr/>
        </p:nvSpPr>
        <p:spPr>
          <a:xfrm>
            <a:off x="286603" y="1279069"/>
            <a:ext cx="8338782" cy="338554"/>
          </a:xfrm>
          <a:prstGeom prst="rect">
            <a:avLst/>
          </a:prstGeom>
          <a:noFill/>
        </p:spPr>
        <p:txBody>
          <a:bodyPr wrap="square" rtlCol="0">
            <a:spAutoFit/>
          </a:bodyPr>
          <a:lstStyle/>
          <a:p>
            <a:r>
              <a:rPr lang="es-ES" sz="1600" dirty="0" smtClean="0">
                <a:latin typeface="+mj-lt"/>
              </a:rPr>
              <a:t>Es una consecuencia de la 3ª ley de Newton.</a:t>
            </a:r>
            <a:endParaRPr lang="es-ES" sz="1600" dirty="0">
              <a:latin typeface="+mj-lt"/>
            </a:endParaRPr>
          </a:p>
        </p:txBody>
      </p:sp>
      <p:sp>
        <p:nvSpPr>
          <p:cNvPr id="21" name="CuadroTexto 20"/>
          <p:cNvSpPr txBox="1"/>
          <p:nvPr/>
        </p:nvSpPr>
        <p:spPr>
          <a:xfrm>
            <a:off x="395786" y="1715797"/>
            <a:ext cx="8407020"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dirty="0" smtClean="0">
                <a:latin typeface="+mj-lt"/>
              </a:rPr>
              <a:t>Si sobre una partícula no actúan fuerzas o la resultante de las fuerzas que actúan sobre ella es cero, su momento lineal permanece constante.</a:t>
            </a:r>
          </a:p>
          <a:p>
            <a:endParaRPr lang="es-ES" sz="1600" dirty="0">
              <a:latin typeface="+mj-lt"/>
            </a:endParaRPr>
          </a:p>
          <a:p>
            <a:endParaRPr lang="es-ES" sz="1600" dirty="0" smtClean="0">
              <a:latin typeface="+mj-lt"/>
            </a:endParaRPr>
          </a:p>
          <a:p>
            <a:endParaRPr lang="es-ES" sz="1600" dirty="0" smtClean="0">
              <a:latin typeface="+mj-lt"/>
            </a:endParaRPr>
          </a:p>
        </p:txBody>
      </p:sp>
      <mc:AlternateContent xmlns:mc="http://schemas.openxmlformats.org/markup-compatibility/2006" xmlns:a14="http://schemas.microsoft.com/office/drawing/2010/main">
        <mc:Choice Requires="a14">
          <p:sp>
            <p:nvSpPr>
              <p:cNvPr id="22" name="CuadroTexto 21"/>
              <p:cNvSpPr txBox="1"/>
              <p:nvPr/>
            </p:nvSpPr>
            <p:spPr>
              <a:xfrm>
                <a:off x="2710799" y="2339359"/>
                <a:ext cx="3681456" cy="608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i="1" smtClean="0">
                              <a:latin typeface="Cambria Math" panose="02040503050406030204" pitchFamily="18" charset="0"/>
                            </a:rPr>
                          </m:ctrlPr>
                        </m:naryPr>
                        <m:sub/>
                        <m:sup/>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e>
                      </m:nary>
                      <m:r>
                        <a:rPr lang="es-ES" sz="1600" b="0" i="1" smtClean="0">
                          <a:latin typeface="Cambria Math" panose="02040503050406030204" pitchFamily="18" charset="0"/>
                        </a:rPr>
                        <m:t>=0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𝑝</m:t>
                              </m:r>
                            </m:e>
                          </m:acc>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=0    ⟹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𝑝</m:t>
                          </m:r>
                        </m:e>
                      </m:acc>
                      <m:r>
                        <a:rPr lang="es-ES" sz="1600" b="0" i="1" smtClean="0">
                          <a:latin typeface="Cambria Math" panose="02040503050406030204" pitchFamily="18" charset="0"/>
                        </a:rPr>
                        <m:t>=</m:t>
                      </m:r>
                      <m:r>
                        <a:rPr lang="es-ES" sz="1600" b="0" i="1" smtClean="0">
                          <a:latin typeface="Cambria Math" panose="02040503050406030204" pitchFamily="18" charset="0"/>
                        </a:rPr>
                        <m:t>𝑐𝑡𝑒</m:t>
                      </m:r>
                      <m:r>
                        <a:rPr lang="es-ES" sz="1600" b="0" i="1" smtClean="0">
                          <a:latin typeface="Cambria Math" panose="02040503050406030204" pitchFamily="18" charset="0"/>
                        </a:rPr>
                        <m:t>.</m:t>
                      </m:r>
                    </m:oMath>
                  </m:oMathPara>
                </a14:m>
                <a:endParaRPr lang="es-ES" sz="1600" dirty="0">
                  <a:latin typeface="+mj-lt"/>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2710799" y="2339359"/>
                <a:ext cx="3681456" cy="608500"/>
              </a:xfrm>
              <a:prstGeom prst="rect">
                <a:avLst/>
              </a:prstGeom>
              <a:blipFill>
                <a:blip r:embed="rId3"/>
                <a:stretch>
                  <a:fillRect/>
                </a:stretch>
              </a:blipFill>
            </p:spPr>
            <p:txBody>
              <a:bodyPr/>
              <a:lstStyle/>
              <a:p>
                <a:r>
                  <a:rPr lang="es-ES">
                    <a:noFill/>
                  </a:rPr>
                  <a:t> </a:t>
                </a:r>
              </a:p>
            </p:txBody>
          </p:sp>
        </mc:Fallback>
      </mc:AlternateContent>
      <p:sp>
        <p:nvSpPr>
          <p:cNvPr id="23" name="CuadroTexto 22"/>
          <p:cNvSpPr txBox="1"/>
          <p:nvPr/>
        </p:nvSpPr>
        <p:spPr>
          <a:xfrm>
            <a:off x="313897" y="3143107"/>
            <a:ext cx="8475259" cy="584775"/>
          </a:xfrm>
          <a:prstGeom prst="rect">
            <a:avLst/>
          </a:prstGeom>
          <a:noFill/>
        </p:spPr>
        <p:txBody>
          <a:bodyPr wrap="square" rtlCol="0">
            <a:spAutoFit/>
          </a:bodyPr>
          <a:lstStyle/>
          <a:p>
            <a:pPr algn="just"/>
            <a:r>
              <a:rPr lang="es-ES" sz="1600" dirty="0" smtClean="0">
                <a:latin typeface="+mj-lt"/>
              </a:rPr>
              <a:t>El momento lineal de un sistema de partículas es la suma vectorial de los momentos de todas las partículas que lo forman:</a:t>
            </a:r>
            <a:endParaRPr lang="es-ES" sz="1600" dirty="0">
              <a:latin typeface="+mj-lt"/>
            </a:endParaRPr>
          </a:p>
        </p:txBody>
      </p:sp>
      <mc:AlternateContent xmlns:mc="http://schemas.openxmlformats.org/markup-compatibility/2006" xmlns:a14="http://schemas.microsoft.com/office/drawing/2010/main">
        <mc:Choice Requires="a14">
          <p:sp>
            <p:nvSpPr>
              <p:cNvPr id="24" name="CuadroTexto 23"/>
              <p:cNvSpPr txBox="1"/>
              <p:nvPr/>
            </p:nvSpPr>
            <p:spPr>
              <a:xfrm>
                <a:off x="2819543" y="3602174"/>
                <a:ext cx="2781339" cy="6685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𝑝</m:t>
                              </m:r>
                            </m:e>
                          </m:acc>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𝑝</m:t>
                              </m:r>
                            </m:e>
                          </m:acc>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𝑝</m:t>
                              </m:r>
                            </m:e>
                          </m:acc>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nary>
                        <m:naryPr>
                          <m:chr m:val="∑"/>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𝑖</m:t>
                          </m:r>
                          <m:r>
                            <a:rPr lang="es-ES" sz="1600" b="0" i="1" smtClean="0">
                              <a:latin typeface="Cambria Math" panose="02040503050406030204" pitchFamily="18" charset="0"/>
                            </a:rPr>
                            <m:t>=1</m:t>
                          </m:r>
                        </m:sub>
                        <m:sup>
                          <m:r>
                            <a:rPr lang="es-ES" sz="1600" b="0" i="1" smtClean="0">
                              <a:latin typeface="Cambria Math" panose="02040503050406030204" pitchFamily="18" charset="0"/>
                            </a:rPr>
                            <m:t>𝑛</m:t>
                          </m:r>
                        </m:sup>
                        <m:e>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e>
                            <m:sub>
                              <m:r>
                                <a:rPr lang="es-ES" sz="1600" b="0" i="1" smtClean="0">
                                  <a:latin typeface="Cambria Math" panose="02040503050406030204" pitchFamily="18" charset="0"/>
                                </a:rPr>
                                <m:t>𝑖</m:t>
                              </m:r>
                            </m:sub>
                          </m:sSub>
                        </m:e>
                      </m:nary>
                    </m:oMath>
                  </m:oMathPara>
                </a14:m>
                <a:endParaRPr lang="es-ES" sz="1600" dirty="0">
                  <a:latin typeface="+mj-lt"/>
                </a:endParaRPr>
              </a:p>
            </p:txBody>
          </p:sp>
        </mc:Choice>
        <mc:Fallback xmlns="">
          <p:sp>
            <p:nvSpPr>
              <p:cNvPr id="24" name="CuadroTexto 23"/>
              <p:cNvSpPr txBox="1">
                <a:spLocks noRot="1" noChangeAspect="1" noMove="1" noResize="1" noEditPoints="1" noAdjustHandles="1" noChangeArrowheads="1" noChangeShapeType="1" noTextEdit="1"/>
              </p:cNvSpPr>
              <p:nvPr/>
            </p:nvSpPr>
            <p:spPr>
              <a:xfrm>
                <a:off x="2819543" y="3602174"/>
                <a:ext cx="2781339" cy="668516"/>
              </a:xfrm>
              <a:prstGeom prst="rect">
                <a:avLst/>
              </a:prstGeom>
              <a:blipFill>
                <a:blip r:embed="rId4"/>
                <a:stretch>
                  <a:fillRect/>
                </a:stretch>
              </a:blipFill>
            </p:spPr>
            <p:txBody>
              <a:bodyPr/>
              <a:lstStyle/>
              <a:p>
                <a:r>
                  <a:rPr lang="es-ES">
                    <a:noFill/>
                  </a:rPr>
                  <a:t> </a:t>
                </a:r>
              </a:p>
            </p:txBody>
          </p:sp>
        </mc:Fallback>
      </mc:AlternateContent>
      <p:sp>
        <p:nvSpPr>
          <p:cNvPr id="35" name="9 CuadroTexto"/>
          <p:cNvSpPr txBox="1"/>
          <p:nvPr/>
        </p:nvSpPr>
        <p:spPr>
          <a:xfrm>
            <a:off x="298973" y="4294796"/>
            <a:ext cx="6535764" cy="338554"/>
          </a:xfrm>
          <a:prstGeom prst="rect">
            <a:avLst/>
          </a:prstGeom>
          <a:noFill/>
        </p:spPr>
        <p:txBody>
          <a:bodyPr wrap="none" rtlCol="0">
            <a:spAutoFit/>
          </a:bodyPr>
          <a:lstStyle/>
          <a:p>
            <a:r>
              <a:rPr lang="es-ES" sz="1600" b="1" dirty="0" smtClean="0">
                <a:latin typeface="+mj-lt"/>
              </a:rPr>
              <a:t>Ejemplo</a:t>
            </a:r>
            <a:r>
              <a:rPr lang="es-ES" sz="1600" dirty="0" smtClean="0">
                <a:latin typeface="+mj-lt"/>
              </a:rPr>
              <a:t>: colisión de dos partículas no sometidas a otras interacciones</a:t>
            </a:r>
            <a:endParaRPr lang="es-ES" sz="1600" dirty="0">
              <a:latin typeface="+mj-lt"/>
            </a:endParaRPr>
          </a:p>
        </p:txBody>
      </p:sp>
      <mc:AlternateContent xmlns:mc="http://schemas.openxmlformats.org/markup-compatibility/2006" xmlns:a14="http://schemas.microsoft.com/office/drawing/2010/main">
        <mc:Choice Requires="a14">
          <p:sp>
            <p:nvSpPr>
              <p:cNvPr id="36" name="16 CuadroTexto"/>
              <p:cNvSpPr txBox="1"/>
              <p:nvPr/>
            </p:nvSpPr>
            <p:spPr>
              <a:xfrm>
                <a:off x="2121946" y="5358925"/>
                <a:ext cx="3870355" cy="3681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 </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1</m:t>
                          </m:r>
                        </m:sub>
                      </m:sSub>
                      <m:r>
                        <a:rPr lang="es-ES" sz="1600" i="1">
                          <a:latin typeface="Cambria Math" panose="02040503050406030204" pitchFamily="18" charset="0"/>
                          <a:ea typeface="Cambria Math"/>
                        </a:rPr>
                        <m:t>+</m:t>
                      </m:r>
                      <m:sSub>
                        <m:sSubPr>
                          <m:ctrlPr>
                            <a:rPr lang="es-ES" sz="1600" i="1">
                              <a:latin typeface="Cambria Math" panose="02040503050406030204" pitchFamily="18" charset="0"/>
                              <a:ea typeface="Cambria Math"/>
                            </a:rPr>
                          </m:ctrlPr>
                        </m:sSubPr>
                        <m:e>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2</m:t>
                          </m:r>
                        </m:sub>
                      </m:sSub>
                      <m:r>
                        <a:rPr lang="es-ES" sz="1600" b="0" i="1" smtClean="0">
                          <a:latin typeface="Cambria Math" panose="02040503050406030204" pitchFamily="18" charset="0"/>
                          <a:ea typeface="Cambria Math"/>
                        </a:rPr>
                        <m:t>=</m:t>
                      </m:r>
                      <m:sSubSup>
                        <m:sSubSupPr>
                          <m:ctrlPr>
                            <a:rPr lang="es-ES" sz="1600" b="0" i="1" smtClean="0">
                              <a:latin typeface="Cambria Math" panose="02040503050406030204" pitchFamily="18" charset="0"/>
                              <a:ea typeface="Cambria Math"/>
                            </a:rPr>
                          </m:ctrlPr>
                        </m:sSubSupPr>
                        <m:e>
                          <m:r>
                            <a:rPr lang="es-ES" sz="1600" i="1">
                              <a:latin typeface="Cambria Math" panose="02040503050406030204" pitchFamily="18" charset="0"/>
                              <a:ea typeface="Cambria Math"/>
                            </a:rPr>
                            <m:t> </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1</m:t>
                          </m:r>
                        </m:sub>
                        <m:sup>
                          <m:r>
                            <a:rPr lang="es-ES" sz="1600" b="0" i="1" smtClean="0">
                              <a:latin typeface="Cambria Math" panose="02040503050406030204" pitchFamily="18" charset="0"/>
                              <a:ea typeface="Cambria Math"/>
                            </a:rPr>
                            <m:t>′</m:t>
                          </m:r>
                        </m:sup>
                      </m:sSubSup>
                      <m:r>
                        <a:rPr lang="es-ES" sz="1600" b="0" i="1" smtClean="0">
                          <a:latin typeface="Cambria Math" panose="02040503050406030204" pitchFamily="18" charset="0"/>
                          <a:ea typeface="Cambria Math"/>
                        </a:rPr>
                        <m:t>+</m:t>
                      </m:r>
                      <m:sSubSup>
                        <m:sSubSupPr>
                          <m:ctrlPr>
                            <a:rPr lang="es-ES" sz="1600" b="0" i="1" smtClean="0">
                              <a:latin typeface="Cambria Math" panose="02040503050406030204" pitchFamily="18" charset="0"/>
                              <a:ea typeface="Cambria Math"/>
                            </a:rPr>
                          </m:ctrlPr>
                        </m:sSubSupPr>
                        <m:e>
                          <m:r>
                            <a:rPr lang="es-ES" sz="1600" i="1">
                              <a:latin typeface="Cambria Math" panose="02040503050406030204" pitchFamily="18" charset="0"/>
                              <a:ea typeface="Cambria Math"/>
                            </a:rPr>
                            <m:t> </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b="0" i="1" smtClean="0">
                              <a:latin typeface="Cambria Math" panose="02040503050406030204" pitchFamily="18" charset="0"/>
                              <a:ea typeface="Cambria Math"/>
                            </a:rPr>
                            <m:t>2</m:t>
                          </m:r>
                        </m:sub>
                        <m:sup>
                          <m:r>
                            <a:rPr lang="es-ES" sz="1600" b="0" i="1" smtClean="0">
                              <a:latin typeface="Cambria Math" panose="02040503050406030204" pitchFamily="18" charset="0"/>
                              <a:ea typeface="Cambria Math"/>
                            </a:rPr>
                            <m:t>′</m:t>
                          </m:r>
                        </m:sup>
                      </m:sSubSup>
                      <m:r>
                        <a:rPr lang="es-ES" sz="1600" b="0" i="1" smtClean="0">
                          <a:latin typeface="Cambria Math" panose="02040503050406030204" pitchFamily="18" charset="0"/>
                          <a:ea typeface="Cambria Math"/>
                        </a:rPr>
                        <m:t>       ⟹          ∆</m:t>
                      </m:r>
                      <m:sSub>
                        <m:sSubPr>
                          <m:ctrlPr>
                            <a:rPr lang="es-ES" sz="1600" b="0" i="1" smtClean="0">
                              <a:latin typeface="Cambria Math" panose="02040503050406030204" pitchFamily="18" charset="0"/>
                              <a:ea typeface="Cambria Math"/>
                            </a:rPr>
                          </m:ctrlPr>
                        </m:sSubPr>
                        <m:e>
                          <m:acc>
                            <m:accPr>
                              <m:chr m:val="⃗"/>
                              <m:ctrlPr>
                                <a:rPr lang="es-ES" sz="1600" b="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𝑝</m:t>
                              </m:r>
                            </m:e>
                          </m:acc>
                        </m:e>
                        <m:sub>
                          <m:r>
                            <a:rPr lang="es-ES" sz="1600" b="0" i="1" smtClean="0">
                              <a:latin typeface="Cambria Math" panose="02040503050406030204" pitchFamily="18" charset="0"/>
                              <a:ea typeface="Cambria Math"/>
                            </a:rPr>
                            <m:t>1</m:t>
                          </m:r>
                        </m:sub>
                      </m:sSub>
                      <m:r>
                        <a:rPr lang="es-ES" sz="1600" b="0" i="1" smtClean="0">
                          <a:latin typeface="Cambria Math" panose="02040503050406030204" pitchFamily="18" charset="0"/>
                          <a:ea typeface="Cambria Math"/>
                        </a:rPr>
                        <m:t>=−</m:t>
                      </m:r>
                      <m:r>
                        <a:rPr lang="es-ES" sz="1600" i="1">
                          <a:latin typeface="Cambria Math" panose="02040503050406030204" pitchFamily="18" charset="0"/>
                          <a:ea typeface="Cambria Math"/>
                        </a:rPr>
                        <m:t>∆</m:t>
                      </m:r>
                      <m:sSub>
                        <m:sSubPr>
                          <m:ctrlPr>
                            <a:rPr lang="es-ES" sz="1600" i="1">
                              <a:latin typeface="Cambria Math" panose="02040503050406030204" pitchFamily="18" charset="0"/>
                              <a:ea typeface="Cambria Math"/>
                            </a:rPr>
                          </m:ctrlPr>
                        </m:sSubPr>
                        <m:e>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b="0" i="1" smtClean="0">
                              <a:latin typeface="Cambria Math" panose="02040503050406030204" pitchFamily="18" charset="0"/>
                              <a:ea typeface="Cambria Math"/>
                            </a:rPr>
                            <m:t>2</m:t>
                          </m:r>
                        </m:sub>
                      </m:sSub>
                    </m:oMath>
                  </m:oMathPara>
                </a14:m>
                <a:endParaRPr lang="es-ES" sz="1600" dirty="0">
                  <a:latin typeface="+mj-lt"/>
                </a:endParaRPr>
              </a:p>
            </p:txBody>
          </p:sp>
        </mc:Choice>
        <mc:Fallback xmlns="">
          <p:sp>
            <p:nvSpPr>
              <p:cNvPr id="36" name="16 CuadroTexto"/>
              <p:cNvSpPr txBox="1">
                <a:spLocks noRot="1" noChangeAspect="1" noMove="1" noResize="1" noEditPoints="1" noAdjustHandles="1" noChangeArrowheads="1" noChangeShapeType="1" noTextEdit="1"/>
              </p:cNvSpPr>
              <p:nvPr/>
            </p:nvSpPr>
            <p:spPr>
              <a:xfrm>
                <a:off x="2121946" y="5358925"/>
                <a:ext cx="3870355" cy="368178"/>
              </a:xfrm>
              <a:prstGeom prst="rect">
                <a:avLst/>
              </a:prstGeom>
              <a:blipFill>
                <a:blip r:embed="rId5"/>
                <a:stretch>
                  <a:fillRect t="-6667" r="-3307" b="-3333"/>
                </a:stretch>
              </a:blipFill>
            </p:spPr>
            <p:txBody>
              <a:bodyPr/>
              <a:lstStyle/>
              <a:p>
                <a:r>
                  <a:rPr lang="es-ES">
                    <a:noFill/>
                  </a:rPr>
                  <a:t> </a:t>
                </a:r>
              </a:p>
            </p:txBody>
          </p:sp>
        </mc:Fallback>
      </mc:AlternateContent>
      <p:sp>
        <p:nvSpPr>
          <p:cNvPr id="37" name="18 CuadroTexto"/>
          <p:cNvSpPr txBox="1"/>
          <p:nvPr/>
        </p:nvSpPr>
        <p:spPr>
          <a:xfrm>
            <a:off x="367209" y="5843180"/>
            <a:ext cx="8278647"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latin typeface="+mj-lt"/>
              </a:rPr>
              <a:t>El momento lineal que pierde una partícula lo gana la otra, de modo que el momento en su conjunto no habrá variado.</a:t>
            </a:r>
            <a:endParaRPr lang="es-ES" sz="1600" dirty="0">
              <a:latin typeface="+mj-lt"/>
            </a:endParaRPr>
          </a:p>
        </p:txBody>
      </p:sp>
      <mc:AlternateContent xmlns:mc="http://schemas.openxmlformats.org/markup-compatibility/2006" xmlns:a14="http://schemas.microsoft.com/office/drawing/2010/main">
        <mc:Choice Requires="a14">
          <p:sp>
            <p:nvSpPr>
              <p:cNvPr id="38" name="8 CuadroTexto"/>
              <p:cNvSpPr txBox="1"/>
              <p:nvPr/>
            </p:nvSpPr>
            <p:spPr>
              <a:xfrm>
                <a:off x="356194" y="4675399"/>
                <a:ext cx="7385803" cy="578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12</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e>
                        <m:sub>
                          <m:r>
                            <a:rPr lang="es-ES" sz="1600" b="0" i="1" smtClean="0">
                              <a:latin typeface="Cambria Math" panose="02040503050406030204" pitchFamily="18" charset="0"/>
                            </a:rPr>
                            <m:t>21</m:t>
                          </m:r>
                        </m:sub>
                      </m:sSub>
                      <m:r>
                        <a:rPr lang="es-ES" sz="1600" b="0" i="1" smtClean="0">
                          <a:latin typeface="Cambria Math" panose="02040503050406030204" pitchFamily="18" charset="0"/>
                        </a:rPr>
                        <m:t>   </m:t>
                      </m:r>
                      <m:r>
                        <a:rPr lang="es-ES" sz="1600" b="0" i="1" smtClean="0">
                          <a:latin typeface="Cambria Math" panose="02040503050406030204" pitchFamily="18" charset="0"/>
                          <a:ea typeface="Cambria Math"/>
                        </a:rPr>
                        <m:t>⟹   </m:t>
                      </m:r>
                      <m:f>
                        <m:fPr>
                          <m:ctrlPr>
                            <a:rPr lang="es-ES" sz="1600" b="0" i="1" smtClean="0">
                              <a:latin typeface="Cambria Math" panose="02040503050406030204" pitchFamily="18" charset="0"/>
                              <a:ea typeface="Cambria Math"/>
                            </a:rPr>
                          </m:ctrlPr>
                        </m:fPr>
                        <m:num>
                          <m:r>
                            <a:rPr lang="es-ES" sz="1600" b="0" i="1" smtClean="0">
                              <a:latin typeface="Cambria Math" panose="02040503050406030204" pitchFamily="18" charset="0"/>
                              <a:ea typeface="Cambria Math"/>
                            </a:rPr>
                            <m:t>𝑑</m:t>
                          </m:r>
                          <m:sSub>
                            <m:sSubPr>
                              <m:ctrlPr>
                                <a:rPr lang="es-ES" sz="1600" b="0" i="1" smtClean="0">
                                  <a:latin typeface="Cambria Math" panose="02040503050406030204" pitchFamily="18" charset="0"/>
                                  <a:ea typeface="Cambria Math"/>
                                </a:rPr>
                              </m:ctrlPr>
                            </m:sSubPr>
                            <m:e>
                              <m:acc>
                                <m:accPr>
                                  <m:chr m:val="⃗"/>
                                  <m:ctrlPr>
                                    <a:rPr lang="es-ES" sz="1600" b="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𝑝</m:t>
                                  </m:r>
                                </m:e>
                              </m:acc>
                            </m:e>
                            <m:sub>
                              <m:r>
                                <a:rPr lang="es-ES" sz="1600" b="0" i="1" smtClean="0">
                                  <a:latin typeface="Cambria Math" panose="02040503050406030204" pitchFamily="18" charset="0"/>
                                  <a:ea typeface="Cambria Math"/>
                                </a:rPr>
                                <m:t>1</m:t>
                              </m:r>
                            </m:sub>
                          </m:sSub>
                        </m:num>
                        <m:den>
                          <m:r>
                            <a:rPr lang="es-ES" sz="1600" b="0" i="1" smtClean="0">
                              <a:latin typeface="Cambria Math" panose="02040503050406030204" pitchFamily="18" charset="0"/>
                              <a:ea typeface="Cambria Math"/>
                            </a:rPr>
                            <m:t>𝑑𝑡</m:t>
                          </m:r>
                        </m:den>
                      </m:f>
                      <m:r>
                        <a:rPr lang="es-ES" sz="1600" b="0" i="1" smtClean="0">
                          <a:latin typeface="Cambria Math" panose="02040503050406030204" pitchFamily="18" charset="0"/>
                          <a:ea typeface="Cambria Math"/>
                        </a:rPr>
                        <m:t>=−</m:t>
                      </m:r>
                      <m:f>
                        <m:fPr>
                          <m:ctrlPr>
                            <a:rPr lang="es-ES" sz="1600" i="1">
                              <a:latin typeface="Cambria Math" panose="02040503050406030204" pitchFamily="18" charset="0"/>
                              <a:ea typeface="Cambria Math"/>
                            </a:rPr>
                          </m:ctrlPr>
                        </m:fPr>
                        <m:num>
                          <m:r>
                            <a:rPr lang="es-ES" sz="1600" i="1">
                              <a:latin typeface="Cambria Math" panose="02040503050406030204" pitchFamily="18" charset="0"/>
                              <a:ea typeface="Cambria Math"/>
                            </a:rPr>
                            <m:t>𝑑</m:t>
                          </m:r>
                          <m:sSub>
                            <m:sSubPr>
                              <m:ctrlPr>
                                <a:rPr lang="es-ES" sz="1600" i="1">
                                  <a:latin typeface="Cambria Math" panose="02040503050406030204" pitchFamily="18" charset="0"/>
                                  <a:ea typeface="Cambria Math"/>
                                </a:rPr>
                              </m:ctrlPr>
                            </m:sSubPr>
                            <m:e>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b="0" i="1" smtClean="0">
                                  <a:latin typeface="Cambria Math" panose="02040503050406030204" pitchFamily="18" charset="0"/>
                                  <a:ea typeface="Cambria Math"/>
                                </a:rPr>
                                <m:t>2</m:t>
                              </m:r>
                            </m:sub>
                          </m:sSub>
                        </m:num>
                        <m:den>
                          <m:r>
                            <a:rPr lang="es-ES" sz="1600" i="1">
                              <a:latin typeface="Cambria Math" panose="02040503050406030204" pitchFamily="18" charset="0"/>
                              <a:ea typeface="Cambria Math"/>
                            </a:rPr>
                            <m:t>𝑑𝑡</m:t>
                          </m:r>
                        </m:den>
                      </m:f>
                      <m:r>
                        <a:rPr lang="es-ES" sz="1600" b="0" i="1" smtClean="0">
                          <a:latin typeface="Cambria Math" panose="02040503050406030204" pitchFamily="18" charset="0"/>
                          <a:ea typeface="Cambria Math"/>
                        </a:rPr>
                        <m:t>   </m:t>
                      </m:r>
                      <m:r>
                        <a:rPr lang="es-ES" sz="1600" i="1">
                          <a:latin typeface="Cambria Math" panose="02040503050406030204" pitchFamily="18" charset="0"/>
                          <a:ea typeface="Cambria Math"/>
                        </a:rPr>
                        <m:t>⟹</m:t>
                      </m:r>
                      <m:r>
                        <a:rPr lang="es-ES" sz="1600" b="0" i="1" smtClean="0">
                          <a:latin typeface="Cambria Math" panose="02040503050406030204" pitchFamily="18" charset="0"/>
                          <a:ea typeface="Cambria Math"/>
                        </a:rPr>
                        <m:t>      </m:t>
                      </m:r>
                      <m:f>
                        <m:fPr>
                          <m:ctrlPr>
                            <a:rPr lang="es-ES" sz="1600" i="1">
                              <a:latin typeface="Cambria Math" panose="02040503050406030204" pitchFamily="18" charset="0"/>
                              <a:ea typeface="Cambria Math"/>
                            </a:rPr>
                          </m:ctrlPr>
                        </m:fPr>
                        <m:num>
                          <m:r>
                            <a:rPr lang="es-ES" sz="1600" i="1">
                              <a:latin typeface="Cambria Math" panose="02040503050406030204" pitchFamily="18" charset="0"/>
                              <a:ea typeface="Cambria Math"/>
                            </a:rPr>
                            <m:t>𝑑</m:t>
                          </m:r>
                          <m:sSub>
                            <m:sSubPr>
                              <m:ctrlPr>
                                <a:rPr lang="es-ES" sz="1600" i="1">
                                  <a:latin typeface="Cambria Math" panose="02040503050406030204" pitchFamily="18" charset="0"/>
                                  <a:ea typeface="Cambria Math"/>
                                </a:rPr>
                              </m:ctrlPr>
                            </m:sSubPr>
                            <m:e>
                              <m:r>
                                <a:rPr lang="es-ES" sz="1600" i="1">
                                  <a:latin typeface="Cambria Math" panose="02040503050406030204" pitchFamily="18" charset="0"/>
                                  <a:ea typeface="Cambria Math"/>
                                </a:rPr>
                                <m:t>(</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1</m:t>
                              </m:r>
                            </m:sub>
                          </m:sSub>
                          <m:r>
                            <a:rPr lang="es-ES" sz="1600" i="1">
                              <a:latin typeface="Cambria Math" panose="02040503050406030204" pitchFamily="18" charset="0"/>
                              <a:ea typeface="Cambria Math"/>
                            </a:rPr>
                            <m:t>+</m:t>
                          </m:r>
                          <m:sSub>
                            <m:sSubPr>
                              <m:ctrlPr>
                                <a:rPr lang="es-ES" sz="1600" i="1">
                                  <a:latin typeface="Cambria Math" panose="02040503050406030204" pitchFamily="18" charset="0"/>
                                  <a:ea typeface="Cambria Math"/>
                                </a:rPr>
                              </m:ctrlPr>
                            </m:sSubPr>
                            <m:e>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2</m:t>
                              </m:r>
                            </m:sub>
                          </m:sSub>
                          <m:r>
                            <a:rPr lang="es-ES" sz="1600" i="1">
                              <a:latin typeface="Cambria Math" panose="02040503050406030204" pitchFamily="18" charset="0"/>
                              <a:ea typeface="Cambria Math"/>
                            </a:rPr>
                            <m:t>)</m:t>
                          </m:r>
                        </m:num>
                        <m:den>
                          <m:r>
                            <a:rPr lang="es-ES" sz="1600" i="1">
                              <a:latin typeface="Cambria Math" panose="02040503050406030204" pitchFamily="18" charset="0"/>
                              <a:ea typeface="Cambria Math"/>
                            </a:rPr>
                            <m:t>𝑑𝑡</m:t>
                          </m:r>
                        </m:den>
                      </m:f>
                      <m:r>
                        <a:rPr lang="es-ES" sz="1600" i="1">
                          <a:latin typeface="Cambria Math" panose="02040503050406030204" pitchFamily="18" charset="0"/>
                          <a:ea typeface="Cambria Math"/>
                        </a:rPr>
                        <m:t>=0    ⟹   </m:t>
                      </m:r>
                      <m:sSub>
                        <m:sSubPr>
                          <m:ctrlPr>
                            <a:rPr lang="es-ES" sz="1600" i="1">
                              <a:latin typeface="Cambria Math" panose="02040503050406030204" pitchFamily="18" charset="0"/>
                              <a:ea typeface="Cambria Math"/>
                            </a:rPr>
                          </m:ctrlPr>
                        </m:sSubPr>
                        <m:e>
                          <m:r>
                            <a:rPr lang="es-ES" sz="1600" i="1">
                              <a:latin typeface="Cambria Math" panose="02040503050406030204" pitchFamily="18" charset="0"/>
                              <a:ea typeface="Cambria Math"/>
                            </a:rPr>
                            <m:t> </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1</m:t>
                          </m:r>
                        </m:sub>
                      </m:sSub>
                      <m:r>
                        <a:rPr lang="es-ES" sz="1600" i="1">
                          <a:latin typeface="Cambria Math" panose="02040503050406030204" pitchFamily="18" charset="0"/>
                          <a:ea typeface="Cambria Math"/>
                        </a:rPr>
                        <m:t>+</m:t>
                      </m:r>
                      <m:sSub>
                        <m:sSubPr>
                          <m:ctrlPr>
                            <a:rPr lang="es-ES" sz="1600" i="1">
                              <a:latin typeface="Cambria Math" panose="02040503050406030204" pitchFamily="18" charset="0"/>
                              <a:ea typeface="Cambria Math"/>
                            </a:rPr>
                          </m:ctrlPr>
                        </m:sSubPr>
                        <m:e>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𝑝</m:t>
                              </m:r>
                            </m:e>
                          </m:acc>
                        </m:e>
                        <m:sub>
                          <m:r>
                            <a:rPr lang="es-ES" sz="1600" i="1">
                              <a:latin typeface="Cambria Math" panose="02040503050406030204" pitchFamily="18" charset="0"/>
                              <a:ea typeface="Cambria Math"/>
                            </a:rPr>
                            <m:t>2</m:t>
                          </m:r>
                        </m:sub>
                      </m:sSub>
                      <m:r>
                        <a:rPr lang="es-ES" sz="1600" i="1">
                          <a:latin typeface="Cambria Math" panose="02040503050406030204" pitchFamily="18" charset="0"/>
                          <a:ea typeface="Cambria Math"/>
                        </a:rPr>
                        <m:t>=</m:t>
                      </m:r>
                      <m:r>
                        <a:rPr lang="es-ES" sz="1600" i="1">
                          <a:latin typeface="Cambria Math" panose="02040503050406030204" pitchFamily="18" charset="0"/>
                          <a:ea typeface="Cambria Math"/>
                        </a:rPr>
                        <m:t>𝑐𝑜𝑛𝑠𝑡𝑎𝑛𝑡𝑒</m:t>
                      </m:r>
                    </m:oMath>
                  </m:oMathPara>
                </a14:m>
                <a:endParaRPr lang="es-ES" sz="1600" dirty="0">
                  <a:latin typeface="+mj-lt"/>
                </a:endParaRPr>
              </a:p>
            </p:txBody>
          </p:sp>
        </mc:Choice>
        <mc:Fallback xmlns="">
          <p:sp>
            <p:nvSpPr>
              <p:cNvPr id="38" name="8 CuadroTexto"/>
              <p:cNvSpPr txBox="1">
                <a:spLocks noRot="1" noChangeAspect="1" noMove="1" noResize="1" noEditPoints="1" noAdjustHandles="1" noChangeArrowheads="1" noChangeShapeType="1" noTextEdit="1"/>
              </p:cNvSpPr>
              <p:nvPr/>
            </p:nvSpPr>
            <p:spPr>
              <a:xfrm>
                <a:off x="356194" y="4675399"/>
                <a:ext cx="7385803" cy="578107"/>
              </a:xfrm>
              <a:prstGeom prst="rect">
                <a:avLst/>
              </a:prstGeom>
              <a:blipFill>
                <a:blip r:embed="rId6"/>
                <a:stretch>
                  <a:fillRect/>
                </a:stretch>
              </a:blipFill>
            </p:spPr>
            <p:txBody>
              <a:bodyPr/>
              <a:lstStyle/>
              <a:p>
                <a:r>
                  <a:rPr lang="es-ES">
                    <a:noFill/>
                  </a:rPr>
                  <a:t> </a:t>
                </a:r>
              </a:p>
            </p:txBody>
          </p:sp>
        </mc:Fallback>
      </mc:AlternateContent>
      <p:sp>
        <p:nvSpPr>
          <p:cNvPr id="15" name="Rectángulo 14"/>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28293629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Momento lineal de una partícula</a:t>
            </a:r>
            <a:endParaRPr lang="es-ES" sz="1600" b="1" dirty="0">
              <a:solidFill>
                <a:schemeClr val="bg1"/>
              </a:solidFill>
            </a:endParaRPr>
          </a:p>
        </p:txBody>
      </p:sp>
      <p:grpSp>
        <p:nvGrpSpPr>
          <p:cNvPr id="25" name="Grupo 24"/>
          <p:cNvGrpSpPr/>
          <p:nvPr/>
        </p:nvGrpSpPr>
        <p:grpSpPr>
          <a:xfrm>
            <a:off x="467341" y="1089322"/>
            <a:ext cx="8318500" cy="1484732"/>
            <a:chOff x="825500" y="2097713"/>
            <a:chExt cx="8318500" cy="1484732"/>
          </a:xfrm>
        </p:grpSpPr>
        <p:sp>
          <p:nvSpPr>
            <p:cNvPr id="26" name="Rectángulo 25"/>
            <p:cNvSpPr/>
            <p:nvPr/>
          </p:nvSpPr>
          <p:spPr>
            <a:xfrm>
              <a:off x="825500" y="2442339"/>
              <a:ext cx="8318500" cy="114010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a:t>Desde el extremo de una plataforma móvil de 80 kg, inicialmente en reposo, un niño de 40 kg corre hacia el otro extremo a una velocidad constante de 1 </a:t>
              </a:r>
              <a:r>
                <a:rPr lang="es-ES" sz="1600" dirty="0" smtClean="0"/>
                <a:t>m s</a:t>
              </a:r>
              <a:r>
                <a:rPr lang="es-ES" sz="1600" baseline="30000" dirty="0" smtClean="0"/>
                <a:t>-1</a:t>
              </a:r>
              <a:r>
                <a:rPr lang="es-ES" sz="1600" dirty="0" smtClean="0"/>
                <a:t> </a:t>
              </a:r>
              <a:r>
                <a:rPr lang="es-ES" sz="1600" dirty="0"/>
                <a:t>(respecto de la plataforma). Determinar la velocidad de la plataforma y el sentido de su movimiento. ¿Qué principio físico </a:t>
              </a:r>
              <a:r>
                <a:rPr lang="es-ES" sz="1600" dirty="0" smtClean="0"/>
                <a:t>se aplica?</a:t>
              </a:r>
              <a:endParaRPr lang="es-ES" sz="1600" dirty="0"/>
            </a:p>
          </p:txBody>
        </p:sp>
        <p:sp>
          <p:nvSpPr>
            <p:cNvPr id="27" name="CuadroTexto 26"/>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a:t>
              </a:r>
              <a:r>
                <a:rPr lang="es-ES" sz="1600" b="1" dirty="0">
                  <a:solidFill>
                    <a:schemeClr val="bg1"/>
                  </a:solidFill>
                  <a:latin typeface="+mj-lt"/>
                </a:rPr>
                <a:t>6</a:t>
              </a:r>
            </a:p>
          </p:txBody>
        </p:sp>
      </p:grpSp>
      <p:grpSp>
        <p:nvGrpSpPr>
          <p:cNvPr id="14" name="Grupo 13"/>
          <p:cNvGrpSpPr/>
          <p:nvPr/>
        </p:nvGrpSpPr>
        <p:grpSpPr>
          <a:xfrm>
            <a:off x="1631127" y="2813439"/>
            <a:ext cx="2266647" cy="1261635"/>
            <a:chOff x="889000" y="2813439"/>
            <a:chExt cx="2266647" cy="1261635"/>
          </a:xfrm>
        </p:grpSpPr>
        <p:sp>
          <p:nvSpPr>
            <p:cNvPr id="2" name="Rectángulo 1"/>
            <p:cNvSpPr/>
            <p:nvPr/>
          </p:nvSpPr>
          <p:spPr>
            <a:xfrm>
              <a:off x="889000" y="3567501"/>
              <a:ext cx="2266647" cy="1143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1255" t="1437" r="9830" b="2655"/>
            <a:stretch/>
          </p:blipFill>
          <p:spPr>
            <a:xfrm>
              <a:off x="889000" y="2813439"/>
              <a:ext cx="469658" cy="754062"/>
            </a:xfrm>
            <a:prstGeom prst="rect">
              <a:avLst/>
            </a:prstGeom>
          </p:spPr>
        </p:pic>
        <p:sp>
          <p:nvSpPr>
            <p:cNvPr id="12" name="CuadroTexto 11"/>
            <p:cNvSpPr txBox="1"/>
            <p:nvPr/>
          </p:nvSpPr>
          <p:spPr>
            <a:xfrm>
              <a:off x="1294869" y="3020339"/>
              <a:ext cx="641522" cy="307777"/>
            </a:xfrm>
            <a:prstGeom prst="rect">
              <a:avLst/>
            </a:prstGeom>
            <a:noFill/>
          </p:spPr>
          <p:txBody>
            <a:bodyPr wrap="none" rtlCol="0">
              <a:spAutoFit/>
            </a:bodyPr>
            <a:lstStyle/>
            <a:p>
              <a:r>
                <a:rPr lang="es-ES" sz="1400" dirty="0" smtClean="0"/>
                <a:t>40 kg</a:t>
              </a:r>
              <a:endParaRPr lang="es-ES" sz="1400" dirty="0"/>
            </a:p>
          </p:txBody>
        </p:sp>
        <p:sp>
          <p:nvSpPr>
            <p:cNvPr id="13" name="Elipse 12"/>
            <p:cNvSpPr/>
            <p:nvPr/>
          </p:nvSpPr>
          <p:spPr>
            <a:xfrm>
              <a:off x="1123829" y="3681801"/>
              <a:ext cx="288000" cy="2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lipse 27"/>
            <p:cNvSpPr/>
            <p:nvPr/>
          </p:nvSpPr>
          <p:spPr>
            <a:xfrm>
              <a:off x="2516729" y="3681801"/>
              <a:ext cx="288000" cy="2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p:cNvSpPr txBox="1"/>
            <p:nvPr/>
          </p:nvSpPr>
          <p:spPr>
            <a:xfrm>
              <a:off x="1611409" y="3767297"/>
              <a:ext cx="641522" cy="307777"/>
            </a:xfrm>
            <a:prstGeom prst="rect">
              <a:avLst/>
            </a:prstGeom>
            <a:noFill/>
          </p:spPr>
          <p:txBody>
            <a:bodyPr wrap="none" rtlCol="0">
              <a:spAutoFit/>
            </a:bodyPr>
            <a:lstStyle/>
            <a:p>
              <a:r>
                <a:rPr lang="es-ES" sz="1400" dirty="0"/>
                <a:t>8</a:t>
              </a:r>
              <a:r>
                <a:rPr lang="es-ES" sz="1400" dirty="0" smtClean="0"/>
                <a:t>0 kg</a:t>
              </a:r>
              <a:endParaRPr lang="es-ES" sz="1400" dirty="0"/>
            </a:p>
          </p:txBody>
        </p:sp>
      </p:grpSp>
      <p:grpSp>
        <p:nvGrpSpPr>
          <p:cNvPr id="17" name="Grupo 16"/>
          <p:cNvGrpSpPr/>
          <p:nvPr/>
        </p:nvGrpSpPr>
        <p:grpSpPr>
          <a:xfrm>
            <a:off x="5002674" y="2813439"/>
            <a:ext cx="2266647" cy="1261635"/>
            <a:chOff x="4260547" y="2813439"/>
            <a:chExt cx="2266647" cy="1261635"/>
          </a:xfrm>
        </p:grpSpPr>
        <p:grpSp>
          <p:nvGrpSpPr>
            <p:cNvPr id="31" name="Grupo 30"/>
            <p:cNvGrpSpPr/>
            <p:nvPr/>
          </p:nvGrpSpPr>
          <p:grpSpPr>
            <a:xfrm>
              <a:off x="4260547" y="2813439"/>
              <a:ext cx="2266647" cy="1261635"/>
              <a:chOff x="889000" y="2813439"/>
              <a:chExt cx="2266647" cy="1261635"/>
            </a:xfrm>
          </p:grpSpPr>
          <p:sp>
            <p:nvSpPr>
              <p:cNvPr id="32" name="Rectángulo 31"/>
              <p:cNvSpPr/>
              <p:nvPr/>
            </p:nvSpPr>
            <p:spPr>
              <a:xfrm>
                <a:off x="889000" y="3567501"/>
                <a:ext cx="2266647" cy="1143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p:nvPicPr>
            <p:blipFill rotWithShape="1">
              <a:blip r:embed="rId2" cstate="print">
                <a:extLst>
                  <a:ext uri="{28A0092B-C50C-407E-A947-70E740481C1C}">
                    <a14:useLocalDpi xmlns:a14="http://schemas.microsoft.com/office/drawing/2010/main" val="0"/>
                  </a:ext>
                </a:extLst>
              </a:blip>
              <a:srcRect l="11255" t="1437" r="9830" b="2655"/>
              <a:stretch/>
            </p:blipFill>
            <p:spPr>
              <a:xfrm>
                <a:off x="1757338" y="2813439"/>
                <a:ext cx="469658" cy="754062"/>
              </a:xfrm>
              <a:prstGeom prst="rect">
                <a:avLst/>
              </a:prstGeom>
            </p:spPr>
          </p:pic>
          <p:sp>
            <p:nvSpPr>
              <p:cNvPr id="34" name="CuadroTexto 33"/>
              <p:cNvSpPr txBox="1"/>
              <p:nvPr/>
            </p:nvSpPr>
            <p:spPr>
              <a:xfrm>
                <a:off x="2252931" y="2879866"/>
                <a:ext cx="747320" cy="307777"/>
              </a:xfrm>
              <a:prstGeom prst="rect">
                <a:avLst/>
              </a:prstGeom>
              <a:noFill/>
            </p:spPr>
            <p:txBody>
              <a:bodyPr wrap="none" rtlCol="0">
                <a:spAutoFit/>
              </a:bodyPr>
              <a:lstStyle/>
              <a:p>
                <a:r>
                  <a:rPr lang="es-ES" sz="1400" dirty="0" smtClean="0"/>
                  <a:t>1 m s</a:t>
                </a:r>
                <a:r>
                  <a:rPr lang="es-ES" sz="1400" baseline="30000" dirty="0" smtClean="0"/>
                  <a:t>-1</a:t>
                </a:r>
                <a:endParaRPr lang="es-ES" sz="1400" baseline="30000" dirty="0"/>
              </a:p>
            </p:txBody>
          </p:sp>
          <p:sp>
            <p:nvSpPr>
              <p:cNvPr id="39" name="Elipse 38"/>
              <p:cNvSpPr/>
              <p:nvPr/>
            </p:nvSpPr>
            <p:spPr>
              <a:xfrm>
                <a:off x="1123829" y="3681801"/>
                <a:ext cx="288000" cy="2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Elipse 39"/>
              <p:cNvSpPr/>
              <p:nvPr/>
            </p:nvSpPr>
            <p:spPr>
              <a:xfrm>
                <a:off x="2516729" y="3681801"/>
                <a:ext cx="288000" cy="2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CuadroTexto 40"/>
              <p:cNvSpPr txBox="1"/>
              <p:nvPr/>
            </p:nvSpPr>
            <p:spPr>
              <a:xfrm>
                <a:off x="1611409" y="3767297"/>
                <a:ext cx="641522" cy="307777"/>
              </a:xfrm>
              <a:prstGeom prst="rect">
                <a:avLst/>
              </a:prstGeom>
              <a:noFill/>
            </p:spPr>
            <p:txBody>
              <a:bodyPr wrap="none" rtlCol="0">
                <a:spAutoFit/>
              </a:bodyPr>
              <a:lstStyle/>
              <a:p>
                <a:r>
                  <a:rPr lang="es-ES" sz="1400" dirty="0"/>
                  <a:t>8</a:t>
                </a:r>
                <a:r>
                  <a:rPr lang="es-ES" sz="1400" dirty="0" smtClean="0"/>
                  <a:t>0 kg</a:t>
                </a:r>
                <a:endParaRPr lang="es-ES" sz="1400" dirty="0"/>
              </a:p>
            </p:txBody>
          </p:sp>
        </p:grpSp>
        <p:cxnSp>
          <p:nvCxnSpPr>
            <p:cNvPr id="16" name="Conector recto de flecha 15"/>
            <p:cNvCxnSpPr/>
            <p:nvPr/>
          </p:nvCxnSpPr>
          <p:spPr>
            <a:xfrm>
              <a:off x="5624478" y="3187643"/>
              <a:ext cx="74732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8" name="CuadroTexto 17"/>
          <p:cNvSpPr txBox="1"/>
          <p:nvPr/>
        </p:nvSpPr>
        <p:spPr>
          <a:xfrm>
            <a:off x="467341" y="4435863"/>
            <a:ext cx="2207656" cy="338554"/>
          </a:xfrm>
          <a:prstGeom prst="rect">
            <a:avLst/>
          </a:prstGeom>
          <a:noFill/>
        </p:spPr>
        <p:txBody>
          <a:bodyPr wrap="none" rtlCol="0">
            <a:spAutoFit/>
          </a:bodyPr>
          <a:lstStyle/>
          <a:p>
            <a:r>
              <a:rPr lang="es-ES" sz="1600" dirty="0" smtClean="0"/>
              <a:t>En un sistema aislado:</a:t>
            </a:r>
            <a:endParaRPr lang="es-ES" sz="1600" dirty="0"/>
          </a:p>
        </p:txBody>
      </p:sp>
      <mc:AlternateContent xmlns:mc="http://schemas.openxmlformats.org/markup-compatibility/2006" xmlns:a14="http://schemas.microsoft.com/office/drawing/2010/main">
        <mc:Choice Requires="a14">
          <p:sp>
            <p:nvSpPr>
              <p:cNvPr id="30" name="CuadroTexto 29"/>
              <p:cNvSpPr txBox="1"/>
              <p:nvPr/>
            </p:nvSpPr>
            <p:spPr>
              <a:xfrm>
                <a:off x="3401530" y="4735402"/>
                <a:ext cx="2644314" cy="5247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𝑃</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=0   </m:t>
                      </m:r>
                      <m:r>
                        <a:rPr lang="es-ES" sz="1600" b="0" i="1" smtClean="0">
                          <a:latin typeface="Cambria Math" panose="02040503050406030204" pitchFamily="18" charset="0"/>
                          <a:ea typeface="Cambria Math" panose="02040503050406030204" pitchFamily="18" charset="0"/>
                        </a:rPr>
                        <m:t>→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𝑃</m:t>
                          </m:r>
                        </m:e>
                      </m:acc>
                      <m:r>
                        <a:rPr lang="es-ES" sz="1600" b="0" i="1" smtClean="0">
                          <a:latin typeface="Cambria Math" panose="02040503050406030204" pitchFamily="18" charset="0"/>
                        </a:rPr>
                        <m:t>=</m:t>
                      </m:r>
                      <m:r>
                        <a:rPr lang="es-ES" sz="1600" b="0" i="1" smtClean="0">
                          <a:latin typeface="Cambria Math" panose="02040503050406030204" pitchFamily="18" charset="0"/>
                        </a:rPr>
                        <m:t>𝑐𝑡𝑒</m:t>
                      </m:r>
                      <m:r>
                        <a:rPr lang="es-ES" sz="1600" b="0" i="1" smtClean="0">
                          <a:latin typeface="Cambria Math" panose="02040503050406030204" pitchFamily="18" charset="0"/>
                        </a:rPr>
                        <m:t>.      </m:t>
                      </m:r>
                    </m:oMath>
                  </m:oMathPara>
                </a14:m>
                <a:endParaRPr lang="es-ES" sz="16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3401530" y="4735402"/>
                <a:ext cx="2644314" cy="524759"/>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p:cNvSpPr txBox="1"/>
              <p:nvPr/>
            </p:nvSpPr>
            <p:spPr>
              <a:xfrm>
                <a:off x="978637" y="5429310"/>
                <a:ext cx="7295908" cy="5545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𝑛</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𝑛</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𝑝</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𝑛</m:t>
                              </m:r>
                            </m:sub>
                          </m:sSub>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𝑝</m:t>
                          </m:r>
                        </m:sub>
                      </m:sSub>
                      <m:r>
                        <a:rPr lang="es-ES" sz="1600" b="0" i="1" smtClean="0">
                          <a:latin typeface="Cambria Math" panose="02040503050406030204" pitchFamily="18" charset="0"/>
                        </a:rPr>
                        <m:t>=0    </m:t>
                      </m:r>
                      <m:r>
                        <a:rPr lang="es-ES" sz="1600" b="0" i="1" smtClean="0">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e>
                        <m:sub>
                          <m:r>
                            <a:rPr lang="es-ES" sz="1600" i="1">
                              <a:latin typeface="Cambria Math" panose="02040503050406030204" pitchFamily="18" charset="0"/>
                            </a:rPr>
                            <m:t>𝑝</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𝑛</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e>
                            <m:sub>
                              <m:r>
                                <a:rPr lang="es-ES" sz="1600" i="1">
                                  <a:latin typeface="Cambria Math" panose="02040503050406030204" pitchFamily="18" charset="0"/>
                                </a:rPr>
                                <m:t>𝑛</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𝑝</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𝑛</m:t>
                              </m:r>
                            </m:sub>
                          </m:sSub>
                        </m:den>
                      </m:f>
                      <m:r>
                        <a:rPr lang="es-ES" sz="1600" b="0" i="1" smtClean="0">
                          <a:latin typeface="Cambria Math" panose="02040503050406030204" pitchFamily="18" charset="0"/>
                        </a:rPr>
                        <m:t>=</m:t>
                      </m:r>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40·1 </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num>
                        <m:den>
                          <m:r>
                            <a:rPr lang="es-ES" sz="1600" i="1">
                              <a:latin typeface="Cambria Math" panose="02040503050406030204" pitchFamily="18" charset="0"/>
                            </a:rPr>
                            <m:t>80+40</m:t>
                          </m:r>
                        </m:den>
                      </m:f>
                      <m:r>
                        <a:rPr lang="es-ES" sz="1600" i="1">
                          <a:latin typeface="Cambria Math" panose="02040503050406030204" pitchFamily="18" charset="0"/>
                        </a:rPr>
                        <m:t>=−0,33 </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m:oMathPara>
                </a14:m>
                <a:endParaRPr lang="es-ES" sz="1600" dirty="0"/>
              </a:p>
            </p:txBody>
          </p:sp>
        </mc:Choice>
        <mc:Fallback xmlns="">
          <p:sp>
            <p:nvSpPr>
              <p:cNvPr id="42" name="CuadroTexto 41"/>
              <p:cNvSpPr txBox="1">
                <a:spLocks noRot="1" noChangeAspect="1" noMove="1" noResize="1" noEditPoints="1" noAdjustHandles="1" noChangeArrowheads="1" noChangeShapeType="1" noTextEdit="1"/>
              </p:cNvSpPr>
              <p:nvPr/>
            </p:nvSpPr>
            <p:spPr>
              <a:xfrm>
                <a:off x="978637" y="5429310"/>
                <a:ext cx="7295908" cy="554511"/>
              </a:xfrm>
              <a:prstGeom prst="rect">
                <a:avLst/>
              </a:prstGeom>
              <a:blipFill>
                <a:blip r:embed="rId5"/>
                <a:stretch>
                  <a:fillRect/>
                </a:stretch>
              </a:blipFill>
            </p:spPr>
            <p:txBody>
              <a:bodyPr/>
              <a:lstStyle/>
              <a:p>
                <a:r>
                  <a:rPr lang="es-ES">
                    <a:noFill/>
                  </a:rPr>
                  <a:t> </a:t>
                </a:r>
              </a:p>
            </p:txBody>
          </p:sp>
        </mc:Fallback>
      </mc:AlternateContent>
      <p:sp>
        <p:nvSpPr>
          <p:cNvPr id="36" name="Rectángulo 35"/>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764444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a:solidFill>
                  <a:srgbClr val="002060"/>
                </a:solidFill>
              </a:rPr>
              <a:t>1</a:t>
            </a:r>
            <a:r>
              <a:rPr lang="es-ES" b="1" dirty="0" smtClean="0">
                <a:solidFill>
                  <a:srgbClr val="002060"/>
                </a:solidFill>
              </a:rPr>
              <a:t>.1. Vector de posición, desplazamiento y trayectoria</a:t>
            </a:r>
            <a:endParaRPr lang="es-ES" b="1" dirty="0">
              <a:solidFill>
                <a:srgbClr val="002060"/>
              </a:solidFill>
            </a:endParaRPr>
          </a:p>
        </p:txBody>
      </p:sp>
      <p:sp>
        <p:nvSpPr>
          <p:cNvPr id="12" name="CuadroTexto 11"/>
          <p:cNvSpPr txBox="1"/>
          <p:nvPr/>
        </p:nvSpPr>
        <p:spPr>
          <a:xfrm>
            <a:off x="464023" y="1460311"/>
            <a:ext cx="8270543" cy="98488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285750" indent="-285750" algn="just">
              <a:spcAft>
                <a:spcPts val="1200"/>
              </a:spcAft>
              <a:buFont typeface="Arial" panose="020B0604020202020204" pitchFamily="34" charset="0"/>
              <a:buChar char="•"/>
            </a:pPr>
            <a:r>
              <a:rPr lang="es-ES" sz="1600" dirty="0" smtClean="0"/>
              <a:t>Se define la </a:t>
            </a:r>
            <a:r>
              <a:rPr lang="es-ES" sz="1600" b="1" dirty="0" smtClean="0"/>
              <a:t>posición</a:t>
            </a:r>
            <a:r>
              <a:rPr lang="es-ES" sz="1600" dirty="0" smtClean="0"/>
              <a:t> como el vector que une el origen del sistema de referencia elegido con el punto ocupado por el cuerpo.</a:t>
            </a:r>
          </a:p>
          <a:p>
            <a:pPr marL="285750" indent="-285750" algn="just">
              <a:spcAft>
                <a:spcPts val="1200"/>
              </a:spcAft>
              <a:buFont typeface="Arial" panose="020B0604020202020204" pitchFamily="34" charset="0"/>
              <a:buChar char="•"/>
            </a:pPr>
            <a:r>
              <a:rPr lang="es-ES" sz="1600" dirty="0" smtClean="0"/>
              <a:t>La unidad de posición en el SI es el </a:t>
            </a:r>
            <a:r>
              <a:rPr lang="es-ES" sz="1600" b="1" dirty="0" smtClean="0"/>
              <a:t>metro</a:t>
            </a:r>
            <a:r>
              <a:rPr lang="es-ES" sz="1600" dirty="0" smtClean="0"/>
              <a:t> (</a:t>
            </a:r>
            <a:r>
              <a:rPr lang="es-ES" sz="1600" b="1" dirty="0" smtClean="0"/>
              <a:t>m</a:t>
            </a:r>
            <a:r>
              <a:rPr lang="es-ES" sz="1600" dirty="0" smtClean="0"/>
              <a:t>).</a:t>
            </a:r>
            <a:endParaRPr lang="es-ES" sz="1600" dirty="0"/>
          </a:p>
        </p:txBody>
      </p:sp>
      <mc:AlternateContent xmlns:mc="http://schemas.openxmlformats.org/markup-compatibility/2006" xmlns:a14="http://schemas.microsoft.com/office/drawing/2010/main">
        <mc:Choice Requires="a14">
          <p:sp>
            <p:nvSpPr>
              <p:cNvPr id="13" name="52 CuadroTexto"/>
              <p:cNvSpPr txBox="1"/>
              <p:nvPr/>
            </p:nvSpPr>
            <p:spPr>
              <a:xfrm>
                <a:off x="4347536" y="2919940"/>
                <a:ext cx="3815467" cy="3904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r>
                        <a:rPr lang="es-ES" sz="1600" b="0" i="1" smtClean="0">
                          <a:latin typeface="Cambria Math"/>
                        </a:rPr>
                        <m:t>𝑥</m:t>
                      </m:r>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r>
                        <a:rPr lang="es-ES" sz="1600" b="0" i="1" smtClean="0">
                          <a:latin typeface="Cambria Math"/>
                        </a:rPr>
                        <m:t>𝑦</m:t>
                      </m:r>
                      <m:acc>
                        <m:accPr>
                          <m:chr m:val="̂"/>
                          <m:ctrlPr>
                            <a:rPr lang="es-ES" sz="1600" b="0" i="1" smtClean="0">
                              <a:latin typeface="Cambria Math" panose="02040503050406030204" pitchFamily="18" charset="0"/>
                            </a:rPr>
                          </m:ctrlPr>
                        </m:accPr>
                        <m:e>
                          <m:r>
                            <a:rPr lang="es-ES" sz="1600" b="0" i="1" smtClean="0">
                              <a:latin typeface="Cambria Math"/>
                            </a:rPr>
                            <m:t>𝑗</m:t>
                          </m:r>
                        </m:e>
                      </m:acc>
                      <m:r>
                        <a:rPr lang="es-ES" sz="1600" b="0" i="1" smtClean="0">
                          <a:latin typeface="Cambria Math"/>
                        </a:rPr>
                        <m:t>+</m:t>
                      </m:r>
                      <m:r>
                        <a:rPr lang="es-ES" sz="1600" b="0" i="1" smtClean="0">
                          <a:latin typeface="Cambria Math"/>
                        </a:rPr>
                        <m:t>𝑧</m:t>
                      </m:r>
                      <m:acc>
                        <m:accPr>
                          <m:chr m:val="̂"/>
                          <m:ctrlPr>
                            <a:rPr lang="es-ES" sz="1600" b="0" i="1" smtClean="0">
                              <a:latin typeface="Cambria Math" panose="02040503050406030204" pitchFamily="18" charset="0"/>
                            </a:rPr>
                          </m:ctrlPr>
                        </m:accPr>
                        <m:e>
                          <m:r>
                            <a:rPr lang="es-ES" sz="1600" b="0" i="1" smtClean="0">
                              <a:latin typeface="Cambria Math"/>
                            </a:rPr>
                            <m:t>𝑘</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i="1">
                          <a:latin typeface="Cambria Math"/>
                        </a:rPr>
                        <m:t>𝑟</m:t>
                      </m:r>
                      <m:r>
                        <a:rPr lang="es-ES" sz="1600" i="1">
                          <a:latin typeface="Cambria Math"/>
                        </a:rPr>
                        <m:t>=</m:t>
                      </m:r>
                      <m:rad>
                        <m:radPr>
                          <m:degHide m:val="on"/>
                          <m:ctrlPr>
                            <a:rPr lang="es-ES" sz="1600" i="1">
                              <a:latin typeface="Cambria Math" panose="02040503050406030204" pitchFamily="18" charset="0"/>
                            </a:rPr>
                          </m:ctrlPr>
                        </m:radPr>
                        <m:deg/>
                        <m:e>
                          <m:sSup>
                            <m:sSupPr>
                              <m:ctrlPr>
                                <a:rPr lang="es-ES" sz="1600" i="1">
                                  <a:latin typeface="Cambria Math" panose="02040503050406030204" pitchFamily="18" charset="0"/>
                                </a:rPr>
                              </m:ctrlPr>
                            </m:sSupPr>
                            <m:e>
                              <m:r>
                                <a:rPr lang="es-ES" sz="1600" i="1">
                                  <a:latin typeface="Cambria Math"/>
                                </a:rPr>
                                <m:t>𝑥</m:t>
                              </m:r>
                            </m:e>
                            <m:sup>
                              <m:r>
                                <a:rPr lang="es-ES" sz="1600" i="1">
                                  <a:latin typeface="Cambria Math"/>
                                </a:rPr>
                                <m:t>2</m:t>
                              </m:r>
                            </m:sup>
                          </m:sSup>
                          <m:r>
                            <a:rPr lang="es-ES" sz="1600" i="1">
                              <a:latin typeface="Cambria Math"/>
                            </a:rPr>
                            <m:t>+</m:t>
                          </m:r>
                          <m:sSup>
                            <m:sSupPr>
                              <m:ctrlPr>
                                <a:rPr lang="es-ES" sz="1600" i="1">
                                  <a:latin typeface="Cambria Math" panose="02040503050406030204" pitchFamily="18" charset="0"/>
                                </a:rPr>
                              </m:ctrlPr>
                            </m:sSupPr>
                            <m:e>
                              <m:r>
                                <a:rPr lang="es-ES" sz="1600" i="1">
                                  <a:latin typeface="Cambria Math"/>
                                </a:rPr>
                                <m:t>𝑦</m:t>
                              </m:r>
                            </m:e>
                            <m:sup>
                              <m:r>
                                <a:rPr lang="es-ES" sz="1600" i="1">
                                  <a:latin typeface="Cambria Math"/>
                                </a:rPr>
                                <m:t>2</m:t>
                              </m:r>
                            </m:sup>
                          </m:sSup>
                          <m:r>
                            <a:rPr lang="es-ES" sz="1600" i="1">
                              <a:latin typeface="Cambria Math"/>
                            </a:rPr>
                            <m:t>+</m:t>
                          </m:r>
                          <m:sSup>
                            <m:sSupPr>
                              <m:ctrlPr>
                                <a:rPr lang="es-ES" sz="1600" i="1">
                                  <a:latin typeface="Cambria Math" panose="02040503050406030204" pitchFamily="18" charset="0"/>
                                </a:rPr>
                              </m:ctrlPr>
                            </m:sSupPr>
                            <m:e>
                              <m:r>
                                <a:rPr lang="es-ES" sz="1600" i="1">
                                  <a:latin typeface="Cambria Math"/>
                                </a:rPr>
                                <m:t>𝑧</m:t>
                              </m:r>
                            </m:e>
                            <m:sup>
                              <m:r>
                                <a:rPr lang="es-ES" sz="1600" i="1">
                                  <a:latin typeface="Cambria Math"/>
                                </a:rPr>
                                <m:t>2</m:t>
                              </m:r>
                            </m:sup>
                          </m:sSup>
                        </m:e>
                      </m:rad>
                    </m:oMath>
                  </m:oMathPara>
                </a14:m>
                <a:endParaRPr lang="es-ES" sz="1600" dirty="0"/>
              </a:p>
            </p:txBody>
          </p:sp>
        </mc:Choice>
        <mc:Fallback xmlns="">
          <p:sp>
            <p:nvSpPr>
              <p:cNvPr id="13" name="52 CuadroTexto"/>
              <p:cNvSpPr txBox="1">
                <a:spLocks noRot="1" noChangeAspect="1" noMove="1" noResize="1" noEditPoints="1" noAdjustHandles="1" noChangeArrowheads="1" noChangeShapeType="1" noTextEdit="1"/>
              </p:cNvSpPr>
              <p:nvPr/>
            </p:nvSpPr>
            <p:spPr>
              <a:xfrm>
                <a:off x="4347536" y="2919940"/>
                <a:ext cx="3815467" cy="390492"/>
              </a:xfrm>
              <a:prstGeom prst="rect">
                <a:avLst/>
              </a:prstGeom>
              <a:blipFill>
                <a:blip r:embed="rId3"/>
                <a:stretch>
                  <a:fillRect b="-15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64 CuadroTexto"/>
              <p:cNvSpPr txBox="1"/>
              <p:nvPr/>
            </p:nvSpPr>
            <p:spPr>
              <a:xfrm>
                <a:off x="4663709" y="3836614"/>
                <a:ext cx="11462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r>
                        <a:rPr lang="es-ES" sz="1600" b="0" i="1" smtClean="0">
                          <a:latin typeface="Cambria Math"/>
                        </a:rPr>
                        <m:t>=</m:t>
                      </m:r>
                      <m:r>
                        <a:rPr lang="es-ES" sz="1600" b="0" i="1" smtClean="0">
                          <a:latin typeface="Cambria Math"/>
                        </a:rPr>
                        <m:t>𝑟𝑐𝑜𝑠</m:t>
                      </m:r>
                      <m:r>
                        <a:rPr lang="es-ES" sz="1600" b="0" i="1" smtClean="0">
                          <a:latin typeface="Cambria Math"/>
                          <a:ea typeface="Cambria Math"/>
                        </a:rPr>
                        <m:t>𝛼</m:t>
                      </m:r>
                    </m:oMath>
                  </m:oMathPara>
                </a14:m>
                <a:endParaRPr lang="es-ES" sz="1600" dirty="0"/>
              </a:p>
            </p:txBody>
          </p:sp>
        </mc:Choice>
        <mc:Fallback xmlns="">
          <p:sp>
            <p:nvSpPr>
              <p:cNvPr id="16" name="64 CuadroTexto"/>
              <p:cNvSpPr txBox="1">
                <a:spLocks noRot="1" noChangeAspect="1" noMove="1" noResize="1" noEditPoints="1" noAdjustHandles="1" noChangeArrowheads="1" noChangeShapeType="1" noTextEdit="1"/>
              </p:cNvSpPr>
              <p:nvPr/>
            </p:nvSpPr>
            <p:spPr>
              <a:xfrm>
                <a:off x="4663709" y="3836614"/>
                <a:ext cx="1146275" cy="338554"/>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65 CuadroTexto"/>
              <p:cNvSpPr txBox="1"/>
              <p:nvPr/>
            </p:nvSpPr>
            <p:spPr>
              <a:xfrm>
                <a:off x="4652335" y="4166435"/>
                <a:ext cx="11515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𝑦</m:t>
                      </m:r>
                      <m:r>
                        <a:rPr lang="es-ES" sz="1600" b="0" i="1" smtClean="0">
                          <a:latin typeface="Cambria Math"/>
                        </a:rPr>
                        <m:t>=</m:t>
                      </m:r>
                      <m:r>
                        <a:rPr lang="es-ES" sz="1600" b="0" i="1" smtClean="0">
                          <a:latin typeface="Cambria Math"/>
                        </a:rPr>
                        <m:t>𝑟𝑐𝑜𝑠</m:t>
                      </m:r>
                      <m:r>
                        <a:rPr lang="es-ES" sz="1600" b="0" i="1" smtClean="0">
                          <a:latin typeface="Cambria Math"/>
                          <a:ea typeface="Cambria Math"/>
                        </a:rPr>
                        <m:t>𝛽</m:t>
                      </m:r>
                    </m:oMath>
                  </m:oMathPara>
                </a14:m>
                <a:endParaRPr lang="es-ES" sz="1600" dirty="0"/>
              </a:p>
            </p:txBody>
          </p:sp>
        </mc:Choice>
        <mc:Fallback xmlns="">
          <p:sp>
            <p:nvSpPr>
              <p:cNvPr id="17" name="65 CuadroTexto"/>
              <p:cNvSpPr txBox="1">
                <a:spLocks noRot="1" noChangeAspect="1" noMove="1" noResize="1" noEditPoints="1" noAdjustHandles="1" noChangeArrowheads="1" noChangeShapeType="1" noTextEdit="1"/>
              </p:cNvSpPr>
              <p:nvPr/>
            </p:nvSpPr>
            <p:spPr>
              <a:xfrm>
                <a:off x="4652335" y="4166435"/>
                <a:ext cx="1151597" cy="338554"/>
              </a:xfrm>
              <a:prstGeom prst="rect">
                <a:avLst/>
              </a:prstGeom>
              <a:blipFill>
                <a:blip r:embed="rId5"/>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66 CuadroTexto"/>
              <p:cNvSpPr txBox="1"/>
              <p:nvPr/>
            </p:nvSpPr>
            <p:spPr>
              <a:xfrm>
                <a:off x="4681906" y="4523550"/>
                <a:ext cx="11172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𝑧</m:t>
                      </m:r>
                      <m:r>
                        <a:rPr lang="es-ES" sz="1600" b="0" i="1" smtClean="0">
                          <a:latin typeface="Cambria Math"/>
                        </a:rPr>
                        <m:t>=</m:t>
                      </m:r>
                      <m:r>
                        <a:rPr lang="es-ES" sz="1600" b="0" i="1" smtClean="0">
                          <a:latin typeface="Cambria Math"/>
                        </a:rPr>
                        <m:t>𝑟𝑐𝑜𝑠</m:t>
                      </m:r>
                      <m:r>
                        <a:rPr lang="es-ES" sz="1600" b="0" i="1" smtClean="0">
                          <a:latin typeface="Cambria Math"/>
                          <a:ea typeface="Cambria Math"/>
                        </a:rPr>
                        <m:t>𝛾</m:t>
                      </m:r>
                    </m:oMath>
                  </m:oMathPara>
                </a14:m>
                <a:endParaRPr lang="es-ES" sz="1600" dirty="0"/>
              </a:p>
            </p:txBody>
          </p:sp>
        </mc:Choice>
        <mc:Fallback xmlns="">
          <p:sp>
            <p:nvSpPr>
              <p:cNvPr id="18" name="66 CuadroTexto"/>
              <p:cNvSpPr txBox="1">
                <a:spLocks noRot="1" noChangeAspect="1" noMove="1" noResize="1" noEditPoints="1" noAdjustHandles="1" noChangeArrowheads="1" noChangeShapeType="1" noTextEdit="1"/>
              </p:cNvSpPr>
              <p:nvPr/>
            </p:nvSpPr>
            <p:spPr>
              <a:xfrm>
                <a:off x="4681906" y="4523550"/>
                <a:ext cx="1117229" cy="338554"/>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68 CuadroTexto"/>
              <p:cNvSpPr txBox="1"/>
              <p:nvPr/>
            </p:nvSpPr>
            <p:spPr>
              <a:xfrm>
                <a:off x="4909163" y="5681731"/>
                <a:ext cx="269221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ES" sz="1600" b="0" i="1" smtClean="0">
                              <a:latin typeface="Cambria Math" panose="02040503050406030204" pitchFamily="18" charset="0"/>
                            </a:rPr>
                          </m:ctrlPr>
                        </m:sSupPr>
                        <m:e>
                          <m:r>
                            <a:rPr lang="es-ES" sz="1600" b="0" i="1" smtClean="0">
                              <a:latin typeface="Cambria Math"/>
                            </a:rPr>
                            <m:t>𝑐𝑜𝑠</m:t>
                          </m:r>
                        </m:e>
                        <m:sup>
                          <m:r>
                            <a:rPr lang="es-ES" sz="1600" b="0" i="1" smtClean="0">
                              <a:latin typeface="Cambria Math"/>
                            </a:rPr>
                            <m:t>2</m:t>
                          </m:r>
                        </m:sup>
                      </m:sSup>
                      <m:r>
                        <a:rPr lang="es-ES" sz="1600" b="0" i="1" smtClean="0">
                          <a:latin typeface="Cambria Math"/>
                          <a:ea typeface="Cambria Math"/>
                        </a:rPr>
                        <m:t>𝛼</m:t>
                      </m:r>
                      <m:r>
                        <a:rPr lang="es-ES" sz="1600" b="0" i="1" smtClean="0">
                          <a:latin typeface="Cambria Math"/>
                          <a:ea typeface="Cambria Math"/>
                        </a:rPr>
                        <m:t>+</m:t>
                      </m:r>
                      <m:sSup>
                        <m:sSupPr>
                          <m:ctrlPr>
                            <a:rPr lang="es-ES" sz="1600" i="1">
                              <a:latin typeface="Cambria Math" panose="02040503050406030204" pitchFamily="18" charset="0"/>
                            </a:rPr>
                          </m:ctrlPr>
                        </m:sSupPr>
                        <m:e>
                          <m:r>
                            <a:rPr lang="es-ES" sz="1600" i="1">
                              <a:latin typeface="Cambria Math"/>
                            </a:rPr>
                            <m:t>𝑐𝑜𝑠</m:t>
                          </m:r>
                        </m:e>
                        <m:sup>
                          <m:r>
                            <a:rPr lang="es-ES" sz="1600" i="1">
                              <a:latin typeface="Cambria Math"/>
                            </a:rPr>
                            <m:t>2</m:t>
                          </m:r>
                        </m:sup>
                      </m:sSup>
                      <m:r>
                        <a:rPr lang="es-ES" sz="1600" i="1" smtClean="0">
                          <a:latin typeface="Cambria Math"/>
                          <a:ea typeface="Cambria Math"/>
                        </a:rPr>
                        <m:t>𝛽</m:t>
                      </m:r>
                      <m:r>
                        <a:rPr lang="es-ES" sz="1600" b="0" i="1" smtClean="0">
                          <a:latin typeface="Cambria Math"/>
                          <a:ea typeface="Cambria Math"/>
                        </a:rPr>
                        <m:t>+</m:t>
                      </m:r>
                      <m:sSup>
                        <m:sSupPr>
                          <m:ctrlPr>
                            <a:rPr lang="es-ES" sz="1600" i="1">
                              <a:latin typeface="Cambria Math" panose="02040503050406030204" pitchFamily="18" charset="0"/>
                            </a:rPr>
                          </m:ctrlPr>
                        </m:sSupPr>
                        <m:e>
                          <m:r>
                            <a:rPr lang="es-ES" sz="1600" i="1">
                              <a:latin typeface="Cambria Math"/>
                            </a:rPr>
                            <m:t>𝑐𝑜𝑠</m:t>
                          </m:r>
                        </m:e>
                        <m:sup>
                          <m:r>
                            <a:rPr lang="es-ES" sz="1600" i="1">
                              <a:latin typeface="Cambria Math"/>
                            </a:rPr>
                            <m:t>2</m:t>
                          </m:r>
                        </m:sup>
                      </m:sSup>
                      <m:r>
                        <a:rPr lang="es-ES" sz="1600" i="1" smtClean="0">
                          <a:latin typeface="Cambria Math"/>
                          <a:ea typeface="Cambria Math"/>
                        </a:rPr>
                        <m:t>𝛾</m:t>
                      </m:r>
                      <m:r>
                        <a:rPr lang="es-ES" sz="1600" b="0" i="1" smtClean="0">
                          <a:latin typeface="Cambria Math"/>
                          <a:ea typeface="Cambria Math"/>
                        </a:rPr>
                        <m:t>=1</m:t>
                      </m:r>
                    </m:oMath>
                  </m:oMathPara>
                </a14:m>
                <a:endParaRPr lang="es-ES" sz="1600" dirty="0"/>
              </a:p>
            </p:txBody>
          </p:sp>
        </mc:Choice>
        <mc:Fallback xmlns="">
          <p:sp>
            <p:nvSpPr>
              <p:cNvPr id="19" name="68 CuadroTexto"/>
              <p:cNvSpPr txBox="1">
                <a:spLocks noRot="1" noChangeAspect="1" noMove="1" noResize="1" noEditPoints="1" noAdjustHandles="1" noChangeArrowheads="1" noChangeShapeType="1" noTextEdit="1"/>
              </p:cNvSpPr>
              <p:nvPr/>
            </p:nvSpPr>
            <p:spPr>
              <a:xfrm>
                <a:off x="4909163" y="5681731"/>
                <a:ext cx="2692211" cy="338554"/>
              </a:xfrm>
              <a:prstGeom prst="rect">
                <a:avLst/>
              </a:prstGeom>
              <a:blipFill>
                <a:blip r:embed="rId7"/>
                <a:stretch>
                  <a:fillRect b="-7143"/>
                </a:stretch>
              </a:blipFill>
            </p:spPr>
            <p:txBody>
              <a:bodyPr/>
              <a:lstStyle/>
              <a:p>
                <a:r>
                  <a:rPr lang="es-ES">
                    <a:noFill/>
                  </a:rPr>
                  <a:t> </a:t>
                </a:r>
              </a:p>
            </p:txBody>
          </p:sp>
        </mc:Fallback>
      </mc:AlternateContent>
      <p:grpSp>
        <p:nvGrpSpPr>
          <p:cNvPr id="20" name="71 Grupo"/>
          <p:cNvGrpSpPr/>
          <p:nvPr/>
        </p:nvGrpSpPr>
        <p:grpSpPr>
          <a:xfrm>
            <a:off x="534538" y="2772771"/>
            <a:ext cx="3668973" cy="3535540"/>
            <a:chOff x="1135039" y="2841009"/>
            <a:chExt cx="3668973" cy="3535540"/>
          </a:xfrm>
        </p:grpSpPr>
        <p:grpSp>
          <p:nvGrpSpPr>
            <p:cNvPr id="21" name="69 Grupo"/>
            <p:cNvGrpSpPr/>
            <p:nvPr/>
          </p:nvGrpSpPr>
          <p:grpSpPr>
            <a:xfrm>
              <a:off x="1135039" y="2841009"/>
              <a:ext cx="3668973" cy="3535540"/>
              <a:chOff x="1135039" y="2841009"/>
              <a:chExt cx="3668973" cy="3535540"/>
            </a:xfrm>
          </p:grpSpPr>
          <p:cxnSp>
            <p:nvCxnSpPr>
              <p:cNvPr id="23" name="9 Conector recto"/>
              <p:cNvCxnSpPr/>
              <p:nvPr/>
            </p:nvCxnSpPr>
            <p:spPr>
              <a:xfrm>
                <a:off x="2207455" y="4791004"/>
                <a:ext cx="24020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10 Conector recto"/>
              <p:cNvCxnSpPr/>
              <p:nvPr/>
            </p:nvCxnSpPr>
            <p:spPr>
              <a:xfrm rot="5400000">
                <a:off x="1313212" y="3891134"/>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11 Conector recto"/>
              <p:cNvCxnSpPr/>
              <p:nvPr/>
            </p:nvCxnSpPr>
            <p:spPr>
              <a:xfrm rot="7800000">
                <a:off x="742918" y="5476549"/>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12 CuadroTexto"/>
              <p:cNvSpPr txBox="1"/>
              <p:nvPr/>
            </p:nvSpPr>
            <p:spPr>
              <a:xfrm>
                <a:off x="4408227" y="4790364"/>
                <a:ext cx="395785" cy="338554"/>
              </a:xfrm>
              <a:prstGeom prst="rect">
                <a:avLst/>
              </a:prstGeom>
              <a:noFill/>
            </p:spPr>
            <p:txBody>
              <a:bodyPr wrap="square" rtlCol="0">
                <a:spAutoFit/>
              </a:bodyPr>
              <a:lstStyle/>
              <a:p>
                <a:r>
                  <a:rPr lang="es-ES" sz="1600" dirty="0" smtClean="0"/>
                  <a:t>X</a:t>
                </a:r>
                <a:endParaRPr lang="es-ES" sz="1600" dirty="0"/>
              </a:p>
            </p:txBody>
          </p:sp>
          <p:sp>
            <p:nvSpPr>
              <p:cNvPr id="27" name="13 CuadroTexto"/>
              <p:cNvSpPr txBox="1"/>
              <p:nvPr/>
            </p:nvSpPr>
            <p:spPr>
              <a:xfrm>
                <a:off x="1967553" y="2841009"/>
                <a:ext cx="395785" cy="338554"/>
              </a:xfrm>
              <a:prstGeom prst="rect">
                <a:avLst/>
              </a:prstGeom>
              <a:noFill/>
            </p:spPr>
            <p:txBody>
              <a:bodyPr wrap="square" rtlCol="0">
                <a:spAutoFit/>
              </a:bodyPr>
              <a:lstStyle/>
              <a:p>
                <a:r>
                  <a:rPr lang="es-ES" sz="1600" dirty="0"/>
                  <a:t>Y</a:t>
                </a:r>
              </a:p>
            </p:txBody>
          </p:sp>
          <p:sp>
            <p:nvSpPr>
              <p:cNvPr id="28" name="14 CuadroTexto"/>
              <p:cNvSpPr txBox="1"/>
              <p:nvPr/>
            </p:nvSpPr>
            <p:spPr>
              <a:xfrm>
                <a:off x="1135039" y="5952698"/>
                <a:ext cx="395785" cy="338554"/>
              </a:xfrm>
              <a:prstGeom prst="rect">
                <a:avLst/>
              </a:prstGeom>
              <a:noFill/>
            </p:spPr>
            <p:txBody>
              <a:bodyPr wrap="square" rtlCol="0">
                <a:spAutoFit/>
              </a:bodyPr>
              <a:lstStyle/>
              <a:p>
                <a:r>
                  <a:rPr lang="es-ES" sz="1600" dirty="0"/>
                  <a:t>Z</a:t>
                </a:r>
              </a:p>
            </p:txBody>
          </p:sp>
          <p:sp>
            <p:nvSpPr>
              <p:cNvPr id="29" name="15 Elipse"/>
              <p:cNvSpPr/>
              <p:nvPr/>
            </p:nvSpPr>
            <p:spPr>
              <a:xfrm>
                <a:off x="3505556" y="3736644"/>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19 Conector recto"/>
              <p:cNvCxnSpPr/>
              <p:nvPr/>
            </p:nvCxnSpPr>
            <p:spPr>
              <a:xfrm>
                <a:off x="3571875" y="3819525"/>
                <a:ext cx="1" cy="1624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rot="5400000">
                <a:off x="2622175" y="4486944"/>
                <a:ext cx="1" cy="190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a:off x="1671708" y="3808152"/>
                <a:ext cx="1" cy="1624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32 Conector recto"/>
              <p:cNvCxnSpPr/>
              <p:nvPr/>
            </p:nvCxnSpPr>
            <p:spPr>
              <a:xfrm rot="5400000">
                <a:off x="2615565" y="2849569"/>
                <a:ext cx="1" cy="190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4116009" y="3160025"/>
                <a:ext cx="1" cy="162401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7800000">
                <a:off x="3433015" y="5115405"/>
                <a:ext cx="8280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7800000">
                <a:off x="3421642" y="3493596"/>
                <a:ext cx="8280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7800000">
                <a:off x="1510955" y="3493597"/>
                <a:ext cx="828000"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3157352" y="2210044"/>
                <a:ext cx="1" cy="1908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38 Conector recto de flecha"/>
              <p:cNvCxnSpPr/>
              <p:nvPr/>
            </p:nvCxnSpPr>
            <p:spPr>
              <a:xfrm flipV="1">
                <a:off x="2209800" y="4790364"/>
                <a:ext cx="1911824" cy="711"/>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45 Conector recto de flecha"/>
              <p:cNvCxnSpPr/>
              <p:nvPr/>
            </p:nvCxnSpPr>
            <p:spPr>
              <a:xfrm flipH="1">
                <a:off x="1671638" y="4791075"/>
                <a:ext cx="547688" cy="64770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49 Conector recto de flecha"/>
              <p:cNvCxnSpPr/>
              <p:nvPr/>
            </p:nvCxnSpPr>
            <p:spPr>
              <a:xfrm flipV="1">
                <a:off x="2219325" y="3162300"/>
                <a:ext cx="1" cy="1624013"/>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17 Conector recto de flecha"/>
              <p:cNvCxnSpPr/>
              <p:nvPr/>
            </p:nvCxnSpPr>
            <p:spPr>
              <a:xfrm flipV="1">
                <a:off x="2224586" y="3821455"/>
                <a:ext cx="1344921" cy="968908"/>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53 CuadroTexto"/>
                  <p:cNvSpPr txBox="1"/>
                  <p:nvPr/>
                </p:nvSpPr>
                <p:spPr>
                  <a:xfrm>
                    <a:off x="2903146" y="3836613"/>
                    <a:ext cx="33342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oMath>
                      </m:oMathPara>
                    </a14:m>
                    <a:endParaRPr lang="es-ES" sz="1600" dirty="0"/>
                  </a:p>
                </p:txBody>
              </p:sp>
            </mc:Choice>
            <mc:Fallback xmlns="">
              <p:sp>
                <p:nvSpPr>
                  <p:cNvPr id="54" name="53 CuadroTexto"/>
                  <p:cNvSpPr txBox="1">
                    <a:spLocks noRot="1" noChangeAspect="1" noMove="1" noResize="1" noEditPoints="1" noAdjustHandles="1" noChangeArrowheads="1" noChangeShapeType="1" noTextEdit="1"/>
                  </p:cNvSpPr>
                  <p:nvPr/>
                </p:nvSpPr>
                <p:spPr>
                  <a:xfrm>
                    <a:off x="2903146" y="3836613"/>
                    <a:ext cx="333425" cy="338554"/>
                  </a:xfrm>
                  <a:prstGeom prst="rect">
                    <a:avLst/>
                  </a:prstGeom>
                  <a:blipFill rotWithShape="1">
                    <a:blip r:embed="rId8"/>
                    <a:stretch>
                      <a:fillRect t="-14286" r="-16364"/>
                    </a:stretch>
                  </a:blipFill>
                </p:spPr>
                <p:txBody>
                  <a:bodyPr/>
                  <a:lstStyle/>
                  <a:p>
                    <a:r>
                      <a:rPr lang="es-ES">
                        <a:noFill/>
                      </a:rPr>
                      <a:t> </a:t>
                    </a:r>
                  </a:p>
                </p:txBody>
              </p:sp>
            </mc:Fallback>
          </mc:AlternateContent>
          <p:sp>
            <p:nvSpPr>
              <p:cNvPr id="44" name="54 Arco"/>
              <p:cNvSpPr/>
              <p:nvPr/>
            </p:nvSpPr>
            <p:spPr>
              <a:xfrm rot="705191">
                <a:off x="1937983" y="4380932"/>
                <a:ext cx="518615" cy="4094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5" name="55 Arco"/>
              <p:cNvSpPr/>
              <p:nvPr/>
            </p:nvSpPr>
            <p:spPr>
              <a:xfrm rot="20621169">
                <a:off x="2417929" y="4519684"/>
                <a:ext cx="518615" cy="409432"/>
              </a:xfrm>
              <a:prstGeom prst="arc">
                <a:avLst>
                  <a:gd name="adj1" fmla="val 16200000"/>
                  <a:gd name="adj2" fmla="val 16894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6" name="56 Arco"/>
              <p:cNvSpPr/>
              <p:nvPr/>
            </p:nvSpPr>
            <p:spPr>
              <a:xfrm rot="18844973">
                <a:off x="1932060" y="4661621"/>
                <a:ext cx="517144" cy="367391"/>
              </a:xfrm>
              <a:prstGeom prst="arc">
                <a:avLst>
                  <a:gd name="adj1" fmla="val 11005989"/>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47" name="57 CuadroTexto"/>
              <p:cNvSpPr txBox="1"/>
              <p:nvPr/>
            </p:nvSpPr>
            <p:spPr>
              <a:xfrm>
                <a:off x="2852381" y="4394580"/>
                <a:ext cx="314510" cy="338554"/>
              </a:xfrm>
              <a:prstGeom prst="rect">
                <a:avLst/>
              </a:prstGeom>
              <a:noFill/>
            </p:spPr>
            <p:txBody>
              <a:bodyPr wrap="none" rtlCol="0">
                <a:spAutoFit/>
              </a:bodyPr>
              <a:lstStyle/>
              <a:p>
                <a:r>
                  <a:rPr lang="es-ES" sz="1600" dirty="0" smtClean="0">
                    <a:sym typeface="Symbol"/>
                  </a:rPr>
                  <a:t></a:t>
                </a:r>
                <a:endParaRPr lang="es-ES" sz="1600" dirty="0"/>
              </a:p>
            </p:txBody>
          </p:sp>
          <p:sp>
            <p:nvSpPr>
              <p:cNvPr id="48" name="58 CuadroTexto"/>
              <p:cNvSpPr txBox="1"/>
              <p:nvPr/>
            </p:nvSpPr>
            <p:spPr>
              <a:xfrm>
                <a:off x="2267801" y="4137547"/>
                <a:ext cx="296876" cy="338554"/>
              </a:xfrm>
              <a:prstGeom prst="rect">
                <a:avLst/>
              </a:prstGeom>
              <a:noFill/>
            </p:spPr>
            <p:txBody>
              <a:bodyPr wrap="none" rtlCol="0">
                <a:spAutoFit/>
              </a:bodyPr>
              <a:lstStyle/>
              <a:p>
                <a:r>
                  <a:rPr lang="es-ES" sz="1600" dirty="0">
                    <a:sym typeface="Symbol"/>
                  </a:rPr>
                  <a:t></a:t>
                </a:r>
                <a:endParaRPr lang="es-ES" sz="1600" dirty="0"/>
              </a:p>
            </p:txBody>
          </p:sp>
          <p:sp>
            <p:nvSpPr>
              <p:cNvPr id="49" name="59 CuadroTexto"/>
              <p:cNvSpPr txBox="1"/>
              <p:nvPr/>
            </p:nvSpPr>
            <p:spPr>
              <a:xfrm>
                <a:off x="1817425" y="4383206"/>
                <a:ext cx="269626" cy="338554"/>
              </a:xfrm>
              <a:prstGeom prst="rect">
                <a:avLst/>
              </a:prstGeom>
              <a:noFill/>
            </p:spPr>
            <p:txBody>
              <a:bodyPr wrap="none" rtlCol="0">
                <a:spAutoFit/>
              </a:bodyPr>
              <a:lstStyle/>
              <a:p>
                <a:r>
                  <a:rPr lang="es-ES" sz="1600" dirty="0">
                    <a:sym typeface="Symbol"/>
                  </a:rPr>
                  <a:t></a:t>
                </a:r>
                <a:endParaRPr lang="es-ES" sz="1600" dirty="0"/>
              </a:p>
            </p:txBody>
          </p:sp>
          <mc:AlternateContent xmlns:mc="http://schemas.openxmlformats.org/markup-compatibility/2006" xmlns:a14="http://schemas.microsoft.com/office/drawing/2010/main">
            <mc:Choice Requires="a14">
              <p:sp>
                <p:nvSpPr>
                  <p:cNvPr id="50" name="60 CuadroTexto"/>
                  <p:cNvSpPr txBox="1"/>
                  <p:nvPr/>
                </p:nvSpPr>
                <p:spPr>
                  <a:xfrm>
                    <a:off x="3694716" y="4450763"/>
                    <a:ext cx="41312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𝑥</m:t>
                          </m:r>
                          <m:acc>
                            <m:accPr>
                              <m:chr m:val="̂"/>
                              <m:ctrlPr>
                                <a:rPr lang="es-ES" sz="1600" b="0" i="1" smtClean="0">
                                  <a:latin typeface="Cambria Math" panose="02040503050406030204" pitchFamily="18" charset="0"/>
                                </a:rPr>
                              </m:ctrlPr>
                            </m:accPr>
                            <m:e>
                              <m:r>
                                <a:rPr lang="es-ES" sz="1600" b="0" i="1" smtClean="0">
                                  <a:latin typeface="Cambria Math"/>
                                </a:rPr>
                                <m:t>𝑖</m:t>
                              </m:r>
                            </m:e>
                          </m:acc>
                        </m:oMath>
                      </m:oMathPara>
                    </a14:m>
                    <a:endParaRPr lang="es-ES" sz="1600" dirty="0"/>
                  </a:p>
                </p:txBody>
              </p:sp>
            </mc:Choice>
            <mc:Fallback xmlns="">
              <p:sp>
                <p:nvSpPr>
                  <p:cNvPr id="61" name="60 CuadroTexto"/>
                  <p:cNvSpPr txBox="1">
                    <a:spLocks noRot="1" noChangeAspect="1" noMove="1" noResize="1" noEditPoints="1" noAdjustHandles="1" noChangeArrowheads="1" noChangeShapeType="1" noTextEdit="1"/>
                  </p:cNvSpPr>
                  <p:nvPr/>
                </p:nvSpPr>
                <p:spPr>
                  <a:xfrm>
                    <a:off x="3694716" y="4450763"/>
                    <a:ext cx="413126" cy="338554"/>
                  </a:xfrm>
                  <a:prstGeom prst="rect">
                    <a:avLst/>
                  </a:prstGeom>
                  <a:blipFill rotWithShape="1">
                    <a:blip r:embed="rId9"/>
                    <a:stretch>
                      <a:fillRect r="-4705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62 CuadroTexto"/>
                  <p:cNvSpPr txBox="1"/>
                  <p:nvPr/>
                </p:nvSpPr>
                <p:spPr>
                  <a:xfrm>
                    <a:off x="2182089" y="3211092"/>
                    <a:ext cx="41107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ES" sz="1600" b="0" i="0" smtClean="0">
                              <a:latin typeface="Cambria Math"/>
                            </a:rPr>
                            <m:t>y</m:t>
                          </m:r>
                          <m:acc>
                            <m:accPr>
                              <m:chr m:val="̂"/>
                              <m:ctrlPr>
                                <a:rPr lang="es-ES" sz="1600" b="0" i="1" smtClean="0">
                                  <a:latin typeface="Cambria Math" panose="02040503050406030204" pitchFamily="18" charset="0"/>
                                </a:rPr>
                              </m:ctrlPr>
                            </m:accPr>
                            <m:e>
                              <m:r>
                                <a:rPr lang="es-ES" sz="1600" b="0" i="1" smtClean="0">
                                  <a:latin typeface="Cambria Math"/>
                                </a:rPr>
                                <m:t>𝑗</m:t>
                              </m:r>
                            </m:e>
                          </m:acc>
                        </m:oMath>
                      </m:oMathPara>
                    </a14:m>
                    <a:endParaRPr lang="es-ES" sz="1600" dirty="0"/>
                  </a:p>
                </p:txBody>
              </p:sp>
            </mc:Choice>
            <mc:Fallback xmlns="">
              <p:sp>
                <p:nvSpPr>
                  <p:cNvPr id="63" name="62 CuadroTexto"/>
                  <p:cNvSpPr txBox="1">
                    <a:spLocks noRot="1" noChangeAspect="1" noMove="1" noResize="1" noEditPoints="1" noAdjustHandles="1" noChangeArrowheads="1" noChangeShapeType="1" noTextEdit="1"/>
                  </p:cNvSpPr>
                  <p:nvPr/>
                </p:nvSpPr>
                <p:spPr>
                  <a:xfrm>
                    <a:off x="2182089" y="3211092"/>
                    <a:ext cx="411075" cy="338554"/>
                  </a:xfrm>
                  <a:prstGeom prst="rect">
                    <a:avLst/>
                  </a:prstGeom>
                  <a:blipFill rotWithShape="1">
                    <a:blip r:embed="rId10"/>
                    <a:stretch>
                      <a:fillRect r="-46269" b="-36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63 CuadroTexto"/>
                  <p:cNvSpPr txBox="1"/>
                  <p:nvPr/>
                </p:nvSpPr>
                <p:spPr>
                  <a:xfrm>
                    <a:off x="1786304" y="5067186"/>
                    <a:ext cx="453907" cy="351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𝑧</m:t>
                          </m:r>
                          <m:acc>
                            <m:accPr>
                              <m:chr m:val="̂"/>
                              <m:ctrlPr>
                                <a:rPr lang="es-ES" sz="1600" b="0" i="1" smtClean="0">
                                  <a:latin typeface="Cambria Math" panose="02040503050406030204" pitchFamily="18" charset="0"/>
                                </a:rPr>
                              </m:ctrlPr>
                            </m:accPr>
                            <m:e>
                              <m:r>
                                <a:rPr lang="es-ES" sz="1600" b="0" i="1" smtClean="0">
                                  <a:latin typeface="Cambria Math"/>
                                </a:rPr>
                                <m:t>𝑘</m:t>
                              </m:r>
                            </m:e>
                          </m:acc>
                        </m:oMath>
                      </m:oMathPara>
                    </a14:m>
                    <a:endParaRPr lang="es-ES" sz="1600" dirty="0"/>
                  </a:p>
                </p:txBody>
              </p:sp>
            </mc:Choice>
            <mc:Fallback xmlns="">
              <p:sp>
                <p:nvSpPr>
                  <p:cNvPr id="64" name="63 CuadroTexto"/>
                  <p:cNvSpPr txBox="1">
                    <a:spLocks noRot="1" noChangeAspect="1" noMove="1" noResize="1" noEditPoints="1" noAdjustHandles="1" noChangeArrowheads="1" noChangeShapeType="1" noTextEdit="1"/>
                  </p:cNvSpPr>
                  <p:nvPr/>
                </p:nvSpPr>
                <p:spPr>
                  <a:xfrm>
                    <a:off x="1786304" y="5067186"/>
                    <a:ext cx="453907" cy="351699"/>
                  </a:xfrm>
                  <a:prstGeom prst="rect">
                    <a:avLst/>
                  </a:prstGeom>
                  <a:blipFill rotWithShape="1">
                    <a:blip r:embed="rId11"/>
                    <a:stretch>
                      <a:fillRect r="-28378"/>
                    </a:stretch>
                  </a:blipFill>
                </p:spPr>
                <p:txBody>
                  <a:bodyPr/>
                  <a:lstStyle/>
                  <a:p>
                    <a:r>
                      <a:rPr lang="es-ES">
                        <a:noFill/>
                      </a:rPr>
                      <a:t> </a:t>
                    </a:r>
                  </a:p>
                </p:txBody>
              </p:sp>
            </mc:Fallback>
          </mc:AlternateContent>
        </p:grpSp>
        <p:sp>
          <p:nvSpPr>
            <p:cNvPr id="22" name="70 CuadroTexto"/>
            <p:cNvSpPr txBox="1"/>
            <p:nvPr/>
          </p:nvSpPr>
          <p:spPr>
            <a:xfrm>
              <a:off x="2106302" y="4726676"/>
              <a:ext cx="320922" cy="338554"/>
            </a:xfrm>
            <a:prstGeom prst="rect">
              <a:avLst/>
            </a:prstGeom>
            <a:noFill/>
          </p:spPr>
          <p:txBody>
            <a:bodyPr wrap="none" rtlCol="0">
              <a:spAutoFit/>
            </a:bodyPr>
            <a:lstStyle/>
            <a:p>
              <a:r>
                <a:rPr lang="es-ES" sz="1600" dirty="0" smtClean="0">
                  <a:sym typeface="Symbol"/>
                </a:rPr>
                <a:t>O</a:t>
              </a:r>
              <a:endParaRPr lang="es-ES" sz="1600" dirty="0"/>
            </a:p>
          </p:txBody>
        </p:sp>
      </p:grpSp>
      <mc:AlternateContent xmlns:mc="http://schemas.openxmlformats.org/markup-compatibility/2006" xmlns:a14="http://schemas.microsoft.com/office/drawing/2010/main">
        <mc:Choice Requires="a14">
          <p:sp>
            <p:nvSpPr>
              <p:cNvPr id="53" name="CuadroTexto 52"/>
              <p:cNvSpPr txBox="1"/>
              <p:nvPr/>
            </p:nvSpPr>
            <p:spPr>
              <a:xfrm>
                <a:off x="4216778" y="3427483"/>
                <a:ext cx="4749421" cy="338554"/>
              </a:xfrm>
              <a:prstGeom prst="rect">
                <a:avLst/>
              </a:prstGeom>
              <a:noFill/>
            </p:spPr>
            <p:txBody>
              <a:bodyPr wrap="square" rtlCol="0">
                <a:spAutoFit/>
              </a:bodyPr>
              <a:lstStyle/>
              <a:p>
                <a:r>
                  <a:rPr lang="es-ES" sz="1600" dirty="0" smtClean="0"/>
                  <a:t>Donde </a:t>
                </a:r>
                <a14:m>
                  <m:oMath xmlns:m="http://schemas.openxmlformats.org/officeDocument/2006/math">
                    <m:r>
                      <a:rPr lang="es-ES" sz="1600" b="0" i="1" smtClean="0">
                        <a:latin typeface="Cambria Math" panose="02040503050406030204" pitchFamily="18" charset="0"/>
                      </a:rPr>
                      <m:t>𝑥</m:t>
                    </m:r>
                    <m:r>
                      <a:rPr lang="es-ES" sz="1600" b="0" i="1" smtClean="0">
                        <a:latin typeface="Cambria Math" panose="02040503050406030204" pitchFamily="18" charset="0"/>
                      </a:rPr>
                      <m:t>, </m:t>
                    </m:r>
                    <m:r>
                      <a:rPr lang="es-ES" sz="1600" b="0" i="1" smtClean="0">
                        <a:latin typeface="Cambria Math" panose="02040503050406030204" pitchFamily="18" charset="0"/>
                      </a:rPr>
                      <m:t>𝑦</m:t>
                    </m:r>
                    <m:r>
                      <a:rPr lang="es-ES" sz="1600" b="0" i="1" smtClean="0">
                        <a:latin typeface="Cambria Math" panose="02040503050406030204" pitchFamily="18" charset="0"/>
                      </a:rPr>
                      <m:t>, </m:t>
                    </m:r>
                    <m:r>
                      <a:rPr lang="es-ES" sz="1600" b="0" i="1" smtClean="0">
                        <a:latin typeface="Cambria Math" panose="02040503050406030204" pitchFamily="18" charset="0"/>
                      </a:rPr>
                      <m:t>𝑧</m:t>
                    </m:r>
                  </m:oMath>
                </a14:m>
                <a:r>
                  <a:rPr lang="es-ES" sz="1600" dirty="0" smtClean="0"/>
                  <a:t> son componentes cartesianas:</a:t>
                </a:r>
                <a:endParaRPr lang="es-ES" sz="1600" dirty="0"/>
              </a:p>
            </p:txBody>
          </p:sp>
        </mc:Choice>
        <mc:Fallback xmlns="">
          <p:sp>
            <p:nvSpPr>
              <p:cNvPr id="53" name="CuadroTexto 52"/>
              <p:cNvSpPr txBox="1">
                <a:spLocks noRot="1" noChangeAspect="1" noMove="1" noResize="1" noEditPoints="1" noAdjustHandles="1" noChangeArrowheads="1" noChangeShapeType="1" noTextEdit="1"/>
              </p:cNvSpPr>
              <p:nvPr/>
            </p:nvSpPr>
            <p:spPr>
              <a:xfrm>
                <a:off x="4216778" y="3427483"/>
                <a:ext cx="4749421" cy="338554"/>
              </a:xfrm>
              <a:prstGeom prst="rect">
                <a:avLst/>
              </a:prstGeom>
              <a:blipFill>
                <a:blip r:embed="rId12"/>
                <a:stretch>
                  <a:fillRect l="-770" t="-3571" b="-23214"/>
                </a:stretch>
              </a:blipFill>
            </p:spPr>
            <p:txBody>
              <a:bodyPr/>
              <a:lstStyle/>
              <a:p>
                <a:r>
                  <a:rPr lang="es-ES">
                    <a:noFill/>
                  </a:rPr>
                  <a:t> </a:t>
                </a:r>
              </a:p>
            </p:txBody>
          </p:sp>
        </mc:Fallback>
      </mc:AlternateContent>
      <p:sp>
        <p:nvSpPr>
          <p:cNvPr id="54" name="Abrir llave 53"/>
          <p:cNvSpPr/>
          <p:nvPr/>
        </p:nvSpPr>
        <p:spPr>
          <a:xfrm>
            <a:off x="4558353" y="3944203"/>
            <a:ext cx="150126" cy="914400"/>
          </a:xfrm>
          <a:prstGeom prst="leftBrace">
            <a:avLst>
              <a:gd name="adj1" fmla="val 4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55" name="Rectángulo 54"/>
              <p:cNvSpPr/>
              <p:nvPr/>
            </p:nvSpPr>
            <p:spPr>
              <a:xfrm>
                <a:off x="4293633" y="4987651"/>
                <a:ext cx="4562902" cy="584775"/>
              </a:xfrm>
              <a:prstGeom prst="rect">
                <a:avLst/>
              </a:prstGeom>
            </p:spPr>
            <p:txBody>
              <a:bodyPr wrap="square">
                <a:spAutoFit/>
              </a:bodyPr>
              <a:lstStyle/>
              <a:p>
                <a14:m>
                  <m:oMath xmlns:m="http://schemas.openxmlformats.org/officeDocument/2006/math">
                    <m:r>
                      <a:rPr lang="es-ES" sz="1600" b="0" i="1" smtClean="0">
                        <a:latin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𝛼</m:t>
                    </m:r>
                    <m:r>
                      <a:rPr lang="es-ES" sz="1600" b="0" i="0"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cos</m:t>
                    </m:r>
                    <m:r>
                      <a:rPr lang="es-ES" sz="1600" b="0" i="0" smtClean="0">
                        <a:latin typeface="Cambria Math" panose="02040503050406030204" pitchFamily="18" charset="0"/>
                        <a:ea typeface="Cambria Math" panose="02040503050406030204" pitchFamily="18" charset="0"/>
                      </a:rPr>
                      <m:t> </m:t>
                    </m:r>
                    <m:r>
                      <m:rPr>
                        <m:sty m:val="p"/>
                      </m:rPr>
                      <a:rPr lang="el-GR" sz="1600" b="0" i="1" smtClean="0">
                        <a:latin typeface="Cambria Math" panose="02040503050406030204" pitchFamily="18" charset="0"/>
                        <a:ea typeface="Cambria Math" panose="02040503050406030204" pitchFamily="18" charset="0"/>
                      </a:rPr>
                      <m:t>β</m:t>
                    </m:r>
                    <m:r>
                      <a:rPr lang="es-ES" sz="1600" b="0" i="1" smtClean="0">
                        <a:latin typeface="Cambria Math" panose="02040503050406030204" pitchFamily="18" charset="0"/>
                        <a:ea typeface="Cambria Math" panose="02040503050406030204" pitchFamily="18" charset="0"/>
                      </a:rPr>
                      <m:t> </m:t>
                    </m:r>
                    <m:r>
                      <m:rPr>
                        <m:sty m:val="p"/>
                      </m:rPr>
                      <a:rPr lang="es-ES" sz="1600" b="0" i="0" smtClean="0">
                        <a:latin typeface="Cambria Math" panose="02040503050406030204" pitchFamily="18" charset="0"/>
                        <a:ea typeface="Cambria Math" panose="02040503050406030204" pitchFamily="18" charset="0"/>
                      </a:rPr>
                      <m:t>y</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𝛾</m:t>
                    </m:r>
                  </m:oMath>
                </a14:m>
                <a:r>
                  <a:rPr lang="es-ES" sz="1600" dirty="0" smtClean="0"/>
                  <a:t> se denominan </a:t>
                </a:r>
                <a:r>
                  <a:rPr lang="es-ES" sz="1600" b="1" dirty="0" smtClean="0"/>
                  <a:t>cosenos directores </a:t>
                </a:r>
                <a:r>
                  <a:rPr lang="es-ES" sz="1600" dirty="0" smtClean="0"/>
                  <a:t>y se cumple que:</a:t>
                </a:r>
              </a:p>
            </p:txBody>
          </p:sp>
        </mc:Choice>
        <mc:Fallback xmlns="">
          <p:sp>
            <p:nvSpPr>
              <p:cNvPr id="55" name="Rectángulo 54"/>
              <p:cNvSpPr>
                <a:spLocks noRot="1" noChangeAspect="1" noMove="1" noResize="1" noEditPoints="1" noAdjustHandles="1" noChangeArrowheads="1" noChangeShapeType="1" noTextEdit="1"/>
              </p:cNvSpPr>
              <p:nvPr/>
            </p:nvSpPr>
            <p:spPr>
              <a:xfrm>
                <a:off x="4293633" y="4987651"/>
                <a:ext cx="4562902" cy="584775"/>
              </a:xfrm>
              <a:prstGeom prst="rect">
                <a:avLst/>
              </a:prstGeom>
              <a:blipFill>
                <a:blip r:embed="rId13"/>
                <a:stretch>
                  <a:fillRect l="-668" t="-2083" b="-13542"/>
                </a:stretch>
              </a:blipFill>
            </p:spPr>
            <p:txBody>
              <a:bodyPr/>
              <a:lstStyle/>
              <a:p>
                <a:r>
                  <a:rPr lang="es-ES">
                    <a:noFill/>
                  </a:rPr>
                  <a:t> </a:t>
                </a:r>
              </a:p>
            </p:txBody>
          </p:sp>
        </mc:Fallback>
      </mc:AlternateContent>
      <p:pic>
        <p:nvPicPr>
          <p:cNvPr id="57" name="Imagen 56">
            <a:hlinkClick r:id="rId14"/>
          </p:cNvPr>
          <p:cNvPicPr>
            <a:picLocks noChangeAspect="1"/>
          </p:cNvPicPr>
          <p:nvPr/>
        </p:nvPicPr>
        <p:blipFill>
          <a:blip r:embed="rId15">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56" name="Rectángulo 55"/>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6336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5</a:t>
            </a:r>
            <a:r>
              <a:rPr lang="es-ES" sz="1600" b="1" dirty="0" smtClean="0">
                <a:solidFill>
                  <a:schemeClr val="bg1"/>
                </a:solidFill>
              </a:rPr>
              <a:t>. Momento lineal de una partícula</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35" name="Tabla 34"/>
              <p:cNvGraphicFramePr>
                <a:graphicFrameLocks noGrp="1"/>
              </p:cNvGraphicFramePr>
              <p:nvPr>
                <p:extLst>
                  <p:ext uri="{D42A27DB-BD31-4B8C-83A1-F6EECF244321}">
                    <p14:modId xmlns:p14="http://schemas.microsoft.com/office/powerpoint/2010/main" val="2826305245"/>
                  </p:ext>
                </p:extLst>
              </p:nvPr>
            </p:nvGraphicFramePr>
            <p:xfrm>
              <a:off x="508000" y="1206500"/>
              <a:ext cx="8178801" cy="4570349"/>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 cuerpo de 2 kg de masa está sometido a una fuerza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=−3</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+7</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𝑁</m:t>
                              </m:r>
                            </m:oMath>
                          </a14:m>
                          <a:r>
                            <a:rPr lang="es-ES" sz="1600" dirty="0" smtClean="0"/>
                            <a:t> durante 3 s. Sabiendo que su velocidad inicial es </a:t>
                          </a:r>
                          <a14:m>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0</m:t>
                                  </m:r>
                                </m:sub>
                              </m:sSub>
                              <m:r>
                                <a:rPr lang="es-ES" sz="1600" b="0" i="1" smtClean="0">
                                  <a:latin typeface="Cambria Math" panose="02040503050406030204" pitchFamily="18" charset="0"/>
                                </a:rPr>
                                <m:t>=12</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−16</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r>
                            <a:rPr lang="es-ES" sz="1600" dirty="0" smtClean="0"/>
                            <a:t>, calcula: i) El impulso mecánico que recibe; ii) El momento lineal después de aplicar la fuerza. </a:t>
                          </a:r>
                          <a:endParaRPr lang="es-ES" sz="1600" dirty="0" smtClean="0">
                            <a:solidFill>
                              <a:schemeClr val="accent2">
                                <a:lumMod val="75000"/>
                              </a:schemeClr>
                            </a:solidFill>
                          </a:endParaRPr>
                        </a:p>
                        <a:p>
                          <a:pPr marL="0" indent="0" algn="just"/>
                          <a:r>
                            <a:rPr lang="es-ES" sz="1600" b="1" dirty="0" smtClean="0">
                              <a:solidFill>
                                <a:schemeClr val="tx1"/>
                              </a:solidFill>
                            </a:rPr>
                            <a:t>Sol</a:t>
                          </a:r>
                          <a:r>
                            <a:rPr lang="es-ES" sz="1600" dirty="0" smtClean="0">
                              <a:solidFill>
                                <a:srgbClr val="C00000"/>
                              </a:solidFill>
                            </a:rPr>
                            <a:t>:</a:t>
                          </a:r>
                          <a:r>
                            <a:rPr lang="es-ES" sz="1600" baseline="0" dirty="0" smtClean="0">
                              <a:solidFill>
                                <a:schemeClr val="dk1"/>
                              </a:solidFill>
                            </a:rPr>
                            <a:t> </a:t>
                          </a:r>
                          <a:r>
                            <a:rPr lang="es-ES" sz="1600" dirty="0" smtClean="0"/>
                            <a:t>i)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𝐼</m:t>
                                  </m:r>
                                </m:e>
                              </m:acc>
                              <m:r>
                                <a:rPr lang="es-ES" sz="1600" b="0" i="1" smtClean="0">
                                  <a:latin typeface="Cambria Math" panose="02040503050406030204" pitchFamily="18" charset="0"/>
                                </a:rPr>
                                <m:t>=−9</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+21</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𝑁</m:t>
                              </m:r>
                              <m:r>
                                <a:rPr lang="es-ES" sz="1600" b="0" i="1" smtClean="0">
                                  <a:latin typeface="Cambria Math" panose="02040503050406030204" pitchFamily="18" charset="0"/>
                                </a:rPr>
                                <m:t> </m:t>
                              </m:r>
                              <m:r>
                                <a:rPr lang="es-ES" sz="1600" b="0" i="1" smtClean="0">
                                  <a:latin typeface="Cambria Math" panose="02040503050406030204" pitchFamily="18" charset="0"/>
                                </a:rPr>
                                <m:t>𝑠</m:t>
                              </m:r>
                            </m:oMath>
                          </a14:m>
                          <a:r>
                            <a:rPr lang="es-ES" sz="1600" dirty="0" smtClean="0"/>
                            <a:t>; ii) </a:t>
                          </a:r>
                          <a14:m>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𝑝</m:t>
                                      </m:r>
                                    </m:e>
                                  </m:acc>
                                </m:e>
                                <m:sub>
                                  <m:r>
                                    <a:rPr lang="es-ES" sz="1600" b="0" i="1" smtClean="0">
                                      <a:latin typeface="Cambria Math" panose="02040503050406030204" pitchFamily="18" charset="0"/>
                                    </a:rPr>
                                    <m:t>𝐹</m:t>
                                  </m:r>
                                </m:sub>
                              </m:sSub>
                              <m:r>
                                <a:rPr lang="es-ES" sz="1600" b="0" i="1" smtClean="0">
                                  <a:latin typeface="Cambria Math" panose="02040503050406030204" pitchFamily="18" charset="0"/>
                                </a:rPr>
                                <m:t>=15</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−11</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𝑘𝑔</m:t>
                              </m:r>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r>
                                <a:rPr lang="es-ES" sz="1600" b="0" i="1" smtClean="0">
                                  <a:latin typeface="Cambria Math" panose="02040503050406030204" pitchFamily="18" charset="0"/>
                                </a:rPr>
                                <m:t>)</m:t>
                              </m:r>
                            </m:oMath>
                          </a14:m>
                          <a:endParaRPr lang="es-ES" sz="160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370840">
                    <a:tc>
                      <a:txBody>
                        <a:bodyPr/>
                        <a:lstStyle/>
                        <a:p>
                          <a:pPr algn="r">
                            <a:lnSpc>
                              <a:spcPct val="100000"/>
                            </a:lnSpc>
                          </a:pPr>
                          <a:r>
                            <a:rPr lang="es-ES" sz="1600" b="0" dirty="0" smtClean="0">
                              <a:solidFill>
                                <a:schemeClr val="tx1"/>
                              </a:solidFill>
                              <a:latin typeface="+mn-lt"/>
                            </a:rPr>
                            <a:t>10.</a:t>
                          </a:r>
                          <a:endParaRPr lang="es-ES" sz="1600" b="0" dirty="0">
                            <a:solidFill>
                              <a:schemeClr val="tx1"/>
                            </a:solidFill>
                            <a:latin typeface="+mn-lt"/>
                          </a:endParaRPr>
                        </a:p>
                      </a:txBody>
                      <a:tcPr marL="18000" marR="18000">
                        <a:lnL w="12700" cap="flat" cmpd="sng" algn="ctr">
                          <a:solidFill>
                            <a:srgbClr val="0070C0"/>
                          </a:solidFill>
                          <a:prstDash val="solid"/>
                          <a:round/>
                          <a:headEnd type="none" w="med" len="med"/>
                          <a:tailEnd type="none" w="med" len="med"/>
                        </a:lnL>
                        <a:noFill/>
                      </a:tcPr>
                    </a:tc>
                    <a:tc gridSpan="2">
                      <a:txBody>
                        <a:bodyPr/>
                        <a:lstStyle/>
                        <a:p>
                          <a:pPr marL="0" indent="0" algn="just"/>
                          <a:r>
                            <a:rPr lang="es-ES" sz="1600" dirty="0" smtClean="0"/>
                            <a:t>Tenemos dos bolas de billar de la misma masa, una azul y otra roja. Si lanzamos la bola azul en la dirección X con una velocidad de </a:t>
                          </a:r>
                          <a14:m>
                            <m:oMath xmlns:m="http://schemas.openxmlformats.org/officeDocument/2006/math">
                              <m:r>
                                <a:rPr lang="es-ES" sz="1600" i="1" dirty="0" smtClean="0">
                                  <a:latin typeface="Cambria Math" panose="02040503050406030204" pitchFamily="18" charset="0"/>
                                </a:rPr>
                                <m:t>4 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−1</m:t>
                                  </m:r>
                                </m:sup>
                              </m:sSup>
                              <m:r>
                                <a:rPr lang="es-ES" sz="1600" i="1" dirty="0">
                                  <a:latin typeface="Cambria Math" panose="02040503050406030204" pitchFamily="18" charset="0"/>
                                </a:rPr>
                                <m:t> </m:t>
                              </m:r>
                            </m:oMath>
                          </a14:m>
                          <a:r>
                            <a:rPr lang="es-ES" sz="1600" dirty="0"/>
                            <a:t>contra la bola roja que está inicialmente parada, esta, tras el choque, sale disparada con una velocidad de </a:t>
                          </a:r>
                          <a14:m>
                            <m:oMath xmlns:m="http://schemas.openxmlformats.org/officeDocument/2006/math">
                              <m:r>
                                <a:rPr lang="es-ES" sz="1600" i="1" dirty="0" smtClean="0">
                                  <a:latin typeface="Cambria Math" panose="02040503050406030204" pitchFamily="18" charset="0"/>
                                </a:rPr>
                                <m:t>2</m:t>
                              </m:r>
                              <m:r>
                                <a:rPr lang="es-ES" sz="1600" i="1" dirty="0">
                                  <a:latin typeface="Cambria Math" panose="02040503050406030204" pitchFamily="18" charset="0"/>
                                </a:rPr>
                                <m:t>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−1</m:t>
                                  </m:r>
                                </m:sup>
                              </m:sSup>
                            </m:oMath>
                          </a14:m>
                          <a:r>
                            <a:rPr lang="es-ES" sz="1600" dirty="0"/>
                            <a:t> y un ángulo de </a:t>
                          </a:r>
                          <a14:m>
                            <m:oMath xmlns:m="http://schemas.openxmlformats.org/officeDocument/2006/math">
                              <m:r>
                                <a:rPr lang="es-ES" sz="1600" i="1" dirty="0" smtClean="0">
                                  <a:latin typeface="Cambria Math" panose="02040503050406030204" pitchFamily="18" charset="0"/>
                                </a:rPr>
                                <m:t>45</m:t>
                              </m:r>
                              <m:r>
                                <a:rPr lang="es-ES" sz="1600" i="1" baseline="30000" dirty="0">
                                  <a:latin typeface="Cambria Math" panose="02040503050406030204" pitchFamily="18" charset="0"/>
                                </a:rPr>
                                <m:t>0</m:t>
                              </m:r>
                            </m:oMath>
                          </a14:m>
                          <a:r>
                            <a:rPr lang="es-ES" sz="1600" dirty="0"/>
                            <a:t> con el eje X. ¿Qué velocidad y dirección adquirió la bola azul después del choque?</a:t>
                          </a:r>
                        </a:p>
                        <a:p>
                          <a:pPr marL="355600" indent="-355600" algn="just"/>
                          <a:r>
                            <a:rPr lang="es-ES" sz="1600" b="1" dirty="0" smtClean="0">
                              <a:solidFill>
                                <a:schemeClr val="tx1"/>
                              </a:solidFill>
                            </a:rPr>
                            <a:t>Sol</a:t>
                          </a:r>
                          <a:r>
                            <a:rPr lang="es-ES" sz="1600" dirty="0">
                              <a:solidFill>
                                <a:schemeClr val="tx1"/>
                              </a:solidFill>
                            </a:rPr>
                            <a:t>: </a:t>
                          </a:r>
                          <a14:m>
                            <m:oMath xmlns:m="http://schemas.openxmlformats.org/officeDocument/2006/math">
                              <m:r>
                                <a:rPr lang="es-ES" sz="1600" i="1" smtClean="0">
                                  <a:latin typeface="Cambria Math" panose="02040503050406030204" pitchFamily="18" charset="0"/>
                                  <a:ea typeface="Cambria Math" panose="02040503050406030204" pitchFamily="18" charset="0"/>
                                </a:rPr>
                                <m:t>𝛼</m:t>
                              </m:r>
                              <m:r>
                                <a:rPr lang="es-ES" sz="1600" i="1" smtClean="0">
                                  <a:latin typeface="Cambria Math" panose="02040503050406030204" pitchFamily="18" charset="0"/>
                                  <a:ea typeface="Cambria Math" panose="02040503050406030204" pitchFamily="18" charset="0"/>
                                </a:rPr>
                                <m:t>=−</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28,82</m:t>
                                  </m:r>
                                </m:e>
                                <m:sup>
                                  <m:r>
                                    <a:rPr lang="es-ES" sz="1600" i="1">
                                      <a:latin typeface="Cambria Math" panose="02040503050406030204" pitchFamily="18" charset="0"/>
                                      <a:ea typeface="Cambria Math" panose="02040503050406030204" pitchFamily="18" charset="0"/>
                                    </a:rPr>
                                    <m:t>0</m:t>
                                  </m:r>
                                </m:sup>
                              </m:sSup>
                            </m:oMath>
                          </a14:m>
                          <a:r>
                            <a:rPr lang="es-ES" sz="1600" dirty="0"/>
                            <a:t>; </a:t>
                          </a:r>
                          <a14:m>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𝑣</m:t>
                                  </m:r>
                                  <m:r>
                                    <a:rPr lang="es-ES" sz="1600" i="1">
                                      <a:latin typeface="Cambria Math" panose="02040503050406030204" pitchFamily="18" charset="0"/>
                                    </a:rPr>
                                    <m:t>′</m:t>
                                  </m:r>
                                </m:e>
                                <m:sub>
                                  <m:r>
                                    <a:rPr lang="es-ES" sz="1600" i="1">
                                      <a:latin typeface="Cambria Math" panose="02040503050406030204" pitchFamily="18" charset="0"/>
                                    </a:rPr>
                                    <m:t>1</m:t>
                                  </m:r>
                                </m:sub>
                              </m:sSub>
                              <m:r>
                                <a:rPr lang="es-ES" sz="1600" i="1">
                                  <a:latin typeface="Cambria Math" panose="02040503050406030204" pitchFamily="18" charset="0"/>
                                </a:rPr>
                                <m:t>=2,93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endParaRPr lang="es-ES" sz="1600" dirty="0"/>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2529654522"/>
                      </a:ext>
                    </a:extLst>
                  </a:tr>
                  <a:tr h="741680">
                    <a:tc>
                      <a:txBody>
                        <a:bodyPr/>
                        <a:lstStyle/>
                        <a:p>
                          <a:pPr algn="r">
                            <a:lnSpc>
                              <a:spcPct val="100000"/>
                            </a:lnSpc>
                          </a:pPr>
                          <a:r>
                            <a:rPr lang="es-ES" sz="1600" dirty="0" smtClean="0">
                              <a:latin typeface="+mn-lt"/>
                            </a:rPr>
                            <a:t>11.</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Un objeto de masa 5 kg </a:t>
                          </a:r>
                          <a:r>
                            <a:rPr lang="es-ES" sz="1600" dirty="0"/>
                            <a:t>que se mueve a </a:t>
                          </a:r>
                          <a14:m>
                            <m:oMath xmlns:m="http://schemas.openxmlformats.org/officeDocument/2006/math">
                              <m:r>
                                <a:rPr lang="es-ES" sz="1600" i="1" dirty="0" smtClean="0">
                                  <a:latin typeface="Cambria Math" panose="02040503050406030204" pitchFamily="18" charset="0"/>
                                </a:rPr>
                                <m:t>20</m:t>
                              </m:r>
                              <m:r>
                                <a:rPr lang="es-ES" sz="1600" b="0" i="1" dirty="0" smtClean="0">
                                  <a:latin typeface="Cambria Math" panose="02040503050406030204" pitchFamily="18" charset="0"/>
                                </a:rPr>
                                <m:t>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−1</m:t>
                                  </m:r>
                                </m:sup>
                              </m:sSup>
                            </m:oMath>
                          </a14:m>
                          <a:r>
                            <a:rPr lang="es-ES" sz="1600" dirty="0"/>
                            <a:t>choca contra otro objeto de masa desconocida que estaba en reposo. Después del impacto, el primer objeto se mueve en el mismo sentido que antes, pero con una velocidad de </a:t>
                          </a:r>
                          <a14:m>
                            <m:oMath xmlns:m="http://schemas.openxmlformats.org/officeDocument/2006/math">
                              <m:r>
                                <a:rPr lang="es-ES" sz="1600" i="1" dirty="0" smtClean="0">
                                  <a:latin typeface="Cambria Math" panose="02040503050406030204" pitchFamily="18" charset="0"/>
                                </a:rPr>
                                <m:t>2</m:t>
                              </m:r>
                              <m:r>
                                <a:rPr lang="es-ES" sz="1600" b="0" i="1" dirty="0" smtClean="0">
                                  <a:latin typeface="Cambria Math" panose="02040503050406030204" pitchFamily="18" charset="0"/>
                                </a:rPr>
                                <m:t>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−1</m:t>
                                  </m:r>
                                </m:sup>
                              </m:sSup>
                            </m:oMath>
                          </a14:m>
                          <a:r>
                            <a:rPr lang="es-ES" sz="1600" dirty="0"/>
                            <a:t>, mientras que el segundo lo hace también en ese sentido, pero con una velocidad de </a:t>
                          </a:r>
                          <a14:m>
                            <m:oMath xmlns:m="http://schemas.openxmlformats.org/officeDocument/2006/math">
                              <m:r>
                                <a:rPr lang="es-ES" sz="1600" i="1" dirty="0" smtClean="0">
                                  <a:latin typeface="Cambria Math" panose="02040503050406030204" pitchFamily="18" charset="0"/>
                                </a:rPr>
                                <m:t>12</m:t>
                              </m:r>
                              <m:r>
                                <a:rPr lang="es-ES" sz="1600" b="0" i="1" dirty="0" smtClean="0">
                                  <a:latin typeface="Cambria Math" panose="02040503050406030204" pitchFamily="18" charset="0"/>
                                </a:rPr>
                                <m:t>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−1</m:t>
                                  </m:r>
                                </m:sup>
                              </m:sSup>
                            </m:oMath>
                          </a14:m>
                          <a:r>
                            <a:rPr lang="es-ES" sz="1600" dirty="0"/>
                            <a:t>. ¿Qué masa tenía el segundo objeto? </a:t>
                          </a:r>
                        </a:p>
                        <a:p>
                          <a:pPr marL="355600" marR="0" lvl="0" indent="-35560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 </a:t>
                          </a:r>
                          <a14:m>
                            <m:oMath xmlns:m="http://schemas.openxmlformats.org/officeDocument/2006/math">
                              <m:r>
                                <a:rPr lang="es-ES" sz="1600" i="1" smtClean="0">
                                  <a:latin typeface="Cambria Math" panose="02040503050406030204" pitchFamily="18" charset="0"/>
                                </a:rPr>
                                <m:t>𝑚</m:t>
                              </m:r>
                              <m:r>
                                <a:rPr lang="es-ES" sz="1600" i="1" smtClean="0">
                                  <a:latin typeface="Cambria Math" panose="02040503050406030204" pitchFamily="18" charset="0"/>
                                </a:rPr>
                                <m:t>=7,5 </m:t>
                              </m:r>
                              <m:r>
                                <a:rPr lang="es-ES" sz="1600" i="1" smtClean="0">
                                  <a:latin typeface="Cambria Math" panose="02040503050406030204" pitchFamily="18" charset="0"/>
                                </a:rPr>
                                <m:t>𝑘𝑔</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35" name="Tabla 34"/>
              <p:cNvGraphicFramePr>
                <a:graphicFrameLocks noGrp="1"/>
              </p:cNvGraphicFramePr>
              <p:nvPr>
                <p:extLst>
                  <p:ext uri="{D42A27DB-BD31-4B8C-83A1-F6EECF244321}">
                    <p14:modId xmlns:p14="http://schemas.microsoft.com/office/powerpoint/2010/main" val="2826305245"/>
                  </p:ext>
                </p:extLst>
              </p:nvPr>
            </p:nvGraphicFramePr>
            <p:xfrm>
              <a:off x="508000" y="1206500"/>
              <a:ext cx="8178801" cy="4570349"/>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126109">
                    <a:tc>
                      <a:txBody>
                        <a:bodyPr/>
                        <a:lstStyle/>
                        <a:p>
                          <a:pPr algn="r">
                            <a:lnSpc>
                              <a:spcPct val="100000"/>
                            </a:lnSpc>
                          </a:pPr>
                          <a:r>
                            <a:rPr lang="es-ES" sz="1600" dirty="0" smtClean="0">
                              <a:latin typeface="+mn-lt"/>
                            </a:rPr>
                            <a:t>9.</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30270" r="-156" b="-283784"/>
                          </a:stretch>
                        </a:blipFill>
                      </a:tcPr>
                    </a:tc>
                    <a:tc hMerge="1">
                      <a:txBody>
                        <a:bodyPr/>
                        <a:lstStyle/>
                        <a:p>
                          <a:endParaRPr lang="es-ES" sz="1600" dirty="0"/>
                        </a:p>
                      </a:txBody>
                      <a:tcPr/>
                    </a:tc>
                    <a:extLst>
                      <a:ext uri="{0D108BD9-81ED-4DB2-BD59-A6C34878D82A}">
                        <a16:rowId xmlns:a16="http://schemas.microsoft.com/office/drawing/2014/main" val="1235451715"/>
                      </a:ext>
                    </a:extLst>
                  </a:tr>
                  <a:tr h="1554480">
                    <a:tc>
                      <a:txBody>
                        <a:bodyPr/>
                        <a:lstStyle/>
                        <a:p>
                          <a:pPr algn="r">
                            <a:lnSpc>
                              <a:spcPct val="100000"/>
                            </a:lnSpc>
                          </a:pPr>
                          <a:r>
                            <a:rPr lang="es-ES" sz="1600" b="0" dirty="0" smtClean="0">
                              <a:solidFill>
                                <a:schemeClr val="tx1"/>
                              </a:solidFill>
                              <a:latin typeface="+mn-lt"/>
                            </a:rPr>
                            <a:t>10.</a:t>
                          </a:r>
                          <a:endParaRPr lang="es-ES" sz="1600" b="0" dirty="0">
                            <a:solidFill>
                              <a:schemeClr val="tx1"/>
                            </a:solidFill>
                            <a:latin typeface="+mn-lt"/>
                          </a:endParaRPr>
                        </a:p>
                      </a:txBody>
                      <a:tcPr marL="18000" marR="18000">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3"/>
                          <a:stretch>
                            <a:fillRect l="-5000" t="-94141" r="-156" b="-105078"/>
                          </a:stretch>
                        </a:blipFill>
                      </a:tcPr>
                    </a:tc>
                    <a:tc hMerge="1">
                      <a:txBody>
                        <a:bodyPr/>
                        <a:lstStyle/>
                        <a:p>
                          <a:endParaRPr lang="es-ES"/>
                        </a:p>
                      </a:txBody>
                      <a:tcPr/>
                    </a:tc>
                    <a:extLst>
                      <a:ext uri="{0D108BD9-81ED-4DB2-BD59-A6C34878D82A}">
                        <a16:rowId xmlns:a16="http://schemas.microsoft.com/office/drawing/2014/main" val="2529654522"/>
                      </a:ext>
                    </a:extLst>
                  </a:tr>
                  <a:tr h="1554480">
                    <a:tc>
                      <a:txBody>
                        <a:bodyPr/>
                        <a:lstStyle/>
                        <a:p>
                          <a:pPr algn="r">
                            <a:lnSpc>
                              <a:spcPct val="100000"/>
                            </a:lnSpc>
                          </a:pPr>
                          <a:r>
                            <a:rPr lang="es-ES" sz="1600" dirty="0" smtClean="0">
                              <a:latin typeface="+mn-lt"/>
                            </a:rPr>
                            <a:t>11.</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94902" r="-156" b="-549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32412394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6</a:t>
            </a:r>
            <a:r>
              <a:rPr lang="es-ES" sz="1600" b="1" dirty="0" smtClean="0">
                <a:solidFill>
                  <a:schemeClr val="bg1"/>
                </a:solidFill>
              </a:rPr>
              <a:t>. Fuerzas elásticas o restauradoras</a:t>
            </a:r>
            <a:endParaRPr lang="es-ES" sz="1600" b="1" dirty="0">
              <a:solidFill>
                <a:schemeClr val="bg1"/>
              </a:solidFill>
            </a:endParaRPr>
          </a:p>
        </p:txBody>
      </p:sp>
      <p:sp>
        <p:nvSpPr>
          <p:cNvPr id="12" name="11 CuadroTexto"/>
          <p:cNvSpPr txBox="1"/>
          <p:nvPr/>
        </p:nvSpPr>
        <p:spPr>
          <a:xfrm>
            <a:off x="450376" y="1187356"/>
            <a:ext cx="8325135"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La fuerza restauradora que un muelle o resorte ejerce sobre un cuerpo es proporcional a la deformación producida, y actúa oponiéndose a dicha deformación (</a:t>
            </a:r>
            <a:r>
              <a:rPr lang="es-ES" sz="1600" b="1" dirty="0" smtClean="0">
                <a:effectLst>
                  <a:outerShdw blurRad="38100" dist="38100" dir="2700000" algn="tl">
                    <a:srgbClr val="000000">
                      <a:alpha val="43137"/>
                    </a:srgbClr>
                  </a:outerShdw>
                </a:effectLst>
              </a:rPr>
              <a:t>ley de Hooke</a:t>
            </a:r>
            <a:r>
              <a:rPr lang="es-ES" sz="1600" dirty="0" smtClean="0"/>
              <a:t>):</a:t>
            </a:r>
          </a:p>
          <a:p>
            <a:pPr algn="just"/>
            <a:endParaRPr lang="es-ES" sz="1600" dirty="0"/>
          </a:p>
          <a:p>
            <a:pPr algn="just"/>
            <a:endParaRPr lang="es-ES" sz="1600" dirty="0" smtClean="0"/>
          </a:p>
        </p:txBody>
      </p:sp>
      <mc:AlternateContent xmlns:mc="http://schemas.openxmlformats.org/markup-compatibility/2006" xmlns:a14="http://schemas.microsoft.com/office/drawing/2010/main">
        <mc:Choice Requires="a14">
          <p:sp>
            <p:nvSpPr>
              <p:cNvPr id="13" name="6 CuadroTexto"/>
              <p:cNvSpPr txBox="1"/>
              <p:nvPr/>
            </p:nvSpPr>
            <p:spPr>
              <a:xfrm>
                <a:off x="3536761" y="1855411"/>
                <a:ext cx="165519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𝐹</m:t>
                          </m:r>
                        </m:e>
                        <m:sub>
                          <m:r>
                            <a:rPr lang="es-ES" sz="1600" b="0" i="1" smtClean="0">
                              <a:latin typeface="Cambria Math" panose="02040503050406030204" pitchFamily="18" charset="0"/>
                            </a:rPr>
                            <m:t>𝑒𝑙</m:t>
                          </m:r>
                          <m:r>
                            <a:rPr lang="es-ES" sz="1600" b="0" i="1" smtClean="0">
                              <a:latin typeface="Cambria Math" panose="02040503050406030204" pitchFamily="18" charset="0"/>
                            </a:rPr>
                            <m:t>á</m:t>
                          </m:r>
                          <m:r>
                            <a:rPr lang="es-ES" sz="1600" b="0" i="1" smtClean="0">
                              <a:latin typeface="Cambria Math" panose="02040503050406030204" pitchFamily="18" charset="0"/>
                            </a:rPr>
                            <m:t>𝑠𝑡𝑖𝑐𝑎</m:t>
                          </m:r>
                        </m:sub>
                      </m:sSub>
                      <m:r>
                        <a:rPr lang="es-ES" sz="1600" b="0" i="1" smtClean="0">
                          <a:latin typeface="Cambria Math" panose="02040503050406030204" pitchFamily="18" charset="0"/>
                        </a:rPr>
                        <m:t>=−</m:t>
                      </m:r>
                      <m:r>
                        <a:rPr lang="es-ES" sz="1600" b="0" i="1" smtClean="0">
                          <a:latin typeface="Cambria Math" panose="02040503050406030204" pitchFamily="18" charset="0"/>
                        </a:rPr>
                        <m:t>𝑘</m:t>
                      </m:r>
                      <m:r>
                        <a:rPr lang="es-ES" sz="1600" b="0" i="1" smtClean="0">
                          <a:latin typeface="Cambria Math" panose="02040503050406030204" pitchFamily="18" charset="0"/>
                          <a:ea typeface="Cambria Math"/>
                        </a:rPr>
                        <m:t>∆</m:t>
                      </m:r>
                      <m:r>
                        <a:rPr lang="es-ES" sz="1600" b="0" i="1" smtClean="0">
                          <a:latin typeface="Cambria Math" panose="02040503050406030204" pitchFamily="18" charset="0"/>
                          <a:ea typeface="Cambria Math"/>
                        </a:rPr>
                        <m:t>𝑥</m:t>
                      </m:r>
                    </m:oMath>
                  </m:oMathPara>
                </a14:m>
                <a:endParaRPr lang="es-ES" sz="1600" dirty="0"/>
              </a:p>
            </p:txBody>
          </p:sp>
        </mc:Choice>
        <mc:Fallback xmlns="">
          <p:sp>
            <p:nvSpPr>
              <p:cNvPr id="13" name="6 CuadroTexto"/>
              <p:cNvSpPr txBox="1">
                <a:spLocks noRot="1" noChangeAspect="1" noMove="1" noResize="1" noEditPoints="1" noAdjustHandles="1" noChangeArrowheads="1" noChangeShapeType="1" noTextEdit="1"/>
              </p:cNvSpPr>
              <p:nvPr/>
            </p:nvSpPr>
            <p:spPr>
              <a:xfrm>
                <a:off x="3536761" y="1855411"/>
                <a:ext cx="1655197" cy="338554"/>
              </a:xfrm>
              <a:prstGeom prst="rect">
                <a:avLst/>
              </a:prstGeom>
              <a:blipFill>
                <a:blip r:embed="rId3"/>
                <a:stretch>
                  <a:fillRect/>
                </a:stretch>
              </a:blipFill>
            </p:spPr>
            <p:txBody>
              <a:bodyPr/>
              <a:lstStyle/>
              <a:p>
                <a:r>
                  <a:rPr lang="es-ES">
                    <a:noFill/>
                  </a:rPr>
                  <a:t> </a:t>
                </a:r>
              </a:p>
            </p:txBody>
          </p:sp>
        </mc:Fallback>
      </mc:AlternateContent>
      <p:grpSp>
        <p:nvGrpSpPr>
          <p:cNvPr id="14" name="Grupo 13"/>
          <p:cNvGrpSpPr/>
          <p:nvPr/>
        </p:nvGrpSpPr>
        <p:grpSpPr>
          <a:xfrm>
            <a:off x="4959709" y="2737552"/>
            <a:ext cx="3841213" cy="3271615"/>
            <a:chOff x="504968" y="2620370"/>
            <a:chExt cx="3841213" cy="3271615"/>
          </a:xfrm>
        </p:grpSpPr>
        <p:grpSp>
          <p:nvGrpSpPr>
            <p:cNvPr id="15" name="Grupo 14"/>
            <p:cNvGrpSpPr/>
            <p:nvPr/>
          </p:nvGrpSpPr>
          <p:grpSpPr>
            <a:xfrm>
              <a:off x="504968" y="2620370"/>
              <a:ext cx="3841213" cy="3271615"/>
              <a:chOff x="504968" y="2620370"/>
              <a:chExt cx="3841213" cy="3271615"/>
            </a:xfrm>
          </p:grpSpPr>
          <p:grpSp>
            <p:nvGrpSpPr>
              <p:cNvPr id="18" name="Grupo 17"/>
              <p:cNvGrpSpPr/>
              <p:nvPr/>
            </p:nvGrpSpPr>
            <p:grpSpPr>
              <a:xfrm>
                <a:off x="777922" y="2661313"/>
                <a:ext cx="2916072" cy="2906974"/>
                <a:chOff x="777922" y="2661313"/>
                <a:chExt cx="2916072" cy="2906974"/>
              </a:xfrm>
            </p:grpSpPr>
            <p:grpSp>
              <p:nvGrpSpPr>
                <p:cNvPr id="28" name="Grupo 27"/>
                <p:cNvGrpSpPr/>
                <p:nvPr/>
              </p:nvGrpSpPr>
              <p:grpSpPr>
                <a:xfrm>
                  <a:off x="777923" y="2661313"/>
                  <a:ext cx="2916071" cy="2906973"/>
                  <a:chOff x="532263" y="2620370"/>
                  <a:chExt cx="2916071" cy="2906973"/>
                </a:xfrm>
              </p:grpSpPr>
              <p:cxnSp>
                <p:nvCxnSpPr>
                  <p:cNvPr id="32" name="Conector recto 31"/>
                  <p:cNvCxnSpPr/>
                  <p:nvPr/>
                </p:nvCxnSpPr>
                <p:spPr>
                  <a:xfrm>
                    <a:off x="532263" y="2620370"/>
                    <a:ext cx="0" cy="29069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rot="5400000">
                    <a:off x="1994848" y="4069309"/>
                    <a:ext cx="0" cy="29069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Conector recto 28"/>
                <p:cNvCxnSpPr/>
                <p:nvPr/>
              </p:nvCxnSpPr>
              <p:spPr>
                <a:xfrm flipV="1">
                  <a:off x="777922" y="3957851"/>
                  <a:ext cx="682388" cy="161043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30" name="Arco 29"/>
                <p:cNvSpPr/>
                <p:nvPr/>
              </p:nvSpPr>
              <p:spPr>
                <a:xfrm rot="17421274">
                  <a:off x="1127436" y="3802811"/>
                  <a:ext cx="1124563" cy="489044"/>
                </a:xfrm>
                <a:prstGeom prst="arc">
                  <a:avLst>
                    <a:gd name="adj1" fmla="val 16200000"/>
                    <a:gd name="adj2" fmla="val 20821150"/>
                  </a:avLst>
                </a:prstGeom>
                <a:ln w="127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31" name="Forma libre 30"/>
                <p:cNvSpPr/>
                <p:nvPr/>
              </p:nvSpPr>
              <p:spPr>
                <a:xfrm>
                  <a:off x="1750219" y="3441965"/>
                  <a:ext cx="1471612" cy="182001"/>
                </a:xfrm>
                <a:custGeom>
                  <a:avLst/>
                  <a:gdLst>
                    <a:gd name="connsiteX0" fmla="*/ 0 w 1471612"/>
                    <a:gd name="connsiteY0" fmla="*/ 101335 h 182001"/>
                    <a:gd name="connsiteX1" fmla="*/ 142875 w 1471612"/>
                    <a:gd name="connsiteY1" fmla="*/ 25135 h 182001"/>
                    <a:gd name="connsiteX2" fmla="*/ 290512 w 1471612"/>
                    <a:gd name="connsiteY2" fmla="*/ 1323 h 182001"/>
                    <a:gd name="connsiteX3" fmla="*/ 623887 w 1471612"/>
                    <a:gd name="connsiteY3" fmla="*/ 58473 h 182001"/>
                    <a:gd name="connsiteX4" fmla="*/ 923925 w 1471612"/>
                    <a:gd name="connsiteY4" fmla="*/ 168010 h 182001"/>
                    <a:gd name="connsiteX5" fmla="*/ 1214437 w 1471612"/>
                    <a:gd name="connsiteY5" fmla="*/ 163248 h 182001"/>
                    <a:gd name="connsiteX6" fmla="*/ 1471612 w 1471612"/>
                    <a:gd name="connsiteY6" fmla="*/ 10848 h 18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612" h="182001">
                      <a:moveTo>
                        <a:pt x="0" y="101335"/>
                      </a:moveTo>
                      <a:cubicBezTo>
                        <a:pt x="47228" y="71569"/>
                        <a:pt x="94456" y="41804"/>
                        <a:pt x="142875" y="25135"/>
                      </a:cubicBezTo>
                      <a:cubicBezTo>
                        <a:pt x="191294" y="8466"/>
                        <a:pt x="210343" y="-4233"/>
                        <a:pt x="290512" y="1323"/>
                      </a:cubicBezTo>
                      <a:cubicBezTo>
                        <a:pt x="370681" y="6879"/>
                        <a:pt x="518318" y="30692"/>
                        <a:pt x="623887" y="58473"/>
                      </a:cubicBezTo>
                      <a:cubicBezTo>
                        <a:pt x="729456" y="86254"/>
                        <a:pt x="825500" y="150548"/>
                        <a:pt x="923925" y="168010"/>
                      </a:cubicBezTo>
                      <a:cubicBezTo>
                        <a:pt x="1022350" y="185473"/>
                        <a:pt x="1123156" y="189442"/>
                        <a:pt x="1214437" y="163248"/>
                      </a:cubicBezTo>
                      <a:cubicBezTo>
                        <a:pt x="1305718" y="137054"/>
                        <a:pt x="1388665" y="73951"/>
                        <a:pt x="1471612" y="1084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sp>
            <p:nvSpPr>
              <p:cNvPr id="19" name="CuadroTexto 18"/>
              <p:cNvSpPr txBox="1"/>
              <p:nvPr/>
            </p:nvSpPr>
            <p:spPr>
              <a:xfrm>
                <a:off x="504968" y="2620370"/>
                <a:ext cx="284052" cy="307777"/>
              </a:xfrm>
              <a:prstGeom prst="rect">
                <a:avLst/>
              </a:prstGeom>
              <a:noFill/>
            </p:spPr>
            <p:txBody>
              <a:bodyPr wrap="none" rtlCol="0">
                <a:spAutoFit/>
              </a:bodyPr>
              <a:lstStyle/>
              <a:p>
                <a:r>
                  <a:rPr lang="es-ES" sz="1400" dirty="0" smtClean="0"/>
                  <a:t>F</a:t>
                </a:r>
                <a:endParaRPr lang="es-ES" sz="1400" dirty="0"/>
              </a:p>
            </p:txBody>
          </p:sp>
          <p:sp>
            <p:nvSpPr>
              <p:cNvPr id="20" name="CuadroTexto 19"/>
              <p:cNvSpPr txBox="1"/>
              <p:nvPr/>
            </p:nvSpPr>
            <p:spPr>
              <a:xfrm>
                <a:off x="2472521" y="5584208"/>
                <a:ext cx="1183337" cy="307777"/>
              </a:xfrm>
              <a:prstGeom prst="rect">
                <a:avLst/>
              </a:prstGeom>
              <a:noFill/>
            </p:spPr>
            <p:txBody>
              <a:bodyPr wrap="none" rtlCol="0">
                <a:spAutoFit/>
              </a:bodyPr>
              <a:lstStyle/>
              <a:p>
                <a:r>
                  <a:rPr lang="es-ES" sz="1400" dirty="0" smtClean="0"/>
                  <a:t>deformación</a:t>
                </a:r>
                <a:endParaRPr lang="es-ES" sz="1400" dirty="0"/>
              </a:p>
            </p:txBody>
          </p:sp>
          <p:sp>
            <p:nvSpPr>
              <p:cNvPr id="21" name="CuadroTexto 20"/>
              <p:cNvSpPr txBox="1"/>
              <p:nvPr/>
            </p:nvSpPr>
            <p:spPr>
              <a:xfrm>
                <a:off x="1583140" y="4203510"/>
                <a:ext cx="2255746" cy="307777"/>
              </a:xfrm>
              <a:prstGeom prst="rect">
                <a:avLst/>
              </a:prstGeom>
              <a:noFill/>
            </p:spPr>
            <p:txBody>
              <a:bodyPr wrap="none" rtlCol="0">
                <a:spAutoFit/>
              </a:bodyPr>
              <a:lstStyle/>
              <a:p>
                <a:r>
                  <a:rPr lang="es-ES" sz="1400" dirty="0"/>
                  <a:t>l</a:t>
                </a:r>
                <a:r>
                  <a:rPr lang="es-ES" sz="1400" dirty="0" smtClean="0"/>
                  <a:t>ímite de proporcionalidad</a:t>
                </a:r>
                <a:endParaRPr lang="es-ES" sz="1400" dirty="0"/>
              </a:p>
            </p:txBody>
          </p:sp>
          <p:cxnSp>
            <p:nvCxnSpPr>
              <p:cNvPr id="22" name="Conector recto de flecha 21"/>
              <p:cNvCxnSpPr/>
              <p:nvPr/>
            </p:nvCxnSpPr>
            <p:spPr>
              <a:xfrm flipH="1" flipV="1">
                <a:off x="1466850" y="3964781"/>
                <a:ext cx="239120" cy="25237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1708245" y="3769056"/>
                <a:ext cx="1760418" cy="307777"/>
              </a:xfrm>
              <a:prstGeom prst="rect">
                <a:avLst/>
              </a:prstGeom>
              <a:noFill/>
            </p:spPr>
            <p:txBody>
              <a:bodyPr wrap="none" rtlCol="0">
                <a:spAutoFit/>
              </a:bodyPr>
              <a:lstStyle/>
              <a:p>
                <a:r>
                  <a:rPr lang="es-ES" sz="1400" dirty="0"/>
                  <a:t>l</a:t>
                </a:r>
                <a:r>
                  <a:rPr lang="es-ES" sz="1400" dirty="0" smtClean="0"/>
                  <a:t>ímite de elasticidad</a:t>
                </a:r>
                <a:endParaRPr lang="es-ES" sz="1400" dirty="0"/>
              </a:p>
            </p:txBody>
          </p:sp>
          <p:cxnSp>
            <p:nvCxnSpPr>
              <p:cNvPr id="24" name="Conector recto de flecha 23"/>
              <p:cNvCxnSpPr>
                <a:endCxn id="30" idx="2"/>
              </p:cNvCxnSpPr>
              <p:nvPr/>
            </p:nvCxnSpPr>
            <p:spPr>
              <a:xfrm flipH="1" flipV="1">
                <a:off x="1755149" y="3541719"/>
                <a:ext cx="212403" cy="268281"/>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25" name="CuadroTexto 24"/>
              <p:cNvSpPr txBox="1"/>
              <p:nvPr/>
            </p:nvSpPr>
            <p:spPr>
              <a:xfrm>
                <a:off x="1175209" y="2751582"/>
                <a:ext cx="1579916" cy="523220"/>
              </a:xfrm>
              <a:prstGeom prst="rect">
                <a:avLst/>
              </a:prstGeom>
              <a:noFill/>
            </p:spPr>
            <p:txBody>
              <a:bodyPr wrap="square" rtlCol="0">
                <a:spAutoFit/>
              </a:bodyPr>
              <a:lstStyle/>
              <a:p>
                <a:pPr algn="ctr"/>
                <a:r>
                  <a:rPr lang="es-ES" sz="1400" dirty="0"/>
                  <a:t>c</a:t>
                </a:r>
                <a:r>
                  <a:rPr lang="es-ES" sz="1400" dirty="0" smtClean="0"/>
                  <a:t>omportamiento plástico</a:t>
                </a:r>
                <a:endParaRPr lang="es-ES" sz="1400" dirty="0"/>
              </a:p>
            </p:txBody>
          </p:sp>
          <p:cxnSp>
            <p:nvCxnSpPr>
              <p:cNvPr id="26" name="Conector recto de flecha 25"/>
              <p:cNvCxnSpPr/>
              <p:nvPr/>
            </p:nvCxnSpPr>
            <p:spPr>
              <a:xfrm flipH="1">
                <a:off x="2087505" y="3222791"/>
                <a:ext cx="110676" cy="215746"/>
              </a:xfrm>
              <a:prstGeom prst="straightConnector1">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27" name="CuadroTexto 26"/>
              <p:cNvSpPr txBox="1"/>
              <p:nvPr/>
            </p:nvSpPr>
            <p:spPr>
              <a:xfrm>
                <a:off x="2878432" y="2942990"/>
                <a:ext cx="1467749" cy="307777"/>
              </a:xfrm>
              <a:prstGeom prst="rect">
                <a:avLst/>
              </a:prstGeom>
              <a:noFill/>
            </p:spPr>
            <p:txBody>
              <a:bodyPr wrap="square" rtlCol="0">
                <a:spAutoFit/>
              </a:bodyPr>
              <a:lstStyle/>
              <a:p>
                <a:r>
                  <a:rPr lang="es-ES" sz="1400" dirty="0"/>
                  <a:t>l</a:t>
                </a:r>
                <a:r>
                  <a:rPr lang="es-ES" sz="1400" dirty="0" smtClean="0"/>
                  <a:t>ímite de rotura</a:t>
                </a:r>
                <a:endParaRPr lang="es-ES" sz="1400" dirty="0"/>
              </a:p>
            </p:txBody>
          </p:sp>
        </p:grpSp>
        <p:cxnSp>
          <p:nvCxnSpPr>
            <p:cNvPr id="16" name="Conector recto de flecha 15"/>
            <p:cNvCxnSpPr/>
            <p:nvPr/>
          </p:nvCxnSpPr>
          <p:spPr>
            <a:xfrm flipH="1">
              <a:off x="3225493" y="3193576"/>
              <a:ext cx="49970" cy="257389"/>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rot="17629266">
              <a:off x="453211" y="4340521"/>
              <a:ext cx="1279517" cy="307777"/>
            </a:xfrm>
            <a:prstGeom prst="rect">
              <a:avLst/>
            </a:prstGeom>
            <a:noFill/>
          </p:spPr>
          <p:txBody>
            <a:bodyPr wrap="none" rtlCol="0">
              <a:spAutoFit/>
            </a:bodyPr>
            <a:lstStyle/>
            <a:p>
              <a:r>
                <a:rPr lang="es-ES" sz="1400" dirty="0" smtClean="0"/>
                <a:t>Ley de Hooke</a:t>
              </a:r>
              <a:endParaRPr lang="es-ES" sz="1400" dirty="0"/>
            </a:p>
          </p:txBody>
        </p:sp>
      </p:grpSp>
      <p:pic>
        <p:nvPicPr>
          <p:cNvPr id="37" name="Imagen 36">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357" y="2920669"/>
            <a:ext cx="4369907" cy="2389134"/>
          </a:xfrm>
          <a:prstGeom prst="rect">
            <a:avLst/>
          </a:prstGeom>
        </p:spPr>
      </p:pic>
      <p:sp>
        <p:nvSpPr>
          <p:cNvPr id="35" name="Rectángulo 34"/>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5534687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Las fuerzas de rozamiento</a:t>
            </a:r>
            <a:endParaRPr lang="es-ES" sz="1600" b="1" dirty="0">
              <a:solidFill>
                <a:schemeClr val="bg1"/>
              </a:solidFill>
            </a:endParaRPr>
          </a:p>
        </p:txBody>
      </p:sp>
      <p:sp>
        <p:nvSpPr>
          <p:cNvPr id="2" name="Rectángulo 1"/>
          <p:cNvSpPr/>
          <p:nvPr/>
        </p:nvSpPr>
        <p:spPr>
          <a:xfrm>
            <a:off x="317499" y="1056929"/>
            <a:ext cx="8422493" cy="2616101"/>
          </a:xfrm>
          <a:prstGeom prst="rect">
            <a:avLst/>
          </a:prstGeom>
        </p:spPr>
        <p:txBody>
          <a:bodyPr wrap="square">
            <a:spAutoFit/>
          </a:bodyPr>
          <a:lstStyle/>
          <a:p>
            <a:pPr algn="just">
              <a:spcAft>
                <a:spcPts val="600"/>
              </a:spcAft>
            </a:pPr>
            <a:r>
              <a:rPr lang="es-ES" sz="1600" dirty="0"/>
              <a:t>Las leyes clásicas del rozamiento describen los factores de los que depende la fuerza de rozamiento. Fueron enunciadas por Guillaume </a:t>
            </a:r>
            <a:r>
              <a:rPr lang="es-ES" sz="1600" dirty="0" err="1"/>
              <a:t>Amontons</a:t>
            </a:r>
            <a:r>
              <a:rPr lang="es-ES" sz="1600" dirty="0"/>
              <a:t> (1663-1705) y Charles </a:t>
            </a:r>
            <a:r>
              <a:rPr lang="es-ES" sz="1600" dirty="0" err="1"/>
              <a:t>Augustin</a:t>
            </a:r>
            <a:r>
              <a:rPr lang="es-ES" sz="1600" dirty="0"/>
              <a:t> de Coulomb (1736-1806) y establecen que</a:t>
            </a:r>
            <a:r>
              <a:rPr lang="es-ES" sz="1600" dirty="0" smtClean="0"/>
              <a:t>:</a:t>
            </a:r>
          </a:p>
          <a:p>
            <a:pPr marL="177800" indent="-177800" algn="just">
              <a:spcAft>
                <a:spcPts val="600"/>
              </a:spcAft>
              <a:buFont typeface="Arial" panose="020B0604020202020204" pitchFamily="34" charset="0"/>
              <a:buChar char="•"/>
            </a:pPr>
            <a:r>
              <a:rPr lang="es-ES" sz="1600" dirty="0" smtClean="0"/>
              <a:t>La </a:t>
            </a:r>
            <a:r>
              <a:rPr lang="es-ES" sz="1600" dirty="0"/>
              <a:t>fuerza de rozamiento entre dos cuerpos es proporcional a la fuerza normal que ejerce un cuerpo sobre el otro.</a:t>
            </a:r>
          </a:p>
          <a:p>
            <a:pPr marL="177800" indent="-177800" algn="just">
              <a:spcAft>
                <a:spcPts val="600"/>
              </a:spcAft>
              <a:buFont typeface="Arial" panose="020B0604020202020204" pitchFamily="34" charset="0"/>
              <a:buChar char="•"/>
            </a:pPr>
            <a:r>
              <a:rPr lang="es-ES" sz="1600" dirty="0" smtClean="0"/>
              <a:t>La </a:t>
            </a:r>
            <a:r>
              <a:rPr lang="es-ES" sz="1600" dirty="0"/>
              <a:t>fuerza de rozamiento no depende del área de contacto de ambos cuerpos, aunque sí de la naturaleza de sus materiales.</a:t>
            </a:r>
          </a:p>
          <a:p>
            <a:pPr marL="177800" indent="-177800" algn="just">
              <a:spcAft>
                <a:spcPts val="600"/>
              </a:spcAft>
              <a:buFont typeface="Arial" panose="020B0604020202020204" pitchFamily="34" charset="0"/>
              <a:buChar char="•"/>
            </a:pPr>
            <a:r>
              <a:rPr lang="es-ES" sz="1600" dirty="0" smtClean="0"/>
              <a:t>La </a:t>
            </a:r>
            <a:r>
              <a:rPr lang="es-ES" sz="1600" dirty="0"/>
              <a:t>fuerza de rozamiento no depende de la velocidad a la que se deslicen los cuerpos.</a:t>
            </a:r>
          </a:p>
          <a:p>
            <a:pPr marL="177800" indent="-177800" algn="just">
              <a:spcAft>
                <a:spcPts val="600"/>
              </a:spcAft>
              <a:buFont typeface="Arial" panose="020B0604020202020204" pitchFamily="34" charset="0"/>
              <a:buChar char="•"/>
            </a:pPr>
            <a:r>
              <a:rPr lang="es-ES" sz="1600" dirty="0" smtClean="0"/>
              <a:t>La </a:t>
            </a:r>
            <a:r>
              <a:rPr lang="es-ES" sz="1600" dirty="0"/>
              <a:t>fuerza de rozamiento tiene sentido opuesto al movimiento (a la velocidad</a:t>
            </a:r>
            <a:r>
              <a:rPr lang="es-ES" sz="1600" dirty="0" smtClean="0"/>
              <a:t>).</a:t>
            </a:r>
            <a:endParaRPr lang="es-ES" sz="1600" dirty="0"/>
          </a:p>
        </p:txBody>
      </p:sp>
      <mc:AlternateContent xmlns:mc="http://schemas.openxmlformats.org/markup-compatibility/2006" xmlns:a14="http://schemas.microsoft.com/office/drawing/2010/main">
        <mc:Choice Requires="a14">
          <p:sp>
            <p:nvSpPr>
              <p:cNvPr id="4" name="CuadroTexto 3"/>
              <p:cNvSpPr txBox="1"/>
              <p:nvPr/>
            </p:nvSpPr>
            <p:spPr>
              <a:xfrm>
                <a:off x="3224221" y="3773895"/>
                <a:ext cx="2609048" cy="277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𝜇</m:t>
                      </m:r>
                      <m:r>
                        <a:rPr lang="es-ES" sz="1600" b="0" i="1" smtClean="0">
                          <a:latin typeface="Cambria Math" panose="02040503050406030204" pitchFamily="18" charset="0"/>
                          <a:ea typeface="Cambria Math" panose="02040503050406030204" pitchFamily="18" charset="0"/>
                        </a:rPr>
                        <m:t>𝑁</m:t>
                      </m:r>
                      <m:sSub>
                        <m:sSubPr>
                          <m:ctrlPr>
                            <a:rPr lang="es-ES" sz="1600" b="0" i="1" smtClean="0">
                              <a:latin typeface="Cambria Math" panose="02040503050406030204" pitchFamily="18" charset="0"/>
                              <a:ea typeface="Cambria Math" panose="02040503050406030204" pitchFamily="18" charset="0"/>
                            </a:rPr>
                          </m:ctrlPr>
                        </m:sSub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𝑢</m:t>
                              </m:r>
                            </m:e>
                          </m:acc>
                        </m:e>
                        <m:sub>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𝑣</m:t>
                              </m:r>
                            </m:e>
                          </m:acc>
                        </m:sub>
                      </m:sSub>
                      <m:r>
                        <a:rPr lang="es-ES" sz="1600" b="0" i="1" smtClean="0">
                          <a:latin typeface="Cambria Math" panose="02040503050406030204" pitchFamily="18" charset="0"/>
                          <a:ea typeface="Cambria Math" panose="02040503050406030204" pitchFamily="18" charset="0"/>
                        </a:rPr>
                        <m:t>    →     </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𝐹</m:t>
                          </m:r>
                        </m:e>
                        <m:sub>
                          <m:r>
                            <a:rPr lang="es-ES" sz="1600" b="0" i="1" smtClean="0">
                              <a:latin typeface="Cambria Math" panose="02040503050406030204" pitchFamily="18" charset="0"/>
                              <a:ea typeface="Cambria Math" panose="02040503050406030204" pitchFamily="18" charset="0"/>
                            </a:rPr>
                            <m:t>𝑅</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𝜇</m:t>
                      </m:r>
                      <m:r>
                        <a:rPr lang="es-ES" sz="1600" b="0" i="1" smtClean="0">
                          <a:latin typeface="Cambria Math" panose="02040503050406030204" pitchFamily="18" charset="0"/>
                          <a:ea typeface="Cambria Math" panose="02040503050406030204" pitchFamily="18" charset="0"/>
                        </a:rPr>
                        <m:t>𝑁</m:t>
                      </m:r>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224221" y="3773895"/>
                <a:ext cx="2609048" cy="277064"/>
              </a:xfrm>
              <a:prstGeom prst="rect">
                <a:avLst/>
              </a:prstGeom>
              <a:blipFill>
                <a:blip r:embed="rId3"/>
                <a:stretch>
                  <a:fillRect l="-1402" t="-36957" r="-1402" b="-217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angle 2"/>
              <p:cNvSpPr>
                <a:spLocks noChangeArrowheads="1"/>
              </p:cNvSpPr>
              <p:nvPr/>
            </p:nvSpPr>
            <p:spPr bwMode="auto">
              <a:xfrm>
                <a:off x="497509" y="4246146"/>
                <a:ext cx="8332177" cy="207665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600" b="0" i="0" u="none" strike="noStrike" cap="none" normalizeH="0" baseline="0" dirty="0" smtClean="0">
                    <a:ln>
                      <a:noFill/>
                    </a:ln>
                    <a:solidFill>
                      <a:schemeClr val="tx1"/>
                    </a:solidFill>
                    <a:effectLst/>
                    <a:latin typeface="+mj-lt"/>
                  </a:rPr>
                  <a:t>donde: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smtClean="0">
                  <a:ln>
                    <a:noFill/>
                  </a:ln>
                  <a:solidFill>
                    <a:schemeClr val="tx1"/>
                  </a:solidFill>
                  <a:effectLst/>
                  <a:latin typeface="+mj-lt"/>
                </a:endParaRPr>
              </a:p>
              <a:p>
                <a:pPr marL="177800" lvl="0" indent="-177800" algn="just" defTabSz="914400" eaLnBrk="0" fontAlgn="base" hangingPunct="0">
                  <a:spcBef>
                    <a:spcPct val="0"/>
                  </a:spcBef>
                  <a:spcAft>
                    <a:spcPts val="600"/>
                  </a:spcAft>
                  <a:buFont typeface="Arial" panose="020B0604020202020204" pitchFamily="34" charset="0"/>
                  <a:buChar char="•"/>
                </a:pPr>
                <a14:m>
                  <m:oMath xmlns:m="http://schemas.openxmlformats.org/officeDocument/2006/math">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e>
                      <m:sub>
                        <m:r>
                          <a:rPr lang="es-ES" sz="1600" i="1">
                            <a:latin typeface="Cambria Math" panose="02040503050406030204" pitchFamily="18" charset="0"/>
                          </a:rPr>
                          <m:t>𝑅</m:t>
                        </m:r>
                      </m:sub>
                    </m:sSub>
                  </m:oMath>
                </a14:m>
                <a:r>
                  <a:rPr kumimoji="0" lang="es-ES" altLang="es-ES" sz="1600" b="0" i="0" u="none" strike="noStrike" cap="none" normalizeH="0" baseline="0" dirty="0" smtClean="0">
                    <a:ln>
                      <a:noFill/>
                    </a:ln>
                    <a:solidFill>
                      <a:schemeClr val="tx1"/>
                    </a:solidFill>
                    <a:effectLst/>
                    <a:latin typeface="+mj-lt"/>
                  </a:rPr>
                  <a:t> es la fuerza de rozamiento. </a:t>
                </a:r>
              </a:p>
              <a:p>
                <a:pPr marL="177800" marR="0" lvl="0" indent="-17780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s-ES" altLang="es-ES" sz="1600" b="0" i="1" u="none" strike="noStrike" cap="none" normalizeH="0" baseline="0" dirty="0" smtClean="0">
                    <a:ln>
                      <a:noFill/>
                    </a:ln>
                    <a:solidFill>
                      <a:schemeClr val="tx1"/>
                    </a:solidFill>
                    <a:effectLst/>
                    <a:latin typeface="+mj-lt"/>
                  </a:rPr>
                  <a:t>μ</a:t>
                </a:r>
                <a:r>
                  <a:rPr kumimoji="0" lang="es-ES" altLang="es-ES" sz="1600" b="0" i="0" u="none" strike="noStrike" cap="none" normalizeH="0" baseline="0" dirty="0" smtClean="0">
                    <a:ln>
                      <a:noFill/>
                    </a:ln>
                    <a:solidFill>
                      <a:schemeClr val="tx1"/>
                    </a:solidFill>
                    <a:effectLst/>
                    <a:latin typeface="+mj-lt"/>
                  </a:rPr>
                  <a:t> es el coeficiente de rozamiento. Se trata de un valor adimensional que depende de la naturaleza y del tratamiento de las sustancias que están en contacto. </a:t>
                </a:r>
              </a:p>
              <a:p>
                <a:pPr marL="177800" marR="0" lvl="0" indent="-17780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s-ES" altLang="es-ES" sz="1600" b="0" i="0" u="none" strike="noStrike" cap="none" normalizeH="0" baseline="0" dirty="0" smtClean="0">
                    <a:ln>
                      <a:noFill/>
                    </a:ln>
                    <a:solidFill>
                      <a:schemeClr val="tx1"/>
                    </a:solidFill>
                    <a:effectLst/>
                    <a:latin typeface="+mj-lt"/>
                  </a:rPr>
                  <a:t>N es el módulo de la fuerza normal. </a:t>
                </a:r>
              </a:p>
              <a:p>
                <a:pPr marL="177800" lvl="0" indent="-177800" algn="just" defTabSz="914400" eaLnBrk="0" fontAlgn="base" hangingPunct="0">
                  <a:spcBef>
                    <a:spcPct val="0"/>
                  </a:spcBef>
                  <a:spcAft>
                    <a:spcPts val="600"/>
                  </a:spcAft>
                  <a:buFont typeface="Arial" panose="020B0604020202020204" pitchFamily="34" charset="0"/>
                  <a:buChar char="•"/>
                </a:pPr>
                <a14:m>
                  <m:oMath xmlns:m="http://schemas.openxmlformats.org/officeDocument/2006/math">
                    <m:sSub>
                      <m:sSubPr>
                        <m:ctrlPr>
                          <a:rPr lang="es-ES" sz="1600" i="1">
                            <a:latin typeface="Cambria Math" panose="02040503050406030204" pitchFamily="18" charset="0"/>
                            <a:ea typeface="Cambria Math" panose="02040503050406030204" pitchFamily="18" charset="0"/>
                          </a:rPr>
                        </m:ctrlPr>
                      </m:sSubPr>
                      <m:e>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𝑢</m:t>
                            </m:r>
                          </m:e>
                        </m:acc>
                      </m:e>
                      <m:sub>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𝑣</m:t>
                            </m:r>
                          </m:e>
                        </m:acc>
                      </m:sub>
                    </m:sSub>
                  </m:oMath>
                </a14:m>
                <a:r>
                  <a:rPr kumimoji="0" lang="es-ES" altLang="es-ES" sz="1600" b="0" i="0" u="none" strike="noStrike" cap="none" normalizeH="0" baseline="0" dirty="0" smtClean="0">
                    <a:ln>
                      <a:noFill/>
                    </a:ln>
                    <a:solidFill>
                      <a:schemeClr val="tx1"/>
                    </a:solidFill>
                    <a:effectLst/>
                    <a:latin typeface="+mj-lt"/>
                  </a:rPr>
                  <a:t> es un vector unitario en la dirección y sentido del vector velocidad. </a:t>
                </a:r>
              </a:p>
            </p:txBody>
          </p:sp>
        </mc:Choice>
        <mc:Fallback xmlns="">
          <p:sp>
            <p:nvSpPr>
              <p:cNvPr id="34" name="Rectangle 2"/>
              <p:cNvSpPr>
                <a:spLocks noRot="1" noChangeAspect="1" noMove="1" noResize="1" noEditPoints="1" noAdjustHandles="1" noChangeArrowheads="1" noChangeShapeType="1" noTextEdit="1"/>
              </p:cNvSpPr>
              <p:nvPr/>
            </p:nvSpPr>
            <p:spPr bwMode="auto">
              <a:xfrm>
                <a:off x="497509" y="4246146"/>
                <a:ext cx="8332177" cy="2076659"/>
              </a:xfrm>
              <a:prstGeom prst="rect">
                <a:avLst/>
              </a:prstGeom>
              <a:blipFill>
                <a:blip r:embed="rId4"/>
                <a:stretch>
                  <a:fillRect l="-439" t="-294" r="-439" b="-382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9" name="Rectángulo 8"/>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20388115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7</a:t>
            </a:r>
            <a:r>
              <a:rPr lang="es-ES" sz="1600" b="1" dirty="0" smtClean="0">
                <a:solidFill>
                  <a:schemeClr val="bg1"/>
                </a:solidFill>
              </a:rPr>
              <a:t>. Las fuerzas de rozamiento</a:t>
            </a:r>
            <a:endParaRPr lang="es-ES" sz="1600" b="1" dirty="0">
              <a:solidFill>
                <a:schemeClr val="bg1"/>
              </a:solidFill>
            </a:endParaRPr>
          </a:p>
        </p:txBody>
      </p:sp>
      <p:sp>
        <p:nvSpPr>
          <p:cNvPr id="12" name="CuadroTexto 11"/>
          <p:cNvSpPr txBox="1"/>
          <p:nvPr/>
        </p:nvSpPr>
        <p:spPr>
          <a:xfrm>
            <a:off x="326962" y="1037190"/>
            <a:ext cx="5385180" cy="369332"/>
          </a:xfrm>
          <a:prstGeom prst="rect">
            <a:avLst/>
          </a:prstGeom>
          <a:noFill/>
        </p:spPr>
        <p:txBody>
          <a:bodyPr wrap="square" rtlCol="0">
            <a:spAutoFit/>
          </a:bodyPr>
          <a:lstStyle/>
          <a:p>
            <a:r>
              <a:rPr lang="es-ES" b="1" dirty="0" smtClean="0">
                <a:solidFill>
                  <a:srgbClr val="00B0F0"/>
                </a:solidFill>
                <a:latin typeface="+mj-lt"/>
                <a:sym typeface="Wingdings 3" panose="05040102010807070707" pitchFamily="18" charset="2"/>
              </a:rPr>
              <a:t> Tipos de rozamiento</a:t>
            </a:r>
            <a:endParaRPr lang="es-ES" b="1" dirty="0">
              <a:solidFill>
                <a:srgbClr val="00B0F0"/>
              </a:solidFill>
              <a:latin typeface="+mj-lt"/>
            </a:endParaRPr>
          </a:p>
        </p:txBody>
      </p:sp>
      <p:sp>
        <p:nvSpPr>
          <p:cNvPr id="3" name="Rectángulo 2"/>
          <p:cNvSpPr/>
          <p:nvPr/>
        </p:nvSpPr>
        <p:spPr>
          <a:xfrm>
            <a:off x="542343" y="1453732"/>
            <a:ext cx="8168493" cy="2800767"/>
          </a:xfrm>
          <a:prstGeom prst="rect">
            <a:avLst/>
          </a:prstGeom>
        </p:spPr>
        <p:txBody>
          <a:bodyPr wrap="square">
            <a:spAutoFit/>
          </a:bodyPr>
          <a:lstStyle/>
          <a:p>
            <a:pPr algn="just"/>
            <a:r>
              <a:rPr lang="es-ES" sz="1600" dirty="0" smtClean="0"/>
              <a:t>Se </a:t>
            </a:r>
            <a:r>
              <a:rPr lang="es-ES" sz="1600" dirty="0"/>
              <a:t>distinguen dos tipos de </a:t>
            </a:r>
            <a:r>
              <a:rPr lang="es-ES" sz="1600" i="1" dirty="0">
                <a:solidFill>
                  <a:srgbClr val="00B0F0"/>
                </a:solidFill>
              </a:rPr>
              <a:t>fuerza de rozamiento por deslizamiento</a:t>
            </a:r>
            <a:r>
              <a:rPr lang="es-ES" sz="1600" dirty="0"/>
              <a:t>: la fuerza de rozamiento estática (</a:t>
            </a:r>
            <a:r>
              <a:rPr lang="es-ES" sz="1600" i="1" dirty="0" err="1" smtClean="0">
                <a:solidFill>
                  <a:srgbClr val="00B0F0"/>
                </a:solidFill>
              </a:rPr>
              <a:t>F</a:t>
            </a:r>
            <a:r>
              <a:rPr lang="es-ES" sz="1600" i="1" baseline="-25000" dirty="0" err="1" smtClean="0">
                <a:solidFill>
                  <a:srgbClr val="00B0F0"/>
                </a:solidFill>
              </a:rPr>
              <a:t>Re</a:t>
            </a:r>
            <a:r>
              <a:rPr lang="es-ES" sz="1600" dirty="0"/>
              <a:t>) y que se ejerce mientras el cuerpo se encuentra bajo la acción de una fuerza que no le confiere movimiento y la </a:t>
            </a:r>
            <a:r>
              <a:rPr lang="es-ES" sz="1600" i="1" dirty="0">
                <a:solidFill>
                  <a:srgbClr val="00B0F0"/>
                </a:solidFill>
              </a:rPr>
              <a:t>fuerza de rozamiento dinámica </a:t>
            </a:r>
            <a:r>
              <a:rPr lang="es-ES" sz="1600" dirty="0"/>
              <a:t>(</a:t>
            </a:r>
            <a:r>
              <a:rPr lang="es-ES" sz="1600" i="1" dirty="0" err="1" smtClean="0">
                <a:solidFill>
                  <a:srgbClr val="00B0F0"/>
                </a:solidFill>
              </a:rPr>
              <a:t>F</a:t>
            </a:r>
            <a:r>
              <a:rPr lang="es-ES" sz="1600" i="1" baseline="-25000" dirty="0" err="1" smtClean="0">
                <a:solidFill>
                  <a:srgbClr val="00B0F0"/>
                </a:solidFill>
              </a:rPr>
              <a:t>Rc</a:t>
            </a:r>
            <a:r>
              <a:rPr lang="es-ES" sz="1600" dirty="0"/>
              <a:t>) que se ejerce cuando el cuerpo se encuentra en movimiento. </a:t>
            </a:r>
            <a:endParaRPr lang="es-ES" sz="1600" dirty="0" smtClean="0"/>
          </a:p>
          <a:p>
            <a:pPr algn="just"/>
            <a:endParaRPr lang="es-ES" sz="1600" dirty="0"/>
          </a:p>
          <a:p>
            <a:pPr algn="just"/>
            <a:r>
              <a:rPr lang="es-ES" sz="1600" dirty="0" smtClean="0"/>
              <a:t>En </a:t>
            </a:r>
            <a:r>
              <a:rPr lang="es-ES" sz="1600" dirty="0"/>
              <a:t>cualquier caso se cumple que</a:t>
            </a:r>
            <a:r>
              <a:rPr lang="es-ES" sz="1600" dirty="0" smtClean="0"/>
              <a:t>:</a:t>
            </a:r>
          </a:p>
          <a:p>
            <a:pPr algn="just"/>
            <a:endParaRPr lang="es-ES" sz="1600" dirty="0"/>
          </a:p>
          <a:p>
            <a:pPr algn="just"/>
            <a:endParaRPr lang="es-ES" sz="1600" dirty="0" smtClean="0"/>
          </a:p>
          <a:p>
            <a:pPr algn="just"/>
            <a:r>
              <a:rPr lang="es-ES" sz="1600" dirty="0" smtClean="0"/>
              <a:t>Donde:</a:t>
            </a:r>
          </a:p>
          <a:p>
            <a:pPr algn="just"/>
            <a:endParaRPr lang="es-ES" sz="1600" dirty="0"/>
          </a:p>
          <a:p>
            <a:pPr algn="just"/>
            <a:endParaRPr lang="es-ES" sz="1600" dirty="0"/>
          </a:p>
        </p:txBody>
      </p:sp>
      <mc:AlternateContent xmlns:mc="http://schemas.openxmlformats.org/markup-compatibility/2006" xmlns:a14="http://schemas.microsoft.com/office/drawing/2010/main">
        <mc:Choice Requires="a14">
          <p:sp>
            <p:nvSpPr>
              <p:cNvPr id="5" name="CuadroTexto 4"/>
              <p:cNvSpPr txBox="1"/>
              <p:nvPr/>
            </p:nvSpPr>
            <p:spPr>
              <a:xfrm>
                <a:off x="3416798" y="3039811"/>
                <a:ext cx="1369093" cy="269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𝐹</m:t>
                          </m:r>
                        </m:e>
                        <m:sub>
                          <m:r>
                            <a:rPr lang="es-ES" sz="1600" b="0" i="1" smtClean="0">
                              <a:latin typeface="Cambria Math" panose="02040503050406030204" pitchFamily="18" charset="0"/>
                            </a:rPr>
                            <m:t>𝑅𝑒</m:t>
                          </m:r>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á</m:t>
                          </m:r>
                          <m:r>
                            <a:rPr lang="es-ES" sz="1600" b="0" i="1" smtClean="0">
                              <a:latin typeface="Cambria Math" panose="02040503050406030204" pitchFamily="18" charset="0"/>
                            </a:rPr>
                            <m:t>𝑥</m:t>
                          </m:r>
                          <m:r>
                            <a:rPr lang="es-ES" sz="1600" b="0" i="1" smtClean="0">
                              <a:latin typeface="Cambria Math" panose="02040503050406030204" pitchFamily="18" charset="0"/>
                            </a:rPr>
                            <m:t>)</m:t>
                          </m:r>
                        </m:sub>
                      </m:sSub>
                      <m:r>
                        <a:rPr lang="es-ES" sz="1600" b="0" i="1" smtClean="0">
                          <a:latin typeface="Cambria Math" panose="02040503050406030204" pitchFamily="18" charset="0"/>
                        </a:rPr>
                        <m:t>&gt;</m:t>
                      </m:r>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𝑅</m:t>
                          </m:r>
                          <m:r>
                            <a:rPr lang="es-ES" sz="1600" b="0" i="1" smtClean="0">
                              <a:latin typeface="Cambria Math" panose="02040503050406030204" pitchFamily="18" charset="0"/>
                            </a:rPr>
                            <m:t>𝑐</m:t>
                          </m:r>
                        </m:sub>
                      </m:sSub>
                    </m:oMath>
                  </m:oMathPara>
                </a14:m>
                <a:endParaRPr lang="es-ES" sz="16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416798" y="3039811"/>
                <a:ext cx="1369093" cy="269946"/>
              </a:xfrm>
              <a:prstGeom prst="rect">
                <a:avLst/>
              </a:prstGeom>
              <a:blipFill>
                <a:blip r:embed="rId3"/>
                <a:stretch>
                  <a:fillRect l="-2667"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2298137" y="3721892"/>
                <a:ext cx="1442831" cy="269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𝐹</m:t>
                          </m:r>
                        </m:e>
                        <m:sub>
                          <m:r>
                            <a:rPr lang="es-ES" sz="1600" b="0" i="1" smtClean="0">
                              <a:latin typeface="Cambria Math" panose="02040503050406030204" pitchFamily="18" charset="0"/>
                            </a:rPr>
                            <m:t>𝑅𝑒</m:t>
                          </m:r>
                          <m:r>
                            <a:rPr lang="es-ES" sz="1600" b="0" i="1" smtClean="0">
                              <a:latin typeface="Cambria Math" panose="02040503050406030204" pitchFamily="18" charset="0"/>
                            </a:rPr>
                            <m:t> (</m:t>
                          </m:r>
                          <m:r>
                            <a:rPr lang="es-ES" sz="1600" b="0" i="1" smtClean="0">
                              <a:latin typeface="Cambria Math" panose="02040503050406030204" pitchFamily="18" charset="0"/>
                            </a:rPr>
                            <m:t>𝑚</m:t>
                          </m:r>
                          <m:r>
                            <a:rPr lang="es-ES" sz="1600" b="0" i="1" smtClean="0">
                              <a:latin typeface="Cambria Math" panose="02040503050406030204" pitchFamily="18" charset="0"/>
                            </a:rPr>
                            <m:t>á</m:t>
                          </m:r>
                          <m:r>
                            <a:rPr lang="es-ES" sz="1600" b="0" i="1" smtClean="0">
                              <a:latin typeface="Cambria Math" panose="02040503050406030204" pitchFamily="18" charset="0"/>
                            </a:rPr>
                            <m:t>𝑥</m:t>
                          </m:r>
                          <m:r>
                            <a:rPr lang="es-ES" sz="1600" b="0" i="1" smtClean="0">
                              <a:latin typeface="Cambria Math" panose="02040503050406030204" pitchFamily="18" charset="0"/>
                            </a:rPr>
                            <m:t>)</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smtClean="0">
                              <a:latin typeface="Cambria Math" panose="02040503050406030204" pitchFamily="18" charset="0"/>
                              <a:ea typeface="Cambria Math" panose="02040503050406030204" pitchFamily="18" charset="0"/>
                            </a:rPr>
                            <m:t>𝜇</m:t>
                          </m:r>
                        </m:e>
                        <m:sub>
                          <m:r>
                            <a:rPr lang="es-ES" sz="1600" b="0" i="1" smtClean="0">
                              <a:latin typeface="Cambria Math" panose="02040503050406030204" pitchFamily="18" charset="0"/>
                            </a:rPr>
                            <m:t>𝑒</m:t>
                          </m:r>
                        </m:sub>
                      </m:sSub>
                      <m:r>
                        <a:rPr lang="es-ES" sz="1600" b="0" i="1" smtClean="0">
                          <a:latin typeface="Cambria Math" panose="02040503050406030204" pitchFamily="18" charset="0"/>
                        </a:rPr>
                        <m:t>𝑁</m:t>
                      </m:r>
                    </m:oMath>
                  </m:oMathPara>
                </a14:m>
                <a:endParaRPr lang="es-ES" sz="160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2298137" y="3721892"/>
                <a:ext cx="1442831" cy="269946"/>
              </a:xfrm>
              <a:prstGeom prst="rect">
                <a:avLst/>
              </a:prstGeom>
              <a:blipFill>
                <a:blip r:embed="rId4"/>
                <a:stretch>
                  <a:fillRect l="-2954" r="-1688" b="-2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708836" y="3721892"/>
                <a:ext cx="1430392" cy="2699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𝑅𝑐</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á</m:t>
                          </m:r>
                          <m:r>
                            <a:rPr lang="es-ES" sz="1600" i="1">
                              <a:latin typeface="Cambria Math" panose="02040503050406030204" pitchFamily="18" charset="0"/>
                            </a:rPr>
                            <m:t>𝑥</m:t>
                          </m:r>
                          <m:r>
                            <a:rPr lang="es-ES" sz="1600" i="1">
                              <a:latin typeface="Cambria Math" panose="02040503050406030204" pitchFamily="18" charset="0"/>
                            </a:rPr>
                            <m:t>)</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𝜇</m:t>
                          </m:r>
                        </m:e>
                        <m:sub>
                          <m:r>
                            <a:rPr lang="es-ES" sz="1600" i="1">
                              <a:latin typeface="Cambria Math" panose="02040503050406030204" pitchFamily="18" charset="0"/>
                            </a:rPr>
                            <m:t>𝑐</m:t>
                          </m:r>
                        </m:sub>
                      </m:sSub>
                      <m:r>
                        <a:rPr lang="es-ES" sz="1600" i="1">
                          <a:latin typeface="Cambria Math" panose="02040503050406030204" pitchFamily="18" charset="0"/>
                        </a:rPr>
                        <m:t>𝑁</m:t>
                      </m:r>
                    </m:oMath>
                  </m:oMathPara>
                </a14:m>
                <a:endParaRPr lang="es-ES" sz="1600"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708836" y="3721892"/>
                <a:ext cx="1430392" cy="269946"/>
              </a:xfrm>
              <a:prstGeom prst="rect">
                <a:avLst/>
              </a:prstGeom>
              <a:blipFill>
                <a:blip r:embed="rId5"/>
                <a:stretch>
                  <a:fillRect l="-2553" r="-2128" b="-25000"/>
                </a:stretch>
              </a:blipFill>
            </p:spPr>
            <p:txBody>
              <a:bodyPr/>
              <a:lstStyle/>
              <a:p>
                <a:r>
                  <a:rPr lang="es-ES">
                    <a:noFill/>
                  </a:rPr>
                  <a:t> </a:t>
                </a:r>
              </a:p>
            </p:txBody>
          </p:sp>
        </mc:Fallback>
      </mc:AlternateContent>
      <p:grpSp>
        <p:nvGrpSpPr>
          <p:cNvPr id="40" name="Grupo 39"/>
          <p:cNvGrpSpPr/>
          <p:nvPr/>
        </p:nvGrpSpPr>
        <p:grpSpPr>
          <a:xfrm>
            <a:off x="3060510" y="4267199"/>
            <a:ext cx="3006603" cy="2247729"/>
            <a:chOff x="2641997" y="4274930"/>
            <a:chExt cx="3006603" cy="2247729"/>
          </a:xfrm>
        </p:grpSpPr>
        <p:grpSp>
          <p:nvGrpSpPr>
            <p:cNvPr id="30" name="Grupo 29"/>
            <p:cNvGrpSpPr/>
            <p:nvPr/>
          </p:nvGrpSpPr>
          <p:grpSpPr>
            <a:xfrm>
              <a:off x="2768600" y="4290659"/>
              <a:ext cx="2880000" cy="2232000"/>
              <a:chOff x="1371600" y="4157202"/>
              <a:chExt cx="2880000" cy="2232000"/>
            </a:xfrm>
          </p:grpSpPr>
          <p:sp>
            <p:nvSpPr>
              <p:cNvPr id="20" name="Rectángulo 19"/>
              <p:cNvSpPr/>
              <p:nvPr/>
            </p:nvSpPr>
            <p:spPr>
              <a:xfrm>
                <a:off x="2424000" y="4914900"/>
                <a:ext cx="1626163" cy="1193800"/>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9" name="Conector recto de flecha 18"/>
              <p:cNvCxnSpPr/>
              <p:nvPr/>
            </p:nvCxnSpPr>
            <p:spPr>
              <a:xfrm>
                <a:off x="1371600" y="6108700"/>
                <a:ext cx="2880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rot="5400000">
                <a:off x="507327" y="5273202"/>
                <a:ext cx="223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V="1">
                <a:off x="1639545" y="4914901"/>
                <a:ext cx="784455" cy="119379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flipV="1">
                <a:off x="2420483" y="4914348"/>
                <a:ext cx="1629680" cy="5865"/>
              </a:xfrm>
              <a:prstGeom prst="line">
                <a:avLst/>
              </a:prstGeom>
              <a:ln w="28575"/>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1" name="Rectángulo 30"/>
                <p:cNvSpPr/>
                <p:nvPr/>
              </p:nvSpPr>
              <p:spPr>
                <a:xfrm>
                  <a:off x="2641997" y="4274930"/>
                  <a:ext cx="418513" cy="333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acc>
                              <m:accPr>
                                <m:chr m:val="⃗"/>
                                <m:ctrlPr>
                                  <a:rPr lang="es-ES" sz="1400" i="1">
                                    <a:latin typeface="Cambria Math" panose="02040503050406030204" pitchFamily="18" charset="0"/>
                                  </a:rPr>
                                </m:ctrlPr>
                              </m:accPr>
                              <m:e>
                                <m:r>
                                  <a:rPr lang="es-ES" sz="1400" i="1">
                                    <a:latin typeface="Cambria Math" panose="02040503050406030204" pitchFamily="18" charset="0"/>
                                  </a:rPr>
                                  <m:t>𝐹</m:t>
                                </m:r>
                              </m:e>
                            </m:acc>
                          </m:e>
                          <m:sub>
                            <m:r>
                              <a:rPr lang="es-ES" sz="1400" i="1">
                                <a:latin typeface="Cambria Math" panose="02040503050406030204" pitchFamily="18" charset="0"/>
                              </a:rPr>
                              <m:t>𝑅</m:t>
                            </m:r>
                          </m:sub>
                        </m:sSub>
                      </m:oMath>
                    </m:oMathPara>
                  </a14:m>
                  <a:endParaRPr lang="es-ES" sz="1400" dirty="0"/>
                </a:p>
              </p:txBody>
            </p:sp>
          </mc:Choice>
          <mc:Fallback xmlns="">
            <p:sp>
              <p:nvSpPr>
                <p:cNvPr id="31" name="Rectángulo 30"/>
                <p:cNvSpPr>
                  <a:spLocks noRot="1" noChangeAspect="1" noMove="1" noResize="1" noEditPoints="1" noAdjustHandles="1" noChangeArrowheads="1" noChangeShapeType="1" noTextEdit="1"/>
                </p:cNvSpPr>
                <p:nvPr/>
              </p:nvSpPr>
              <p:spPr>
                <a:xfrm>
                  <a:off x="2641997" y="4274930"/>
                  <a:ext cx="418513" cy="333938"/>
                </a:xfrm>
                <a:prstGeom prst="rect">
                  <a:avLst/>
                </a:prstGeom>
                <a:blipFill>
                  <a:blip r:embed="rId6"/>
                  <a:stretch>
                    <a:fillRect t="-12727" r="-144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5447163" y="6281054"/>
                  <a:ext cx="162480" cy="241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𝐹</m:t>
                            </m:r>
                          </m:e>
                        </m:acc>
                      </m:oMath>
                    </m:oMathPara>
                  </a14:m>
                  <a:endParaRPr lang="es-ES" sz="1400"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5447163" y="6281054"/>
                  <a:ext cx="162480" cy="241605"/>
                </a:xfrm>
                <a:prstGeom prst="rect">
                  <a:avLst/>
                </a:prstGeom>
                <a:blipFill>
                  <a:blip r:embed="rId7"/>
                  <a:stretch>
                    <a:fillRect l="-22222" t="-35000" r="-92593"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2851253" y="6242833"/>
                  <a:ext cx="14587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0</m:t>
                        </m:r>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2851253" y="6242833"/>
                  <a:ext cx="145874" cy="215444"/>
                </a:xfrm>
                <a:prstGeom prst="rect">
                  <a:avLst/>
                </a:prstGeom>
                <a:blipFill>
                  <a:blip r:embed="rId8"/>
                  <a:stretch>
                    <a:fillRect l="-25000" r="-25000" b="-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p:cNvSpPr txBox="1"/>
                <p:nvPr/>
              </p:nvSpPr>
              <p:spPr>
                <a:xfrm rot="18207207">
                  <a:off x="2976031" y="5357925"/>
                  <a:ext cx="718915" cy="241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𝐹</m:t>
                            </m:r>
                          </m:e>
                        </m:acc>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acc>
                              <m:accPr>
                                <m:chr m:val="⃗"/>
                                <m:ctrlPr>
                                  <a:rPr lang="es-ES" sz="1400" i="1">
                                    <a:latin typeface="Cambria Math" panose="02040503050406030204" pitchFamily="18" charset="0"/>
                                  </a:rPr>
                                </m:ctrlPr>
                              </m:accPr>
                              <m:e>
                                <m:r>
                                  <a:rPr lang="es-ES" sz="1400" i="1">
                                    <a:latin typeface="Cambria Math" panose="02040503050406030204" pitchFamily="18" charset="0"/>
                                  </a:rPr>
                                  <m:t>𝐹</m:t>
                                </m:r>
                              </m:e>
                            </m:acc>
                          </m:e>
                          <m:sub>
                            <m:r>
                              <a:rPr lang="es-ES" sz="1400" i="1">
                                <a:latin typeface="Cambria Math" panose="02040503050406030204" pitchFamily="18" charset="0"/>
                              </a:rPr>
                              <m:t>𝑅</m:t>
                            </m:r>
                          </m:sub>
                        </m:sSub>
                      </m:oMath>
                    </m:oMathPara>
                  </a14:m>
                  <a:endParaRPr lang="es-ES" sz="1400" dirty="0"/>
                </a:p>
              </p:txBody>
            </p:sp>
          </mc:Choice>
          <mc:Fallback xmlns="">
            <p:sp>
              <p:nvSpPr>
                <p:cNvPr id="36" name="CuadroTexto 35"/>
                <p:cNvSpPr txBox="1">
                  <a:spLocks noRot="1" noChangeAspect="1" noMove="1" noResize="1" noEditPoints="1" noAdjustHandles="1" noChangeArrowheads="1" noChangeShapeType="1" noTextEdit="1"/>
                </p:cNvSpPr>
                <p:nvPr/>
              </p:nvSpPr>
              <p:spPr>
                <a:xfrm rot="18207207">
                  <a:off x="2976031" y="5357925"/>
                  <a:ext cx="718915" cy="241605"/>
                </a:xfrm>
                <a:prstGeom prst="rect">
                  <a:avLst/>
                </a:prstGeom>
                <a:blipFill>
                  <a:blip r:embed="rId9"/>
                  <a:stretch>
                    <a:fillRect l="-14141" t="-26446" r="-13131" b="-41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p:cNvSpPr/>
                <p:nvPr/>
              </p:nvSpPr>
              <p:spPr>
                <a:xfrm>
                  <a:off x="3183309" y="4675128"/>
                  <a:ext cx="1443280" cy="328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𝑅𝑒</m:t>
                            </m:r>
                            <m:r>
                              <a:rPr lang="es-ES" sz="1400" i="1">
                                <a:latin typeface="Cambria Math" panose="02040503050406030204" pitchFamily="18" charset="0"/>
                              </a:rPr>
                              <m:t> (</m:t>
                            </m:r>
                            <m:r>
                              <a:rPr lang="es-ES" sz="1400" i="1">
                                <a:latin typeface="Cambria Math" panose="02040503050406030204" pitchFamily="18" charset="0"/>
                              </a:rPr>
                              <m:t>𝑚</m:t>
                            </m:r>
                            <m:r>
                              <a:rPr lang="es-ES" sz="1400" i="1">
                                <a:latin typeface="Cambria Math" panose="02040503050406030204" pitchFamily="18" charset="0"/>
                              </a:rPr>
                              <m:t>á</m:t>
                            </m:r>
                            <m:r>
                              <a:rPr lang="es-ES" sz="1400" i="1">
                                <a:latin typeface="Cambria Math" panose="02040503050406030204" pitchFamily="18" charset="0"/>
                              </a:rPr>
                              <m:t>𝑥</m:t>
                            </m:r>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𝜇</m:t>
                            </m:r>
                          </m:e>
                          <m:sub>
                            <m:r>
                              <a:rPr lang="es-ES" sz="1400" i="1">
                                <a:latin typeface="Cambria Math" panose="02040503050406030204" pitchFamily="18" charset="0"/>
                              </a:rPr>
                              <m:t>𝑒</m:t>
                            </m:r>
                          </m:sub>
                        </m:sSub>
                        <m:r>
                          <a:rPr lang="es-ES" sz="1400" i="1">
                            <a:latin typeface="Cambria Math" panose="02040503050406030204" pitchFamily="18" charset="0"/>
                          </a:rPr>
                          <m:t>𝑁</m:t>
                        </m:r>
                      </m:oMath>
                    </m:oMathPara>
                  </a14:m>
                  <a:endParaRPr lang="es-ES" sz="1400" dirty="0"/>
                </a:p>
              </p:txBody>
            </p:sp>
          </mc:Choice>
          <mc:Fallback xmlns="">
            <p:sp>
              <p:nvSpPr>
                <p:cNvPr id="35" name="Rectángulo 34"/>
                <p:cNvSpPr>
                  <a:spLocks noRot="1" noChangeAspect="1" noMove="1" noResize="1" noEditPoints="1" noAdjustHandles="1" noChangeArrowheads="1" noChangeShapeType="1" noTextEdit="1"/>
                </p:cNvSpPr>
                <p:nvPr/>
              </p:nvSpPr>
              <p:spPr>
                <a:xfrm>
                  <a:off x="3183309" y="4675128"/>
                  <a:ext cx="1443280" cy="328488"/>
                </a:xfrm>
                <a:prstGeom prst="rect">
                  <a:avLst/>
                </a:prstGeom>
                <a:blipFill>
                  <a:blip r:embed="rId10"/>
                  <a:stretch>
                    <a:fillRect b="-5556"/>
                  </a:stretch>
                </a:blipFill>
              </p:spPr>
              <p:txBody>
                <a:bodyPr/>
                <a:lstStyle/>
                <a:p>
                  <a:r>
                    <a:rPr lang="es-ES">
                      <a:noFill/>
                    </a:rPr>
                    <a:t> </a:t>
                  </a:r>
                </a:p>
              </p:txBody>
            </p:sp>
          </mc:Fallback>
        </mc:AlternateContent>
        <p:sp>
          <p:nvSpPr>
            <p:cNvPr id="37" name="Elipse 36"/>
            <p:cNvSpPr/>
            <p:nvPr/>
          </p:nvSpPr>
          <p:spPr>
            <a:xfrm>
              <a:off x="3784600" y="5026099"/>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8" name="Rectángulo 37"/>
                <p:cNvSpPr/>
                <p:nvPr/>
              </p:nvSpPr>
              <p:spPr>
                <a:xfrm>
                  <a:off x="3848119" y="5314483"/>
                  <a:ext cx="1434046" cy="3284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𝑅𝑐</m:t>
                            </m:r>
                            <m:r>
                              <a:rPr lang="es-ES" sz="1400" i="1">
                                <a:latin typeface="Cambria Math" panose="02040503050406030204" pitchFamily="18" charset="0"/>
                              </a:rPr>
                              <m:t> (</m:t>
                            </m:r>
                            <m:r>
                              <a:rPr lang="es-ES" sz="1400" i="1">
                                <a:latin typeface="Cambria Math" panose="02040503050406030204" pitchFamily="18" charset="0"/>
                              </a:rPr>
                              <m:t>𝑚</m:t>
                            </m:r>
                            <m:r>
                              <a:rPr lang="es-ES" sz="1400" i="1">
                                <a:latin typeface="Cambria Math" panose="02040503050406030204" pitchFamily="18" charset="0"/>
                              </a:rPr>
                              <m:t>á</m:t>
                            </m:r>
                            <m:r>
                              <a:rPr lang="es-ES" sz="1400" i="1">
                                <a:latin typeface="Cambria Math" panose="02040503050406030204" pitchFamily="18" charset="0"/>
                              </a:rPr>
                              <m:t>𝑥</m:t>
                            </m:r>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𝜇</m:t>
                            </m:r>
                          </m:e>
                          <m:sub>
                            <m:r>
                              <a:rPr lang="es-ES" sz="1400" i="1">
                                <a:latin typeface="Cambria Math" panose="02040503050406030204" pitchFamily="18" charset="0"/>
                              </a:rPr>
                              <m:t>𝑐</m:t>
                            </m:r>
                          </m:sub>
                        </m:sSub>
                        <m:r>
                          <a:rPr lang="es-ES" sz="1400" i="1">
                            <a:latin typeface="Cambria Math" panose="02040503050406030204" pitchFamily="18" charset="0"/>
                          </a:rPr>
                          <m:t>𝑁</m:t>
                        </m:r>
                      </m:oMath>
                    </m:oMathPara>
                  </a14:m>
                  <a:endParaRPr lang="es-ES" sz="1400" dirty="0"/>
                </a:p>
              </p:txBody>
            </p:sp>
          </mc:Choice>
          <mc:Fallback xmlns="">
            <p:sp>
              <p:nvSpPr>
                <p:cNvPr id="38" name="Rectángulo 37"/>
                <p:cNvSpPr>
                  <a:spLocks noRot="1" noChangeAspect="1" noMove="1" noResize="1" noEditPoints="1" noAdjustHandles="1" noChangeArrowheads="1" noChangeShapeType="1" noTextEdit="1"/>
                </p:cNvSpPr>
                <p:nvPr/>
              </p:nvSpPr>
              <p:spPr>
                <a:xfrm>
                  <a:off x="3848119" y="5314483"/>
                  <a:ext cx="1434046" cy="328488"/>
                </a:xfrm>
                <a:prstGeom prst="rect">
                  <a:avLst/>
                </a:prstGeom>
                <a:blipFill>
                  <a:blip r:embed="rId11"/>
                  <a:stretch>
                    <a:fillRect b="-7547"/>
                  </a:stretch>
                </a:blipFill>
              </p:spPr>
              <p:txBody>
                <a:bodyPr/>
                <a:lstStyle/>
                <a:p>
                  <a:r>
                    <a:rPr lang="es-ES">
                      <a:noFill/>
                    </a:rPr>
                    <a:t> </a:t>
                  </a:r>
                </a:p>
              </p:txBody>
            </p:sp>
          </mc:Fallback>
        </mc:AlternateContent>
        <p:sp>
          <p:nvSpPr>
            <p:cNvPr id="39" name="CuadroTexto 38"/>
            <p:cNvSpPr txBox="1"/>
            <p:nvPr/>
          </p:nvSpPr>
          <p:spPr>
            <a:xfrm>
              <a:off x="3153233" y="5859355"/>
              <a:ext cx="718466" cy="461665"/>
            </a:xfrm>
            <a:prstGeom prst="rect">
              <a:avLst/>
            </a:prstGeom>
            <a:noFill/>
          </p:spPr>
          <p:txBody>
            <a:bodyPr wrap="none" rtlCol="0">
              <a:spAutoFit/>
            </a:bodyPr>
            <a:lstStyle/>
            <a:p>
              <a:r>
                <a:rPr lang="es-ES" sz="1200" dirty="0"/>
                <a:t>r</a:t>
              </a:r>
              <a:r>
                <a:rPr lang="es-ES" sz="1200" dirty="0" smtClean="0"/>
                <a:t>egión</a:t>
              </a:r>
            </a:p>
            <a:p>
              <a:r>
                <a:rPr lang="es-ES" sz="1200" dirty="0" smtClean="0"/>
                <a:t>estática</a:t>
              </a:r>
              <a:endParaRPr lang="es-ES" sz="1200" dirty="0"/>
            </a:p>
          </p:txBody>
        </p:sp>
        <p:sp>
          <p:nvSpPr>
            <p:cNvPr id="41" name="CuadroTexto 40"/>
            <p:cNvSpPr txBox="1"/>
            <p:nvPr/>
          </p:nvSpPr>
          <p:spPr>
            <a:xfrm>
              <a:off x="4004604" y="5846976"/>
              <a:ext cx="1277561" cy="276999"/>
            </a:xfrm>
            <a:prstGeom prst="rect">
              <a:avLst/>
            </a:prstGeom>
            <a:noFill/>
          </p:spPr>
          <p:txBody>
            <a:bodyPr wrap="square" rtlCol="0">
              <a:spAutoFit/>
            </a:bodyPr>
            <a:lstStyle/>
            <a:p>
              <a:r>
                <a:rPr lang="es-ES" sz="1200" dirty="0"/>
                <a:t>r</a:t>
              </a:r>
              <a:r>
                <a:rPr lang="es-ES" sz="1200" dirty="0" smtClean="0"/>
                <a:t>egión cinética</a:t>
              </a:r>
              <a:endParaRPr lang="es-ES" sz="1200" dirty="0"/>
            </a:p>
          </p:txBody>
        </p:sp>
      </p:grpSp>
      <p:pic>
        <p:nvPicPr>
          <p:cNvPr id="25" name="Imagen 24">
            <a:hlinkClick r:id="rId12"/>
          </p:cNvPr>
          <p:cNvPicPr>
            <a:picLocks noChangeAspect="1"/>
          </p:cNvPicPr>
          <p:nvPr/>
        </p:nvPicPr>
        <p:blipFill>
          <a:blip r:embed="rId13">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27" name="Rectángulo 26"/>
          <p:cNvSpPr/>
          <p:nvPr/>
        </p:nvSpPr>
        <p:spPr>
          <a:xfrm>
            <a:off x="19278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0761145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8</a:t>
            </a:r>
            <a:r>
              <a:rPr lang="es-ES" sz="1600" b="1" dirty="0" smtClean="0">
                <a:solidFill>
                  <a:schemeClr val="bg1"/>
                </a:solidFill>
              </a:rPr>
              <a:t>. Resolución de problemas</a:t>
            </a:r>
            <a:endParaRPr lang="es-ES" sz="1600" b="1" dirty="0">
              <a:solidFill>
                <a:schemeClr val="bg1"/>
              </a:solidFill>
            </a:endParaRPr>
          </a:p>
        </p:txBody>
      </p:sp>
      <p:sp>
        <p:nvSpPr>
          <p:cNvPr id="34" name="36 CuadroTexto"/>
          <p:cNvSpPr txBox="1"/>
          <p:nvPr/>
        </p:nvSpPr>
        <p:spPr>
          <a:xfrm>
            <a:off x="313898" y="955344"/>
            <a:ext cx="4753402" cy="4832092"/>
          </a:xfrm>
          <a:prstGeom prst="rect">
            <a:avLst/>
          </a:prstGeom>
          <a:noFill/>
        </p:spPr>
        <p:txBody>
          <a:bodyPr wrap="square" rtlCol="0">
            <a:spAutoFit/>
          </a:bodyPr>
          <a:lstStyle/>
          <a:p>
            <a:r>
              <a:rPr lang="es-ES" b="1" dirty="0">
                <a:solidFill>
                  <a:srgbClr val="00B0F0"/>
                </a:solidFill>
                <a:sym typeface="Wingdings 3" panose="05040102010807070707" pitchFamily="18" charset="2"/>
              </a:rPr>
              <a:t> </a:t>
            </a:r>
            <a:r>
              <a:rPr lang="es-ES" b="1" dirty="0" smtClean="0">
                <a:solidFill>
                  <a:srgbClr val="00B0F0"/>
                </a:solidFill>
                <a:sym typeface="Wingdings 3" panose="05040102010807070707" pitchFamily="18" charset="2"/>
              </a:rPr>
              <a:t>Procedimiento</a:t>
            </a:r>
            <a:endParaRPr lang="es-ES" b="1" dirty="0">
              <a:solidFill>
                <a:srgbClr val="00B0F0"/>
              </a:solidFill>
            </a:endParaRPr>
          </a:p>
          <a:p>
            <a:pPr algn="just"/>
            <a:endParaRPr lang="es-ES" sz="1600" dirty="0" smtClean="0">
              <a:latin typeface="+mj-lt"/>
            </a:endParaRPr>
          </a:p>
          <a:p>
            <a:pPr marL="266700" indent="-266700" algn="just">
              <a:spcAft>
                <a:spcPts val="600"/>
              </a:spcAft>
              <a:buAutoNum type="arabicPeriod"/>
            </a:pPr>
            <a:r>
              <a:rPr lang="es-ES" sz="1600" dirty="0" smtClean="0">
                <a:latin typeface="+mj-lt"/>
              </a:rPr>
              <a:t>Identificación de los cuerpos que intervienen en el problema.</a:t>
            </a:r>
          </a:p>
          <a:p>
            <a:pPr marL="266700" indent="-266700" algn="just">
              <a:spcAft>
                <a:spcPts val="600"/>
              </a:spcAft>
              <a:buAutoNum type="arabicPeriod"/>
            </a:pPr>
            <a:r>
              <a:rPr lang="es-ES" sz="1600" dirty="0" smtClean="0">
                <a:latin typeface="+mj-lt"/>
              </a:rPr>
              <a:t>Identificación de las fuerzas que actúan sobre cada uno de ellos, dibujándolas en un diagrama.</a:t>
            </a:r>
          </a:p>
          <a:p>
            <a:pPr marL="266700" indent="-266700" algn="just">
              <a:spcAft>
                <a:spcPts val="600"/>
              </a:spcAft>
              <a:buAutoNum type="arabicPeriod"/>
            </a:pPr>
            <a:r>
              <a:rPr lang="es-ES" sz="1600" dirty="0" smtClean="0">
                <a:latin typeface="+mj-lt"/>
              </a:rPr>
              <a:t>Descomponer todas las fuerzas posibles en sus componentes cartesianas.</a:t>
            </a:r>
          </a:p>
          <a:p>
            <a:pPr marL="266700" indent="-266700" algn="just">
              <a:spcAft>
                <a:spcPts val="600"/>
              </a:spcAft>
              <a:buFont typeface="+mj-lt"/>
              <a:buAutoNum type="arabicPeriod" startAt="4"/>
            </a:pPr>
            <a:r>
              <a:rPr lang="es-ES" sz="1600" dirty="0">
                <a:latin typeface="+mj-lt"/>
              </a:rPr>
              <a:t>Hallar la resultante de las componentes de las fuerzas en la dirección del movimiento y aplicamos la 2ª ley de Newton a cada uno de los cuerpos (tantas ecuaciones como cuerpos se tengan</a:t>
            </a:r>
            <a:r>
              <a:rPr lang="es-ES" sz="1600" dirty="0" smtClean="0">
                <a:latin typeface="+mj-lt"/>
              </a:rPr>
              <a:t>):</a:t>
            </a:r>
          </a:p>
          <a:p>
            <a:pPr marL="355600" indent="-355600" algn="just">
              <a:buFont typeface="+mj-lt"/>
              <a:buAutoNum type="arabicPeriod" startAt="4"/>
            </a:pPr>
            <a:endParaRPr lang="es-ES" sz="1600" dirty="0" smtClean="0">
              <a:latin typeface="+mj-lt"/>
            </a:endParaRPr>
          </a:p>
          <a:p>
            <a:pPr marL="355600" indent="-355600" algn="just">
              <a:buFont typeface="+mj-lt"/>
              <a:buAutoNum type="arabicPeriod" startAt="4"/>
            </a:pPr>
            <a:endParaRPr lang="es-ES" sz="1600" dirty="0" smtClean="0">
              <a:latin typeface="+mj-lt"/>
            </a:endParaRPr>
          </a:p>
          <a:p>
            <a:pPr algn="just"/>
            <a:endParaRPr lang="es-ES" sz="1600" dirty="0">
              <a:latin typeface="+mj-lt"/>
            </a:endParaRPr>
          </a:p>
          <a:p>
            <a:pPr marL="266700" indent="-266700" algn="just"/>
            <a:r>
              <a:rPr lang="es-ES" sz="1600" dirty="0" smtClean="0">
                <a:latin typeface="+mj-lt"/>
              </a:rPr>
              <a:t>5. 	Calcular </a:t>
            </a:r>
            <a:r>
              <a:rPr lang="es-ES" sz="1600" dirty="0">
                <a:latin typeface="+mj-lt"/>
              </a:rPr>
              <a:t>la </a:t>
            </a:r>
            <a:r>
              <a:rPr lang="es-ES" sz="1600" dirty="0" smtClean="0">
                <a:latin typeface="+mj-lt"/>
              </a:rPr>
              <a:t>aceleración.</a:t>
            </a:r>
            <a:endParaRPr lang="es-ES" sz="1600" dirty="0">
              <a:latin typeface="+mj-lt"/>
            </a:endParaRPr>
          </a:p>
        </p:txBody>
      </p:sp>
      <mc:AlternateContent xmlns:mc="http://schemas.openxmlformats.org/markup-compatibility/2006" xmlns:a14="http://schemas.microsoft.com/office/drawing/2010/main">
        <mc:Choice Requires="a14">
          <p:sp>
            <p:nvSpPr>
              <p:cNvPr id="35" name="38 CuadroTexto"/>
              <p:cNvSpPr txBox="1"/>
              <p:nvPr/>
            </p:nvSpPr>
            <p:spPr>
              <a:xfrm>
                <a:off x="2141844" y="4609515"/>
                <a:ext cx="1431024" cy="760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i="1" smtClean="0">
                              <a:latin typeface="Cambria Math" panose="02040503050406030204" pitchFamily="18" charset="0"/>
                            </a:rPr>
                          </m:ctrlPr>
                        </m:naryPr>
                        <m:sub>
                          <m:r>
                            <m:rPr>
                              <m:brk m:alnAt="23"/>
                            </m:rPr>
                            <a:rPr lang="es-ES" sz="1600" b="0" i="1" smtClean="0">
                              <a:latin typeface="Cambria Math" panose="02040503050406030204" pitchFamily="18" charset="0"/>
                            </a:rPr>
                            <m:t>𝑖</m:t>
                          </m:r>
                          <m:r>
                            <a:rPr lang="es-ES" sz="1600" b="0" i="1" smtClean="0">
                              <a:latin typeface="Cambria Math" panose="02040503050406030204" pitchFamily="18" charset="0"/>
                            </a:rPr>
                            <m:t>=1</m:t>
                          </m:r>
                        </m:sub>
                        <m:sup>
                          <m:r>
                            <a:rPr lang="es-ES" sz="1600" b="0" i="1" smtClean="0">
                              <a:latin typeface="Cambria Math" panose="02040503050406030204" pitchFamily="18" charset="0"/>
                            </a:rPr>
                            <m:t>𝑛</m:t>
                          </m:r>
                        </m:sup>
                        <m:e>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𝑖</m:t>
                              </m:r>
                            </m:sub>
                          </m:sSub>
                        </m:e>
                      </m:nary>
                      <m:r>
                        <a:rPr lang="es-ES" sz="1600" b="0" i="1" smtClean="0">
                          <a:latin typeface="Cambria Math" panose="02040503050406030204" pitchFamily="18" charset="0"/>
                        </a:rPr>
                        <m:t>=</m:t>
                      </m:r>
                      <m:r>
                        <a:rPr lang="es-ES" sz="1600" b="0" i="1" smtClean="0">
                          <a:latin typeface="Cambria Math" panose="02040503050406030204" pitchFamily="18" charset="0"/>
                        </a:rPr>
                        <m:t>𝑚</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oMath>
                  </m:oMathPara>
                </a14:m>
                <a:endParaRPr lang="es-ES" sz="1600" dirty="0">
                  <a:latin typeface="+mj-lt"/>
                </a:endParaRPr>
              </a:p>
            </p:txBody>
          </p:sp>
        </mc:Choice>
        <mc:Fallback xmlns="">
          <p:sp>
            <p:nvSpPr>
              <p:cNvPr id="35" name="38 CuadroTexto"/>
              <p:cNvSpPr txBox="1">
                <a:spLocks noRot="1" noChangeAspect="1" noMove="1" noResize="1" noEditPoints="1" noAdjustHandles="1" noChangeArrowheads="1" noChangeShapeType="1" noTextEdit="1"/>
              </p:cNvSpPr>
              <p:nvPr/>
            </p:nvSpPr>
            <p:spPr>
              <a:xfrm>
                <a:off x="2141844" y="4609515"/>
                <a:ext cx="1431024" cy="760849"/>
              </a:xfrm>
              <a:prstGeom prst="rect">
                <a:avLst/>
              </a:prstGeom>
              <a:blipFill>
                <a:blip r:embed="rId3"/>
                <a:stretch>
                  <a:fillRect/>
                </a:stretch>
              </a:blipFill>
            </p:spPr>
            <p:txBody>
              <a:bodyPr/>
              <a:lstStyle/>
              <a:p>
                <a:r>
                  <a:rPr lang="es-ES">
                    <a:noFill/>
                  </a:rPr>
                  <a:t> </a:t>
                </a:r>
              </a:p>
            </p:txBody>
          </p:sp>
        </mc:Fallback>
      </mc:AlternateContent>
      <p:grpSp>
        <p:nvGrpSpPr>
          <p:cNvPr id="36" name="35 Grupo"/>
          <p:cNvGrpSpPr/>
          <p:nvPr/>
        </p:nvGrpSpPr>
        <p:grpSpPr>
          <a:xfrm>
            <a:off x="5090616" y="1476188"/>
            <a:ext cx="3792015" cy="2660030"/>
            <a:chOff x="504968" y="943927"/>
            <a:chExt cx="3792015" cy="2660030"/>
          </a:xfrm>
        </p:grpSpPr>
        <p:sp>
          <p:nvSpPr>
            <p:cNvPr id="38" name="1 Rectángulo"/>
            <p:cNvSpPr/>
            <p:nvPr/>
          </p:nvSpPr>
          <p:spPr>
            <a:xfrm>
              <a:off x="941696" y="2662261"/>
              <a:ext cx="3275462" cy="941696"/>
            </a:xfrm>
            <a:prstGeom prst="rect">
              <a:avLst/>
            </a:prstGeom>
            <a:gradFill>
              <a:gsLst>
                <a:gs pos="0">
                  <a:schemeClr val="accent6">
                    <a:lumMod val="75000"/>
                  </a:schemeClr>
                </a:gs>
                <a:gs pos="50000">
                  <a:schemeClr val="accent6">
                    <a:lumMod val="60000"/>
                    <a:lumOff val="4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39" name="5 Rectángulo"/>
            <p:cNvSpPr/>
            <p:nvPr/>
          </p:nvSpPr>
          <p:spPr>
            <a:xfrm>
              <a:off x="1228299" y="1637731"/>
              <a:ext cx="1487606" cy="1023582"/>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40" name="10 Rectángulo"/>
            <p:cNvSpPr/>
            <p:nvPr/>
          </p:nvSpPr>
          <p:spPr>
            <a:xfrm>
              <a:off x="2731827" y="1831074"/>
              <a:ext cx="1103194" cy="830239"/>
            </a:xfrm>
            <a:prstGeom prst="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cxnSp>
          <p:nvCxnSpPr>
            <p:cNvPr id="41" name="9 Conector recto de flecha"/>
            <p:cNvCxnSpPr/>
            <p:nvPr/>
          </p:nvCxnSpPr>
          <p:spPr>
            <a:xfrm>
              <a:off x="504968" y="2183643"/>
              <a:ext cx="696036"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14 Conector recto de flecha"/>
            <p:cNvCxnSpPr/>
            <p:nvPr/>
          </p:nvCxnSpPr>
          <p:spPr>
            <a:xfrm flipH="1">
              <a:off x="1230575" y="2185919"/>
              <a:ext cx="720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15 Conector recto de flecha"/>
            <p:cNvCxnSpPr/>
            <p:nvPr/>
          </p:nvCxnSpPr>
          <p:spPr>
            <a:xfrm rot="16200000">
              <a:off x="1513004" y="1745017"/>
              <a:ext cx="90000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18 Conector recto de flecha"/>
            <p:cNvCxnSpPr/>
            <p:nvPr/>
          </p:nvCxnSpPr>
          <p:spPr>
            <a:xfrm>
              <a:off x="3266366" y="2270080"/>
              <a:ext cx="720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19 Conector recto de flecha"/>
            <p:cNvCxnSpPr/>
            <p:nvPr/>
          </p:nvCxnSpPr>
          <p:spPr>
            <a:xfrm flipH="1">
              <a:off x="1492158" y="2433853"/>
              <a:ext cx="468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20 Conector recto de flecha"/>
            <p:cNvCxnSpPr/>
            <p:nvPr/>
          </p:nvCxnSpPr>
          <p:spPr>
            <a:xfrm flipH="1">
              <a:off x="2883661" y="2268231"/>
              <a:ext cx="360000"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21 Conector recto de flecha"/>
            <p:cNvCxnSpPr/>
            <p:nvPr/>
          </p:nvCxnSpPr>
          <p:spPr>
            <a:xfrm rot="5400000" flipV="1">
              <a:off x="1515279" y="2634396"/>
              <a:ext cx="90000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22 Conector recto de flecha"/>
            <p:cNvCxnSpPr/>
            <p:nvPr/>
          </p:nvCxnSpPr>
          <p:spPr>
            <a:xfrm rot="16200000">
              <a:off x="2888169" y="1919178"/>
              <a:ext cx="72000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23 Conector recto de flecha"/>
            <p:cNvCxnSpPr/>
            <p:nvPr/>
          </p:nvCxnSpPr>
          <p:spPr>
            <a:xfrm rot="5400000" flipV="1">
              <a:off x="2888169" y="2624028"/>
              <a:ext cx="720000" cy="0"/>
            </a:xfrm>
            <a:prstGeom prst="straightConnector1">
              <a:avLst/>
            </a:prstGeom>
            <a:ln w="381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12 CuadroTexto"/>
            <p:cNvSpPr txBox="1"/>
            <p:nvPr/>
          </p:nvSpPr>
          <p:spPr>
            <a:xfrm>
              <a:off x="2295525" y="1581150"/>
              <a:ext cx="356188" cy="338554"/>
            </a:xfrm>
            <a:prstGeom prst="rect">
              <a:avLst/>
            </a:prstGeom>
            <a:noFill/>
          </p:spPr>
          <p:txBody>
            <a:bodyPr wrap="none" rtlCol="0">
              <a:spAutoFit/>
            </a:bodyPr>
            <a:lstStyle/>
            <a:p>
              <a:r>
                <a:rPr lang="es-ES" sz="1600" dirty="0" smtClean="0">
                  <a:latin typeface="+mj-lt"/>
                </a:rPr>
                <a:t>m</a:t>
              </a:r>
              <a:endParaRPr lang="es-ES" sz="1600" dirty="0">
                <a:latin typeface="+mj-lt"/>
              </a:endParaRPr>
            </a:p>
          </p:txBody>
        </p:sp>
        <p:sp>
          <p:nvSpPr>
            <p:cNvPr id="51" name="24 CuadroTexto"/>
            <p:cNvSpPr txBox="1"/>
            <p:nvPr/>
          </p:nvSpPr>
          <p:spPr>
            <a:xfrm>
              <a:off x="3457575" y="1790700"/>
              <a:ext cx="405880" cy="338554"/>
            </a:xfrm>
            <a:prstGeom prst="rect">
              <a:avLst/>
            </a:prstGeom>
            <a:noFill/>
          </p:spPr>
          <p:txBody>
            <a:bodyPr wrap="none" rtlCol="0">
              <a:spAutoFit/>
            </a:bodyPr>
            <a:lstStyle/>
            <a:p>
              <a:r>
                <a:rPr lang="es-ES" sz="1600" dirty="0">
                  <a:latin typeface="+mj-lt"/>
                </a:rPr>
                <a:t>m</a:t>
              </a:r>
              <a:r>
                <a:rPr lang="es-ES" sz="1600" dirty="0" smtClean="0">
                  <a:latin typeface="+mj-lt"/>
                </a:rPr>
                <a:t>’</a:t>
              </a:r>
              <a:endParaRPr lang="es-ES" sz="1600" dirty="0">
                <a:latin typeface="+mj-lt"/>
              </a:endParaRPr>
            </a:p>
          </p:txBody>
        </p:sp>
        <mc:AlternateContent xmlns:mc="http://schemas.openxmlformats.org/markup-compatibility/2006" xmlns:a14="http://schemas.microsoft.com/office/drawing/2010/main">
          <mc:Choice Requires="a14">
            <p:sp>
              <p:nvSpPr>
                <p:cNvPr id="52" name="25 CuadroTexto"/>
                <p:cNvSpPr txBox="1"/>
                <p:nvPr/>
              </p:nvSpPr>
              <p:spPr>
                <a:xfrm>
                  <a:off x="619125" y="1820227"/>
                  <a:ext cx="375424"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oMath>
                    </m:oMathPara>
                  </a14:m>
                  <a:endParaRPr lang="es-ES" sz="1600" dirty="0">
                    <a:latin typeface="+mj-lt"/>
                  </a:endParaRPr>
                </a:p>
              </p:txBody>
            </p:sp>
          </mc:Choice>
          <mc:Fallback xmlns="">
            <p:sp>
              <p:nvSpPr>
                <p:cNvPr id="26" name="25 CuadroTexto"/>
                <p:cNvSpPr txBox="1">
                  <a:spLocks noRot="1" noChangeAspect="1" noMove="1" noResize="1" noEditPoints="1" noAdjustHandles="1" noChangeArrowheads="1" noChangeShapeType="1" noTextEdit="1"/>
                </p:cNvSpPr>
                <p:nvPr/>
              </p:nvSpPr>
              <p:spPr>
                <a:xfrm>
                  <a:off x="619125" y="1820227"/>
                  <a:ext cx="375424" cy="368499"/>
                </a:xfrm>
                <a:prstGeom prst="rect">
                  <a:avLst/>
                </a:prstGeom>
                <a:blipFill rotWithShape="1">
                  <a:blip r:embed="rId4"/>
                  <a:stretch>
                    <a:fillRect t="-13115" r="-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3" name="26 CuadroTexto"/>
                <p:cNvSpPr txBox="1"/>
                <p:nvPr/>
              </p:nvSpPr>
              <p:spPr>
                <a:xfrm>
                  <a:off x="1371600" y="1753552"/>
                  <a:ext cx="420308"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r>
                              <a:rPr lang="es-ES" sz="1600" b="0" i="1" smtClean="0">
                                <a:latin typeface="Cambria Math" panose="02040503050406030204" pitchFamily="18" charset="0"/>
                              </a:rPr>
                              <m:t>′</m:t>
                            </m:r>
                          </m:e>
                        </m:acc>
                      </m:oMath>
                    </m:oMathPara>
                  </a14:m>
                  <a:endParaRPr lang="es-ES" sz="1600" dirty="0">
                    <a:latin typeface="+mj-lt"/>
                  </a:endParaRPr>
                </a:p>
              </p:txBody>
            </p:sp>
          </mc:Choice>
          <mc:Fallback xmlns="">
            <p:sp>
              <p:nvSpPr>
                <p:cNvPr id="27" name="26 CuadroTexto"/>
                <p:cNvSpPr txBox="1">
                  <a:spLocks noRot="1" noChangeAspect="1" noMove="1" noResize="1" noEditPoints="1" noAdjustHandles="1" noChangeArrowheads="1" noChangeShapeType="1" noTextEdit="1"/>
                </p:cNvSpPr>
                <p:nvPr/>
              </p:nvSpPr>
              <p:spPr>
                <a:xfrm>
                  <a:off x="1371600" y="1753552"/>
                  <a:ext cx="420308" cy="388824"/>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27 CuadroTexto"/>
                <p:cNvSpPr txBox="1"/>
                <p:nvPr/>
              </p:nvSpPr>
              <p:spPr>
                <a:xfrm>
                  <a:off x="3876675" y="1915477"/>
                  <a:ext cx="420308"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r>
                              <a:rPr lang="es-ES" sz="1600" b="0" i="1" smtClean="0">
                                <a:latin typeface="Cambria Math" panose="02040503050406030204" pitchFamily="18" charset="0"/>
                              </a:rPr>
                              <m:t>′</m:t>
                            </m:r>
                          </m:e>
                        </m:acc>
                      </m:oMath>
                    </m:oMathPara>
                  </a14:m>
                  <a:endParaRPr lang="es-ES" sz="1600" dirty="0">
                    <a:latin typeface="+mj-lt"/>
                  </a:endParaRPr>
                </a:p>
              </p:txBody>
            </p:sp>
          </mc:Choice>
          <mc:Fallback xmlns="">
            <p:sp>
              <p:nvSpPr>
                <p:cNvPr id="28" name="27 CuadroTexto"/>
                <p:cNvSpPr txBox="1">
                  <a:spLocks noRot="1" noChangeAspect="1" noMove="1" noResize="1" noEditPoints="1" noAdjustHandles="1" noChangeArrowheads="1" noChangeShapeType="1" noTextEdit="1"/>
                </p:cNvSpPr>
                <p:nvPr/>
              </p:nvSpPr>
              <p:spPr>
                <a:xfrm>
                  <a:off x="3876675" y="1915477"/>
                  <a:ext cx="420308" cy="388824"/>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29 CuadroTexto"/>
                <p:cNvSpPr txBox="1"/>
                <p:nvPr/>
              </p:nvSpPr>
              <p:spPr>
                <a:xfrm>
                  <a:off x="1771650" y="3042270"/>
                  <a:ext cx="374013"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𝑃</m:t>
                            </m:r>
                          </m:e>
                        </m:acc>
                      </m:oMath>
                    </m:oMathPara>
                  </a14:m>
                  <a:endParaRPr lang="es-ES" sz="1600" dirty="0">
                    <a:latin typeface="+mj-lt"/>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1771650" y="3042270"/>
                  <a:ext cx="374013" cy="368499"/>
                </a:xfrm>
                <a:prstGeom prst="rect">
                  <a:avLst/>
                </a:prstGeom>
                <a:blipFill rotWithShape="1">
                  <a:blip r:embed="rId7"/>
                  <a:stretch>
                    <a:fillRect t="-13333" r="-2295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30 CuadroTexto"/>
                <p:cNvSpPr txBox="1"/>
                <p:nvPr/>
              </p:nvSpPr>
              <p:spPr>
                <a:xfrm>
                  <a:off x="1743075" y="943927"/>
                  <a:ext cx="393248"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𝑁</m:t>
                            </m:r>
                          </m:e>
                        </m:acc>
                      </m:oMath>
                    </m:oMathPara>
                  </a14:m>
                  <a:endParaRPr lang="es-ES" sz="1600" dirty="0">
                    <a:latin typeface="+mj-lt"/>
                  </a:endParaRPr>
                </a:p>
              </p:txBody>
            </p:sp>
          </mc:Choice>
          <mc:Fallback xmlns="">
            <p:sp>
              <p:nvSpPr>
                <p:cNvPr id="56" name="30 CuadroTexto"/>
                <p:cNvSpPr txBox="1">
                  <a:spLocks noRot="1" noChangeAspect="1" noMove="1" noResize="1" noEditPoints="1" noAdjustHandles="1" noChangeArrowheads="1" noChangeShapeType="1" noTextEdit="1"/>
                </p:cNvSpPr>
                <p:nvPr/>
              </p:nvSpPr>
              <p:spPr>
                <a:xfrm>
                  <a:off x="1743075" y="943927"/>
                  <a:ext cx="393248" cy="368499"/>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31 CuadroTexto"/>
                <p:cNvSpPr txBox="1"/>
                <p:nvPr/>
              </p:nvSpPr>
              <p:spPr>
                <a:xfrm>
                  <a:off x="3048000" y="2963227"/>
                  <a:ext cx="421910"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𝑃</m:t>
                            </m:r>
                            <m:r>
                              <a:rPr lang="es-ES" sz="1600" b="0" i="1" smtClean="0">
                                <a:latin typeface="Cambria Math" panose="02040503050406030204" pitchFamily="18" charset="0"/>
                              </a:rPr>
                              <m:t>′</m:t>
                            </m:r>
                          </m:e>
                        </m:acc>
                      </m:oMath>
                    </m:oMathPara>
                  </a14:m>
                  <a:endParaRPr lang="es-ES" sz="1600" dirty="0">
                    <a:latin typeface="+mj-lt"/>
                  </a:endParaRPr>
                </a:p>
              </p:txBody>
            </p:sp>
          </mc:Choice>
          <mc:Fallback xmlns="">
            <p:sp>
              <p:nvSpPr>
                <p:cNvPr id="32" name="31 CuadroTexto"/>
                <p:cNvSpPr txBox="1">
                  <a:spLocks noRot="1" noChangeAspect="1" noMove="1" noResize="1" noEditPoints="1" noAdjustHandles="1" noChangeArrowheads="1" noChangeShapeType="1" noTextEdit="1"/>
                </p:cNvSpPr>
                <p:nvPr/>
              </p:nvSpPr>
              <p:spPr>
                <a:xfrm>
                  <a:off x="3048000" y="2963227"/>
                  <a:ext cx="421910" cy="388824"/>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8" name="32 CuadroTexto"/>
                <p:cNvSpPr txBox="1"/>
                <p:nvPr/>
              </p:nvSpPr>
              <p:spPr>
                <a:xfrm>
                  <a:off x="3028950" y="1172527"/>
                  <a:ext cx="441146"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𝑁</m:t>
                            </m:r>
                            <m:r>
                              <a:rPr lang="es-ES" sz="1600" b="0" i="1" smtClean="0">
                                <a:latin typeface="Cambria Math" panose="02040503050406030204" pitchFamily="18" charset="0"/>
                              </a:rPr>
                              <m:t>′</m:t>
                            </m:r>
                          </m:e>
                        </m:acc>
                      </m:oMath>
                    </m:oMathPara>
                  </a14:m>
                  <a:endParaRPr lang="es-ES" sz="1600" dirty="0">
                    <a:latin typeface="+mj-lt"/>
                  </a:endParaRPr>
                </a:p>
              </p:txBody>
            </p:sp>
          </mc:Choice>
          <mc:Fallback xmlns="">
            <p:sp>
              <p:nvSpPr>
                <p:cNvPr id="58" name="32 CuadroTexto"/>
                <p:cNvSpPr txBox="1">
                  <a:spLocks noRot="1" noChangeAspect="1" noMove="1" noResize="1" noEditPoints="1" noAdjustHandles="1" noChangeArrowheads="1" noChangeShapeType="1" noTextEdit="1"/>
                </p:cNvSpPr>
                <p:nvPr/>
              </p:nvSpPr>
              <p:spPr>
                <a:xfrm>
                  <a:off x="3028950" y="1172527"/>
                  <a:ext cx="441146" cy="388824"/>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9" name="33 CuadroTexto"/>
                <p:cNvSpPr txBox="1"/>
                <p:nvPr/>
              </p:nvSpPr>
              <p:spPr>
                <a:xfrm>
                  <a:off x="1133475" y="2210752"/>
                  <a:ext cx="455830"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𝑅</m:t>
                            </m:r>
                          </m:sub>
                        </m:sSub>
                      </m:oMath>
                    </m:oMathPara>
                  </a14:m>
                  <a:endParaRPr lang="es-ES" sz="1600" dirty="0">
                    <a:latin typeface="+mj-lt"/>
                  </a:endParaRPr>
                </a:p>
              </p:txBody>
            </p:sp>
          </mc:Choice>
          <mc:Fallback xmlns="">
            <p:sp>
              <p:nvSpPr>
                <p:cNvPr id="34" name="33 CuadroTexto"/>
                <p:cNvSpPr txBox="1">
                  <a:spLocks noRot="1" noChangeAspect="1" noMove="1" noResize="1" noEditPoints="1" noAdjustHandles="1" noChangeArrowheads="1" noChangeShapeType="1" noTextEdit="1"/>
                </p:cNvSpPr>
                <p:nvPr/>
              </p:nvSpPr>
              <p:spPr>
                <a:xfrm>
                  <a:off x="1133475" y="2210752"/>
                  <a:ext cx="455830" cy="368499"/>
                </a:xfrm>
                <a:prstGeom prst="rect">
                  <a:avLst/>
                </a:prstGeom>
                <a:blipFill rotWithShape="1">
                  <a:blip r:embed="rId11"/>
                  <a:stretch>
                    <a:fillRect t="-13115" r="-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0" name="34 CuadroTexto"/>
                <p:cNvSpPr txBox="1"/>
                <p:nvPr/>
              </p:nvSpPr>
              <p:spPr>
                <a:xfrm>
                  <a:off x="2667000" y="2267902"/>
                  <a:ext cx="531171" cy="388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r>
                                  <a:rPr lang="es-ES" sz="1600" b="0" i="1" smtClean="0">
                                    <a:latin typeface="Cambria Math" panose="02040503050406030204" pitchFamily="18" charset="0"/>
                                  </a:rPr>
                                  <m:t>′</m:t>
                                </m:r>
                              </m:e>
                            </m:acc>
                          </m:e>
                          <m:sub>
                            <m:r>
                              <a:rPr lang="es-ES" sz="1600" b="0" i="1" smtClean="0">
                                <a:latin typeface="Cambria Math" panose="02040503050406030204" pitchFamily="18" charset="0"/>
                              </a:rPr>
                              <m:t>𝑅</m:t>
                            </m:r>
                          </m:sub>
                        </m:sSub>
                      </m:oMath>
                    </m:oMathPara>
                  </a14:m>
                  <a:endParaRPr lang="es-ES" sz="1600" dirty="0">
                    <a:latin typeface="+mj-lt"/>
                  </a:endParaRPr>
                </a:p>
              </p:txBody>
            </p:sp>
          </mc:Choice>
          <mc:Fallback xmlns="">
            <p:sp>
              <p:nvSpPr>
                <p:cNvPr id="35" name="34 CuadroTexto"/>
                <p:cNvSpPr txBox="1">
                  <a:spLocks noRot="1" noChangeAspect="1" noMove="1" noResize="1" noEditPoints="1" noAdjustHandles="1" noChangeArrowheads="1" noChangeShapeType="1" noTextEdit="1"/>
                </p:cNvSpPr>
                <p:nvPr/>
              </p:nvSpPr>
              <p:spPr>
                <a:xfrm>
                  <a:off x="2667000" y="2267902"/>
                  <a:ext cx="531171" cy="388824"/>
                </a:xfrm>
                <a:prstGeom prst="rect">
                  <a:avLst/>
                </a:prstGeom>
                <a:blipFill rotWithShape="1">
                  <a:blip r:embed="rId12"/>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61" name="39 CuadroTexto"/>
              <p:cNvSpPr txBox="1"/>
              <p:nvPr/>
            </p:nvSpPr>
            <p:spPr>
              <a:xfrm>
                <a:off x="510384" y="5768448"/>
                <a:ext cx="5599045" cy="6885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b="0" i="1" smtClean="0">
                              <a:latin typeface="Cambria Math" panose="02040503050406030204" pitchFamily="18" charset="0"/>
                            </a:rPr>
                          </m:ctrlPr>
                        </m:naryPr>
                        <m:sub/>
                        <m:sup/>
                        <m:e>
                          <m:sSub>
                            <m:sSubPr>
                              <m:ctrlPr>
                                <a:rPr lang="es-ES" sz="1600" b="0" i="1" smtClean="0">
                                  <a:latin typeface="Cambria Math" panose="02040503050406030204" pitchFamily="18" charset="0"/>
                                </a:rPr>
                              </m:ctrlPr>
                            </m:sSubPr>
                            <m:e>
                              <m:r>
                                <a:rPr lang="es-ES" sz="1600" b="0" i="1" smtClean="0">
                                  <a:latin typeface="Cambria Math"/>
                                </a:rPr>
                                <m:t>𝐹</m:t>
                              </m:r>
                            </m:e>
                            <m:sub>
                              <m:r>
                                <a:rPr lang="es-ES" sz="1600" b="0" i="1" smtClean="0">
                                  <a:latin typeface="Cambria Math"/>
                                </a:rPr>
                                <m:t>𝑎</m:t>
                              </m:r>
                              <m:r>
                                <a:rPr lang="es-ES" sz="1600" b="0" i="1" smtClean="0">
                                  <a:latin typeface="Cambria Math"/>
                                </a:rPr>
                                <m:t> </m:t>
                              </m:r>
                              <m:r>
                                <a:rPr lang="es-ES" sz="1600" b="0" i="1" smtClean="0">
                                  <a:latin typeface="Cambria Math"/>
                                </a:rPr>
                                <m:t>𝑓𝑎𝑣𝑜𝑟</m:t>
                              </m:r>
                              <m:r>
                                <a:rPr lang="es-ES" sz="1600" b="0" i="1" smtClean="0">
                                  <a:latin typeface="Cambria Math"/>
                                </a:rPr>
                                <m:t> </m:t>
                              </m:r>
                              <m:r>
                                <a:rPr lang="es-ES" sz="1600" b="0" i="1" smtClean="0">
                                  <a:latin typeface="Cambria Math"/>
                                </a:rPr>
                                <m:t>𝑑𝑒𝑙</m:t>
                              </m:r>
                              <m:r>
                                <a:rPr lang="es-ES" sz="1600" b="0" i="1" smtClean="0">
                                  <a:latin typeface="Cambria Math"/>
                                </a:rPr>
                                <m:t> </m:t>
                              </m:r>
                              <m:r>
                                <a:rPr lang="es-ES" sz="1600" b="0" i="1" smtClean="0">
                                  <a:latin typeface="Cambria Math"/>
                                </a:rPr>
                                <m:t>𝑚𝑜𝑣𝑖𝑚𝑖𝑒𝑛𝑡𝑜</m:t>
                              </m:r>
                            </m:sub>
                          </m:sSub>
                        </m:e>
                      </m:nary>
                      <m:r>
                        <a:rPr lang="es-ES" sz="1600" b="0" i="1" smtClean="0">
                          <a:latin typeface="Cambria Math"/>
                        </a:rPr>
                        <m:t>−</m:t>
                      </m:r>
                      <m:nary>
                        <m:naryPr>
                          <m:chr m:val="∑"/>
                          <m:subHide m:val="on"/>
                          <m:supHide m:val="on"/>
                          <m:ctrlPr>
                            <a:rPr lang="es-ES" sz="1600" i="1">
                              <a:latin typeface="Cambria Math" panose="02040503050406030204" pitchFamily="18" charset="0"/>
                            </a:rPr>
                          </m:ctrlPr>
                        </m:naryPr>
                        <m:sub/>
                        <m:sup/>
                        <m:e>
                          <m:sSub>
                            <m:sSubPr>
                              <m:ctrlPr>
                                <a:rPr lang="es-ES" sz="1600" i="1">
                                  <a:latin typeface="Cambria Math" panose="02040503050406030204" pitchFamily="18" charset="0"/>
                                </a:rPr>
                              </m:ctrlPr>
                            </m:sSubPr>
                            <m:e>
                              <m:r>
                                <a:rPr lang="es-ES" sz="1600" i="1">
                                  <a:latin typeface="Cambria Math"/>
                                </a:rPr>
                                <m:t>𝐹</m:t>
                              </m:r>
                            </m:e>
                            <m:sub>
                              <m:r>
                                <a:rPr lang="es-ES" sz="1600" b="0" i="1" smtClean="0">
                                  <a:latin typeface="Cambria Math"/>
                                </a:rPr>
                                <m:t>𝑒𝑛</m:t>
                              </m:r>
                              <m:r>
                                <a:rPr lang="es-ES" sz="1600" b="0" i="1" smtClean="0">
                                  <a:latin typeface="Cambria Math"/>
                                </a:rPr>
                                <m:t> </m:t>
                              </m:r>
                              <m:r>
                                <a:rPr lang="es-ES" sz="1600" b="0" i="1" smtClean="0">
                                  <a:latin typeface="Cambria Math"/>
                                </a:rPr>
                                <m:t>𝑐𝑜𝑛𝑡𝑟𝑎</m:t>
                              </m:r>
                              <m:r>
                                <a:rPr lang="es-ES" sz="1600" i="1">
                                  <a:latin typeface="Cambria Math"/>
                                </a:rPr>
                                <m:t> </m:t>
                              </m:r>
                              <m:r>
                                <a:rPr lang="es-ES" sz="1600" i="1">
                                  <a:latin typeface="Cambria Math"/>
                                </a:rPr>
                                <m:t>𝑑𝑒𝑙</m:t>
                              </m:r>
                              <m:r>
                                <a:rPr lang="es-ES" sz="1600" i="1">
                                  <a:latin typeface="Cambria Math"/>
                                </a:rPr>
                                <m:t> </m:t>
                              </m:r>
                              <m:r>
                                <a:rPr lang="es-ES" sz="1600" i="1">
                                  <a:latin typeface="Cambria Math"/>
                                </a:rPr>
                                <m:t>𝑚𝑜𝑣𝑖𝑚𝑖𝑒𝑛𝑡𝑜</m:t>
                              </m:r>
                            </m:sub>
                          </m:sSub>
                          <m:r>
                            <a:rPr lang="es-ES" sz="1600" b="0" i="1" smtClean="0">
                              <a:latin typeface="Cambria Math"/>
                            </a:rPr>
                            <m:t>=</m:t>
                          </m:r>
                          <m:r>
                            <a:rPr lang="es-ES" sz="1600" b="0" i="1" smtClean="0">
                              <a:latin typeface="Cambria Math"/>
                            </a:rPr>
                            <m:t>𝑚𝑎</m:t>
                          </m:r>
                        </m:e>
                      </m:nary>
                    </m:oMath>
                  </m:oMathPara>
                </a14:m>
                <a:endParaRPr lang="es-ES" sz="1600" dirty="0"/>
              </a:p>
            </p:txBody>
          </p:sp>
        </mc:Choice>
        <mc:Fallback xmlns="">
          <p:sp>
            <p:nvSpPr>
              <p:cNvPr id="61" name="39 CuadroTexto"/>
              <p:cNvSpPr txBox="1">
                <a:spLocks noRot="1" noChangeAspect="1" noMove="1" noResize="1" noEditPoints="1" noAdjustHandles="1" noChangeArrowheads="1" noChangeShapeType="1" noTextEdit="1"/>
              </p:cNvSpPr>
              <p:nvPr/>
            </p:nvSpPr>
            <p:spPr>
              <a:xfrm>
                <a:off x="510384" y="5768448"/>
                <a:ext cx="5599045" cy="688586"/>
              </a:xfrm>
              <a:prstGeom prst="rect">
                <a:avLst/>
              </a:prstGeom>
              <a:blipFill>
                <a:blip r:embed="rId13"/>
                <a:stretch>
                  <a:fillRect/>
                </a:stretch>
              </a:blipFill>
            </p:spPr>
            <p:txBody>
              <a:bodyPr/>
              <a:lstStyle/>
              <a:p>
                <a:r>
                  <a:rPr lang="es-ES">
                    <a:noFill/>
                  </a:rPr>
                  <a:t> </a:t>
                </a:r>
              </a:p>
            </p:txBody>
          </p:sp>
        </mc:Fallback>
      </mc:AlternateContent>
      <p:sp>
        <p:nvSpPr>
          <p:cNvPr id="32" name="Rectángulo 31"/>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27899456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8</a:t>
            </a:r>
            <a:r>
              <a:rPr lang="es-ES" sz="1600" b="1" dirty="0" smtClean="0">
                <a:solidFill>
                  <a:schemeClr val="bg1"/>
                </a:solidFill>
              </a:rPr>
              <a:t>. Resolución de problemas</a:t>
            </a:r>
            <a:endParaRPr lang="es-ES" sz="1600" b="1" dirty="0">
              <a:solidFill>
                <a:schemeClr val="bg1"/>
              </a:solidFill>
            </a:endParaRPr>
          </a:p>
        </p:txBody>
      </p:sp>
      <p:grpSp>
        <p:nvGrpSpPr>
          <p:cNvPr id="62" name="Grupo 61"/>
          <p:cNvGrpSpPr/>
          <p:nvPr/>
        </p:nvGrpSpPr>
        <p:grpSpPr>
          <a:xfrm>
            <a:off x="467341" y="1089322"/>
            <a:ext cx="8318500" cy="1730953"/>
            <a:chOff x="825500" y="2097713"/>
            <a:chExt cx="8318500" cy="1730953"/>
          </a:xfrm>
        </p:grpSpPr>
        <p:sp>
          <p:nvSpPr>
            <p:cNvPr id="63" name="Rectángulo 62"/>
            <p:cNvSpPr/>
            <p:nvPr/>
          </p:nvSpPr>
          <p:spPr>
            <a:xfrm>
              <a:off x="825500" y="2442339"/>
              <a:ext cx="8318500" cy="138632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a:t>Dos masas de 9 y 5 </a:t>
              </a:r>
              <a:r>
                <a:rPr lang="es-ES" sz="1600" dirty="0" smtClean="0"/>
                <a:t>Kg </a:t>
              </a:r>
              <a:r>
                <a:rPr lang="es-ES" sz="1600" dirty="0"/>
                <a:t>respectivamente están enlazadas mediante una cuerda inextensible y sin masa. La masa de 9 </a:t>
              </a:r>
              <a:r>
                <a:rPr lang="es-ES" sz="1600" dirty="0" smtClean="0"/>
                <a:t>Kg </a:t>
              </a:r>
              <a:r>
                <a:rPr lang="es-ES" sz="1600" dirty="0"/>
                <a:t>se encuentra sobre un plano inclinado 30° la cuerda pasa por una polea situada en la </a:t>
              </a:r>
              <a:r>
                <a:rPr lang="es-ES" sz="1600" dirty="0" smtClean="0"/>
                <a:t>inferior del </a:t>
              </a:r>
              <a:r>
                <a:rPr lang="es-ES" sz="1600" dirty="0"/>
                <a:t>plano de forma que la otra masa cuelga libremente del </a:t>
              </a:r>
              <a:r>
                <a:rPr lang="es-ES" sz="1600" dirty="0" smtClean="0"/>
                <a:t>otro extremo</a:t>
              </a:r>
              <a:r>
                <a:rPr lang="es-ES" sz="1600" dirty="0"/>
                <a:t>. Calcula la aceleración del sistema y la tensión de la cuerda sabiendo que el coeficiente de rozamiento es 0,14.</a:t>
              </a:r>
            </a:p>
          </p:txBody>
        </p:sp>
        <p:sp>
          <p:nvSpPr>
            <p:cNvPr id="64" name="CuadroTexto 63"/>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7</a:t>
              </a:r>
              <a:endParaRPr lang="es-ES" sz="1600" b="1" dirty="0">
                <a:solidFill>
                  <a:schemeClr val="bg1"/>
                </a:solidFill>
                <a:latin typeface="+mj-lt"/>
              </a:endParaRPr>
            </a:p>
          </p:txBody>
        </p:sp>
      </p:grpSp>
      <p:sp>
        <p:nvSpPr>
          <p:cNvPr id="83" name="CuadroTexto 82"/>
          <p:cNvSpPr txBox="1"/>
          <p:nvPr/>
        </p:nvSpPr>
        <p:spPr>
          <a:xfrm>
            <a:off x="415374" y="2931270"/>
            <a:ext cx="4328429" cy="338554"/>
          </a:xfrm>
          <a:prstGeom prst="rect">
            <a:avLst/>
          </a:prstGeom>
          <a:noFill/>
        </p:spPr>
        <p:txBody>
          <a:bodyPr wrap="none" rtlCol="0">
            <a:spAutoFit/>
          </a:bodyPr>
          <a:lstStyle/>
          <a:p>
            <a:r>
              <a:rPr lang="es-ES" sz="1600" dirty="0" smtClean="0"/>
              <a:t>Las ecuaciones para cada uno de los cuerpos:</a:t>
            </a:r>
            <a:endParaRPr lang="es-ES" sz="1600" dirty="0"/>
          </a:p>
        </p:txBody>
      </p:sp>
      <mc:AlternateContent xmlns:mc="http://schemas.openxmlformats.org/markup-compatibility/2006" xmlns:a14="http://schemas.microsoft.com/office/drawing/2010/main">
        <mc:Choice Requires="a14">
          <p:sp>
            <p:nvSpPr>
              <p:cNvPr id="84" name="CuadroTexto 83"/>
              <p:cNvSpPr txBox="1"/>
              <p:nvPr/>
            </p:nvSpPr>
            <p:spPr>
              <a:xfrm>
                <a:off x="619641" y="3284438"/>
                <a:ext cx="39950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𝐶𝑢𝑒𝑟𝑝𝑜</m:t>
                      </m:r>
                      <m:r>
                        <a:rPr lang="es-ES" sz="1600" b="0" i="1" smtClean="0">
                          <a:latin typeface="Cambria Math" panose="02040503050406030204" pitchFamily="18" charset="0"/>
                        </a:rPr>
                        <m:t> 1:</m:t>
                      </m:r>
                      <m:r>
                        <a:rPr lang="es-ES" sz="1600" b="0" i="1" smtClean="0">
                          <a:latin typeface="Cambria Math" panose="02040503050406030204" pitchFamily="18" charset="0"/>
                        </a:rPr>
                        <m:t>𝑇</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𝑔𝑠𝑒𝑛</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𝜇</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𝑔𝑐𝑜𝑠</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𝑎</m:t>
                      </m:r>
                    </m:oMath>
                  </m:oMathPara>
                </a14:m>
                <a:endParaRPr lang="es-ES" sz="1600" dirty="0"/>
              </a:p>
            </p:txBody>
          </p:sp>
        </mc:Choice>
        <mc:Fallback xmlns="">
          <p:sp>
            <p:nvSpPr>
              <p:cNvPr id="84" name="CuadroTexto 83"/>
              <p:cNvSpPr txBox="1">
                <a:spLocks noRot="1" noChangeAspect="1" noMove="1" noResize="1" noEditPoints="1" noAdjustHandles="1" noChangeArrowheads="1" noChangeShapeType="1" noTextEdit="1"/>
              </p:cNvSpPr>
              <p:nvPr/>
            </p:nvSpPr>
            <p:spPr>
              <a:xfrm>
                <a:off x="619641" y="3284438"/>
                <a:ext cx="3995004" cy="246221"/>
              </a:xfrm>
              <a:prstGeom prst="rect">
                <a:avLst/>
              </a:prstGeom>
              <a:blipFill>
                <a:blip r:embed="rId3"/>
                <a:stretch>
                  <a:fillRect l="-1221" b="-3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5" name="CuadroTexto 84"/>
              <p:cNvSpPr txBox="1"/>
              <p:nvPr/>
            </p:nvSpPr>
            <p:spPr>
              <a:xfrm>
                <a:off x="593074" y="3628840"/>
                <a:ext cx="250953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𝐶𝑢𝑒𝑟𝑝𝑜</m:t>
                      </m:r>
                      <m:r>
                        <a:rPr lang="es-ES" sz="1600" b="0" i="1" smtClean="0">
                          <a:latin typeface="Cambria Math" panose="02040503050406030204" pitchFamily="18" charset="0"/>
                        </a:rPr>
                        <m:t> 2</m:t>
                      </m:r>
                      <m:sSub>
                        <m:sSubPr>
                          <m:ctrlPr>
                            <a:rPr lang="es-ES" sz="1600" b="0" i="1" smtClean="0">
                              <a:latin typeface="Cambria Math" panose="02040503050406030204" pitchFamily="18" charset="0"/>
                            </a:rPr>
                          </m:ctrlPr>
                        </m:sSubPr>
                        <m:e>
                          <m:r>
                            <a:rPr lang="es-ES" sz="1600" i="1">
                              <a:latin typeface="Cambria Math" panose="02040503050406030204" pitchFamily="18" charset="0"/>
                            </a:rPr>
                            <m:t>:</m:t>
                          </m:r>
                          <m:r>
                            <a:rPr lang="es-ES" sz="1600" b="0" i="1" smtClean="0">
                              <a:latin typeface="Cambria Math" panose="02040503050406030204" pitchFamily="18" charset="0"/>
                            </a:rPr>
                            <m:t>𝑚</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𝑔</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𝑇</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𝑎</m:t>
                      </m:r>
                    </m:oMath>
                  </m:oMathPara>
                </a14:m>
                <a:endParaRPr lang="es-ES" sz="1600" dirty="0"/>
              </a:p>
            </p:txBody>
          </p:sp>
        </mc:Choice>
        <mc:Fallback xmlns="">
          <p:sp>
            <p:nvSpPr>
              <p:cNvPr id="85" name="CuadroTexto 84"/>
              <p:cNvSpPr txBox="1">
                <a:spLocks noRot="1" noChangeAspect="1" noMove="1" noResize="1" noEditPoints="1" noAdjustHandles="1" noChangeArrowheads="1" noChangeShapeType="1" noTextEdit="1"/>
              </p:cNvSpPr>
              <p:nvPr/>
            </p:nvSpPr>
            <p:spPr>
              <a:xfrm>
                <a:off x="593074" y="3628840"/>
                <a:ext cx="2509533" cy="246221"/>
              </a:xfrm>
              <a:prstGeom prst="rect">
                <a:avLst/>
              </a:prstGeom>
              <a:blipFill>
                <a:blip r:embed="rId4"/>
                <a:stretch>
                  <a:fillRect l="-485" b="-26829"/>
                </a:stretch>
              </a:blipFill>
            </p:spPr>
            <p:txBody>
              <a:bodyPr/>
              <a:lstStyle/>
              <a:p>
                <a:r>
                  <a:rPr lang="es-ES">
                    <a:noFill/>
                  </a:rPr>
                  <a:t> </a:t>
                </a:r>
              </a:p>
            </p:txBody>
          </p:sp>
        </mc:Fallback>
      </mc:AlternateContent>
      <p:sp>
        <p:nvSpPr>
          <p:cNvPr id="86" name="Abrir llave 85"/>
          <p:cNvSpPr/>
          <p:nvPr/>
        </p:nvSpPr>
        <p:spPr>
          <a:xfrm>
            <a:off x="492741" y="3330521"/>
            <a:ext cx="114300" cy="495300"/>
          </a:xfrm>
          <a:prstGeom prst="leftBrace">
            <a:avLst>
              <a:gd name="adj1" fmla="val 5404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7" name="CuadroTexto 86"/>
          <p:cNvSpPr txBox="1"/>
          <p:nvPr/>
        </p:nvSpPr>
        <p:spPr>
          <a:xfrm>
            <a:off x="415373" y="3922386"/>
            <a:ext cx="2993127" cy="338554"/>
          </a:xfrm>
          <a:prstGeom prst="rect">
            <a:avLst/>
          </a:prstGeom>
          <a:noFill/>
        </p:spPr>
        <p:txBody>
          <a:bodyPr wrap="none" rtlCol="0">
            <a:spAutoFit/>
          </a:bodyPr>
          <a:lstStyle/>
          <a:p>
            <a:r>
              <a:rPr lang="es-ES" sz="1600" dirty="0" smtClean="0"/>
              <a:t>Sumando miembro a miembro:</a:t>
            </a:r>
            <a:endParaRPr lang="es-ES" sz="1600" dirty="0"/>
          </a:p>
        </p:txBody>
      </p:sp>
      <mc:AlternateContent xmlns:mc="http://schemas.openxmlformats.org/markup-compatibility/2006" xmlns:a14="http://schemas.microsoft.com/office/drawing/2010/main">
        <mc:Choice Requires="a14">
          <p:sp>
            <p:nvSpPr>
              <p:cNvPr id="88" name="Rectángulo 87"/>
              <p:cNvSpPr/>
              <p:nvPr/>
            </p:nvSpPr>
            <p:spPr>
              <a:xfrm>
                <a:off x="415373" y="4260940"/>
                <a:ext cx="421621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r>
                        <a:rPr lang="es-ES" sz="1600" i="1">
                          <a:latin typeface="Cambria Math" panose="02040503050406030204" pitchFamily="18" charset="0"/>
                        </a:rPr>
                        <m:t>𝑔</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i="1">
                          <a:latin typeface="Cambria Math" panose="02040503050406030204" pitchFamily="18" charset="0"/>
                        </a:rPr>
                        <m:t>𝑔𝑠𝑒𝑛</m:t>
                      </m:r>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𝜇</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𝑔𝑐𝑜𝑠</m:t>
                      </m:r>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𝑎</m:t>
                      </m:r>
                    </m:oMath>
                  </m:oMathPara>
                </a14:m>
                <a:endParaRPr lang="es-ES" sz="1600" dirty="0"/>
              </a:p>
            </p:txBody>
          </p:sp>
        </mc:Choice>
        <mc:Fallback xmlns="">
          <p:sp>
            <p:nvSpPr>
              <p:cNvPr id="88" name="Rectángulo 87"/>
              <p:cNvSpPr>
                <a:spLocks noRot="1" noChangeAspect="1" noMove="1" noResize="1" noEditPoints="1" noAdjustHandles="1" noChangeArrowheads="1" noChangeShapeType="1" noTextEdit="1"/>
              </p:cNvSpPr>
              <p:nvPr/>
            </p:nvSpPr>
            <p:spPr>
              <a:xfrm>
                <a:off x="415373" y="4260940"/>
                <a:ext cx="4216219" cy="338554"/>
              </a:xfrm>
              <a:prstGeom prst="rect">
                <a:avLst/>
              </a:prstGeom>
              <a:blipFill>
                <a:blip r:embed="rId5"/>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9" name="Rectángulo 88"/>
              <p:cNvSpPr/>
              <p:nvPr/>
            </p:nvSpPr>
            <p:spPr>
              <a:xfrm>
                <a:off x="523736" y="4712973"/>
                <a:ext cx="5769527" cy="1051635"/>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𝒂</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r>
                            <a:rPr lang="es-ES" sz="1600" i="1">
                              <a:latin typeface="Cambria Math" panose="02040503050406030204" pitchFamily="18" charset="0"/>
                            </a:rPr>
                            <m:t>𝑔</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i="1">
                              <a:latin typeface="Cambria Math" panose="02040503050406030204" pitchFamily="18" charset="0"/>
                            </a:rPr>
                            <m:t>𝑔𝑠𝑒𝑛</m:t>
                          </m:r>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𝜇</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𝑔𝑐𝑜𝑠</m:t>
                          </m:r>
                          <m:r>
                            <a:rPr lang="es-ES" sz="1600" i="1">
                              <a:latin typeface="Cambria Math" panose="02040503050406030204" pitchFamily="18" charset="0"/>
                              <a:ea typeface="Cambria Math" panose="02040503050406030204" pitchFamily="18" charset="0"/>
                            </a:rPr>
                            <m:t>𝛼</m:t>
                          </m:r>
                        </m:num>
                        <m:den>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1</m:t>
                              </m:r>
                            </m:sub>
                          </m:sSub>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2</m:t>
                              </m:r>
                            </m:sub>
                          </m:sSub>
                        </m:den>
                      </m:f>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5·9,8+9·9,8·</m:t>
                          </m:r>
                          <m:r>
                            <a:rPr lang="es-ES" sz="1600" b="0" i="1" smtClean="0">
                              <a:latin typeface="Cambria Math" panose="02040503050406030204" pitchFamily="18" charset="0"/>
                              <a:ea typeface="Cambria Math" panose="02040503050406030204" pitchFamily="18" charset="0"/>
                            </a:rPr>
                            <m:t>𝑠𝑒𝑛</m:t>
                          </m:r>
                          <m:r>
                            <a:rPr lang="es-ES" sz="1600" b="0" i="1" smtClean="0">
                              <a:latin typeface="Cambria Math" panose="02040503050406030204" pitchFamily="18" charset="0"/>
                              <a:ea typeface="Cambria Math" panose="02040503050406030204" pitchFamily="18" charset="0"/>
                            </a:rPr>
                            <m:t>30−0,14·9·9,8·</m:t>
                          </m:r>
                          <m:r>
                            <a:rPr lang="es-ES" sz="1600" b="0" i="1" smtClean="0">
                              <a:latin typeface="Cambria Math" panose="02040503050406030204" pitchFamily="18" charset="0"/>
                              <a:ea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30</m:t>
                          </m:r>
                        </m:num>
                        <m:den>
                          <m:r>
                            <a:rPr lang="es-ES" sz="1600" b="0" i="1" smtClean="0">
                              <a:latin typeface="Cambria Math" panose="02040503050406030204" pitchFamily="18" charset="0"/>
                              <a:ea typeface="Cambria Math" panose="02040503050406030204" pitchFamily="18" charset="0"/>
                            </a:rPr>
                            <m:t>9+5</m:t>
                          </m:r>
                        </m:den>
                      </m:f>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𝟓</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𝟖𝟖</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𝒎</m:t>
                      </m:r>
                      <m:r>
                        <a:rPr lang="es-ES" sz="1600" b="1" i="1" smtClean="0">
                          <a:latin typeface="Cambria Math" panose="02040503050406030204" pitchFamily="18" charset="0"/>
                          <a:ea typeface="Cambria Math" panose="02040503050406030204" pitchFamily="18" charset="0"/>
                        </a:rPr>
                        <m:t> </m:t>
                      </m:r>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𝒔</m:t>
                          </m:r>
                        </m:e>
                        <m:sup>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𝟐</m:t>
                          </m:r>
                        </m:sup>
                      </m:sSup>
                    </m:oMath>
                  </m:oMathPara>
                </a14:m>
                <a:endParaRPr lang="es-ES" sz="1600" b="1" dirty="0"/>
              </a:p>
            </p:txBody>
          </p:sp>
        </mc:Choice>
        <mc:Fallback xmlns="">
          <p:sp>
            <p:nvSpPr>
              <p:cNvPr id="89" name="Rectángulo 88"/>
              <p:cNvSpPr>
                <a:spLocks noRot="1" noChangeAspect="1" noMove="1" noResize="1" noEditPoints="1" noAdjustHandles="1" noChangeArrowheads="1" noChangeShapeType="1" noTextEdit="1"/>
              </p:cNvSpPr>
              <p:nvPr/>
            </p:nvSpPr>
            <p:spPr>
              <a:xfrm>
                <a:off x="523736" y="4712973"/>
                <a:ext cx="5769527" cy="1051635"/>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467341" y="5878087"/>
                <a:ext cx="54941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ea typeface="Cambria Math" panose="02040503050406030204" pitchFamily="18" charset="0"/>
                        </a:rPr>
                        <m:t>𝑻</m:t>
                      </m:r>
                      <m:r>
                        <a:rPr lang="es-ES" sz="160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𝑔</m:t>
                      </m:r>
                      <m:r>
                        <a:rPr lang="es-ES" sz="1600" b="0" i="0"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𝑎</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2</m:t>
                          </m:r>
                        </m:sub>
                      </m:sSub>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𝑔</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𝑎</m:t>
                          </m:r>
                        </m:e>
                      </m:d>
                      <m:r>
                        <a:rPr lang="es-ES" sz="1600" b="0" i="1" smtClean="0">
                          <a:latin typeface="Cambria Math" panose="02040503050406030204" pitchFamily="18" charset="0"/>
                          <a:ea typeface="Cambria Math" panose="02040503050406030204" pitchFamily="18" charset="0"/>
                        </a:rPr>
                        <m:t>=5·</m:t>
                      </m:r>
                      <m:d>
                        <m:dPr>
                          <m:ctrlPr>
                            <a:rPr lang="es-ES" sz="1600" b="0" i="1" smtClean="0">
                              <a:latin typeface="Cambria Math" panose="02040503050406030204" pitchFamily="18" charset="0"/>
                              <a:ea typeface="Cambria Math" panose="02040503050406030204" pitchFamily="18" charset="0"/>
                            </a:rPr>
                          </m:ctrlPr>
                        </m:dPr>
                        <m:e>
                          <m:r>
                            <a:rPr lang="es-ES" sz="1600" b="0" i="1" smtClean="0">
                              <a:latin typeface="Cambria Math" panose="02040503050406030204" pitchFamily="18" charset="0"/>
                              <a:ea typeface="Cambria Math" panose="02040503050406030204" pitchFamily="18" charset="0"/>
                            </a:rPr>
                            <m:t>9,8−5,88</m:t>
                          </m:r>
                        </m:e>
                      </m:d>
                      <m:r>
                        <a:rPr lang="es-ES" sz="1600" b="0"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𝟏𝟗</m:t>
                      </m:r>
                      <m:r>
                        <a:rPr lang="es-ES" sz="1600" b="1" i="1" smtClean="0">
                          <a:latin typeface="Cambria Math" panose="02040503050406030204" pitchFamily="18" charset="0"/>
                          <a:ea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𝟓𝟔</m:t>
                      </m:r>
                      <m:r>
                        <a:rPr lang="es-ES" sz="1600" b="1" i="1" smtClean="0">
                          <a:latin typeface="Cambria Math" panose="02040503050406030204" pitchFamily="18" charset="0"/>
                          <a:ea typeface="Cambria Math" panose="02040503050406030204" pitchFamily="18" charset="0"/>
                        </a:rPr>
                        <m:t> </m:t>
                      </m:r>
                      <m:r>
                        <a:rPr lang="es-ES" sz="1600" b="1" i="1" smtClean="0">
                          <a:latin typeface="Cambria Math" panose="02040503050406030204" pitchFamily="18" charset="0"/>
                          <a:ea typeface="Cambria Math" panose="02040503050406030204" pitchFamily="18" charset="0"/>
                        </a:rPr>
                        <m:t>𝑵</m:t>
                      </m:r>
                    </m:oMath>
                  </m:oMathPara>
                </a14:m>
                <a:endParaRPr lang="es-ES" sz="1600" b="1" dirty="0"/>
              </a:p>
            </p:txBody>
          </p:sp>
        </mc:Choice>
        <mc:Fallback xmlns="">
          <p:sp>
            <p:nvSpPr>
              <p:cNvPr id="23" name="Rectángulo 22"/>
              <p:cNvSpPr>
                <a:spLocks noRot="1" noChangeAspect="1" noMove="1" noResize="1" noEditPoints="1" noAdjustHandles="1" noChangeArrowheads="1" noChangeShapeType="1" noTextEdit="1"/>
              </p:cNvSpPr>
              <p:nvPr/>
            </p:nvSpPr>
            <p:spPr>
              <a:xfrm>
                <a:off x="467341" y="5878087"/>
                <a:ext cx="5494133" cy="338554"/>
              </a:xfrm>
              <a:prstGeom prst="rect">
                <a:avLst/>
              </a:prstGeom>
              <a:blipFill>
                <a:blip r:embed="rId7"/>
                <a:stretch>
                  <a:fillRect b="-1786"/>
                </a:stretch>
              </a:blipFill>
            </p:spPr>
            <p:txBody>
              <a:bodyPr/>
              <a:lstStyle/>
              <a:p>
                <a:r>
                  <a:rPr lang="es-ES">
                    <a:noFill/>
                  </a:rPr>
                  <a:t> </a:t>
                </a:r>
              </a:p>
            </p:txBody>
          </p:sp>
        </mc:Fallback>
      </mc:AlternateContent>
      <p:grpSp>
        <p:nvGrpSpPr>
          <p:cNvPr id="37" name="Grupo 36"/>
          <p:cNvGrpSpPr/>
          <p:nvPr/>
        </p:nvGrpSpPr>
        <p:grpSpPr>
          <a:xfrm>
            <a:off x="6024109" y="3028735"/>
            <a:ext cx="2744812" cy="2513845"/>
            <a:chOff x="6024109" y="3028735"/>
            <a:chExt cx="2744812" cy="2513845"/>
          </a:xfrm>
        </p:grpSpPr>
        <p:grpSp>
          <p:nvGrpSpPr>
            <p:cNvPr id="22" name="Grupo 21"/>
            <p:cNvGrpSpPr/>
            <p:nvPr/>
          </p:nvGrpSpPr>
          <p:grpSpPr>
            <a:xfrm>
              <a:off x="6024109" y="3148198"/>
              <a:ext cx="2586273" cy="1983454"/>
              <a:chOff x="5709003" y="3268336"/>
              <a:chExt cx="2586273" cy="1983454"/>
            </a:xfrm>
          </p:grpSpPr>
          <p:sp>
            <p:nvSpPr>
              <p:cNvPr id="2" name="Triángulo rectángulo 1"/>
              <p:cNvSpPr/>
              <p:nvPr/>
            </p:nvSpPr>
            <p:spPr>
              <a:xfrm>
                <a:off x="5709003" y="3268336"/>
                <a:ext cx="2286000" cy="13081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8016714" y="4420639"/>
                <a:ext cx="144000" cy="14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 name="Conector recto 4"/>
              <p:cNvCxnSpPr/>
              <p:nvPr/>
            </p:nvCxnSpPr>
            <p:spPr>
              <a:xfrm flipV="1">
                <a:off x="7998091" y="4486997"/>
                <a:ext cx="104912" cy="96896"/>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9" name="Rectángulo 68"/>
              <p:cNvSpPr/>
              <p:nvPr/>
            </p:nvSpPr>
            <p:spPr>
              <a:xfrm rot="1809860">
                <a:off x="6591063" y="3503435"/>
                <a:ext cx="580410" cy="391718"/>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Rectángulo 69"/>
              <p:cNvSpPr/>
              <p:nvPr/>
            </p:nvSpPr>
            <p:spPr>
              <a:xfrm>
                <a:off x="8035026" y="4837068"/>
                <a:ext cx="260250" cy="414722"/>
              </a:xfrm>
              <a:prstGeom prst="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2" name="Conector recto 71"/>
              <p:cNvCxnSpPr>
                <a:stCxn id="69" idx="3"/>
                <a:endCxn id="3" idx="7"/>
              </p:cNvCxnSpPr>
              <p:nvPr/>
            </p:nvCxnSpPr>
            <p:spPr>
              <a:xfrm>
                <a:off x="7132176" y="3845117"/>
                <a:ext cx="1007450" cy="59661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flipH="1">
                <a:off x="8162252" y="4496569"/>
                <a:ext cx="3225" cy="33654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80" name="CuadroTexto 79"/>
              <p:cNvSpPr txBox="1"/>
              <p:nvPr/>
            </p:nvSpPr>
            <p:spPr>
              <a:xfrm>
                <a:off x="7209122" y="3397577"/>
                <a:ext cx="1038629" cy="276999"/>
              </a:xfrm>
              <a:prstGeom prst="rect">
                <a:avLst/>
              </a:prstGeom>
              <a:noFill/>
            </p:spPr>
            <p:txBody>
              <a:bodyPr wrap="square" rtlCol="0">
                <a:spAutoFit/>
              </a:bodyPr>
              <a:lstStyle/>
              <a:p>
                <a:r>
                  <a:rPr lang="es-ES" sz="1200" dirty="0"/>
                  <a:t>m</a:t>
                </a:r>
                <a:r>
                  <a:rPr lang="es-ES" sz="1200" baseline="-25000" dirty="0" smtClean="0"/>
                  <a:t>1</a:t>
                </a:r>
                <a:r>
                  <a:rPr lang="es-ES" sz="1200" dirty="0" smtClean="0"/>
                  <a:t>=9 kg</a:t>
                </a:r>
                <a:endParaRPr lang="es-ES" sz="1200" dirty="0"/>
              </a:p>
            </p:txBody>
          </p:sp>
          <p:sp>
            <p:nvSpPr>
              <p:cNvPr id="81" name="CuadroTexto 80"/>
              <p:cNvSpPr txBox="1"/>
              <p:nvPr/>
            </p:nvSpPr>
            <p:spPr>
              <a:xfrm>
                <a:off x="7328016" y="4941384"/>
                <a:ext cx="965200" cy="276999"/>
              </a:xfrm>
              <a:prstGeom prst="rect">
                <a:avLst/>
              </a:prstGeom>
              <a:noFill/>
            </p:spPr>
            <p:txBody>
              <a:bodyPr wrap="square" rtlCol="0">
                <a:spAutoFit/>
              </a:bodyPr>
              <a:lstStyle/>
              <a:p>
                <a:r>
                  <a:rPr lang="es-ES" sz="1200" dirty="0"/>
                  <a:t>m</a:t>
                </a:r>
                <a:r>
                  <a:rPr lang="es-ES" sz="1200" baseline="-25000" dirty="0" smtClean="0"/>
                  <a:t>2</a:t>
                </a:r>
                <a:r>
                  <a:rPr lang="es-ES" sz="1200" dirty="0" smtClean="0"/>
                  <a:t>=5 kg</a:t>
                </a:r>
                <a:endParaRPr lang="es-ES" sz="1200" dirty="0"/>
              </a:p>
            </p:txBody>
          </p:sp>
        </p:grpSp>
        <p:cxnSp>
          <p:nvCxnSpPr>
            <p:cNvPr id="25" name="Conector recto de flecha 24"/>
            <p:cNvCxnSpPr/>
            <p:nvPr/>
          </p:nvCxnSpPr>
          <p:spPr>
            <a:xfrm>
              <a:off x="7447282" y="3725869"/>
              <a:ext cx="247443" cy="142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p:cNvCxnSpPr/>
            <p:nvPr/>
          </p:nvCxnSpPr>
          <p:spPr>
            <a:xfrm flipV="1">
              <a:off x="8475820" y="4467237"/>
              <a:ext cx="0" cy="2457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7188493" y="3597693"/>
              <a:ext cx="7881" cy="4939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8475820" y="4963703"/>
              <a:ext cx="7881" cy="3240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flipV="1">
              <a:off x="6741765" y="3330521"/>
              <a:ext cx="194073" cy="10617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flipV="1">
              <a:off x="7181683" y="3255283"/>
              <a:ext cx="214522" cy="357933"/>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1" name="CuadroTexto 60"/>
            <p:cNvSpPr txBox="1"/>
            <p:nvPr/>
          </p:nvSpPr>
          <p:spPr>
            <a:xfrm>
              <a:off x="7571418" y="3602406"/>
              <a:ext cx="220125" cy="276999"/>
            </a:xfrm>
            <a:prstGeom prst="rect">
              <a:avLst/>
            </a:prstGeom>
            <a:noFill/>
          </p:spPr>
          <p:txBody>
            <a:bodyPr wrap="square" rtlCol="0">
              <a:spAutoFit/>
            </a:bodyPr>
            <a:lstStyle/>
            <a:p>
              <a:r>
                <a:rPr lang="es-ES" sz="1200" dirty="0"/>
                <a:t>T</a:t>
              </a:r>
            </a:p>
          </p:txBody>
        </p:sp>
        <p:sp>
          <p:nvSpPr>
            <p:cNvPr id="65" name="CuadroTexto 64"/>
            <p:cNvSpPr txBox="1"/>
            <p:nvPr/>
          </p:nvSpPr>
          <p:spPr>
            <a:xfrm>
              <a:off x="8468689" y="4406121"/>
              <a:ext cx="220125" cy="276999"/>
            </a:xfrm>
            <a:prstGeom prst="rect">
              <a:avLst/>
            </a:prstGeom>
            <a:noFill/>
          </p:spPr>
          <p:txBody>
            <a:bodyPr wrap="square" rtlCol="0">
              <a:spAutoFit/>
            </a:bodyPr>
            <a:lstStyle/>
            <a:p>
              <a:r>
                <a:rPr lang="es-ES" sz="1200" dirty="0"/>
                <a:t>T</a:t>
              </a:r>
            </a:p>
          </p:txBody>
        </p:sp>
        <p:sp>
          <p:nvSpPr>
            <p:cNvPr id="66" name="CuadroTexto 65"/>
            <p:cNvSpPr txBox="1"/>
            <p:nvPr/>
          </p:nvSpPr>
          <p:spPr>
            <a:xfrm>
              <a:off x="6877839" y="3875061"/>
              <a:ext cx="424820" cy="276999"/>
            </a:xfrm>
            <a:prstGeom prst="rect">
              <a:avLst/>
            </a:prstGeom>
            <a:noFill/>
          </p:spPr>
          <p:txBody>
            <a:bodyPr wrap="square" rtlCol="0">
              <a:spAutoFit/>
            </a:bodyPr>
            <a:lstStyle/>
            <a:p>
              <a:r>
                <a:rPr lang="es-ES" sz="1200" dirty="0" smtClean="0"/>
                <a:t>P</a:t>
              </a:r>
              <a:r>
                <a:rPr lang="es-ES" sz="1200" baseline="-25000" dirty="0" smtClean="0"/>
                <a:t>1</a:t>
              </a:r>
              <a:endParaRPr lang="es-ES" sz="1200" baseline="-25000" dirty="0"/>
            </a:p>
          </p:txBody>
        </p:sp>
        <p:sp>
          <p:nvSpPr>
            <p:cNvPr id="67" name="CuadroTexto 66"/>
            <p:cNvSpPr txBox="1"/>
            <p:nvPr/>
          </p:nvSpPr>
          <p:spPr>
            <a:xfrm>
              <a:off x="8344101" y="5265581"/>
              <a:ext cx="424820" cy="276999"/>
            </a:xfrm>
            <a:prstGeom prst="rect">
              <a:avLst/>
            </a:prstGeom>
            <a:noFill/>
          </p:spPr>
          <p:txBody>
            <a:bodyPr wrap="square" rtlCol="0">
              <a:spAutoFit/>
            </a:bodyPr>
            <a:lstStyle/>
            <a:p>
              <a:r>
                <a:rPr lang="es-ES" sz="1200" dirty="0" smtClean="0"/>
                <a:t>P</a:t>
              </a:r>
              <a:r>
                <a:rPr lang="es-ES" sz="1200" baseline="-25000" dirty="0" smtClean="0"/>
                <a:t>2</a:t>
              </a:r>
              <a:endParaRPr lang="es-ES" sz="1200" baseline="-25000" dirty="0"/>
            </a:p>
          </p:txBody>
        </p:sp>
        <p:sp>
          <p:nvSpPr>
            <p:cNvPr id="68" name="CuadroTexto 67"/>
            <p:cNvSpPr txBox="1"/>
            <p:nvPr/>
          </p:nvSpPr>
          <p:spPr>
            <a:xfrm>
              <a:off x="6702427" y="3115160"/>
              <a:ext cx="424820" cy="276999"/>
            </a:xfrm>
            <a:prstGeom prst="rect">
              <a:avLst/>
            </a:prstGeom>
            <a:noFill/>
          </p:spPr>
          <p:txBody>
            <a:bodyPr wrap="square" rtlCol="0">
              <a:spAutoFit/>
            </a:bodyPr>
            <a:lstStyle/>
            <a:p>
              <a:r>
                <a:rPr lang="es-ES" sz="1200" dirty="0" smtClean="0"/>
                <a:t>F</a:t>
              </a:r>
              <a:r>
                <a:rPr lang="es-ES" sz="1200" baseline="-25000" dirty="0" smtClean="0"/>
                <a:t>R</a:t>
              </a:r>
              <a:endParaRPr lang="es-ES" sz="1200" baseline="-25000" dirty="0"/>
            </a:p>
          </p:txBody>
        </p:sp>
        <p:sp>
          <p:nvSpPr>
            <p:cNvPr id="71" name="CuadroTexto 70"/>
            <p:cNvSpPr txBox="1"/>
            <p:nvPr/>
          </p:nvSpPr>
          <p:spPr>
            <a:xfrm>
              <a:off x="7271870" y="3028735"/>
              <a:ext cx="424820" cy="276999"/>
            </a:xfrm>
            <a:prstGeom prst="rect">
              <a:avLst/>
            </a:prstGeom>
            <a:noFill/>
          </p:spPr>
          <p:txBody>
            <a:bodyPr wrap="square" rtlCol="0">
              <a:spAutoFit/>
            </a:bodyPr>
            <a:lstStyle/>
            <a:p>
              <a:r>
                <a:rPr lang="es-ES" sz="1200" dirty="0"/>
                <a:t>N</a:t>
              </a:r>
              <a:endParaRPr lang="es-ES" sz="1200" baseline="-25000" dirty="0"/>
            </a:p>
          </p:txBody>
        </p:sp>
      </p:grpSp>
      <p:sp>
        <p:nvSpPr>
          <p:cNvPr id="39" name="Rectángulo 38"/>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6853051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8</a:t>
            </a:r>
            <a:r>
              <a:rPr lang="es-ES" sz="1600" b="1" dirty="0" smtClean="0">
                <a:solidFill>
                  <a:schemeClr val="bg1"/>
                </a:solidFill>
              </a:rPr>
              <a:t>. Resolución de problemas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43" name="Tabla 42"/>
              <p:cNvGraphicFramePr>
                <a:graphicFrameLocks noGrp="1"/>
              </p:cNvGraphicFramePr>
              <p:nvPr>
                <p:extLst>
                  <p:ext uri="{D42A27DB-BD31-4B8C-83A1-F6EECF244321}">
                    <p14:modId xmlns:p14="http://schemas.microsoft.com/office/powerpoint/2010/main" val="2685869092"/>
                  </p:ext>
                </p:extLst>
              </p:nvPr>
            </p:nvGraphicFramePr>
            <p:xfrm>
              <a:off x="508000" y="1206500"/>
              <a:ext cx="8178801" cy="51511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70840">
                    <a:tc>
                      <a:txBody>
                        <a:bodyPr/>
                        <a:lstStyle/>
                        <a:p>
                          <a:pPr algn="r">
                            <a:lnSpc>
                              <a:spcPct val="100000"/>
                            </a:lnSpc>
                          </a:pPr>
                          <a:r>
                            <a:rPr lang="es-ES" sz="1600" dirty="0" smtClean="0">
                              <a:latin typeface="+mn-lt"/>
                            </a:rPr>
                            <a:t>12.</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Los </a:t>
                          </a:r>
                          <a:r>
                            <a:rPr lang="es-ES" sz="1600" dirty="0"/>
                            <a:t>cuerpos A y B de la figura, de masas 5 y 3 kg, respectivamente, están unidos mediante una cuerda inextensible de masa despreciable sobre un plano inclinado </a:t>
                          </a:r>
                          <a14:m>
                            <m:oMath xmlns:m="http://schemas.openxmlformats.org/officeDocument/2006/math">
                              <m:sSup>
                                <m:sSupPr>
                                  <m:ctrlPr>
                                    <a:rPr lang="es-ES" sz="1600" i="1" smtClean="0">
                                      <a:latin typeface="Cambria Math" panose="02040503050406030204" pitchFamily="18" charset="0"/>
                                    </a:rPr>
                                  </m:ctrlPr>
                                </m:sSupPr>
                                <m:e>
                                  <m:r>
                                    <a:rPr lang="es-ES" sz="1600" b="0" i="1" smtClean="0">
                                      <a:latin typeface="Cambria Math" panose="02040503050406030204" pitchFamily="18" charset="0"/>
                                    </a:rPr>
                                    <m:t>30</m:t>
                                  </m:r>
                                </m:e>
                                <m:sup>
                                  <m:r>
                                    <a:rPr lang="es-ES" sz="1600" b="0" i="1" smtClean="0">
                                      <a:latin typeface="Cambria Math" panose="02040503050406030204" pitchFamily="18" charset="0"/>
                                    </a:rPr>
                                    <m:t>0</m:t>
                                  </m:r>
                                </m:sup>
                              </m:sSup>
                            </m:oMath>
                          </a14:m>
                          <a:r>
                            <a:rPr lang="es-ES" sz="1600" dirty="0" smtClean="0"/>
                            <a:t>. </a:t>
                          </a:r>
                          <a:r>
                            <a:rPr lang="es-ES" sz="1600" dirty="0"/>
                            <a:t>El coeficiente de rozamiento de A con la superficie es de 0,2, y el de B es de 0,3. Determina la aceleración del sistema y la tensión de la cuerda. </a:t>
                          </a:r>
                        </a:p>
                        <a:p>
                          <a:pPr marL="0" indent="0" algn="just"/>
                          <a:r>
                            <a:rPr lang="es-ES" sz="1600" dirty="0" smtClean="0"/>
                            <a:t>Dato: </a:t>
                          </a:r>
                          <a14:m>
                            <m:oMath xmlns:m="http://schemas.openxmlformats.org/officeDocument/2006/math">
                              <m:r>
                                <a:rPr lang="es-ES" sz="1600" i="1" dirty="0" smtClean="0">
                                  <a:latin typeface="Cambria Math" panose="02040503050406030204" pitchFamily="18" charset="0"/>
                                </a:rPr>
                                <m:t>𝑔</m:t>
                              </m:r>
                              <m:r>
                                <a:rPr lang="es-ES" sz="1600" i="1" dirty="0" smtClean="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−2</m:t>
                                  </m:r>
                                </m:sup>
                              </m:sSup>
                              <m:r>
                                <a:rPr lang="es-ES" sz="1600" i="1" baseline="30000" dirty="0">
                                  <a:latin typeface="Cambria Math" panose="02040503050406030204" pitchFamily="18" charset="0"/>
                                </a:rPr>
                                <m:t> </m:t>
                              </m:r>
                            </m:oMath>
                          </a14:m>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0" indent="0" algn="just"/>
                          <a:endParaRPr lang="es-ES" sz="1600" baseline="30000" dirty="0" smtClean="0"/>
                        </a:p>
                        <a:p>
                          <a:pPr marL="355600" indent="-355600" algn="just"/>
                          <a:r>
                            <a:rPr lang="es-ES" sz="1600" b="1" dirty="0" smtClean="0">
                              <a:solidFill>
                                <a:schemeClr val="tx1"/>
                              </a:solidFill>
                            </a:rPr>
                            <a:t>Sol</a:t>
                          </a:r>
                          <a:r>
                            <a:rPr lang="es-ES" sz="1600" dirty="0" smtClean="0">
                              <a:solidFill>
                                <a:srgbClr val="C00000"/>
                              </a:solidFill>
                            </a:rPr>
                            <a:t>:</a:t>
                          </a:r>
                          <a:r>
                            <a:rPr lang="es-ES" sz="1600" baseline="0" dirty="0" smtClean="0">
                              <a:solidFill>
                                <a:schemeClr val="dk1"/>
                              </a:solidFill>
                            </a:rPr>
                            <a:t> </a:t>
                          </a:r>
                          <a14:m>
                            <m:oMath xmlns:m="http://schemas.openxmlformats.org/officeDocument/2006/math">
                              <m:r>
                                <a:rPr lang="es-ES" sz="1600" i="1" smtClean="0">
                                  <a:latin typeface="Cambria Math" panose="02040503050406030204" pitchFamily="18" charset="0"/>
                                </a:rPr>
                                <m:t>𝑎</m:t>
                              </m:r>
                              <m:r>
                                <a:rPr lang="es-ES" sz="1600" i="1" smtClean="0">
                                  <a:latin typeface="Cambria Math" panose="02040503050406030204" pitchFamily="18" charset="0"/>
                                </a:rPr>
                                <m:t>=2,88 </m:t>
                              </m:r>
                              <m:r>
                                <a:rPr lang="es-ES" sz="1600" i="1" smtClean="0">
                                  <a:latin typeface="Cambria Math" panose="02040503050406030204" pitchFamily="18" charset="0"/>
                                </a:rPr>
                                <m:t>𝑚</m:t>
                              </m:r>
                              <m:r>
                                <a:rPr lang="es-ES" sz="1600" i="1" smtClean="0">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−2</m:t>
                                  </m:r>
                                </m:sup>
                              </m:sSup>
                              <m:r>
                                <a:rPr lang="es-ES" sz="1600" i="1">
                                  <a:latin typeface="Cambria Math" panose="02040503050406030204" pitchFamily="18" charset="0"/>
                                </a:rPr>
                                <m:t>;</m:t>
                              </m:r>
                              <m:r>
                                <a:rPr lang="es-ES" sz="1600" i="1">
                                  <a:latin typeface="Cambria Math" panose="02040503050406030204" pitchFamily="18" charset="0"/>
                                </a:rPr>
                                <m:t>𝑇</m:t>
                              </m:r>
                              <m:r>
                                <a:rPr lang="es-ES" sz="1600" i="1">
                                  <a:latin typeface="Cambria Math" panose="02040503050406030204" pitchFamily="18" charset="0"/>
                                </a:rPr>
                                <m:t>=1,58 </m:t>
                              </m:r>
                              <m:r>
                                <a:rPr lang="es-ES" sz="1600" i="1">
                                  <a:latin typeface="Cambria Math" panose="02040503050406030204" pitchFamily="18" charset="0"/>
                                </a:rPr>
                                <m:t>𝑁</m:t>
                              </m:r>
                            </m:oMath>
                          </a14:m>
                          <a:endParaRPr lang="es-ES" sz="160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13.</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 cuerpo de 0,5 kg se lanza hacia arriba por un plano inclinado, que forma 30</a:t>
                          </a:r>
                          <a:r>
                            <a:rPr lang="es-ES" sz="1600" baseline="30000" dirty="0"/>
                            <a:t>0</a:t>
                          </a:r>
                          <a:r>
                            <a:rPr lang="es-ES" sz="1600" dirty="0"/>
                            <a:t> con la horizontal, con una velocidad inicial de 5 m s</a:t>
                          </a:r>
                          <a:r>
                            <a:rPr lang="es-ES" sz="1600" baseline="30000" dirty="0"/>
                            <a:t>–1</a:t>
                          </a:r>
                          <a:r>
                            <a:rPr lang="es-ES" sz="1600" dirty="0"/>
                            <a:t>. El coeficiente de rozamiento es </a:t>
                          </a:r>
                          <a:r>
                            <a:rPr lang="es-ES" sz="1600" dirty="0" smtClean="0"/>
                            <a:t>0,2. i) Dibuje </a:t>
                          </a:r>
                          <a:r>
                            <a:rPr lang="es-ES" sz="1600" dirty="0"/>
                            <a:t>en un esquema las fuerzas que actúan sobre el cuerpo, cuando sube y cuando baja por el plano, y calcule la altura máxima alcanzada por el </a:t>
                          </a:r>
                          <a:r>
                            <a:rPr lang="es-ES" sz="1600" dirty="0" smtClean="0"/>
                            <a:t>cuerpo; ii) Determine </a:t>
                          </a:r>
                          <a:r>
                            <a:rPr lang="es-ES" sz="1600" dirty="0"/>
                            <a:t>la velocidad con la que el cuerpo vuelve al punto de partida.</a:t>
                          </a:r>
                        </a:p>
                        <a:p>
                          <a:pPr marL="0" indent="0" algn="just"/>
                          <a:r>
                            <a:rPr lang="es-ES" sz="1600" dirty="0" smtClean="0"/>
                            <a:t>Dato: </a:t>
                          </a:r>
                          <a14:m>
                            <m:oMath xmlns:m="http://schemas.openxmlformats.org/officeDocument/2006/math">
                              <m:r>
                                <a:rPr lang="es-ES" sz="1600" i="1" dirty="0" smtClean="0">
                                  <a:latin typeface="Cambria Math" panose="02040503050406030204" pitchFamily="18" charset="0"/>
                                </a:rPr>
                                <m:t>𝑔</m:t>
                              </m:r>
                              <m:r>
                                <a:rPr lang="es-ES" sz="1600" i="1" dirty="0" smtClean="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−2</m:t>
                                  </m:r>
                                </m:sup>
                              </m:sSup>
                              <m:r>
                                <a:rPr lang="es-ES" sz="1600" i="1" baseline="30000" dirty="0">
                                  <a:latin typeface="Cambria Math" panose="02040503050406030204" pitchFamily="18" charset="0"/>
                                </a:rPr>
                                <m:t> </m:t>
                              </m:r>
                            </m:oMath>
                          </a14:m>
                          <a:endParaRPr lang="es-ES" sz="1600" baseline="30000" dirty="0"/>
                        </a:p>
                        <a:p>
                          <a:pPr marL="355600" indent="-355600" algn="just"/>
                          <a:r>
                            <a:rPr lang="es-ES" sz="1600" b="1" dirty="0" smtClean="0">
                              <a:solidFill>
                                <a:schemeClr val="tx1"/>
                              </a:solidFill>
                            </a:rPr>
                            <a:t>Sol</a:t>
                          </a:r>
                          <a:r>
                            <a:rPr lang="es-ES" sz="1600" dirty="0">
                              <a:solidFill>
                                <a:schemeClr val="tx1"/>
                              </a:solidFill>
                            </a:rPr>
                            <a:t>: </a:t>
                          </a:r>
                          <a:r>
                            <a:rPr lang="es-ES" sz="1600" dirty="0" smtClean="0"/>
                            <a:t>i) </a:t>
                          </a:r>
                          <a14:m>
                            <m:oMath xmlns:m="http://schemas.openxmlformats.org/officeDocument/2006/math">
                              <m:r>
                                <a:rPr lang="es-ES" sz="1600" b="0" i="1" smtClean="0">
                                  <a:latin typeface="Cambria Math" panose="02040503050406030204" pitchFamily="18" charset="0"/>
                                </a:rPr>
                                <m:t>h</m:t>
                              </m:r>
                              <m:r>
                                <a:rPr lang="es-ES" sz="1600" i="1">
                                  <a:latin typeface="Cambria Math" panose="02040503050406030204" pitchFamily="18" charset="0"/>
                                </a:rPr>
                                <m:t>=</m:t>
                              </m:r>
                              <m:r>
                                <a:rPr lang="es-ES" sz="1600" b="0" i="1" smtClean="0">
                                  <a:latin typeface="Cambria Math" panose="02040503050406030204" pitchFamily="18" charset="0"/>
                                </a:rPr>
                                <m:t>0,95</m:t>
                              </m:r>
                              <m:r>
                                <a:rPr lang="es-ES" sz="1600" i="1">
                                  <a:latin typeface="Cambria Math" panose="02040503050406030204" pitchFamily="18" charset="0"/>
                                </a:rPr>
                                <m:t> </m:t>
                              </m:r>
                              <m:r>
                                <a:rPr lang="es-ES" sz="1600" i="1">
                                  <a:latin typeface="Cambria Math" panose="02040503050406030204" pitchFamily="18" charset="0"/>
                                </a:rPr>
                                <m:t>𝑚</m:t>
                              </m:r>
                              <m:r>
                                <a:rPr lang="es-ES" sz="1600" i="1">
                                  <a:latin typeface="Cambria Math" panose="02040503050406030204" pitchFamily="18" charset="0"/>
                                </a:rPr>
                                <m:t>;</m:t>
                              </m:r>
                              <m:r>
                                <m:rPr>
                                  <m:sty m:val="p"/>
                                </m:rPr>
                                <a:rPr lang="es-ES" sz="1600" b="0" i="0" smtClean="0">
                                  <a:latin typeface="Cambria Math" panose="02040503050406030204" pitchFamily="18" charset="0"/>
                                </a:rPr>
                                <m:t>ii</m:t>
                              </m:r>
                              <m:r>
                                <a:rPr lang="es-ES" sz="1600" b="0" i="0" smtClean="0">
                                  <a:latin typeface="Cambria Math" panose="02040503050406030204" pitchFamily="18" charset="0"/>
                                </a:rPr>
                                <m:t>) </m:t>
                              </m:r>
                              <m:r>
                                <a:rPr lang="es-ES" sz="1600" i="1">
                                  <a:latin typeface="Cambria Math" panose="02040503050406030204" pitchFamily="18" charset="0"/>
                                </a:rPr>
                                <m:t>𝑣</m:t>
                              </m:r>
                              <m:r>
                                <a:rPr lang="es-ES" sz="1600" i="1">
                                  <a:latin typeface="Cambria Math" panose="02040503050406030204" pitchFamily="18" charset="0"/>
                                </a:rPr>
                                <m:t>=3,52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43" name="Tabla 42"/>
              <p:cNvGraphicFramePr>
                <a:graphicFrameLocks noGrp="1"/>
              </p:cNvGraphicFramePr>
              <p:nvPr>
                <p:extLst>
                  <p:ext uri="{D42A27DB-BD31-4B8C-83A1-F6EECF244321}">
                    <p14:modId xmlns:p14="http://schemas.microsoft.com/office/powerpoint/2010/main" val="2685869092"/>
                  </p:ext>
                </p:extLst>
              </p:nvPr>
            </p:nvGraphicFramePr>
            <p:xfrm>
              <a:off x="508000" y="1206500"/>
              <a:ext cx="8178801" cy="51511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3017520">
                    <a:tc>
                      <a:txBody>
                        <a:bodyPr/>
                        <a:lstStyle/>
                        <a:p>
                          <a:pPr algn="r">
                            <a:lnSpc>
                              <a:spcPct val="100000"/>
                            </a:lnSpc>
                          </a:pPr>
                          <a:r>
                            <a:rPr lang="es-ES" sz="1600" dirty="0" smtClean="0">
                              <a:latin typeface="+mn-lt"/>
                            </a:rPr>
                            <a:t>12.</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11290" r="-156" b="-62298"/>
                          </a:stretch>
                        </a:blipFill>
                      </a:tcPr>
                    </a:tc>
                    <a:tc hMerge="1">
                      <a:txBody>
                        <a:bodyPr/>
                        <a:lstStyle/>
                        <a:p>
                          <a:endParaRPr lang="es-ES" sz="1600" dirty="0"/>
                        </a:p>
                      </a:txBody>
                      <a:tcPr/>
                    </a:tc>
                    <a:extLst>
                      <a:ext uri="{0D108BD9-81ED-4DB2-BD59-A6C34878D82A}">
                        <a16:rowId xmlns:a16="http://schemas.microsoft.com/office/drawing/2014/main" val="1235451715"/>
                      </a:ext>
                    </a:extLst>
                  </a:tr>
                  <a:tr h="1798320">
                    <a:tc>
                      <a:txBody>
                        <a:bodyPr/>
                        <a:lstStyle/>
                        <a:p>
                          <a:pPr algn="r">
                            <a:lnSpc>
                              <a:spcPct val="100000"/>
                            </a:lnSpc>
                          </a:pPr>
                          <a:r>
                            <a:rPr lang="es-ES" sz="1600" dirty="0" smtClean="0">
                              <a:latin typeface="+mn-lt"/>
                            </a:rPr>
                            <a:t>13.</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87119" r="-156" b="-4746"/>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grpSp>
        <p:nvGrpSpPr>
          <p:cNvPr id="44" name="Grupo 43"/>
          <p:cNvGrpSpPr/>
          <p:nvPr/>
        </p:nvGrpSpPr>
        <p:grpSpPr>
          <a:xfrm>
            <a:off x="3975100" y="2628900"/>
            <a:ext cx="1790700" cy="1536700"/>
            <a:chOff x="6202908" y="1397189"/>
            <a:chExt cx="2313294" cy="2095311"/>
          </a:xfrm>
        </p:grpSpPr>
        <p:grpSp>
          <p:nvGrpSpPr>
            <p:cNvPr id="45" name="Grupo 44"/>
            <p:cNvGrpSpPr/>
            <p:nvPr/>
          </p:nvGrpSpPr>
          <p:grpSpPr>
            <a:xfrm>
              <a:off x="6210300" y="1661201"/>
              <a:ext cx="2305902" cy="1831299"/>
              <a:chOff x="5773003" y="842335"/>
              <a:chExt cx="2975211" cy="2187468"/>
            </a:xfrm>
          </p:grpSpPr>
          <p:sp>
            <p:nvSpPr>
              <p:cNvPr id="49" name="Triángulo rectángulo 48"/>
              <p:cNvSpPr/>
              <p:nvPr/>
            </p:nvSpPr>
            <p:spPr>
              <a:xfrm flipH="1">
                <a:off x="5773003" y="1023582"/>
                <a:ext cx="2975211" cy="2006221"/>
              </a:xfrm>
              <a:prstGeom prst="r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1" name="Rectángulo 50"/>
              <p:cNvSpPr/>
              <p:nvPr/>
            </p:nvSpPr>
            <p:spPr>
              <a:xfrm rot="19552783">
                <a:off x="5868538" y="1787857"/>
                <a:ext cx="1119116" cy="72333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2" name="Rectángulo 51"/>
              <p:cNvSpPr/>
              <p:nvPr/>
            </p:nvSpPr>
            <p:spPr>
              <a:xfrm rot="19552783">
                <a:off x="7471939" y="842335"/>
                <a:ext cx="751579" cy="72333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55" name="Conector recto 54"/>
              <p:cNvCxnSpPr>
                <a:stCxn id="51" idx="3"/>
                <a:endCxn id="52" idx="1"/>
              </p:cNvCxnSpPr>
              <p:nvPr/>
            </p:nvCxnSpPr>
            <p:spPr>
              <a:xfrm flipV="1">
                <a:off x="6891333" y="1414793"/>
                <a:ext cx="645294" cy="420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CuadroTexto 45"/>
            <p:cNvSpPr txBox="1"/>
            <p:nvPr/>
          </p:nvSpPr>
          <p:spPr>
            <a:xfrm>
              <a:off x="6202908" y="2193119"/>
              <a:ext cx="218365" cy="419658"/>
            </a:xfrm>
            <a:prstGeom prst="rect">
              <a:avLst/>
            </a:prstGeom>
            <a:noFill/>
          </p:spPr>
          <p:txBody>
            <a:bodyPr wrap="square" rtlCol="0">
              <a:spAutoFit/>
            </a:bodyPr>
            <a:lstStyle/>
            <a:p>
              <a:r>
                <a:rPr lang="es-ES" sz="1400" dirty="0" smtClean="0"/>
                <a:t>A</a:t>
              </a:r>
              <a:endParaRPr lang="es-ES" sz="1400" dirty="0"/>
            </a:p>
          </p:txBody>
        </p:sp>
        <p:sp>
          <p:nvSpPr>
            <p:cNvPr id="48" name="CuadroTexto 47"/>
            <p:cNvSpPr txBox="1"/>
            <p:nvPr/>
          </p:nvSpPr>
          <p:spPr>
            <a:xfrm>
              <a:off x="7380407" y="1397189"/>
              <a:ext cx="218365" cy="419658"/>
            </a:xfrm>
            <a:prstGeom prst="rect">
              <a:avLst/>
            </a:prstGeom>
            <a:noFill/>
          </p:spPr>
          <p:txBody>
            <a:bodyPr wrap="square" rtlCol="0">
              <a:spAutoFit/>
            </a:bodyPr>
            <a:lstStyle/>
            <a:p>
              <a:r>
                <a:rPr lang="es-ES" sz="1400" dirty="0" smtClean="0"/>
                <a:t>B</a:t>
              </a:r>
              <a:endParaRPr lang="es-ES" sz="1400" dirty="0"/>
            </a:p>
          </p:txBody>
        </p:sp>
      </p:grpSp>
      <p:sp>
        <p:nvSpPr>
          <p:cNvPr id="14" name="Rectángulo 13"/>
          <p:cNvSpPr/>
          <p:nvPr/>
        </p:nvSpPr>
        <p:spPr>
          <a:xfrm>
            <a:off x="1915166" y="537844"/>
            <a:ext cx="1334020" cy="338554"/>
          </a:xfrm>
          <a:prstGeom prst="rect">
            <a:avLst/>
          </a:prstGeom>
        </p:spPr>
        <p:txBody>
          <a:bodyPr wrap="none">
            <a:spAutoFit/>
          </a:bodyPr>
          <a:lstStyle/>
          <a:p>
            <a:r>
              <a:rPr lang="es-ES" sz="1600" b="1" dirty="0" smtClean="0"/>
              <a:t>: DINÁMICA</a:t>
            </a:r>
            <a:endParaRPr lang="es-ES" sz="1600" b="1" dirty="0"/>
          </a:p>
        </p:txBody>
      </p:sp>
    </p:spTree>
    <p:extLst>
      <p:ext uri="{BB962C8B-B14F-4D97-AF65-F5344CB8AC3E}">
        <p14:creationId xmlns:p14="http://schemas.microsoft.com/office/powerpoint/2010/main" val="1174467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79" name="Rectángulo 78"/>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
        <p:nvSpPr>
          <p:cNvPr id="2" name="Rectángulo 1"/>
          <p:cNvSpPr/>
          <p:nvPr/>
        </p:nvSpPr>
        <p:spPr>
          <a:xfrm>
            <a:off x="431799" y="1184168"/>
            <a:ext cx="8308193"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just"/>
            <a:r>
              <a:rPr lang="es-ES" sz="1600" dirty="0"/>
              <a:t>Trabajo y energía </a:t>
            </a:r>
            <a:r>
              <a:rPr lang="es-ES" sz="1600" dirty="0" smtClean="0"/>
              <a:t>están relacionados</a:t>
            </a:r>
            <a:r>
              <a:rPr lang="es-ES" sz="1600" dirty="0"/>
              <a:t>: </a:t>
            </a:r>
            <a:r>
              <a:rPr lang="es-ES" sz="1600" i="1" dirty="0">
                <a:solidFill>
                  <a:srgbClr val="00B0F0"/>
                </a:solidFill>
              </a:rPr>
              <a:t>energía es capacidad para realizar </a:t>
            </a:r>
            <a:r>
              <a:rPr lang="es-ES" sz="1600" i="1" dirty="0" smtClean="0">
                <a:solidFill>
                  <a:srgbClr val="00B0F0"/>
                </a:solidFill>
              </a:rPr>
              <a:t>trabajo </a:t>
            </a:r>
            <a:r>
              <a:rPr lang="es-ES" sz="1600" dirty="0" smtClean="0"/>
              <a:t>(</a:t>
            </a:r>
            <a:r>
              <a:rPr lang="es-ES" sz="1600" dirty="0"/>
              <a:t>cuando un sistema realiza un trabajo sobre otro le transfiere energía).</a:t>
            </a:r>
          </a:p>
        </p:txBody>
      </p:sp>
      <p:sp>
        <p:nvSpPr>
          <p:cNvPr id="3" name="Rectángulo 2"/>
          <p:cNvSpPr/>
          <p:nvPr/>
        </p:nvSpPr>
        <p:spPr>
          <a:xfrm>
            <a:off x="400298" y="2081524"/>
            <a:ext cx="8308192" cy="3185487"/>
          </a:xfrm>
          <a:prstGeom prst="rect">
            <a:avLst/>
          </a:prstGeom>
        </p:spPr>
        <p:txBody>
          <a:bodyPr wrap="square">
            <a:spAutoFit/>
          </a:bodyPr>
          <a:lstStyle/>
          <a:p>
            <a:pPr algn="just">
              <a:spcAft>
                <a:spcPts val="600"/>
              </a:spcAft>
            </a:pPr>
            <a:r>
              <a:rPr lang="es-ES" sz="1600" dirty="0"/>
              <a:t>Hay dos tipos </a:t>
            </a:r>
            <a:r>
              <a:rPr lang="es-ES" sz="1600" dirty="0" smtClean="0"/>
              <a:t>o </a:t>
            </a:r>
            <a:r>
              <a:rPr lang="es-ES" sz="1600" b="1" dirty="0" smtClean="0"/>
              <a:t>formas </a:t>
            </a:r>
            <a:r>
              <a:rPr lang="es-ES" sz="1600" b="1" dirty="0"/>
              <a:t>principales de energía</a:t>
            </a:r>
            <a:r>
              <a:rPr lang="es-ES" sz="1600" dirty="0"/>
              <a:t>: </a:t>
            </a:r>
            <a:endParaRPr lang="es-ES" sz="1600" dirty="0" smtClean="0"/>
          </a:p>
          <a:p>
            <a:pPr marL="266700" indent="-266700" algn="just">
              <a:spcAft>
                <a:spcPts val="600"/>
              </a:spcAft>
            </a:pPr>
            <a:r>
              <a:rPr lang="es-ES" sz="1600" dirty="0" smtClean="0"/>
              <a:t>• 	</a:t>
            </a:r>
            <a:r>
              <a:rPr lang="es-ES" sz="1600" i="1" dirty="0" smtClean="0">
                <a:solidFill>
                  <a:srgbClr val="00B0F0"/>
                </a:solidFill>
              </a:rPr>
              <a:t>Cinética</a:t>
            </a:r>
            <a:r>
              <a:rPr lang="es-ES" sz="1600" dirty="0"/>
              <a:t>: debida al movimiento</a:t>
            </a:r>
            <a:r>
              <a:rPr lang="es-ES" sz="1600" dirty="0" smtClean="0"/>
              <a:t>.</a:t>
            </a:r>
          </a:p>
          <a:p>
            <a:pPr marL="266700" indent="-266700" algn="just">
              <a:spcAft>
                <a:spcPts val="600"/>
              </a:spcAft>
            </a:pPr>
            <a:r>
              <a:rPr lang="es-ES" sz="1600" dirty="0" smtClean="0"/>
              <a:t>•	</a:t>
            </a:r>
            <a:r>
              <a:rPr lang="es-ES" sz="1600" i="1" dirty="0" smtClean="0">
                <a:solidFill>
                  <a:srgbClr val="00B0F0"/>
                </a:solidFill>
              </a:rPr>
              <a:t>Potencial</a:t>
            </a:r>
            <a:r>
              <a:rPr lang="es-ES" sz="1600" dirty="0"/>
              <a:t>: debida a la </a:t>
            </a:r>
            <a:r>
              <a:rPr lang="es-ES" sz="1600" dirty="0" smtClean="0"/>
              <a:t>posición en </a:t>
            </a:r>
            <a:r>
              <a:rPr lang="es-ES" sz="1600" dirty="0"/>
              <a:t>un campo de fuerzas (gravitatoria, electromagnética, elástica, </a:t>
            </a:r>
            <a:r>
              <a:rPr lang="es-ES" sz="1600" dirty="0" smtClean="0"/>
              <a:t>...).</a:t>
            </a:r>
          </a:p>
          <a:p>
            <a:pPr algn="just">
              <a:spcAft>
                <a:spcPts val="600"/>
              </a:spcAft>
            </a:pPr>
            <a:r>
              <a:rPr lang="es-ES" sz="1600" dirty="0" smtClean="0"/>
              <a:t>Veremos </a:t>
            </a:r>
            <a:r>
              <a:rPr lang="es-ES" sz="1600" dirty="0"/>
              <a:t>que la </a:t>
            </a:r>
            <a:r>
              <a:rPr lang="es-ES" sz="1600" b="1" dirty="0"/>
              <a:t>energía está relacionada con una ley de conservación</a:t>
            </a:r>
            <a:r>
              <a:rPr lang="es-ES" sz="1600" dirty="0" smtClean="0"/>
              <a:t>: la </a:t>
            </a:r>
            <a:r>
              <a:rPr lang="es-ES" sz="1600" dirty="0"/>
              <a:t>energía total se conserva aunque haya intercambios de un tipo por otro</a:t>
            </a:r>
            <a:r>
              <a:rPr lang="es-ES" sz="1600" dirty="0" smtClean="0"/>
              <a:t>.</a:t>
            </a:r>
          </a:p>
          <a:p>
            <a:pPr algn="just">
              <a:spcAft>
                <a:spcPts val="600"/>
              </a:spcAft>
            </a:pPr>
            <a:r>
              <a:rPr lang="es-ES" sz="1600" dirty="0" smtClean="0"/>
              <a:t>A </a:t>
            </a:r>
            <a:r>
              <a:rPr lang="es-ES" sz="1600" dirty="0"/>
              <a:t>la hora de resolver problemas, cuando no se conoce bien la fuerza o </a:t>
            </a:r>
            <a:r>
              <a:rPr lang="es-ES" sz="1600" dirty="0" smtClean="0"/>
              <a:t>se prefiere </a:t>
            </a:r>
            <a:r>
              <a:rPr lang="es-ES" sz="1600" dirty="0"/>
              <a:t>una forma alternativa, el principio de </a:t>
            </a:r>
            <a:r>
              <a:rPr lang="es-ES" sz="1600" dirty="0">
                <a:solidFill>
                  <a:srgbClr val="00B0F0"/>
                </a:solidFill>
              </a:rPr>
              <a:t>la conservación de la </a:t>
            </a:r>
            <a:r>
              <a:rPr lang="es-ES" sz="1600" dirty="0" smtClean="0">
                <a:solidFill>
                  <a:srgbClr val="00B0F0"/>
                </a:solidFill>
              </a:rPr>
              <a:t>energía generalmente </a:t>
            </a:r>
            <a:r>
              <a:rPr lang="es-ES" sz="1600" dirty="0">
                <a:solidFill>
                  <a:srgbClr val="00B0F0"/>
                </a:solidFill>
              </a:rPr>
              <a:t>simplifica los cálculos</a:t>
            </a:r>
            <a:r>
              <a:rPr lang="es-ES" sz="1600" dirty="0"/>
              <a:t>. </a:t>
            </a:r>
            <a:endParaRPr lang="es-ES" sz="1600" dirty="0" smtClean="0"/>
          </a:p>
          <a:p>
            <a:pPr algn="just">
              <a:spcAft>
                <a:spcPts val="600"/>
              </a:spcAft>
            </a:pPr>
            <a:r>
              <a:rPr lang="es-ES" sz="1600" dirty="0" smtClean="0"/>
              <a:t>Una </a:t>
            </a:r>
            <a:r>
              <a:rPr lang="es-ES" sz="1600" dirty="0"/>
              <a:t>ventaja a la hora de trabajar con </a:t>
            </a:r>
            <a:r>
              <a:rPr lang="es-ES" sz="1600" i="1" dirty="0">
                <a:solidFill>
                  <a:srgbClr val="00B0F0"/>
                </a:solidFill>
              </a:rPr>
              <a:t>trabajos y </a:t>
            </a:r>
            <a:r>
              <a:rPr lang="es-ES" sz="1600" i="1" dirty="0" smtClean="0">
                <a:solidFill>
                  <a:srgbClr val="00B0F0"/>
                </a:solidFill>
              </a:rPr>
              <a:t>energías </a:t>
            </a:r>
            <a:r>
              <a:rPr lang="es-ES" sz="1600" dirty="0" smtClean="0"/>
              <a:t>en </a:t>
            </a:r>
            <a:r>
              <a:rPr lang="es-ES" sz="1600" dirty="0"/>
              <a:t>vez de </a:t>
            </a:r>
            <a:r>
              <a:rPr lang="es-ES" sz="1600" dirty="0" smtClean="0"/>
              <a:t>con fuerzas </a:t>
            </a:r>
            <a:r>
              <a:rPr lang="es-ES" sz="1600" dirty="0"/>
              <a:t>es que las primeras son </a:t>
            </a:r>
            <a:r>
              <a:rPr lang="es-ES" sz="1600" i="1" dirty="0">
                <a:solidFill>
                  <a:srgbClr val="00B0F0"/>
                </a:solidFill>
              </a:rPr>
              <a:t>magnitudes escalares</a:t>
            </a:r>
            <a:r>
              <a:rPr lang="es-ES" sz="1600" dirty="0"/>
              <a:t>.</a:t>
            </a:r>
          </a:p>
        </p:txBody>
      </p:sp>
    </p:spTree>
    <p:extLst>
      <p:ext uri="{BB962C8B-B14F-4D97-AF65-F5344CB8AC3E}">
        <p14:creationId xmlns:p14="http://schemas.microsoft.com/office/powerpoint/2010/main" val="9092852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12" name="CuadroTexto 11"/>
          <p:cNvSpPr txBox="1"/>
          <p:nvPr/>
        </p:nvSpPr>
        <p:spPr>
          <a:xfrm>
            <a:off x="477671" y="966886"/>
            <a:ext cx="4999825" cy="369332"/>
          </a:xfrm>
          <a:prstGeom prst="rect">
            <a:avLst/>
          </a:prstGeom>
          <a:noFill/>
        </p:spPr>
        <p:txBody>
          <a:bodyPr wrap="square" rtlCol="0">
            <a:spAutoFit/>
          </a:bodyPr>
          <a:lstStyle/>
          <a:p>
            <a:r>
              <a:rPr lang="es-ES" b="1" dirty="0" smtClean="0">
                <a:solidFill>
                  <a:srgbClr val="002060"/>
                </a:solidFill>
              </a:rPr>
              <a:t>9.1. Trabajo de una fuerza constante</a:t>
            </a:r>
            <a:endParaRPr lang="es-ES" b="1" dirty="0">
              <a:solidFill>
                <a:srgbClr val="002060"/>
              </a:solidFill>
            </a:endParaRPr>
          </a:p>
        </p:txBody>
      </p:sp>
      <p:sp>
        <p:nvSpPr>
          <p:cNvPr id="4" name="Rectángulo 3"/>
          <p:cNvSpPr/>
          <p:nvPr/>
        </p:nvSpPr>
        <p:spPr>
          <a:xfrm>
            <a:off x="5435600" y="1431517"/>
            <a:ext cx="3304393" cy="1569660"/>
          </a:xfrm>
          <a:prstGeom prst="rect">
            <a:avLst/>
          </a:prstGeom>
        </p:spPr>
        <p:txBody>
          <a:bodyPr wrap="square">
            <a:spAutoFit/>
          </a:bodyPr>
          <a:lstStyle/>
          <a:p>
            <a:pPr algn="just"/>
            <a:r>
              <a:rPr lang="es-ES" sz="1600" dirty="0"/>
              <a:t>El trabajo </a:t>
            </a:r>
            <a:r>
              <a:rPr lang="es-ES" sz="1600" dirty="0" smtClean="0"/>
              <a:t>realizado por </a:t>
            </a:r>
            <a:r>
              <a:rPr lang="es-ES" sz="1600" dirty="0"/>
              <a:t>una fuerza </a:t>
            </a:r>
            <a:r>
              <a:rPr lang="es-ES" sz="1600" i="1" dirty="0">
                <a:solidFill>
                  <a:srgbClr val="00B0F0"/>
                </a:solidFill>
              </a:rPr>
              <a:t>constante </a:t>
            </a:r>
            <a:r>
              <a:rPr lang="es-ES" sz="1600" i="1" dirty="0" smtClean="0">
                <a:solidFill>
                  <a:srgbClr val="00B0F0"/>
                </a:solidFill>
              </a:rPr>
              <a:t>F </a:t>
            </a:r>
            <a:r>
              <a:rPr lang="es-ES" sz="1600" dirty="0" smtClean="0"/>
              <a:t>que </a:t>
            </a:r>
            <a:r>
              <a:rPr lang="es-ES" sz="1600" dirty="0"/>
              <a:t>produce un </a:t>
            </a:r>
            <a:r>
              <a:rPr lang="es-ES" sz="1600" i="1" dirty="0">
                <a:solidFill>
                  <a:srgbClr val="00B0F0"/>
                </a:solidFill>
              </a:rPr>
              <a:t>desplazamiento </a:t>
            </a:r>
            <a:r>
              <a:rPr lang="es-ES" sz="1600" i="1" dirty="0" smtClean="0">
                <a:solidFill>
                  <a:srgbClr val="00B0F0"/>
                </a:solidFill>
                <a:sym typeface="Wingdings 3" panose="05040102010807070707" pitchFamily="18" charset="2"/>
              </a:rPr>
              <a:t></a:t>
            </a:r>
            <a:r>
              <a:rPr lang="es-ES" sz="1600" i="1" dirty="0" smtClean="0">
                <a:solidFill>
                  <a:srgbClr val="00B0F0"/>
                </a:solidFill>
              </a:rPr>
              <a:t>r</a:t>
            </a:r>
            <a:r>
              <a:rPr lang="es-ES" sz="1600" dirty="0" smtClean="0"/>
              <a:t> en </a:t>
            </a:r>
            <a:r>
              <a:rPr lang="es-ES" sz="1600" dirty="0"/>
              <a:t>una dirección que forma un </a:t>
            </a:r>
            <a:r>
              <a:rPr lang="es-ES" sz="1600" i="1" dirty="0">
                <a:solidFill>
                  <a:srgbClr val="00B0F0"/>
                </a:solidFill>
              </a:rPr>
              <a:t>ángulo </a:t>
            </a:r>
            <a:r>
              <a:rPr lang="es-ES" sz="1600" dirty="0" smtClean="0">
                <a:solidFill>
                  <a:srgbClr val="00B0F0"/>
                </a:solidFill>
                <a:sym typeface="Symbol"/>
              </a:rPr>
              <a:t> </a:t>
            </a:r>
            <a:r>
              <a:rPr lang="es-ES" sz="1600" dirty="0" smtClean="0"/>
              <a:t>con </a:t>
            </a:r>
            <a:r>
              <a:rPr lang="es-ES" sz="1600" dirty="0"/>
              <a:t>la línea de acción de la fuerza se define como: </a:t>
            </a:r>
          </a:p>
        </p:txBody>
      </p:sp>
      <mc:AlternateContent xmlns:mc="http://schemas.openxmlformats.org/markup-compatibility/2006" xmlns:a14="http://schemas.microsoft.com/office/drawing/2010/main">
        <mc:Choice Requires="a14">
          <p:sp>
            <p:nvSpPr>
              <p:cNvPr id="13" name="49 CuadroTexto"/>
              <p:cNvSpPr txBox="1"/>
              <p:nvPr/>
            </p:nvSpPr>
            <p:spPr>
              <a:xfrm>
                <a:off x="5435600" y="3142730"/>
                <a:ext cx="3420936"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𝑊</m:t>
                      </m:r>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𝐹</m:t>
                          </m:r>
                        </m:e>
                      </m:acc>
                      <m:r>
                        <a:rPr lang="es-ES" sz="1600" b="0" i="1" smtClean="0">
                          <a:latin typeface="Cambria Math"/>
                        </a:rPr>
                        <m:t>·</m:t>
                      </m:r>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𝑟</m:t>
                          </m:r>
                        </m:e>
                      </m:acc>
                      <m:r>
                        <a:rPr lang="es-ES" sz="1600" b="0" i="1" smtClean="0">
                          <a:latin typeface="Cambria Math"/>
                        </a:rPr>
                        <m:t>=</m:t>
                      </m:r>
                      <m:r>
                        <a:rPr lang="es-ES" sz="1600" b="0" i="1" smtClean="0">
                          <a:latin typeface="Cambria Math"/>
                        </a:rPr>
                        <m:t>𝐹</m:t>
                      </m:r>
                      <m:r>
                        <a:rPr lang="es-ES" sz="1600" b="0" i="1" smtClean="0">
                          <a:latin typeface="Cambria Math"/>
                        </a:rPr>
                        <m:t>·∆</m:t>
                      </m:r>
                      <m:r>
                        <a:rPr lang="es-ES" sz="1600" b="0" i="1" smtClean="0">
                          <a:latin typeface="Cambria Math"/>
                          <a:ea typeface="Cambria Math"/>
                        </a:rPr>
                        <m:t>𝑟</m:t>
                      </m:r>
                      <m:r>
                        <a:rPr lang="es-ES" sz="1600" b="0" i="1" smtClean="0">
                          <a:latin typeface="Cambria Math"/>
                          <a:ea typeface="Cambria Math"/>
                        </a:rPr>
                        <m:t>·</m:t>
                      </m:r>
                      <m:r>
                        <a:rPr lang="es-ES" sz="1600" b="0" i="1" smtClean="0">
                          <a:latin typeface="Cambria Math"/>
                          <a:ea typeface="Cambria Math"/>
                        </a:rPr>
                        <m:t>𝑐𝑜𝑠</m:t>
                      </m:r>
                      <m:r>
                        <a:rPr lang="es-ES" sz="1600" b="0" i="1" smtClean="0">
                          <a:latin typeface="Cambria Math"/>
                          <a:ea typeface="Cambria Math"/>
                        </a:rPr>
                        <m:t>𝛼</m:t>
                      </m:r>
                      <m:r>
                        <a:rPr lang="es-ES" sz="1600" b="0" i="1" smtClean="0">
                          <a:latin typeface="Cambria Math"/>
                          <a:ea typeface="Cambria Math"/>
                        </a:rPr>
                        <m:t>=</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𝐹</m:t>
                          </m:r>
                        </m:e>
                        <m:sub>
                          <m:r>
                            <a:rPr lang="es-ES" sz="1600" b="0" i="1" smtClean="0">
                              <a:latin typeface="Cambria Math"/>
                              <a:ea typeface="Cambria Math"/>
                            </a:rPr>
                            <m:t>𝑇</m:t>
                          </m:r>
                        </m:sub>
                      </m:sSub>
                      <m:r>
                        <a:rPr lang="es-ES" sz="1600" b="0" i="1" smtClean="0">
                          <a:latin typeface="Cambria Math"/>
                          <a:ea typeface="Cambria Math"/>
                        </a:rPr>
                        <m:t>·∆</m:t>
                      </m:r>
                      <m:r>
                        <a:rPr lang="es-ES" sz="1600" b="0" i="1" smtClean="0">
                          <a:latin typeface="Cambria Math"/>
                          <a:ea typeface="Cambria Math"/>
                        </a:rPr>
                        <m:t>𝑟</m:t>
                      </m:r>
                    </m:oMath>
                  </m:oMathPara>
                </a14:m>
                <a:endParaRPr lang="es-ES" sz="1600" dirty="0"/>
              </a:p>
            </p:txBody>
          </p:sp>
        </mc:Choice>
        <mc:Fallback xmlns="">
          <p:sp>
            <p:nvSpPr>
              <p:cNvPr id="13" name="49 CuadroTexto"/>
              <p:cNvSpPr txBox="1">
                <a:spLocks noRot="1" noChangeAspect="1" noMove="1" noResize="1" noEditPoints="1" noAdjustHandles="1" noChangeArrowheads="1" noChangeShapeType="1" noTextEdit="1"/>
              </p:cNvSpPr>
              <p:nvPr/>
            </p:nvSpPr>
            <p:spPr>
              <a:xfrm>
                <a:off x="5435600" y="3142730"/>
                <a:ext cx="3420936" cy="368499"/>
              </a:xfrm>
              <a:prstGeom prst="rect">
                <a:avLst/>
              </a:prstGeom>
              <a:blipFill>
                <a:blip r:embed="rId3"/>
                <a:stretch>
                  <a:fillRect t="-16667"/>
                </a:stretch>
              </a:blipFill>
            </p:spPr>
            <p:txBody>
              <a:bodyPr/>
              <a:lstStyle/>
              <a:p>
                <a:r>
                  <a:rPr lang="es-ES">
                    <a:noFill/>
                  </a:rPr>
                  <a:t> </a:t>
                </a:r>
              </a:p>
            </p:txBody>
          </p:sp>
        </mc:Fallback>
      </mc:AlternateContent>
      <p:grpSp>
        <p:nvGrpSpPr>
          <p:cNvPr id="14" name="Grupo 13"/>
          <p:cNvGrpSpPr/>
          <p:nvPr/>
        </p:nvGrpSpPr>
        <p:grpSpPr>
          <a:xfrm>
            <a:off x="335220" y="1431517"/>
            <a:ext cx="4967784" cy="2035970"/>
            <a:chOff x="1897039" y="1397144"/>
            <a:chExt cx="4967784" cy="2035970"/>
          </a:xfrm>
        </p:grpSpPr>
        <p:sp>
          <p:nvSpPr>
            <p:cNvPr id="15" name="6 Rectángulo"/>
            <p:cNvSpPr/>
            <p:nvPr/>
          </p:nvSpPr>
          <p:spPr>
            <a:xfrm>
              <a:off x="1897039" y="2688608"/>
              <a:ext cx="4967784" cy="20471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nvGrpSpPr>
            <p:cNvPr id="16" name="42 Grupo"/>
            <p:cNvGrpSpPr/>
            <p:nvPr/>
          </p:nvGrpSpPr>
          <p:grpSpPr>
            <a:xfrm>
              <a:off x="2129051" y="1397144"/>
              <a:ext cx="2685888" cy="1277816"/>
              <a:chOff x="1023583" y="1096894"/>
              <a:chExt cx="2685888" cy="1277816"/>
            </a:xfrm>
          </p:grpSpPr>
          <p:sp>
            <p:nvSpPr>
              <p:cNvPr id="21" name="7 Rectángulo"/>
              <p:cNvSpPr/>
              <p:nvPr/>
            </p:nvSpPr>
            <p:spPr>
              <a:xfrm>
                <a:off x="1351129" y="1678674"/>
                <a:ext cx="1132764" cy="6960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22" name="11 Conector recto"/>
              <p:cNvCxnSpPr/>
              <p:nvPr/>
            </p:nvCxnSpPr>
            <p:spPr>
              <a:xfrm>
                <a:off x="1023583" y="2033515"/>
                <a:ext cx="233376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40 Conector recto de flecha"/>
              <p:cNvCxnSpPr/>
              <p:nvPr/>
            </p:nvCxnSpPr>
            <p:spPr>
              <a:xfrm flipV="1">
                <a:off x="2488444" y="1473959"/>
                <a:ext cx="991735" cy="55046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41 CuadroTexto"/>
                  <p:cNvSpPr txBox="1"/>
                  <p:nvPr/>
                </p:nvSpPr>
                <p:spPr>
                  <a:xfrm>
                    <a:off x="3362325" y="1096894"/>
                    <a:ext cx="347146"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a:rPr>
                                <m:t>𝐹</m:t>
                              </m:r>
                            </m:e>
                          </m:acc>
                        </m:oMath>
                      </m:oMathPara>
                    </a14:m>
                    <a:endParaRPr lang="es-ES" sz="1400" dirty="0"/>
                  </a:p>
                </p:txBody>
              </p:sp>
            </mc:Choice>
            <mc:Fallback xmlns="">
              <p:sp>
                <p:nvSpPr>
                  <p:cNvPr id="24" name="41 CuadroTexto"/>
                  <p:cNvSpPr txBox="1">
                    <a:spLocks noRot="1" noChangeAspect="1" noMove="1" noResize="1" noEditPoints="1" noAdjustHandles="1" noChangeArrowheads="1" noChangeShapeType="1" noTextEdit="1"/>
                  </p:cNvSpPr>
                  <p:nvPr/>
                </p:nvSpPr>
                <p:spPr>
                  <a:xfrm>
                    <a:off x="3362325" y="1096894"/>
                    <a:ext cx="347146" cy="333938"/>
                  </a:xfrm>
                  <a:prstGeom prst="rect">
                    <a:avLst/>
                  </a:prstGeom>
                  <a:blipFill>
                    <a:blip r:embed="rId4"/>
                    <a:stretch>
                      <a:fillRect t="-12727" r="-15789"/>
                    </a:stretch>
                  </a:blipFill>
                </p:spPr>
                <p:txBody>
                  <a:bodyPr/>
                  <a:lstStyle/>
                  <a:p>
                    <a:r>
                      <a:rPr lang="es-ES">
                        <a:noFill/>
                      </a:rPr>
                      <a:t> </a:t>
                    </a:r>
                  </a:p>
                </p:txBody>
              </p:sp>
            </mc:Fallback>
          </mc:AlternateContent>
          <p:sp>
            <p:nvSpPr>
              <p:cNvPr id="25" name="17 Arco"/>
              <p:cNvSpPr/>
              <p:nvPr/>
            </p:nvSpPr>
            <p:spPr>
              <a:xfrm rot="1412142">
                <a:off x="2756848" y="1746912"/>
                <a:ext cx="382137" cy="423081"/>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p>
            </p:txBody>
          </p:sp>
          <p:sp>
            <p:nvSpPr>
              <p:cNvPr id="26" name="28 CuadroTexto"/>
              <p:cNvSpPr txBox="1"/>
              <p:nvPr/>
            </p:nvSpPr>
            <p:spPr>
              <a:xfrm>
                <a:off x="3070746" y="1678675"/>
                <a:ext cx="382137" cy="307777"/>
              </a:xfrm>
              <a:prstGeom prst="rect">
                <a:avLst/>
              </a:prstGeom>
              <a:noFill/>
            </p:spPr>
            <p:txBody>
              <a:bodyPr wrap="square" rtlCol="0">
                <a:spAutoFit/>
              </a:bodyPr>
              <a:lstStyle/>
              <a:p>
                <a:r>
                  <a:rPr lang="es-ES" sz="1400" dirty="0" smtClean="0">
                    <a:sym typeface="Symbol"/>
                  </a:rPr>
                  <a:t></a:t>
                </a:r>
                <a:endParaRPr lang="es-ES" sz="1400" dirty="0"/>
              </a:p>
            </p:txBody>
          </p:sp>
        </p:grpSp>
        <p:cxnSp>
          <p:nvCxnSpPr>
            <p:cNvPr id="17" name="44 Conector recto"/>
            <p:cNvCxnSpPr/>
            <p:nvPr/>
          </p:nvCxnSpPr>
          <p:spPr>
            <a:xfrm>
              <a:off x="3589361" y="2688608"/>
              <a:ext cx="0" cy="7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45 Conector recto"/>
            <p:cNvCxnSpPr/>
            <p:nvPr/>
          </p:nvCxnSpPr>
          <p:spPr>
            <a:xfrm>
              <a:off x="6696311" y="2677234"/>
              <a:ext cx="0" cy="720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47 Conector recto de flecha"/>
            <p:cNvCxnSpPr/>
            <p:nvPr/>
          </p:nvCxnSpPr>
          <p:spPr>
            <a:xfrm>
              <a:off x="3589361" y="3125337"/>
              <a:ext cx="3096000" cy="0"/>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48 CuadroTexto"/>
                <p:cNvSpPr txBox="1"/>
                <p:nvPr/>
              </p:nvSpPr>
              <p:spPr>
                <a:xfrm>
                  <a:off x="4829559" y="3125337"/>
                  <a:ext cx="42748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a:ea typeface="Cambria Math"/>
                          </a:rPr>
                          <m:t>∆</m:t>
                        </m:r>
                        <m:acc>
                          <m:accPr>
                            <m:chr m:val="⃗"/>
                            <m:ctrlPr>
                              <a:rPr lang="es-ES" sz="1400" i="1" smtClean="0">
                                <a:latin typeface="Cambria Math" panose="02040503050406030204" pitchFamily="18" charset="0"/>
                                <a:ea typeface="Cambria Math"/>
                              </a:rPr>
                            </m:ctrlPr>
                          </m:accPr>
                          <m:e>
                            <m:r>
                              <a:rPr lang="es-ES" sz="1400" b="0" i="1" smtClean="0">
                                <a:latin typeface="Cambria Math"/>
                                <a:ea typeface="Cambria Math"/>
                              </a:rPr>
                              <m:t>𝑟</m:t>
                            </m:r>
                          </m:e>
                        </m:acc>
                      </m:oMath>
                    </m:oMathPara>
                  </a14:m>
                  <a:endParaRPr lang="es-ES" sz="1400" dirty="0"/>
                </a:p>
              </p:txBody>
            </p:sp>
          </mc:Choice>
          <mc:Fallback xmlns="">
            <p:sp>
              <p:nvSpPr>
                <p:cNvPr id="20" name="48 CuadroTexto"/>
                <p:cNvSpPr txBox="1">
                  <a:spLocks noRot="1" noChangeAspect="1" noMove="1" noResize="1" noEditPoints="1" noAdjustHandles="1" noChangeArrowheads="1" noChangeShapeType="1" noTextEdit="1"/>
                </p:cNvSpPr>
                <p:nvPr/>
              </p:nvSpPr>
              <p:spPr>
                <a:xfrm>
                  <a:off x="4829559" y="3125337"/>
                  <a:ext cx="427489" cy="307777"/>
                </a:xfrm>
                <a:prstGeom prst="rect">
                  <a:avLst/>
                </a:prstGeom>
                <a:blipFill>
                  <a:blip r:embed="rId5"/>
                  <a:stretch>
                    <a:fillRect t="-13725" r="-35714"/>
                  </a:stretch>
                </a:blipFill>
              </p:spPr>
              <p:txBody>
                <a:bodyPr/>
                <a:lstStyle/>
                <a:p>
                  <a:r>
                    <a:rPr lang="es-ES">
                      <a:noFill/>
                    </a:rPr>
                    <a:t> </a:t>
                  </a:r>
                </a:p>
              </p:txBody>
            </p:sp>
          </mc:Fallback>
        </mc:AlternateContent>
      </p:grpSp>
      <p:sp>
        <p:nvSpPr>
          <p:cNvPr id="27" name="7 Rectángulo"/>
          <p:cNvSpPr/>
          <p:nvPr/>
        </p:nvSpPr>
        <p:spPr>
          <a:xfrm>
            <a:off x="3995761" y="2013297"/>
            <a:ext cx="1132764" cy="696036"/>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754024" y="3561694"/>
            <a:ext cx="5234793" cy="338554"/>
          </a:xfrm>
          <a:prstGeom prst="rect">
            <a:avLst/>
          </a:prstGeom>
        </p:spPr>
        <p:txBody>
          <a:bodyPr wrap="square">
            <a:spAutoFit/>
          </a:bodyPr>
          <a:lstStyle/>
          <a:p>
            <a:pPr algn="just"/>
            <a:r>
              <a:rPr lang="es-ES" sz="1600" dirty="0"/>
              <a:t>F</a:t>
            </a:r>
            <a:r>
              <a:rPr lang="es-ES" sz="1600" baseline="-25000" dirty="0"/>
              <a:t>T</a:t>
            </a:r>
            <a:r>
              <a:rPr lang="es-ES" sz="1600" dirty="0"/>
              <a:t> = componente tangencial al desplazamiento</a:t>
            </a:r>
          </a:p>
        </p:txBody>
      </p:sp>
      <p:sp>
        <p:nvSpPr>
          <p:cNvPr id="28" name="Rectángulo 27"/>
          <p:cNvSpPr/>
          <p:nvPr/>
        </p:nvSpPr>
        <p:spPr>
          <a:xfrm>
            <a:off x="336140" y="4002134"/>
            <a:ext cx="8476772" cy="830997"/>
          </a:xfrm>
          <a:prstGeom prst="rect">
            <a:avLst/>
          </a:prstGeom>
        </p:spPr>
        <p:txBody>
          <a:bodyPr wrap="square">
            <a:spAutoFit/>
          </a:bodyPr>
          <a:lstStyle/>
          <a:p>
            <a:pPr algn="just"/>
            <a:r>
              <a:rPr lang="es-ES" sz="1600" dirty="0"/>
              <a:t>La </a:t>
            </a:r>
            <a:r>
              <a:rPr lang="es-ES" sz="1600" b="1" dirty="0"/>
              <a:t>unidad de trabajo en el SI </a:t>
            </a:r>
            <a:r>
              <a:rPr lang="es-ES" sz="1600" dirty="0"/>
              <a:t>es el </a:t>
            </a:r>
            <a:r>
              <a:rPr lang="es-ES" sz="1600" dirty="0">
                <a:solidFill>
                  <a:srgbClr val="00B0F0"/>
                </a:solidFill>
              </a:rPr>
              <a:t>Julio</a:t>
            </a:r>
            <a:r>
              <a:rPr lang="es-ES" sz="1600" dirty="0"/>
              <a:t> (J), que se define como el trabajo realizado por la fuerza de 1 N que actúa en la dirección del movimiento y produce un desplazamiento de 1 m. Así 𝟏 𝑱 = 𝟏 𝑵 · 𝟏 𝒎</a:t>
            </a:r>
            <a:r>
              <a:rPr lang="es-ES" sz="1600" dirty="0" smtClean="0"/>
              <a:t>.</a:t>
            </a:r>
            <a:endParaRPr lang="es-ES" sz="1600" dirty="0"/>
          </a:p>
        </p:txBody>
      </p:sp>
      <mc:AlternateContent xmlns:mc="http://schemas.openxmlformats.org/markup-compatibility/2006" xmlns:a14="http://schemas.microsoft.com/office/drawing/2010/main">
        <mc:Choice Requires="a14">
          <p:sp>
            <p:nvSpPr>
              <p:cNvPr id="30" name="CuadroTexto 29"/>
              <p:cNvSpPr txBox="1"/>
              <p:nvPr/>
            </p:nvSpPr>
            <p:spPr>
              <a:xfrm>
                <a:off x="335220" y="4980244"/>
                <a:ext cx="3057098" cy="890885"/>
              </a:xfrm>
              <a:prstGeom prst="rect">
                <a:avLst/>
              </a:prstGeom>
              <a:noFill/>
            </p:spPr>
            <p:txBody>
              <a:bodyPr wrap="square" rtlCol="0">
                <a:spAutoFit/>
              </a:bodyPr>
              <a:lstStyle/>
              <a:p>
                <a:pPr marL="285750" indent="-285750">
                  <a:buFont typeface="Arial" panose="020B0604020202020204" pitchFamily="34" charset="0"/>
                  <a:buChar char="•"/>
                </a:pPr>
                <a:r>
                  <a:rPr lang="es-ES" sz="1600" dirty="0" smtClean="0"/>
                  <a:t>Si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i="1" smtClean="0">
                        <a:latin typeface="Cambria Math" panose="02040503050406030204" pitchFamily="18" charset="0"/>
                        <a:ea typeface="Cambria Math" panose="02040503050406030204" pitchFamily="18" charset="0"/>
                      </a:rPr>
                      <m:t>⊥∆</m:t>
                    </m:r>
                    <m:acc>
                      <m:accPr>
                        <m:chr m:val="⃗"/>
                        <m:ctrlPr>
                          <a:rPr lang="es-ES" sz="160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𝑟</m:t>
                        </m:r>
                      </m:e>
                    </m:acc>
                  </m:oMath>
                </a14:m>
                <a:r>
                  <a:rPr lang="es-ES" sz="1600" dirty="0" smtClean="0"/>
                  <a:t>, </a:t>
                </a:r>
                <a14:m>
                  <m:oMath xmlns:m="http://schemas.openxmlformats.org/officeDocument/2006/math">
                    <m:r>
                      <a:rPr lang="es-ES" sz="1600" b="0" i="1" smtClean="0">
                        <a:latin typeface="Cambria Math" panose="02040503050406030204" pitchFamily="18" charset="0"/>
                      </a:rPr>
                      <m:t>𝑊</m:t>
                    </m:r>
                    <m:r>
                      <a:rPr lang="es-ES" sz="1600" b="0" i="1" smtClean="0">
                        <a:latin typeface="Cambria Math" panose="02040503050406030204" pitchFamily="18" charset="0"/>
                      </a:rPr>
                      <m:t>=0</m:t>
                    </m:r>
                  </m:oMath>
                </a14:m>
                <a:endParaRPr lang="es-ES" sz="1600" dirty="0" smtClean="0"/>
              </a:p>
              <a:p>
                <a:pPr marL="285750" indent="-285750">
                  <a:buFont typeface="Arial" panose="020B0604020202020204" pitchFamily="34" charset="0"/>
                  <a:buChar char="•"/>
                </a:pPr>
                <a:endParaRPr lang="es-ES" sz="1600" dirty="0" smtClean="0"/>
              </a:p>
              <a:p>
                <a:pPr marL="285750" indent="-285750">
                  <a:buFont typeface="Arial" panose="020B0604020202020204" pitchFamily="34" charset="0"/>
                  <a:buChar char="•"/>
                </a:pPr>
                <a:r>
                  <a:rPr lang="es-ES" sz="1600" dirty="0" smtClean="0"/>
                  <a:t>Si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r>
                      <a:rPr lang="es-ES" sz="160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oMath>
                </a14:m>
                <a:r>
                  <a:rPr lang="es-ES" sz="1600" dirty="0" smtClean="0"/>
                  <a:t>, </a:t>
                </a:r>
                <a14:m>
                  <m:oMath xmlns:m="http://schemas.openxmlformats.org/officeDocument/2006/math">
                    <m:r>
                      <a:rPr lang="es-ES" sz="1600" b="0" i="1" smtClean="0">
                        <a:latin typeface="Cambria Math" panose="02040503050406030204" pitchFamily="18" charset="0"/>
                      </a:rPr>
                      <m:t>𝑊</m:t>
                    </m:r>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𝐹</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𝑟</m:t>
                    </m:r>
                  </m:oMath>
                </a14:m>
                <a:endParaRPr lang="es-ES" sz="16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335220" y="4980244"/>
                <a:ext cx="3057098" cy="890885"/>
              </a:xfrm>
              <a:prstGeom prst="rect">
                <a:avLst/>
              </a:prstGeom>
              <a:blipFill>
                <a:blip r:embed="rId6"/>
                <a:stretch>
                  <a:fillRect l="-798" t="-6849" b="-8904"/>
                </a:stretch>
              </a:blipFill>
            </p:spPr>
            <p:txBody>
              <a:bodyPr/>
              <a:lstStyle/>
              <a:p>
                <a:r>
                  <a:rPr lang="es-ES">
                    <a:noFill/>
                  </a:rPr>
                  <a:t> </a:t>
                </a:r>
              </a:p>
            </p:txBody>
          </p:sp>
        </mc:Fallback>
      </mc:AlternateContent>
      <p:grpSp>
        <p:nvGrpSpPr>
          <p:cNvPr id="31" name="18 Grupo"/>
          <p:cNvGrpSpPr/>
          <p:nvPr/>
        </p:nvGrpSpPr>
        <p:grpSpPr>
          <a:xfrm>
            <a:off x="4188308" y="4599288"/>
            <a:ext cx="2229391" cy="1958905"/>
            <a:chOff x="201387" y="3491906"/>
            <a:chExt cx="3282946" cy="2889863"/>
          </a:xfrm>
        </p:grpSpPr>
        <p:sp>
          <p:nvSpPr>
            <p:cNvPr id="32" name="9 Rectángulo"/>
            <p:cNvSpPr/>
            <p:nvPr/>
          </p:nvSpPr>
          <p:spPr>
            <a:xfrm>
              <a:off x="730297" y="4540582"/>
              <a:ext cx="2169994" cy="1446663"/>
            </a:xfrm>
            <a:prstGeom prst="rect">
              <a:avLst/>
            </a:prstGeom>
            <a:gradFill>
              <a:gsLst>
                <a:gs pos="0">
                  <a:schemeClr val="accent6">
                    <a:lumMod val="75000"/>
                  </a:schemeClr>
                </a:gs>
                <a:gs pos="50000">
                  <a:schemeClr val="accent6">
                    <a:lumMod val="60000"/>
                    <a:lumOff val="40000"/>
                  </a:schemeClr>
                </a:gs>
                <a:gs pos="100000">
                  <a:schemeClr val="accent6">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200"/>
            </a:p>
          </p:txBody>
        </p:sp>
        <p:cxnSp>
          <p:nvCxnSpPr>
            <p:cNvPr id="33" name="8 Conector recto"/>
            <p:cNvCxnSpPr/>
            <p:nvPr/>
          </p:nvCxnSpPr>
          <p:spPr>
            <a:xfrm>
              <a:off x="709684" y="3548418"/>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24 Conector recto"/>
            <p:cNvCxnSpPr/>
            <p:nvPr/>
          </p:nvCxnSpPr>
          <p:spPr>
            <a:xfrm rot="5400000">
              <a:off x="1912962" y="4765345"/>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12 Conector recto"/>
            <p:cNvCxnSpPr/>
            <p:nvPr/>
          </p:nvCxnSpPr>
          <p:spPr>
            <a:xfrm>
              <a:off x="723900" y="4533900"/>
              <a:ext cx="25241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13 CuadroTexto"/>
                <p:cNvSpPr txBox="1"/>
                <p:nvPr/>
              </p:nvSpPr>
              <p:spPr>
                <a:xfrm>
                  <a:off x="3026105" y="5850582"/>
                  <a:ext cx="458228" cy="40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a:ea typeface="Cambria Math"/>
                          </a:rPr>
                          <m:t>𝑥</m:t>
                        </m:r>
                      </m:oMath>
                    </m:oMathPara>
                  </a14:m>
                  <a:endParaRPr lang="es-ES" sz="1200" dirty="0"/>
                </a:p>
              </p:txBody>
            </p:sp>
          </mc:Choice>
          <mc:Fallback xmlns="">
            <p:sp>
              <p:nvSpPr>
                <p:cNvPr id="36" name="13 CuadroTexto"/>
                <p:cNvSpPr txBox="1">
                  <a:spLocks noRot="1" noChangeAspect="1" noMove="1" noResize="1" noEditPoints="1" noAdjustHandles="1" noChangeArrowheads="1" noChangeShapeType="1" noTextEdit="1"/>
                </p:cNvSpPr>
                <p:nvPr/>
              </p:nvSpPr>
              <p:spPr>
                <a:xfrm>
                  <a:off x="3026105" y="5850582"/>
                  <a:ext cx="458228" cy="40864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29 CuadroTexto"/>
                <p:cNvSpPr txBox="1"/>
                <p:nvPr/>
              </p:nvSpPr>
              <p:spPr>
                <a:xfrm>
                  <a:off x="201387" y="3491906"/>
                  <a:ext cx="569458" cy="40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rPr>
                            </m:ctrlPr>
                          </m:sSubPr>
                          <m:e>
                            <m:r>
                              <a:rPr lang="es-ES" sz="1200" b="0" i="1" smtClean="0">
                                <a:latin typeface="Cambria Math"/>
                              </a:rPr>
                              <m:t>𝐹</m:t>
                            </m:r>
                          </m:e>
                          <m:sub>
                            <m:r>
                              <a:rPr lang="es-ES" sz="1200" b="0" i="1" smtClean="0">
                                <a:latin typeface="Cambria Math"/>
                              </a:rPr>
                              <m:t>𝑇</m:t>
                            </m:r>
                          </m:sub>
                        </m:sSub>
                      </m:oMath>
                    </m:oMathPara>
                  </a14:m>
                  <a:endParaRPr lang="es-ES" sz="1200" dirty="0"/>
                </a:p>
              </p:txBody>
            </p:sp>
          </mc:Choice>
          <mc:Fallback xmlns="">
            <p:sp>
              <p:nvSpPr>
                <p:cNvPr id="37" name="29 CuadroTexto"/>
                <p:cNvSpPr txBox="1">
                  <a:spLocks noRot="1" noChangeAspect="1" noMove="1" noResize="1" noEditPoints="1" noAdjustHandles="1" noChangeArrowheads="1" noChangeShapeType="1" noTextEdit="1"/>
                </p:cNvSpPr>
                <p:nvPr/>
              </p:nvSpPr>
              <p:spPr>
                <a:xfrm>
                  <a:off x="201387" y="3491906"/>
                  <a:ext cx="569458" cy="408641"/>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30 CuadroTexto"/>
                <p:cNvSpPr txBox="1"/>
                <p:nvPr/>
              </p:nvSpPr>
              <p:spPr>
                <a:xfrm>
                  <a:off x="495300" y="5944552"/>
                  <a:ext cx="555389" cy="40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200" b="0" i="1" smtClean="0">
                                <a:latin typeface="Cambria Math" panose="02040503050406030204" pitchFamily="18" charset="0"/>
                                <a:ea typeface="Cambria Math"/>
                              </a:rPr>
                            </m:ctrlPr>
                          </m:sSubPr>
                          <m:e>
                            <m:r>
                              <a:rPr lang="es-ES" sz="1200" b="0" i="1" smtClean="0">
                                <a:latin typeface="Cambria Math"/>
                                <a:ea typeface="Cambria Math"/>
                              </a:rPr>
                              <m:t>𝑥</m:t>
                            </m:r>
                          </m:e>
                          <m:sub>
                            <m:r>
                              <a:rPr lang="es-ES" sz="1200" b="0" i="1" smtClean="0">
                                <a:latin typeface="Cambria Math"/>
                                <a:ea typeface="Cambria Math"/>
                              </a:rPr>
                              <m:t>0</m:t>
                            </m:r>
                          </m:sub>
                        </m:sSub>
                      </m:oMath>
                    </m:oMathPara>
                  </a14:m>
                  <a:endParaRPr lang="es-ES" sz="1200" dirty="0"/>
                </a:p>
              </p:txBody>
            </p:sp>
          </mc:Choice>
          <mc:Fallback xmlns="">
            <p:sp>
              <p:nvSpPr>
                <p:cNvPr id="38" name="30 CuadroTexto"/>
                <p:cNvSpPr txBox="1">
                  <a:spLocks noRot="1" noChangeAspect="1" noMove="1" noResize="1" noEditPoints="1" noAdjustHandles="1" noChangeArrowheads="1" noChangeShapeType="1" noTextEdit="1"/>
                </p:cNvSpPr>
                <p:nvPr/>
              </p:nvSpPr>
              <p:spPr>
                <a:xfrm>
                  <a:off x="495300" y="5944552"/>
                  <a:ext cx="555389" cy="40864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31 CuadroTexto"/>
                <p:cNvSpPr txBox="1"/>
                <p:nvPr/>
              </p:nvSpPr>
              <p:spPr>
                <a:xfrm>
                  <a:off x="2666999" y="5954078"/>
                  <a:ext cx="550101" cy="40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200" b="0" i="1" smtClean="0">
                                <a:latin typeface="Cambria Math" panose="02040503050406030204" pitchFamily="18" charset="0"/>
                                <a:ea typeface="Cambria Math"/>
                              </a:rPr>
                            </m:ctrlPr>
                          </m:sSubPr>
                          <m:e>
                            <m:r>
                              <a:rPr lang="es-ES" sz="1200" b="0" i="1" smtClean="0">
                                <a:latin typeface="Cambria Math"/>
                                <a:ea typeface="Cambria Math"/>
                              </a:rPr>
                              <m:t>𝑥</m:t>
                            </m:r>
                          </m:e>
                          <m:sub>
                            <m:r>
                              <a:rPr lang="es-ES" sz="1200" b="0" i="1" smtClean="0">
                                <a:latin typeface="Cambria Math"/>
                                <a:ea typeface="Cambria Math"/>
                              </a:rPr>
                              <m:t>1</m:t>
                            </m:r>
                          </m:sub>
                        </m:sSub>
                      </m:oMath>
                    </m:oMathPara>
                  </a14:m>
                  <a:endParaRPr lang="es-ES" sz="1200" dirty="0"/>
                </a:p>
              </p:txBody>
            </p:sp>
          </mc:Choice>
          <mc:Fallback xmlns="">
            <p:sp>
              <p:nvSpPr>
                <p:cNvPr id="39" name="31 CuadroTexto"/>
                <p:cNvSpPr txBox="1">
                  <a:spLocks noRot="1" noChangeAspect="1" noMove="1" noResize="1" noEditPoints="1" noAdjustHandles="1" noChangeArrowheads="1" noChangeShapeType="1" noTextEdit="1"/>
                </p:cNvSpPr>
                <p:nvPr/>
              </p:nvSpPr>
              <p:spPr>
                <a:xfrm>
                  <a:off x="2666999" y="5954078"/>
                  <a:ext cx="550101" cy="408641"/>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33 CuadroTexto"/>
                <p:cNvSpPr txBox="1"/>
                <p:nvPr/>
              </p:nvSpPr>
              <p:spPr>
                <a:xfrm>
                  <a:off x="1114425" y="5973128"/>
                  <a:ext cx="1602902" cy="4086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200" i="1" smtClean="0">
                            <a:latin typeface="Cambria Math"/>
                            <a:ea typeface="Cambria Math"/>
                          </a:rPr>
                          <m:t>∆</m:t>
                        </m:r>
                        <m:r>
                          <a:rPr lang="es-ES" sz="1200" b="0" i="1" smtClean="0">
                            <a:latin typeface="Cambria Math"/>
                            <a:ea typeface="Cambria Math"/>
                          </a:rPr>
                          <m:t>𝑥</m:t>
                        </m:r>
                        <m:r>
                          <a:rPr lang="es-ES" sz="1200" b="0" i="1" smtClean="0">
                            <a:latin typeface="Cambria Math"/>
                            <a:ea typeface="Cambria Math"/>
                          </a:rPr>
                          <m:t>=</m:t>
                        </m:r>
                        <m:sSub>
                          <m:sSubPr>
                            <m:ctrlPr>
                              <a:rPr lang="es-ES" sz="1200" i="1">
                                <a:latin typeface="Cambria Math" panose="02040503050406030204" pitchFamily="18" charset="0"/>
                                <a:ea typeface="Cambria Math"/>
                              </a:rPr>
                            </m:ctrlPr>
                          </m:sSubPr>
                          <m:e>
                            <m:r>
                              <a:rPr lang="es-ES" sz="1200" i="1">
                                <a:latin typeface="Cambria Math"/>
                                <a:ea typeface="Cambria Math"/>
                              </a:rPr>
                              <m:t>𝑥</m:t>
                            </m:r>
                          </m:e>
                          <m:sub>
                            <m:r>
                              <a:rPr lang="es-ES" sz="1200" i="1">
                                <a:latin typeface="Cambria Math"/>
                                <a:ea typeface="Cambria Math"/>
                              </a:rPr>
                              <m:t>1</m:t>
                            </m:r>
                          </m:sub>
                        </m:sSub>
                        <m:r>
                          <a:rPr lang="es-ES" sz="1200" b="0" i="1" smtClean="0">
                            <a:latin typeface="Cambria Math"/>
                            <a:ea typeface="Cambria Math"/>
                          </a:rPr>
                          <m:t>−</m:t>
                        </m:r>
                        <m:sSub>
                          <m:sSubPr>
                            <m:ctrlPr>
                              <a:rPr lang="es-ES" sz="1200" i="1">
                                <a:latin typeface="Cambria Math" panose="02040503050406030204" pitchFamily="18" charset="0"/>
                                <a:ea typeface="Cambria Math"/>
                              </a:rPr>
                            </m:ctrlPr>
                          </m:sSubPr>
                          <m:e>
                            <m:r>
                              <a:rPr lang="es-ES" sz="1200" i="1">
                                <a:latin typeface="Cambria Math"/>
                                <a:ea typeface="Cambria Math"/>
                              </a:rPr>
                              <m:t>𝑥</m:t>
                            </m:r>
                          </m:e>
                          <m:sub>
                            <m:r>
                              <a:rPr lang="es-ES" sz="1200" b="0" i="1" smtClean="0">
                                <a:latin typeface="Cambria Math"/>
                                <a:ea typeface="Cambria Math"/>
                              </a:rPr>
                              <m:t>0</m:t>
                            </m:r>
                          </m:sub>
                        </m:sSub>
                      </m:oMath>
                    </m:oMathPara>
                  </a14:m>
                  <a:endParaRPr lang="es-ES" sz="1200" dirty="0"/>
                </a:p>
              </p:txBody>
            </p:sp>
          </mc:Choice>
          <mc:Fallback xmlns="">
            <p:sp>
              <p:nvSpPr>
                <p:cNvPr id="40" name="33 CuadroTexto"/>
                <p:cNvSpPr txBox="1">
                  <a:spLocks noRot="1" noChangeAspect="1" noMove="1" noResize="1" noEditPoints="1" noAdjustHandles="1" noChangeArrowheads="1" noChangeShapeType="1" noTextEdit="1"/>
                </p:cNvSpPr>
                <p:nvPr/>
              </p:nvSpPr>
              <p:spPr>
                <a:xfrm>
                  <a:off x="1114425" y="5973128"/>
                  <a:ext cx="1602902" cy="408641"/>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15 Rectángulo"/>
                <p:cNvSpPr/>
                <p:nvPr/>
              </p:nvSpPr>
              <p:spPr>
                <a:xfrm>
                  <a:off x="1545181" y="5044559"/>
                  <a:ext cx="554634" cy="4086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b="0" i="1" smtClean="0">
                            <a:latin typeface="Cambria Math"/>
                            <a:ea typeface="Cambria Math"/>
                          </a:rPr>
                          <m:t>𝑊</m:t>
                        </m:r>
                      </m:oMath>
                    </m:oMathPara>
                  </a14:m>
                  <a:endParaRPr lang="es-ES" sz="1200" dirty="0"/>
                </a:p>
              </p:txBody>
            </p:sp>
          </mc:Choice>
          <mc:Fallback xmlns="">
            <p:sp>
              <p:nvSpPr>
                <p:cNvPr id="41" name="15 Rectángulo"/>
                <p:cNvSpPr>
                  <a:spLocks noRot="1" noChangeAspect="1" noMove="1" noResize="1" noEditPoints="1" noAdjustHandles="1" noChangeArrowheads="1" noChangeShapeType="1" noTextEdit="1"/>
                </p:cNvSpPr>
                <p:nvPr/>
              </p:nvSpPr>
              <p:spPr>
                <a:xfrm>
                  <a:off x="1545181" y="5044559"/>
                  <a:ext cx="554634" cy="408641"/>
                </a:xfrm>
                <a:prstGeom prst="rect">
                  <a:avLst/>
                </a:prstGeom>
                <a:blipFill>
                  <a:blip r:embed="rId12"/>
                  <a:stretch>
                    <a:fillRect/>
                  </a:stretch>
                </a:blipFill>
              </p:spPr>
              <p:txBody>
                <a:bodyPr/>
                <a:lstStyle/>
                <a:p>
                  <a:r>
                    <a:rPr lang="es-ES">
                      <a:noFill/>
                    </a:rPr>
                    <a:t> </a:t>
                  </a:r>
                </a:p>
              </p:txBody>
            </p:sp>
          </mc:Fallback>
        </mc:AlternateContent>
      </p:grpSp>
      <p:sp>
        <p:nvSpPr>
          <p:cNvPr id="43" name="16 CuadroTexto"/>
          <p:cNvSpPr txBox="1"/>
          <p:nvPr/>
        </p:nvSpPr>
        <p:spPr>
          <a:xfrm>
            <a:off x="6632916" y="4793911"/>
            <a:ext cx="2107568" cy="1569660"/>
          </a:xfrm>
          <a:prstGeom prst="rect">
            <a:avLst/>
          </a:prstGeom>
          <a:noFill/>
        </p:spPr>
        <p:txBody>
          <a:bodyPr wrap="square" rtlCol="0">
            <a:spAutoFit/>
          </a:bodyPr>
          <a:lstStyle/>
          <a:p>
            <a:pPr algn="just"/>
            <a:r>
              <a:rPr lang="es-ES" sz="1600" dirty="0" smtClean="0"/>
              <a:t>Para una fuerza constante, el </a:t>
            </a:r>
            <a:r>
              <a:rPr lang="es-ES" sz="1600" b="1" dirty="0" smtClean="0"/>
              <a:t>área</a:t>
            </a:r>
            <a:r>
              <a:rPr lang="es-ES" sz="1600" dirty="0" smtClean="0"/>
              <a:t> encerrada bajo la gráfica de F entre x</a:t>
            </a:r>
            <a:r>
              <a:rPr lang="es-ES" sz="1600" baseline="-25000" dirty="0" smtClean="0"/>
              <a:t>0</a:t>
            </a:r>
            <a:r>
              <a:rPr lang="es-ES" sz="1600" dirty="0" smtClean="0"/>
              <a:t> y x</a:t>
            </a:r>
            <a:r>
              <a:rPr lang="es-ES" sz="1600" baseline="-25000" dirty="0" smtClean="0"/>
              <a:t>1</a:t>
            </a:r>
            <a:r>
              <a:rPr lang="es-ES" sz="1600" dirty="0" smtClean="0"/>
              <a:t> representa el trabajo realizado.</a:t>
            </a:r>
            <a:endParaRPr lang="es-ES" sz="1600" dirty="0"/>
          </a:p>
        </p:txBody>
      </p:sp>
      <p:sp>
        <p:nvSpPr>
          <p:cNvPr id="44" name="Rectángulo 43"/>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8623868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12" name="CuadroTexto 11"/>
          <p:cNvSpPr txBox="1"/>
          <p:nvPr/>
        </p:nvSpPr>
        <p:spPr>
          <a:xfrm>
            <a:off x="477672" y="966886"/>
            <a:ext cx="5770728" cy="369332"/>
          </a:xfrm>
          <a:prstGeom prst="rect">
            <a:avLst/>
          </a:prstGeom>
          <a:noFill/>
        </p:spPr>
        <p:txBody>
          <a:bodyPr wrap="square" rtlCol="0">
            <a:spAutoFit/>
          </a:bodyPr>
          <a:lstStyle/>
          <a:p>
            <a:r>
              <a:rPr lang="es-ES" b="1" dirty="0">
                <a:solidFill>
                  <a:srgbClr val="002060"/>
                </a:solidFill>
              </a:rPr>
              <a:t>9</a:t>
            </a:r>
            <a:r>
              <a:rPr lang="es-ES" b="1" dirty="0" smtClean="0">
                <a:solidFill>
                  <a:srgbClr val="002060"/>
                </a:solidFill>
              </a:rPr>
              <a:t>.1. Trabajo de una fuerza constante</a:t>
            </a:r>
            <a:endParaRPr lang="es-ES" b="1" dirty="0">
              <a:solidFill>
                <a:srgbClr val="002060"/>
              </a:solidFill>
            </a:endParaRPr>
          </a:p>
        </p:txBody>
      </p:sp>
      <p:sp>
        <p:nvSpPr>
          <p:cNvPr id="2" name="Rectángulo 1"/>
          <p:cNvSpPr/>
          <p:nvPr/>
        </p:nvSpPr>
        <p:spPr>
          <a:xfrm>
            <a:off x="477672" y="1336218"/>
            <a:ext cx="5961228" cy="369332"/>
          </a:xfrm>
          <a:prstGeom prst="rect">
            <a:avLst/>
          </a:prstGeom>
        </p:spPr>
        <p:txBody>
          <a:bodyPr wrap="square">
            <a:spAutoFit/>
          </a:bodyPr>
          <a:lstStyle/>
          <a:p>
            <a:r>
              <a:rPr lang="es-ES" b="1" dirty="0">
                <a:solidFill>
                  <a:srgbClr val="00B0F0"/>
                </a:solidFill>
                <a:sym typeface="Wingdings 3" panose="05040102010807070707" pitchFamily="18" charset="2"/>
              </a:rPr>
              <a:t> </a:t>
            </a:r>
            <a:r>
              <a:rPr lang="es-ES" b="1" dirty="0" smtClean="0">
                <a:solidFill>
                  <a:srgbClr val="00B0F0"/>
                </a:solidFill>
                <a:sym typeface="Wingdings 3" panose="05040102010807070707" pitchFamily="18" charset="2"/>
              </a:rPr>
              <a:t>Trabajo de varias fuerzas constantes </a:t>
            </a:r>
            <a:endParaRPr lang="es-ES" b="1" dirty="0">
              <a:solidFill>
                <a:srgbClr val="00B0F0"/>
              </a:solidFill>
            </a:endParaRPr>
          </a:p>
        </p:txBody>
      </p:sp>
      <p:sp>
        <p:nvSpPr>
          <p:cNvPr id="3" name="Rectángulo 2"/>
          <p:cNvSpPr/>
          <p:nvPr/>
        </p:nvSpPr>
        <p:spPr>
          <a:xfrm>
            <a:off x="654096" y="1705550"/>
            <a:ext cx="7986321" cy="584775"/>
          </a:xfrm>
          <a:prstGeom prst="rect">
            <a:avLst/>
          </a:prstGeom>
        </p:spPr>
        <p:txBody>
          <a:bodyPr wrap="square">
            <a:spAutoFit/>
          </a:bodyPr>
          <a:lstStyle/>
          <a:p>
            <a:r>
              <a:rPr lang="es-ES" sz="1600" dirty="0"/>
              <a:t>Si varias </a:t>
            </a:r>
            <a:r>
              <a:rPr lang="es-ES" sz="1600" dirty="0" smtClean="0"/>
              <a:t>fuerzas actúan </a:t>
            </a:r>
            <a:r>
              <a:rPr lang="es-ES" sz="1600" dirty="0"/>
              <a:t>sobre un </a:t>
            </a:r>
            <a:r>
              <a:rPr lang="es-ES" sz="1600" dirty="0" smtClean="0"/>
              <a:t>objeto, el trabajo total es la suma de los trabajos de todas las fuerzas que actúan sobre el cuerpo:</a:t>
            </a:r>
            <a:endParaRPr lang="es-ES" sz="1600" dirty="0"/>
          </a:p>
        </p:txBody>
      </p:sp>
      <mc:AlternateContent xmlns:mc="http://schemas.openxmlformats.org/markup-compatibility/2006" xmlns:a14="http://schemas.microsoft.com/office/drawing/2010/main">
        <mc:Choice Requires="a14">
          <p:sp>
            <p:nvSpPr>
              <p:cNvPr id="29" name="Rectángulo 28"/>
              <p:cNvSpPr/>
              <p:nvPr/>
            </p:nvSpPr>
            <p:spPr>
              <a:xfrm>
                <a:off x="4088781" y="2390300"/>
                <a:ext cx="3152017"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𝑊</m:t>
                      </m:r>
                      <m:r>
                        <a:rPr lang="es-ES" sz="1600" i="1" smtClean="0">
                          <a:latin typeface="Cambria Math"/>
                        </a:rPr>
                        <m:t>=</m:t>
                      </m:r>
                      <m:nary>
                        <m:naryPr>
                          <m:chr m:val="∑"/>
                          <m:ctrlPr>
                            <a:rPr lang="es-ES" sz="1600" i="1" smtClean="0">
                              <a:latin typeface="Cambria Math" panose="02040503050406030204" pitchFamily="18" charset="0"/>
                            </a:rPr>
                          </m:ctrlPr>
                        </m:naryPr>
                        <m:sub>
                          <m:r>
                            <m:rPr>
                              <m:brk m:alnAt="23"/>
                            </m:rPr>
                            <a:rPr lang="es-ES" sz="1600" b="0" i="1" smtClean="0">
                              <a:latin typeface="Cambria Math" panose="02040503050406030204" pitchFamily="18" charset="0"/>
                            </a:rPr>
                            <m:t>𝑖</m:t>
                          </m:r>
                          <m:r>
                            <a:rPr lang="es-ES" sz="1600" b="0" i="1" smtClean="0">
                              <a:latin typeface="Cambria Math" panose="02040503050406030204" pitchFamily="18" charset="0"/>
                            </a:rPr>
                            <m:t>=1</m:t>
                          </m:r>
                        </m:sub>
                        <m:sup>
                          <m:r>
                            <a:rPr lang="es-ES" sz="1600" b="0" i="1" smtClean="0">
                              <a:latin typeface="Cambria Math" panose="02040503050406030204" pitchFamily="18" charset="0"/>
                            </a:rPr>
                            <m:t>𝑛</m:t>
                          </m:r>
                        </m:sup>
                        <m:e>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𝑊</m:t>
                              </m:r>
                            </m:e>
                            <m:sub>
                              <m:r>
                                <a:rPr lang="es-ES" sz="1600" b="0" i="1" smtClean="0">
                                  <a:latin typeface="Cambria Math" panose="02040503050406030204" pitchFamily="18" charset="0"/>
                                </a:rPr>
                                <m:t>𝑖</m:t>
                              </m:r>
                            </m:sub>
                          </m:sSub>
                        </m:e>
                      </m:nary>
                      <m:r>
                        <a:rPr lang="es-ES" sz="1600" b="0" i="1" smtClean="0">
                          <a:latin typeface="Cambria Math" panose="02040503050406030204" pitchFamily="18" charset="0"/>
                        </a:rPr>
                        <m:t>, </m:t>
                      </m:r>
                      <m:r>
                        <a:rPr lang="es-ES" sz="1600" b="0" i="1" smtClean="0">
                          <a:latin typeface="Cambria Math" panose="02040503050406030204" pitchFamily="18" charset="0"/>
                        </a:rPr>
                        <m:t>𝑑𝑜𝑛𝑑𝑒</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𝑊</m:t>
                          </m:r>
                        </m:e>
                        <m:sub>
                          <m:r>
                            <a:rPr lang="es-ES" sz="1600" b="0" i="1" smtClean="0">
                              <a:latin typeface="Cambria Math" panose="02040503050406030204" pitchFamily="18" charset="0"/>
                            </a:rPr>
                            <m:t>𝑖</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𝑖</m:t>
                          </m:r>
                        </m:sub>
                      </m:sSub>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𝑟</m:t>
                          </m:r>
                        </m:e>
                      </m:acc>
                    </m:oMath>
                  </m:oMathPara>
                </a14:m>
                <a:endParaRPr lang="es-ES" sz="1600" dirty="0"/>
              </a:p>
            </p:txBody>
          </p:sp>
        </mc:Choice>
        <mc:Fallback xmlns="">
          <p:sp>
            <p:nvSpPr>
              <p:cNvPr id="29" name="Rectángulo 28"/>
              <p:cNvSpPr>
                <a:spLocks noRot="1" noChangeAspect="1" noMove="1" noResize="1" noEditPoints="1" noAdjustHandles="1" noChangeArrowheads="1" noChangeShapeType="1" noTextEdit="1"/>
              </p:cNvSpPr>
              <p:nvPr/>
            </p:nvSpPr>
            <p:spPr>
              <a:xfrm>
                <a:off x="4088781" y="2390300"/>
                <a:ext cx="3152017" cy="764505"/>
              </a:xfrm>
              <a:prstGeom prst="rect">
                <a:avLst/>
              </a:prstGeom>
              <a:blipFill>
                <a:blip r:embed="rId3"/>
                <a:stretch>
                  <a:fillRect/>
                </a:stretch>
              </a:blipFill>
            </p:spPr>
            <p:txBody>
              <a:bodyPr/>
              <a:lstStyle/>
              <a:p>
                <a:r>
                  <a:rPr lang="es-ES">
                    <a:noFill/>
                  </a:rPr>
                  <a:t> </a:t>
                </a:r>
              </a:p>
            </p:txBody>
          </p:sp>
        </mc:Fallback>
      </mc:AlternateContent>
      <p:grpSp>
        <p:nvGrpSpPr>
          <p:cNvPr id="57" name="Grupo 56"/>
          <p:cNvGrpSpPr/>
          <p:nvPr/>
        </p:nvGrpSpPr>
        <p:grpSpPr>
          <a:xfrm>
            <a:off x="795683" y="2593568"/>
            <a:ext cx="2889498" cy="2009822"/>
            <a:chOff x="901700" y="2214126"/>
            <a:chExt cx="2889498" cy="2009822"/>
          </a:xfrm>
        </p:grpSpPr>
        <p:sp>
          <p:nvSpPr>
            <p:cNvPr id="42" name="Triángulo rectángulo 41"/>
            <p:cNvSpPr/>
            <p:nvPr/>
          </p:nvSpPr>
          <p:spPr>
            <a:xfrm flipH="1">
              <a:off x="901700" y="2444214"/>
              <a:ext cx="2889498" cy="1779734"/>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Rectángulo 43"/>
            <p:cNvSpPr/>
            <p:nvPr/>
          </p:nvSpPr>
          <p:spPr>
            <a:xfrm rot="19698467">
              <a:off x="1713784" y="2653793"/>
              <a:ext cx="996116" cy="698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6" name="Conector recto de flecha 45"/>
            <p:cNvCxnSpPr/>
            <p:nvPr/>
          </p:nvCxnSpPr>
          <p:spPr>
            <a:xfrm>
              <a:off x="2224542" y="2983515"/>
              <a:ext cx="0" cy="9212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1905000" y="2444215"/>
              <a:ext cx="1244600" cy="756185"/>
            </a:xfrm>
            <a:prstGeom prst="straightConnector1">
              <a:avLst/>
            </a:prstGeom>
            <a:ln w="190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flipH="1" flipV="1">
              <a:off x="1905000" y="2368015"/>
              <a:ext cx="319542" cy="6421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6" name="CuadroTexto 55"/>
            <p:cNvSpPr txBox="1"/>
            <p:nvPr/>
          </p:nvSpPr>
          <p:spPr>
            <a:xfrm>
              <a:off x="3119540" y="2214126"/>
              <a:ext cx="284052" cy="307777"/>
            </a:xfrm>
            <a:prstGeom prst="rect">
              <a:avLst/>
            </a:prstGeom>
            <a:noFill/>
          </p:spPr>
          <p:txBody>
            <a:bodyPr wrap="none" rtlCol="0">
              <a:spAutoFit/>
            </a:bodyPr>
            <a:lstStyle/>
            <a:p>
              <a:r>
                <a:rPr lang="es-ES" sz="1400" dirty="0" smtClean="0"/>
                <a:t>F</a:t>
              </a:r>
              <a:endParaRPr lang="es-ES" sz="1400" dirty="0"/>
            </a:p>
          </p:txBody>
        </p:sp>
        <p:sp>
          <p:nvSpPr>
            <p:cNvPr id="58" name="CuadroTexto 57"/>
            <p:cNvSpPr txBox="1"/>
            <p:nvPr/>
          </p:nvSpPr>
          <p:spPr>
            <a:xfrm>
              <a:off x="2211842" y="3833353"/>
              <a:ext cx="442750" cy="307777"/>
            </a:xfrm>
            <a:prstGeom prst="rect">
              <a:avLst/>
            </a:prstGeom>
            <a:noFill/>
          </p:spPr>
          <p:txBody>
            <a:bodyPr wrap="none" rtlCol="0">
              <a:spAutoFit/>
            </a:bodyPr>
            <a:lstStyle/>
            <a:p>
              <a:r>
                <a:rPr lang="es-ES" sz="1400" dirty="0" smtClean="0"/>
                <a:t>mg</a:t>
              </a:r>
              <a:endParaRPr lang="es-ES" sz="1400" dirty="0"/>
            </a:p>
          </p:txBody>
        </p:sp>
        <p:sp>
          <p:nvSpPr>
            <p:cNvPr id="59" name="CuadroTexto 58"/>
            <p:cNvSpPr txBox="1"/>
            <p:nvPr/>
          </p:nvSpPr>
          <p:spPr>
            <a:xfrm>
              <a:off x="1654520" y="2822307"/>
              <a:ext cx="432080" cy="307777"/>
            </a:xfrm>
            <a:prstGeom prst="rect">
              <a:avLst/>
            </a:prstGeom>
            <a:noFill/>
          </p:spPr>
          <p:txBody>
            <a:bodyPr wrap="square" rtlCol="0">
              <a:spAutoFit/>
            </a:bodyPr>
            <a:lstStyle/>
            <a:p>
              <a:r>
                <a:rPr lang="es-ES" sz="1400" dirty="0" smtClean="0"/>
                <a:t>F</a:t>
              </a:r>
              <a:r>
                <a:rPr lang="es-ES" sz="1400" baseline="-25000" dirty="0" smtClean="0"/>
                <a:t>R</a:t>
              </a:r>
              <a:endParaRPr lang="es-ES" sz="1400" baseline="-25000" dirty="0"/>
            </a:p>
          </p:txBody>
        </p:sp>
        <p:sp>
          <p:nvSpPr>
            <p:cNvPr id="60" name="CuadroTexto 59"/>
            <p:cNvSpPr txBox="1"/>
            <p:nvPr/>
          </p:nvSpPr>
          <p:spPr>
            <a:xfrm>
              <a:off x="1620902" y="2214126"/>
              <a:ext cx="317716" cy="307777"/>
            </a:xfrm>
            <a:prstGeom prst="rect">
              <a:avLst/>
            </a:prstGeom>
            <a:noFill/>
          </p:spPr>
          <p:txBody>
            <a:bodyPr wrap="none" rtlCol="0">
              <a:spAutoFit/>
            </a:bodyPr>
            <a:lstStyle/>
            <a:p>
              <a:r>
                <a:rPr lang="es-ES" sz="1400" dirty="0" smtClean="0"/>
                <a:t>N</a:t>
              </a:r>
              <a:endParaRPr lang="es-ES" sz="1400" dirty="0"/>
            </a:p>
          </p:txBody>
        </p:sp>
      </p:grpSp>
      <mc:AlternateContent xmlns:mc="http://schemas.openxmlformats.org/markup-compatibility/2006" xmlns:a14="http://schemas.microsoft.com/office/drawing/2010/main">
        <mc:Choice Requires="a14">
          <p:sp>
            <p:nvSpPr>
              <p:cNvPr id="62" name="Rectángulo 61"/>
              <p:cNvSpPr/>
              <p:nvPr/>
            </p:nvSpPr>
            <p:spPr>
              <a:xfrm>
                <a:off x="4147710" y="3823585"/>
                <a:ext cx="4592283" cy="764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rPr>
                        <m:t>𝑊</m:t>
                      </m:r>
                      <m:r>
                        <a:rPr lang="es-ES" sz="1600" i="1" smtClean="0">
                          <a:latin typeface="Cambria Math"/>
                        </a:rPr>
                        <m:t>=</m:t>
                      </m:r>
                      <m:nary>
                        <m:naryPr>
                          <m:chr m:val="∑"/>
                          <m:ctrlPr>
                            <a:rPr lang="es-ES" sz="1600" i="1" smtClean="0">
                              <a:latin typeface="Cambria Math" panose="02040503050406030204" pitchFamily="18" charset="0"/>
                            </a:rPr>
                          </m:ctrlPr>
                        </m:naryPr>
                        <m:sub>
                          <m:r>
                            <m:rPr>
                              <m:brk m:alnAt="23"/>
                            </m:rPr>
                            <a:rPr lang="es-ES" sz="1600" b="0" i="1" smtClean="0">
                              <a:latin typeface="Cambria Math" panose="02040503050406030204" pitchFamily="18" charset="0"/>
                            </a:rPr>
                            <m:t>𝑖</m:t>
                          </m:r>
                          <m:r>
                            <a:rPr lang="es-ES" sz="1600" b="0" i="1" smtClean="0">
                              <a:latin typeface="Cambria Math" panose="02040503050406030204" pitchFamily="18" charset="0"/>
                            </a:rPr>
                            <m:t>=1</m:t>
                          </m:r>
                        </m:sub>
                        <m:sup>
                          <m:r>
                            <a:rPr lang="es-ES" sz="1600" b="0" i="1" smtClean="0">
                              <a:latin typeface="Cambria Math" panose="02040503050406030204" pitchFamily="18" charset="0"/>
                            </a:rPr>
                            <m:t>𝑛</m:t>
                          </m:r>
                        </m:sup>
                        <m:e>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e>
                            <m:sub>
                              <m:r>
                                <a:rPr lang="es-ES" sz="1600" i="1">
                                  <a:latin typeface="Cambria Math" panose="02040503050406030204" pitchFamily="18" charset="0"/>
                                </a:rPr>
                                <m:t>𝑖</m:t>
                              </m:r>
                            </m:sub>
                          </m:sSub>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r>
                            <m:rPr>
                              <m:nor/>
                            </m:rPr>
                            <a:rPr lang="es-ES" sz="1600" dirty="0"/>
                            <m:t> </m:t>
                          </m:r>
                        </m:e>
                      </m:nary>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nary>
                            <m:naryPr>
                              <m:chr m:val="∑"/>
                              <m:ctrlPr>
                                <a:rPr lang="es-ES" sz="1600" i="1">
                                  <a:latin typeface="Cambria Math" panose="02040503050406030204" pitchFamily="18" charset="0"/>
                                </a:rPr>
                              </m:ctrlPr>
                            </m:naryPr>
                            <m:sub>
                              <m:r>
                                <m:rPr>
                                  <m:brk m:alnAt="23"/>
                                </m:rPr>
                                <a:rPr lang="es-ES" sz="1600" i="1">
                                  <a:latin typeface="Cambria Math" panose="02040503050406030204" pitchFamily="18" charset="0"/>
                                </a:rPr>
                                <m:t>𝑖</m:t>
                              </m:r>
                              <m:r>
                                <a:rPr lang="es-ES" sz="1600" i="1">
                                  <a:latin typeface="Cambria Math" panose="02040503050406030204" pitchFamily="18" charset="0"/>
                                </a:rPr>
                                <m:t>=1</m:t>
                              </m:r>
                            </m:sub>
                            <m:sup>
                              <m:r>
                                <a:rPr lang="es-ES" sz="1600" i="1">
                                  <a:latin typeface="Cambria Math" panose="02040503050406030204" pitchFamily="18" charset="0"/>
                                </a:rPr>
                                <m:t>𝑛</m:t>
                              </m:r>
                            </m:sup>
                            <m:e>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𝐹</m:t>
                                      </m:r>
                                    </m:e>
                                  </m:acc>
                                </m:e>
                                <m:sub>
                                  <m:r>
                                    <a:rPr lang="es-ES" sz="1600" i="1">
                                      <a:latin typeface="Cambria Math" panose="02040503050406030204" pitchFamily="18" charset="0"/>
                                    </a:rPr>
                                    <m:t>𝑖</m:t>
                                  </m:r>
                                </m:sub>
                              </m:sSub>
                              <m:r>
                                <m:rPr>
                                  <m:nor/>
                                </m:rPr>
                                <a:rPr lang="es-ES" sz="1600" dirty="0"/>
                                <m:t> </m:t>
                              </m:r>
                            </m:e>
                          </m:nary>
                        </m:e>
                      </m:d>
                      <m:r>
                        <a:rPr lang="es-ES" sz="1600" b="0" i="1" smtClean="0">
                          <a:latin typeface="Cambria Math" panose="02040503050406030204" pitchFamily="18" charset="0"/>
                        </a:rPr>
                        <m:t>·</m:t>
                      </m:r>
                      <m:r>
                        <a:rPr lang="es-ES" sz="1600" i="1">
                          <a:latin typeface="Cambria Math" panose="02040503050406030204" pitchFamily="18" charset="0"/>
                          <a:ea typeface="Cambria Math" panose="02040503050406030204" pitchFamily="18" charset="0"/>
                        </a:rPr>
                        <m:t>∆</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𝐹</m:t>
                              </m:r>
                            </m:e>
                          </m:acc>
                        </m:e>
                        <m:sub>
                          <m:r>
                            <a:rPr lang="es-ES" sz="1600" b="0" i="1" smtClean="0">
                              <a:latin typeface="Cambria Math" panose="02040503050406030204" pitchFamily="18" charset="0"/>
                              <a:ea typeface="Cambria Math" panose="02040503050406030204" pitchFamily="18" charset="0"/>
                            </a:rPr>
                            <m:t>𝑅𝑒𝑠𝑢𝑙𝑡𝑎𝑛𝑡𝑒</m:t>
                          </m:r>
                        </m:sub>
                      </m:sSub>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acc>
                        <m:accPr>
                          <m:chr m:val="⃗"/>
                          <m:ctrlPr>
                            <a:rPr lang="es-ES" sz="1600" i="1">
                              <a:latin typeface="Cambria Math" panose="02040503050406030204" pitchFamily="18" charset="0"/>
                              <a:ea typeface="Cambria Math" panose="02040503050406030204" pitchFamily="18" charset="0"/>
                            </a:rPr>
                          </m:ctrlPr>
                        </m:accPr>
                        <m:e>
                          <m:r>
                            <a:rPr lang="es-ES" sz="1600" i="1">
                              <a:latin typeface="Cambria Math" panose="02040503050406030204" pitchFamily="18" charset="0"/>
                              <a:ea typeface="Cambria Math" panose="02040503050406030204" pitchFamily="18" charset="0"/>
                            </a:rPr>
                            <m:t>𝑟</m:t>
                          </m:r>
                        </m:e>
                      </m:acc>
                    </m:oMath>
                  </m:oMathPara>
                </a14:m>
                <a:endParaRPr lang="es-ES" sz="1600" dirty="0"/>
              </a:p>
            </p:txBody>
          </p:sp>
        </mc:Choice>
        <mc:Fallback xmlns="">
          <p:sp>
            <p:nvSpPr>
              <p:cNvPr id="62" name="Rectángulo 61"/>
              <p:cNvSpPr>
                <a:spLocks noRot="1" noChangeAspect="1" noMove="1" noResize="1" noEditPoints="1" noAdjustHandles="1" noChangeArrowheads="1" noChangeShapeType="1" noTextEdit="1"/>
              </p:cNvSpPr>
              <p:nvPr/>
            </p:nvSpPr>
            <p:spPr>
              <a:xfrm>
                <a:off x="4147710" y="3823585"/>
                <a:ext cx="4592283" cy="764505"/>
              </a:xfrm>
              <a:prstGeom prst="rect">
                <a:avLst/>
              </a:prstGeom>
              <a:blipFill>
                <a:blip r:embed="rId4"/>
                <a:stretch>
                  <a:fillRect/>
                </a:stretch>
              </a:blipFill>
            </p:spPr>
            <p:txBody>
              <a:bodyPr/>
              <a:lstStyle/>
              <a:p>
                <a:r>
                  <a:rPr lang="es-ES">
                    <a:noFill/>
                  </a:rPr>
                  <a:t> </a:t>
                </a:r>
              </a:p>
            </p:txBody>
          </p:sp>
        </mc:Fallback>
      </mc:AlternateContent>
      <p:sp>
        <p:nvSpPr>
          <p:cNvPr id="61" name="CuadroTexto 60"/>
          <p:cNvSpPr txBox="1"/>
          <p:nvPr/>
        </p:nvSpPr>
        <p:spPr>
          <a:xfrm>
            <a:off x="4147710" y="3385056"/>
            <a:ext cx="2425664" cy="338554"/>
          </a:xfrm>
          <a:prstGeom prst="rect">
            <a:avLst/>
          </a:prstGeom>
          <a:noFill/>
        </p:spPr>
        <p:txBody>
          <a:bodyPr wrap="none" rtlCol="0">
            <a:spAutoFit/>
          </a:bodyPr>
          <a:lstStyle/>
          <a:p>
            <a:r>
              <a:rPr lang="es-ES" sz="1600" dirty="0" smtClean="0"/>
              <a:t>Teniendo en cuenta que:</a:t>
            </a:r>
            <a:endParaRPr lang="es-ES" sz="1600" dirty="0"/>
          </a:p>
        </p:txBody>
      </p:sp>
      <mc:AlternateContent xmlns:mc="http://schemas.openxmlformats.org/markup-compatibility/2006" xmlns:a14="http://schemas.microsoft.com/office/drawing/2010/main">
        <mc:Choice Requires="a14">
          <p:sp>
            <p:nvSpPr>
              <p:cNvPr id="63" name="Rectángulo 62"/>
              <p:cNvSpPr/>
              <p:nvPr/>
            </p:nvSpPr>
            <p:spPr>
              <a:xfrm>
                <a:off x="4147710" y="4887569"/>
                <a:ext cx="4011034" cy="338554"/>
              </a:xfrm>
              <a:prstGeom prst="rect">
                <a:avLst/>
              </a:prstGeom>
            </p:spPr>
            <p:txBody>
              <a:bodyPr wrap="none">
                <a:spAutoFit/>
              </a:bodyPr>
              <a:lstStyle/>
              <a:p>
                <a14:m>
                  <m:oMath xmlns:m="http://schemas.openxmlformats.org/officeDocument/2006/math">
                    <m:r>
                      <a:rPr lang="es-ES" sz="1600" b="1" i="1">
                        <a:latin typeface="Cambria Math"/>
                      </a:rPr>
                      <m:t>𝑾</m:t>
                    </m:r>
                  </m:oMath>
                </a14:m>
                <a:r>
                  <a:rPr lang="es-ES" sz="1600" b="1" dirty="0"/>
                  <a:t> igual al trabajo de la fuerza resultante</a:t>
                </a:r>
              </a:p>
            </p:txBody>
          </p:sp>
        </mc:Choice>
        <mc:Fallback xmlns="">
          <p:sp>
            <p:nvSpPr>
              <p:cNvPr id="63" name="Rectángulo 62"/>
              <p:cNvSpPr>
                <a:spLocks noRot="1" noChangeAspect="1" noMove="1" noResize="1" noEditPoints="1" noAdjustHandles="1" noChangeArrowheads="1" noChangeShapeType="1" noTextEdit="1"/>
              </p:cNvSpPr>
              <p:nvPr/>
            </p:nvSpPr>
            <p:spPr>
              <a:xfrm>
                <a:off x="4147710" y="4887569"/>
                <a:ext cx="4011034" cy="338554"/>
              </a:xfrm>
              <a:prstGeom prst="rect">
                <a:avLst/>
              </a:prstGeom>
              <a:blipFill>
                <a:blip r:embed="rId5"/>
                <a:stretch>
                  <a:fillRect t="-3636" b="-254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CuadroTexto 63"/>
              <p:cNvSpPr txBox="1"/>
              <p:nvPr/>
            </p:nvSpPr>
            <p:spPr>
              <a:xfrm>
                <a:off x="731042" y="4887569"/>
                <a:ext cx="1933927" cy="2662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𝑊</m:t>
                          </m:r>
                        </m:e>
                        <m:sub>
                          <m:r>
                            <a:rPr lang="es-ES" sz="1600" b="0" i="1" smtClean="0">
                              <a:latin typeface="Cambria Math" panose="02040503050406030204" pitchFamily="18" charset="0"/>
                            </a:rPr>
                            <m:t>𝑚𝑔</m:t>
                          </m:r>
                        </m:sub>
                      </m:sSub>
                      <m:r>
                        <a:rPr lang="es-ES" sz="1600" b="0" i="1" smtClean="0">
                          <a:latin typeface="Cambria Math" panose="02040503050406030204" pitchFamily="18" charset="0"/>
                        </a:rPr>
                        <m:t>=−</m:t>
                      </m:r>
                      <m:r>
                        <a:rPr lang="es-ES" sz="1600" b="0" i="1" smtClean="0">
                          <a:latin typeface="Cambria Math" panose="02040503050406030204" pitchFamily="18" charset="0"/>
                        </a:rPr>
                        <m:t>𝑚𝑔</m:t>
                      </m:r>
                      <m:r>
                        <a:rPr lang="es-ES" sz="1600" b="0" i="1" smtClean="0">
                          <a:latin typeface="Cambria Math" panose="02040503050406030204" pitchFamily="18" charset="0"/>
                        </a:rPr>
                        <m:t> </m:t>
                      </m:r>
                      <m:r>
                        <a:rPr lang="es-ES" sz="1600" b="0" i="1" smtClean="0">
                          <a:latin typeface="Cambria Math" panose="02040503050406030204" pitchFamily="18" charset="0"/>
                        </a:rPr>
                        <m:t>𝑠𝑒𝑛</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m:t>
                      </m:r>
                    </m:oMath>
                  </m:oMathPara>
                </a14:m>
                <a:endParaRPr lang="es-ES" sz="1600" dirty="0"/>
              </a:p>
            </p:txBody>
          </p:sp>
        </mc:Choice>
        <mc:Fallback xmlns="">
          <p:sp>
            <p:nvSpPr>
              <p:cNvPr id="64" name="CuadroTexto 63"/>
              <p:cNvSpPr txBox="1">
                <a:spLocks noRot="1" noChangeAspect="1" noMove="1" noResize="1" noEditPoints="1" noAdjustHandles="1" noChangeArrowheads="1" noChangeShapeType="1" noTextEdit="1"/>
              </p:cNvSpPr>
              <p:nvPr/>
            </p:nvSpPr>
            <p:spPr>
              <a:xfrm>
                <a:off x="731042" y="4887569"/>
                <a:ext cx="1933927" cy="266227"/>
              </a:xfrm>
              <a:prstGeom prst="rect">
                <a:avLst/>
              </a:prstGeom>
              <a:blipFill>
                <a:blip r:embed="rId6"/>
                <a:stretch>
                  <a:fillRect l="-1893" r="-631" b="-232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p:cNvSpPr txBox="1"/>
              <p:nvPr/>
            </p:nvSpPr>
            <p:spPr>
              <a:xfrm>
                <a:off x="731042" y="5226123"/>
                <a:ext cx="99777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𝑊</m:t>
                          </m:r>
                        </m:e>
                        <m:sub>
                          <m:r>
                            <a:rPr lang="es-ES" sz="1600" b="0" i="1" smtClean="0">
                              <a:latin typeface="Cambria Math" panose="02040503050406030204" pitchFamily="18" charset="0"/>
                            </a:rPr>
                            <m:t>𝐹</m:t>
                          </m:r>
                        </m:sub>
                      </m:sSub>
                      <m:r>
                        <a:rPr lang="es-ES" sz="1600" b="0" i="1" smtClean="0">
                          <a:latin typeface="Cambria Math" panose="02040503050406030204" pitchFamily="18" charset="0"/>
                        </a:rPr>
                        <m:t>=</m:t>
                      </m:r>
                      <m:r>
                        <a:rPr lang="es-ES" sz="1600" b="0" i="1" smtClean="0">
                          <a:latin typeface="Cambria Math" panose="02040503050406030204" pitchFamily="18" charset="0"/>
                        </a:rPr>
                        <m:t>𝐹</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m:t>
                      </m:r>
                    </m:oMath>
                  </m:oMathPara>
                </a14:m>
                <a:endParaRPr lang="es-ES" sz="1600" dirty="0"/>
              </a:p>
            </p:txBody>
          </p:sp>
        </mc:Choice>
        <mc:Fallback xmlns="">
          <p:sp>
            <p:nvSpPr>
              <p:cNvPr id="66" name="CuadroTexto 65"/>
              <p:cNvSpPr txBox="1">
                <a:spLocks noRot="1" noChangeAspect="1" noMove="1" noResize="1" noEditPoints="1" noAdjustHandles="1" noChangeArrowheads="1" noChangeShapeType="1" noTextEdit="1"/>
              </p:cNvSpPr>
              <p:nvPr/>
            </p:nvSpPr>
            <p:spPr>
              <a:xfrm>
                <a:off x="731042" y="5226123"/>
                <a:ext cx="997774" cy="246221"/>
              </a:xfrm>
              <a:prstGeom prst="rect">
                <a:avLst/>
              </a:prstGeom>
              <a:blipFill>
                <a:blip r:embed="rId7"/>
                <a:stretch>
                  <a:fillRect l="-4268" r="-1220" b="-97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p:cNvSpPr txBox="1"/>
              <p:nvPr/>
            </p:nvSpPr>
            <p:spPr>
              <a:xfrm>
                <a:off x="725586" y="5544671"/>
                <a:ext cx="1994457" cy="2673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𝑊</m:t>
                          </m:r>
                        </m:e>
                        <m:sub>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𝐹</m:t>
                              </m:r>
                            </m:e>
                            <m:sub>
                              <m:r>
                                <a:rPr lang="es-ES" sz="1600" b="0" i="1" smtClean="0">
                                  <a:latin typeface="Cambria Math" panose="02040503050406030204" pitchFamily="18" charset="0"/>
                                </a:rPr>
                                <m:t>𝑅</m:t>
                              </m:r>
                            </m:sub>
                          </m:sSub>
                        </m:sub>
                      </m:sSub>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𝜇</m:t>
                      </m:r>
                      <m:r>
                        <a:rPr lang="es-ES" sz="1600" b="0" i="1" smtClean="0">
                          <a:latin typeface="Cambria Math" panose="02040503050406030204" pitchFamily="18" charset="0"/>
                          <a:ea typeface="Cambria Math" panose="02040503050406030204" pitchFamily="18" charset="0"/>
                        </a:rPr>
                        <m:t>𝑚𝑔</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𝑟</m:t>
                      </m:r>
                    </m:oMath>
                  </m:oMathPara>
                </a14:m>
                <a:endParaRPr lang="es-ES" sz="1600" dirty="0"/>
              </a:p>
            </p:txBody>
          </p:sp>
        </mc:Choice>
        <mc:Fallback xmlns="">
          <p:sp>
            <p:nvSpPr>
              <p:cNvPr id="67" name="CuadroTexto 66"/>
              <p:cNvSpPr txBox="1">
                <a:spLocks noRot="1" noChangeAspect="1" noMove="1" noResize="1" noEditPoints="1" noAdjustHandles="1" noChangeArrowheads="1" noChangeShapeType="1" noTextEdit="1"/>
              </p:cNvSpPr>
              <p:nvPr/>
            </p:nvSpPr>
            <p:spPr>
              <a:xfrm>
                <a:off x="725586" y="5544671"/>
                <a:ext cx="1994457" cy="267381"/>
              </a:xfrm>
              <a:prstGeom prst="rect">
                <a:avLst/>
              </a:prstGeom>
              <a:blipFill>
                <a:blip r:embed="rId8"/>
                <a:stretch>
                  <a:fillRect l="-1529" r="-917" b="-1860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Rectángulo 64"/>
              <p:cNvSpPr/>
              <p:nvPr/>
            </p:nvSpPr>
            <p:spPr>
              <a:xfrm>
                <a:off x="490372" y="5909644"/>
                <a:ext cx="6031758" cy="60593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a:rPr>
                        <m:t>𝑾</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𝑊</m:t>
                          </m:r>
                        </m:e>
                        <m:sub>
                          <m:r>
                            <a:rPr lang="es-ES" sz="1600" i="1">
                              <a:latin typeface="Cambria Math" panose="02040503050406030204" pitchFamily="18" charset="0"/>
                            </a:rPr>
                            <m:t>𝑚𝑔</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𝑊</m:t>
                          </m:r>
                        </m:e>
                        <m:sub>
                          <m:r>
                            <a:rPr lang="es-ES" sz="1600" i="1">
                              <a:latin typeface="Cambria Math" panose="02040503050406030204" pitchFamily="18" charset="0"/>
                            </a:rPr>
                            <m:t>𝐹</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𝑊</m:t>
                          </m:r>
                        </m:e>
                        <m:sub>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𝑅</m:t>
                              </m:r>
                            </m:sub>
                          </m:sSub>
                        </m:sub>
                      </m:sSub>
                      <m:r>
                        <a:rPr lang="es-ES" sz="1600" b="0" i="1" smtClean="0">
                          <a:latin typeface="Cambria Math" panose="02040503050406030204" pitchFamily="18" charset="0"/>
                        </a:rPr>
                        <m:t>=</m:t>
                      </m:r>
                      <m:r>
                        <a:rPr lang="es-ES" sz="1600" i="1">
                          <a:latin typeface="Cambria Math" panose="02040503050406030204" pitchFamily="18" charset="0"/>
                        </a:rPr>
                        <m:t>−</m:t>
                      </m:r>
                      <m:r>
                        <a:rPr lang="es-ES" sz="1600" i="1">
                          <a:latin typeface="Cambria Math" panose="02040503050406030204" pitchFamily="18" charset="0"/>
                        </a:rPr>
                        <m:t>𝑚𝑔</m:t>
                      </m:r>
                      <m:r>
                        <a:rPr lang="es-ES" sz="1600" i="1">
                          <a:latin typeface="Cambria Math" panose="02040503050406030204" pitchFamily="18" charset="0"/>
                        </a:rPr>
                        <m:t> </m:t>
                      </m:r>
                      <m:r>
                        <a:rPr lang="es-ES" sz="1600" i="1">
                          <a:latin typeface="Cambria Math" panose="02040503050406030204" pitchFamily="18" charset="0"/>
                        </a:rPr>
                        <m:t>𝑠𝑒𝑛</m:t>
                      </m:r>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𝑟</m:t>
                      </m:r>
                      <m:r>
                        <a:rPr lang="es-ES" sz="1600" b="0" i="0"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rPr>
                        <m:t>𝐹</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𝑟</m:t>
                      </m:r>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𝜇</m:t>
                      </m:r>
                      <m:r>
                        <a:rPr lang="es-ES" sz="1600" i="1">
                          <a:latin typeface="Cambria Math" panose="02040503050406030204" pitchFamily="18" charset="0"/>
                          <a:ea typeface="Cambria Math" panose="02040503050406030204" pitchFamily="18" charset="0"/>
                        </a:rPr>
                        <m:t>𝑚𝑔</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𝑐𝑜𝑠</m:t>
                      </m:r>
                      <m:r>
                        <a:rPr lang="es-ES" sz="1600" i="1">
                          <a:latin typeface="Cambria Math" panose="02040503050406030204" pitchFamily="18" charset="0"/>
                          <a:ea typeface="Cambria Math" panose="02040503050406030204" pitchFamily="18" charset="0"/>
                        </a:rPr>
                        <m:t>𝛼</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𝑟</m:t>
                      </m:r>
                      <m:r>
                        <a:rPr lang="es-ES" sz="1600" b="0" i="1" smtClean="0">
                          <a:latin typeface="Cambria Math" panose="02040503050406030204" pitchFamily="18" charset="0"/>
                          <a:ea typeface="Cambria Math" panose="02040503050406030204" pitchFamily="18" charset="0"/>
                        </a:rPr>
                        <m:t>=</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rPr>
                            <m:t>−</m:t>
                          </m:r>
                          <m:r>
                            <a:rPr lang="es-ES" sz="1600" i="1">
                              <a:latin typeface="Cambria Math" panose="02040503050406030204" pitchFamily="18" charset="0"/>
                            </a:rPr>
                            <m:t>𝑚𝑔</m:t>
                          </m:r>
                          <m:r>
                            <a:rPr lang="es-ES" sz="1600" i="1">
                              <a:latin typeface="Cambria Math" panose="02040503050406030204" pitchFamily="18" charset="0"/>
                            </a:rPr>
                            <m:t> </m:t>
                          </m:r>
                          <m:r>
                            <a:rPr lang="es-ES" sz="1600" i="1">
                              <a:latin typeface="Cambria Math" panose="02040503050406030204" pitchFamily="18" charset="0"/>
                            </a:rPr>
                            <m:t>𝑠𝑒𝑛</m:t>
                          </m:r>
                          <m:r>
                            <a:rPr lang="es-ES" sz="1600" i="1">
                              <a:latin typeface="Cambria Math" panose="02040503050406030204" pitchFamily="18" charset="0"/>
                              <a:ea typeface="Cambria Math" panose="02040503050406030204" pitchFamily="18" charset="0"/>
                            </a:rPr>
                            <m:t>𝛼</m:t>
                          </m:r>
                          <m:r>
                            <a:rPr lang="es-ES" sz="1600">
                              <a:latin typeface="Cambria Math" panose="02040503050406030204" pitchFamily="18" charset="0"/>
                              <a:ea typeface="Cambria Math" panose="02040503050406030204" pitchFamily="18" charset="0"/>
                            </a:rPr>
                            <m:t>+</m:t>
                          </m:r>
                          <m:r>
                            <a:rPr lang="es-ES" sz="1600" i="1" smtClean="0">
                              <a:latin typeface="Cambria Math" panose="02040503050406030204" pitchFamily="18" charset="0"/>
                            </a:rPr>
                            <m:t>𝐹</m:t>
                          </m:r>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𝜇</m:t>
                          </m:r>
                          <m:r>
                            <a:rPr lang="es-ES" sz="1600" i="1">
                              <a:latin typeface="Cambria Math" panose="02040503050406030204" pitchFamily="18" charset="0"/>
                              <a:ea typeface="Cambria Math" panose="02040503050406030204" pitchFamily="18" charset="0"/>
                            </a:rPr>
                            <m:t>𝑚𝑔</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𝑐𝑜𝑠</m:t>
                          </m:r>
                          <m:r>
                            <a:rPr lang="es-ES" sz="1600" i="1">
                              <a:latin typeface="Cambria Math" panose="02040503050406030204" pitchFamily="18" charset="0"/>
                              <a:ea typeface="Cambria Math" panose="02040503050406030204" pitchFamily="18" charset="0"/>
                            </a:rPr>
                            <m:t>𝛼</m:t>
                          </m:r>
                        </m:e>
                      </m:d>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𝑟</m:t>
                      </m:r>
                      <m:r>
                        <a:rPr lang="es-ES" sz="1600" b="0"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𝑭</m:t>
                          </m:r>
                        </m:e>
                        <m:sub>
                          <m:r>
                            <a:rPr lang="es-ES" sz="1600" b="1" i="1" smtClean="0">
                              <a:latin typeface="Cambria Math" panose="02040503050406030204" pitchFamily="18" charset="0"/>
                              <a:ea typeface="Cambria Math" panose="02040503050406030204" pitchFamily="18" charset="0"/>
                            </a:rPr>
                            <m:t>𝑹</m:t>
                          </m:r>
                        </m:sub>
                      </m:sSub>
                      <m:r>
                        <a:rPr lang="es-ES" sz="1600" b="1" i="1" smtClean="0">
                          <a:latin typeface="Cambria Math" panose="02040503050406030204" pitchFamily="18" charset="0"/>
                          <a:ea typeface="Cambria Math" panose="02040503050406030204" pitchFamily="18" charset="0"/>
                        </a:rPr>
                        <m:t> </m:t>
                      </m:r>
                      <m:r>
                        <a:rPr lang="es-ES" sz="1600" b="1" i="1">
                          <a:latin typeface="Cambria Math" panose="02040503050406030204" pitchFamily="18" charset="0"/>
                          <a:ea typeface="Cambria Math" panose="02040503050406030204" pitchFamily="18" charset="0"/>
                        </a:rPr>
                        <m:t>∆</m:t>
                      </m:r>
                      <m:r>
                        <a:rPr lang="es-ES" sz="1600" b="1" i="1">
                          <a:latin typeface="Cambria Math" panose="02040503050406030204" pitchFamily="18" charset="0"/>
                          <a:ea typeface="Cambria Math" panose="02040503050406030204" pitchFamily="18" charset="0"/>
                        </a:rPr>
                        <m:t>𝒓</m:t>
                      </m:r>
                    </m:oMath>
                  </m:oMathPara>
                </a14:m>
                <a:endParaRPr lang="es-ES" sz="1600" b="1" dirty="0"/>
              </a:p>
            </p:txBody>
          </p:sp>
        </mc:Choice>
        <mc:Fallback xmlns="">
          <p:sp>
            <p:nvSpPr>
              <p:cNvPr id="65" name="Rectángulo 64"/>
              <p:cNvSpPr>
                <a:spLocks noRot="1" noChangeAspect="1" noMove="1" noResize="1" noEditPoints="1" noAdjustHandles="1" noChangeArrowheads="1" noChangeShapeType="1" noTextEdit="1"/>
              </p:cNvSpPr>
              <p:nvPr/>
            </p:nvSpPr>
            <p:spPr>
              <a:xfrm>
                <a:off x="490372" y="5909644"/>
                <a:ext cx="6031758" cy="605935"/>
              </a:xfrm>
              <a:prstGeom prst="rect">
                <a:avLst/>
              </a:prstGeom>
              <a:blipFill>
                <a:blip r:embed="rId9"/>
                <a:stretch>
                  <a:fillRect b="-1000"/>
                </a:stretch>
              </a:blipFill>
            </p:spPr>
            <p:txBody>
              <a:bodyPr/>
              <a:lstStyle/>
              <a:p>
                <a:r>
                  <a:rPr lang="es-ES">
                    <a:noFill/>
                  </a:rPr>
                  <a:t> </a:t>
                </a:r>
              </a:p>
            </p:txBody>
          </p:sp>
        </mc:Fallback>
      </mc:AlternateContent>
      <p:sp>
        <p:nvSpPr>
          <p:cNvPr id="26" name="Rectángulo 25"/>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561380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a:solidFill>
                  <a:srgbClr val="002060"/>
                </a:solidFill>
              </a:rPr>
              <a:t>1</a:t>
            </a:r>
            <a:r>
              <a:rPr lang="es-ES" b="1" dirty="0" smtClean="0">
                <a:solidFill>
                  <a:srgbClr val="002060"/>
                </a:solidFill>
              </a:rPr>
              <a:t>.1. Vector de posición, desplazamiento y trayectoria</a:t>
            </a:r>
            <a:endParaRPr lang="es-ES" b="1" dirty="0">
              <a:solidFill>
                <a:srgbClr val="002060"/>
              </a:solidFill>
            </a:endParaRPr>
          </a:p>
        </p:txBody>
      </p:sp>
      <mc:AlternateContent xmlns:mc="http://schemas.openxmlformats.org/markup-compatibility/2006" xmlns:a14="http://schemas.microsoft.com/office/drawing/2010/main">
        <mc:Choice Requires="a14">
          <p:sp>
            <p:nvSpPr>
              <p:cNvPr id="56" name="70 CuadroTexto"/>
              <p:cNvSpPr txBox="1"/>
              <p:nvPr/>
            </p:nvSpPr>
            <p:spPr>
              <a:xfrm>
                <a:off x="1513279" y="2415223"/>
                <a:ext cx="2723951" cy="3516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r>
                        <a:rPr lang="es-ES" sz="1600" b="0" i="1" smtClean="0">
                          <a:latin typeface="Cambria Math"/>
                        </a:rPr>
                        <m:t>𝑡</m:t>
                      </m:r>
                      <m:r>
                        <a:rPr lang="es-ES" sz="1600" b="0" i="1" smtClean="0">
                          <a:latin typeface="Cambria Math"/>
                        </a:rPr>
                        <m:t>)=</m:t>
                      </m:r>
                      <m:r>
                        <a:rPr lang="es-ES" sz="1600" b="0" i="1" smtClean="0">
                          <a:latin typeface="Cambria Math"/>
                        </a:rPr>
                        <m:t>𝑥</m:t>
                      </m:r>
                      <m:r>
                        <a:rPr lang="es-ES" sz="1600" b="0" i="1" smtClean="0">
                          <a:latin typeface="Cambria Math"/>
                        </a:rPr>
                        <m:t>(</m:t>
                      </m:r>
                      <m:r>
                        <a:rPr lang="es-ES" sz="1600" b="0" i="1" smtClean="0">
                          <a:latin typeface="Cambria Math"/>
                        </a:rPr>
                        <m:t>𝑡</m:t>
                      </m:r>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r>
                        <a:rPr lang="es-ES" sz="1600" b="0" i="1" smtClean="0">
                          <a:latin typeface="Cambria Math"/>
                        </a:rPr>
                        <m:t>𝑦</m:t>
                      </m:r>
                      <m:r>
                        <a:rPr lang="es-ES" sz="1600" b="0" i="1" smtClean="0">
                          <a:latin typeface="Cambria Math"/>
                        </a:rPr>
                        <m:t>(</m:t>
                      </m:r>
                      <m:r>
                        <a:rPr lang="es-ES" sz="1600" b="0" i="1" smtClean="0">
                          <a:latin typeface="Cambria Math"/>
                        </a:rPr>
                        <m:t>𝑡</m:t>
                      </m:r>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𝑗</m:t>
                          </m:r>
                        </m:e>
                      </m:acc>
                      <m:r>
                        <a:rPr lang="es-ES" sz="1600" b="0" i="1" smtClean="0">
                          <a:latin typeface="Cambria Math"/>
                        </a:rPr>
                        <m:t>+</m:t>
                      </m:r>
                      <m:r>
                        <a:rPr lang="es-ES" sz="1600" b="0" i="1" smtClean="0">
                          <a:latin typeface="Cambria Math"/>
                        </a:rPr>
                        <m:t>𝑧</m:t>
                      </m:r>
                      <m:r>
                        <a:rPr lang="es-ES" sz="1600" b="0" i="1" smtClean="0">
                          <a:latin typeface="Cambria Math"/>
                        </a:rPr>
                        <m:t>(</m:t>
                      </m:r>
                      <m:r>
                        <a:rPr lang="es-ES" sz="1600" b="0" i="1" smtClean="0">
                          <a:latin typeface="Cambria Math"/>
                        </a:rPr>
                        <m:t>𝑡</m:t>
                      </m:r>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𝑘</m:t>
                          </m:r>
                        </m:e>
                      </m:acc>
                    </m:oMath>
                  </m:oMathPara>
                </a14:m>
                <a:endParaRPr lang="es-ES" sz="1600" dirty="0"/>
              </a:p>
            </p:txBody>
          </p:sp>
        </mc:Choice>
        <mc:Fallback xmlns="">
          <p:sp>
            <p:nvSpPr>
              <p:cNvPr id="56" name="70 CuadroTexto"/>
              <p:cNvSpPr txBox="1">
                <a:spLocks noRot="1" noChangeAspect="1" noMove="1" noResize="1" noEditPoints="1" noAdjustHandles="1" noChangeArrowheads="1" noChangeShapeType="1" noTextEdit="1"/>
              </p:cNvSpPr>
              <p:nvPr/>
            </p:nvSpPr>
            <p:spPr>
              <a:xfrm>
                <a:off x="1513279" y="2415223"/>
                <a:ext cx="2723951" cy="351699"/>
              </a:xfrm>
              <a:prstGeom prst="rect">
                <a:avLst/>
              </a:prstGeom>
              <a:blipFill>
                <a:blip r:embed="rId3"/>
                <a:stretch>
                  <a:fillRect t="-12069" r="-6711" b="-6897"/>
                </a:stretch>
              </a:blipFill>
            </p:spPr>
            <p:txBody>
              <a:bodyPr/>
              <a:lstStyle/>
              <a:p>
                <a:r>
                  <a:rPr lang="es-ES">
                    <a:noFill/>
                  </a:rPr>
                  <a:t> </a:t>
                </a:r>
              </a:p>
            </p:txBody>
          </p:sp>
        </mc:Fallback>
      </mc:AlternateContent>
      <p:grpSp>
        <p:nvGrpSpPr>
          <p:cNvPr id="57" name="Grupo 56"/>
          <p:cNvGrpSpPr/>
          <p:nvPr/>
        </p:nvGrpSpPr>
        <p:grpSpPr>
          <a:xfrm>
            <a:off x="485372" y="3122874"/>
            <a:ext cx="4031501" cy="3555681"/>
            <a:chOff x="1066800" y="3111250"/>
            <a:chExt cx="4031501" cy="3555681"/>
          </a:xfrm>
        </p:grpSpPr>
        <p:grpSp>
          <p:nvGrpSpPr>
            <p:cNvPr id="58" name="39 Grupo"/>
            <p:cNvGrpSpPr/>
            <p:nvPr/>
          </p:nvGrpSpPr>
          <p:grpSpPr>
            <a:xfrm>
              <a:off x="1066800" y="3387518"/>
              <a:ext cx="4031501" cy="3279413"/>
              <a:chOff x="1135039" y="3223745"/>
              <a:chExt cx="4031501" cy="3279413"/>
            </a:xfrm>
          </p:grpSpPr>
          <p:grpSp>
            <p:nvGrpSpPr>
              <p:cNvPr id="61" name="28 Grupo"/>
              <p:cNvGrpSpPr/>
              <p:nvPr/>
            </p:nvGrpSpPr>
            <p:grpSpPr>
              <a:xfrm>
                <a:off x="1135039" y="3223745"/>
                <a:ext cx="3846392" cy="3279413"/>
                <a:chOff x="1667302" y="2854657"/>
                <a:chExt cx="3846392" cy="3279413"/>
              </a:xfrm>
            </p:grpSpPr>
            <p:sp>
              <p:nvSpPr>
                <p:cNvPr id="65" name="8 Arco"/>
                <p:cNvSpPr/>
                <p:nvPr/>
              </p:nvSpPr>
              <p:spPr>
                <a:xfrm rot="17981738">
                  <a:off x="2497539" y="3117915"/>
                  <a:ext cx="3125337" cy="2906973"/>
                </a:xfrm>
                <a:prstGeom prst="arc">
                  <a:avLst>
                    <a:gd name="adj1" fmla="val 16200000"/>
                    <a:gd name="adj2" fmla="val 151546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nvGrpSpPr>
                <p:cNvPr id="66" name="27 Grupo"/>
                <p:cNvGrpSpPr/>
                <p:nvPr/>
              </p:nvGrpSpPr>
              <p:grpSpPr>
                <a:xfrm>
                  <a:off x="1667302" y="2854657"/>
                  <a:ext cx="3726325" cy="2754207"/>
                  <a:chOff x="1667302" y="2854657"/>
                  <a:chExt cx="3726325" cy="2754207"/>
                </a:xfrm>
              </p:grpSpPr>
              <p:cxnSp>
                <p:nvCxnSpPr>
                  <p:cNvPr id="67" name="9 Conector recto"/>
                  <p:cNvCxnSpPr/>
                  <p:nvPr/>
                </p:nvCxnSpPr>
                <p:spPr>
                  <a:xfrm>
                    <a:off x="2207455" y="4791004"/>
                    <a:ext cx="24020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10 Conector recto"/>
                  <p:cNvCxnSpPr/>
                  <p:nvPr/>
                </p:nvCxnSpPr>
                <p:spPr>
                  <a:xfrm rot="5400000">
                    <a:off x="1313212" y="3891134"/>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11 Conector recto"/>
                  <p:cNvCxnSpPr/>
                  <p:nvPr/>
                </p:nvCxnSpPr>
                <p:spPr>
                  <a:xfrm rot="7800000">
                    <a:off x="1570878" y="5090457"/>
                    <a:ext cx="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12 CuadroTexto"/>
                  <p:cNvSpPr txBox="1"/>
                  <p:nvPr/>
                </p:nvSpPr>
                <p:spPr>
                  <a:xfrm>
                    <a:off x="4408227" y="4790364"/>
                    <a:ext cx="395785" cy="338554"/>
                  </a:xfrm>
                  <a:prstGeom prst="rect">
                    <a:avLst/>
                  </a:prstGeom>
                  <a:noFill/>
                </p:spPr>
                <p:txBody>
                  <a:bodyPr wrap="square" rtlCol="0">
                    <a:spAutoFit/>
                  </a:bodyPr>
                  <a:lstStyle/>
                  <a:p>
                    <a:r>
                      <a:rPr lang="es-ES" sz="1600" dirty="0" smtClean="0"/>
                      <a:t>X</a:t>
                    </a:r>
                    <a:endParaRPr lang="es-ES" sz="1600" dirty="0"/>
                  </a:p>
                </p:txBody>
              </p:sp>
              <p:sp>
                <p:nvSpPr>
                  <p:cNvPr id="71" name="13 CuadroTexto"/>
                  <p:cNvSpPr txBox="1"/>
                  <p:nvPr/>
                </p:nvSpPr>
                <p:spPr>
                  <a:xfrm>
                    <a:off x="1953905" y="2854657"/>
                    <a:ext cx="395785" cy="338554"/>
                  </a:xfrm>
                  <a:prstGeom prst="rect">
                    <a:avLst/>
                  </a:prstGeom>
                  <a:noFill/>
                </p:spPr>
                <p:txBody>
                  <a:bodyPr wrap="square" rtlCol="0">
                    <a:spAutoFit/>
                  </a:bodyPr>
                  <a:lstStyle/>
                  <a:p>
                    <a:r>
                      <a:rPr lang="es-ES" sz="1600" dirty="0"/>
                      <a:t>Y</a:t>
                    </a:r>
                  </a:p>
                </p:txBody>
              </p:sp>
              <p:sp>
                <p:nvSpPr>
                  <p:cNvPr id="72" name="14 CuadroTexto"/>
                  <p:cNvSpPr txBox="1"/>
                  <p:nvPr/>
                </p:nvSpPr>
                <p:spPr>
                  <a:xfrm>
                    <a:off x="1667302" y="5270310"/>
                    <a:ext cx="395785" cy="338554"/>
                  </a:xfrm>
                  <a:prstGeom prst="rect">
                    <a:avLst/>
                  </a:prstGeom>
                  <a:noFill/>
                </p:spPr>
                <p:txBody>
                  <a:bodyPr wrap="square" rtlCol="0">
                    <a:spAutoFit/>
                  </a:bodyPr>
                  <a:lstStyle/>
                  <a:p>
                    <a:r>
                      <a:rPr lang="es-ES" sz="1600" dirty="0"/>
                      <a:t>Z</a:t>
                    </a:r>
                  </a:p>
                </p:txBody>
              </p:sp>
              <p:sp>
                <p:nvSpPr>
                  <p:cNvPr id="73" name="15 Elipse"/>
                  <p:cNvSpPr/>
                  <p:nvPr/>
                </p:nvSpPr>
                <p:spPr>
                  <a:xfrm>
                    <a:off x="5249627" y="3610971"/>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74" name="53 CuadroTexto"/>
                      <p:cNvSpPr txBox="1"/>
                      <p:nvPr/>
                    </p:nvSpPr>
                    <p:spPr>
                      <a:xfrm>
                        <a:off x="2750674" y="3843081"/>
                        <a:ext cx="79771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𝑖𝑛𝑖𝑐𝑖𝑎𝑙</m:t>
                                  </m:r>
                                </m:sub>
                              </m:sSub>
                            </m:oMath>
                          </m:oMathPara>
                        </a14:m>
                        <a:endParaRPr lang="es-ES" sz="1600" dirty="0"/>
                      </a:p>
                    </p:txBody>
                  </p:sp>
                </mc:Choice>
                <mc:Fallback xmlns="">
                  <p:sp>
                    <p:nvSpPr>
                      <p:cNvPr id="54" name="53 CuadroTexto"/>
                      <p:cNvSpPr txBox="1">
                        <a:spLocks noRot="1" noChangeAspect="1" noMove="1" noResize="1" noEditPoints="1" noAdjustHandles="1" noChangeArrowheads="1" noChangeShapeType="1" noTextEdit="1"/>
                      </p:cNvSpPr>
                      <p:nvPr/>
                    </p:nvSpPr>
                    <p:spPr>
                      <a:xfrm>
                        <a:off x="2750674" y="3843081"/>
                        <a:ext cx="797719" cy="338554"/>
                      </a:xfrm>
                      <a:prstGeom prst="rect">
                        <a:avLst/>
                      </a:prstGeom>
                      <a:blipFill rotWithShape="1">
                        <a:blip r:embed="rId4"/>
                        <a:stretch>
                          <a:fillRect t="-14545"/>
                        </a:stretch>
                      </a:blipFill>
                    </p:spPr>
                    <p:txBody>
                      <a:bodyPr/>
                      <a:lstStyle/>
                      <a:p>
                        <a:r>
                          <a:rPr lang="es-ES">
                            <a:noFill/>
                          </a:rPr>
                          <a:t> </a:t>
                        </a:r>
                      </a:p>
                    </p:txBody>
                  </p:sp>
                </mc:Fallback>
              </mc:AlternateContent>
              <p:sp>
                <p:nvSpPr>
                  <p:cNvPr id="75" name="46 CuadroTexto"/>
                  <p:cNvSpPr txBox="1"/>
                  <p:nvPr/>
                </p:nvSpPr>
                <p:spPr>
                  <a:xfrm>
                    <a:off x="2124428" y="4755605"/>
                    <a:ext cx="320922" cy="338554"/>
                  </a:xfrm>
                  <a:prstGeom prst="rect">
                    <a:avLst/>
                  </a:prstGeom>
                  <a:noFill/>
                </p:spPr>
                <p:txBody>
                  <a:bodyPr wrap="none" rtlCol="0">
                    <a:spAutoFit/>
                  </a:bodyPr>
                  <a:lstStyle/>
                  <a:p>
                    <a:r>
                      <a:rPr lang="es-ES" sz="1600" dirty="0" smtClean="0">
                        <a:sym typeface="Symbol"/>
                      </a:rPr>
                      <a:t>O</a:t>
                    </a:r>
                    <a:endParaRPr lang="es-ES" sz="1600" dirty="0"/>
                  </a:p>
                </p:txBody>
              </p:sp>
              <p:sp>
                <p:nvSpPr>
                  <p:cNvPr id="76" name="47 Elipse"/>
                  <p:cNvSpPr/>
                  <p:nvPr/>
                </p:nvSpPr>
                <p:spPr>
                  <a:xfrm>
                    <a:off x="2719105" y="3771616"/>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7" name="17 Conector recto de flecha"/>
                  <p:cNvCxnSpPr>
                    <a:endCxn id="65" idx="0"/>
                  </p:cNvCxnSpPr>
                  <p:nvPr/>
                </p:nvCxnSpPr>
                <p:spPr>
                  <a:xfrm flipV="1">
                    <a:off x="2219824" y="3851356"/>
                    <a:ext cx="577784" cy="94377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51 Conector recto de flecha"/>
                  <p:cNvCxnSpPr>
                    <a:endCxn id="65" idx="2"/>
                  </p:cNvCxnSpPr>
                  <p:nvPr/>
                </p:nvCxnSpPr>
                <p:spPr>
                  <a:xfrm flipV="1">
                    <a:off x="2216224" y="3686519"/>
                    <a:ext cx="3105541" cy="1108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61 Conector recto de flecha"/>
                  <p:cNvCxnSpPr>
                    <a:endCxn id="65" idx="2"/>
                  </p:cNvCxnSpPr>
                  <p:nvPr/>
                </p:nvCxnSpPr>
                <p:spPr>
                  <a:xfrm flipV="1">
                    <a:off x="2795588" y="3686519"/>
                    <a:ext cx="2526177" cy="17110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62" name="71 CuadroTexto"/>
                  <p:cNvSpPr txBox="1"/>
                  <p:nvPr/>
                </p:nvSpPr>
                <p:spPr>
                  <a:xfrm>
                    <a:off x="4472567" y="4146205"/>
                    <a:ext cx="693973" cy="358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𝑓𝑖𝑛𝑎𝑙</m:t>
                              </m:r>
                            </m:sub>
                          </m:sSub>
                        </m:oMath>
                      </m:oMathPara>
                    </a14:m>
                    <a:endParaRPr lang="es-ES" sz="1600" dirty="0"/>
                  </a:p>
                </p:txBody>
              </p:sp>
            </mc:Choice>
            <mc:Fallback xmlns="">
              <p:sp>
                <p:nvSpPr>
                  <p:cNvPr id="72" name="71 CuadroTexto"/>
                  <p:cNvSpPr txBox="1">
                    <a:spLocks noRot="1" noChangeAspect="1" noMove="1" noResize="1" noEditPoints="1" noAdjustHandles="1" noChangeArrowheads="1" noChangeShapeType="1" noTextEdit="1"/>
                  </p:cNvSpPr>
                  <p:nvPr/>
                </p:nvSpPr>
                <p:spPr>
                  <a:xfrm>
                    <a:off x="4472567" y="4146205"/>
                    <a:ext cx="693973" cy="358303"/>
                  </a:xfrm>
                  <a:prstGeom prst="rect">
                    <a:avLst/>
                  </a:prstGeom>
                  <a:blipFill rotWithShape="1">
                    <a:blip r:embed="rId5"/>
                    <a:stretch>
                      <a:fillRect t="-11864" b="-67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3" name="72 CuadroTexto"/>
                  <p:cNvSpPr txBox="1"/>
                  <p:nvPr/>
                </p:nvSpPr>
                <p:spPr>
                  <a:xfrm>
                    <a:off x="3298858" y="3832306"/>
                    <a:ext cx="4552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73" name="72 CuadroTexto"/>
                  <p:cNvSpPr txBox="1">
                    <a:spLocks noRot="1" noChangeAspect="1" noMove="1" noResize="1" noEditPoints="1" noAdjustHandles="1" noChangeArrowheads="1" noChangeShapeType="1" noTextEdit="1"/>
                  </p:cNvSpPr>
                  <p:nvPr/>
                </p:nvSpPr>
                <p:spPr>
                  <a:xfrm>
                    <a:off x="3298858" y="3832306"/>
                    <a:ext cx="455253" cy="338554"/>
                  </a:xfrm>
                  <a:prstGeom prst="rect">
                    <a:avLst/>
                  </a:prstGeom>
                  <a:blipFill rotWithShape="1">
                    <a:blip r:embed="rId6"/>
                    <a:stretch>
                      <a:fillRect t="-14545" r="-38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73 CuadroTexto"/>
                  <p:cNvSpPr txBox="1"/>
                  <p:nvPr/>
                </p:nvSpPr>
                <p:spPr>
                  <a:xfrm>
                    <a:off x="3314781" y="3356909"/>
                    <a:ext cx="45179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r>
                            <a:rPr lang="es-ES" sz="1600" b="0" i="1" smtClean="0">
                              <a:latin typeface="Cambria Math"/>
                              <a:ea typeface="Cambria Math"/>
                            </a:rPr>
                            <m:t>𝑠</m:t>
                          </m:r>
                        </m:oMath>
                      </m:oMathPara>
                    </a14:m>
                    <a:endParaRPr lang="es-ES" sz="1600" dirty="0"/>
                  </a:p>
                </p:txBody>
              </p:sp>
            </mc:Choice>
            <mc:Fallback xmlns="">
              <p:sp>
                <p:nvSpPr>
                  <p:cNvPr id="74" name="73 CuadroTexto"/>
                  <p:cNvSpPr txBox="1">
                    <a:spLocks noRot="1" noChangeAspect="1" noMove="1" noResize="1" noEditPoints="1" noAdjustHandles="1" noChangeArrowheads="1" noChangeShapeType="1" noTextEdit="1"/>
                  </p:cNvSpPr>
                  <p:nvPr/>
                </p:nvSpPr>
                <p:spPr>
                  <a:xfrm>
                    <a:off x="3314781" y="3356909"/>
                    <a:ext cx="451790" cy="338554"/>
                  </a:xfrm>
                  <a:prstGeom prst="rect">
                    <a:avLst/>
                  </a:prstGeom>
                  <a:blipFill rotWithShape="1">
                    <a:blip r:embed="rId7"/>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59" name="76 CuadroTexto"/>
                <p:cNvSpPr txBox="1"/>
                <p:nvPr/>
              </p:nvSpPr>
              <p:spPr>
                <a:xfrm>
                  <a:off x="1799881" y="3111250"/>
                  <a:ext cx="131016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𝑡𝑟𝑎𝑦𝑒𝑐𝑡𝑜𝑟𝑖𝑎</m:t>
                        </m:r>
                      </m:oMath>
                    </m:oMathPara>
                  </a14:m>
                  <a:endParaRPr lang="es-ES" sz="1600" dirty="0"/>
                </a:p>
              </p:txBody>
            </p:sp>
          </mc:Choice>
          <mc:Fallback xmlns="">
            <p:sp>
              <p:nvSpPr>
                <p:cNvPr id="52" name="76 CuadroTexto"/>
                <p:cNvSpPr txBox="1">
                  <a:spLocks noRot="1" noChangeAspect="1" noMove="1" noResize="1" noEditPoints="1" noAdjustHandles="1" noChangeArrowheads="1" noChangeShapeType="1" noTextEdit="1"/>
                </p:cNvSpPr>
                <p:nvPr/>
              </p:nvSpPr>
              <p:spPr>
                <a:xfrm>
                  <a:off x="1799881" y="3111250"/>
                  <a:ext cx="1310167" cy="338554"/>
                </a:xfrm>
                <a:prstGeom prst="rect">
                  <a:avLst/>
                </a:prstGeom>
                <a:blipFill>
                  <a:blip r:embed="rId8"/>
                  <a:stretch>
                    <a:fillRect b="-10909"/>
                  </a:stretch>
                </a:blipFill>
              </p:spPr>
              <p:txBody>
                <a:bodyPr/>
                <a:lstStyle/>
                <a:p>
                  <a:r>
                    <a:rPr lang="es-ES">
                      <a:noFill/>
                    </a:rPr>
                    <a:t> </a:t>
                  </a:r>
                </a:p>
              </p:txBody>
            </p:sp>
          </mc:Fallback>
        </mc:AlternateContent>
        <p:cxnSp>
          <p:nvCxnSpPr>
            <p:cNvPr id="60" name="43 Conector recto de flecha"/>
            <p:cNvCxnSpPr>
              <a:stCxn id="59" idx="2"/>
            </p:cNvCxnSpPr>
            <p:nvPr/>
          </p:nvCxnSpPr>
          <p:spPr>
            <a:xfrm>
              <a:off x="2454965" y="3449804"/>
              <a:ext cx="411065" cy="248739"/>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80" name="CuadroTexto 79"/>
          <p:cNvSpPr txBox="1"/>
          <p:nvPr/>
        </p:nvSpPr>
        <p:spPr>
          <a:xfrm>
            <a:off x="4645665" y="3396269"/>
            <a:ext cx="4094328"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Se define el </a:t>
            </a:r>
            <a:r>
              <a:rPr lang="es-ES" sz="1600" b="1" dirty="0" smtClean="0"/>
              <a:t>desplazamiento</a:t>
            </a:r>
            <a:r>
              <a:rPr lang="es-ES" sz="1600" dirty="0" smtClean="0"/>
              <a:t> como la variación de la posición:</a:t>
            </a:r>
          </a:p>
          <a:p>
            <a:pPr algn="just"/>
            <a:endParaRPr lang="es-ES" sz="1600" dirty="0"/>
          </a:p>
          <a:p>
            <a:pPr algn="just"/>
            <a:endParaRPr lang="es-ES" sz="1600" dirty="0"/>
          </a:p>
        </p:txBody>
      </p:sp>
      <mc:AlternateContent xmlns:mc="http://schemas.openxmlformats.org/markup-compatibility/2006" xmlns:a14="http://schemas.microsoft.com/office/drawing/2010/main">
        <mc:Choice Requires="a14">
          <p:sp>
            <p:nvSpPr>
              <p:cNvPr id="81" name="41 CuadroTexto"/>
              <p:cNvSpPr txBox="1"/>
              <p:nvPr/>
            </p:nvSpPr>
            <p:spPr>
              <a:xfrm>
                <a:off x="5815330" y="3971131"/>
                <a:ext cx="2004010" cy="35830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effectLst/>
                          <a:latin typeface="Cambria Math"/>
                          <a:ea typeface="Cambria Math"/>
                        </a:rPr>
                        <m:t>∆</m:t>
                      </m:r>
                      <m:acc>
                        <m:accPr>
                          <m:chr m:val="⃗"/>
                          <m:ctrlPr>
                            <a:rPr lang="es-ES" sz="1600" i="1" smtClean="0">
                              <a:effectLst/>
                              <a:latin typeface="Cambria Math" panose="02040503050406030204" pitchFamily="18" charset="0"/>
                              <a:ea typeface="Cambria Math"/>
                            </a:rPr>
                          </m:ctrlPr>
                        </m:accPr>
                        <m:e>
                          <m:r>
                            <a:rPr lang="es-ES" sz="1600" b="0" i="1" smtClean="0">
                              <a:effectLst/>
                              <a:latin typeface="Cambria Math"/>
                              <a:ea typeface="Cambria Math"/>
                            </a:rPr>
                            <m:t>𝑟</m:t>
                          </m:r>
                        </m:e>
                      </m:acc>
                      <m:r>
                        <a:rPr lang="es-ES" sz="1600" b="0" i="1" smtClean="0">
                          <a:effectLst/>
                          <a:latin typeface="Cambria Math"/>
                        </a:rPr>
                        <m:t>=</m:t>
                      </m:r>
                      <m:sSub>
                        <m:sSubPr>
                          <m:ctrlPr>
                            <a:rPr lang="es-ES" sz="1600" b="0" i="1" smtClean="0">
                              <a:effectLst/>
                              <a:latin typeface="Cambria Math" panose="02040503050406030204" pitchFamily="18" charset="0"/>
                            </a:rPr>
                          </m:ctrlPr>
                        </m:sSubPr>
                        <m:e>
                          <m:acc>
                            <m:accPr>
                              <m:chr m:val="⃗"/>
                              <m:ctrlPr>
                                <a:rPr lang="es-ES" sz="1600" b="0" i="1" smtClean="0">
                                  <a:effectLst/>
                                  <a:latin typeface="Cambria Math" panose="02040503050406030204" pitchFamily="18" charset="0"/>
                                  <a:ea typeface="Cambria Math"/>
                                </a:rPr>
                              </m:ctrlPr>
                            </m:accPr>
                            <m:e>
                              <m:r>
                                <a:rPr lang="es-ES" sz="1600" b="0" i="1" smtClean="0">
                                  <a:effectLst/>
                                  <a:latin typeface="Cambria Math"/>
                                  <a:ea typeface="Cambria Math"/>
                                </a:rPr>
                                <m:t>𝑟</m:t>
                              </m:r>
                            </m:e>
                          </m:acc>
                        </m:e>
                        <m:sub>
                          <m:r>
                            <a:rPr lang="es-ES" sz="1600" b="0" i="1" smtClean="0">
                              <a:effectLst/>
                              <a:latin typeface="Cambria Math"/>
                            </a:rPr>
                            <m:t>𝑓𝑖𝑛𝑎𝑙</m:t>
                          </m:r>
                        </m:sub>
                      </m:sSub>
                      <m:r>
                        <a:rPr lang="es-ES" sz="1600" b="0" i="1" smtClean="0">
                          <a:effectLst/>
                          <a:latin typeface="Cambria Math"/>
                        </a:rPr>
                        <m:t>−</m:t>
                      </m:r>
                      <m:sSub>
                        <m:sSubPr>
                          <m:ctrlPr>
                            <a:rPr lang="es-ES" sz="1600" b="0" i="1" smtClean="0">
                              <a:effectLst/>
                              <a:latin typeface="Cambria Math" panose="02040503050406030204" pitchFamily="18" charset="0"/>
                            </a:rPr>
                          </m:ctrlPr>
                        </m:sSubPr>
                        <m:e>
                          <m:acc>
                            <m:accPr>
                              <m:chr m:val="⃗"/>
                              <m:ctrlPr>
                                <a:rPr lang="es-ES" sz="1600" b="0" i="1" smtClean="0">
                                  <a:effectLst/>
                                  <a:latin typeface="Cambria Math" panose="02040503050406030204" pitchFamily="18" charset="0"/>
                                  <a:ea typeface="Cambria Math"/>
                                </a:rPr>
                              </m:ctrlPr>
                            </m:accPr>
                            <m:e>
                              <m:r>
                                <a:rPr lang="es-ES" sz="1600" b="0" i="1" smtClean="0">
                                  <a:effectLst/>
                                  <a:latin typeface="Cambria Math"/>
                                  <a:ea typeface="Cambria Math"/>
                                </a:rPr>
                                <m:t>𝑟</m:t>
                              </m:r>
                            </m:e>
                          </m:acc>
                        </m:e>
                        <m:sub>
                          <m:r>
                            <a:rPr lang="es-ES" sz="1600" b="0" i="1" smtClean="0">
                              <a:effectLst/>
                              <a:latin typeface="Cambria Math"/>
                            </a:rPr>
                            <m:t>𝑖𝑛𝑖𝑐𝑖𝑎𝑙</m:t>
                          </m:r>
                        </m:sub>
                      </m:sSub>
                    </m:oMath>
                  </m:oMathPara>
                </a14:m>
                <a:endParaRPr lang="es-ES" sz="1600" dirty="0">
                  <a:effectLst/>
                </a:endParaRPr>
              </a:p>
            </p:txBody>
          </p:sp>
        </mc:Choice>
        <mc:Fallback xmlns="">
          <p:sp>
            <p:nvSpPr>
              <p:cNvPr id="81" name="41 CuadroTexto"/>
              <p:cNvSpPr txBox="1">
                <a:spLocks noRot="1" noChangeAspect="1" noMove="1" noResize="1" noEditPoints="1" noAdjustHandles="1" noChangeArrowheads="1" noChangeShapeType="1" noTextEdit="1"/>
              </p:cNvSpPr>
              <p:nvPr/>
            </p:nvSpPr>
            <p:spPr>
              <a:xfrm>
                <a:off x="5815330" y="3971131"/>
                <a:ext cx="2004010" cy="358303"/>
              </a:xfrm>
              <a:prstGeom prst="rect">
                <a:avLst/>
              </a:prstGeom>
              <a:blipFill>
                <a:blip r:embed="rId9"/>
                <a:stretch>
                  <a:fillRect t="-11864" b="-6780"/>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CuadroTexto 81"/>
              <p:cNvSpPr txBox="1"/>
              <p:nvPr/>
            </p:nvSpPr>
            <p:spPr>
              <a:xfrm>
                <a:off x="4610598" y="2115654"/>
                <a:ext cx="993285" cy="9117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600" i="1" smtClean="0">
                              <a:latin typeface="Cambria Math" panose="02040503050406030204" pitchFamily="18" charset="0"/>
                            </a:rPr>
                          </m:ctrlPr>
                        </m:dPr>
                        <m:e>
                          <m:eqArr>
                            <m:eqArrPr>
                              <m:ctrlPr>
                                <a:rPr lang="es-ES" sz="1600" i="1" smtClean="0">
                                  <a:latin typeface="Cambria Math" panose="02040503050406030204" pitchFamily="18" charset="0"/>
                                </a:rPr>
                              </m:ctrlPr>
                            </m:eqArrPr>
                            <m:e>
                              <m:r>
                                <a:rPr lang="es-ES" sz="1600" i="1">
                                  <a:latin typeface="Cambria Math" panose="02040503050406030204" pitchFamily="18" charset="0"/>
                                </a:rPr>
                                <m:t>𝑥</m:t>
                              </m:r>
                              <m:r>
                                <a:rPr lang="es-ES" sz="1600">
                                  <a:latin typeface="Cambria Math" panose="02040503050406030204" pitchFamily="18" charset="0"/>
                                </a:rPr>
                                <m:t>=</m:t>
                              </m:r>
                              <m:r>
                                <a:rPr lang="es-ES" sz="1600" i="1">
                                  <a:latin typeface="Cambria Math" panose="02040503050406030204" pitchFamily="18" charset="0"/>
                                </a:rPr>
                                <m:t>𝑥</m:t>
                              </m:r>
                              <m:r>
                                <a:rPr lang="es-ES" sz="1600" i="1">
                                  <a:latin typeface="Cambria Math" panose="02040503050406030204" pitchFamily="18" charset="0"/>
                                </a:rPr>
                                <m:t>(</m:t>
                              </m:r>
                              <m:r>
                                <a:rPr lang="es-ES" sz="1600" i="1">
                                  <a:latin typeface="Cambria Math" panose="02040503050406030204" pitchFamily="18" charset="0"/>
                                </a:rPr>
                                <m:t>𝑡</m:t>
                              </m:r>
                              <m:r>
                                <a:rPr lang="es-ES" sz="1600" i="1">
                                  <a:latin typeface="Cambria Math" panose="02040503050406030204" pitchFamily="18" charset="0"/>
                                </a:rPr>
                                <m:t>)</m:t>
                              </m:r>
                              <m:r>
                                <m:rPr>
                                  <m:nor/>
                                </m:rPr>
                                <a:rPr lang="es-ES" sz="1600" dirty="0"/>
                                <m:t> </m:t>
                              </m:r>
                            </m:e>
                            <m:e>
                              <m:r>
                                <m:rPr>
                                  <m:sty m:val="p"/>
                                </m:rPr>
                                <a:rPr lang="es-ES" sz="1600" b="0" i="0" smtClean="0">
                                  <a:latin typeface="Cambria Math" panose="02040503050406030204" pitchFamily="18" charset="0"/>
                                </a:rPr>
                                <m:t>y</m:t>
                              </m:r>
                              <m:r>
                                <a:rPr lang="es-ES" sz="1600">
                                  <a:latin typeface="Cambria Math" panose="02040503050406030204" pitchFamily="18" charset="0"/>
                                </a:rPr>
                                <m:t>=</m:t>
                              </m:r>
                              <m:r>
                                <a:rPr lang="es-ES" sz="1600" b="0" i="1" smtClean="0">
                                  <a:latin typeface="Cambria Math" panose="02040503050406030204" pitchFamily="18" charset="0"/>
                                </a:rPr>
                                <m:t>𝑦</m:t>
                              </m:r>
                              <m:r>
                                <a:rPr lang="es-ES" sz="1600" i="1">
                                  <a:latin typeface="Cambria Math" panose="02040503050406030204" pitchFamily="18" charset="0"/>
                                </a:rPr>
                                <m:t>(</m:t>
                              </m:r>
                              <m:r>
                                <a:rPr lang="es-ES" sz="1600" i="1">
                                  <a:latin typeface="Cambria Math" panose="02040503050406030204" pitchFamily="18" charset="0"/>
                                </a:rPr>
                                <m:t>𝑡</m:t>
                              </m:r>
                              <m:r>
                                <a:rPr lang="es-ES" sz="1600" i="1">
                                  <a:latin typeface="Cambria Math" panose="02040503050406030204" pitchFamily="18" charset="0"/>
                                </a:rPr>
                                <m:t>)</m:t>
                              </m:r>
                              <m:r>
                                <m:rPr>
                                  <m:nor/>
                                </m:rPr>
                                <a:rPr lang="es-ES" sz="1600" dirty="0"/>
                                <m:t> </m:t>
                              </m:r>
                            </m:e>
                            <m:e>
                              <m:r>
                                <m:rPr>
                                  <m:sty m:val="p"/>
                                </m:rPr>
                                <a:rPr lang="es-ES" sz="1600" b="0" i="0" smtClean="0">
                                  <a:latin typeface="Cambria Math" panose="02040503050406030204" pitchFamily="18" charset="0"/>
                                </a:rPr>
                                <m:t>z</m:t>
                              </m:r>
                              <m:r>
                                <a:rPr lang="es-ES" sz="1600">
                                  <a:latin typeface="Cambria Math" panose="02040503050406030204" pitchFamily="18" charset="0"/>
                                </a:rPr>
                                <m:t>=</m:t>
                              </m:r>
                              <m:r>
                                <a:rPr lang="es-ES" sz="1600" b="0" i="1" smtClean="0">
                                  <a:latin typeface="Cambria Math" panose="02040503050406030204" pitchFamily="18" charset="0"/>
                                </a:rPr>
                                <m:t>𝑧</m:t>
                              </m:r>
                              <m:r>
                                <a:rPr lang="es-ES" sz="1600" i="1">
                                  <a:latin typeface="Cambria Math" panose="02040503050406030204" pitchFamily="18" charset="0"/>
                                </a:rPr>
                                <m:t>(</m:t>
                              </m:r>
                              <m:r>
                                <a:rPr lang="es-ES" sz="1600" i="1">
                                  <a:latin typeface="Cambria Math" panose="02040503050406030204" pitchFamily="18" charset="0"/>
                                </a:rPr>
                                <m:t>𝑡</m:t>
                              </m:r>
                              <m:r>
                                <a:rPr lang="es-ES" sz="1600" i="1">
                                  <a:latin typeface="Cambria Math" panose="02040503050406030204" pitchFamily="18" charset="0"/>
                                </a:rPr>
                                <m:t>)</m:t>
                              </m:r>
                              <m:r>
                                <m:rPr>
                                  <m:nor/>
                                </m:rPr>
                                <a:rPr lang="es-ES" sz="1600" dirty="0"/>
                                <m:t> </m:t>
                              </m:r>
                            </m:e>
                          </m:eqArr>
                        </m:e>
                      </m:d>
                    </m:oMath>
                  </m:oMathPara>
                </a14:m>
                <a:endParaRPr lang="es-ES" sz="1600" dirty="0"/>
              </a:p>
            </p:txBody>
          </p:sp>
        </mc:Choice>
        <mc:Fallback xmlns="">
          <p:sp>
            <p:nvSpPr>
              <p:cNvPr id="82" name="CuadroTexto 81"/>
              <p:cNvSpPr txBox="1">
                <a:spLocks noRot="1" noChangeAspect="1" noMove="1" noResize="1" noEditPoints="1" noAdjustHandles="1" noChangeArrowheads="1" noChangeShapeType="1" noTextEdit="1"/>
              </p:cNvSpPr>
              <p:nvPr/>
            </p:nvSpPr>
            <p:spPr>
              <a:xfrm>
                <a:off x="4610598" y="2115654"/>
                <a:ext cx="993285" cy="911724"/>
              </a:xfrm>
              <a:prstGeom prst="rect">
                <a:avLst/>
              </a:prstGeom>
              <a:blipFill>
                <a:blip r:embed="rId10"/>
                <a:stretch>
                  <a:fillRect/>
                </a:stretch>
              </a:blipFill>
            </p:spPr>
            <p:txBody>
              <a:bodyPr/>
              <a:lstStyle/>
              <a:p>
                <a:r>
                  <a:rPr lang="es-ES">
                    <a:noFill/>
                  </a:rPr>
                  <a:t> </a:t>
                </a:r>
              </a:p>
            </p:txBody>
          </p:sp>
        </mc:Fallback>
      </mc:AlternateContent>
      <p:sp>
        <p:nvSpPr>
          <p:cNvPr id="83" name="CuadroTexto 82"/>
          <p:cNvSpPr txBox="1"/>
          <p:nvPr/>
        </p:nvSpPr>
        <p:spPr>
          <a:xfrm>
            <a:off x="6009493" y="2170246"/>
            <a:ext cx="2347415" cy="830997"/>
          </a:xfrm>
          <a:prstGeom prst="rect">
            <a:avLst/>
          </a:prstGeom>
          <a:noFill/>
        </p:spPr>
        <p:txBody>
          <a:bodyPr wrap="square" rtlCol="0">
            <a:spAutoFit/>
          </a:bodyPr>
          <a:lstStyle/>
          <a:p>
            <a:r>
              <a:rPr lang="es-ES" sz="1600" dirty="0" smtClean="0"/>
              <a:t>Ecuaciones paramétricas del movimiento</a:t>
            </a:r>
            <a:endParaRPr lang="es-ES" sz="1600" dirty="0"/>
          </a:p>
        </p:txBody>
      </p:sp>
      <mc:AlternateContent xmlns:mc="http://schemas.openxmlformats.org/markup-compatibility/2006" xmlns:a14="http://schemas.microsoft.com/office/drawing/2010/main">
        <mc:Choice Requires="a14">
          <p:sp>
            <p:nvSpPr>
              <p:cNvPr id="84" name="Rectángulo 83"/>
              <p:cNvSpPr/>
              <p:nvPr/>
            </p:nvSpPr>
            <p:spPr>
              <a:xfrm>
                <a:off x="4670684" y="4679079"/>
                <a:ext cx="4028365" cy="6505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a:latin typeface="Cambria Math" panose="02040503050406030204" pitchFamily="18" charset="0"/>
                              <a:ea typeface="Cambria Math"/>
                            </a:rPr>
                          </m:ctrlPr>
                        </m:accPr>
                        <m:e>
                          <m:r>
                            <a:rPr lang="es-ES" sz="1600" i="1">
                              <a:latin typeface="Cambria Math"/>
                              <a:ea typeface="Cambria Math"/>
                            </a:rPr>
                            <m:t>𝑟</m:t>
                          </m:r>
                        </m:e>
                      </m:acc>
                      <m:r>
                        <a:rPr lang="es-ES" sz="1600" b="0" i="1" smtClean="0">
                          <a:latin typeface="Cambria Math" panose="02040503050406030204" pitchFamily="18" charset="0"/>
                          <a:ea typeface="Cambria Math"/>
                        </a:rPr>
                        <m:t>=</m:t>
                      </m:r>
                      <m:d>
                        <m:dPr>
                          <m:begChr m:val="["/>
                          <m:endChr m:val="]"/>
                          <m:ctrlPr>
                            <a:rPr lang="es-ES" sz="1600" b="0" i="1" smtClean="0">
                              <a:latin typeface="Cambria Math" panose="02040503050406030204" pitchFamily="18" charset="0"/>
                              <a:ea typeface="Cambria Math"/>
                            </a:rPr>
                          </m:ctrlPr>
                        </m:dPr>
                        <m:e>
                          <m:r>
                            <a:rPr lang="es-ES" sz="1600" i="1">
                              <a:latin typeface="Cambria Math"/>
                            </a:rPr>
                            <m:t>𝑥</m:t>
                          </m:r>
                          <m:r>
                            <a:rPr lang="es-ES" sz="1600" i="1">
                              <a:latin typeface="Cambria Math"/>
                            </a:rPr>
                            <m:t>(</m:t>
                          </m:r>
                          <m:r>
                            <a:rPr lang="es-ES" sz="1600" i="1">
                              <a:latin typeface="Cambria Math"/>
                            </a:rPr>
                            <m:t>𝑡</m:t>
                          </m:r>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𝑖</m:t>
                              </m:r>
                            </m:e>
                          </m:acc>
                          <m:r>
                            <a:rPr lang="es-ES" sz="1600" i="1">
                              <a:latin typeface="Cambria Math"/>
                            </a:rPr>
                            <m:t>+</m:t>
                          </m:r>
                          <m:r>
                            <a:rPr lang="es-ES" sz="1600" i="1">
                              <a:latin typeface="Cambria Math"/>
                            </a:rPr>
                            <m:t>𝑦</m:t>
                          </m:r>
                          <m:r>
                            <a:rPr lang="es-ES" sz="1600" i="1">
                              <a:latin typeface="Cambria Math"/>
                            </a:rPr>
                            <m:t>(</m:t>
                          </m:r>
                          <m:r>
                            <a:rPr lang="es-ES" sz="1600" i="1">
                              <a:latin typeface="Cambria Math"/>
                            </a:rPr>
                            <m:t>𝑡</m:t>
                          </m:r>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𝑗</m:t>
                              </m:r>
                            </m:e>
                          </m:acc>
                          <m:r>
                            <a:rPr lang="es-ES" sz="1600" i="1">
                              <a:latin typeface="Cambria Math"/>
                            </a:rPr>
                            <m:t>+</m:t>
                          </m:r>
                          <m:r>
                            <a:rPr lang="es-ES" sz="1600" i="1">
                              <a:latin typeface="Cambria Math"/>
                            </a:rPr>
                            <m:t>𝑧</m:t>
                          </m:r>
                          <m:r>
                            <a:rPr lang="es-ES" sz="1600" i="1">
                              <a:latin typeface="Cambria Math"/>
                            </a:rPr>
                            <m:t>(</m:t>
                          </m:r>
                          <m:r>
                            <a:rPr lang="es-ES" sz="1600" i="1">
                              <a:latin typeface="Cambria Math"/>
                            </a:rPr>
                            <m:t>𝑡</m:t>
                          </m:r>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𝑘</m:t>
                              </m:r>
                            </m:e>
                          </m:acc>
                        </m:e>
                      </m:d>
                      <m:r>
                        <a:rPr lang="es-ES" sz="1600" b="0" i="1" smtClean="0">
                          <a:latin typeface="Cambria Math" panose="02040503050406030204" pitchFamily="18" charset="0"/>
                          <a:ea typeface="Cambria Math"/>
                        </a:rPr>
                        <m:t>−</m:t>
                      </m:r>
                    </m:oMath>
                  </m:oMathPara>
                </a14:m>
                <a:endParaRPr lang="es-ES" sz="1600" b="0" i="1" dirty="0" smtClean="0">
                  <a:latin typeface="Cambria Math" panose="02040503050406030204" pitchFamily="18" charset="0"/>
                  <a:ea typeface="Cambria Math"/>
                </a:endParaRPr>
              </a:p>
              <a:p>
                <a:r>
                  <a:rPr lang="es-ES" sz="1600" b="0" dirty="0" smtClean="0">
                    <a:ea typeface="Cambria Math"/>
                  </a:rPr>
                  <a:t>             </a:t>
                </a:r>
                <a14:m>
                  <m:oMath xmlns:m="http://schemas.openxmlformats.org/officeDocument/2006/math">
                    <m:d>
                      <m:dPr>
                        <m:begChr m:val="["/>
                        <m:endChr m:val="]"/>
                        <m:ctrlPr>
                          <a:rPr lang="es-ES" sz="1600" b="0" i="1" smtClean="0">
                            <a:latin typeface="Cambria Math" panose="02040503050406030204" pitchFamily="18" charset="0"/>
                            <a:ea typeface="Cambria Math"/>
                          </a:rPr>
                        </m:ctrlPr>
                      </m:dPr>
                      <m:e>
                        <m:r>
                          <a:rPr lang="es-ES" sz="1600" i="1">
                            <a:latin typeface="Cambria Math"/>
                          </a:rPr>
                          <m:t>𝑥</m:t>
                        </m:r>
                        <m:r>
                          <a:rPr lang="es-ES" sz="1600" i="1">
                            <a:latin typeface="Cambria Math"/>
                          </a:rPr>
                          <m:t>(</m:t>
                        </m:r>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𝑡</m:t>
                            </m:r>
                          </m:e>
                          <m:sub>
                            <m:r>
                              <a:rPr lang="es-ES" sz="1600" b="0" i="1" smtClean="0">
                                <a:latin typeface="Cambria Math" panose="02040503050406030204" pitchFamily="18" charset="0"/>
                              </a:rPr>
                              <m:t>0</m:t>
                            </m:r>
                          </m:sub>
                        </m:sSub>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𝑖</m:t>
                            </m:r>
                          </m:e>
                        </m:acc>
                        <m:r>
                          <a:rPr lang="es-ES" sz="1600" i="1">
                            <a:latin typeface="Cambria Math"/>
                          </a:rPr>
                          <m:t>+</m:t>
                        </m:r>
                        <m:r>
                          <a:rPr lang="es-ES" sz="1600" i="1">
                            <a:latin typeface="Cambria Math"/>
                          </a:rPr>
                          <m:t>𝑦</m:t>
                        </m:r>
                        <m:r>
                          <a:rPr lang="es-ES" sz="1600" i="1">
                            <a:latin typeface="Cambria Math"/>
                          </a:rPr>
                          <m:t>(</m:t>
                        </m:r>
                        <m:sSub>
                          <m:sSubPr>
                            <m:ctrlPr>
                              <a:rPr lang="es-ES" sz="1600" i="1">
                                <a:latin typeface="Cambria Math" panose="02040503050406030204" pitchFamily="18" charset="0"/>
                              </a:rPr>
                            </m:ctrlPr>
                          </m:sSubPr>
                          <m:e>
                            <m:r>
                              <a:rPr lang="es-ES" sz="1600" i="1">
                                <a:latin typeface="Cambria Math" panose="02040503050406030204" pitchFamily="18" charset="0"/>
                              </a:rPr>
                              <m:t>𝑡</m:t>
                            </m:r>
                          </m:e>
                          <m:sub>
                            <m:r>
                              <a:rPr lang="es-ES" sz="1600" i="1">
                                <a:latin typeface="Cambria Math" panose="02040503050406030204" pitchFamily="18" charset="0"/>
                              </a:rPr>
                              <m:t>0</m:t>
                            </m:r>
                          </m:sub>
                        </m:sSub>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𝑗</m:t>
                            </m:r>
                          </m:e>
                        </m:acc>
                        <m:r>
                          <a:rPr lang="es-ES" sz="1600" i="1">
                            <a:latin typeface="Cambria Math"/>
                          </a:rPr>
                          <m:t>+</m:t>
                        </m:r>
                        <m:r>
                          <a:rPr lang="es-ES" sz="1600" i="1">
                            <a:latin typeface="Cambria Math"/>
                          </a:rPr>
                          <m:t>𝑧</m:t>
                        </m:r>
                        <m:r>
                          <a:rPr lang="es-ES" sz="1600" i="1">
                            <a:latin typeface="Cambria Math"/>
                          </a:rPr>
                          <m:t>(</m:t>
                        </m:r>
                        <m:sSub>
                          <m:sSubPr>
                            <m:ctrlPr>
                              <a:rPr lang="es-ES" sz="1600" i="1">
                                <a:latin typeface="Cambria Math" panose="02040503050406030204" pitchFamily="18" charset="0"/>
                              </a:rPr>
                            </m:ctrlPr>
                          </m:sSubPr>
                          <m:e>
                            <m:r>
                              <a:rPr lang="es-ES" sz="1600" i="1">
                                <a:latin typeface="Cambria Math" panose="02040503050406030204" pitchFamily="18" charset="0"/>
                              </a:rPr>
                              <m:t>𝑡</m:t>
                            </m:r>
                          </m:e>
                          <m:sub>
                            <m:r>
                              <a:rPr lang="es-ES" sz="1600" i="1">
                                <a:latin typeface="Cambria Math" panose="02040503050406030204" pitchFamily="18" charset="0"/>
                              </a:rPr>
                              <m:t>0</m:t>
                            </m:r>
                          </m:sub>
                        </m:sSub>
                        <m:r>
                          <a:rPr lang="es-ES" sz="1600" i="1">
                            <a:latin typeface="Cambria Math"/>
                          </a:rPr>
                          <m:t>)</m:t>
                        </m:r>
                        <m:acc>
                          <m:accPr>
                            <m:chr m:val="̂"/>
                            <m:ctrlPr>
                              <a:rPr lang="es-ES" sz="1600" i="1">
                                <a:latin typeface="Cambria Math" panose="02040503050406030204" pitchFamily="18" charset="0"/>
                              </a:rPr>
                            </m:ctrlPr>
                          </m:accPr>
                          <m:e>
                            <m:r>
                              <a:rPr lang="es-ES" sz="1600" i="1">
                                <a:latin typeface="Cambria Math"/>
                              </a:rPr>
                              <m:t>𝑘</m:t>
                            </m:r>
                          </m:e>
                        </m:acc>
                      </m:e>
                    </m:d>
                  </m:oMath>
                </a14:m>
                <a:endParaRPr lang="es-ES" sz="1600" dirty="0"/>
              </a:p>
            </p:txBody>
          </p:sp>
        </mc:Choice>
        <mc:Fallback xmlns="">
          <p:sp>
            <p:nvSpPr>
              <p:cNvPr id="84" name="Rectángulo 83"/>
              <p:cNvSpPr>
                <a:spLocks noRot="1" noChangeAspect="1" noMove="1" noResize="1" noEditPoints="1" noAdjustHandles="1" noChangeArrowheads="1" noChangeShapeType="1" noTextEdit="1"/>
              </p:cNvSpPr>
              <p:nvPr/>
            </p:nvSpPr>
            <p:spPr>
              <a:xfrm>
                <a:off x="4670684" y="4679079"/>
                <a:ext cx="4028365" cy="650563"/>
              </a:xfrm>
              <a:prstGeom prst="rect">
                <a:avLst/>
              </a:prstGeom>
              <a:blipFill>
                <a:blip r:embed="rId11"/>
                <a:stretch>
                  <a:fillRect t="-3774" b="-3774"/>
                </a:stretch>
              </a:blipFill>
            </p:spPr>
            <p:txBody>
              <a:bodyPr/>
              <a:lstStyle/>
              <a:p>
                <a:r>
                  <a:rPr lang="es-ES">
                    <a:noFill/>
                  </a:rPr>
                  <a:t> </a:t>
                </a:r>
              </a:p>
            </p:txBody>
          </p:sp>
        </mc:Fallback>
      </mc:AlternateContent>
      <p:sp>
        <p:nvSpPr>
          <p:cNvPr id="85" name="74 CuadroTexto"/>
          <p:cNvSpPr txBox="1"/>
          <p:nvPr/>
        </p:nvSpPr>
        <p:spPr>
          <a:xfrm>
            <a:off x="4608928" y="5535234"/>
            <a:ext cx="1840173" cy="338554"/>
          </a:xfrm>
          <a:prstGeom prst="rect">
            <a:avLst/>
          </a:prstGeom>
          <a:noFill/>
        </p:spPr>
        <p:txBody>
          <a:bodyPr wrap="square" rtlCol="0">
            <a:spAutoFit/>
          </a:bodyPr>
          <a:lstStyle/>
          <a:p>
            <a:pPr algn="just"/>
            <a:r>
              <a:rPr lang="es-ES" sz="1600" dirty="0" smtClean="0">
                <a:cs typeface="Arial" pitchFamily="34" charset="0"/>
              </a:rPr>
              <a:t>En general:</a:t>
            </a:r>
            <a:endParaRPr lang="es-ES" sz="1600" dirty="0">
              <a:cs typeface="Arial" pitchFamily="34" charset="0"/>
            </a:endParaRPr>
          </a:p>
        </p:txBody>
      </p:sp>
      <mc:AlternateContent xmlns:mc="http://schemas.openxmlformats.org/markup-compatibility/2006" xmlns:a14="http://schemas.microsoft.com/office/drawing/2010/main">
        <mc:Choice Requires="a14">
          <p:sp>
            <p:nvSpPr>
              <p:cNvPr id="86" name="75 CuadroTexto"/>
              <p:cNvSpPr txBox="1"/>
              <p:nvPr/>
            </p:nvSpPr>
            <p:spPr>
              <a:xfrm>
                <a:off x="4610598" y="5943985"/>
                <a:ext cx="315797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ES" sz="1600" i="1" smtClean="0">
                              <a:latin typeface="Cambria Math" panose="02040503050406030204" pitchFamily="18" charset="0"/>
                            </a:rPr>
                          </m:ctrlPr>
                        </m:dPr>
                        <m:e>
                          <m:r>
                            <a:rPr lang="es-ES" sz="1600" i="1">
                              <a:latin typeface="Cambria Math"/>
                              <a:ea typeface="Cambria Math"/>
                            </a:rPr>
                            <m:t>∆</m:t>
                          </m:r>
                          <m:acc>
                            <m:accPr>
                              <m:chr m:val="⃗"/>
                              <m:ctrlPr>
                                <a:rPr lang="es-ES" sz="1600" i="1">
                                  <a:latin typeface="Cambria Math" panose="02040503050406030204" pitchFamily="18" charset="0"/>
                                  <a:ea typeface="Cambria Math"/>
                                </a:rPr>
                              </m:ctrlPr>
                            </m:accPr>
                            <m:e>
                              <m:r>
                                <a:rPr lang="es-ES" sz="1600" i="1">
                                  <a:latin typeface="Cambria Math"/>
                                  <a:ea typeface="Cambria Math"/>
                                </a:rPr>
                                <m:t>𝑟</m:t>
                              </m:r>
                            </m:e>
                          </m:acc>
                        </m:e>
                      </m:d>
                      <m:r>
                        <a:rPr lang="es-ES" sz="1600" i="1">
                          <a:latin typeface="Cambria Math"/>
                          <a:ea typeface="Cambria Math"/>
                        </a:rPr>
                        <m:t>≠</m:t>
                      </m:r>
                      <m:r>
                        <a:rPr lang="es-ES" sz="1600" b="0" i="1" smtClean="0">
                          <a:latin typeface="Cambria Math"/>
                          <a:ea typeface="Cambria Math"/>
                        </a:rPr>
                        <m:t>∆</m:t>
                      </m:r>
                      <m:r>
                        <a:rPr lang="es-ES" sz="1600" b="0" i="1" smtClean="0">
                          <a:latin typeface="Cambria Math"/>
                          <a:ea typeface="Cambria Math"/>
                        </a:rPr>
                        <m:t>𝑠</m:t>
                      </m:r>
                      <m:r>
                        <a:rPr lang="es-ES" sz="1600" b="0" i="1" smtClean="0">
                          <a:latin typeface="Cambria Math"/>
                          <a:ea typeface="Cambria Math"/>
                        </a:rPr>
                        <m:t> (</m:t>
                      </m:r>
                      <m:r>
                        <a:rPr lang="es-ES" sz="1600" b="0" i="1" smtClean="0">
                          <a:latin typeface="Cambria Math"/>
                          <a:ea typeface="Cambria Math"/>
                        </a:rPr>
                        <m:t>𝑑𝑖𝑠𝑡𝑎𝑛𝑐𝑖𝑎</m:t>
                      </m:r>
                      <m:r>
                        <a:rPr lang="es-ES" sz="1600" b="0" i="1" smtClean="0">
                          <a:latin typeface="Cambria Math"/>
                          <a:ea typeface="Cambria Math"/>
                        </a:rPr>
                        <m:t> </m:t>
                      </m:r>
                      <m:r>
                        <a:rPr lang="es-ES" sz="1600" b="0" i="1" smtClean="0">
                          <a:latin typeface="Cambria Math"/>
                          <a:ea typeface="Cambria Math"/>
                        </a:rPr>
                        <m:t>𝑟𝑒𝑐𝑜𝑟𝑟𝑖𝑑𝑎</m:t>
                      </m:r>
                      <m:r>
                        <a:rPr lang="es-ES" sz="1600" b="0" i="1" smtClean="0">
                          <a:latin typeface="Cambria Math"/>
                          <a:ea typeface="Cambria Math"/>
                        </a:rPr>
                        <m:t>) </m:t>
                      </m:r>
                    </m:oMath>
                  </m:oMathPara>
                </a14:m>
                <a:endParaRPr lang="es-ES" sz="1600" dirty="0"/>
              </a:p>
            </p:txBody>
          </p:sp>
        </mc:Choice>
        <mc:Fallback xmlns="">
          <p:sp>
            <p:nvSpPr>
              <p:cNvPr id="86" name="75 CuadroTexto"/>
              <p:cNvSpPr txBox="1">
                <a:spLocks noRot="1" noChangeAspect="1" noMove="1" noResize="1" noEditPoints="1" noAdjustHandles="1" noChangeArrowheads="1" noChangeShapeType="1" noTextEdit="1"/>
              </p:cNvSpPr>
              <p:nvPr/>
            </p:nvSpPr>
            <p:spPr>
              <a:xfrm>
                <a:off x="4610598" y="5943985"/>
                <a:ext cx="3157979" cy="338554"/>
              </a:xfrm>
              <a:prstGeom prst="rect">
                <a:avLst/>
              </a:prstGeom>
              <a:blipFill>
                <a:blip r:embed="rId12"/>
                <a:stretch>
                  <a:fillRect t="-16071" b="-7143"/>
                </a:stretch>
              </a:blipFill>
            </p:spPr>
            <p:txBody>
              <a:bodyPr/>
              <a:lstStyle/>
              <a:p>
                <a:r>
                  <a:rPr lang="es-ES">
                    <a:noFill/>
                  </a:rPr>
                  <a:t> </a:t>
                </a:r>
              </a:p>
            </p:txBody>
          </p:sp>
        </mc:Fallback>
      </mc:AlternateContent>
      <p:sp>
        <p:nvSpPr>
          <p:cNvPr id="87" name="7 CuadroTexto"/>
          <p:cNvSpPr txBox="1"/>
          <p:nvPr/>
        </p:nvSpPr>
        <p:spPr>
          <a:xfrm>
            <a:off x="360266" y="1295844"/>
            <a:ext cx="8338783" cy="738664"/>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sz="1600" dirty="0" smtClean="0">
                <a:cs typeface="Arial" pitchFamily="34" charset="0"/>
              </a:rPr>
              <a:t>Cuando un cuerpo se mueve, cambia su posición.</a:t>
            </a:r>
          </a:p>
          <a:p>
            <a:pPr marL="285750" indent="-285750" algn="just">
              <a:spcAft>
                <a:spcPts val="1200"/>
              </a:spcAft>
              <a:buFont typeface="Arial" panose="020B0604020202020204" pitchFamily="34" charset="0"/>
              <a:buChar char="•"/>
            </a:pPr>
            <a:r>
              <a:rPr lang="es-ES" sz="1600" dirty="0">
                <a:cs typeface="Arial" pitchFamily="34" charset="0"/>
              </a:rPr>
              <a:t>El vector de posición como función del tiempo nos da </a:t>
            </a:r>
            <a:r>
              <a:rPr lang="es-ES" sz="1600" dirty="0">
                <a:solidFill>
                  <a:srgbClr val="00B0F0"/>
                </a:solidFill>
                <a:cs typeface="Arial" pitchFamily="34" charset="0"/>
              </a:rPr>
              <a:t>la ecuación de la trayectoria</a:t>
            </a:r>
            <a:r>
              <a:rPr lang="es-ES" sz="1600" dirty="0" smtClean="0">
                <a:cs typeface="Arial" pitchFamily="34" charset="0"/>
              </a:rPr>
              <a:t>:</a:t>
            </a:r>
            <a:endParaRPr lang="es-ES" sz="1600" dirty="0">
              <a:cs typeface="Arial" pitchFamily="34" charset="0"/>
            </a:endParaRPr>
          </a:p>
        </p:txBody>
      </p:sp>
      <p:sp>
        <p:nvSpPr>
          <p:cNvPr id="38" name="Rectángulo 37"/>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104109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12" name="CuadroTexto 11"/>
          <p:cNvSpPr txBox="1"/>
          <p:nvPr/>
        </p:nvSpPr>
        <p:spPr>
          <a:xfrm>
            <a:off x="477672" y="966886"/>
            <a:ext cx="5770728" cy="369332"/>
          </a:xfrm>
          <a:prstGeom prst="rect">
            <a:avLst/>
          </a:prstGeom>
          <a:noFill/>
        </p:spPr>
        <p:txBody>
          <a:bodyPr wrap="square" rtlCol="0">
            <a:spAutoFit/>
          </a:bodyPr>
          <a:lstStyle/>
          <a:p>
            <a:r>
              <a:rPr lang="es-ES" b="1" dirty="0">
                <a:solidFill>
                  <a:srgbClr val="002060"/>
                </a:solidFill>
              </a:rPr>
              <a:t>9</a:t>
            </a:r>
            <a:r>
              <a:rPr lang="es-ES" b="1" dirty="0" smtClean="0">
                <a:solidFill>
                  <a:srgbClr val="002060"/>
                </a:solidFill>
              </a:rPr>
              <a:t>.2. Trabajo de fuerzas variables</a:t>
            </a:r>
            <a:endParaRPr lang="es-ES" b="1" dirty="0">
              <a:solidFill>
                <a:srgbClr val="002060"/>
              </a:solidFill>
            </a:endParaRPr>
          </a:p>
        </p:txBody>
      </p:sp>
      <p:sp>
        <p:nvSpPr>
          <p:cNvPr id="27" name="CuadroTexto 26"/>
          <p:cNvSpPr txBox="1"/>
          <p:nvPr/>
        </p:nvSpPr>
        <p:spPr>
          <a:xfrm>
            <a:off x="458831" y="1336218"/>
            <a:ext cx="8393372" cy="907941"/>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s-ES" sz="1600" dirty="0" smtClean="0"/>
              <a:t>La mayoría de las fuerzas que existen en la naturaleza varían con la posición.</a:t>
            </a:r>
          </a:p>
          <a:p>
            <a:pPr marL="285750" indent="-285750" algn="just">
              <a:spcAft>
                <a:spcPts val="600"/>
              </a:spcAft>
              <a:buFont typeface="Arial" panose="020B0604020202020204" pitchFamily="34" charset="0"/>
              <a:buChar char="•"/>
            </a:pPr>
            <a:r>
              <a:rPr lang="es-ES" sz="1600" dirty="0" smtClean="0"/>
              <a:t>El área encerrada bajo la gráfica entre las posiciones inicial y final representa el valor del trabajo.</a:t>
            </a:r>
          </a:p>
        </p:txBody>
      </p:sp>
      <p:grpSp>
        <p:nvGrpSpPr>
          <p:cNvPr id="28" name="Grupo 27"/>
          <p:cNvGrpSpPr/>
          <p:nvPr/>
        </p:nvGrpSpPr>
        <p:grpSpPr>
          <a:xfrm>
            <a:off x="317587" y="2137272"/>
            <a:ext cx="8833011" cy="2876968"/>
            <a:chOff x="81887" y="2111872"/>
            <a:chExt cx="8833011" cy="2876968"/>
          </a:xfrm>
        </p:grpSpPr>
        <p:grpSp>
          <p:nvGrpSpPr>
            <p:cNvPr id="30" name="Grupo 29"/>
            <p:cNvGrpSpPr/>
            <p:nvPr/>
          </p:nvGrpSpPr>
          <p:grpSpPr>
            <a:xfrm>
              <a:off x="81887" y="2237476"/>
              <a:ext cx="3085508" cy="2746177"/>
              <a:chOff x="2920193" y="1803595"/>
              <a:chExt cx="3085508" cy="2746177"/>
            </a:xfrm>
          </p:grpSpPr>
          <p:sp>
            <p:nvSpPr>
              <p:cNvPr id="90" name="Documento 89"/>
              <p:cNvSpPr/>
              <p:nvPr/>
            </p:nvSpPr>
            <p:spPr>
              <a:xfrm rot="10800000">
                <a:off x="3550690" y="2267801"/>
                <a:ext cx="1992575" cy="1978925"/>
              </a:xfrm>
              <a:prstGeom prst="flowChartDocumen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n>
                    <a:solidFill>
                      <a:schemeClr val="tx1"/>
                    </a:solidFill>
                  </a:ln>
                </a:endParaRPr>
              </a:p>
            </p:txBody>
          </p:sp>
          <p:sp>
            <p:nvSpPr>
              <p:cNvPr id="91" name="Documento 90"/>
              <p:cNvSpPr/>
              <p:nvPr/>
            </p:nvSpPr>
            <p:spPr>
              <a:xfrm rot="10800000">
                <a:off x="3534769" y="2279170"/>
                <a:ext cx="2033515" cy="1978925"/>
              </a:xfrm>
              <a:prstGeom prst="flowChartDocumen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92" name="22 Conector recto"/>
              <p:cNvCxnSpPr/>
              <p:nvPr/>
            </p:nvCxnSpPr>
            <p:spPr>
              <a:xfrm>
                <a:off x="3315552" y="1845861"/>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23 Conector recto"/>
              <p:cNvCxnSpPr/>
              <p:nvPr/>
            </p:nvCxnSpPr>
            <p:spPr>
              <a:xfrm rot="5400000">
                <a:off x="4518830" y="3062788"/>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4" name="26 CuadroTexto"/>
                  <p:cNvSpPr txBox="1"/>
                  <p:nvPr/>
                </p:nvSpPr>
                <p:spPr>
                  <a:xfrm>
                    <a:off x="5672918" y="4134377"/>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a:ea typeface="Cambria Math"/>
                            </a:rPr>
                            <m:t>𝑥</m:t>
                          </m:r>
                        </m:oMath>
                      </m:oMathPara>
                    </a14:m>
                    <a:endParaRPr lang="es-ES" sz="1400" dirty="0"/>
                  </a:p>
                </p:txBody>
              </p:sp>
            </mc:Choice>
            <mc:Fallback xmlns="">
              <p:sp>
                <p:nvSpPr>
                  <p:cNvPr id="94" name="26 CuadroTexto"/>
                  <p:cNvSpPr txBox="1">
                    <a:spLocks noRot="1" noChangeAspect="1" noMove="1" noResize="1" noEditPoints="1" noAdjustHandles="1" noChangeArrowheads="1" noChangeShapeType="1" noTextEdit="1"/>
                  </p:cNvSpPr>
                  <p:nvPr/>
                </p:nvSpPr>
                <p:spPr>
                  <a:xfrm>
                    <a:off x="5672918" y="4134377"/>
                    <a:ext cx="332783" cy="30777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5" name="27 CuadroTexto"/>
                  <p:cNvSpPr txBox="1"/>
                  <p:nvPr/>
                </p:nvSpPr>
                <p:spPr>
                  <a:xfrm>
                    <a:off x="2920193" y="1803595"/>
                    <a:ext cx="4185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a:rPr>
                                <m:t>𝐹</m:t>
                              </m:r>
                            </m:e>
                            <m:sub>
                              <m:r>
                                <a:rPr lang="es-ES" sz="1400" b="0" i="1" smtClean="0">
                                  <a:latin typeface="Cambria Math"/>
                                </a:rPr>
                                <m:t>𝑇</m:t>
                              </m:r>
                            </m:sub>
                          </m:sSub>
                        </m:oMath>
                      </m:oMathPara>
                    </a14:m>
                    <a:endParaRPr lang="es-ES" sz="1400" dirty="0"/>
                  </a:p>
                </p:txBody>
              </p:sp>
            </mc:Choice>
            <mc:Fallback xmlns="">
              <p:sp>
                <p:nvSpPr>
                  <p:cNvPr id="95" name="27 CuadroTexto"/>
                  <p:cNvSpPr txBox="1">
                    <a:spLocks noRot="1" noChangeAspect="1" noMove="1" noResize="1" noEditPoints="1" noAdjustHandles="1" noChangeArrowheads="1" noChangeShapeType="1" noTextEdit="1"/>
                  </p:cNvSpPr>
                  <p:nvPr/>
                </p:nvSpPr>
                <p:spPr>
                  <a:xfrm>
                    <a:off x="2920193" y="1803595"/>
                    <a:ext cx="418512" cy="30777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6" name="28 CuadroTexto"/>
                  <p:cNvSpPr txBox="1"/>
                  <p:nvPr/>
                </p:nvSpPr>
                <p:spPr>
                  <a:xfrm>
                    <a:off x="3346829" y="4241995"/>
                    <a:ext cx="4083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ea typeface="Cambria Math"/>
                                </a:rPr>
                              </m:ctrlPr>
                            </m:sSubPr>
                            <m:e>
                              <m:r>
                                <a:rPr lang="es-ES" sz="1400" b="0" i="1" smtClean="0">
                                  <a:latin typeface="Cambria Math"/>
                                  <a:ea typeface="Cambria Math"/>
                                </a:rPr>
                                <m:t>𝑥</m:t>
                              </m:r>
                            </m:e>
                            <m:sub>
                              <m:r>
                                <a:rPr lang="es-ES" sz="1400" b="0" i="1" smtClean="0">
                                  <a:latin typeface="Cambria Math"/>
                                  <a:ea typeface="Cambria Math"/>
                                </a:rPr>
                                <m:t>0</m:t>
                              </m:r>
                            </m:sub>
                          </m:sSub>
                        </m:oMath>
                      </m:oMathPara>
                    </a14:m>
                    <a:endParaRPr lang="es-ES" sz="1400" dirty="0"/>
                  </a:p>
                </p:txBody>
              </p:sp>
            </mc:Choice>
            <mc:Fallback xmlns="">
              <p:sp>
                <p:nvSpPr>
                  <p:cNvPr id="96" name="28 CuadroTexto"/>
                  <p:cNvSpPr txBox="1">
                    <a:spLocks noRot="1" noChangeAspect="1" noMove="1" noResize="1" noEditPoints="1" noAdjustHandles="1" noChangeArrowheads="1" noChangeShapeType="1" noTextEdit="1"/>
                  </p:cNvSpPr>
                  <p:nvPr/>
                </p:nvSpPr>
                <p:spPr>
                  <a:xfrm>
                    <a:off x="3346829" y="4241995"/>
                    <a:ext cx="408382"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7" name="32 CuadroTexto"/>
                  <p:cNvSpPr txBox="1"/>
                  <p:nvPr/>
                </p:nvSpPr>
                <p:spPr>
                  <a:xfrm>
                    <a:off x="5354755" y="4237872"/>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a:rPr>
                            <m:t>𝑥</m:t>
                          </m:r>
                        </m:oMath>
                      </m:oMathPara>
                    </a14:m>
                    <a:endParaRPr lang="es-ES" sz="1400" dirty="0"/>
                  </a:p>
                </p:txBody>
              </p:sp>
            </mc:Choice>
            <mc:Fallback xmlns="">
              <p:sp>
                <p:nvSpPr>
                  <p:cNvPr id="97" name="32 CuadroTexto"/>
                  <p:cNvSpPr txBox="1">
                    <a:spLocks noRot="1" noChangeAspect="1" noMove="1" noResize="1" noEditPoints="1" noAdjustHandles="1" noChangeArrowheads="1" noChangeShapeType="1" noTextEdit="1"/>
                  </p:cNvSpPr>
                  <p:nvPr/>
                </p:nvSpPr>
                <p:spPr>
                  <a:xfrm>
                    <a:off x="5354755" y="4237872"/>
                    <a:ext cx="332783" cy="307777"/>
                  </a:xfrm>
                  <a:prstGeom prst="rect">
                    <a:avLst/>
                  </a:prstGeom>
                  <a:blipFill>
                    <a:blip r:embed="rId6"/>
                    <a:stretch>
                      <a:fillRect/>
                    </a:stretch>
                  </a:blipFill>
                </p:spPr>
                <p:txBody>
                  <a:bodyPr/>
                  <a:lstStyle/>
                  <a:p>
                    <a:r>
                      <a:rPr lang="es-ES">
                        <a:noFill/>
                      </a:rPr>
                      <a:t> </a:t>
                    </a:r>
                  </a:p>
                </p:txBody>
              </p:sp>
            </mc:Fallback>
          </mc:AlternateContent>
        </p:grpSp>
        <p:grpSp>
          <p:nvGrpSpPr>
            <p:cNvPr id="31" name="Grupo 30"/>
            <p:cNvGrpSpPr/>
            <p:nvPr/>
          </p:nvGrpSpPr>
          <p:grpSpPr>
            <a:xfrm>
              <a:off x="2936544" y="2239750"/>
              <a:ext cx="3085508" cy="2746816"/>
              <a:chOff x="3645799" y="1874108"/>
              <a:chExt cx="3085508" cy="2746816"/>
            </a:xfrm>
          </p:grpSpPr>
          <p:grpSp>
            <p:nvGrpSpPr>
              <p:cNvPr id="74" name="Grupo 73"/>
              <p:cNvGrpSpPr/>
              <p:nvPr/>
            </p:nvGrpSpPr>
            <p:grpSpPr>
              <a:xfrm>
                <a:off x="3645799" y="1874108"/>
                <a:ext cx="3085508" cy="2746816"/>
                <a:chOff x="2920193" y="1803595"/>
                <a:chExt cx="3085508" cy="2746816"/>
              </a:xfrm>
            </p:grpSpPr>
            <p:sp>
              <p:nvSpPr>
                <p:cNvPr id="82" name="Documento 81"/>
                <p:cNvSpPr/>
                <p:nvPr/>
              </p:nvSpPr>
              <p:spPr>
                <a:xfrm rot="10800000">
                  <a:off x="3558263" y="2267794"/>
                  <a:ext cx="1897856" cy="1978925"/>
                </a:xfrm>
                <a:prstGeom prst="flowChartDocumen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n>
                      <a:solidFill>
                        <a:schemeClr val="tx1"/>
                      </a:solidFill>
                    </a:ln>
                  </a:endParaRPr>
                </a:p>
              </p:txBody>
            </p:sp>
            <p:sp>
              <p:nvSpPr>
                <p:cNvPr id="83" name="Documento 82"/>
                <p:cNvSpPr/>
                <p:nvPr/>
              </p:nvSpPr>
              <p:spPr>
                <a:xfrm rot="10800000">
                  <a:off x="3548414" y="2279171"/>
                  <a:ext cx="1924374" cy="1978925"/>
                </a:xfrm>
                <a:prstGeom prst="flowChartDocumen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84" name="22 Conector recto"/>
                <p:cNvCxnSpPr/>
                <p:nvPr/>
              </p:nvCxnSpPr>
              <p:spPr>
                <a:xfrm>
                  <a:off x="3315552" y="1845861"/>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23 Conector recto"/>
                <p:cNvCxnSpPr/>
                <p:nvPr/>
              </p:nvCxnSpPr>
              <p:spPr>
                <a:xfrm rot="5400000">
                  <a:off x="4518830" y="3062788"/>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6" name="26 CuadroTexto"/>
                    <p:cNvSpPr txBox="1"/>
                    <p:nvPr/>
                  </p:nvSpPr>
                  <p:spPr>
                    <a:xfrm>
                      <a:off x="5672918" y="4134377"/>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a:ea typeface="Cambria Math"/>
                              </a:rPr>
                              <m:t>𝑥</m:t>
                            </m:r>
                          </m:oMath>
                        </m:oMathPara>
                      </a14:m>
                      <a:endParaRPr lang="es-ES" sz="1400" dirty="0"/>
                    </a:p>
                  </p:txBody>
                </p:sp>
              </mc:Choice>
              <mc:Fallback xmlns="">
                <p:sp>
                  <p:nvSpPr>
                    <p:cNvPr id="86" name="26 CuadroTexto"/>
                    <p:cNvSpPr txBox="1">
                      <a:spLocks noRot="1" noChangeAspect="1" noMove="1" noResize="1" noEditPoints="1" noAdjustHandles="1" noChangeArrowheads="1" noChangeShapeType="1" noTextEdit="1"/>
                    </p:cNvSpPr>
                    <p:nvPr/>
                  </p:nvSpPr>
                  <p:spPr>
                    <a:xfrm>
                      <a:off x="5672918" y="4134377"/>
                      <a:ext cx="332783" cy="30777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7" name="27 CuadroTexto"/>
                    <p:cNvSpPr txBox="1"/>
                    <p:nvPr/>
                  </p:nvSpPr>
                  <p:spPr>
                    <a:xfrm>
                      <a:off x="2920193" y="1803595"/>
                      <a:ext cx="4185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a:rPr>
                                  <m:t>𝐹</m:t>
                                </m:r>
                              </m:e>
                              <m:sub>
                                <m:r>
                                  <a:rPr lang="es-ES" sz="1400" b="0" i="1" smtClean="0">
                                    <a:latin typeface="Cambria Math"/>
                                  </a:rPr>
                                  <m:t>𝑇</m:t>
                                </m:r>
                              </m:sub>
                            </m:sSub>
                          </m:oMath>
                        </m:oMathPara>
                      </a14:m>
                      <a:endParaRPr lang="es-ES" sz="1400" dirty="0"/>
                    </a:p>
                  </p:txBody>
                </p:sp>
              </mc:Choice>
              <mc:Fallback xmlns="">
                <p:sp>
                  <p:nvSpPr>
                    <p:cNvPr id="87" name="27 CuadroTexto"/>
                    <p:cNvSpPr txBox="1">
                      <a:spLocks noRot="1" noChangeAspect="1" noMove="1" noResize="1" noEditPoints="1" noAdjustHandles="1" noChangeArrowheads="1" noChangeShapeType="1" noTextEdit="1"/>
                    </p:cNvSpPr>
                    <p:nvPr/>
                  </p:nvSpPr>
                  <p:spPr>
                    <a:xfrm>
                      <a:off x="2920193" y="1803595"/>
                      <a:ext cx="418512" cy="30777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8" name="28 CuadroTexto"/>
                    <p:cNvSpPr txBox="1"/>
                    <p:nvPr/>
                  </p:nvSpPr>
                  <p:spPr>
                    <a:xfrm>
                      <a:off x="3346829" y="4241995"/>
                      <a:ext cx="4083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ea typeface="Cambria Math"/>
                                  </a:rPr>
                                </m:ctrlPr>
                              </m:sSubPr>
                              <m:e>
                                <m:r>
                                  <a:rPr lang="es-ES" sz="1400" b="0" i="1" smtClean="0">
                                    <a:latin typeface="Cambria Math"/>
                                    <a:ea typeface="Cambria Math"/>
                                  </a:rPr>
                                  <m:t>𝑥</m:t>
                                </m:r>
                              </m:e>
                              <m:sub>
                                <m:r>
                                  <a:rPr lang="es-ES" sz="1400" b="0" i="1" smtClean="0">
                                    <a:latin typeface="Cambria Math"/>
                                    <a:ea typeface="Cambria Math"/>
                                  </a:rPr>
                                  <m:t>0</m:t>
                                </m:r>
                              </m:sub>
                            </m:sSub>
                          </m:oMath>
                        </m:oMathPara>
                      </a14:m>
                      <a:endParaRPr lang="es-ES" sz="1400" dirty="0"/>
                    </a:p>
                  </p:txBody>
                </p:sp>
              </mc:Choice>
              <mc:Fallback xmlns="">
                <p:sp>
                  <p:nvSpPr>
                    <p:cNvPr id="88" name="28 CuadroTexto"/>
                    <p:cNvSpPr txBox="1">
                      <a:spLocks noRot="1" noChangeAspect="1" noMove="1" noResize="1" noEditPoints="1" noAdjustHandles="1" noChangeArrowheads="1" noChangeShapeType="1" noTextEdit="1"/>
                    </p:cNvSpPr>
                    <p:nvPr/>
                  </p:nvSpPr>
                  <p:spPr>
                    <a:xfrm>
                      <a:off x="3346829" y="4241995"/>
                      <a:ext cx="408382"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9" name="32 CuadroTexto"/>
                    <p:cNvSpPr txBox="1"/>
                    <p:nvPr/>
                  </p:nvSpPr>
                  <p:spPr>
                    <a:xfrm>
                      <a:off x="5283318" y="4242634"/>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a:rPr>
                              <m:t>𝑥</m:t>
                            </m:r>
                          </m:oMath>
                        </m:oMathPara>
                      </a14:m>
                      <a:endParaRPr lang="es-ES" sz="1400" dirty="0"/>
                    </a:p>
                  </p:txBody>
                </p:sp>
              </mc:Choice>
              <mc:Fallback xmlns="">
                <p:sp>
                  <p:nvSpPr>
                    <p:cNvPr id="89" name="32 CuadroTexto"/>
                    <p:cNvSpPr txBox="1">
                      <a:spLocks noRot="1" noChangeAspect="1" noMove="1" noResize="1" noEditPoints="1" noAdjustHandles="1" noChangeArrowheads="1" noChangeShapeType="1" noTextEdit="1"/>
                    </p:cNvSpPr>
                    <p:nvPr/>
                  </p:nvSpPr>
                  <p:spPr>
                    <a:xfrm>
                      <a:off x="5283318" y="4242634"/>
                      <a:ext cx="332783" cy="307777"/>
                    </a:xfrm>
                    <a:prstGeom prst="rect">
                      <a:avLst/>
                    </a:prstGeom>
                    <a:blipFill>
                      <a:blip r:embed="rId6"/>
                      <a:stretch>
                        <a:fillRect/>
                      </a:stretch>
                    </a:blipFill>
                  </p:spPr>
                  <p:txBody>
                    <a:bodyPr/>
                    <a:lstStyle/>
                    <a:p>
                      <a:r>
                        <a:rPr lang="es-ES">
                          <a:noFill/>
                        </a:rPr>
                        <a:t> </a:t>
                      </a:r>
                    </a:p>
                  </p:txBody>
                </p:sp>
              </mc:Fallback>
            </mc:AlternateContent>
          </p:grpSp>
          <p:sp>
            <p:nvSpPr>
              <p:cNvPr id="75" name="Rectángulo 74"/>
              <p:cNvSpPr/>
              <p:nvPr/>
            </p:nvSpPr>
            <p:spPr>
              <a:xfrm>
                <a:off x="4274345" y="2736057"/>
                <a:ext cx="319086" cy="16144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6" name="Rectángulo 75"/>
              <p:cNvSpPr/>
              <p:nvPr/>
            </p:nvSpPr>
            <p:spPr>
              <a:xfrm>
                <a:off x="4593432" y="2709864"/>
                <a:ext cx="312618" cy="1631156"/>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7" name="Rectángulo 76"/>
              <p:cNvSpPr/>
              <p:nvPr/>
            </p:nvSpPr>
            <p:spPr>
              <a:xfrm>
                <a:off x="4905375" y="2621756"/>
                <a:ext cx="319086" cy="1719263"/>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78" name="Rectángulo 77"/>
              <p:cNvSpPr/>
              <p:nvPr/>
            </p:nvSpPr>
            <p:spPr>
              <a:xfrm>
                <a:off x="5224463" y="2476501"/>
                <a:ext cx="319086" cy="186690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80" name="Rectángulo 79"/>
              <p:cNvSpPr/>
              <p:nvPr/>
            </p:nvSpPr>
            <p:spPr>
              <a:xfrm>
                <a:off x="5543550" y="2381250"/>
                <a:ext cx="319086" cy="1966913"/>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81" name="Rectángulo 80"/>
              <p:cNvSpPr/>
              <p:nvPr/>
            </p:nvSpPr>
            <p:spPr>
              <a:xfrm>
                <a:off x="5862639" y="2471738"/>
                <a:ext cx="323848" cy="1871661"/>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grpSp>
          <p:nvGrpSpPr>
            <p:cNvPr id="32" name="Grupo 31"/>
            <p:cNvGrpSpPr/>
            <p:nvPr/>
          </p:nvGrpSpPr>
          <p:grpSpPr>
            <a:xfrm>
              <a:off x="5829390" y="2242024"/>
              <a:ext cx="3085508" cy="2746816"/>
              <a:chOff x="6033677" y="1903678"/>
              <a:chExt cx="3085508" cy="2746816"/>
            </a:xfrm>
          </p:grpSpPr>
          <p:grpSp>
            <p:nvGrpSpPr>
              <p:cNvPr id="38" name="Grupo 37"/>
              <p:cNvGrpSpPr/>
              <p:nvPr/>
            </p:nvGrpSpPr>
            <p:grpSpPr>
              <a:xfrm>
                <a:off x="6033677" y="1903678"/>
                <a:ext cx="3085508" cy="2746816"/>
                <a:chOff x="3645799" y="1874108"/>
                <a:chExt cx="3085508" cy="2746816"/>
              </a:xfrm>
            </p:grpSpPr>
            <p:grpSp>
              <p:nvGrpSpPr>
                <p:cNvPr id="64" name="Grupo 63"/>
                <p:cNvGrpSpPr/>
                <p:nvPr/>
              </p:nvGrpSpPr>
              <p:grpSpPr>
                <a:xfrm>
                  <a:off x="3645799" y="1874108"/>
                  <a:ext cx="3085508" cy="2746816"/>
                  <a:chOff x="2920193" y="1803595"/>
                  <a:chExt cx="3085508" cy="2746816"/>
                </a:xfrm>
              </p:grpSpPr>
              <p:sp>
                <p:nvSpPr>
                  <p:cNvPr id="66" name="Documento 65"/>
                  <p:cNvSpPr/>
                  <p:nvPr/>
                </p:nvSpPr>
                <p:spPr>
                  <a:xfrm rot="10800000">
                    <a:off x="3565921" y="2267792"/>
                    <a:ext cx="1857376" cy="1978925"/>
                  </a:xfrm>
                  <a:prstGeom prst="flowChartDocument">
                    <a:avLst/>
                  </a:prstGeom>
                  <a:solidFill>
                    <a:schemeClr val="bg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ln>
                        <a:solidFill>
                          <a:schemeClr val="tx1"/>
                        </a:solidFill>
                      </a:ln>
                    </a:endParaRPr>
                  </a:p>
                </p:txBody>
              </p:sp>
              <p:sp>
                <p:nvSpPr>
                  <p:cNvPr id="67" name="Documento 66"/>
                  <p:cNvSpPr/>
                  <p:nvPr/>
                </p:nvSpPr>
                <p:spPr>
                  <a:xfrm rot="10800000">
                    <a:off x="3548413" y="2279169"/>
                    <a:ext cx="1896315" cy="1987960"/>
                  </a:xfrm>
                  <a:prstGeom prst="flowChartDocumen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68" name="22 Conector recto"/>
                  <p:cNvCxnSpPr/>
                  <p:nvPr/>
                </p:nvCxnSpPr>
                <p:spPr>
                  <a:xfrm>
                    <a:off x="3315552" y="1845861"/>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23 Conector recto"/>
                  <p:cNvCxnSpPr/>
                  <p:nvPr/>
                </p:nvCxnSpPr>
                <p:spPr>
                  <a:xfrm rot="5400000">
                    <a:off x="4518830" y="3062788"/>
                    <a:ext cx="0" cy="244294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0" name="26 CuadroTexto"/>
                      <p:cNvSpPr txBox="1"/>
                      <p:nvPr/>
                    </p:nvSpPr>
                    <p:spPr>
                      <a:xfrm>
                        <a:off x="5672918" y="4134377"/>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a:ea typeface="Cambria Math"/>
                                </a:rPr>
                                <m:t>𝑥</m:t>
                              </m:r>
                            </m:oMath>
                          </m:oMathPara>
                        </a14:m>
                        <a:endParaRPr lang="es-ES" sz="1400" dirty="0"/>
                      </a:p>
                    </p:txBody>
                  </p:sp>
                </mc:Choice>
                <mc:Fallback xmlns="">
                  <p:sp>
                    <p:nvSpPr>
                      <p:cNvPr id="70" name="26 CuadroTexto"/>
                      <p:cNvSpPr txBox="1">
                        <a:spLocks noRot="1" noChangeAspect="1" noMove="1" noResize="1" noEditPoints="1" noAdjustHandles="1" noChangeArrowheads="1" noChangeShapeType="1" noTextEdit="1"/>
                      </p:cNvSpPr>
                      <p:nvPr/>
                    </p:nvSpPr>
                    <p:spPr>
                      <a:xfrm>
                        <a:off x="5672918" y="4134377"/>
                        <a:ext cx="332783"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1" name="27 CuadroTexto"/>
                      <p:cNvSpPr txBox="1"/>
                      <p:nvPr/>
                    </p:nvSpPr>
                    <p:spPr>
                      <a:xfrm>
                        <a:off x="2920193" y="1803595"/>
                        <a:ext cx="4185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a:rPr>
                                    <m:t>𝐹</m:t>
                                  </m:r>
                                </m:e>
                                <m:sub>
                                  <m:r>
                                    <a:rPr lang="es-ES" sz="1400" b="0" i="1" smtClean="0">
                                      <a:latin typeface="Cambria Math"/>
                                    </a:rPr>
                                    <m:t>𝑇</m:t>
                                  </m:r>
                                </m:sub>
                              </m:sSub>
                            </m:oMath>
                          </m:oMathPara>
                        </a14:m>
                        <a:endParaRPr lang="es-ES" sz="1400" dirty="0"/>
                      </a:p>
                    </p:txBody>
                  </p:sp>
                </mc:Choice>
                <mc:Fallback xmlns="">
                  <p:sp>
                    <p:nvSpPr>
                      <p:cNvPr id="71" name="27 CuadroTexto"/>
                      <p:cNvSpPr txBox="1">
                        <a:spLocks noRot="1" noChangeAspect="1" noMove="1" noResize="1" noEditPoints="1" noAdjustHandles="1" noChangeArrowheads="1" noChangeShapeType="1" noTextEdit="1"/>
                      </p:cNvSpPr>
                      <p:nvPr/>
                    </p:nvSpPr>
                    <p:spPr>
                      <a:xfrm>
                        <a:off x="2920193" y="1803595"/>
                        <a:ext cx="418512" cy="307777"/>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2" name="28 CuadroTexto"/>
                      <p:cNvSpPr txBox="1"/>
                      <p:nvPr/>
                    </p:nvSpPr>
                    <p:spPr>
                      <a:xfrm>
                        <a:off x="3346829" y="4241995"/>
                        <a:ext cx="40838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ea typeface="Cambria Math"/>
                                    </a:rPr>
                                  </m:ctrlPr>
                                </m:sSubPr>
                                <m:e>
                                  <m:r>
                                    <a:rPr lang="es-ES" sz="1400" b="0" i="1" smtClean="0">
                                      <a:latin typeface="Cambria Math"/>
                                      <a:ea typeface="Cambria Math"/>
                                    </a:rPr>
                                    <m:t>𝑥</m:t>
                                  </m:r>
                                </m:e>
                                <m:sub>
                                  <m:r>
                                    <a:rPr lang="es-ES" sz="1400" b="0" i="1" smtClean="0">
                                      <a:latin typeface="Cambria Math"/>
                                      <a:ea typeface="Cambria Math"/>
                                    </a:rPr>
                                    <m:t>0</m:t>
                                  </m:r>
                                </m:sub>
                              </m:sSub>
                            </m:oMath>
                          </m:oMathPara>
                        </a14:m>
                        <a:endParaRPr lang="es-ES" sz="1400" dirty="0"/>
                      </a:p>
                    </p:txBody>
                  </p:sp>
                </mc:Choice>
                <mc:Fallback xmlns="">
                  <p:sp>
                    <p:nvSpPr>
                      <p:cNvPr id="72" name="28 CuadroTexto"/>
                      <p:cNvSpPr txBox="1">
                        <a:spLocks noRot="1" noChangeAspect="1" noMove="1" noResize="1" noEditPoints="1" noAdjustHandles="1" noChangeArrowheads="1" noChangeShapeType="1" noTextEdit="1"/>
                      </p:cNvSpPr>
                      <p:nvPr/>
                    </p:nvSpPr>
                    <p:spPr>
                      <a:xfrm>
                        <a:off x="3346829" y="4241995"/>
                        <a:ext cx="408382"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3" name="32 CuadroTexto"/>
                      <p:cNvSpPr txBox="1"/>
                      <p:nvPr/>
                    </p:nvSpPr>
                    <p:spPr>
                      <a:xfrm>
                        <a:off x="5283318" y="4242634"/>
                        <a:ext cx="33278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ea typeface="Cambria Math"/>
                                </a:rPr>
                                <m:t>𝑥</m:t>
                              </m:r>
                            </m:oMath>
                          </m:oMathPara>
                        </a14:m>
                        <a:endParaRPr lang="es-ES" sz="1400" dirty="0"/>
                      </a:p>
                    </p:txBody>
                  </p:sp>
                </mc:Choice>
                <mc:Fallback xmlns="">
                  <p:sp>
                    <p:nvSpPr>
                      <p:cNvPr id="73" name="32 CuadroTexto"/>
                      <p:cNvSpPr txBox="1">
                        <a:spLocks noRot="1" noChangeAspect="1" noMove="1" noResize="1" noEditPoints="1" noAdjustHandles="1" noChangeArrowheads="1" noChangeShapeType="1" noTextEdit="1"/>
                      </p:cNvSpPr>
                      <p:nvPr/>
                    </p:nvSpPr>
                    <p:spPr>
                      <a:xfrm>
                        <a:off x="5283318" y="4242634"/>
                        <a:ext cx="332783" cy="307777"/>
                      </a:xfrm>
                      <a:prstGeom prst="rect">
                        <a:avLst/>
                      </a:prstGeom>
                      <a:blipFill>
                        <a:blip r:embed="rId10"/>
                        <a:stretch>
                          <a:fillRect/>
                        </a:stretch>
                      </a:blipFill>
                    </p:spPr>
                    <p:txBody>
                      <a:bodyPr/>
                      <a:lstStyle/>
                      <a:p>
                        <a:r>
                          <a:rPr lang="es-ES">
                            <a:noFill/>
                          </a:rPr>
                          <a:t> </a:t>
                        </a:r>
                      </a:p>
                    </p:txBody>
                  </p:sp>
                </mc:Fallback>
              </mc:AlternateContent>
            </p:grpSp>
            <p:sp>
              <p:nvSpPr>
                <p:cNvPr id="65" name="Rectángulo 64"/>
                <p:cNvSpPr/>
                <p:nvPr/>
              </p:nvSpPr>
              <p:spPr>
                <a:xfrm>
                  <a:off x="4274345" y="2736057"/>
                  <a:ext cx="145771" cy="16144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p:sp>
            <p:nvSpPr>
              <p:cNvPr id="39" name="Rectángulo 38"/>
              <p:cNvSpPr/>
              <p:nvPr/>
            </p:nvSpPr>
            <p:spPr>
              <a:xfrm>
                <a:off x="6807480" y="2765627"/>
                <a:ext cx="145771" cy="161448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0" name="Rectángulo 39"/>
              <p:cNvSpPr/>
              <p:nvPr/>
            </p:nvSpPr>
            <p:spPr>
              <a:xfrm>
                <a:off x="6952737" y="2751338"/>
                <a:ext cx="145771" cy="162301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1" name="Rectángulo 40"/>
              <p:cNvSpPr/>
              <p:nvPr/>
            </p:nvSpPr>
            <p:spPr>
              <a:xfrm>
                <a:off x="7097993" y="2722763"/>
                <a:ext cx="145771" cy="1651593"/>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3" name="Rectángulo 42"/>
              <p:cNvSpPr/>
              <p:nvPr/>
            </p:nvSpPr>
            <p:spPr>
              <a:xfrm>
                <a:off x="7243249" y="2679901"/>
                <a:ext cx="145771" cy="1696837"/>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5" name="Rectángulo 44"/>
              <p:cNvSpPr/>
              <p:nvPr/>
            </p:nvSpPr>
            <p:spPr>
              <a:xfrm>
                <a:off x="7388505" y="2622751"/>
                <a:ext cx="145771" cy="176113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7" name="Rectángulo 46"/>
              <p:cNvSpPr/>
              <p:nvPr/>
            </p:nvSpPr>
            <p:spPr>
              <a:xfrm>
                <a:off x="7533762" y="2553695"/>
                <a:ext cx="145771" cy="1825424"/>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9" name="Rectángulo 48"/>
              <p:cNvSpPr/>
              <p:nvPr/>
            </p:nvSpPr>
            <p:spPr>
              <a:xfrm>
                <a:off x="7679018" y="2487020"/>
                <a:ext cx="145771" cy="1889718"/>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0" name="Rectángulo 49"/>
              <p:cNvSpPr/>
              <p:nvPr/>
            </p:nvSpPr>
            <p:spPr>
              <a:xfrm>
                <a:off x="7824274" y="2434632"/>
                <a:ext cx="145771" cy="1942105"/>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1" name="Rectángulo 50"/>
              <p:cNvSpPr/>
              <p:nvPr/>
            </p:nvSpPr>
            <p:spPr>
              <a:xfrm>
                <a:off x="7969530" y="2408438"/>
                <a:ext cx="145771" cy="1968300"/>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2" name="Rectángulo 51"/>
              <p:cNvSpPr/>
              <p:nvPr/>
            </p:nvSpPr>
            <p:spPr>
              <a:xfrm>
                <a:off x="8114786" y="2420345"/>
                <a:ext cx="145771" cy="1956393"/>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3" name="Rectángulo 52"/>
              <p:cNvSpPr/>
              <p:nvPr/>
            </p:nvSpPr>
            <p:spPr>
              <a:xfrm>
                <a:off x="8260042" y="2451301"/>
                <a:ext cx="145771" cy="1930199"/>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55" name="Rectángulo 54"/>
              <p:cNvSpPr/>
              <p:nvPr/>
            </p:nvSpPr>
            <p:spPr>
              <a:xfrm>
                <a:off x="8405299" y="2496545"/>
                <a:ext cx="145771" cy="1884955"/>
              </a:xfrm>
              <a:prstGeom prst="rect">
                <a:avLst/>
              </a:pr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grpSp>
        <mc:AlternateContent xmlns:mc="http://schemas.openxmlformats.org/markup-compatibility/2006" xmlns:a14="http://schemas.microsoft.com/office/drawing/2010/main">
          <mc:Choice Requires="a14">
            <p:sp>
              <p:nvSpPr>
                <p:cNvPr id="33" name="41 CuadroTexto"/>
                <p:cNvSpPr txBox="1"/>
                <p:nvPr/>
              </p:nvSpPr>
              <p:spPr>
                <a:xfrm>
                  <a:off x="3737640" y="4679714"/>
                  <a:ext cx="327975" cy="307777"/>
                </a:xfrm>
                <a:prstGeom prst="rect">
                  <a:avLst/>
                </a:prstGeom>
                <a:noFill/>
              </p:spPr>
              <p:txBody>
                <a:bodyPr wrap="none" rtlCol="0">
                  <a:spAutoFit/>
                </a:bodyPr>
                <a:lstStyle/>
                <a:p>
                  <a14:m>
                    <m:oMath xmlns:m="http://schemas.openxmlformats.org/officeDocument/2006/math">
                      <m:r>
                        <a:rPr lang="es-ES" sz="1400" b="0" i="1" smtClean="0">
                          <a:latin typeface="Cambria Math"/>
                          <a:ea typeface="Cambria Math"/>
                        </a:rPr>
                        <m:t>𝑥</m:t>
                      </m:r>
                    </m:oMath>
                  </a14:m>
                  <a:r>
                    <a:rPr lang="es-ES" sz="1400" dirty="0" smtClean="0"/>
                    <a:t>’</a:t>
                  </a:r>
                  <a:endParaRPr lang="es-ES" sz="1400" dirty="0"/>
                </a:p>
              </p:txBody>
            </p:sp>
          </mc:Choice>
          <mc:Fallback xmlns="">
            <p:sp>
              <p:nvSpPr>
                <p:cNvPr id="33" name="41 CuadroTexto"/>
                <p:cNvSpPr txBox="1">
                  <a:spLocks noRot="1" noChangeAspect="1" noMove="1" noResize="1" noEditPoints="1" noAdjustHandles="1" noChangeArrowheads="1" noChangeShapeType="1" noTextEdit="1"/>
                </p:cNvSpPr>
                <p:nvPr/>
              </p:nvSpPr>
              <p:spPr>
                <a:xfrm>
                  <a:off x="3737640" y="4679714"/>
                  <a:ext cx="327975" cy="307777"/>
                </a:xfrm>
                <a:prstGeom prst="rect">
                  <a:avLst/>
                </a:prstGeom>
                <a:blipFill>
                  <a:blip r:embed="rId11"/>
                  <a:stretch>
                    <a:fillRect t="-4000" r="-5556"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42 CuadroTexto"/>
                <p:cNvSpPr txBox="1"/>
                <p:nvPr/>
              </p:nvSpPr>
              <p:spPr>
                <a:xfrm>
                  <a:off x="4026517" y="4668342"/>
                  <a:ext cx="369653" cy="307777"/>
                </a:xfrm>
                <a:prstGeom prst="rect">
                  <a:avLst/>
                </a:prstGeom>
                <a:noFill/>
              </p:spPr>
              <p:txBody>
                <a:bodyPr wrap="none" rtlCol="0">
                  <a:spAutoFit/>
                </a:bodyPr>
                <a:lstStyle/>
                <a:p>
                  <a14:m>
                    <m:oMath xmlns:m="http://schemas.openxmlformats.org/officeDocument/2006/math">
                      <m:r>
                        <a:rPr lang="es-ES" sz="1400" b="0" i="1" smtClean="0">
                          <a:latin typeface="Cambria Math"/>
                          <a:ea typeface="Cambria Math"/>
                        </a:rPr>
                        <m:t>𝑥</m:t>
                      </m:r>
                    </m:oMath>
                  </a14:m>
                  <a:r>
                    <a:rPr lang="es-ES" sz="1400" dirty="0" smtClean="0"/>
                    <a:t>’’</a:t>
                  </a:r>
                  <a:endParaRPr lang="es-ES" sz="1400" dirty="0"/>
                </a:p>
              </p:txBody>
            </p:sp>
          </mc:Choice>
          <mc:Fallback xmlns="">
            <p:sp>
              <p:nvSpPr>
                <p:cNvPr id="34" name="42 CuadroTexto"/>
                <p:cNvSpPr txBox="1">
                  <a:spLocks noRot="1" noChangeAspect="1" noMove="1" noResize="1" noEditPoints="1" noAdjustHandles="1" noChangeArrowheads="1" noChangeShapeType="1" noTextEdit="1"/>
                </p:cNvSpPr>
                <p:nvPr/>
              </p:nvSpPr>
              <p:spPr>
                <a:xfrm>
                  <a:off x="4026517" y="4668342"/>
                  <a:ext cx="369653" cy="307777"/>
                </a:xfrm>
                <a:prstGeom prst="rect">
                  <a:avLst/>
                </a:prstGeom>
                <a:blipFill>
                  <a:blip r:embed="rId12"/>
                  <a:stretch>
                    <a:fillRect t="-4000" r="-4918"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43 CuadroTexto"/>
                <p:cNvSpPr txBox="1"/>
                <p:nvPr/>
              </p:nvSpPr>
              <p:spPr>
                <a:xfrm>
                  <a:off x="4326768" y="4668341"/>
                  <a:ext cx="622927" cy="307777"/>
                </a:xfrm>
                <a:prstGeom prst="rect">
                  <a:avLst/>
                </a:prstGeom>
                <a:noFill/>
              </p:spPr>
              <p:txBody>
                <a:bodyPr wrap="none" rtlCol="0">
                  <a:spAutoFit/>
                </a:bodyPr>
                <a:lstStyle/>
                <a:p>
                  <a14:m>
                    <m:oMath xmlns:m="http://schemas.openxmlformats.org/officeDocument/2006/math">
                      <m:r>
                        <a:rPr lang="es-ES" sz="1400" b="0" i="1" smtClean="0">
                          <a:latin typeface="Cambria Math"/>
                          <a:ea typeface="Cambria Math"/>
                        </a:rPr>
                        <m:t>𝑥</m:t>
                      </m:r>
                    </m:oMath>
                  </a14:m>
                  <a:r>
                    <a:rPr lang="es-ES" sz="1400" dirty="0" smtClean="0"/>
                    <a:t>’’’ ….</a:t>
                  </a:r>
                  <a:endParaRPr lang="es-ES" sz="1400" dirty="0"/>
                </a:p>
              </p:txBody>
            </p:sp>
          </mc:Choice>
          <mc:Fallback xmlns="">
            <p:sp>
              <p:nvSpPr>
                <p:cNvPr id="35" name="43 CuadroTexto"/>
                <p:cNvSpPr txBox="1">
                  <a:spLocks noRot="1" noChangeAspect="1" noMove="1" noResize="1" noEditPoints="1" noAdjustHandles="1" noChangeArrowheads="1" noChangeShapeType="1" noTextEdit="1"/>
                </p:cNvSpPr>
                <p:nvPr/>
              </p:nvSpPr>
              <p:spPr>
                <a:xfrm>
                  <a:off x="4326768" y="4668341"/>
                  <a:ext cx="622927" cy="307777"/>
                </a:xfrm>
                <a:prstGeom prst="rect">
                  <a:avLst/>
                </a:prstGeom>
                <a:blipFill>
                  <a:blip r:embed="rId13"/>
                  <a:stretch>
                    <a:fillRect t="-4000" r="-1942" b="-20000"/>
                  </a:stretch>
                </a:blipFill>
              </p:spPr>
              <p:txBody>
                <a:bodyPr/>
                <a:lstStyle/>
                <a:p>
                  <a:r>
                    <a:rPr lang="es-ES">
                      <a:noFill/>
                    </a:rPr>
                    <a:t> </a:t>
                  </a:r>
                </a:p>
              </p:txBody>
            </p:sp>
          </mc:Fallback>
        </mc:AlternateContent>
        <p:cxnSp>
          <p:nvCxnSpPr>
            <p:cNvPr id="36" name="80 Conector curvado"/>
            <p:cNvCxnSpPr/>
            <p:nvPr/>
          </p:nvCxnSpPr>
          <p:spPr>
            <a:xfrm rot="5400000">
              <a:off x="7015381" y="2685763"/>
              <a:ext cx="764272" cy="327545"/>
            </a:xfrm>
            <a:prstGeom prst="curvedConnector3">
              <a:avLst>
                <a:gd name="adj1" fmla="val 50000"/>
              </a:avLst>
            </a:prstGeom>
            <a:ln>
              <a:tailEnd type="ova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84 CuadroTexto"/>
                <p:cNvSpPr txBox="1"/>
                <p:nvPr/>
              </p:nvSpPr>
              <p:spPr>
                <a:xfrm>
                  <a:off x="7140198" y="2111872"/>
                  <a:ext cx="1205265" cy="3339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a:rPr>
                          <m:t>𝑑𝑊</m:t>
                        </m:r>
                        <m:r>
                          <a:rPr lang="es-ES" sz="1400" b="0" i="1" smtClean="0">
                            <a:latin typeface="Cambria Math"/>
                          </a:rPr>
                          <m:t>=</m:t>
                        </m:r>
                        <m:acc>
                          <m:accPr>
                            <m:chr m:val="⃗"/>
                            <m:ctrlPr>
                              <a:rPr lang="es-ES" sz="1400" b="0" i="1" smtClean="0">
                                <a:latin typeface="Cambria Math" panose="02040503050406030204" pitchFamily="18" charset="0"/>
                              </a:rPr>
                            </m:ctrlPr>
                          </m:accPr>
                          <m:e>
                            <m:r>
                              <a:rPr lang="es-ES" sz="1400" b="0" i="1" smtClean="0">
                                <a:latin typeface="Cambria Math"/>
                              </a:rPr>
                              <m:t>𝐹</m:t>
                            </m:r>
                          </m:e>
                        </m:acc>
                        <m:r>
                          <a:rPr lang="es-ES" sz="1400" b="0" i="1" smtClean="0">
                            <a:latin typeface="Cambria Math"/>
                          </a:rPr>
                          <m:t>·</m:t>
                        </m:r>
                        <m:r>
                          <a:rPr lang="es-ES" sz="1400" b="0" i="1" smtClean="0">
                            <a:latin typeface="Cambria Math"/>
                          </a:rPr>
                          <m:t>𝑑</m:t>
                        </m:r>
                        <m:acc>
                          <m:accPr>
                            <m:chr m:val="⃗"/>
                            <m:ctrlPr>
                              <a:rPr lang="es-ES" sz="1400" b="0" i="1" smtClean="0">
                                <a:latin typeface="Cambria Math" panose="02040503050406030204" pitchFamily="18" charset="0"/>
                              </a:rPr>
                            </m:ctrlPr>
                          </m:accPr>
                          <m:e>
                            <m:r>
                              <a:rPr lang="es-ES" sz="1400" b="0" i="1" smtClean="0">
                                <a:latin typeface="Cambria Math" panose="02040503050406030204" pitchFamily="18" charset="0"/>
                              </a:rPr>
                              <m:t>𝑥</m:t>
                            </m:r>
                          </m:e>
                        </m:acc>
                      </m:oMath>
                    </m:oMathPara>
                  </a14:m>
                  <a:endParaRPr lang="es-ES" sz="1400" dirty="0"/>
                </a:p>
              </p:txBody>
            </p:sp>
          </mc:Choice>
          <mc:Fallback xmlns="">
            <p:sp>
              <p:nvSpPr>
                <p:cNvPr id="37" name="84 CuadroTexto"/>
                <p:cNvSpPr txBox="1">
                  <a:spLocks noRot="1" noChangeAspect="1" noMove="1" noResize="1" noEditPoints="1" noAdjustHandles="1" noChangeArrowheads="1" noChangeShapeType="1" noTextEdit="1"/>
                </p:cNvSpPr>
                <p:nvPr/>
              </p:nvSpPr>
              <p:spPr>
                <a:xfrm>
                  <a:off x="7140198" y="2111872"/>
                  <a:ext cx="1205265" cy="333938"/>
                </a:xfrm>
                <a:prstGeom prst="rect">
                  <a:avLst/>
                </a:prstGeom>
                <a:blipFill>
                  <a:blip r:embed="rId14"/>
                  <a:stretch>
                    <a:fillRect t="-12963" r="-12626"/>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98" name="CuadroTexto 97"/>
              <p:cNvSpPr txBox="1"/>
              <p:nvPr/>
            </p:nvSpPr>
            <p:spPr>
              <a:xfrm>
                <a:off x="477672" y="5128710"/>
                <a:ext cx="8262321" cy="135338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El </a:t>
                </a:r>
                <a:r>
                  <a:rPr lang="es-ES" sz="1600" b="1" dirty="0" smtClean="0"/>
                  <a:t>trabajo realizado por una fuerza variable </a:t>
                </a:r>
                <a:r>
                  <a:rPr lang="es-ES" sz="1600" dirty="0" smtClean="0"/>
                  <a:t>al desplazar un cuerpo desde la posición inicial, </a:t>
                </a:r>
                <a14:m>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e>
                      <m:sub>
                        <m:r>
                          <a:rPr lang="es-ES" sz="1600" b="0" i="1" smtClean="0">
                            <a:latin typeface="Cambria Math" panose="02040503050406030204" pitchFamily="18" charset="0"/>
                          </a:rPr>
                          <m:t>0</m:t>
                        </m:r>
                      </m:sub>
                    </m:sSub>
                  </m:oMath>
                </a14:m>
                <a:r>
                  <a:rPr lang="es-ES" sz="1600" dirty="0" smtClean="0"/>
                  <a:t>, hasta la posición final, </a:t>
                </a:r>
                <a14:m>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𝑟</m:t>
                        </m:r>
                      </m:e>
                    </m:acc>
                  </m:oMath>
                </a14:m>
                <a:r>
                  <a:rPr lang="es-ES" sz="1600" dirty="0" smtClean="0"/>
                  <a:t>, es igual a la integral definida entre </a:t>
                </a:r>
                <a14:m>
                  <m:oMath xmlns:m="http://schemas.openxmlformats.org/officeDocument/2006/math">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e>
                      <m:sub>
                        <m:r>
                          <a:rPr lang="es-ES" sz="1600" i="1">
                            <a:latin typeface="Cambria Math" panose="02040503050406030204" pitchFamily="18" charset="0"/>
                          </a:rPr>
                          <m:t>0</m:t>
                        </m:r>
                      </m:sub>
                    </m:sSub>
                  </m:oMath>
                </a14:m>
                <a:r>
                  <a:rPr lang="es-ES" sz="1600" dirty="0" smtClean="0"/>
                  <a:t> y </a:t>
                </a:r>
                <a14:m>
                  <m:oMath xmlns:m="http://schemas.openxmlformats.org/officeDocument/2006/math">
                    <m:acc>
                      <m:accPr>
                        <m:chr m:val="⃗"/>
                        <m:ctrlPr>
                          <a:rPr lang="es-ES" sz="1600" i="1">
                            <a:latin typeface="Cambria Math" panose="02040503050406030204" pitchFamily="18" charset="0"/>
                          </a:rPr>
                        </m:ctrlPr>
                      </m:accPr>
                      <m:e>
                        <m:r>
                          <a:rPr lang="es-ES" sz="1600" i="1">
                            <a:latin typeface="Cambria Math" panose="02040503050406030204" pitchFamily="18" charset="0"/>
                          </a:rPr>
                          <m:t>𝑟</m:t>
                        </m:r>
                      </m:e>
                    </m:acc>
                  </m:oMath>
                </a14:m>
                <a:r>
                  <a:rPr lang="es-ES" sz="1600" dirty="0" smtClean="0"/>
                  <a:t> del producto </a:t>
                </a:r>
                <a14:m>
                  <m:oMath xmlns:m="http://schemas.openxmlformats.org/officeDocument/2006/math">
                    <m:acc>
                      <m:accPr>
                        <m:chr m:val="⃗"/>
                        <m:ctrlPr>
                          <a:rPr lang="es-ES" sz="1600" i="1">
                            <a:latin typeface="Cambria Math" panose="02040503050406030204" pitchFamily="18" charset="0"/>
                            <a:ea typeface="Cambria Math"/>
                          </a:rPr>
                        </m:ctrlPr>
                      </m:accPr>
                      <m:e>
                        <m:r>
                          <a:rPr lang="es-ES" sz="1600" i="1">
                            <a:latin typeface="Cambria Math"/>
                            <a:ea typeface="Cambria Math"/>
                          </a:rPr>
                          <m:t>𝐹</m:t>
                        </m:r>
                      </m:e>
                    </m:acc>
                    <m:r>
                      <a:rPr lang="es-ES" sz="1600" i="1">
                        <a:latin typeface="Cambria Math"/>
                        <a:ea typeface="Cambria Math"/>
                      </a:rPr>
                      <m:t>·</m:t>
                    </m:r>
                    <m:r>
                      <a:rPr lang="es-ES" sz="1600" i="1">
                        <a:latin typeface="Cambria Math"/>
                        <a:ea typeface="Cambria Math"/>
                      </a:rPr>
                      <m:t>𝑑</m:t>
                    </m:r>
                    <m:acc>
                      <m:accPr>
                        <m:chr m:val="⃗"/>
                        <m:ctrlPr>
                          <a:rPr lang="es-ES" sz="1600" i="1">
                            <a:latin typeface="Cambria Math" panose="02040503050406030204" pitchFamily="18" charset="0"/>
                            <a:ea typeface="Cambria Math"/>
                          </a:rPr>
                        </m:ctrlPr>
                      </m:accPr>
                      <m:e>
                        <m:r>
                          <a:rPr lang="es-ES" sz="1600" i="1">
                            <a:latin typeface="Cambria Math"/>
                            <a:ea typeface="Cambria Math"/>
                          </a:rPr>
                          <m:t>𝑟</m:t>
                        </m:r>
                      </m:e>
                    </m:acc>
                  </m:oMath>
                </a14:m>
                <a:r>
                  <a:rPr lang="es-ES" sz="1600" dirty="0" smtClean="0"/>
                  <a:t>:</a:t>
                </a:r>
              </a:p>
              <a:p>
                <a:pPr algn="just"/>
                <a:endParaRPr lang="es-ES" sz="1600" dirty="0" smtClean="0"/>
              </a:p>
              <a:p>
                <a:pPr algn="just"/>
                <a:endParaRPr lang="es-ES" sz="1600" dirty="0" smtClean="0"/>
              </a:p>
            </p:txBody>
          </p:sp>
        </mc:Choice>
        <mc:Fallback xmlns="">
          <p:sp>
            <p:nvSpPr>
              <p:cNvPr id="98" name="CuadroTexto 97"/>
              <p:cNvSpPr txBox="1">
                <a:spLocks noRot="1" noChangeAspect="1" noMove="1" noResize="1" noEditPoints="1" noAdjustHandles="1" noChangeArrowheads="1" noChangeShapeType="1" noTextEdit="1"/>
              </p:cNvSpPr>
              <p:nvPr/>
            </p:nvSpPr>
            <p:spPr>
              <a:xfrm>
                <a:off x="477672" y="5128710"/>
                <a:ext cx="8262321" cy="1353384"/>
              </a:xfrm>
              <a:prstGeom prst="rect">
                <a:avLst/>
              </a:prstGeom>
              <a:blipFill>
                <a:blip r:embed="rId15"/>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9" name="35 Rectángulo"/>
              <p:cNvSpPr/>
              <p:nvPr/>
            </p:nvSpPr>
            <p:spPr>
              <a:xfrm>
                <a:off x="3001239" y="5739452"/>
                <a:ext cx="3745384" cy="69185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𝑊</m:t>
                      </m:r>
                      <m:r>
                        <a:rPr lang="es-ES" sz="1600" b="0" i="1" smtClean="0">
                          <a:latin typeface="Cambria Math"/>
                          <a:ea typeface="Cambria Math"/>
                        </a:rPr>
                        <m:t>=</m:t>
                      </m:r>
                      <m:func>
                        <m:funcPr>
                          <m:ctrlPr>
                            <a:rPr lang="es-ES" sz="1600" b="0" i="1" smtClean="0">
                              <a:latin typeface="Cambria Math" panose="02040503050406030204" pitchFamily="18" charset="0"/>
                              <a:ea typeface="Cambria Math"/>
                            </a:rPr>
                          </m:ctrlPr>
                        </m:funcPr>
                        <m:fName>
                          <m:limLow>
                            <m:limLowPr>
                              <m:ctrlPr>
                                <a:rPr lang="es-ES" sz="1600" b="0" i="1" smtClean="0">
                                  <a:latin typeface="Cambria Math" panose="02040503050406030204" pitchFamily="18" charset="0"/>
                                  <a:ea typeface="Cambria Math"/>
                                </a:rPr>
                              </m:ctrlPr>
                            </m:limLowPr>
                            <m:e>
                              <m:r>
                                <m:rPr>
                                  <m:sty m:val="p"/>
                                </m:rPr>
                                <a:rPr lang="es-ES" sz="1600" b="0" i="0" smtClean="0">
                                  <a:latin typeface="Cambria Math" panose="02040503050406030204" pitchFamily="18" charset="0"/>
                                  <a:ea typeface="Cambria Math"/>
                                </a:rPr>
                                <m:t>lim</m:t>
                              </m:r>
                            </m:e>
                            <m:li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→0</m:t>
                              </m:r>
                            </m:lim>
                          </m:limLow>
                        </m:fName>
                        <m:e>
                          <m:nary>
                            <m:naryPr>
                              <m:chr m:val="∑"/>
                              <m:subHide m:val="on"/>
                              <m:supHide m:val="on"/>
                              <m:ctrlPr>
                                <a:rPr lang="es-ES" sz="1600" b="0" i="1" smtClean="0">
                                  <a:latin typeface="Cambria Math" panose="02040503050406030204" pitchFamily="18" charset="0"/>
                                  <a:ea typeface="Cambria Math"/>
                                </a:rPr>
                              </m:ctrlPr>
                            </m:naryPr>
                            <m:sub/>
                            <m:sup/>
                            <m:e>
                              <m:sSub>
                                <m:sSubPr>
                                  <m:ctrlPr>
                                    <a:rPr lang="es-ES" sz="1600" b="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𝐹</m:t>
                                  </m:r>
                                </m:e>
                                <m:sub>
                                  <m:r>
                                    <a:rPr lang="es-ES" sz="1600" b="0" i="1" smtClean="0">
                                      <a:latin typeface="Cambria Math" panose="02040503050406030204" pitchFamily="18" charset="0"/>
                                      <a:ea typeface="Cambria Math"/>
                                    </a:rPr>
                                    <m:t>𝑖</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e>
                          </m:nary>
                        </m:e>
                      </m:func>
                      <m:r>
                        <a:rPr lang="es-ES" sz="1600" b="0" i="1" smtClean="0">
                          <a:latin typeface="Cambria Math" panose="02040503050406030204" pitchFamily="18" charset="0"/>
                          <a:ea typeface="Cambria Math"/>
                        </a:rPr>
                        <m:t>=</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𝑥</m:t>
                              </m:r>
                            </m:e>
                            <m:sub>
                              <m:r>
                                <a:rPr lang="es-ES" sz="1600" b="0" i="1" smtClean="0">
                                  <a:latin typeface="Cambria Math"/>
                                  <a:ea typeface="Cambria Math"/>
                                </a:rPr>
                                <m:t>0</m:t>
                              </m:r>
                            </m:sub>
                          </m:sSub>
                        </m:sub>
                        <m:sup>
                          <m:r>
                            <a:rPr lang="es-ES" sz="1600" b="0" i="1" smtClean="0">
                              <a:latin typeface="Cambria Math" panose="02040503050406030204" pitchFamily="18" charset="0"/>
                              <a:ea typeface="Cambria Math"/>
                            </a:rPr>
                            <m:t>𝑥</m:t>
                          </m:r>
                        </m:sup>
                        <m:e>
                          <m:r>
                            <a:rPr lang="es-ES" sz="1600" b="0" i="1" smtClean="0">
                              <a:latin typeface="Cambria Math"/>
                              <a:ea typeface="Cambria Math"/>
                            </a:rPr>
                            <m:t>𝑑𝑊</m:t>
                          </m:r>
                        </m:e>
                      </m:nary>
                      <m:r>
                        <a:rPr lang="es-ES" sz="1600" b="0" i="1" smtClean="0">
                          <a:latin typeface="Cambria Math"/>
                          <a:ea typeface="Cambria Math"/>
                        </a:rPr>
                        <m:t>=</m:t>
                      </m:r>
                      <m:nary>
                        <m:naryPr>
                          <m:ctrlPr>
                            <a:rPr lang="es-ES" sz="1600" b="0" i="1" smtClean="0">
                              <a:latin typeface="Cambria Math" panose="02040503050406030204" pitchFamily="18" charset="0"/>
                              <a:ea typeface="Cambria Math"/>
                            </a:rPr>
                          </m:ctrlPr>
                        </m:naryPr>
                        <m:sub>
                          <m:sSub>
                            <m:sSubPr>
                              <m:ctrlPr>
                                <a:rPr lang="es-ES" sz="1600" b="0" i="1" smtClean="0">
                                  <a:latin typeface="Cambria Math" panose="02040503050406030204" pitchFamily="18" charset="0"/>
                                  <a:ea typeface="Cambria Math"/>
                                </a:rPr>
                              </m:ctrlPr>
                            </m:sSubPr>
                            <m:e>
                              <m:r>
                                <a:rPr lang="es-ES" sz="1600" b="0" i="1" smtClean="0">
                                  <a:latin typeface="Cambria Math" panose="02040503050406030204" pitchFamily="18" charset="0"/>
                                  <a:ea typeface="Cambria Math"/>
                                </a:rPr>
                                <m:t>𝑥</m:t>
                              </m:r>
                            </m:e>
                            <m:sub>
                              <m:r>
                                <a:rPr lang="es-ES" sz="1600" b="0" i="1" smtClean="0">
                                  <a:latin typeface="Cambria Math"/>
                                  <a:ea typeface="Cambria Math"/>
                                </a:rPr>
                                <m:t>0</m:t>
                              </m:r>
                            </m:sub>
                          </m:sSub>
                        </m:sub>
                        <m:sup>
                          <m:r>
                            <a:rPr lang="es-ES" sz="1600" b="0" i="1" smtClean="0">
                              <a:latin typeface="Cambria Math" panose="02040503050406030204" pitchFamily="18" charset="0"/>
                              <a:ea typeface="Cambria Math"/>
                            </a:rPr>
                            <m:t>𝑥</m:t>
                          </m:r>
                        </m:sup>
                        <m:e>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𝐹</m:t>
                              </m:r>
                            </m:e>
                          </m:acc>
                          <m:r>
                            <a:rPr lang="es-ES" sz="1600" b="0" i="1" smtClean="0">
                              <a:latin typeface="Cambria Math"/>
                              <a:ea typeface="Cambria Math"/>
                            </a:rPr>
                            <m:t>·</m:t>
                          </m:r>
                          <m:r>
                            <a:rPr lang="es-ES" sz="1600" b="0" i="1" smtClean="0">
                              <a:latin typeface="Cambria Math"/>
                              <a:ea typeface="Cambria Math"/>
                            </a:rPr>
                            <m:t>𝑑</m:t>
                          </m:r>
                          <m:acc>
                            <m:accPr>
                              <m:chr m:val="⃗"/>
                              <m:ctrlPr>
                                <a:rPr lang="es-ES" sz="1600" b="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𝑥</m:t>
                              </m:r>
                            </m:e>
                          </m:acc>
                        </m:e>
                      </m:nary>
                    </m:oMath>
                  </m:oMathPara>
                </a14:m>
                <a:endParaRPr lang="es-ES" sz="1600" dirty="0"/>
              </a:p>
            </p:txBody>
          </p:sp>
        </mc:Choice>
        <mc:Fallback xmlns="">
          <p:sp>
            <p:nvSpPr>
              <p:cNvPr id="99" name="35 Rectángulo"/>
              <p:cNvSpPr>
                <a:spLocks noRot="1" noChangeAspect="1" noMove="1" noResize="1" noEditPoints="1" noAdjustHandles="1" noChangeArrowheads="1" noChangeShapeType="1" noTextEdit="1"/>
              </p:cNvSpPr>
              <p:nvPr/>
            </p:nvSpPr>
            <p:spPr>
              <a:xfrm>
                <a:off x="3001239" y="5739452"/>
                <a:ext cx="3745384" cy="691856"/>
              </a:xfrm>
              <a:prstGeom prst="rect">
                <a:avLst/>
              </a:prstGeom>
              <a:blipFill>
                <a:blip r:embed="rId16"/>
                <a:stretch>
                  <a:fillRect/>
                </a:stretch>
              </a:blipFill>
            </p:spPr>
            <p:txBody>
              <a:bodyPr/>
              <a:lstStyle/>
              <a:p>
                <a:r>
                  <a:rPr lang="es-ES">
                    <a:noFill/>
                  </a:rPr>
                  <a:t> </a:t>
                </a:r>
              </a:p>
            </p:txBody>
          </p:sp>
        </mc:Fallback>
      </mc:AlternateContent>
      <p:sp>
        <p:nvSpPr>
          <p:cNvPr id="79" name="Rectángulo 78"/>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4238134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12" name="CuadroTexto 11"/>
          <p:cNvSpPr txBox="1"/>
          <p:nvPr/>
        </p:nvSpPr>
        <p:spPr>
          <a:xfrm>
            <a:off x="477672" y="966886"/>
            <a:ext cx="5770728" cy="369332"/>
          </a:xfrm>
          <a:prstGeom prst="rect">
            <a:avLst/>
          </a:prstGeom>
          <a:noFill/>
        </p:spPr>
        <p:txBody>
          <a:bodyPr wrap="square" rtlCol="0">
            <a:spAutoFit/>
          </a:bodyPr>
          <a:lstStyle/>
          <a:p>
            <a:r>
              <a:rPr lang="es-ES" b="1" dirty="0">
                <a:solidFill>
                  <a:srgbClr val="002060"/>
                </a:solidFill>
              </a:rPr>
              <a:t>9</a:t>
            </a:r>
            <a:r>
              <a:rPr lang="es-ES" b="1" dirty="0" smtClean="0">
                <a:solidFill>
                  <a:srgbClr val="002060"/>
                </a:solidFill>
              </a:rPr>
              <a:t>.2. Trabajo de fuerzas variables</a:t>
            </a:r>
            <a:endParaRPr lang="es-ES" b="1" dirty="0">
              <a:solidFill>
                <a:srgbClr val="002060"/>
              </a:solidFill>
            </a:endParaRPr>
          </a:p>
        </p:txBody>
      </p:sp>
      <p:sp>
        <p:nvSpPr>
          <p:cNvPr id="100" name="Rectángulo 99"/>
          <p:cNvSpPr/>
          <p:nvPr/>
        </p:nvSpPr>
        <p:spPr>
          <a:xfrm>
            <a:off x="477672" y="1336218"/>
            <a:ext cx="5961228" cy="369332"/>
          </a:xfrm>
          <a:prstGeom prst="rect">
            <a:avLst/>
          </a:prstGeom>
        </p:spPr>
        <p:txBody>
          <a:bodyPr wrap="square">
            <a:spAutoFit/>
          </a:bodyPr>
          <a:lstStyle/>
          <a:p>
            <a:r>
              <a:rPr lang="es-ES" b="1" dirty="0">
                <a:solidFill>
                  <a:srgbClr val="00B0F0"/>
                </a:solidFill>
                <a:sym typeface="Wingdings 3" panose="05040102010807070707" pitchFamily="18" charset="2"/>
              </a:rPr>
              <a:t> </a:t>
            </a:r>
            <a:r>
              <a:rPr lang="es-ES" b="1" dirty="0" smtClean="0">
                <a:solidFill>
                  <a:srgbClr val="00B0F0"/>
                </a:solidFill>
                <a:sym typeface="Wingdings 3" panose="05040102010807070707" pitchFamily="18" charset="2"/>
              </a:rPr>
              <a:t>Trabajo de varias fuerzas variables </a:t>
            </a:r>
            <a:endParaRPr lang="es-ES" b="1" dirty="0">
              <a:solidFill>
                <a:srgbClr val="00B0F0"/>
              </a:solidFill>
            </a:endParaRPr>
          </a:p>
        </p:txBody>
      </p:sp>
      <p:grpSp>
        <p:nvGrpSpPr>
          <p:cNvPr id="101" name="Grupo 100"/>
          <p:cNvGrpSpPr/>
          <p:nvPr/>
        </p:nvGrpSpPr>
        <p:grpSpPr>
          <a:xfrm>
            <a:off x="1490649" y="1705550"/>
            <a:ext cx="2808950" cy="2756848"/>
            <a:chOff x="964232" y="1204841"/>
            <a:chExt cx="2808950" cy="2756848"/>
          </a:xfrm>
        </p:grpSpPr>
        <p:pic>
          <p:nvPicPr>
            <p:cNvPr id="10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1324" y="1716278"/>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3" name="17 Grupo"/>
            <p:cNvGrpSpPr/>
            <p:nvPr/>
          </p:nvGrpSpPr>
          <p:grpSpPr>
            <a:xfrm>
              <a:off x="964232" y="1204841"/>
              <a:ext cx="1978283" cy="2756848"/>
              <a:chOff x="915043" y="1501253"/>
              <a:chExt cx="1978283" cy="2756848"/>
            </a:xfrm>
          </p:grpSpPr>
          <p:pic>
            <p:nvPicPr>
              <p:cNvPr id="1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043" y="3224924"/>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1" name="7 Conector recto de flecha"/>
              <p:cNvCxnSpPr/>
              <p:nvPr/>
            </p:nvCxnSpPr>
            <p:spPr>
              <a:xfrm flipV="1">
                <a:off x="1178258" y="2156346"/>
                <a:ext cx="773372" cy="134203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2" name="9 Conector recto de flecha"/>
              <p:cNvCxnSpPr/>
              <p:nvPr/>
            </p:nvCxnSpPr>
            <p:spPr>
              <a:xfrm flipV="1">
                <a:off x="1173708" y="1501253"/>
                <a:ext cx="191069" cy="1978927"/>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13 Conector recto de flecha"/>
              <p:cNvCxnSpPr/>
              <p:nvPr/>
            </p:nvCxnSpPr>
            <p:spPr>
              <a:xfrm>
                <a:off x="1189630" y="3482456"/>
                <a:ext cx="1703696" cy="65962"/>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15 Conector recto de flecha"/>
              <p:cNvCxnSpPr/>
              <p:nvPr/>
            </p:nvCxnSpPr>
            <p:spPr>
              <a:xfrm>
                <a:off x="1201003" y="3493827"/>
                <a:ext cx="1542197" cy="76427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4" name="18 Conector recto de flecha"/>
            <p:cNvCxnSpPr/>
            <p:nvPr/>
          </p:nvCxnSpPr>
          <p:spPr>
            <a:xfrm flipV="1">
              <a:off x="1242373" y="1967837"/>
              <a:ext cx="2288275" cy="1205555"/>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22 CuadroTexto"/>
                <p:cNvSpPr txBox="1"/>
                <p:nvPr/>
              </p:nvSpPr>
              <p:spPr>
                <a:xfrm>
                  <a:off x="1007944" y="1463108"/>
                  <a:ext cx="435312"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1</m:t>
                            </m:r>
                          </m:sub>
                        </m:sSub>
                      </m:oMath>
                    </m:oMathPara>
                  </a14:m>
                  <a:endParaRPr lang="es-ES" sz="1600" dirty="0"/>
                </a:p>
              </p:txBody>
            </p:sp>
          </mc:Choice>
          <mc:Fallback xmlns="">
            <p:sp>
              <p:nvSpPr>
                <p:cNvPr id="27" name="22 CuadroTexto"/>
                <p:cNvSpPr txBox="1">
                  <a:spLocks noRot="1" noChangeAspect="1" noMove="1" noResize="1" noEditPoints="1" noAdjustHandles="1" noChangeArrowheads="1" noChangeShapeType="1" noTextEdit="1"/>
                </p:cNvSpPr>
                <p:nvPr/>
              </p:nvSpPr>
              <p:spPr>
                <a:xfrm>
                  <a:off x="1007944" y="1463108"/>
                  <a:ext cx="435312" cy="368499"/>
                </a:xfrm>
                <a:prstGeom prst="rect">
                  <a:avLst/>
                </a:prstGeom>
                <a:blipFill>
                  <a:blip r:embed="rId4"/>
                  <a:stretch>
                    <a:fillRect t="-13333" r="-1944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6" name="34 CuadroTexto"/>
                <p:cNvSpPr txBox="1"/>
                <p:nvPr/>
              </p:nvSpPr>
              <p:spPr>
                <a:xfrm>
                  <a:off x="1542481" y="1629156"/>
                  <a:ext cx="440057"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2</m:t>
                            </m:r>
                          </m:sub>
                        </m:sSub>
                      </m:oMath>
                    </m:oMathPara>
                  </a14:m>
                  <a:endParaRPr lang="es-ES" sz="1600" dirty="0"/>
                </a:p>
              </p:txBody>
            </p:sp>
          </mc:Choice>
          <mc:Fallback xmlns="">
            <p:sp>
              <p:nvSpPr>
                <p:cNvPr id="34" name="34 CuadroTexto"/>
                <p:cNvSpPr txBox="1">
                  <a:spLocks noRot="1" noChangeAspect="1" noMove="1" noResize="1" noEditPoints="1" noAdjustHandles="1" noChangeArrowheads="1" noChangeShapeType="1" noTextEdit="1"/>
                </p:cNvSpPr>
                <p:nvPr/>
              </p:nvSpPr>
              <p:spPr>
                <a:xfrm>
                  <a:off x="1542481" y="1629156"/>
                  <a:ext cx="440057" cy="368499"/>
                </a:xfrm>
                <a:prstGeom prst="rect">
                  <a:avLst/>
                </a:prstGeom>
                <a:blipFill>
                  <a:blip r:embed="rId5"/>
                  <a:stretch>
                    <a:fillRect t="-13333" r="-208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7" name="35 CuadroTexto"/>
                <p:cNvSpPr txBox="1"/>
                <p:nvPr/>
              </p:nvSpPr>
              <p:spPr>
                <a:xfrm>
                  <a:off x="2470529" y="2871102"/>
                  <a:ext cx="440057"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3</m:t>
                            </m:r>
                          </m:sub>
                        </m:sSub>
                      </m:oMath>
                    </m:oMathPara>
                  </a14:m>
                  <a:endParaRPr lang="es-ES" sz="1600" dirty="0"/>
                </a:p>
              </p:txBody>
            </p:sp>
          </mc:Choice>
          <mc:Fallback xmlns="">
            <p:sp>
              <p:nvSpPr>
                <p:cNvPr id="35" name="35 CuadroTexto"/>
                <p:cNvSpPr txBox="1">
                  <a:spLocks noRot="1" noChangeAspect="1" noMove="1" noResize="1" noEditPoints="1" noAdjustHandles="1" noChangeArrowheads="1" noChangeShapeType="1" noTextEdit="1"/>
                </p:cNvSpPr>
                <p:nvPr/>
              </p:nvSpPr>
              <p:spPr>
                <a:xfrm>
                  <a:off x="2470529" y="2871102"/>
                  <a:ext cx="440057" cy="368499"/>
                </a:xfrm>
                <a:prstGeom prst="rect">
                  <a:avLst/>
                </a:prstGeom>
                <a:blipFill>
                  <a:blip r:embed="rId6"/>
                  <a:stretch>
                    <a:fillRect t="-13333" r="-208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8" name="36 CuadroTexto"/>
                <p:cNvSpPr txBox="1"/>
                <p:nvPr/>
              </p:nvSpPr>
              <p:spPr>
                <a:xfrm>
                  <a:off x="2456881" y="3485251"/>
                  <a:ext cx="431272"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4</m:t>
                            </m:r>
                          </m:sub>
                        </m:sSub>
                      </m:oMath>
                    </m:oMathPara>
                  </a14:m>
                  <a:endParaRPr lang="es-ES" sz="1600" dirty="0"/>
                </a:p>
              </p:txBody>
            </p:sp>
          </mc:Choice>
          <mc:Fallback xmlns="">
            <p:sp>
              <p:nvSpPr>
                <p:cNvPr id="36" name="36 CuadroTexto"/>
                <p:cNvSpPr txBox="1">
                  <a:spLocks noRot="1" noChangeAspect="1" noMove="1" noResize="1" noEditPoints="1" noAdjustHandles="1" noChangeArrowheads="1" noChangeShapeType="1" noTextEdit="1"/>
                </p:cNvSpPr>
                <p:nvPr/>
              </p:nvSpPr>
              <p:spPr>
                <a:xfrm>
                  <a:off x="2456881" y="3485251"/>
                  <a:ext cx="431272" cy="368499"/>
                </a:xfrm>
                <a:prstGeom prst="rect">
                  <a:avLst/>
                </a:prstGeom>
                <a:blipFill>
                  <a:blip r:embed="rId7"/>
                  <a:stretch>
                    <a:fillRect t="-13115" r="-211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9" name="37 CuadroTexto"/>
                <p:cNvSpPr txBox="1"/>
                <p:nvPr/>
              </p:nvSpPr>
              <p:spPr>
                <a:xfrm>
                  <a:off x="2197575" y="2202362"/>
                  <a:ext cx="4664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37" name="37 CuadroTexto"/>
                <p:cNvSpPr txBox="1">
                  <a:spLocks noRot="1" noChangeAspect="1" noMove="1" noResize="1" noEditPoints="1" noAdjustHandles="1" noChangeArrowheads="1" noChangeShapeType="1" noTextEdit="1"/>
                </p:cNvSpPr>
                <p:nvPr/>
              </p:nvSpPr>
              <p:spPr>
                <a:xfrm>
                  <a:off x="2197575" y="2202362"/>
                  <a:ext cx="466473" cy="338554"/>
                </a:xfrm>
                <a:prstGeom prst="rect">
                  <a:avLst/>
                </a:prstGeom>
                <a:blipFill>
                  <a:blip r:embed="rId8"/>
                  <a:stretch>
                    <a:fillRect t="-12727" r="-38961"/>
                  </a:stretch>
                </a:blipFill>
              </p:spPr>
              <p:txBody>
                <a:bodyPr/>
                <a:lstStyle/>
                <a:p>
                  <a:r>
                    <a:rPr lang="es-ES">
                      <a:noFill/>
                    </a:rPr>
                    <a:t> </a:t>
                  </a:r>
                </a:p>
              </p:txBody>
            </p:sp>
          </mc:Fallback>
        </mc:AlternateContent>
      </p:grpSp>
      <p:grpSp>
        <p:nvGrpSpPr>
          <p:cNvPr id="115" name="Grupo 114"/>
          <p:cNvGrpSpPr/>
          <p:nvPr/>
        </p:nvGrpSpPr>
        <p:grpSpPr>
          <a:xfrm>
            <a:off x="5655490" y="2195963"/>
            <a:ext cx="2808950" cy="1777393"/>
            <a:chOff x="5306495" y="1736195"/>
            <a:chExt cx="2808950" cy="1777393"/>
          </a:xfrm>
        </p:grpSpPr>
        <p:pic>
          <p:nvPicPr>
            <p:cNvPr id="11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3587" y="1759496"/>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7" name="24 Grupo"/>
            <p:cNvGrpSpPr/>
            <p:nvPr/>
          </p:nvGrpSpPr>
          <p:grpSpPr>
            <a:xfrm>
              <a:off x="5306495" y="1801505"/>
              <a:ext cx="1626568" cy="1712083"/>
              <a:chOff x="915043" y="2054699"/>
              <a:chExt cx="1626568" cy="1712083"/>
            </a:xfrm>
          </p:grpSpPr>
          <p:pic>
            <p:nvPicPr>
              <p:cNvPr id="122"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043" y="3224924"/>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3" name="26 Conector recto de flecha"/>
              <p:cNvCxnSpPr/>
              <p:nvPr/>
            </p:nvCxnSpPr>
            <p:spPr>
              <a:xfrm flipV="1">
                <a:off x="1178258" y="2054699"/>
                <a:ext cx="1363353" cy="144367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18" name="30 Conector recto de flecha"/>
            <p:cNvCxnSpPr/>
            <p:nvPr/>
          </p:nvCxnSpPr>
          <p:spPr>
            <a:xfrm flipV="1">
              <a:off x="5570989" y="2038351"/>
              <a:ext cx="2288275" cy="1205555"/>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9" name="21 Arco"/>
            <p:cNvSpPr/>
            <p:nvPr/>
          </p:nvSpPr>
          <p:spPr>
            <a:xfrm rot="1352344">
              <a:off x="5882185" y="2483893"/>
              <a:ext cx="614149" cy="600501"/>
            </a:xfrm>
            <a:prstGeom prst="arc">
              <a:avLst>
                <a:gd name="adj1" fmla="val 16200000"/>
                <a:gd name="adj2" fmla="val 199069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120" name="38 CuadroTexto"/>
                <p:cNvSpPr txBox="1"/>
                <p:nvPr/>
              </p:nvSpPr>
              <p:spPr>
                <a:xfrm rot="18788486">
                  <a:off x="5527628" y="2134124"/>
                  <a:ext cx="1164358" cy="3684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𝑅𝑒𝑠𝑢𝑙𝑡𝑎𝑛𝑡𝑒</m:t>
                            </m:r>
                          </m:sub>
                        </m:sSub>
                      </m:oMath>
                    </m:oMathPara>
                  </a14:m>
                  <a:endParaRPr lang="es-ES" sz="1600" dirty="0"/>
                </a:p>
              </p:txBody>
            </p:sp>
          </mc:Choice>
          <mc:Fallback xmlns="">
            <p:sp>
              <p:nvSpPr>
                <p:cNvPr id="38" name="38 CuadroTexto"/>
                <p:cNvSpPr txBox="1">
                  <a:spLocks noRot="1" noChangeAspect="1" noMove="1" noResize="1" noEditPoints="1" noAdjustHandles="1" noChangeArrowheads="1" noChangeShapeType="1" noTextEdit="1"/>
                </p:cNvSpPr>
                <p:nvPr/>
              </p:nvSpPr>
              <p:spPr>
                <a:xfrm rot="18788486">
                  <a:off x="5527628" y="2134124"/>
                  <a:ext cx="1164358" cy="368499"/>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1" name="39 CuadroTexto"/>
                <p:cNvSpPr txBox="1"/>
                <p:nvPr/>
              </p:nvSpPr>
              <p:spPr>
                <a:xfrm>
                  <a:off x="7085748" y="2409353"/>
                  <a:ext cx="46647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39" name="39 CuadroTexto"/>
                <p:cNvSpPr txBox="1">
                  <a:spLocks noRot="1" noChangeAspect="1" noMove="1" noResize="1" noEditPoints="1" noAdjustHandles="1" noChangeArrowheads="1" noChangeShapeType="1" noTextEdit="1"/>
                </p:cNvSpPr>
                <p:nvPr/>
              </p:nvSpPr>
              <p:spPr>
                <a:xfrm>
                  <a:off x="7085748" y="2409353"/>
                  <a:ext cx="466473" cy="338554"/>
                </a:xfrm>
                <a:prstGeom prst="rect">
                  <a:avLst/>
                </a:prstGeom>
                <a:blipFill>
                  <a:blip r:embed="rId10"/>
                  <a:stretch>
                    <a:fillRect t="-12727" r="-38961"/>
                  </a:stretch>
                </a:blipFill>
              </p:spPr>
              <p:txBody>
                <a:bodyPr/>
                <a:lstStyle/>
                <a:p>
                  <a:r>
                    <a:rPr lang="es-ES">
                      <a:noFill/>
                    </a:rPr>
                    <a:t> </a:t>
                  </a:r>
                </a:p>
              </p:txBody>
            </p:sp>
          </mc:Fallback>
        </mc:AlternateContent>
      </p:grpSp>
      <p:sp>
        <p:nvSpPr>
          <p:cNvPr id="124" name="31 Flecha izquierda y derecha"/>
          <p:cNvSpPr/>
          <p:nvPr/>
        </p:nvSpPr>
        <p:spPr>
          <a:xfrm>
            <a:off x="4402380" y="2970954"/>
            <a:ext cx="764275" cy="300251"/>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125" name="32 CuadroTexto"/>
              <p:cNvSpPr txBox="1"/>
              <p:nvPr/>
            </p:nvSpPr>
            <p:spPr>
              <a:xfrm>
                <a:off x="842304" y="4413712"/>
                <a:ext cx="5165260" cy="76450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𝑊</m:t>
                          </m:r>
                        </m:e>
                        <m:sub>
                          <m:r>
                            <a:rPr lang="es-ES" sz="1600" b="0" i="1" smtClean="0">
                              <a:latin typeface="Cambria Math"/>
                            </a:rPr>
                            <m:t>𝑇</m:t>
                          </m:r>
                        </m:sub>
                      </m:sSub>
                      <m:r>
                        <a:rPr lang="es-ES" sz="1600" b="0" i="1" smtClean="0">
                          <a:latin typeface="Cambria Math"/>
                        </a:rPr>
                        <m:t>=</m:t>
                      </m:r>
                      <m:nary>
                        <m:naryPr>
                          <m:chr m:val="∑"/>
                          <m:ctrlPr>
                            <a:rPr lang="es-ES" sz="1600" b="0" i="1" smtClean="0">
                              <a:latin typeface="Cambria Math" panose="02040503050406030204" pitchFamily="18" charset="0"/>
                            </a:rPr>
                          </m:ctrlPr>
                        </m:naryPr>
                        <m:sub>
                          <m:r>
                            <m:rPr>
                              <m:brk m:alnAt="23"/>
                            </m:rPr>
                            <a:rPr lang="es-ES" sz="1600" b="0" i="1" smtClean="0">
                              <a:latin typeface="Cambria Math"/>
                            </a:rPr>
                            <m:t>𝑖</m:t>
                          </m:r>
                          <m:r>
                            <a:rPr lang="es-ES" sz="1600" b="0" i="1" smtClean="0">
                              <a:latin typeface="Cambria Math"/>
                            </a:rPr>
                            <m:t>=1</m:t>
                          </m:r>
                        </m:sub>
                        <m:sup>
                          <m:r>
                            <a:rPr lang="es-ES" sz="1600" b="0" i="1" smtClean="0">
                              <a:latin typeface="Cambria Math"/>
                            </a:rPr>
                            <m:t>𝑛</m:t>
                          </m:r>
                        </m:sup>
                        <m:e>
                          <m:sSub>
                            <m:sSubPr>
                              <m:ctrlPr>
                                <a:rPr lang="es-ES" sz="1600" b="0" i="1" smtClean="0">
                                  <a:latin typeface="Cambria Math" panose="02040503050406030204" pitchFamily="18" charset="0"/>
                                </a:rPr>
                              </m:ctrlPr>
                            </m:sSubPr>
                            <m:e>
                              <m:r>
                                <a:rPr lang="es-ES" sz="1600" b="0" i="1" smtClean="0">
                                  <a:latin typeface="Cambria Math"/>
                                </a:rPr>
                                <m:t>𝑊</m:t>
                              </m:r>
                            </m:e>
                            <m:sub>
                              <m:r>
                                <a:rPr lang="es-ES" sz="1600" b="0" i="1" smtClean="0">
                                  <a:latin typeface="Cambria Math"/>
                                </a:rPr>
                                <m:t>𝑖</m:t>
                              </m:r>
                            </m:sub>
                          </m:sSub>
                        </m:e>
                      </m:nary>
                      <m:r>
                        <a:rPr lang="es-ES" sz="1600" b="0" i="1" smtClean="0">
                          <a:latin typeface="Cambria Math"/>
                        </a:rPr>
                        <m:t>=</m:t>
                      </m:r>
                      <m:nary>
                        <m:naryPr>
                          <m:ctrlPr>
                            <a:rPr lang="es-ES" sz="1600" b="0" i="1" smtClean="0">
                              <a:latin typeface="Cambria Math" panose="02040503050406030204" pitchFamily="18" charset="0"/>
                            </a:rPr>
                          </m:ctrlPr>
                        </m:naryPr>
                        <m:sub>
                          <m:sSub>
                            <m:sSubPr>
                              <m:ctrlPr>
                                <a:rPr lang="es-ES" sz="1600" b="0" i="1" smtClean="0">
                                  <a:latin typeface="Cambria Math" panose="02040503050406030204" pitchFamily="18" charset="0"/>
                                </a:rPr>
                              </m:ctrlPr>
                            </m:sSubPr>
                            <m:e>
                              <m:r>
                                <a:rPr lang="es-ES" sz="1600" b="0" i="1" smtClean="0">
                                  <a:latin typeface="Cambria Math"/>
                                </a:rPr>
                                <m:t>𝑟</m:t>
                              </m:r>
                            </m:e>
                            <m:sub>
                              <m:r>
                                <a:rPr lang="es-ES" sz="1600" b="0" i="1" smtClean="0">
                                  <a:latin typeface="Cambria Math"/>
                                </a:rPr>
                                <m:t>0</m:t>
                              </m:r>
                            </m:sub>
                          </m:sSub>
                        </m:sub>
                        <m:sup>
                          <m:r>
                            <a:rPr lang="es-ES" sz="1600" b="0" i="1" smtClean="0">
                              <a:latin typeface="Cambria Math"/>
                            </a:rPr>
                            <m:t>𝑟</m:t>
                          </m:r>
                        </m:sup>
                        <m:e>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1</m:t>
                              </m:r>
                            </m:sub>
                          </m:sSub>
                          <m:r>
                            <a:rPr lang="es-ES" sz="1600" b="0" i="1" smtClean="0">
                              <a:latin typeface="Cambria Math"/>
                            </a:rPr>
                            <m:t>·</m:t>
                          </m:r>
                          <m:r>
                            <a:rPr lang="es-ES" sz="1600" b="0" i="1" smtClean="0">
                              <a:latin typeface="Cambria Math"/>
                            </a:rPr>
                            <m:t>𝑑</m:t>
                          </m:r>
                          <m:acc>
                            <m:accPr>
                              <m:chr m:val="⃗"/>
                              <m:ctrlPr>
                                <a:rPr lang="es-ES" sz="1600" b="0" i="1" smtClean="0">
                                  <a:latin typeface="Cambria Math" panose="02040503050406030204" pitchFamily="18" charset="0"/>
                                </a:rPr>
                              </m:ctrlPr>
                            </m:accPr>
                            <m:e>
                              <m:r>
                                <a:rPr lang="es-ES" sz="1600" b="0" i="1" smtClean="0">
                                  <a:latin typeface="Cambria Math"/>
                                </a:rPr>
                                <m:t>𝑟</m:t>
                              </m:r>
                            </m:e>
                          </m:acc>
                        </m:e>
                      </m:nary>
                      <m:r>
                        <a:rPr lang="es-ES" sz="1600" b="0" i="1" smtClean="0">
                          <a:latin typeface="Cambria Math"/>
                        </a:rPr>
                        <m:t>+</m:t>
                      </m:r>
                      <m:nary>
                        <m:naryPr>
                          <m:ctrlPr>
                            <a:rPr lang="es-ES" sz="1600" i="1">
                              <a:latin typeface="Cambria Math" panose="02040503050406030204" pitchFamily="18" charset="0"/>
                            </a:rPr>
                          </m:ctrlPr>
                        </m:naryPr>
                        <m:sub>
                          <m:sSub>
                            <m:sSubPr>
                              <m:ctrlPr>
                                <a:rPr lang="es-ES" sz="1600" i="1">
                                  <a:latin typeface="Cambria Math" panose="02040503050406030204" pitchFamily="18" charset="0"/>
                                </a:rPr>
                              </m:ctrlPr>
                            </m:sSubPr>
                            <m:e>
                              <m:r>
                                <a:rPr lang="es-ES" sz="1600" i="1">
                                  <a:latin typeface="Cambria Math"/>
                                </a:rPr>
                                <m:t>𝑟</m:t>
                              </m:r>
                            </m:e>
                            <m:sub>
                              <m:r>
                                <a:rPr lang="es-ES" sz="1600" i="1">
                                  <a:latin typeface="Cambria Math"/>
                                </a:rPr>
                                <m:t>0</m:t>
                              </m:r>
                            </m:sub>
                          </m:sSub>
                        </m:sub>
                        <m:sup>
                          <m:r>
                            <a:rPr lang="es-ES" sz="1600" i="1">
                              <a:latin typeface="Cambria Math"/>
                            </a:rPr>
                            <m:t>𝑟</m:t>
                          </m:r>
                        </m:sup>
                        <m:e>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2</m:t>
                              </m:r>
                            </m:sub>
                          </m:sSub>
                          <m:r>
                            <a:rPr lang="es-ES" sz="1600" i="1">
                              <a:latin typeface="Cambria Math"/>
                            </a:rPr>
                            <m:t>·</m:t>
                          </m:r>
                          <m:r>
                            <a:rPr lang="es-ES" sz="1600" i="1">
                              <a:latin typeface="Cambria Math"/>
                            </a:rPr>
                            <m:t>𝑑</m:t>
                          </m:r>
                          <m:acc>
                            <m:accPr>
                              <m:chr m:val="⃗"/>
                              <m:ctrlPr>
                                <a:rPr lang="es-ES" sz="1600" i="1">
                                  <a:latin typeface="Cambria Math" panose="02040503050406030204" pitchFamily="18" charset="0"/>
                                </a:rPr>
                              </m:ctrlPr>
                            </m:accPr>
                            <m:e>
                              <m:r>
                                <a:rPr lang="es-ES" sz="1600" i="1">
                                  <a:latin typeface="Cambria Math"/>
                                </a:rPr>
                                <m:t>𝑟</m:t>
                              </m:r>
                            </m:e>
                          </m:acc>
                        </m:e>
                      </m:nary>
                      <m:r>
                        <a:rPr lang="es-ES" sz="1600" b="0" i="1" smtClean="0">
                          <a:latin typeface="Cambria Math"/>
                        </a:rPr>
                        <m:t>+…+</m:t>
                      </m:r>
                      <m:nary>
                        <m:naryPr>
                          <m:ctrlPr>
                            <a:rPr lang="es-ES" sz="1600" i="1">
                              <a:latin typeface="Cambria Math" panose="02040503050406030204" pitchFamily="18" charset="0"/>
                            </a:rPr>
                          </m:ctrlPr>
                        </m:naryPr>
                        <m:sub>
                          <m:sSub>
                            <m:sSubPr>
                              <m:ctrlPr>
                                <a:rPr lang="es-ES" sz="1600" i="1">
                                  <a:latin typeface="Cambria Math" panose="02040503050406030204" pitchFamily="18" charset="0"/>
                                </a:rPr>
                              </m:ctrlPr>
                            </m:sSubPr>
                            <m:e>
                              <m:r>
                                <a:rPr lang="es-ES" sz="1600" i="1">
                                  <a:latin typeface="Cambria Math"/>
                                </a:rPr>
                                <m:t>𝑟</m:t>
                              </m:r>
                            </m:e>
                            <m:sub>
                              <m:r>
                                <a:rPr lang="es-ES" sz="1600" i="1">
                                  <a:latin typeface="Cambria Math"/>
                                </a:rPr>
                                <m:t>0</m:t>
                              </m:r>
                            </m:sub>
                          </m:sSub>
                        </m:sub>
                        <m:sup>
                          <m:r>
                            <a:rPr lang="es-ES" sz="1600" i="1">
                              <a:latin typeface="Cambria Math"/>
                            </a:rPr>
                            <m:t>𝑟</m:t>
                          </m:r>
                        </m:sup>
                        <m:e>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𝑛</m:t>
                              </m:r>
                            </m:sub>
                          </m:sSub>
                          <m:r>
                            <a:rPr lang="es-ES" sz="1600" i="1">
                              <a:latin typeface="Cambria Math"/>
                            </a:rPr>
                            <m:t>·</m:t>
                          </m:r>
                          <m:r>
                            <a:rPr lang="es-ES" sz="1600" i="1">
                              <a:latin typeface="Cambria Math"/>
                            </a:rPr>
                            <m:t>𝑑</m:t>
                          </m:r>
                          <m:acc>
                            <m:accPr>
                              <m:chr m:val="⃗"/>
                              <m:ctrlPr>
                                <a:rPr lang="es-ES" sz="1600" i="1">
                                  <a:latin typeface="Cambria Math" panose="02040503050406030204" pitchFamily="18" charset="0"/>
                                </a:rPr>
                              </m:ctrlPr>
                            </m:accPr>
                            <m:e>
                              <m:r>
                                <a:rPr lang="es-ES" sz="1600" i="1">
                                  <a:latin typeface="Cambria Math"/>
                                </a:rPr>
                                <m:t>𝑟</m:t>
                              </m:r>
                            </m:e>
                          </m:acc>
                        </m:e>
                      </m:nary>
                      <m:r>
                        <a:rPr lang="es-ES" sz="1600" b="0" i="1" smtClean="0">
                          <a:latin typeface="Cambria Math"/>
                        </a:rPr>
                        <m:t>=</m:t>
                      </m:r>
                    </m:oMath>
                  </m:oMathPara>
                </a14:m>
                <a:endParaRPr lang="es-ES" sz="1600" dirty="0"/>
              </a:p>
            </p:txBody>
          </p:sp>
        </mc:Choice>
        <mc:Fallback xmlns="">
          <p:sp>
            <p:nvSpPr>
              <p:cNvPr id="125" name="32 CuadroTexto"/>
              <p:cNvSpPr txBox="1">
                <a:spLocks noRot="1" noChangeAspect="1" noMove="1" noResize="1" noEditPoints="1" noAdjustHandles="1" noChangeArrowheads="1" noChangeShapeType="1" noTextEdit="1"/>
              </p:cNvSpPr>
              <p:nvPr/>
            </p:nvSpPr>
            <p:spPr>
              <a:xfrm>
                <a:off x="842304" y="4413712"/>
                <a:ext cx="5165260" cy="764505"/>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6" name="42 CuadroTexto"/>
              <p:cNvSpPr txBox="1"/>
              <p:nvPr/>
            </p:nvSpPr>
            <p:spPr>
              <a:xfrm>
                <a:off x="3468932" y="5170384"/>
                <a:ext cx="4557530" cy="6562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m:t>
                      </m:r>
                      <m:nary>
                        <m:naryPr>
                          <m:ctrlPr>
                            <a:rPr lang="es-ES" sz="1600" b="0" i="1" smtClean="0">
                              <a:latin typeface="Cambria Math" panose="02040503050406030204" pitchFamily="18" charset="0"/>
                            </a:rPr>
                          </m:ctrlPr>
                        </m:naryPr>
                        <m:sub>
                          <m:sSub>
                            <m:sSubPr>
                              <m:ctrlPr>
                                <a:rPr lang="es-ES" sz="1600" b="0" i="1" smtClean="0">
                                  <a:latin typeface="Cambria Math" panose="02040503050406030204" pitchFamily="18" charset="0"/>
                                </a:rPr>
                              </m:ctrlPr>
                            </m:sSubPr>
                            <m:e>
                              <m:r>
                                <a:rPr lang="es-ES" sz="1600" b="0" i="1" smtClean="0">
                                  <a:latin typeface="Cambria Math"/>
                                </a:rPr>
                                <m:t>𝑟</m:t>
                              </m:r>
                            </m:e>
                            <m:sub>
                              <m:r>
                                <a:rPr lang="es-ES" sz="1600" b="0" i="1" smtClean="0">
                                  <a:latin typeface="Cambria Math"/>
                                </a:rPr>
                                <m:t>0</m:t>
                              </m:r>
                            </m:sub>
                          </m:sSub>
                        </m:sub>
                        <m:sup>
                          <m:r>
                            <a:rPr lang="es-ES" sz="1600" b="0" i="1" smtClean="0">
                              <a:latin typeface="Cambria Math"/>
                            </a:rPr>
                            <m:t>𝑟</m:t>
                          </m:r>
                        </m:sup>
                        <m:e>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𝐹</m:t>
                                      </m:r>
                                    </m:e>
                                  </m:acc>
                                </m:e>
                                <m:sub>
                                  <m:r>
                                    <a:rPr lang="es-ES" sz="1600" b="0" i="1" smtClean="0">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2</m:t>
                                  </m:r>
                                </m:sub>
                              </m:sSub>
                              <m:r>
                                <a:rPr lang="es-ES" sz="1600" b="0" i="1" smtClean="0">
                                  <a:latin typeface="Cambria Math"/>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𝑛</m:t>
                                  </m:r>
                                </m:sub>
                              </m:sSub>
                            </m:e>
                          </m:d>
                          <m:r>
                            <a:rPr lang="es-ES" sz="1600" b="0" i="1" smtClean="0">
                              <a:latin typeface="Cambria Math"/>
                            </a:rPr>
                            <m:t>·</m:t>
                          </m:r>
                          <m:r>
                            <a:rPr lang="es-ES" sz="1600" b="0" i="1" smtClean="0">
                              <a:latin typeface="Cambria Math"/>
                            </a:rPr>
                            <m:t>𝑑</m:t>
                          </m:r>
                          <m:acc>
                            <m:accPr>
                              <m:chr m:val="⃗"/>
                              <m:ctrlPr>
                                <a:rPr lang="es-ES" sz="1600" b="0" i="1" smtClean="0">
                                  <a:latin typeface="Cambria Math" panose="02040503050406030204" pitchFamily="18" charset="0"/>
                                </a:rPr>
                              </m:ctrlPr>
                            </m:accPr>
                            <m:e>
                              <m:r>
                                <a:rPr lang="es-ES" sz="1600" b="0" i="1" smtClean="0">
                                  <a:latin typeface="Cambria Math"/>
                                </a:rPr>
                                <m:t>𝑟</m:t>
                              </m:r>
                            </m:e>
                          </m:acc>
                        </m:e>
                      </m:nary>
                      <m:r>
                        <a:rPr lang="es-ES" sz="1600" b="0" i="1" smtClean="0">
                          <a:latin typeface="Cambria Math"/>
                        </a:rPr>
                        <m:t>=</m:t>
                      </m:r>
                      <m:nary>
                        <m:naryPr>
                          <m:ctrlPr>
                            <a:rPr lang="es-ES" sz="1600" i="1">
                              <a:latin typeface="Cambria Math" panose="02040503050406030204" pitchFamily="18" charset="0"/>
                            </a:rPr>
                          </m:ctrlPr>
                        </m:naryPr>
                        <m:sub>
                          <m:sSub>
                            <m:sSubPr>
                              <m:ctrlPr>
                                <a:rPr lang="es-ES" sz="1600" i="1">
                                  <a:latin typeface="Cambria Math" panose="02040503050406030204" pitchFamily="18" charset="0"/>
                                </a:rPr>
                              </m:ctrlPr>
                            </m:sSubPr>
                            <m:e>
                              <m:r>
                                <a:rPr lang="es-ES" sz="1600" i="1">
                                  <a:latin typeface="Cambria Math" panose="02040503050406030204" pitchFamily="18" charset="0"/>
                                </a:rPr>
                                <m:t>𝑟</m:t>
                              </m:r>
                            </m:e>
                            <m:sub>
                              <m:r>
                                <a:rPr lang="es-ES" sz="1600" i="1">
                                  <a:latin typeface="Cambria Math"/>
                                </a:rPr>
                                <m:t>0</m:t>
                              </m:r>
                            </m:sub>
                          </m:sSub>
                        </m:sub>
                        <m:sup>
                          <m:r>
                            <a:rPr lang="es-ES" sz="1600" i="1">
                              <a:latin typeface="Cambria Math"/>
                            </a:rPr>
                            <m:t>𝑟</m:t>
                          </m:r>
                        </m:sup>
                        <m:e>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a:rPr>
                                    <m:t>𝐹</m:t>
                                  </m:r>
                                </m:e>
                              </m:acc>
                            </m:e>
                            <m:sub>
                              <m:r>
                                <a:rPr lang="es-ES" sz="1600" b="0" i="1" smtClean="0">
                                  <a:latin typeface="Cambria Math"/>
                                </a:rPr>
                                <m:t>𝑅𝑒𝑠𝑢𝑙𝑡𝑎𝑛𝑡𝑒</m:t>
                              </m:r>
                            </m:sub>
                          </m:sSub>
                          <m:r>
                            <a:rPr lang="es-ES" sz="1600" i="1">
                              <a:latin typeface="Cambria Math"/>
                            </a:rPr>
                            <m:t>·</m:t>
                          </m:r>
                          <m:r>
                            <a:rPr lang="es-ES" sz="1600" i="1">
                              <a:latin typeface="Cambria Math"/>
                            </a:rPr>
                            <m:t>𝑑</m:t>
                          </m:r>
                          <m:acc>
                            <m:accPr>
                              <m:chr m:val="⃗"/>
                              <m:ctrlPr>
                                <a:rPr lang="es-ES" sz="1600" i="1">
                                  <a:latin typeface="Cambria Math" panose="02040503050406030204" pitchFamily="18" charset="0"/>
                                </a:rPr>
                              </m:ctrlPr>
                            </m:accPr>
                            <m:e>
                              <m:r>
                                <a:rPr lang="es-ES" sz="1600" i="1">
                                  <a:latin typeface="Cambria Math"/>
                                </a:rPr>
                                <m:t>𝑟</m:t>
                              </m:r>
                            </m:e>
                          </m:acc>
                        </m:e>
                      </m:nary>
                    </m:oMath>
                  </m:oMathPara>
                </a14:m>
                <a:endParaRPr lang="es-ES" sz="1600" dirty="0"/>
              </a:p>
            </p:txBody>
          </p:sp>
        </mc:Choice>
        <mc:Fallback xmlns="">
          <p:sp>
            <p:nvSpPr>
              <p:cNvPr id="126" name="42 CuadroTexto"/>
              <p:cNvSpPr txBox="1">
                <a:spLocks noRot="1" noChangeAspect="1" noMove="1" noResize="1" noEditPoints="1" noAdjustHandles="1" noChangeArrowheads="1" noChangeShapeType="1" noTextEdit="1"/>
              </p:cNvSpPr>
              <p:nvPr/>
            </p:nvSpPr>
            <p:spPr>
              <a:xfrm>
                <a:off x="3468932" y="5170384"/>
                <a:ext cx="4557530" cy="656270"/>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7" name="CuadroTexto 126"/>
              <p:cNvSpPr txBox="1"/>
              <p:nvPr/>
            </p:nvSpPr>
            <p:spPr>
              <a:xfrm>
                <a:off x="540602" y="5849025"/>
                <a:ext cx="8222776"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Cuando varias fuerzas actúan sobre un cuerpo, el trabajo total realizado por todas ellas al desplazar un cuerpo un </a:t>
                </a:r>
                <a14:m>
                  <m:oMath xmlns:m="http://schemas.openxmlformats.org/officeDocument/2006/math">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oMath>
                </a14:m>
                <a:r>
                  <a:rPr lang="es-ES" sz="1600" dirty="0" smtClean="0"/>
                  <a:t> equivale al que efectuaría la resultante de dichas fuerzas.</a:t>
                </a:r>
                <a:endParaRPr lang="es-ES" sz="1600" dirty="0"/>
              </a:p>
            </p:txBody>
          </p:sp>
        </mc:Choice>
        <mc:Fallback xmlns="">
          <p:sp>
            <p:nvSpPr>
              <p:cNvPr id="127" name="CuadroTexto 126"/>
              <p:cNvSpPr txBox="1">
                <a:spLocks noRot="1" noChangeAspect="1" noMove="1" noResize="1" noEditPoints="1" noAdjustHandles="1" noChangeArrowheads="1" noChangeShapeType="1" noTextEdit="1"/>
              </p:cNvSpPr>
              <p:nvPr/>
            </p:nvSpPr>
            <p:spPr>
              <a:xfrm>
                <a:off x="540602" y="5849025"/>
                <a:ext cx="8222776" cy="584775"/>
              </a:xfrm>
              <a:prstGeom prst="rect">
                <a:avLst/>
              </a:prstGeom>
              <a:blipFill>
                <a:blip r:embed="rId13"/>
                <a:stretch>
                  <a:fillRect/>
                </a:stretch>
              </a:blipFill>
              <a:effectLst>
                <a:outerShdw blurRad="50800" dist="38100" dir="2700000" algn="tl" rotWithShape="0">
                  <a:prstClr val="black">
                    <a:alpha val="40000"/>
                  </a:prstClr>
                </a:outerShdw>
              </a:effectLst>
            </p:spPr>
            <p:txBody>
              <a:bodyPr/>
              <a:lstStyle/>
              <a:p>
                <a:r>
                  <a:rPr lang="es-ES">
                    <a:noFill/>
                  </a:rPr>
                  <a:t> </a:t>
                </a:r>
              </a:p>
            </p:txBody>
          </p:sp>
        </mc:Fallback>
      </mc:AlternateContent>
      <p:sp>
        <p:nvSpPr>
          <p:cNvPr id="34" name="Rectángulo 33"/>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4232672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sp>
        <p:nvSpPr>
          <p:cNvPr id="12" name="CuadroTexto 11"/>
          <p:cNvSpPr txBox="1"/>
          <p:nvPr/>
        </p:nvSpPr>
        <p:spPr>
          <a:xfrm>
            <a:off x="477672" y="966886"/>
            <a:ext cx="5770728" cy="369332"/>
          </a:xfrm>
          <a:prstGeom prst="rect">
            <a:avLst/>
          </a:prstGeom>
          <a:noFill/>
        </p:spPr>
        <p:txBody>
          <a:bodyPr wrap="square" rtlCol="0">
            <a:spAutoFit/>
          </a:bodyPr>
          <a:lstStyle/>
          <a:p>
            <a:r>
              <a:rPr lang="es-ES" b="1" dirty="0">
                <a:solidFill>
                  <a:srgbClr val="002060"/>
                </a:solidFill>
              </a:rPr>
              <a:t>9</a:t>
            </a:r>
            <a:r>
              <a:rPr lang="es-ES" b="1" dirty="0" smtClean="0">
                <a:solidFill>
                  <a:srgbClr val="002060"/>
                </a:solidFill>
              </a:rPr>
              <a:t>.3. Potencia</a:t>
            </a:r>
            <a:endParaRPr lang="es-ES" b="1" dirty="0">
              <a:solidFill>
                <a:srgbClr val="002060"/>
              </a:solidFill>
            </a:endParaRPr>
          </a:p>
        </p:txBody>
      </p:sp>
      <p:sp>
        <p:nvSpPr>
          <p:cNvPr id="38" name="29 CuadroTexto"/>
          <p:cNvSpPr txBox="1"/>
          <p:nvPr/>
        </p:nvSpPr>
        <p:spPr>
          <a:xfrm>
            <a:off x="573773" y="1485572"/>
            <a:ext cx="8156433" cy="33855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Se define como </a:t>
            </a:r>
            <a:r>
              <a:rPr lang="es-ES" sz="1600" b="1" dirty="0" smtClean="0"/>
              <a:t>potencia</a:t>
            </a:r>
            <a:r>
              <a:rPr lang="es-ES" sz="1600" dirty="0" smtClean="0"/>
              <a:t> a la rapidez con que se realiza un trabajo</a:t>
            </a:r>
            <a:endParaRPr lang="es-ES" sz="1600" dirty="0"/>
          </a:p>
        </p:txBody>
      </p:sp>
      <mc:AlternateContent xmlns:mc="http://schemas.openxmlformats.org/markup-compatibility/2006" xmlns:a14="http://schemas.microsoft.com/office/drawing/2010/main">
        <mc:Choice Requires="a14">
          <p:sp>
            <p:nvSpPr>
              <p:cNvPr id="39" name="1 CuadroTexto"/>
              <p:cNvSpPr txBox="1"/>
              <p:nvPr/>
            </p:nvSpPr>
            <p:spPr>
              <a:xfrm>
                <a:off x="3692688" y="2004258"/>
                <a:ext cx="840678"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𝑊</m:t>
                          </m:r>
                        </m:num>
                        <m:den>
                          <m:r>
                            <a:rPr lang="es-ES" sz="1600" b="0" i="1" smtClean="0">
                              <a:latin typeface="Cambria Math"/>
                            </a:rPr>
                            <m:t>𝑡</m:t>
                          </m:r>
                        </m:den>
                      </m:f>
                    </m:oMath>
                  </m:oMathPara>
                </a14:m>
                <a:endParaRPr lang="es-ES" sz="1600" dirty="0"/>
              </a:p>
            </p:txBody>
          </p:sp>
        </mc:Choice>
        <mc:Fallback xmlns="">
          <p:sp>
            <p:nvSpPr>
              <p:cNvPr id="39" name="1 CuadroTexto"/>
              <p:cNvSpPr txBox="1">
                <a:spLocks noRot="1" noChangeAspect="1" noMove="1" noResize="1" noEditPoints="1" noAdjustHandles="1" noChangeArrowheads="1" noChangeShapeType="1" noTextEdit="1"/>
              </p:cNvSpPr>
              <p:nvPr/>
            </p:nvSpPr>
            <p:spPr>
              <a:xfrm>
                <a:off x="3692688" y="2004258"/>
                <a:ext cx="840678" cy="553357"/>
              </a:xfrm>
              <a:prstGeom prst="rect">
                <a:avLst/>
              </a:prstGeom>
              <a:blipFill>
                <a:blip r:embed="rId3"/>
                <a:stretch>
                  <a:fillRect/>
                </a:stretch>
              </a:blipFill>
            </p:spPr>
            <p:txBody>
              <a:bodyPr/>
              <a:lstStyle/>
              <a:p>
                <a:r>
                  <a:rPr lang="es-ES">
                    <a:noFill/>
                  </a:rPr>
                  <a:t> </a:t>
                </a:r>
              </a:p>
            </p:txBody>
          </p:sp>
        </mc:Fallback>
      </mc:AlternateContent>
      <p:sp>
        <p:nvSpPr>
          <p:cNvPr id="2" name="Rectángulo 1"/>
          <p:cNvSpPr/>
          <p:nvPr/>
        </p:nvSpPr>
        <p:spPr>
          <a:xfrm>
            <a:off x="563986" y="2492166"/>
            <a:ext cx="8166220" cy="1800493"/>
          </a:xfrm>
          <a:prstGeom prst="rect">
            <a:avLst/>
          </a:prstGeom>
        </p:spPr>
        <p:txBody>
          <a:bodyPr wrap="square">
            <a:spAutoFit/>
          </a:bodyPr>
          <a:lstStyle/>
          <a:p>
            <a:pPr>
              <a:spcAft>
                <a:spcPts val="600"/>
              </a:spcAft>
            </a:pPr>
            <a:r>
              <a:rPr lang="es-ES" sz="1600" dirty="0"/>
              <a:t>Donde</a:t>
            </a:r>
            <a:r>
              <a:rPr lang="es-ES" sz="1600" dirty="0" smtClean="0"/>
              <a:t>:</a:t>
            </a:r>
          </a:p>
          <a:p>
            <a:pPr marL="177800" indent="-177800">
              <a:spcAft>
                <a:spcPts val="600"/>
              </a:spcAft>
              <a:buFont typeface="Arial" panose="020B0604020202020204" pitchFamily="34" charset="0"/>
              <a:buChar char="•"/>
            </a:pPr>
            <a:r>
              <a:rPr lang="es-ES" sz="1600" b="1" dirty="0" smtClean="0"/>
              <a:t>P</a:t>
            </a:r>
            <a:r>
              <a:rPr lang="es-ES" sz="1600" dirty="0"/>
              <a:t>: Potencia desarrollada por la fuerza que realiza el trabajo. Su unidad de medida en el Sistema Internacional es el </a:t>
            </a:r>
            <a:r>
              <a:rPr lang="es-ES" sz="1600" b="1" dirty="0"/>
              <a:t>Vatio (</a:t>
            </a:r>
            <a:r>
              <a:rPr lang="es-ES" sz="1600" b="1" dirty="0" smtClean="0"/>
              <a:t>W</a:t>
            </a:r>
            <a:r>
              <a:rPr lang="es-ES" sz="1600" dirty="0" smtClean="0"/>
              <a:t>)</a:t>
            </a:r>
          </a:p>
          <a:p>
            <a:pPr marL="177800" indent="-177800">
              <a:spcAft>
                <a:spcPts val="600"/>
              </a:spcAft>
              <a:buFont typeface="Arial" panose="020B0604020202020204" pitchFamily="34" charset="0"/>
              <a:buChar char="•"/>
            </a:pPr>
            <a:r>
              <a:rPr lang="es-ES" sz="1600" b="1" dirty="0" smtClean="0"/>
              <a:t>W</a:t>
            </a:r>
            <a:r>
              <a:rPr lang="es-ES" sz="1600" dirty="0"/>
              <a:t>: Trabajo. Su unidad de medida en el Sistema Internacional es el </a:t>
            </a:r>
            <a:r>
              <a:rPr lang="es-ES" sz="1600" i="1" dirty="0">
                <a:solidFill>
                  <a:srgbClr val="00B0F0"/>
                </a:solidFill>
              </a:rPr>
              <a:t>Julio (</a:t>
            </a:r>
            <a:r>
              <a:rPr lang="es-ES" sz="1600" i="1" dirty="0" smtClean="0">
                <a:solidFill>
                  <a:srgbClr val="00B0F0"/>
                </a:solidFill>
              </a:rPr>
              <a:t>J)</a:t>
            </a:r>
            <a:r>
              <a:rPr lang="es-ES" sz="1600" dirty="0" smtClean="0"/>
              <a:t>.</a:t>
            </a:r>
          </a:p>
          <a:p>
            <a:pPr marL="177800" indent="-177800">
              <a:spcAft>
                <a:spcPts val="600"/>
              </a:spcAft>
              <a:buFont typeface="Arial" panose="020B0604020202020204" pitchFamily="34" charset="0"/>
              <a:buChar char="•"/>
            </a:pPr>
            <a:r>
              <a:rPr lang="es-ES" sz="1600" b="1" dirty="0" smtClean="0"/>
              <a:t>t</a:t>
            </a:r>
            <a:r>
              <a:rPr lang="es-ES" sz="1600" dirty="0"/>
              <a:t>: Tiempo durante el cual se desarrolla el trabajo. Su unidad de medida en el Sistema Internacional es el segundo (s).</a:t>
            </a:r>
          </a:p>
        </p:txBody>
      </p:sp>
      <p:sp>
        <p:nvSpPr>
          <p:cNvPr id="41" name="Rectángulo 40"/>
          <p:cNvSpPr/>
          <p:nvPr/>
        </p:nvSpPr>
        <p:spPr>
          <a:xfrm>
            <a:off x="563986" y="4292659"/>
            <a:ext cx="5961228" cy="369332"/>
          </a:xfrm>
          <a:prstGeom prst="rect">
            <a:avLst/>
          </a:prstGeom>
        </p:spPr>
        <p:txBody>
          <a:bodyPr wrap="square">
            <a:spAutoFit/>
          </a:bodyPr>
          <a:lstStyle/>
          <a:p>
            <a:r>
              <a:rPr lang="es-ES" b="1" dirty="0">
                <a:solidFill>
                  <a:srgbClr val="00B0F0"/>
                </a:solidFill>
                <a:sym typeface="Wingdings 3" panose="05040102010807070707" pitchFamily="18" charset="2"/>
              </a:rPr>
              <a:t> </a:t>
            </a:r>
            <a:r>
              <a:rPr lang="es-ES" b="1" dirty="0" smtClean="0">
                <a:solidFill>
                  <a:srgbClr val="00B0F0"/>
                </a:solidFill>
                <a:sym typeface="Wingdings 3" panose="05040102010807070707" pitchFamily="18" charset="2"/>
              </a:rPr>
              <a:t>Relación entre potencia y velocidad</a:t>
            </a:r>
            <a:endParaRPr lang="es-ES" b="1" dirty="0">
              <a:solidFill>
                <a:srgbClr val="00B0F0"/>
              </a:solidFill>
            </a:endParaRPr>
          </a:p>
        </p:txBody>
      </p:sp>
      <p:sp>
        <p:nvSpPr>
          <p:cNvPr id="3" name="Rectángulo 2"/>
          <p:cNvSpPr/>
          <p:nvPr/>
        </p:nvSpPr>
        <p:spPr>
          <a:xfrm>
            <a:off x="749300" y="4642709"/>
            <a:ext cx="7980906" cy="830997"/>
          </a:xfrm>
          <a:prstGeom prst="rect">
            <a:avLst/>
          </a:prstGeom>
        </p:spPr>
        <p:txBody>
          <a:bodyPr wrap="square">
            <a:spAutoFit/>
          </a:bodyPr>
          <a:lstStyle/>
          <a:p>
            <a:pPr algn="just"/>
            <a:r>
              <a:rPr lang="es-ES" sz="1600" dirty="0" smtClean="0"/>
              <a:t>Es </a:t>
            </a:r>
            <a:r>
              <a:rPr lang="es-ES" sz="1600" dirty="0"/>
              <a:t>posible relacionar la potencia mecánica que impulsa un móvil y su velocidad de desplazamiento. En este apartado sólo vamos a estudiar el </a:t>
            </a:r>
            <a:r>
              <a:rPr lang="es-ES" sz="1600" i="1" dirty="0">
                <a:solidFill>
                  <a:srgbClr val="00B0F0"/>
                </a:solidFill>
              </a:rPr>
              <a:t>caso simple en el que el objeto se mueve según un movimiento rectilíneo uniforme </a:t>
            </a:r>
            <a:r>
              <a:rPr lang="es-ES" sz="1600" i="1" dirty="0" err="1" smtClean="0">
                <a:solidFill>
                  <a:srgbClr val="00B0F0"/>
                </a:solidFill>
              </a:rPr>
              <a:t>m.r.u</a:t>
            </a:r>
            <a:r>
              <a:rPr lang="es-ES" sz="1600" i="1" dirty="0" smtClean="0">
                <a:solidFill>
                  <a:srgbClr val="00B0F0"/>
                </a:solidFill>
              </a:rPr>
              <a:t>.</a:t>
            </a:r>
            <a:endParaRPr lang="es-ES" sz="1600" i="1" dirty="0">
              <a:solidFill>
                <a:srgbClr val="00B0F0"/>
              </a:solidFill>
            </a:endParaRPr>
          </a:p>
        </p:txBody>
      </p:sp>
      <mc:AlternateContent xmlns:mc="http://schemas.openxmlformats.org/markup-compatibility/2006" xmlns:a14="http://schemas.microsoft.com/office/drawing/2010/main">
        <mc:Choice Requires="a14">
          <p:sp>
            <p:nvSpPr>
              <p:cNvPr id="43" name="1 CuadroTexto"/>
              <p:cNvSpPr txBox="1"/>
              <p:nvPr/>
            </p:nvSpPr>
            <p:spPr>
              <a:xfrm>
                <a:off x="1631127" y="5585992"/>
                <a:ext cx="2401298" cy="6170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𝑑𝑊</m:t>
                          </m:r>
                        </m:num>
                        <m:den>
                          <m:r>
                            <a:rPr lang="es-ES" sz="1600" b="0" i="1" smtClean="0">
                              <a:latin typeface="Cambria Math"/>
                            </a:rPr>
                            <m:t>𝑡</m:t>
                          </m:r>
                        </m:den>
                      </m:f>
                      <m:r>
                        <a:rPr lang="es-ES" sz="1600" b="0" i="1" smtClean="0">
                          <a:latin typeface="Cambria Math"/>
                        </a:rPr>
                        <m:t>=</m:t>
                      </m:r>
                      <m:f>
                        <m:fPr>
                          <m:ctrlPr>
                            <a:rPr lang="es-ES" sz="1600" b="0" i="1" smtClean="0">
                              <a:latin typeface="Cambria Math" panose="02040503050406030204" pitchFamily="18" charset="0"/>
                            </a:rPr>
                          </m:ctrlPr>
                        </m:fPr>
                        <m:num>
                          <m:acc>
                            <m:accPr>
                              <m:chr m:val="⃗"/>
                              <m:ctrlPr>
                                <a:rPr lang="es-ES" sz="1600" b="0" i="1" smtClean="0">
                                  <a:latin typeface="Cambria Math" panose="02040503050406030204" pitchFamily="18" charset="0"/>
                                </a:rPr>
                              </m:ctrlPr>
                            </m:accPr>
                            <m:e>
                              <m:r>
                                <a:rPr lang="es-ES" sz="1600" b="0" i="1" smtClean="0">
                                  <a:latin typeface="Cambria Math"/>
                                </a:rPr>
                                <m:t>𝐹</m:t>
                              </m:r>
                            </m:e>
                          </m:acc>
                          <m:r>
                            <a:rPr lang="es-ES" sz="1600" b="0" i="1" smtClean="0">
                              <a:latin typeface="Cambria Math"/>
                            </a:rPr>
                            <m:t>·</m:t>
                          </m:r>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a:rPr>
                                <m:t>𝑟</m:t>
                              </m:r>
                            </m:e>
                          </m:acc>
                        </m:num>
                        <m:den>
                          <m:r>
                            <a:rPr lang="es-ES" sz="1600" b="0" i="1" smtClean="0">
                              <a:latin typeface="Cambria Math"/>
                            </a:rPr>
                            <m:t>𝑡</m:t>
                          </m:r>
                        </m:den>
                      </m:f>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𝐹</m:t>
                          </m:r>
                        </m:e>
                      </m:acc>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𝑣</m:t>
                          </m:r>
                        </m:e>
                      </m:acc>
                    </m:oMath>
                  </m:oMathPara>
                </a14:m>
                <a:endParaRPr lang="es-ES" sz="1600" dirty="0"/>
              </a:p>
            </p:txBody>
          </p:sp>
        </mc:Choice>
        <mc:Fallback xmlns="">
          <p:sp>
            <p:nvSpPr>
              <p:cNvPr id="43" name="1 CuadroTexto"/>
              <p:cNvSpPr txBox="1">
                <a:spLocks noRot="1" noChangeAspect="1" noMove="1" noResize="1" noEditPoints="1" noAdjustHandles="1" noChangeArrowheads="1" noChangeShapeType="1" noTextEdit="1"/>
              </p:cNvSpPr>
              <p:nvPr/>
            </p:nvSpPr>
            <p:spPr>
              <a:xfrm>
                <a:off x="1631127" y="5585992"/>
                <a:ext cx="2401298" cy="617092"/>
              </a:xfrm>
              <a:prstGeom prst="rect">
                <a:avLst/>
              </a:prstGeom>
              <a:blipFill>
                <a:blip r:embed="rId4"/>
                <a:stretch>
                  <a:fillRect/>
                </a:stretch>
              </a:blipFill>
            </p:spPr>
            <p:txBody>
              <a:bodyPr/>
              <a:lstStyle/>
              <a:p>
                <a:r>
                  <a:rPr lang="es-ES">
                    <a:noFill/>
                  </a:rPr>
                  <a:t> </a:t>
                </a:r>
              </a:p>
            </p:txBody>
          </p:sp>
        </mc:Fallback>
      </mc:AlternateContent>
      <p:sp>
        <p:nvSpPr>
          <p:cNvPr id="13" name="Rectángulo 12"/>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40457193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p:grpSp>
        <p:nvGrpSpPr>
          <p:cNvPr id="16" name="Grupo 15"/>
          <p:cNvGrpSpPr/>
          <p:nvPr/>
        </p:nvGrpSpPr>
        <p:grpSpPr>
          <a:xfrm>
            <a:off x="467341" y="1089322"/>
            <a:ext cx="8318500" cy="1484732"/>
            <a:chOff x="825500" y="2097713"/>
            <a:chExt cx="8318500" cy="1484732"/>
          </a:xfrm>
        </p:grpSpPr>
        <p:sp>
          <p:nvSpPr>
            <p:cNvPr id="17" name="Rectángulo 16"/>
            <p:cNvSpPr/>
            <p:nvPr/>
          </p:nvSpPr>
          <p:spPr>
            <a:xfrm>
              <a:off x="825500" y="2442339"/>
              <a:ext cx="8318500" cy="114010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tIns="108000">
              <a:spAutoFit/>
            </a:bodyPr>
            <a:lstStyle/>
            <a:p>
              <a:pPr algn="just"/>
              <a:r>
                <a:rPr lang="es-ES" sz="1600" dirty="0" smtClean="0"/>
                <a:t>Un bloque de 20 kg de masa se desplaza horizontalmente en la dirección del eje X por la acción de una fuerza horizontal variable F = 6x, donde F se mide en N y x en m. Si se desprecia el rozamiento, determine el trabajo realizado por esta fuerza mientras el bloque se mueve desde la posición x = + 10 m hasta la posición x = + 20 m.</a:t>
              </a:r>
              <a:endParaRPr lang="es-ES" sz="1600" dirty="0"/>
            </a:p>
          </p:txBody>
        </p:sp>
        <p:sp>
          <p:nvSpPr>
            <p:cNvPr id="18" name="CuadroTexto 17"/>
            <p:cNvSpPr txBox="1"/>
            <p:nvPr/>
          </p:nvSpPr>
          <p:spPr>
            <a:xfrm>
              <a:off x="825500" y="2097713"/>
              <a:ext cx="2059959" cy="338554"/>
            </a:xfrm>
            <a:prstGeom prst="rect">
              <a:avLst/>
            </a:prstGeom>
            <a:solidFill>
              <a:schemeClr val="accent5">
                <a:lumMod val="50000"/>
              </a:schemeClr>
            </a:solidFill>
            <a:ln>
              <a:noFill/>
            </a:ln>
          </p:spPr>
          <p:txBody>
            <a:bodyPr wrap="square" rtlCol="0">
              <a:spAutoFit/>
            </a:bodyPr>
            <a:lstStyle/>
            <a:p>
              <a:pPr algn="just"/>
              <a:r>
                <a:rPr lang="es-ES" sz="1600" b="1" dirty="0" smtClean="0">
                  <a:solidFill>
                    <a:schemeClr val="bg1"/>
                  </a:solidFill>
                  <a:latin typeface="+mj-lt"/>
                </a:rPr>
                <a:t>Ejercicio resuelto 8</a:t>
              </a:r>
              <a:endParaRPr lang="es-ES" sz="1600" b="1" dirty="0">
                <a:solidFill>
                  <a:schemeClr val="bg1"/>
                </a:solidFill>
                <a:latin typeface="+mj-lt"/>
              </a:endParaRPr>
            </a:p>
          </p:txBody>
        </p:sp>
      </p:grpSp>
      <p:sp>
        <p:nvSpPr>
          <p:cNvPr id="5" name="CuadroTexto 4"/>
          <p:cNvSpPr txBox="1"/>
          <p:nvPr/>
        </p:nvSpPr>
        <p:spPr>
          <a:xfrm>
            <a:off x="368300" y="2767083"/>
            <a:ext cx="4572085" cy="338554"/>
          </a:xfrm>
          <a:prstGeom prst="rect">
            <a:avLst/>
          </a:prstGeom>
          <a:noFill/>
        </p:spPr>
        <p:txBody>
          <a:bodyPr wrap="none" rtlCol="0">
            <a:spAutoFit/>
          </a:bodyPr>
          <a:lstStyle/>
          <a:p>
            <a:r>
              <a:rPr lang="es-ES" sz="1600" dirty="0" smtClean="0"/>
              <a:t>El trabajo de una fuerza variable viene dado por:</a:t>
            </a:r>
            <a:endParaRPr lang="es-ES" sz="1600" dirty="0"/>
          </a:p>
        </p:txBody>
      </p:sp>
      <mc:AlternateContent xmlns:mc="http://schemas.openxmlformats.org/markup-compatibility/2006" xmlns:a14="http://schemas.microsoft.com/office/drawing/2010/main">
        <mc:Choice Requires="a14">
          <p:sp>
            <p:nvSpPr>
              <p:cNvPr id="13" name="CuadroTexto 12"/>
              <p:cNvSpPr txBox="1"/>
              <p:nvPr/>
            </p:nvSpPr>
            <p:spPr>
              <a:xfrm>
                <a:off x="3654584" y="3197172"/>
                <a:ext cx="1285801" cy="5520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𝑊</m:t>
                      </m:r>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nary>
                    </m:oMath>
                  </m:oMathPara>
                </a14:m>
                <a:endParaRPr lang="es-ES" sz="16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3654584" y="3197172"/>
                <a:ext cx="1285801" cy="552074"/>
              </a:xfrm>
              <a:prstGeom prst="rect">
                <a:avLst/>
              </a:prstGeom>
              <a:blipFill>
                <a:blip r:embed="rId3"/>
                <a:stretch>
                  <a:fillRect/>
                </a:stretch>
              </a:blipFill>
            </p:spPr>
            <p:txBody>
              <a:bodyPr/>
              <a:lstStyle/>
              <a:p>
                <a:r>
                  <a:rPr lang="es-ES">
                    <a:noFill/>
                  </a:rPr>
                  <a:t> </a:t>
                </a:r>
              </a:p>
            </p:txBody>
          </p:sp>
        </mc:Fallback>
      </mc:AlternateContent>
      <p:sp>
        <p:nvSpPr>
          <p:cNvPr id="22" name="CuadroTexto 21"/>
          <p:cNvSpPr txBox="1"/>
          <p:nvPr/>
        </p:nvSpPr>
        <p:spPr>
          <a:xfrm>
            <a:off x="368300" y="3913261"/>
            <a:ext cx="1374094" cy="338554"/>
          </a:xfrm>
          <a:prstGeom prst="rect">
            <a:avLst/>
          </a:prstGeom>
          <a:noFill/>
        </p:spPr>
        <p:txBody>
          <a:bodyPr wrap="none" rtlCol="0">
            <a:spAutoFit/>
          </a:bodyPr>
          <a:lstStyle/>
          <a:p>
            <a:r>
              <a:rPr lang="es-ES" sz="1600" dirty="0" smtClean="0"/>
              <a:t>En este caso:</a:t>
            </a:r>
            <a:endParaRPr lang="es-ES" sz="1600" dirty="0"/>
          </a:p>
        </p:txBody>
      </p:sp>
      <mc:AlternateContent xmlns:mc="http://schemas.openxmlformats.org/markup-compatibility/2006" xmlns:a14="http://schemas.microsoft.com/office/drawing/2010/main">
        <mc:Choice Requires="a14">
          <p:sp>
            <p:nvSpPr>
              <p:cNvPr id="23" name="CuadroTexto 22"/>
              <p:cNvSpPr txBox="1"/>
              <p:nvPr/>
            </p:nvSpPr>
            <p:spPr>
              <a:xfrm>
                <a:off x="809784" y="4444844"/>
                <a:ext cx="7684411" cy="6378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𝑾</m:t>
                      </m:r>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nary>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m:t>
                          </m:r>
                          <m:r>
                            <a:rPr lang="es-ES" sz="1600" b="0" i="1" smtClean="0">
                              <a:latin typeface="Cambria Math" panose="02040503050406030204" pitchFamily="18" charset="0"/>
                            </a:rPr>
                            <m:t>10</m:t>
                          </m:r>
                        </m:sub>
                        <m:sup>
                          <m:r>
                            <a:rPr lang="es-ES" sz="1600" b="0" i="1" smtClean="0">
                              <a:latin typeface="Cambria Math" panose="02040503050406030204" pitchFamily="18" charset="0"/>
                            </a:rPr>
                            <m:t>+20</m:t>
                          </m:r>
                        </m:sup>
                        <m:e>
                          <m:r>
                            <a:rPr lang="es-ES" sz="1600" b="0" i="1" smtClean="0">
                              <a:latin typeface="Cambria Math" panose="02040503050406030204" pitchFamily="18" charset="0"/>
                            </a:rPr>
                            <m:t>𝐹𝑑𝑥</m:t>
                          </m:r>
                        </m:e>
                      </m:nary>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m:t>
                          </m:r>
                          <m:r>
                            <a:rPr lang="es-ES" sz="1600" b="0" i="1" smtClean="0">
                              <a:latin typeface="Cambria Math" panose="02040503050406030204" pitchFamily="18" charset="0"/>
                            </a:rPr>
                            <m:t>10</m:t>
                          </m:r>
                        </m:sub>
                        <m:sup>
                          <m:r>
                            <a:rPr lang="es-ES" sz="1600" b="0" i="1" smtClean="0">
                              <a:latin typeface="Cambria Math" panose="02040503050406030204" pitchFamily="18" charset="0"/>
                            </a:rPr>
                            <m:t>+20</m:t>
                          </m:r>
                        </m:sup>
                        <m:e>
                          <m:r>
                            <a:rPr lang="es-ES" sz="1600" b="0" i="1" smtClean="0">
                              <a:latin typeface="Cambria Math" panose="02040503050406030204" pitchFamily="18" charset="0"/>
                            </a:rPr>
                            <m:t>6</m:t>
                          </m:r>
                          <m:r>
                            <a:rPr lang="es-ES" sz="1600" b="0" i="1" smtClean="0">
                              <a:latin typeface="Cambria Math" panose="02040503050406030204" pitchFamily="18" charset="0"/>
                            </a:rPr>
                            <m:t>𝑥𝑑𝑥</m:t>
                          </m:r>
                        </m:e>
                      </m:nary>
                      <m:r>
                        <a:rPr lang="es-ES" sz="1600" b="0" i="1" smtClean="0">
                          <a:latin typeface="Cambria Math" panose="02040503050406030204" pitchFamily="18" charset="0"/>
                        </a:rPr>
                        <m:t>=6</m:t>
                      </m:r>
                      <m:sSubSup>
                        <m:sSubSupPr>
                          <m:ctrlPr>
                            <a:rPr lang="es-ES" sz="1600" b="0" i="1" smtClean="0">
                              <a:latin typeface="Cambria Math" panose="02040503050406030204" pitchFamily="18" charset="0"/>
                            </a:rPr>
                          </m:ctrlPr>
                        </m:sSubSupPr>
                        <m:e>
                          <m:d>
                            <m:dPr>
                              <m:begChr m:val="["/>
                              <m:endChr m:val="]"/>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2</m:t>
                                      </m:r>
                                    </m:sup>
                                  </m:sSup>
                                </m:num>
                                <m:den>
                                  <m:r>
                                    <a:rPr lang="es-ES" sz="1600" b="0" i="1" smtClean="0">
                                      <a:latin typeface="Cambria Math" panose="02040503050406030204" pitchFamily="18" charset="0"/>
                                    </a:rPr>
                                    <m:t>2</m:t>
                                  </m:r>
                                </m:den>
                              </m:f>
                            </m:e>
                          </m:d>
                        </m:e>
                        <m:sub>
                          <m:r>
                            <a:rPr lang="es-ES" sz="1600" b="0" i="1" smtClean="0">
                              <a:latin typeface="Cambria Math" panose="02040503050406030204" pitchFamily="18" charset="0"/>
                            </a:rPr>
                            <m:t>+10</m:t>
                          </m:r>
                        </m:sub>
                        <m:sup>
                          <m:r>
                            <a:rPr lang="es-ES" sz="1600" b="0" i="1" smtClean="0">
                              <a:latin typeface="Cambria Math" panose="02040503050406030204" pitchFamily="18" charset="0"/>
                            </a:rPr>
                            <m:t>+20</m:t>
                          </m:r>
                        </m:sup>
                      </m:sSubSup>
                      <m:r>
                        <a:rPr lang="es-ES" sz="1600" b="0" i="1" smtClean="0">
                          <a:latin typeface="Cambria Math" panose="02040503050406030204" pitchFamily="18" charset="0"/>
                        </a:rPr>
                        <m:t>=6</m:t>
                      </m:r>
                      <m:d>
                        <m:dPr>
                          <m:begChr m:val="["/>
                          <m:endChr m:val="]"/>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20</m:t>
                                  </m:r>
                                </m:e>
                                <m:sup>
                                  <m:r>
                                    <a:rPr lang="es-ES" sz="1600" b="0" i="1" smtClean="0">
                                      <a:latin typeface="Cambria Math" panose="02040503050406030204" pitchFamily="18" charset="0"/>
                                    </a:rPr>
                                    <m:t>2</m:t>
                                  </m:r>
                                </m:sup>
                              </m:sSup>
                            </m:num>
                            <m:den>
                              <m:r>
                                <a:rPr lang="es-ES" sz="1600" b="0" i="1" smtClean="0">
                                  <a:latin typeface="Cambria Math" panose="02040503050406030204" pitchFamily="18" charset="0"/>
                                </a:rPr>
                                <m:t>2</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10</m:t>
                                  </m:r>
                                </m:e>
                                <m:sup>
                                  <m:r>
                                    <a:rPr lang="es-ES" sz="1600" b="0" i="1" smtClean="0">
                                      <a:latin typeface="Cambria Math" panose="02040503050406030204" pitchFamily="18" charset="0"/>
                                    </a:rPr>
                                    <m:t>2</m:t>
                                  </m:r>
                                </m:sup>
                              </m:sSup>
                            </m:num>
                            <m:den>
                              <m:r>
                                <a:rPr lang="es-ES" sz="1600" b="0" i="1" smtClean="0">
                                  <a:latin typeface="Cambria Math" panose="02040503050406030204" pitchFamily="18" charset="0"/>
                                </a:rPr>
                                <m:t>2</m:t>
                              </m:r>
                            </m:den>
                          </m:f>
                        </m:e>
                      </m:d>
                      <m:r>
                        <a:rPr lang="es-ES" sz="1600" b="0" i="1" smtClean="0">
                          <a:latin typeface="Cambria Math" panose="02040503050406030204" pitchFamily="18" charset="0"/>
                        </a:rPr>
                        <m:t>=6·150=</m:t>
                      </m:r>
                      <m:r>
                        <a:rPr lang="es-ES" sz="1600" b="1" i="1" smtClean="0">
                          <a:latin typeface="Cambria Math" panose="02040503050406030204" pitchFamily="18" charset="0"/>
                        </a:rPr>
                        <m:t>𝟗𝟎𝟎</m:t>
                      </m:r>
                      <m:r>
                        <a:rPr lang="es-ES" sz="1600" b="1" i="1" smtClean="0">
                          <a:latin typeface="Cambria Math" panose="02040503050406030204" pitchFamily="18" charset="0"/>
                        </a:rPr>
                        <m:t> </m:t>
                      </m:r>
                      <m:r>
                        <a:rPr lang="es-ES" sz="1600" b="1" i="1" smtClean="0">
                          <a:latin typeface="Cambria Math" panose="02040503050406030204" pitchFamily="18" charset="0"/>
                        </a:rPr>
                        <m:t>𝑱</m:t>
                      </m:r>
                    </m:oMath>
                  </m:oMathPara>
                </a14:m>
                <a:endParaRPr lang="es-ES" sz="1600" b="1"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809784" y="4444844"/>
                <a:ext cx="7684411" cy="637803"/>
              </a:xfrm>
              <a:prstGeom prst="rect">
                <a:avLst/>
              </a:prstGeom>
              <a:blipFill>
                <a:blip r:embed="rId4"/>
                <a:stretch>
                  <a:fillRect/>
                </a:stretch>
              </a:blipFill>
            </p:spPr>
            <p:txBody>
              <a:bodyPr/>
              <a:lstStyle/>
              <a:p>
                <a:r>
                  <a:rPr lang="es-ES">
                    <a:noFill/>
                  </a:rPr>
                  <a:t> </a:t>
                </a:r>
              </a:p>
            </p:txBody>
          </p:sp>
        </mc:Fallback>
      </mc:AlternateContent>
      <p:sp>
        <p:nvSpPr>
          <p:cNvPr id="12" name="Rectángulo 11"/>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4720076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a:solidFill>
                  <a:schemeClr val="bg1"/>
                </a:solidFill>
              </a:rPr>
              <a:t>9</a:t>
            </a:r>
            <a:r>
              <a:rPr lang="es-ES" sz="1600" b="1" dirty="0" smtClean="0">
                <a:solidFill>
                  <a:schemeClr val="bg1"/>
                </a:solidFill>
              </a:rPr>
              <a:t>. Trabajo mecánico</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19" name="Tabla 18"/>
              <p:cNvGraphicFramePr>
                <a:graphicFrameLocks noGrp="1"/>
              </p:cNvGraphicFramePr>
              <p:nvPr>
                <p:extLst>
                  <p:ext uri="{D42A27DB-BD31-4B8C-83A1-F6EECF244321}">
                    <p14:modId xmlns:p14="http://schemas.microsoft.com/office/powerpoint/2010/main" val="517215076"/>
                  </p:ext>
                </p:extLst>
              </p:nvPr>
            </p:nvGraphicFramePr>
            <p:xfrm>
              <a:off x="508000" y="1206500"/>
              <a:ext cx="8178801" cy="34442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47520">
                    <a:tc>
                      <a:txBody>
                        <a:bodyPr/>
                        <a:lstStyle/>
                        <a:p>
                          <a:pPr algn="r">
                            <a:lnSpc>
                              <a:spcPct val="100000"/>
                            </a:lnSpc>
                          </a:pPr>
                          <a:r>
                            <a:rPr lang="es-ES" sz="1600" dirty="0" smtClean="0">
                              <a:latin typeface="+mn-lt"/>
                            </a:rPr>
                            <a:t>14.</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Determina el trabajo realizado por una fuerza del tipo:</a:t>
                          </a:r>
                        </a:p>
                        <a:p>
                          <a:pPr marL="0" indent="0" algn="just"/>
                          <a:endParaRPr lang="es-ES" sz="1600" dirty="0" smtClean="0"/>
                        </a:p>
                        <a:p>
                          <a:pPr marL="0" indent="0" algn="just"/>
                          <a:endParaRPr lang="es-ES" sz="1600" dirty="0" smtClean="0"/>
                        </a:p>
                        <a:p>
                          <a:pPr marL="0" indent="0" algn="just"/>
                          <a:endParaRPr lang="es-ES" sz="1600" dirty="0" smtClean="0"/>
                        </a:p>
                        <a:p>
                          <a:pPr marL="0" indent="0" algn="just"/>
                          <a:r>
                            <a:rPr lang="es-ES" sz="1600" dirty="0" smtClean="0"/>
                            <a:t>donde 𝑘 es una constante, en un desplazamiento entre una posición inicial 𝑥_0=20 𝑚 a otra final 𝑥=10 𝑚.</a:t>
                          </a:r>
                        </a:p>
                        <a:p>
                          <a:pPr marL="0" indent="0" algn="just"/>
                          <a:r>
                            <a:rPr lang="es-ES" sz="1600" b="1" dirty="0" smtClean="0"/>
                            <a:t>Sol</a:t>
                          </a:r>
                          <a:r>
                            <a:rPr lang="es-ES" sz="1600" dirty="0" smtClean="0"/>
                            <a:t>: 𝑊=𝑘∕20  𝐽</a:t>
                          </a: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15.</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Determina el trabajo realizado por una fuerza restauradora al desplazar el extremo libre de un muelle desde su posición de máximo estiramiento hasta su posición de equilibrio. Halla su valor si el alargamiento del muelle ha sido de 10 𝑐𝑚 y el valor de la constante recuperadora k del muelle es de 150 𝑁 </a:t>
                          </a:r>
                          <a14:m>
                            <m:oMath xmlns:m="http://schemas.openxmlformats.org/officeDocument/2006/math">
                              <m:sSup>
                                <m:sSupPr>
                                  <m:ctrlPr>
                                    <a:rPr lang="es-ES" sz="1600" b="0" i="1" dirty="0" smtClean="0">
                                      <a:latin typeface="Cambria Math" panose="02040503050406030204" pitchFamily="18" charset="0"/>
                                    </a:rPr>
                                  </m:ctrlPr>
                                </m:sSupPr>
                                <m:e>
                                  <m:r>
                                    <a:rPr lang="es-ES" sz="1600" b="0" i="1" dirty="0" smtClean="0">
                                      <a:latin typeface="Cambria Math" panose="02040503050406030204" pitchFamily="18" charset="0"/>
                                    </a:rPr>
                                    <m:t>𝑚</m:t>
                                  </m:r>
                                </m:e>
                                <m:sup>
                                  <m:r>
                                    <a:rPr lang="es-ES" sz="1600" b="0" i="1" dirty="0" smtClean="0">
                                      <a:latin typeface="Cambria Math" panose="02040503050406030204" pitchFamily="18" charset="0"/>
                                    </a:rPr>
                                    <m:t>−1</m:t>
                                  </m:r>
                                </m:sup>
                              </m:sSup>
                            </m:oMath>
                          </a14:m>
                          <a:r>
                            <a:rPr lang="es-ES" sz="1600" dirty="0" smtClean="0"/>
                            <a:t>.</a:t>
                          </a:r>
                        </a:p>
                        <a:p>
                          <a:pPr marL="0" indent="0" algn="just"/>
                          <a:r>
                            <a:rPr lang="es-ES" sz="1600" b="1" dirty="0" smtClean="0"/>
                            <a:t>Sol</a:t>
                          </a:r>
                          <a:r>
                            <a:rPr lang="es-ES" sz="1600" dirty="0" smtClean="0"/>
                            <a:t>: 𝑊=0,75 𝐽</a:t>
                          </a:r>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19" name="Tabla 18"/>
              <p:cNvGraphicFramePr>
                <a:graphicFrameLocks noGrp="1"/>
              </p:cNvGraphicFramePr>
              <p:nvPr>
                <p:extLst>
                  <p:ext uri="{D42A27DB-BD31-4B8C-83A1-F6EECF244321}">
                    <p14:modId xmlns:p14="http://schemas.microsoft.com/office/powerpoint/2010/main" val="517215076"/>
                  </p:ext>
                </p:extLst>
              </p:nvPr>
            </p:nvGraphicFramePr>
            <p:xfrm>
              <a:off x="508000" y="1206500"/>
              <a:ext cx="8178801" cy="344424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98320">
                    <a:tc>
                      <a:txBody>
                        <a:bodyPr/>
                        <a:lstStyle/>
                        <a:p>
                          <a:pPr algn="r">
                            <a:lnSpc>
                              <a:spcPct val="100000"/>
                            </a:lnSpc>
                          </a:pPr>
                          <a:r>
                            <a:rPr lang="es-ES" sz="1600" dirty="0" smtClean="0">
                              <a:latin typeface="+mn-lt"/>
                            </a:rPr>
                            <a:t>14.</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Determina el trabajo realizado por una fuerza del tipo:</a:t>
                          </a:r>
                        </a:p>
                        <a:p>
                          <a:pPr marL="0" indent="0" algn="just"/>
                          <a:endParaRPr lang="es-ES" sz="1600" dirty="0" smtClean="0"/>
                        </a:p>
                        <a:p>
                          <a:pPr marL="0" indent="0" algn="just"/>
                          <a:endParaRPr lang="es-ES" sz="1600" dirty="0" smtClean="0"/>
                        </a:p>
                        <a:p>
                          <a:pPr marL="0" indent="0" algn="just"/>
                          <a:endParaRPr lang="es-ES" sz="1600" dirty="0" smtClean="0"/>
                        </a:p>
                        <a:p>
                          <a:pPr marL="0" indent="0" algn="just"/>
                          <a:r>
                            <a:rPr lang="es-ES" sz="1600" dirty="0" smtClean="0"/>
                            <a:t>donde 𝑘 es una constante, en un desplazamiento entre una posición inicial 𝑥_0=20 𝑚 a otra final 𝑥=10 𝑚.</a:t>
                          </a:r>
                        </a:p>
                        <a:p>
                          <a:pPr marL="0" indent="0" algn="just"/>
                          <a:r>
                            <a:rPr lang="es-ES" sz="1600" b="1" dirty="0" smtClean="0"/>
                            <a:t>Sol</a:t>
                          </a:r>
                          <a:r>
                            <a:rPr lang="es-ES" sz="1600" dirty="0" smtClean="0"/>
                            <a:t>: 𝑊=𝑘∕20  𝐽</a:t>
                          </a:r>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1310640">
                    <a:tc>
                      <a:txBody>
                        <a:bodyPr/>
                        <a:lstStyle/>
                        <a:p>
                          <a:pPr algn="r">
                            <a:lnSpc>
                              <a:spcPct val="100000"/>
                            </a:lnSpc>
                          </a:pPr>
                          <a:r>
                            <a:rPr lang="es-ES" sz="1600" dirty="0" smtClean="0">
                              <a:latin typeface="+mn-lt"/>
                            </a:rPr>
                            <a:t>15.</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163721" r="-156" b="-6512"/>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mc:AlternateContent xmlns:mc="http://schemas.openxmlformats.org/markup-compatibility/2006" xmlns:a14="http://schemas.microsoft.com/office/drawing/2010/main">
        <mc:Choice Requires="a14">
          <p:sp>
            <p:nvSpPr>
              <p:cNvPr id="30" name="CuadroTexto 29"/>
              <p:cNvSpPr txBox="1"/>
              <p:nvPr/>
            </p:nvSpPr>
            <p:spPr>
              <a:xfrm>
                <a:off x="4168789" y="1962624"/>
                <a:ext cx="857221"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𝐹</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𝑘</m:t>
                          </m:r>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2</m:t>
                              </m:r>
                            </m:sup>
                          </m:sSup>
                        </m:den>
                      </m:f>
                    </m:oMath>
                  </m:oMathPara>
                </a14:m>
                <a:endParaRPr lang="es-ES" sz="1600"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4168789" y="1962624"/>
                <a:ext cx="857221" cy="467500"/>
              </a:xfrm>
              <a:prstGeom prst="rect">
                <a:avLst/>
              </a:prstGeom>
              <a:blipFill>
                <a:blip r:embed="rId4"/>
                <a:stretch>
                  <a:fillRect/>
                </a:stretch>
              </a:blipFill>
            </p:spPr>
            <p:txBody>
              <a:bodyPr/>
              <a:lstStyle/>
              <a:p>
                <a:r>
                  <a:rPr lang="es-ES">
                    <a:noFill/>
                  </a:rPr>
                  <a:t> </a:t>
                </a:r>
              </a:p>
            </p:txBody>
          </p:sp>
        </mc:Fallback>
      </mc:AlternateContent>
      <p:sp>
        <p:nvSpPr>
          <p:cNvPr id="7" name="Rectángulo 6"/>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026716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Energía mecánica</a:t>
            </a:r>
            <a:endParaRPr lang="es-ES" sz="1600" b="1" dirty="0">
              <a:solidFill>
                <a:schemeClr val="bg1"/>
              </a:solidFill>
            </a:endParaRPr>
          </a:p>
        </p:txBody>
      </p:sp>
      <p:sp>
        <p:nvSpPr>
          <p:cNvPr id="12" name="12 CuadroTexto"/>
          <p:cNvSpPr txBox="1"/>
          <p:nvPr/>
        </p:nvSpPr>
        <p:spPr>
          <a:xfrm>
            <a:off x="428507" y="1184168"/>
            <a:ext cx="8311486"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La </a:t>
            </a:r>
            <a:r>
              <a:rPr lang="es-ES" sz="1600" b="1" dirty="0" smtClean="0"/>
              <a:t>energía mecánica </a:t>
            </a:r>
            <a:r>
              <a:rPr lang="es-ES" sz="1600" dirty="0" smtClean="0"/>
              <a:t>es la capacidad que tienen los cuerpos de realizar un trabajo en virtud de su movimiento y/o de estar en una posición distinta de la de equilibrio</a:t>
            </a:r>
            <a:r>
              <a:rPr lang="es-ES" sz="1600" dirty="0"/>
              <a:t>. La unidad de energía en el SI es el </a:t>
            </a:r>
            <a:r>
              <a:rPr lang="es-ES" sz="1600" b="1" dirty="0"/>
              <a:t>julio</a:t>
            </a:r>
            <a:r>
              <a:rPr lang="es-ES" sz="1600" dirty="0"/>
              <a:t> (J</a:t>
            </a:r>
            <a:r>
              <a:rPr lang="es-ES" sz="1600" dirty="0" smtClean="0"/>
              <a:t>).</a:t>
            </a:r>
            <a:endParaRPr lang="es-ES" sz="1600" dirty="0"/>
          </a:p>
        </p:txBody>
      </p:sp>
      <p:graphicFrame>
        <p:nvGraphicFramePr>
          <p:cNvPr id="13" name="6 Diagrama"/>
          <p:cNvGraphicFramePr/>
          <p:nvPr>
            <p:extLst>
              <p:ext uri="{D42A27DB-BD31-4B8C-83A1-F6EECF244321}">
                <p14:modId xmlns:p14="http://schemas.microsoft.com/office/powerpoint/2010/main" val="1224784750"/>
              </p:ext>
            </p:extLst>
          </p:nvPr>
        </p:nvGraphicFramePr>
        <p:xfrm>
          <a:off x="533400" y="2158052"/>
          <a:ext cx="8115300" cy="4420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6"/>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427279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Energía mecánica</a:t>
            </a:r>
            <a:endParaRPr lang="es-ES" sz="1600" b="1" dirty="0">
              <a:solidFill>
                <a:schemeClr val="bg1"/>
              </a:solidFill>
            </a:endParaRPr>
          </a:p>
        </p:txBody>
      </p:sp>
      <p:sp>
        <p:nvSpPr>
          <p:cNvPr id="14" name="CuadroTexto 13"/>
          <p:cNvSpPr txBox="1"/>
          <p:nvPr/>
        </p:nvSpPr>
        <p:spPr>
          <a:xfrm>
            <a:off x="477672" y="966886"/>
            <a:ext cx="5770728" cy="369332"/>
          </a:xfrm>
          <a:prstGeom prst="rect">
            <a:avLst/>
          </a:prstGeom>
          <a:noFill/>
        </p:spPr>
        <p:txBody>
          <a:bodyPr wrap="square" rtlCol="0">
            <a:spAutoFit/>
          </a:bodyPr>
          <a:lstStyle/>
          <a:p>
            <a:r>
              <a:rPr lang="es-ES" b="1" dirty="0" smtClean="0">
                <a:solidFill>
                  <a:srgbClr val="002060"/>
                </a:solidFill>
              </a:rPr>
              <a:t>10.1. Trabajo y energía cinética</a:t>
            </a:r>
            <a:endParaRPr lang="es-ES" b="1" dirty="0">
              <a:solidFill>
                <a:srgbClr val="002060"/>
              </a:solidFill>
            </a:endParaRPr>
          </a:p>
        </p:txBody>
      </p:sp>
      <p:grpSp>
        <p:nvGrpSpPr>
          <p:cNvPr id="40" name="Grupo 39"/>
          <p:cNvGrpSpPr/>
          <p:nvPr/>
        </p:nvGrpSpPr>
        <p:grpSpPr>
          <a:xfrm>
            <a:off x="1888344" y="1851949"/>
            <a:ext cx="4965200" cy="1864191"/>
            <a:chOff x="3619500" y="1485572"/>
            <a:chExt cx="4965200" cy="1864191"/>
          </a:xfrm>
        </p:grpSpPr>
        <p:cxnSp>
          <p:nvCxnSpPr>
            <p:cNvPr id="3" name="Conector recto 2"/>
            <p:cNvCxnSpPr/>
            <p:nvPr/>
          </p:nvCxnSpPr>
          <p:spPr>
            <a:xfrm flipV="1">
              <a:off x="3619500" y="2645680"/>
              <a:ext cx="4927600" cy="0"/>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4140200" y="1858280"/>
              <a:ext cx="952500" cy="736600"/>
            </a:xfrm>
            <a:prstGeom prst="rect">
              <a:avLst/>
            </a:prstGeom>
            <a:blipFill>
              <a:blip r:embed="rId2"/>
              <a:tile tx="0" ty="0" sx="100000" sy="100000" flip="none" algn="tl"/>
            </a:bli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5" name="7 Conector recto de flecha"/>
            <p:cNvCxnSpPr/>
            <p:nvPr/>
          </p:nvCxnSpPr>
          <p:spPr>
            <a:xfrm flipV="1">
              <a:off x="5092700" y="1584607"/>
              <a:ext cx="976636" cy="64197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5092700" y="2226580"/>
              <a:ext cx="3492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Arco 17"/>
            <p:cNvSpPr/>
            <p:nvPr/>
          </p:nvSpPr>
          <p:spPr>
            <a:xfrm>
              <a:off x="5111118" y="1934002"/>
              <a:ext cx="502282" cy="584200"/>
            </a:xfrm>
            <a:prstGeom prst="arc">
              <a:avLst>
                <a:gd name="adj1" fmla="val 178738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19" name="CuadroTexto 18"/>
                <p:cNvSpPr txBox="1"/>
                <p:nvPr/>
              </p:nvSpPr>
              <p:spPr>
                <a:xfrm>
                  <a:off x="5715000" y="1485572"/>
                  <a:ext cx="162480" cy="241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𝐹</m:t>
                            </m:r>
                          </m:e>
                        </m:acc>
                      </m:oMath>
                    </m:oMathPara>
                  </a14:m>
                  <a:endParaRPr lang="es-ES" sz="1400"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5715000" y="1485572"/>
                  <a:ext cx="162480" cy="241605"/>
                </a:xfrm>
                <a:prstGeom prst="rect">
                  <a:avLst/>
                </a:prstGeom>
                <a:blipFill>
                  <a:blip r:embed="rId4"/>
                  <a:stretch>
                    <a:fillRect l="-23077" t="-38462" r="-96154" b="-512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5613400" y="1927039"/>
                  <a:ext cx="159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𝛼</m:t>
                        </m:r>
                      </m:oMath>
                    </m:oMathPara>
                  </a14:m>
                  <a:endParaRPr lang="es-ES" sz="1400"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613400" y="1927039"/>
                  <a:ext cx="159339" cy="215444"/>
                </a:xfrm>
                <a:prstGeom prst="rect">
                  <a:avLst/>
                </a:prstGeom>
                <a:blipFill>
                  <a:blip r:embed="rId5"/>
                  <a:stretch>
                    <a:fillRect l="-15385" r="-7692"/>
                  </a:stretch>
                </a:blipFill>
              </p:spPr>
              <p:txBody>
                <a:bodyPr/>
                <a:lstStyle/>
                <a:p>
                  <a:r>
                    <a:rPr lang="es-ES">
                      <a:noFill/>
                    </a:rPr>
                    <a:t> </a:t>
                  </a:r>
                </a:p>
              </p:txBody>
            </p:sp>
          </mc:Fallback>
        </mc:AlternateContent>
        <p:sp>
          <p:nvSpPr>
            <p:cNvPr id="22" name="Rectángulo 21"/>
            <p:cNvSpPr/>
            <p:nvPr/>
          </p:nvSpPr>
          <p:spPr>
            <a:xfrm>
              <a:off x="6616700" y="1858280"/>
              <a:ext cx="952500" cy="736600"/>
            </a:xfrm>
            <a:prstGeom prst="rect">
              <a:avLst/>
            </a:prstGeom>
            <a:blipFill>
              <a:blip r:embed="rId2">
                <a:lum bright="70000" contrast="-70000"/>
              </a:blip>
              <a:tile tx="0" ty="0" sx="100000" sy="100000" flip="none" algn="tl"/>
            </a:blip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7 Conector recto de flecha"/>
            <p:cNvCxnSpPr/>
            <p:nvPr/>
          </p:nvCxnSpPr>
          <p:spPr>
            <a:xfrm flipV="1">
              <a:off x="7569200" y="1584607"/>
              <a:ext cx="976636" cy="641973"/>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Arco 23"/>
            <p:cNvSpPr/>
            <p:nvPr/>
          </p:nvSpPr>
          <p:spPr>
            <a:xfrm>
              <a:off x="7587618" y="1934002"/>
              <a:ext cx="502282" cy="584200"/>
            </a:xfrm>
            <a:prstGeom prst="arc">
              <a:avLst>
                <a:gd name="adj1" fmla="val 1787383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25" name="CuadroTexto 24"/>
                <p:cNvSpPr txBox="1"/>
                <p:nvPr/>
              </p:nvSpPr>
              <p:spPr>
                <a:xfrm>
                  <a:off x="8191500" y="1485572"/>
                  <a:ext cx="162480" cy="2416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latin typeface="Cambria Math" panose="02040503050406030204" pitchFamily="18" charset="0"/>
                              </a:rPr>
                            </m:ctrlPr>
                          </m:accPr>
                          <m:e>
                            <m:r>
                              <a:rPr lang="es-ES" sz="1400" b="0" i="1" smtClean="0">
                                <a:latin typeface="Cambria Math" panose="02040503050406030204" pitchFamily="18" charset="0"/>
                              </a:rPr>
                              <m:t>𝐹</m:t>
                            </m:r>
                          </m:e>
                        </m:acc>
                      </m:oMath>
                    </m:oMathPara>
                  </a14:m>
                  <a:endParaRPr lang="es-ES" sz="1400"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8191500" y="1485572"/>
                  <a:ext cx="162480" cy="241605"/>
                </a:xfrm>
                <a:prstGeom prst="rect">
                  <a:avLst/>
                </a:prstGeom>
                <a:blipFill>
                  <a:blip r:embed="rId4"/>
                  <a:stretch>
                    <a:fillRect l="-23077" t="-38462" r="-96154" b="-512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p:cNvSpPr txBox="1"/>
                <p:nvPr/>
              </p:nvSpPr>
              <p:spPr>
                <a:xfrm>
                  <a:off x="8089900" y="1927039"/>
                  <a:ext cx="159339"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ea typeface="Cambria Math" panose="02040503050406030204" pitchFamily="18" charset="0"/>
                          </a:rPr>
                          <m:t>𝛼</m:t>
                        </m:r>
                      </m:oMath>
                    </m:oMathPara>
                  </a14:m>
                  <a:endParaRPr lang="es-ES" sz="14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8089900" y="1927039"/>
                  <a:ext cx="159339" cy="215444"/>
                </a:xfrm>
                <a:prstGeom prst="rect">
                  <a:avLst/>
                </a:prstGeom>
                <a:blipFill>
                  <a:blip r:embed="rId6"/>
                  <a:stretch>
                    <a:fillRect l="-11538" r="-11538"/>
                  </a:stretch>
                </a:blipFill>
              </p:spPr>
              <p:txBody>
                <a:bodyPr/>
                <a:lstStyle/>
                <a:p>
                  <a:r>
                    <a:rPr lang="es-ES">
                      <a:noFill/>
                    </a:rPr>
                    <a:t> </a:t>
                  </a:r>
                </a:p>
              </p:txBody>
            </p:sp>
          </mc:Fallback>
        </mc:AlternateContent>
        <p:cxnSp>
          <p:nvCxnSpPr>
            <p:cNvPr id="27" name="Conector recto 26"/>
            <p:cNvCxnSpPr/>
            <p:nvPr/>
          </p:nvCxnSpPr>
          <p:spPr>
            <a:xfrm>
              <a:off x="5092700" y="2645680"/>
              <a:ext cx="0" cy="46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7105018" y="2645680"/>
              <a:ext cx="0" cy="469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CuadroTexto 27"/>
                <p:cNvSpPr txBox="1"/>
                <p:nvPr/>
              </p:nvSpPr>
              <p:spPr>
                <a:xfrm>
                  <a:off x="4997465" y="3134319"/>
                  <a:ext cx="22730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𝐴</m:t>
                            </m:r>
                          </m:sub>
                        </m:sSub>
                      </m:oMath>
                    </m:oMathPara>
                  </a14:m>
                  <a:endParaRPr lang="es-ES" sz="1400"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4997465" y="3134319"/>
                  <a:ext cx="227306" cy="215444"/>
                </a:xfrm>
                <a:prstGeom prst="rect">
                  <a:avLst/>
                </a:prstGeom>
                <a:blipFill>
                  <a:blip r:embed="rId7"/>
                  <a:stretch>
                    <a:fillRect l="-10811" r="-5405" b="-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7038311" y="3115580"/>
                  <a:ext cx="240066"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𝑥</m:t>
                            </m:r>
                          </m:e>
                          <m:sub>
                            <m:r>
                              <a:rPr lang="es-ES" sz="1400" b="0" i="1" smtClean="0">
                                <a:latin typeface="Cambria Math" panose="02040503050406030204" pitchFamily="18" charset="0"/>
                              </a:rPr>
                              <m:t>𝐵</m:t>
                            </m:r>
                          </m:sub>
                        </m:sSub>
                      </m:oMath>
                    </m:oMathPara>
                  </a14:m>
                  <a:endParaRPr lang="es-ES" sz="1400"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7038311" y="3115580"/>
                  <a:ext cx="240066" cy="215444"/>
                </a:xfrm>
                <a:prstGeom prst="rect">
                  <a:avLst/>
                </a:prstGeom>
                <a:blipFill>
                  <a:blip r:embed="rId8"/>
                  <a:stretch>
                    <a:fillRect l="-10256" r="-2564" b="-8333"/>
                  </a:stretch>
                </a:blipFill>
              </p:spPr>
              <p:txBody>
                <a:bodyPr/>
                <a:lstStyle/>
                <a:p>
                  <a:r>
                    <a:rPr lang="es-ES">
                      <a:noFill/>
                    </a:rPr>
                    <a:t> </a:t>
                  </a:r>
                </a:p>
              </p:txBody>
            </p:sp>
          </mc:Fallback>
        </mc:AlternateContent>
        <p:cxnSp>
          <p:nvCxnSpPr>
            <p:cNvPr id="34" name="Conector recto 33"/>
            <p:cNvCxnSpPr/>
            <p:nvPr/>
          </p:nvCxnSpPr>
          <p:spPr>
            <a:xfrm>
              <a:off x="6069048" y="1611351"/>
              <a:ext cx="0" cy="61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8544284" y="1611351"/>
              <a:ext cx="0" cy="612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7 Conector recto de flecha"/>
            <p:cNvCxnSpPr/>
            <p:nvPr/>
          </p:nvCxnSpPr>
          <p:spPr>
            <a:xfrm flipV="1">
              <a:off x="5092700" y="2223351"/>
              <a:ext cx="979200" cy="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7 Conector recto de flecha"/>
            <p:cNvCxnSpPr/>
            <p:nvPr/>
          </p:nvCxnSpPr>
          <p:spPr>
            <a:xfrm flipV="1">
              <a:off x="7587618" y="2211502"/>
              <a:ext cx="979200" cy="0"/>
            </a:xfrm>
            <a:prstGeom prst="straightConnector1">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CuadroTexto 37"/>
                <p:cNvSpPr txBox="1"/>
                <p:nvPr/>
              </p:nvSpPr>
              <p:spPr>
                <a:xfrm>
                  <a:off x="5782685" y="2290773"/>
                  <a:ext cx="23384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𝐹</m:t>
                            </m:r>
                          </m:e>
                          <m:sub>
                            <m:r>
                              <a:rPr lang="es-ES" sz="1400" b="0" i="1" smtClean="0">
                                <a:latin typeface="Cambria Math" panose="02040503050406030204" pitchFamily="18" charset="0"/>
                              </a:rPr>
                              <m:t>𝑇</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5782685" y="2290773"/>
                  <a:ext cx="233847" cy="215444"/>
                </a:xfrm>
                <a:prstGeom prst="rect">
                  <a:avLst/>
                </a:prstGeom>
                <a:blipFill>
                  <a:blip r:embed="rId9"/>
                  <a:stretch>
                    <a:fillRect l="-15789" r="-5263" b="-1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p:cNvSpPr txBox="1"/>
                <p:nvPr/>
              </p:nvSpPr>
              <p:spPr>
                <a:xfrm>
                  <a:off x="8332971" y="2275408"/>
                  <a:ext cx="23384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b="0" i="1" smtClean="0">
                                <a:latin typeface="Cambria Math" panose="02040503050406030204" pitchFamily="18" charset="0"/>
                              </a:rPr>
                              <m:t>𝐹</m:t>
                            </m:r>
                          </m:e>
                          <m:sub>
                            <m:r>
                              <a:rPr lang="es-ES" sz="1400" b="0" i="1" smtClean="0">
                                <a:latin typeface="Cambria Math" panose="02040503050406030204" pitchFamily="18" charset="0"/>
                              </a:rPr>
                              <m:t>𝑇</m:t>
                            </m:r>
                          </m:sub>
                        </m:sSub>
                      </m:oMath>
                    </m:oMathPara>
                  </a14:m>
                  <a:endParaRPr lang="es-ES" sz="1400" dirty="0"/>
                </a:p>
              </p:txBody>
            </p:sp>
          </mc:Choice>
          <mc:Fallback xmlns="">
            <p:sp>
              <p:nvSpPr>
                <p:cNvPr id="41" name="CuadroTexto 40"/>
                <p:cNvSpPr txBox="1">
                  <a:spLocks noRot="1" noChangeAspect="1" noMove="1" noResize="1" noEditPoints="1" noAdjustHandles="1" noChangeArrowheads="1" noChangeShapeType="1" noTextEdit="1"/>
                </p:cNvSpPr>
                <p:nvPr/>
              </p:nvSpPr>
              <p:spPr>
                <a:xfrm>
                  <a:off x="8332971" y="2275408"/>
                  <a:ext cx="233847" cy="215444"/>
                </a:xfrm>
                <a:prstGeom prst="rect">
                  <a:avLst/>
                </a:prstGeom>
                <a:blipFill>
                  <a:blip r:embed="rId9"/>
                  <a:stretch>
                    <a:fillRect l="-15789" r="-5263" b="-8333"/>
                  </a:stretch>
                </a:blipFill>
              </p:spPr>
              <p:txBody>
                <a:bodyPr/>
                <a:lstStyle/>
                <a:p>
                  <a:r>
                    <a:rPr lang="es-ES">
                      <a:noFill/>
                    </a:rPr>
                    <a:t> </a:t>
                  </a:r>
                </a:p>
              </p:txBody>
            </p:sp>
          </mc:Fallback>
        </mc:AlternateContent>
      </p:grpSp>
      <p:sp>
        <p:nvSpPr>
          <p:cNvPr id="42" name="CuadroTexto 41"/>
          <p:cNvSpPr txBox="1"/>
          <p:nvPr/>
        </p:nvSpPr>
        <p:spPr>
          <a:xfrm>
            <a:off x="477671" y="1333263"/>
            <a:ext cx="8262321" cy="584775"/>
          </a:xfrm>
          <a:prstGeom prst="rect">
            <a:avLst/>
          </a:prstGeom>
          <a:noFill/>
        </p:spPr>
        <p:txBody>
          <a:bodyPr wrap="square" rtlCol="0">
            <a:spAutoFit/>
          </a:bodyPr>
          <a:lstStyle/>
          <a:p>
            <a:pPr algn="just"/>
            <a:r>
              <a:rPr lang="es-ES" sz="1600" dirty="0" smtClean="0"/>
              <a:t>Al aplicar una </a:t>
            </a:r>
            <a:r>
              <a:rPr lang="es-ES" sz="1600" b="1" dirty="0" smtClean="0"/>
              <a:t>fuerza constante </a:t>
            </a:r>
            <a:r>
              <a:rPr lang="es-ES" sz="1600" dirty="0" smtClean="0"/>
              <a:t>sobre un cuerpo, produce un movimiento uniformemente acelerado:</a:t>
            </a:r>
            <a:endParaRPr lang="es-ES" sz="1600" dirty="0"/>
          </a:p>
        </p:txBody>
      </p:sp>
      <p:sp>
        <p:nvSpPr>
          <p:cNvPr id="44" name="CuadroTexto 43"/>
          <p:cNvSpPr txBox="1"/>
          <p:nvPr/>
        </p:nvSpPr>
        <p:spPr>
          <a:xfrm>
            <a:off x="564108" y="3828746"/>
            <a:ext cx="4426992" cy="338554"/>
          </a:xfrm>
          <a:prstGeom prst="rect">
            <a:avLst/>
          </a:prstGeom>
          <a:noFill/>
        </p:spPr>
        <p:txBody>
          <a:bodyPr wrap="square" rtlCol="0">
            <a:spAutoFit/>
          </a:bodyPr>
          <a:lstStyle/>
          <a:p>
            <a:r>
              <a:rPr lang="es-ES" sz="1600" dirty="0" smtClean="0"/>
              <a:t>El trabajo que realiza la fuerza viene dado por:</a:t>
            </a:r>
            <a:endParaRPr lang="es-ES" sz="1600" dirty="0"/>
          </a:p>
        </p:txBody>
      </p:sp>
      <mc:AlternateContent xmlns:mc="http://schemas.openxmlformats.org/markup-compatibility/2006" xmlns:a14="http://schemas.microsoft.com/office/drawing/2010/main">
        <mc:Choice Requires="a14">
          <p:sp>
            <p:nvSpPr>
              <p:cNvPr id="43" name="CuadroTexto 42"/>
              <p:cNvSpPr txBox="1"/>
              <p:nvPr/>
            </p:nvSpPr>
            <p:spPr>
              <a:xfrm>
                <a:off x="4991100" y="3849937"/>
                <a:ext cx="2873351" cy="2761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𝑊</m:t>
                      </m:r>
                      <m:r>
                        <a:rPr lang="es-ES" sz="1600" b="0" i="1" smtClean="0">
                          <a:latin typeface="Cambria Math" panose="02040503050406030204" pitchFamily="18" charset="0"/>
                        </a:rPr>
                        <m:t>=</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𝑥</m:t>
                          </m:r>
                        </m:e>
                      </m:acc>
                      <m:r>
                        <a:rPr lang="es-ES" sz="1600" b="0" i="1" smtClean="0">
                          <a:latin typeface="Cambria Math" panose="02040503050406030204" pitchFamily="18" charset="0"/>
                        </a:rPr>
                        <m:t>=</m:t>
                      </m:r>
                      <m:r>
                        <a:rPr lang="es-ES" sz="1600" b="0" i="1" smtClean="0">
                          <a:latin typeface="Cambria Math" panose="02040503050406030204" pitchFamily="18" charset="0"/>
                        </a:rPr>
                        <m:t>𝐹</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𝑐𝑜𝑠</m:t>
                      </m:r>
                      <m:r>
                        <a:rPr lang="es-ES" sz="1600" b="0" i="1" smtClean="0">
                          <a:latin typeface="Cambria Math" panose="02040503050406030204" pitchFamily="18" charset="0"/>
                          <a:ea typeface="Cambria Math" panose="02040503050406030204" pitchFamily="18" charset="0"/>
                        </a:rPr>
                        <m:t>𝛼</m:t>
                      </m:r>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𝐹</m:t>
                          </m:r>
                        </m:e>
                        <m:sub>
                          <m:r>
                            <a:rPr lang="es-ES" sz="1600" b="0" i="1" smtClean="0">
                              <a:latin typeface="Cambria Math" panose="02040503050406030204" pitchFamily="18" charset="0"/>
                              <a:ea typeface="Cambria Math" panose="02040503050406030204" pitchFamily="18" charset="0"/>
                            </a:rPr>
                            <m:t>𝑇</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oMath>
                  </m:oMathPara>
                </a14:m>
                <a:endParaRPr lang="es-ES" sz="16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4991100" y="3849937"/>
                <a:ext cx="2873351" cy="276166"/>
              </a:xfrm>
              <a:prstGeom prst="rect">
                <a:avLst/>
              </a:prstGeom>
              <a:blipFill>
                <a:blip r:embed="rId10"/>
                <a:stretch>
                  <a:fillRect l="-1274" t="-40000" r="-212" b="-11111"/>
                </a:stretch>
              </a:blipFill>
            </p:spPr>
            <p:txBody>
              <a:bodyPr/>
              <a:lstStyle/>
              <a:p>
                <a:r>
                  <a:rPr lang="es-ES">
                    <a:noFill/>
                  </a:rPr>
                  <a:t> </a:t>
                </a:r>
              </a:p>
            </p:txBody>
          </p:sp>
        </mc:Fallback>
      </mc:AlternateContent>
      <p:sp>
        <p:nvSpPr>
          <p:cNvPr id="46" name="CuadroTexto 45"/>
          <p:cNvSpPr txBox="1"/>
          <p:nvPr/>
        </p:nvSpPr>
        <p:spPr>
          <a:xfrm>
            <a:off x="545776" y="4320616"/>
            <a:ext cx="2815768" cy="338554"/>
          </a:xfrm>
          <a:prstGeom prst="rect">
            <a:avLst/>
          </a:prstGeom>
          <a:noFill/>
        </p:spPr>
        <p:txBody>
          <a:bodyPr wrap="square" rtlCol="0">
            <a:spAutoFit/>
          </a:bodyPr>
          <a:lstStyle/>
          <a:p>
            <a:r>
              <a:rPr lang="es-ES" sz="1600" dirty="0" smtClean="0"/>
              <a:t>Teniendo en cuenta que:</a:t>
            </a:r>
            <a:endParaRPr lang="es-ES" sz="1600" dirty="0"/>
          </a:p>
        </p:txBody>
      </p:sp>
      <mc:AlternateContent xmlns:mc="http://schemas.openxmlformats.org/markup-compatibility/2006" xmlns:a14="http://schemas.microsoft.com/office/drawing/2010/main">
        <mc:Choice Requires="a14">
          <p:sp>
            <p:nvSpPr>
              <p:cNvPr id="45" name="CuadroTexto 44"/>
              <p:cNvSpPr txBox="1"/>
              <p:nvPr/>
            </p:nvSpPr>
            <p:spPr>
              <a:xfrm>
                <a:off x="2938895" y="4349118"/>
                <a:ext cx="2343975" cy="251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𝐹</m:t>
                      </m:r>
                      <m:r>
                        <a:rPr lang="es-ES" sz="1600" b="0" i="1" smtClean="0">
                          <a:latin typeface="Cambria Math" panose="02040503050406030204" pitchFamily="18" charset="0"/>
                        </a:rPr>
                        <m:t>=</m:t>
                      </m:r>
                      <m:r>
                        <a:rPr lang="es-ES" sz="1600" b="0" i="1" smtClean="0">
                          <a:latin typeface="Cambria Math" panose="02040503050406030204" pitchFamily="18" charset="0"/>
                        </a:rPr>
                        <m:t>𝑚𝑎</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𝑣</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up>
                          <m:r>
                            <a:rPr lang="es-ES" sz="1600" b="0" i="1" smtClean="0">
                              <a:latin typeface="Cambria Math" panose="02040503050406030204" pitchFamily="18" charset="0"/>
                            </a:rPr>
                            <m:t>2</m:t>
                          </m:r>
                        </m:sup>
                      </m:sSubSup>
                      <m:r>
                        <a:rPr lang="es-ES" sz="1600" b="0" i="1" smtClean="0">
                          <a:latin typeface="Cambria Math" panose="02040503050406030204" pitchFamily="18" charset="0"/>
                        </a:rPr>
                        <m:t>+2</m:t>
                      </m:r>
                      <m:r>
                        <a:rPr lang="es-ES" sz="1600" b="0" i="1" smtClean="0">
                          <a:latin typeface="Cambria Math" panose="02040503050406030204" pitchFamily="18" charset="0"/>
                        </a:rPr>
                        <m:t>𝑎</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𝑥</m:t>
                      </m:r>
                    </m:oMath>
                  </m:oMathPara>
                </a14:m>
                <a:endParaRPr lang="es-ES" sz="16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2938895" y="4349118"/>
                <a:ext cx="2343975" cy="251094"/>
              </a:xfrm>
              <a:prstGeom prst="rect">
                <a:avLst/>
              </a:prstGeom>
              <a:blipFill>
                <a:blip r:embed="rId11"/>
                <a:stretch>
                  <a:fillRect l="-1299" r="-519" b="-11905"/>
                </a:stretch>
              </a:blipFill>
            </p:spPr>
            <p:txBody>
              <a:bodyPr/>
              <a:lstStyle/>
              <a:p>
                <a:r>
                  <a:rPr lang="es-ES">
                    <a:noFill/>
                  </a:rPr>
                  <a:t> </a:t>
                </a:r>
              </a:p>
            </p:txBody>
          </p:sp>
        </mc:Fallback>
      </mc:AlternateContent>
      <p:sp>
        <p:nvSpPr>
          <p:cNvPr id="48" name="CuadroTexto 47"/>
          <p:cNvSpPr txBox="1"/>
          <p:nvPr/>
        </p:nvSpPr>
        <p:spPr>
          <a:xfrm>
            <a:off x="545776" y="4778093"/>
            <a:ext cx="1844936" cy="338554"/>
          </a:xfrm>
          <a:prstGeom prst="rect">
            <a:avLst/>
          </a:prstGeom>
          <a:noFill/>
        </p:spPr>
        <p:txBody>
          <a:bodyPr wrap="square" rtlCol="0">
            <a:spAutoFit/>
          </a:bodyPr>
          <a:lstStyle/>
          <a:p>
            <a:r>
              <a:rPr lang="es-ES" sz="1600" dirty="0" smtClean="0"/>
              <a:t>Se obtiene:</a:t>
            </a:r>
            <a:endParaRPr lang="es-ES" sz="1600" dirty="0"/>
          </a:p>
        </p:txBody>
      </p:sp>
      <mc:AlternateContent xmlns:mc="http://schemas.openxmlformats.org/markup-compatibility/2006" xmlns:a14="http://schemas.microsoft.com/office/drawing/2010/main">
        <mc:Choice Requires="a14">
          <p:sp>
            <p:nvSpPr>
              <p:cNvPr id="49" name="CuadroTexto 48"/>
              <p:cNvSpPr txBox="1"/>
              <p:nvPr/>
            </p:nvSpPr>
            <p:spPr>
              <a:xfrm>
                <a:off x="2546685" y="5013037"/>
                <a:ext cx="3356881" cy="538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𝑾</m:t>
                      </m:r>
                      <m:r>
                        <a:rPr lang="es-ES" sz="1600" b="0" i="1" smtClean="0">
                          <a:latin typeface="Cambria Math" panose="02040503050406030204" pitchFamily="18" charset="0"/>
                        </a:rPr>
                        <m:t>=</m:t>
                      </m:r>
                      <m:r>
                        <a:rPr lang="es-ES" sz="1600" b="0" i="1" smtClean="0">
                          <a:latin typeface="Cambria Math" panose="02040503050406030204" pitchFamily="18" charset="0"/>
                        </a:rPr>
                        <m:t>𝑚</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𝑇</m:t>
                          </m:r>
                        </m:sub>
                      </m:sSub>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𝑣</m:t>
                              </m:r>
                            </m:e>
                            <m:sup>
                              <m:r>
                                <a:rPr lang="es-ES" sz="1600" b="0" i="1" smtClean="0">
                                  <a:latin typeface="Cambria Math" panose="02040503050406030204" pitchFamily="18" charset="0"/>
                                </a:rPr>
                                <m:t>2</m:t>
                              </m:r>
                            </m:sup>
                          </m:sSup>
                          <m:r>
                            <a:rPr lang="es-ES" sz="1600" b="0" i="1" smtClean="0">
                              <a:latin typeface="Cambria Math" panose="02040503050406030204" pitchFamily="18" charset="0"/>
                            </a:rPr>
                            <m:t>−</m:t>
                          </m:r>
                          <m:sSubSup>
                            <m:sSubSupPr>
                              <m:ctrlPr>
                                <a:rPr lang="es-ES" sz="1600" b="0" i="1" smtClean="0">
                                  <a:latin typeface="Cambria Math" panose="02040503050406030204" pitchFamily="18" charset="0"/>
                                </a:rPr>
                              </m:ctrlPr>
                            </m:sSubSupPr>
                            <m:e>
                              <m:r>
                                <a:rPr lang="es-ES" sz="1600" b="0" i="1" smtClean="0">
                                  <a:latin typeface="Cambria Math" panose="02040503050406030204" pitchFamily="18" charset="0"/>
                                </a:rPr>
                                <m:t>𝑣</m:t>
                              </m:r>
                            </m:e>
                            <m:sub>
                              <m:r>
                                <a:rPr lang="es-ES" sz="1600" b="0" i="1" smtClean="0">
                                  <a:latin typeface="Cambria Math" panose="02040503050406030204" pitchFamily="18" charset="0"/>
                                </a:rPr>
                                <m:t>0</m:t>
                              </m:r>
                            </m:sub>
                            <m:sup>
                              <m:r>
                                <a:rPr lang="es-ES" sz="1600" b="0" i="1" smtClean="0">
                                  <a:latin typeface="Cambria Math" panose="02040503050406030204" pitchFamily="18" charset="0"/>
                                </a:rPr>
                                <m:t>2</m:t>
                              </m:r>
                            </m:sup>
                          </m:sSubSup>
                        </m:num>
                        <m:den>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𝑇</m:t>
                              </m:r>
                            </m:sub>
                          </m:sSub>
                        </m:den>
                      </m:f>
                      <m:r>
                        <a:rPr lang="es-ES" sz="1600" b="0"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r>
                            <a:rPr lang="es-ES" sz="1600" b="1" i="1" smtClean="0">
                              <a:latin typeface="Cambria Math" panose="02040503050406030204" pitchFamily="18" charset="0"/>
                            </a:rPr>
                            <m:t>𝟐</m:t>
                          </m:r>
                        </m:den>
                      </m:f>
                      <m:r>
                        <a:rPr lang="es-ES" sz="1600" b="1" i="1" smtClean="0">
                          <a:latin typeface="Cambria Math" panose="02040503050406030204" pitchFamily="18" charset="0"/>
                        </a:rPr>
                        <m:t>𝒎</m:t>
                      </m:r>
                      <m:sSup>
                        <m:sSupPr>
                          <m:ctrlPr>
                            <a:rPr lang="es-ES" sz="1600" b="1" i="1" smtClean="0">
                              <a:latin typeface="Cambria Math" panose="02040503050406030204" pitchFamily="18" charset="0"/>
                            </a:rPr>
                          </m:ctrlPr>
                        </m:sSupPr>
                        <m:e>
                          <m:r>
                            <a:rPr lang="es-ES" sz="1600" b="1" i="1" smtClean="0">
                              <a:latin typeface="Cambria Math" panose="02040503050406030204" pitchFamily="18" charset="0"/>
                            </a:rPr>
                            <m:t>𝒗</m:t>
                          </m:r>
                        </m:e>
                        <m:sup>
                          <m:r>
                            <a:rPr lang="es-ES" sz="1600" b="1" i="1" smtClean="0">
                              <a:latin typeface="Cambria Math" panose="02040503050406030204" pitchFamily="18" charset="0"/>
                            </a:rPr>
                            <m:t>𝟐</m:t>
                          </m:r>
                        </m:sup>
                      </m:sSup>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r>
                            <a:rPr lang="es-ES" sz="1600" b="1" i="1" smtClean="0">
                              <a:latin typeface="Cambria Math" panose="02040503050406030204" pitchFamily="18" charset="0"/>
                            </a:rPr>
                            <m:t>𝟐</m:t>
                          </m:r>
                        </m:den>
                      </m:f>
                      <m:r>
                        <a:rPr lang="es-ES" sz="1600" b="1" i="1" smtClean="0">
                          <a:latin typeface="Cambria Math" panose="02040503050406030204" pitchFamily="18" charset="0"/>
                        </a:rPr>
                        <m:t>𝒎</m:t>
                      </m:r>
                      <m:sSubSup>
                        <m:sSubSupPr>
                          <m:ctrlPr>
                            <a:rPr lang="es-ES" sz="1600" b="1" i="1" smtClean="0">
                              <a:latin typeface="Cambria Math" panose="02040503050406030204" pitchFamily="18" charset="0"/>
                            </a:rPr>
                          </m:ctrlPr>
                        </m:sSubSupPr>
                        <m:e>
                          <m:r>
                            <a:rPr lang="es-ES" sz="1600" b="1" i="1" smtClean="0">
                              <a:latin typeface="Cambria Math" panose="02040503050406030204" pitchFamily="18" charset="0"/>
                            </a:rPr>
                            <m:t>𝒗</m:t>
                          </m:r>
                        </m:e>
                        <m:sub>
                          <m:r>
                            <a:rPr lang="es-ES" sz="1600" b="1" i="1" smtClean="0">
                              <a:latin typeface="Cambria Math" panose="02040503050406030204" pitchFamily="18" charset="0"/>
                            </a:rPr>
                            <m:t>𝟎</m:t>
                          </m:r>
                        </m:sub>
                        <m:sup>
                          <m:r>
                            <a:rPr lang="es-ES" sz="1600" b="1" i="1" smtClean="0">
                              <a:latin typeface="Cambria Math" panose="02040503050406030204" pitchFamily="18" charset="0"/>
                            </a:rPr>
                            <m:t>𝟐</m:t>
                          </m:r>
                        </m:sup>
                      </m:sSubSup>
                    </m:oMath>
                  </m:oMathPara>
                </a14:m>
                <a:endParaRPr lang="es-ES" sz="1600" b="1" dirty="0"/>
              </a:p>
            </p:txBody>
          </p:sp>
        </mc:Choice>
        <mc:Fallback xmlns="">
          <p:sp>
            <p:nvSpPr>
              <p:cNvPr id="49" name="CuadroTexto 48"/>
              <p:cNvSpPr txBox="1">
                <a:spLocks noRot="1" noChangeAspect="1" noMove="1" noResize="1" noEditPoints="1" noAdjustHandles="1" noChangeArrowheads="1" noChangeShapeType="1" noTextEdit="1"/>
              </p:cNvSpPr>
              <p:nvPr/>
            </p:nvSpPr>
            <p:spPr>
              <a:xfrm>
                <a:off x="2546685" y="5013037"/>
                <a:ext cx="3356881" cy="538224"/>
              </a:xfrm>
              <a:prstGeom prst="rect">
                <a:avLst/>
              </a:prstGeom>
              <a:blipFill>
                <a:blip r:embed="rId12"/>
                <a:stretch>
                  <a:fillRect/>
                </a:stretch>
              </a:blipFill>
            </p:spPr>
            <p:txBody>
              <a:bodyPr/>
              <a:lstStyle/>
              <a:p>
                <a:r>
                  <a:rPr lang="es-ES">
                    <a:noFill/>
                  </a:rPr>
                  <a:t> </a:t>
                </a:r>
              </a:p>
            </p:txBody>
          </p:sp>
        </mc:Fallback>
      </mc:AlternateContent>
      <p:sp>
        <p:nvSpPr>
          <p:cNvPr id="50" name="CuadroTexto 49"/>
          <p:cNvSpPr txBox="1"/>
          <p:nvPr/>
        </p:nvSpPr>
        <p:spPr>
          <a:xfrm>
            <a:off x="545776" y="5846855"/>
            <a:ext cx="7988624" cy="338554"/>
          </a:xfrm>
          <a:prstGeom prst="rect">
            <a:avLst/>
          </a:prstGeom>
          <a:noFill/>
        </p:spPr>
        <p:txBody>
          <a:bodyPr wrap="square" rtlCol="0">
            <a:spAutoFit/>
          </a:bodyPr>
          <a:lstStyle/>
          <a:p>
            <a:r>
              <a:rPr lang="es-ES" sz="1600" dirty="0" smtClean="0"/>
              <a:t>La expresión,            , se denomina </a:t>
            </a:r>
            <a:r>
              <a:rPr lang="es-ES" sz="1600" b="1" dirty="0" smtClean="0"/>
              <a:t>energía cinética</a:t>
            </a:r>
            <a:r>
              <a:rPr lang="es-ES" sz="1600" dirty="0" smtClean="0"/>
              <a:t>.</a:t>
            </a:r>
            <a:endParaRPr lang="es-ES" sz="1600" dirty="0"/>
          </a:p>
        </p:txBody>
      </p:sp>
      <mc:AlternateContent xmlns:mc="http://schemas.openxmlformats.org/markup-compatibility/2006" xmlns:a14="http://schemas.microsoft.com/office/drawing/2010/main">
        <mc:Choice Requires="a14">
          <p:sp>
            <p:nvSpPr>
              <p:cNvPr id="47" name="Rectángulo 46"/>
              <p:cNvSpPr/>
              <p:nvPr/>
            </p:nvSpPr>
            <p:spPr>
              <a:xfrm>
                <a:off x="1782240" y="5726902"/>
                <a:ext cx="764445" cy="55335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S" sz="1600" i="1">
                              <a:latin typeface="Cambria Math" panose="02040503050406030204" pitchFamily="18" charset="0"/>
                            </a:rPr>
                          </m:ctrlPr>
                        </m:fPr>
                        <m:num>
                          <m:r>
                            <a:rPr lang="es-ES" sz="1600" i="1">
                              <a:latin typeface="Cambria Math" panose="02040503050406030204" pitchFamily="18" charset="0"/>
                            </a:rPr>
                            <m:t>1</m:t>
                          </m:r>
                        </m:num>
                        <m:den>
                          <m:r>
                            <a:rPr lang="es-ES" sz="1600" i="1">
                              <a:latin typeface="Cambria Math" panose="02040503050406030204" pitchFamily="18" charset="0"/>
                            </a:rPr>
                            <m:t>2</m:t>
                          </m:r>
                        </m:den>
                      </m:f>
                      <m:r>
                        <a:rPr lang="es-ES" sz="1600" i="1">
                          <a:latin typeface="Cambria Math" panose="02040503050406030204" pitchFamily="18" charset="0"/>
                        </a:rPr>
                        <m:t>𝑚</m:t>
                      </m:r>
                      <m:sSup>
                        <m:sSupPr>
                          <m:ctrlPr>
                            <a:rPr lang="es-ES" sz="1600" i="1">
                              <a:latin typeface="Cambria Math" panose="02040503050406030204" pitchFamily="18" charset="0"/>
                            </a:rPr>
                          </m:ctrlPr>
                        </m:sSupPr>
                        <m:e>
                          <m:r>
                            <a:rPr lang="es-ES" sz="1600" i="1">
                              <a:latin typeface="Cambria Math" panose="02040503050406030204" pitchFamily="18" charset="0"/>
                            </a:rPr>
                            <m:t>𝑣</m:t>
                          </m:r>
                        </m:e>
                        <m:sup>
                          <m:r>
                            <a:rPr lang="es-ES" sz="1600" i="1">
                              <a:latin typeface="Cambria Math" panose="02040503050406030204" pitchFamily="18" charset="0"/>
                            </a:rPr>
                            <m:t>2</m:t>
                          </m:r>
                        </m:sup>
                      </m:sSup>
                    </m:oMath>
                  </m:oMathPara>
                </a14:m>
                <a:endParaRPr lang="es-ES" sz="1600" dirty="0"/>
              </a:p>
            </p:txBody>
          </p:sp>
        </mc:Choice>
        <mc:Fallback xmlns="">
          <p:sp>
            <p:nvSpPr>
              <p:cNvPr id="47" name="Rectángulo 46"/>
              <p:cNvSpPr>
                <a:spLocks noRot="1" noChangeAspect="1" noMove="1" noResize="1" noEditPoints="1" noAdjustHandles="1" noChangeArrowheads="1" noChangeShapeType="1" noTextEdit="1"/>
              </p:cNvSpPr>
              <p:nvPr/>
            </p:nvSpPr>
            <p:spPr>
              <a:xfrm>
                <a:off x="1782240" y="5726902"/>
                <a:ext cx="764445" cy="553357"/>
              </a:xfrm>
              <a:prstGeom prst="rect">
                <a:avLst/>
              </a:prstGeom>
              <a:blipFill>
                <a:blip r:embed="rId13"/>
                <a:stretch>
                  <a:fillRect/>
                </a:stretch>
              </a:blipFill>
            </p:spPr>
            <p:txBody>
              <a:bodyPr/>
              <a:lstStyle/>
              <a:p>
                <a:r>
                  <a:rPr lang="es-ES">
                    <a:noFill/>
                  </a:rPr>
                  <a:t> </a:t>
                </a:r>
              </a:p>
            </p:txBody>
          </p:sp>
        </mc:Fallback>
      </mc:AlternateContent>
      <p:sp>
        <p:nvSpPr>
          <p:cNvPr id="52" name="Rectángulo 51"/>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41159304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10. Energía mecánica</a:t>
            </a:r>
            <a:endParaRPr lang="es-ES" sz="1600" b="1" dirty="0">
              <a:solidFill>
                <a:schemeClr val="bg1"/>
              </a:solidFill>
            </a:endParaRPr>
          </a:p>
        </p:txBody>
      </p:sp>
      <p:sp>
        <p:nvSpPr>
          <p:cNvPr id="14" name="CuadroTexto 13"/>
          <p:cNvSpPr txBox="1"/>
          <p:nvPr/>
        </p:nvSpPr>
        <p:spPr>
          <a:xfrm>
            <a:off x="477672" y="966886"/>
            <a:ext cx="5770728" cy="369332"/>
          </a:xfrm>
          <a:prstGeom prst="rect">
            <a:avLst/>
          </a:prstGeom>
          <a:noFill/>
        </p:spPr>
        <p:txBody>
          <a:bodyPr wrap="square" rtlCol="0">
            <a:spAutoFit/>
          </a:bodyPr>
          <a:lstStyle/>
          <a:p>
            <a:r>
              <a:rPr lang="es-ES" b="1" dirty="0" smtClean="0">
                <a:solidFill>
                  <a:srgbClr val="002060"/>
                </a:solidFill>
              </a:rPr>
              <a:t>10.1. Trabajo y energía cinética</a:t>
            </a:r>
            <a:endParaRPr lang="es-ES" b="1" dirty="0">
              <a:solidFill>
                <a:srgbClr val="002060"/>
              </a:solidFill>
            </a:endParaRPr>
          </a:p>
        </p:txBody>
      </p:sp>
      <p:sp>
        <p:nvSpPr>
          <p:cNvPr id="42" name="CuadroTexto 41"/>
          <p:cNvSpPr txBox="1"/>
          <p:nvPr/>
        </p:nvSpPr>
        <p:spPr>
          <a:xfrm>
            <a:off x="477671" y="1333263"/>
            <a:ext cx="8262321" cy="338554"/>
          </a:xfrm>
          <a:prstGeom prst="rect">
            <a:avLst/>
          </a:prstGeom>
          <a:noFill/>
        </p:spPr>
        <p:txBody>
          <a:bodyPr wrap="square" rtlCol="0">
            <a:spAutoFit/>
          </a:bodyPr>
          <a:lstStyle/>
          <a:p>
            <a:pPr algn="just"/>
            <a:r>
              <a:rPr lang="es-ES" sz="1600" dirty="0" smtClean="0"/>
              <a:t>Si se tratará de una </a:t>
            </a:r>
            <a:r>
              <a:rPr lang="es-ES" sz="1600" b="1" dirty="0" smtClean="0"/>
              <a:t>fuerza variable:</a:t>
            </a:r>
            <a:endParaRPr lang="es-ES" sz="1600" dirty="0"/>
          </a:p>
        </p:txBody>
      </p:sp>
      <mc:AlternateContent xmlns:mc="http://schemas.openxmlformats.org/markup-compatibility/2006" xmlns:a14="http://schemas.microsoft.com/office/drawing/2010/main">
        <mc:Choice Requires="a14">
          <p:sp>
            <p:nvSpPr>
              <p:cNvPr id="2" name="CuadroTexto 1"/>
              <p:cNvSpPr txBox="1"/>
              <p:nvPr/>
            </p:nvSpPr>
            <p:spPr>
              <a:xfrm>
                <a:off x="998850" y="1883875"/>
                <a:ext cx="6665030" cy="6362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𝑊</m:t>
                      </m:r>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e>
                      </m:nary>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𝐹</m:t>
                              </m:r>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𝑑𝑟</m:t>
                          </m:r>
                        </m:e>
                      </m:nary>
                      <m:r>
                        <a:rPr lang="es-ES" sz="1600" b="0" i="1" smtClean="0">
                          <a:latin typeface="Cambria Math" panose="02040503050406030204" pitchFamily="18" charset="0"/>
                        </a:rPr>
                        <m:t>=</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r>
                            <a:rPr lang="es-ES" sz="1600" b="0" i="1" smtClean="0">
                              <a:latin typeface="Cambria Math" panose="02040503050406030204" pitchFamily="18" charset="0"/>
                            </a:rPr>
                            <m:t>𝑚</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𝑎</m:t>
                              </m:r>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𝑑𝑟</m:t>
                          </m:r>
                        </m:e>
                      </m:nary>
                      <m:r>
                        <a:rPr lang="es-ES" sz="1600" b="0" i="1" smtClean="0">
                          <a:latin typeface="Cambria Math" panose="02040503050406030204" pitchFamily="18" charset="0"/>
                        </a:rPr>
                        <m:t>=</m:t>
                      </m:r>
                      <m:r>
                        <a:rPr lang="es-ES" sz="1600" b="0" i="1" smtClean="0">
                          <a:latin typeface="Cambria Math" panose="02040503050406030204" pitchFamily="18" charset="0"/>
                        </a:rPr>
                        <m:t>𝑚</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𝑑𝑣</m:t>
                              </m:r>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𝑑𝑟</m:t>
                          </m:r>
                        </m:e>
                      </m:nary>
                      <m:r>
                        <a:rPr lang="es-ES" sz="1600" b="0" i="1" smtClean="0">
                          <a:latin typeface="Cambria Math" panose="02040503050406030204" pitchFamily="18" charset="0"/>
                        </a:rPr>
                        <m:t>=</m:t>
                      </m:r>
                      <m:r>
                        <a:rPr lang="es-ES" sz="1600" b="0" i="1" smtClean="0">
                          <a:latin typeface="Cambria Math" panose="02040503050406030204" pitchFamily="18" charset="0"/>
                        </a:rPr>
                        <m:t>𝑚</m:t>
                      </m:r>
                      <m:nary>
                        <m:naryPr>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1</m:t>
                          </m:r>
                        </m:sub>
                        <m:sup>
                          <m:r>
                            <a:rPr lang="es-ES" sz="1600" b="0" i="1" smtClean="0">
                              <a:latin typeface="Cambria Math" panose="02040503050406030204" pitchFamily="18" charset="0"/>
                            </a:rPr>
                            <m:t>2</m:t>
                          </m:r>
                        </m:sup>
                        <m:e>
                          <m:r>
                            <a:rPr lang="es-ES" sz="1600" b="0" i="1" smtClean="0">
                              <a:latin typeface="Cambria Math" panose="02040503050406030204" pitchFamily="18" charset="0"/>
                            </a:rPr>
                            <m:t>𝑣𝑑𝑣</m:t>
                          </m:r>
                        </m:e>
                      </m:nary>
                      <m:r>
                        <a:rPr lang="es-ES" sz="1600" b="0" i="1" smtClean="0">
                          <a:latin typeface="Cambria Math" panose="02040503050406030204" pitchFamily="18" charset="0"/>
                        </a:rPr>
                        <m:t>=</m:t>
                      </m:r>
                      <m:r>
                        <a:rPr lang="es-ES" sz="1600" b="0" i="1" smtClean="0">
                          <a:latin typeface="Cambria Math" panose="02040503050406030204" pitchFamily="18" charset="0"/>
                        </a:rPr>
                        <m:t>𝑚</m:t>
                      </m:r>
                      <m:sSubSup>
                        <m:sSubSupPr>
                          <m:ctrlPr>
                            <a:rPr lang="es-ES" sz="1600" b="0" i="1" smtClean="0">
                              <a:latin typeface="Cambria Math" panose="02040503050406030204" pitchFamily="18" charset="0"/>
                            </a:rPr>
                          </m:ctrlPr>
                        </m:sSubSupPr>
                        <m:e>
                          <m:d>
                            <m:dPr>
                              <m:begChr m:val="["/>
                              <m:endChr m:val="]"/>
                              <m:ctrlPr>
                                <a:rPr lang="es-ES" sz="1600" b="0" i="1" smtClean="0">
                                  <a:latin typeface="Cambria Math" panose="02040503050406030204" pitchFamily="18" charset="0"/>
                                </a:rPr>
                              </m:ctrlPr>
                            </m:dPr>
                            <m:e>
                              <m:f>
                                <m:fPr>
                                  <m:ctrlPr>
                                    <a:rPr lang="es-ES" sz="1600" b="0" i="1" smtClean="0">
                                      <a:latin typeface="Cambria Math" panose="02040503050406030204" pitchFamily="18" charset="0"/>
                                    </a:rPr>
                                  </m:ctrlPr>
                                </m:fPr>
                                <m:num>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𝑣</m:t>
                                      </m:r>
                                    </m:e>
                                    <m:sup>
                                      <m:r>
                                        <a:rPr lang="es-ES" sz="1600" b="0" i="1" smtClean="0">
                                          <a:latin typeface="Cambria Math" panose="02040503050406030204" pitchFamily="18" charset="0"/>
                                        </a:rPr>
                                        <m:t>2</m:t>
                                      </m:r>
                                    </m:sup>
                                  </m:sSup>
                                </m:num>
                                <m:den>
                                  <m:r>
                                    <a:rPr lang="es-ES" sz="1600" b="0" i="1" smtClean="0">
                                      <a:latin typeface="Cambria Math" panose="02040503050406030204" pitchFamily="18" charset="0"/>
                                    </a:rPr>
                                    <m:t>2</m:t>
                                  </m:r>
                                </m:den>
                              </m:f>
                            </m:e>
                          </m:d>
                        </m:e>
                        <m:sub>
                          <m:r>
                            <a:rPr lang="es-ES" sz="1600" b="0" i="1" smtClean="0">
                              <a:latin typeface="Cambria Math" panose="02040503050406030204" pitchFamily="18" charset="0"/>
                            </a:rPr>
                            <m:t>1</m:t>
                          </m:r>
                        </m:sub>
                        <m:sup>
                          <m:r>
                            <a:rPr lang="es-ES" sz="1600" b="0" i="1" smtClean="0">
                              <a:latin typeface="Cambria Math" panose="02040503050406030204" pitchFamily="18" charset="0"/>
                            </a:rPr>
                            <m:t>2</m:t>
                          </m:r>
                        </m:sup>
                      </m:sSubSup>
                    </m:oMath>
                  </m:oMathPara>
                </a14:m>
                <a:endParaRPr lang="es-ES" sz="1600" dirty="0"/>
              </a:p>
            </p:txBody>
          </p:sp>
        </mc:Choice>
        <mc:Fallback xmlns="">
          <p:sp>
            <p:nvSpPr>
              <p:cNvPr id="2" name="CuadroTexto 1"/>
              <p:cNvSpPr txBox="1">
                <a:spLocks noRot="1" noChangeAspect="1" noMove="1" noResize="1" noEditPoints="1" noAdjustHandles="1" noChangeArrowheads="1" noChangeShapeType="1" noTextEdit="1"/>
              </p:cNvSpPr>
              <p:nvPr/>
            </p:nvSpPr>
            <p:spPr>
              <a:xfrm>
                <a:off x="998850" y="1883875"/>
                <a:ext cx="6665030" cy="636264"/>
              </a:xfrm>
              <a:prstGeom prst="rect">
                <a:avLst/>
              </a:prstGeom>
              <a:blipFill>
                <a:blip r:embed="rId3"/>
                <a:stretch>
                  <a:fillRect b="-9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2969678" y="2734903"/>
                <a:ext cx="2723374"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panose="02040503050406030204" pitchFamily="18" charset="0"/>
                        </a:rPr>
                        <m:t>𝑾</m:t>
                      </m:r>
                      <m:r>
                        <a:rPr lang="es-ES" sz="1600" b="1" i="1">
                          <a:latin typeface="Cambria Math" panose="02040503050406030204" pitchFamily="18" charset="0"/>
                        </a:rPr>
                        <m:t>=</m:t>
                      </m:r>
                      <m:f>
                        <m:fPr>
                          <m:ctrlPr>
                            <a:rPr lang="es-ES" sz="1600" b="1" i="1">
                              <a:latin typeface="Cambria Math" panose="02040503050406030204" pitchFamily="18" charset="0"/>
                            </a:rPr>
                          </m:ctrlPr>
                        </m:fPr>
                        <m:num>
                          <m:r>
                            <a:rPr lang="es-ES" sz="1600" b="1" i="1">
                              <a:latin typeface="Cambria Math" panose="02040503050406030204" pitchFamily="18" charset="0"/>
                            </a:rPr>
                            <m:t>𝟏</m:t>
                          </m:r>
                        </m:num>
                        <m:den>
                          <m:r>
                            <a:rPr lang="es-ES" sz="1600" b="1" i="1" smtClean="0">
                              <a:latin typeface="Cambria Math" panose="02040503050406030204" pitchFamily="18" charset="0"/>
                            </a:rPr>
                            <m:t>𝟐</m:t>
                          </m:r>
                        </m:den>
                      </m:f>
                      <m:r>
                        <a:rPr lang="es-ES" sz="1600" b="1" i="1" smtClean="0">
                          <a:latin typeface="Cambria Math" panose="02040503050406030204" pitchFamily="18" charset="0"/>
                        </a:rPr>
                        <m:t>𝒎</m:t>
                      </m:r>
                      <m:sSubSup>
                        <m:sSubSupPr>
                          <m:ctrlPr>
                            <a:rPr lang="es-ES" sz="1600" b="1" i="1" smtClean="0">
                              <a:latin typeface="Cambria Math" panose="02040503050406030204" pitchFamily="18" charset="0"/>
                            </a:rPr>
                          </m:ctrlPr>
                        </m:sSubSupPr>
                        <m:e>
                          <m:r>
                            <a:rPr lang="es-ES" sz="1600" b="1" i="1" smtClean="0">
                              <a:latin typeface="Cambria Math" panose="02040503050406030204" pitchFamily="18" charset="0"/>
                            </a:rPr>
                            <m:t>𝒗</m:t>
                          </m:r>
                        </m:e>
                        <m:sub>
                          <m:r>
                            <a:rPr lang="es-ES" sz="1600" b="1" i="1" smtClean="0">
                              <a:latin typeface="Cambria Math" panose="02040503050406030204" pitchFamily="18" charset="0"/>
                            </a:rPr>
                            <m:t>𝟐</m:t>
                          </m:r>
                        </m:sub>
                        <m:sup>
                          <m:r>
                            <a:rPr lang="es-ES" sz="1600" b="1" i="1" smtClean="0">
                              <a:latin typeface="Cambria Math" panose="02040503050406030204" pitchFamily="18" charset="0"/>
                            </a:rPr>
                            <m:t>𝟐</m:t>
                          </m:r>
                        </m:sup>
                      </m:sSubSup>
                      <m:r>
                        <a:rPr lang="es-ES" sz="1600" b="1" i="1" smtClean="0">
                          <a:latin typeface="Cambria Math" panose="02040503050406030204" pitchFamily="18" charset="0"/>
                        </a:rPr>
                        <m:t>−</m:t>
                      </m:r>
                      <m:f>
                        <m:fPr>
                          <m:ctrlPr>
                            <a:rPr lang="es-ES" sz="1600" b="1" i="1" smtClean="0">
                              <a:latin typeface="Cambria Math" panose="02040503050406030204" pitchFamily="18" charset="0"/>
                            </a:rPr>
                          </m:ctrlPr>
                        </m:fPr>
                        <m:num>
                          <m:r>
                            <a:rPr lang="es-ES" sz="1600" b="1" i="1" smtClean="0">
                              <a:latin typeface="Cambria Math" panose="02040503050406030204" pitchFamily="18" charset="0"/>
                            </a:rPr>
                            <m:t>𝟏</m:t>
                          </m:r>
                        </m:num>
                        <m:den>
                          <m:r>
                            <a:rPr lang="es-ES" sz="1600" b="1" i="1" smtClean="0">
                              <a:latin typeface="Cambria Math" panose="02040503050406030204" pitchFamily="18" charset="0"/>
                            </a:rPr>
                            <m:t>𝟐</m:t>
                          </m:r>
                        </m:den>
                      </m:f>
                      <m:r>
                        <a:rPr lang="es-ES" sz="1600" b="1" i="1" smtClean="0">
                          <a:latin typeface="Cambria Math" panose="02040503050406030204" pitchFamily="18" charset="0"/>
                        </a:rPr>
                        <m:t>𝒎</m:t>
                      </m:r>
                      <m:sSubSup>
                        <m:sSubSupPr>
                          <m:ctrlPr>
                            <a:rPr lang="es-ES" sz="1600" b="1" i="1" smtClean="0">
                              <a:latin typeface="Cambria Math" panose="02040503050406030204" pitchFamily="18" charset="0"/>
                            </a:rPr>
                          </m:ctrlPr>
                        </m:sSubSupPr>
                        <m:e>
                          <m:r>
                            <a:rPr lang="es-ES" sz="1600" b="1" i="1" smtClean="0">
                              <a:latin typeface="Cambria Math" panose="02040503050406030204" pitchFamily="18" charset="0"/>
                            </a:rPr>
                            <m:t>𝒗</m:t>
                          </m:r>
                        </m:e>
                        <m:sub>
                          <m:r>
                            <a:rPr lang="es-ES" sz="1600" b="1" i="1" smtClean="0">
                              <a:latin typeface="Cambria Math" panose="02040503050406030204" pitchFamily="18" charset="0"/>
                            </a:rPr>
                            <m:t>𝟏</m:t>
                          </m:r>
                        </m:sub>
                        <m:sup>
                          <m:r>
                            <a:rPr lang="es-ES" sz="1600" b="1" i="1" smtClean="0">
                              <a:latin typeface="Cambria Math" panose="02040503050406030204" pitchFamily="18" charset="0"/>
                            </a:rPr>
                            <m:t>𝟐</m:t>
                          </m:r>
                        </m:sup>
                      </m:sSubSup>
                      <m:r>
                        <a:rPr lang="es-ES" sz="1600" b="1" i="1" smtClean="0">
                          <a:latin typeface="Cambria Math" panose="02040503050406030204" pitchFamily="18" charset="0"/>
                        </a:rPr>
                        <m:t>=</m:t>
                      </m:r>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𝑬</m:t>
                          </m:r>
                        </m:e>
                        <m:sub>
                          <m:r>
                            <a:rPr lang="es-ES" sz="1600" b="1" i="1" smtClean="0">
                              <a:latin typeface="Cambria Math" panose="02040503050406030204" pitchFamily="18" charset="0"/>
                              <a:ea typeface="Cambria Math" panose="02040503050406030204" pitchFamily="18" charset="0"/>
                            </a:rPr>
                            <m:t>𝑪</m:t>
                          </m:r>
                        </m:sub>
                      </m:sSub>
                    </m:oMath>
                  </m:oMathPara>
                </a14:m>
                <a:endParaRPr lang="es-ES" sz="1600" b="1" dirty="0"/>
              </a:p>
            </p:txBody>
          </p:sp>
        </mc:Choice>
        <mc:Fallback xmlns="">
          <p:sp>
            <p:nvSpPr>
              <p:cNvPr id="5" name="Rectángulo 4"/>
              <p:cNvSpPr>
                <a:spLocks noRot="1" noChangeAspect="1" noMove="1" noResize="1" noEditPoints="1" noAdjustHandles="1" noChangeArrowheads="1" noChangeShapeType="1" noTextEdit="1"/>
              </p:cNvSpPr>
              <p:nvPr/>
            </p:nvSpPr>
            <p:spPr>
              <a:xfrm>
                <a:off x="2969678" y="2734903"/>
                <a:ext cx="2723374" cy="553357"/>
              </a:xfrm>
              <a:prstGeom prst="rect">
                <a:avLst/>
              </a:prstGeom>
              <a:blipFill>
                <a:blip r:embed="rId4"/>
                <a:stretch>
                  <a:fillRect/>
                </a:stretch>
              </a:blipFill>
            </p:spPr>
            <p:txBody>
              <a:bodyPr/>
              <a:lstStyle/>
              <a:p>
                <a:r>
                  <a:rPr lang="es-ES">
                    <a:noFill/>
                  </a:rPr>
                  <a:t> </a:t>
                </a:r>
              </a:p>
            </p:txBody>
          </p:sp>
        </mc:Fallback>
      </mc:AlternateContent>
      <p:sp>
        <p:nvSpPr>
          <p:cNvPr id="51" name="11 CuadroTexto"/>
          <p:cNvSpPr txBox="1"/>
          <p:nvPr/>
        </p:nvSpPr>
        <p:spPr>
          <a:xfrm>
            <a:off x="460521" y="4130618"/>
            <a:ext cx="8262321"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smtClean="0"/>
              <a:t>Sea cual sea la naturaleza de la fuerza o fuerzas que actúen sobre un cuerpo, el trabajo total realizado al trasladarlo entre dos puntos es igual a la variación de la energía cinética:</a:t>
            </a:r>
            <a:endParaRPr lang="es-ES" sz="1600" dirty="0"/>
          </a:p>
          <a:p>
            <a:pPr algn="just"/>
            <a:endParaRPr lang="es-ES" sz="1600" dirty="0"/>
          </a:p>
          <a:p>
            <a:pPr algn="just"/>
            <a:endParaRPr lang="es-ES" sz="1600" dirty="0" smtClean="0"/>
          </a:p>
        </p:txBody>
      </p:sp>
      <mc:AlternateContent xmlns:mc="http://schemas.openxmlformats.org/markup-compatibility/2006" xmlns:a14="http://schemas.microsoft.com/office/drawing/2010/main">
        <mc:Choice Requires="a14">
          <p:sp>
            <p:nvSpPr>
              <p:cNvPr id="52" name="10 CuadroTexto"/>
              <p:cNvSpPr txBox="1"/>
              <p:nvPr/>
            </p:nvSpPr>
            <p:spPr>
              <a:xfrm>
                <a:off x="4007642" y="4755044"/>
                <a:ext cx="107022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1" i="1" smtClean="0">
                          <a:latin typeface="Cambria Math"/>
                        </a:rPr>
                        <m:t>𝑾</m:t>
                      </m:r>
                      <m:r>
                        <a:rPr lang="es-ES" sz="1600" b="1" i="1" smtClean="0">
                          <a:latin typeface="Cambria Math"/>
                        </a:rPr>
                        <m:t>=∆</m:t>
                      </m:r>
                      <m:sSub>
                        <m:sSubPr>
                          <m:ctrlPr>
                            <a:rPr lang="es-ES" sz="1600" b="1" i="1" smtClean="0">
                              <a:latin typeface="Cambria Math" panose="02040503050406030204" pitchFamily="18" charset="0"/>
                              <a:ea typeface="Cambria Math"/>
                            </a:rPr>
                          </m:ctrlPr>
                        </m:sSubPr>
                        <m:e>
                          <m:r>
                            <a:rPr lang="es-ES" sz="1600" b="1" i="1" smtClean="0">
                              <a:latin typeface="Cambria Math"/>
                              <a:ea typeface="Cambria Math"/>
                            </a:rPr>
                            <m:t>𝑬</m:t>
                          </m:r>
                        </m:e>
                        <m:sub>
                          <m:r>
                            <a:rPr lang="es-ES" sz="1600" b="1" i="1" smtClean="0">
                              <a:latin typeface="Cambria Math"/>
                              <a:ea typeface="Cambria Math"/>
                            </a:rPr>
                            <m:t>𝑪</m:t>
                          </m:r>
                        </m:sub>
                      </m:sSub>
                    </m:oMath>
                  </m:oMathPara>
                </a14:m>
                <a:endParaRPr lang="es-ES" sz="1600" b="1" dirty="0"/>
              </a:p>
            </p:txBody>
          </p:sp>
        </mc:Choice>
        <mc:Fallback xmlns="">
          <p:sp>
            <p:nvSpPr>
              <p:cNvPr id="52" name="10 CuadroTexto"/>
              <p:cNvSpPr txBox="1">
                <a:spLocks noRot="1" noChangeAspect="1" noMove="1" noResize="1" noEditPoints="1" noAdjustHandles="1" noChangeArrowheads="1" noChangeShapeType="1" noTextEdit="1"/>
              </p:cNvSpPr>
              <p:nvPr/>
            </p:nvSpPr>
            <p:spPr>
              <a:xfrm>
                <a:off x="4007642" y="4755044"/>
                <a:ext cx="1070229" cy="338554"/>
              </a:xfrm>
              <a:prstGeom prst="rect">
                <a:avLst/>
              </a:prstGeom>
              <a:blipFill>
                <a:blip r:embed="rId5"/>
                <a:stretch>
                  <a:fillRect/>
                </a:stretch>
              </a:blipFill>
            </p:spPr>
            <p:txBody>
              <a:bodyPr/>
              <a:lstStyle/>
              <a:p>
                <a:r>
                  <a:rPr lang="es-ES">
                    <a:noFill/>
                  </a:rPr>
                  <a:t> </a:t>
                </a:r>
              </a:p>
            </p:txBody>
          </p:sp>
        </mc:Fallback>
      </mc:AlternateContent>
      <p:sp>
        <p:nvSpPr>
          <p:cNvPr id="54" name="Rectángulo 53"/>
          <p:cNvSpPr/>
          <p:nvPr/>
        </p:nvSpPr>
        <p:spPr>
          <a:xfrm>
            <a:off x="382422" y="3623304"/>
            <a:ext cx="5961228" cy="369332"/>
          </a:xfrm>
          <a:prstGeom prst="rect">
            <a:avLst/>
          </a:prstGeom>
        </p:spPr>
        <p:txBody>
          <a:bodyPr wrap="square">
            <a:spAutoFit/>
          </a:bodyPr>
          <a:lstStyle/>
          <a:p>
            <a:r>
              <a:rPr lang="es-ES" b="1" dirty="0">
                <a:solidFill>
                  <a:srgbClr val="00B0F0"/>
                </a:solidFill>
                <a:sym typeface="Wingdings 3" panose="05040102010807070707" pitchFamily="18" charset="2"/>
              </a:rPr>
              <a:t> </a:t>
            </a:r>
            <a:r>
              <a:rPr lang="es-ES" b="1" dirty="0" smtClean="0">
                <a:solidFill>
                  <a:srgbClr val="00B0F0"/>
                </a:solidFill>
                <a:sym typeface="Wingdings 3" panose="05040102010807070707" pitchFamily="18" charset="2"/>
              </a:rPr>
              <a:t>Teorema de las fuerzas vivas</a:t>
            </a:r>
            <a:endParaRPr lang="es-ES" b="1" dirty="0">
              <a:solidFill>
                <a:srgbClr val="00B0F0"/>
              </a:solidFill>
            </a:endParaRPr>
          </a:p>
        </p:txBody>
      </p:sp>
      <p:sp>
        <p:nvSpPr>
          <p:cNvPr id="12" name="Rectángulo 11"/>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1661467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11. Colisiones</a:t>
            </a:r>
            <a:endParaRPr lang="es-ES" sz="1600" b="1" dirty="0">
              <a:solidFill>
                <a:schemeClr val="bg1"/>
              </a:solidFill>
            </a:endParaRPr>
          </a:p>
        </p:txBody>
      </p:sp>
      <p:sp>
        <p:nvSpPr>
          <p:cNvPr id="51" name="11 CuadroTexto"/>
          <p:cNvSpPr txBox="1"/>
          <p:nvPr/>
        </p:nvSpPr>
        <p:spPr>
          <a:xfrm>
            <a:off x="411595" y="1241341"/>
            <a:ext cx="8262321"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a:t>En un sistema aislado, el momento lineal permanece constante. En una colisión:</a:t>
            </a:r>
          </a:p>
          <a:p>
            <a:pPr algn="just"/>
            <a:endParaRPr lang="es-ES" sz="1600" dirty="0"/>
          </a:p>
          <a:p>
            <a:pPr algn="just"/>
            <a:endParaRPr lang="es-ES" sz="1600" dirty="0" smtClean="0"/>
          </a:p>
          <a:p>
            <a:pPr algn="just"/>
            <a:endParaRPr lang="es-ES" sz="1600" dirty="0" smtClean="0"/>
          </a:p>
        </p:txBody>
      </p:sp>
      <mc:AlternateContent xmlns:mc="http://schemas.openxmlformats.org/markup-compatibility/2006" xmlns:a14="http://schemas.microsoft.com/office/drawing/2010/main">
        <mc:Choice Requires="a14">
          <p:sp>
            <p:nvSpPr>
              <p:cNvPr id="16" name="CuadroTexto 15"/>
              <p:cNvSpPr txBox="1"/>
              <p:nvPr/>
            </p:nvSpPr>
            <p:spPr>
              <a:xfrm>
                <a:off x="1743399" y="1595587"/>
                <a:ext cx="5598712"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s-ES" sz="1600" b="0" i="1" smtClean="0">
                              <a:latin typeface="Cambria Math" panose="02040503050406030204" pitchFamily="18" charset="0"/>
                            </a:rPr>
                          </m:ctrlPr>
                        </m:naryPr>
                        <m:sub>
                          <m:r>
                            <m:rPr>
                              <m:brk m:alnAt="23"/>
                            </m:rPr>
                            <a:rPr lang="es-ES" sz="1600" b="0" i="1" smtClean="0">
                              <a:latin typeface="Cambria Math" panose="02040503050406030204" pitchFamily="18" charset="0"/>
                            </a:rPr>
                            <m:t>𝑖</m:t>
                          </m:r>
                          <m:r>
                            <a:rPr lang="es-ES" sz="1600" b="0" i="1" smtClean="0">
                              <a:latin typeface="Cambria Math" panose="02040503050406030204" pitchFamily="18" charset="0"/>
                            </a:rPr>
                            <m:t>=1</m:t>
                          </m:r>
                        </m:sub>
                        <m:sup>
                          <m:r>
                            <a:rPr lang="es-ES" sz="1600" b="0" i="1" smtClean="0">
                              <a:latin typeface="Cambria Math" panose="02040503050406030204" pitchFamily="18" charset="0"/>
                            </a:rPr>
                            <m:t>𝑛</m:t>
                          </m:r>
                        </m:sup>
                        <m:e>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𝐹</m:t>
                                  </m:r>
                                </m:e>
                              </m:acc>
                            </m:e>
                            <m:sub>
                              <m:r>
                                <a:rPr lang="es-ES" sz="1600" b="0" i="1" smtClean="0">
                                  <a:latin typeface="Cambria Math" panose="02040503050406030204" pitchFamily="18" charset="0"/>
                                </a:rPr>
                                <m:t>𝑖</m:t>
                              </m:r>
                            </m:sub>
                          </m:sSub>
                        </m:e>
                      </m:nary>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𝑝</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=0     </m:t>
                      </m:r>
                      <m:r>
                        <a:rPr lang="es-ES" sz="1600" b="0" i="1" smtClean="0">
                          <a:latin typeface="Cambria Math" panose="02040503050406030204" pitchFamily="18" charset="0"/>
                          <a:ea typeface="Cambria Math" panose="02040503050406030204" pitchFamily="18" charset="0"/>
                        </a:rPr>
                        <m:t>⟹        </m:t>
                      </m:r>
                      <m:acc>
                        <m:accPr>
                          <m:chr m:val="⃗"/>
                          <m:ctrlPr>
                            <a:rPr lang="es-ES" sz="1600" b="0" i="1" smtClean="0">
                              <a:latin typeface="Cambria Math" panose="02040503050406030204" pitchFamily="18" charset="0"/>
                              <a:ea typeface="Cambria Math" panose="02040503050406030204" pitchFamily="18" charset="0"/>
                            </a:rPr>
                          </m:ctrlPr>
                        </m:accPr>
                        <m:e>
                          <m:r>
                            <a:rPr lang="es-ES" sz="1600" b="0" i="1" smtClean="0">
                              <a:latin typeface="Cambria Math" panose="02040503050406030204" pitchFamily="18" charset="0"/>
                              <a:ea typeface="Cambria Math" panose="02040503050406030204" pitchFamily="18" charset="0"/>
                            </a:rPr>
                            <m:t>𝑝</m:t>
                          </m:r>
                        </m:e>
                      </m:acc>
                      <m:r>
                        <a:rPr lang="es-ES" sz="1600" b="0" i="1" smtClean="0">
                          <a:latin typeface="Cambria Math" panose="02040503050406030204" pitchFamily="18" charset="0"/>
                        </a:rPr>
                        <m:t>=</m:t>
                      </m:r>
                      <m:r>
                        <a:rPr lang="es-ES" sz="1600" b="0" i="1" smtClean="0">
                          <a:latin typeface="Cambria Math" panose="02040503050406030204" pitchFamily="18" charset="0"/>
                        </a:rPr>
                        <m:t>𝐶𝑡𝑒</m:t>
                      </m:r>
                      <m:r>
                        <a:rPr lang="es-ES" sz="1600" b="0" i="1" smtClean="0">
                          <a:latin typeface="Cambria Math" panose="02040503050406030204" pitchFamily="18" charset="0"/>
                        </a:rPr>
                        <m:t>.        ⟹       </m:t>
                      </m:r>
                      <m:sSub>
                        <m:sSubPr>
                          <m:ctrlPr>
                            <a:rPr lang="es-ES" sz="1600" b="1" i="1" smtClean="0">
                              <a:latin typeface="Cambria Math" panose="02040503050406030204" pitchFamily="18" charset="0"/>
                              <a:ea typeface="Cambria Math" panose="02040503050406030204" pitchFamily="18" charset="0"/>
                            </a:rPr>
                          </m:ctrlPr>
                        </m:sSubPr>
                        <m:e>
                          <m:acc>
                            <m:accPr>
                              <m:chr m:val="⃗"/>
                              <m:ctrlPr>
                                <a:rPr lang="es-ES" sz="1600" b="1" i="1" smtClean="0">
                                  <a:latin typeface="Cambria Math" panose="02040503050406030204" pitchFamily="18" charset="0"/>
                                  <a:ea typeface="Cambria Math" panose="02040503050406030204" pitchFamily="18" charset="0"/>
                                </a:rPr>
                              </m:ctrlPr>
                            </m:accPr>
                            <m:e>
                              <m:r>
                                <a:rPr lang="es-ES" sz="1600" b="1" i="1" smtClean="0">
                                  <a:latin typeface="Cambria Math" panose="02040503050406030204" pitchFamily="18" charset="0"/>
                                  <a:ea typeface="Cambria Math" panose="02040503050406030204" pitchFamily="18" charset="0"/>
                                </a:rPr>
                                <m:t>𝒑</m:t>
                              </m:r>
                            </m:e>
                          </m:acc>
                        </m:e>
                        <m:sub>
                          <m:r>
                            <a:rPr lang="es-ES" sz="1600" b="1" i="1" smtClean="0">
                              <a:latin typeface="Cambria Math" panose="02040503050406030204" pitchFamily="18" charset="0"/>
                              <a:ea typeface="Cambria Math" panose="02040503050406030204" pitchFamily="18" charset="0"/>
                            </a:rPr>
                            <m:t>𝒂𝒏𝒕𝒆𝒔</m:t>
                          </m:r>
                        </m:sub>
                      </m:sSub>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acc>
                            <m:accPr>
                              <m:chr m:val="⃗"/>
                              <m:ctrlPr>
                                <a:rPr lang="es-ES" sz="1600" b="1" i="1" smtClean="0">
                                  <a:latin typeface="Cambria Math" panose="02040503050406030204" pitchFamily="18" charset="0"/>
                                  <a:ea typeface="Cambria Math" panose="02040503050406030204" pitchFamily="18" charset="0"/>
                                </a:rPr>
                              </m:ctrlPr>
                            </m:accPr>
                            <m:e>
                              <m:r>
                                <a:rPr lang="es-ES" sz="1600" b="1" i="1" smtClean="0">
                                  <a:latin typeface="Cambria Math" panose="02040503050406030204" pitchFamily="18" charset="0"/>
                                  <a:ea typeface="Cambria Math" panose="02040503050406030204" pitchFamily="18" charset="0"/>
                                </a:rPr>
                                <m:t>𝒑</m:t>
                              </m:r>
                            </m:e>
                          </m:acc>
                        </m:e>
                        <m:sub>
                          <m:r>
                            <a:rPr lang="es-ES" sz="1600" b="1" i="1" smtClean="0">
                              <a:latin typeface="Cambria Math" panose="02040503050406030204" pitchFamily="18" charset="0"/>
                              <a:ea typeface="Cambria Math" panose="02040503050406030204" pitchFamily="18" charset="0"/>
                            </a:rPr>
                            <m:t>𝒅𝒆𝒔𝒑𝒖</m:t>
                          </m:r>
                          <m:r>
                            <a:rPr lang="es-ES" sz="1600" b="1" i="1" smtClean="0">
                              <a:latin typeface="Cambria Math" panose="02040503050406030204" pitchFamily="18" charset="0"/>
                              <a:ea typeface="Cambria Math" panose="02040503050406030204" pitchFamily="18" charset="0"/>
                            </a:rPr>
                            <m:t>é</m:t>
                          </m:r>
                          <m:r>
                            <a:rPr lang="es-ES" sz="1600" b="1" i="1" smtClean="0">
                              <a:latin typeface="Cambria Math" panose="02040503050406030204" pitchFamily="18" charset="0"/>
                              <a:ea typeface="Cambria Math" panose="02040503050406030204" pitchFamily="18" charset="0"/>
                            </a:rPr>
                            <m:t>𝒔</m:t>
                          </m:r>
                        </m:sub>
                      </m:sSub>
                    </m:oMath>
                  </m:oMathPara>
                </a14:m>
                <a:endParaRPr lang="es-ES" sz="1600" b="1"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1743399" y="1595587"/>
                <a:ext cx="5598712" cy="672172"/>
              </a:xfrm>
              <a:prstGeom prst="rect">
                <a:avLst/>
              </a:prstGeom>
              <a:blipFill>
                <a:blip r:embed="rId3"/>
                <a:stretch>
                  <a:fillRect/>
                </a:stretch>
              </a:blipFill>
            </p:spPr>
            <p:txBody>
              <a:bodyPr/>
              <a:lstStyle/>
              <a:p>
                <a:r>
                  <a:rPr lang="es-ES">
                    <a:noFill/>
                  </a:rPr>
                  <a:t> </a:t>
                </a:r>
              </a:p>
            </p:txBody>
          </p:sp>
        </mc:Fallback>
      </mc:AlternateContent>
      <p:graphicFrame>
        <p:nvGraphicFramePr>
          <p:cNvPr id="17" name="13 Diagrama"/>
          <p:cNvGraphicFramePr/>
          <p:nvPr>
            <p:extLst>
              <p:ext uri="{D42A27DB-BD31-4B8C-83A1-F6EECF244321}">
                <p14:modId xmlns:p14="http://schemas.microsoft.com/office/powerpoint/2010/main" val="3198820387"/>
              </p:ext>
            </p:extLst>
          </p:nvPr>
        </p:nvGraphicFramePr>
        <p:xfrm>
          <a:off x="1251045" y="2647664"/>
          <a:ext cx="6732893" cy="3002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0103296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11. Colisiones</a:t>
            </a:r>
            <a:endParaRPr lang="es-ES" sz="1600" b="1" dirty="0">
              <a:solidFill>
                <a:schemeClr val="bg1"/>
              </a:solidFill>
            </a:endParaRPr>
          </a:p>
        </p:txBody>
      </p:sp>
      <p:sp>
        <p:nvSpPr>
          <p:cNvPr id="12" name="CuadroTexto 11"/>
          <p:cNvSpPr txBox="1"/>
          <p:nvPr/>
        </p:nvSpPr>
        <p:spPr>
          <a:xfrm>
            <a:off x="363372" y="966886"/>
            <a:ext cx="5770728" cy="369332"/>
          </a:xfrm>
          <a:prstGeom prst="rect">
            <a:avLst/>
          </a:prstGeom>
          <a:noFill/>
        </p:spPr>
        <p:txBody>
          <a:bodyPr wrap="square" rtlCol="0">
            <a:spAutoFit/>
          </a:bodyPr>
          <a:lstStyle/>
          <a:p>
            <a:r>
              <a:rPr lang="es-ES" b="1" dirty="0" smtClean="0">
                <a:solidFill>
                  <a:srgbClr val="002060"/>
                </a:solidFill>
              </a:rPr>
              <a:t>11.1. Colisiones elásticas</a:t>
            </a:r>
            <a:endParaRPr lang="es-ES" b="1" dirty="0">
              <a:solidFill>
                <a:srgbClr val="002060"/>
              </a:solidFill>
            </a:endParaRPr>
          </a:p>
        </p:txBody>
      </p:sp>
      <p:sp>
        <p:nvSpPr>
          <p:cNvPr id="13" name="11 CuadroTexto"/>
          <p:cNvSpPr txBox="1"/>
          <p:nvPr/>
        </p:nvSpPr>
        <p:spPr>
          <a:xfrm>
            <a:off x="477672" y="1485572"/>
            <a:ext cx="826232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a:t>En las </a:t>
            </a:r>
            <a:r>
              <a:rPr lang="es-ES" sz="1600" b="1" dirty="0"/>
              <a:t>colisiones elásticas </a:t>
            </a:r>
            <a:r>
              <a:rPr lang="es-ES" sz="1600" dirty="0"/>
              <a:t>se conservan el momento lineal y la energía cinética del sistema. </a:t>
            </a:r>
          </a:p>
        </p:txBody>
      </p:sp>
      <p:sp>
        <p:nvSpPr>
          <p:cNvPr id="14" name="CuadroTexto 13"/>
          <p:cNvSpPr txBox="1"/>
          <p:nvPr/>
        </p:nvSpPr>
        <p:spPr>
          <a:xfrm>
            <a:off x="477672" y="2369055"/>
            <a:ext cx="2088108" cy="338554"/>
          </a:xfrm>
          <a:prstGeom prst="rect">
            <a:avLst/>
          </a:prstGeom>
          <a:noFill/>
        </p:spPr>
        <p:txBody>
          <a:bodyPr wrap="square" rtlCol="0">
            <a:spAutoFit/>
          </a:bodyPr>
          <a:lstStyle/>
          <a:p>
            <a:r>
              <a:rPr lang="es-ES" sz="1600" b="1" dirty="0" smtClean="0">
                <a:solidFill>
                  <a:srgbClr val="00B0F0"/>
                </a:solidFill>
                <a:sym typeface="Wingdings 3" panose="05040102010807070707" pitchFamily="18" charset="2"/>
              </a:rPr>
              <a:t> </a:t>
            </a:r>
            <a:r>
              <a:rPr lang="es-ES" sz="1600" b="1" dirty="0" smtClean="0">
                <a:solidFill>
                  <a:srgbClr val="00B0F0"/>
                </a:solidFill>
              </a:rPr>
              <a:t>Colisión frontal</a:t>
            </a:r>
            <a:endParaRPr lang="es-ES" sz="1600" dirty="0">
              <a:solidFill>
                <a:srgbClr val="00B0F0"/>
              </a:solidFill>
            </a:endParaRPr>
          </a:p>
        </p:txBody>
      </p:sp>
      <p:grpSp>
        <p:nvGrpSpPr>
          <p:cNvPr id="15" name="23 Grupo"/>
          <p:cNvGrpSpPr/>
          <p:nvPr/>
        </p:nvGrpSpPr>
        <p:grpSpPr>
          <a:xfrm>
            <a:off x="1198159" y="2738387"/>
            <a:ext cx="2920621" cy="885512"/>
            <a:chOff x="832513" y="3017747"/>
            <a:chExt cx="2920621" cy="885512"/>
          </a:xfrm>
        </p:grpSpPr>
        <p:sp>
          <p:nvSpPr>
            <p:cNvPr id="18" name="5 Rectángulo"/>
            <p:cNvSpPr/>
            <p:nvPr/>
          </p:nvSpPr>
          <p:spPr>
            <a:xfrm>
              <a:off x="832513" y="3753134"/>
              <a:ext cx="2920621" cy="15012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9"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4159" y="3244827"/>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0004" y="3258474"/>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14 Conector recto de flecha"/>
            <p:cNvCxnSpPr/>
            <p:nvPr/>
          </p:nvCxnSpPr>
          <p:spPr>
            <a:xfrm flipV="1">
              <a:off x="1446663" y="3521122"/>
              <a:ext cx="777922" cy="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17 Conector recto de flecha"/>
            <p:cNvCxnSpPr/>
            <p:nvPr/>
          </p:nvCxnSpPr>
          <p:spPr>
            <a:xfrm flipV="1">
              <a:off x="3004783" y="3521122"/>
              <a:ext cx="461748" cy="227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19 CuadroTexto"/>
                <p:cNvSpPr txBox="1"/>
                <p:nvPr/>
              </p:nvSpPr>
              <p:spPr>
                <a:xfrm>
                  <a:off x="1649388" y="3155430"/>
                  <a:ext cx="4429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1</m:t>
                            </m:r>
                          </m:sub>
                        </m:sSub>
                      </m:oMath>
                    </m:oMathPara>
                  </a14:m>
                  <a:endParaRPr lang="es-ES" sz="1600" dirty="0"/>
                </a:p>
              </p:txBody>
            </p:sp>
          </mc:Choice>
          <mc:Fallback xmlns="">
            <p:sp>
              <p:nvSpPr>
                <p:cNvPr id="20" name="19 CuadroTexto"/>
                <p:cNvSpPr txBox="1">
                  <a:spLocks noRot="1" noChangeAspect="1" noMove="1" noResize="1" noEditPoints="1" noAdjustHandles="1" noChangeArrowheads="1" noChangeShapeType="1" noTextEdit="1"/>
                </p:cNvSpPr>
                <p:nvPr/>
              </p:nvSpPr>
              <p:spPr>
                <a:xfrm>
                  <a:off x="1649388" y="3155430"/>
                  <a:ext cx="442942" cy="338554"/>
                </a:xfrm>
                <a:prstGeom prst="rect">
                  <a:avLst/>
                </a:prstGeom>
                <a:blipFill rotWithShape="1">
                  <a:blip r:embed="rId7"/>
                  <a:stretch>
                    <a:fillRect t="-12727" r="-1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20 CuadroTexto"/>
                <p:cNvSpPr txBox="1"/>
                <p:nvPr/>
              </p:nvSpPr>
              <p:spPr>
                <a:xfrm>
                  <a:off x="3180213" y="3157705"/>
                  <a:ext cx="4476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2</m:t>
                            </m:r>
                          </m:sub>
                        </m:sSub>
                      </m:oMath>
                    </m:oMathPara>
                  </a14:m>
                  <a:endParaRPr lang="es-ES" sz="1600" dirty="0"/>
                </a:p>
              </p:txBody>
            </p:sp>
          </mc:Choice>
          <mc:Fallback xmlns="">
            <p:sp>
              <p:nvSpPr>
                <p:cNvPr id="21" name="20 CuadroTexto"/>
                <p:cNvSpPr txBox="1">
                  <a:spLocks noRot="1" noChangeAspect="1" noMove="1" noResize="1" noEditPoints="1" noAdjustHandles="1" noChangeArrowheads="1" noChangeShapeType="1" noTextEdit="1"/>
                </p:cNvSpPr>
                <p:nvPr/>
              </p:nvSpPr>
              <p:spPr>
                <a:xfrm>
                  <a:off x="3180213" y="3157705"/>
                  <a:ext cx="447687" cy="338554"/>
                </a:xfrm>
                <a:prstGeom prst="rect">
                  <a:avLst/>
                </a:prstGeom>
                <a:blipFill rotWithShape="1">
                  <a:blip r:embed="rId8"/>
                  <a:stretch>
                    <a:fillRect t="-12500" r="-1643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21 CuadroTexto"/>
                <p:cNvSpPr txBox="1"/>
                <p:nvPr/>
              </p:nvSpPr>
              <p:spPr>
                <a:xfrm>
                  <a:off x="889093" y="3029120"/>
                  <a:ext cx="5042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oMath>
                    </m:oMathPara>
                  </a14:m>
                  <a:endParaRPr lang="es-ES" sz="1600" dirty="0"/>
                </a:p>
              </p:txBody>
            </p:sp>
          </mc:Choice>
          <mc:Fallback xmlns="">
            <p:sp>
              <p:nvSpPr>
                <p:cNvPr id="22" name="21 CuadroTexto"/>
                <p:cNvSpPr txBox="1">
                  <a:spLocks noRot="1" noChangeAspect="1" noMove="1" noResize="1" noEditPoints="1" noAdjustHandles="1" noChangeArrowheads="1" noChangeShapeType="1" noTextEdit="1"/>
                </p:cNvSpPr>
                <p:nvPr/>
              </p:nvSpPr>
              <p:spPr>
                <a:xfrm>
                  <a:off x="889093" y="3029120"/>
                  <a:ext cx="504241" cy="338554"/>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22 CuadroTexto"/>
                <p:cNvSpPr txBox="1"/>
                <p:nvPr/>
              </p:nvSpPr>
              <p:spPr>
                <a:xfrm>
                  <a:off x="2447213" y="3017747"/>
                  <a:ext cx="5089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2</m:t>
                            </m:r>
                          </m:sub>
                        </m:sSub>
                      </m:oMath>
                    </m:oMathPara>
                  </a14:m>
                  <a:endParaRPr lang="es-ES" sz="1600" dirty="0"/>
                </a:p>
              </p:txBody>
            </p:sp>
          </mc:Choice>
          <mc:Fallback xmlns="">
            <p:sp>
              <p:nvSpPr>
                <p:cNvPr id="23" name="22 CuadroTexto"/>
                <p:cNvSpPr txBox="1">
                  <a:spLocks noRot="1" noChangeAspect="1" noMove="1" noResize="1" noEditPoints="1" noAdjustHandles="1" noChangeArrowheads="1" noChangeShapeType="1" noTextEdit="1"/>
                </p:cNvSpPr>
                <p:nvPr/>
              </p:nvSpPr>
              <p:spPr>
                <a:xfrm>
                  <a:off x="2447213" y="3017747"/>
                  <a:ext cx="508985" cy="338554"/>
                </a:xfrm>
                <a:prstGeom prst="rect">
                  <a:avLst/>
                </a:prstGeom>
                <a:blipFill rotWithShape="1">
                  <a:blip r:embed="rId10"/>
                  <a:stretch>
                    <a:fillRect/>
                  </a:stretch>
                </a:blipFill>
              </p:spPr>
              <p:txBody>
                <a:bodyPr/>
                <a:lstStyle/>
                <a:p>
                  <a:r>
                    <a:rPr lang="es-ES">
                      <a:noFill/>
                    </a:rPr>
                    <a:t> </a:t>
                  </a:r>
                </a:p>
              </p:txBody>
            </p:sp>
          </mc:Fallback>
        </mc:AlternateContent>
      </p:grpSp>
      <p:grpSp>
        <p:nvGrpSpPr>
          <p:cNvPr id="27" name="24 Grupo"/>
          <p:cNvGrpSpPr/>
          <p:nvPr/>
        </p:nvGrpSpPr>
        <p:grpSpPr>
          <a:xfrm>
            <a:off x="5308409" y="2724739"/>
            <a:ext cx="2920621" cy="887787"/>
            <a:chOff x="832513" y="3015472"/>
            <a:chExt cx="2920621" cy="887787"/>
          </a:xfrm>
        </p:grpSpPr>
        <p:sp>
          <p:nvSpPr>
            <p:cNvPr id="28" name="25 Rectángulo"/>
            <p:cNvSpPr/>
            <p:nvPr/>
          </p:nvSpPr>
          <p:spPr>
            <a:xfrm>
              <a:off x="832513" y="3753134"/>
              <a:ext cx="2920621" cy="15012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4159" y="3244827"/>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0004" y="3258474"/>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28 Conector recto de flecha"/>
            <p:cNvCxnSpPr/>
            <p:nvPr/>
          </p:nvCxnSpPr>
          <p:spPr>
            <a:xfrm flipV="1">
              <a:off x="1460311" y="3505200"/>
              <a:ext cx="434454" cy="227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29 Conector recto de flecha"/>
            <p:cNvCxnSpPr/>
            <p:nvPr/>
          </p:nvCxnSpPr>
          <p:spPr>
            <a:xfrm flipV="1">
              <a:off x="3004783" y="3518848"/>
              <a:ext cx="732430" cy="455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30 CuadroTexto"/>
                <p:cNvSpPr txBox="1"/>
                <p:nvPr/>
              </p:nvSpPr>
              <p:spPr>
                <a:xfrm>
                  <a:off x="1567501" y="3155431"/>
                  <a:ext cx="49584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1</m:t>
                            </m:r>
                          </m:sub>
                        </m:sSub>
                        <m:r>
                          <a:rPr lang="es-ES" sz="1600" b="0" i="1" smtClean="0">
                            <a:latin typeface="Cambria Math"/>
                          </a:rPr>
                          <m:t>′</m:t>
                        </m:r>
                      </m:oMath>
                    </m:oMathPara>
                  </a14:m>
                  <a:endParaRPr lang="es-ES" sz="1600" dirty="0"/>
                </a:p>
              </p:txBody>
            </p:sp>
          </mc:Choice>
          <mc:Fallback xmlns="">
            <p:sp>
              <p:nvSpPr>
                <p:cNvPr id="31" name="30 CuadroTexto"/>
                <p:cNvSpPr txBox="1">
                  <a:spLocks noRot="1" noChangeAspect="1" noMove="1" noResize="1" noEditPoints="1" noAdjustHandles="1" noChangeArrowheads="1" noChangeShapeType="1" noTextEdit="1"/>
                </p:cNvSpPr>
                <p:nvPr/>
              </p:nvSpPr>
              <p:spPr>
                <a:xfrm>
                  <a:off x="1567501" y="3155431"/>
                  <a:ext cx="495840" cy="338554"/>
                </a:xfrm>
                <a:prstGeom prst="rect">
                  <a:avLst/>
                </a:prstGeom>
                <a:blipFill rotWithShape="1">
                  <a:blip r:embed="rId11"/>
                  <a:stretch>
                    <a:fillRect t="-12727" r="-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31 CuadroTexto"/>
                <p:cNvSpPr txBox="1"/>
                <p:nvPr/>
              </p:nvSpPr>
              <p:spPr>
                <a:xfrm>
                  <a:off x="3180213" y="3157705"/>
                  <a:ext cx="5005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2</m:t>
                            </m:r>
                          </m:sub>
                        </m:sSub>
                        <m:r>
                          <a:rPr lang="es-ES" sz="1600" b="0" i="1" smtClean="0">
                            <a:latin typeface="Cambria Math"/>
                          </a:rPr>
                          <m:t>′</m:t>
                        </m:r>
                      </m:oMath>
                    </m:oMathPara>
                  </a14:m>
                  <a:endParaRPr lang="es-ES" sz="1600" dirty="0"/>
                </a:p>
              </p:txBody>
            </p:sp>
          </mc:Choice>
          <mc:Fallback xmlns="">
            <p:sp>
              <p:nvSpPr>
                <p:cNvPr id="32" name="31 CuadroTexto"/>
                <p:cNvSpPr txBox="1">
                  <a:spLocks noRot="1" noChangeAspect="1" noMove="1" noResize="1" noEditPoints="1" noAdjustHandles="1" noChangeArrowheads="1" noChangeShapeType="1" noTextEdit="1"/>
                </p:cNvSpPr>
                <p:nvPr/>
              </p:nvSpPr>
              <p:spPr>
                <a:xfrm>
                  <a:off x="3180213" y="3157705"/>
                  <a:ext cx="500585" cy="338554"/>
                </a:xfrm>
                <a:prstGeom prst="rect">
                  <a:avLst/>
                </a:prstGeom>
                <a:blipFill rotWithShape="1">
                  <a:blip r:embed="rId12"/>
                  <a:stretch>
                    <a:fillRect t="-12500" r="-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32 CuadroTexto"/>
                <p:cNvSpPr txBox="1"/>
                <p:nvPr/>
              </p:nvSpPr>
              <p:spPr>
                <a:xfrm>
                  <a:off x="875446" y="3015472"/>
                  <a:ext cx="5042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oMath>
                    </m:oMathPara>
                  </a14:m>
                  <a:endParaRPr lang="es-ES" sz="1600" dirty="0"/>
                </a:p>
              </p:txBody>
            </p:sp>
          </mc:Choice>
          <mc:Fallback xmlns="">
            <p:sp>
              <p:nvSpPr>
                <p:cNvPr id="33" name="32 CuadroTexto"/>
                <p:cNvSpPr txBox="1">
                  <a:spLocks noRot="1" noChangeAspect="1" noMove="1" noResize="1" noEditPoints="1" noAdjustHandles="1" noChangeArrowheads="1" noChangeShapeType="1" noTextEdit="1"/>
                </p:cNvSpPr>
                <p:nvPr/>
              </p:nvSpPr>
              <p:spPr>
                <a:xfrm>
                  <a:off x="875446" y="3015472"/>
                  <a:ext cx="504241" cy="338554"/>
                </a:xfrm>
                <a:prstGeom prst="rect">
                  <a:avLst/>
                </a:prstGeom>
                <a:blipFill rotWithShape="1">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33 CuadroTexto"/>
                <p:cNvSpPr txBox="1"/>
                <p:nvPr/>
              </p:nvSpPr>
              <p:spPr>
                <a:xfrm>
                  <a:off x="2447213" y="3017747"/>
                  <a:ext cx="5089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2</m:t>
                            </m:r>
                          </m:sub>
                        </m:sSub>
                      </m:oMath>
                    </m:oMathPara>
                  </a14:m>
                  <a:endParaRPr lang="es-ES" sz="1600" dirty="0"/>
                </a:p>
              </p:txBody>
            </p:sp>
          </mc:Choice>
          <mc:Fallback xmlns="">
            <p:sp>
              <p:nvSpPr>
                <p:cNvPr id="34" name="33 CuadroTexto"/>
                <p:cNvSpPr txBox="1">
                  <a:spLocks noRot="1" noChangeAspect="1" noMove="1" noResize="1" noEditPoints="1" noAdjustHandles="1" noChangeArrowheads="1" noChangeShapeType="1" noTextEdit="1"/>
                </p:cNvSpPr>
                <p:nvPr/>
              </p:nvSpPr>
              <p:spPr>
                <a:xfrm>
                  <a:off x="2447213" y="3017747"/>
                  <a:ext cx="508985" cy="338554"/>
                </a:xfrm>
                <a:prstGeom prst="rect">
                  <a:avLst/>
                </a:prstGeom>
                <a:blipFill rotWithShape="1">
                  <a:blip r:embed="rId14"/>
                  <a:stretch>
                    <a:fillRect/>
                  </a:stretch>
                </a:blipFill>
              </p:spPr>
              <p:txBody>
                <a:bodyPr/>
                <a:lstStyle/>
                <a:p>
                  <a:r>
                    <a:rPr lang="es-ES">
                      <a:noFill/>
                    </a:rPr>
                    <a:t> </a:t>
                  </a:r>
                </a:p>
              </p:txBody>
            </p:sp>
          </mc:Fallback>
        </mc:AlternateContent>
      </p:grpSp>
      <p:sp>
        <p:nvSpPr>
          <p:cNvPr id="37" name="40 CuadroTexto"/>
          <p:cNvSpPr txBox="1"/>
          <p:nvPr/>
        </p:nvSpPr>
        <p:spPr>
          <a:xfrm>
            <a:off x="1798662" y="3637547"/>
            <a:ext cx="1678408" cy="307777"/>
          </a:xfrm>
          <a:prstGeom prst="rect">
            <a:avLst/>
          </a:prstGeom>
          <a:noFill/>
        </p:spPr>
        <p:txBody>
          <a:bodyPr wrap="none" rtlCol="0">
            <a:spAutoFit/>
          </a:bodyPr>
          <a:lstStyle/>
          <a:p>
            <a:r>
              <a:rPr lang="es-ES" sz="1400" dirty="0" smtClean="0"/>
              <a:t>(antes de la colisión)</a:t>
            </a:r>
            <a:endParaRPr lang="es-ES" sz="1400" dirty="0"/>
          </a:p>
        </p:txBody>
      </p:sp>
      <p:sp>
        <p:nvSpPr>
          <p:cNvPr id="38" name="41 CuadroTexto"/>
          <p:cNvSpPr txBox="1"/>
          <p:nvPr/>
        </p:nvSpPr>
        <p:spPr>
          <a:xfrm>
            <a:off x="5799729" y="3639822"/>
            <a:ext cx="1883977" cy="307777"/>
          </a:xfrm>
          <a:prstGeom prst="rect">
            <a:avLst/>
          </a:prstGeom>
          <a:noFill/>
        </p:spPr>
        <p:txBody>
          <a:bodyPr wrap="none" rtlCol="0">
            <a:spAutoFit/>
          </a:bodyPr>
          <a:lstStyle/>
          <a:p>
            <a:r>
              <a:rPr lang="es-ES" sz="1400" dirty="0" smtClean="0"/>
              <a:t>(después de la colisión)</a:t>
            </a:r>
            <a:endParaRPr lang="es-ES" sz="1400" dirty="0"/>
          </a:p>
        </p:txBody>
      </p:sp>
      <p:sp>
        <p:nvSpPr>
          <p:cNvPr id="39" name="42 CuadroTexto"/>
          <p:cNvSpPr txBox="1"/>
          <p:nvPr/>
        </p:nvSpPr>
        <p:spPr>
          <a:xfrm>
            <a:off x="502789" y="3990612"/>
            <a:ext cx="6567824" cy="338554"/>
          </a:xfrm>
          <a:prstGeom prst="rect">
            <a:avLst/>
          </a:prstGeom>
          <a:noFill/>
        </p:spPr>
        <p:txBody>
          <a:bodyPr wrap="none" rtlCol="0">
            <a:spAutoFit/>
          </a:bodyPr>
          <a:lstStyle/>
          <a:p>
            <a:r>
              <a:rPr lang="es-ES" sz="1600" dirty="0" smtClean="0"/>
              <a:t>La conservación de la cantidad de movimiento y de la energía cinética:</a:t>
            </a:r>
            <a:endParaRPr lang="es-ES" sz="1600" dirty="0"/>
          </a:p>
        </p:txBody>
      </p:sp>
      <mc:AlternateContent xmlns:mc="http://schemas.openxmlformats.org/markup-compatibility/2006" xmlns:a14="http://schemas.microsoft.com/office/drawing/2010/main">
        <mc:Choice Requires="a14">
          <p:sp>
            <p:nvSpPr>
              <p:cNvPr id="40" name="43 CuadroTexto"/>
              <p:cNvSpPr txBox="1"/>
              <p:nvPr/>
            </p:nvSpPr>
            <p:spPr>
              <a:xfrm>
                <a:off x="477672" y="4354248"/>
                <a:ext cx="62380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sSub>
                        <m:sSubPr>
                          <m:ctrlPr>
                            <a:rPr lang="es-ES" sz="160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2</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i="1">
                              <a:latin typeface="Cambria Math"/>
                            </a:rPr>
                            <m:t>1</m:t>
                          </m:r>
                        </m:sub>
                      </m:sSub>
                      <m:sSubSup>
                        <m:sSubSupPr>
                          <m:ctrlPr>
                            <a:rPr lang="es-ES" sz="1600" b="0" i="1" smtClean="0">
                              <a:latin typeface="Cambria Math" panose="02040503050406030204" pitchFamily="18" charset="0"/>
                            </a:rPr>
                          </m:ctrlPr>
                        </m:sSubSupPr>
                        <m:e>
                          <m:r>
                            <a:rPr lang="es-ES" sz="1600" i="1">
                              <a:latin typeface="Cambria Math"/>
                            </a:rPr>
                            <m:t>𝑣</m:t>
                          </m:r>
                        </m:e>
                        <m:sub>
                          <m:r>
                            <a:rPr lang="es-ES" sz="1600" i="1">
                              <a:latin typeface="Cambria Math"/>
                            </a:rPr>
                            <m:t>1</m:t>
                          </m:r>
                        </m:sub>
                        <m:sup>
                          <m:r>
                            <a:rPr lang="es-ES" sz="1600" b="0" i="1" smtClean="0">
                              <a:latin typeface="Cambria Math"/>
                            </a:rPr>
                            <m:t>′</m:t>
                          </m:r>
                        </m:sup>
                      </m:sSubSup>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bSup>
                        <m:sSubSupPr>
                          <m:ctrlPr>
                            <a:rPr lang="es-ES" sz="1600" b="0" i="1" smtClean="0">
                              <a:latin typeface="Cambria Math" panose="02040503050406030204" pitchFamily="18" charset="0"/>
                            </a:rPr>
                          </m:ctrlPr>
                        </m:sSubSupPr>
                        <m:e>
                          <m:r>
                            <a:rPr lang="es-ES" sz="1600" i="1">
                              <a:latin typeface="Cambria Math"/>
                            </a:rPr>
                            <m:t>𝑣</m:t>
                          </m:r>
                        </m:e>
                        <m:sub>
                          <m:r>
                            <a:rPr lang="es-ES" sz="1600" b="0" i="1" smtClean="0">
                              <a:latin typeface="Cambria Math"/>
                            </a:rPr>
                            <m:t>2</m:t>
                          </m:r>
                        </m:sub>
                        <m:sup>
                          <m:r>
                            <a:rPr lang="es-ES" sz="1600" b="0" i="1" smtClean="0">
                              <a:latin typeface="Cambria Math"/>
                            </a:rPr>
                            <m:t>′</m:t>
                          </m:r>
                        </m:sup>
                      </m:sSubSup>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1</m:t>
                          </m:r>
                        </m:sub>
                      </m:sSub>
                      <m:d>
                        <m:dPr>
                          <m:ctrlPr>
                            <a:rPr lang="es-ES" sz="1600" b="0" i="1" smtClean="0">
                              <a:latin typeface="Cambria Math" panose="02040503050406030204" pitchFamily="18" charset="0"/>
                              <a:ea typeface="Cambria Math" panose="02040503050406030204" pitchFamily="18" charset="0"/>
                            </a:rPr>
                          </m:ctrlPr>
                        </m:dPr>
                        <m:e>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𝑣</m:t>
                                  </m:r>
                                </m:e>
                                <m:sup>
                                  <m:r>
                                    <a:rPr lang="es-ES" sz="1600" b="0" i="1" smtClean="0">
                                      <a:latin typeface="Cambria Math" panose="02040503050406030204" pitchFamily="18" charset="0"/>
                                      <a:ea typeface="Cambria Math" panose="02040503050406030204" pitchFamily="18" charset="0"/>
                                    </a:rPr>
                                    <m:t>′</m:t>
                                  </m:r>
                                </m:sup>
                              </m:sSup>
                            </m:e>
                            <m:sub>
                              <m:r>
                                <a:rPr lang="es-ES" sz="1600" b="0" i="1" smtClean="0">
                                  <a:latin typeface="Cambria Math" panose="02040503050406030204" pitchFamily="18" charset="0"/>
                                  <a:ea typeface="Cambria Math" panose="02040503050406030204" pitchFamily="18" charset="0"/>
                                </a:rPr>
                                <m:t>1</m:t>
                              </m:r>
                            </m:sub>
                          </m:sSub>
                        </m:e>
                      </m:d>
                      <m:r>
                        <a:rPr lang="es-ES" sz="1600" b="0" i="1" smtClean="0">
                          <a:latin typeface="Cambria Math" panose="02040503050406030204" pitchFamily="18" charset="0"/>
                          <a:ea typeface="Cambria Math" panose="02040503050406030204" pitchFamily="18" charset="0"/>
                        </a:rPr>
                        <m:t>=</m:t>
                      </m:r>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𝑚</m:t>
                          </m:r>
                        </m:e>
                        <m:sub>
                          <m:r>
                            <a:rPr lang="es-ES" sz="1600" b="0" i="1" smtClean="0">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m:t>
                          </m:r>
                        </m:e>
                        <m:sub>
                          <m:r>
                            <a:rPr lang="es-ES" sz="1600" b="0" i="1" smtClean="0">
                              <a:latin typeface="Cambria Math" panose="02040503050406030204" pitchFamily="18" charset="0"/>
                              <a:ea typeface="Cambria Math" panose="02040503050406030204" pitchFamily="18" charset="0"/>
                            </a:rPr>
                            <m:t>2</m:t>
                          </m:r>
                        </m:sub>
                      </m:sSub>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2</m:t>
                          </m:r>
                        </m:sub>
                      </m:sSub>
                      <m:r>
                        <a:rPr lang="es-ES" sz="1600" b="0" i="1" smtClean="0">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0" name="43 CuadroTexto"/>
              <p:cNvSpPr txBox="1">
                <a:spLocks noRot="1" noChangeAspect="1" noMove="1" noResize="1" noEditPoints="1" noAdjustHandles="1" noChangeArrowheads="1" noChangeShapeType="1" noTextEdit="1"/>
              </p:cNvSpPr>
              <p:nvPr/>
            </p:nvSpPr>
            <p:spPr>
              <a:xfrm>
                <a:off x="477672" y="4354248"/>
                <a:ext cx="6238053" cy="338554"/>
              </a:xfrm>
              <a:prstGeom prst="rect">
                <a:avLst/>
              </a:prstGeom>
              <a:blipFill>
                <a:blip r:embed="rId15"/>
                <a:stretch>
                  <a:fillRect b="-71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45 CuadroTexto"/>
              <p:cNvSpPr txBox="1"/>
              <p:nvPr/>
            </p:nvSpPr>
            <p:spPr>
              <a:xfrm>
                <a:off x="545155" y="4804626"/>
                <a:ext cx="7300332" cy="5533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rPr>
                          </m:ctrlPr>
                        </m:fPr>
                        <m:num>
                          <m:r>
                            <a:rPr lang="es-ES" sz="1600" b="0" i="1" smtClean="0">
                              <a:latin typeface="Cambria Math"/>
                            </a:rPr>
                            <m:t>1</m:t>
                          </m:r>
                        </m:num>
                        <m:den>
                          <m:r>
                            <a:rPr lang="es-ES" sz="1600" b="0" i="1" smtClean="0">
                              <a:latin typeface="Cambria Math"/>
                            </a:rPr>
                            <m:t>2</m:t>
                          </m:r>
                        </m:den>
                      </m:f>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sSup>
                        <m:sSupPr>
                          <m:ctrlPr>
                            <a:rPr lang="es-ES" sz="1600" i="1" smtClean="0">
                              <a:latin typeface="Cambria Math" panose="02040503050406030204" pitchFamily="18" charset="0"/>
                            </a:rPr>
                          </m:ctrlPr>
                        </m:sSupPr>
                        <m:e>
                          <m:sSub>
                            <m:sSubPr>
                              <m:ctrlPr>
                                <a:rPr lang="es-ES" sz="160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1</m:t>
                              </m:r>
                            </m:sub>
                          </m:sSub>
                        </m:e>
                        <m:sup>
                          <m:r>
                            <a:rPr lang="es-ES" sz="1600" b="0" i="1" smtClean="0">
                              <a:latin typeface="Cambria Math"/>
                            </a:rPr>
                            <m:t>2</m:t>
                          </m:r>
                        </m:sup>
                      </m:sSup>
                      <m:r>
                        <a:rPr lang="es-ES" sz="1600" b="0" i="1" smtClean="0">
                          <a:latin typeface="Cambria Math"/>
                        </a:rPr>
                        <m:t>+</m:t>
                      </m:r>
                      <m:f>
                        <m:fPr>
                          <m:ctrlPr>
                            <a:rPr lang="es-ES" sz="1600" i="1">
                              <a:latin typeface="Cambria Math" panose="02040503050406030204" pitchFamily="18" charset="0"/>
                            </a:rPr>
                          </m:ctrlPr>
                        </m:fPr>
                        <m:num>
                          <m:r>
                            <a:rPr lang="es-ES" sz="1600" i="1">
                              <a:latin typeface="Cambria Math"/>
                            </a:rPr>
                            <m:t>1</m:t>
                          </m:r>
                        </m:num>
                        <m:den>
                          <m:r>
                            <a:rPr lang="es-ES" sz="1600" i="1">
                              <a:latin typeface="Cambria Math"/>
                            </a:rPr>
                            <m:t>2</m:t>
                          </m:r>
                        </m:den>
                      </m:f>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p>
                        <m:sSupPr>
                          <m:ctrlPr>
                            <a:rPr lang="es-ES" sz="1600" i="1">
                              <a:latin typeface="Cambria Math" panose="02040503050406030204" pitchFamily="18" charset="0"/>
                            </a:rPr>
                          </m:ctrlPr>
                        </m:sSupPr>
                        <m:e>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2</m:t>
                              </m:r>
                            </m:sub>
                          </m:sSub>
                        </m:e>
                        <m:sup>
                          <m:r>
                            <a:rPr lang="es-ES" sz="1600" i="1">
                              <a:latin typeface="Cambria Math"/>
                            </a:rPr>
                            <m:t>2</m:t>
                          </m:r>
                        </m:sup>
                      </m:sSup>
                      <m:r>
                        <a:rPr lang="es-ES" sz="1600" b="0" i="1" smtClean="0">
                          <a:latin typeface="Cambria Math"/>
                        </a:rPr>
                        <m:t>=</m:t>
                      </m:r>
                      <m:f>
                        <m:fPr>
                          <m:ctrlPr>
                            <a:rPr lang="es-ES" sz="1600" i="1">
                              <a:latin typeface="Cambria Math" panose="02040503050406030204" pitchFamily="18" charset="0"/>
                            </a:rPr>
                          </m:ctrlPr>
                        </m:fPr>
                        <m:num>
                          <m:r>
                            <a:rPr lang="es-ES" sz="1600" i="1">
                              <a:latin typeface="Cambria Math"/>
                            </a:rPr>
                            <m:t>1</m:t>
                          </m:r>
                        </m:num>
                        <m:den>
                          <m:r>
                            <a:rPr lang="es-ES" sz="1600" i="1">
                              <a:latin typeface="Cambria Math"/>
                            </a:rPr>
                            <m:t>2</m:t>
                          </m:r>
                        </m:den>
                      </m:f>
                      <m:sSub>
                        <m:sSubPr>
                          <m:ctrlPr>
                            <a:rPr lang="es-ES" sz="1600" i="1">
                              <a:latin typeface="Cambria Math" panose="02040503050406030204" pitchFamily="18" charset="0"/>
                            </a:rPr>
                          </m:ctrlPr>
                        </m:sSubPr>
                        <m:e>
                          <m:r>
                            <a:rPr lang="es-ES" sz="1600" i="1">
                              <a:latin typeface="Cambria Math"/>
                            </a:rPr>
                            <m:t>𝑚</m:t>
                          </m:r>
                        </m:e>
                        <m:sub>
                          <m:r>
                            <a:rPr lang="es-ES" sz="1600" i="1">
                              <a:latin typeface="Cambria Math"/>
                            </a:rPr>
                            <m:t>1</m:t>
                          </m:r>
                        </m:sub>
                      </m:sSub>
                      <m:sSup>
                        <m:sSupPr>
                          <m:ctrlPr>
                            <a:rPr lang="es-ES" sz="1600" i="1">
                              <a:latin typeface="Cambria Math" panose="02040503050406030204" pitchFamily="18" charset="0"/>
                            </a:rPr>
                          </m:ctrlPr>
                        </m:sSupPr>
                        <m:e>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1</m:t>
                              </m:r>
                            </m:sub>
                          </m:sSub>
                          <m:r>
                            <a:rPr lang="es-ES" sz="1600" b="0" i="1" smtClean="0">
                              <a:latin typeface="Cambria Math"/>
                            </a:rPr>
                            <m:t>′</m:t>
                          </m:r>
                        </m:e>
                        <m:sup>
                          <m:r>
                            <a:rPr lang="es-ES" sz="1600" i="1">
                              <a:latin typeface="Cambria Math"/>
                            </a:rPr>
                            <m:t>2</m:t>
                          </m:r>
                        </m:sup>
                      </m:sSup>
                      <m:r>
                        <a:rPr lang="es-ES" sz="1600" i="1">
                          <a:latin typeface="Cambria Math"/>
                        </a:rPr>
                        <m:t>+</m:t>
                      </m:r>
                      <m:f>
                        <m:fPr>
                          <m:ctrlPr>
                            <a:rPr lang="es-ES" sz="1600" i="1">
                              <a:latin typeface="Cambria Math" panose="02040503050406030204" pitchFamily="18" charset="0"/>
                            </a:rPr>
                          </m:ctrlPr>
                        </m:fPr>
                        <m:num>
                          <m:r>
                            <a:rPr lang="es-ES" sz="1600" i="1">
                              <a:latin typeface="Cambria Math"/>
                            </a:rPr>
                            <m:t>1</m:t>
                          </m:r>
                        </m:num>
                        <m:den>
                          <m:r>
                            <a:rPr lang="es-ES" sz="1600" i="1">
                              <a:latin typeface="Cambria Math"/>
                            </a:rPr>
                            <m:t>2</m:t>
                          </m:r>
                        </m:den>
                      </m:f>
                      <m:sSub>
                        <m:sSubPr>
                          <m:ctrlPr>
                            <a:rPr lang="es-ES" sz="1600" i="1">
                              <a:latin typeface="Cambria Math" panose="02040503050406030204" pitchFamily="18" charset="0"/>
                            </a:rPr>
                          </m:ctrlPr>
                        </m:sSubPr>
                        <m:e>
                          <m:r>
                            <a:rPr lang="es-ES" sz="1600" i="1">
                              <a:latin typeface="Cambria Math"/>
                            </a:rPr>
                            <m:t>𝑚</m:t>
                          </m:r>
                        </m:e>
                        <m:sub>
                          <m:r>
                            <a:rPr lang="es-ES" sz="1600" i="1">
                              <a:latin typeface="Cambria Math"/>
                            </a:rPr>
                            <m:t>2</m:t>
                          </m:r>
                        </m:sub>
                      </m:sSub>
                      <m:sSup>
                        <m:sSupPr>
                          <m:ctrlPr>
                            <a:rPr lang="es-ES" sz="1600" i="1">
                              <a:latin typeface="Cambria Math" panose="02040503050406030204" pitchFamily="18" charset="0"/>
                            </a:rPr>
                          </m:ctrlPr>
                        </m:sSupPr>
                        <m:e>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2</m:t>
                              </m:r>
                            </m:sub>
                          </m:sSub>
                          <m:r>
                            <a:rPr lang="es-ES" sz="1600" b="0" i="1" smtClean="0">
                              <a:latin typeface="Cambria Math"/>
                            </a:rPr>
                            <m:t>′</m:t>
                          </m:r>
                        </m:e>
                        <m:sup>
                          <m:r>
                            <a:rPr lang="es-ES" sz="1600" i="1">
                              <a:latin typeface="Cambria Math"/>
                            </a:rPr>
                            <m:t>2</m:t>
                          </m:r>
                        </m:sup>
                      </m:sSup>
                      <m:r>
                        <a:rPr lang="es-ES" sz="1600" b="0" i="1" smtClean="0">
                          <a:latin typeface="Cambria Math" panose="02040503050406030204" pitchFamily="18" charset="0"/>
                        </a:rPr>
                        <m:t>   </m:t>
                      </m:r>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1</m:t>
                          </m:r>
                        </m:sub>
                      </m:sSub>
                      <m:d>
                        <m:dPr>
                          <m:ctrlPr>
                            <a:rPr lang="es-ES" sz="1600" i="1">
                              <a:latin typeface="Cambria Math" panose="02040503050406030204" pitchFamily="18" charset="0"/>
                              <a:ea typeface="Cambria Math" panose="02040503050406030204" pitchFamily="18" charset="0"/>
                            </a:rPr>
                          </m:ctrlPr>
                        </m:dPr>
                        <m:e>
                          <m:sSubSup>
                            <m:sSubSupPr>
                              <m:ctrlPr>
                                <a:rPr lang="es-ES" sz="1600" i="1" smtClean="0">
                                  <a:latin typeface="Cambria Math" panose="02040503050406030204" pitchFamily="18" charset="0"/>
                                  <a:ea typeface="Cambria Math" panose="02040503050406030204" pitchFamily="18" charset="0"/>
                                </a:rPr>
                              </m:ctrlPr>
                            </m:sSubSupPr>
                            <m:e>
                              <m:r>
                                <a:rPr lang="es-ES" sz="1600" b="0" i="1" smtClean="0">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1</m:t>
                              </m:r>
                            </m:sub>
                            <m:sup>
                              <m:r>
                                <a:rPr lang="es-ES" sz="1600" b="0" i="1" smtClean="0">
                                  <a:latin typeface="Cambria Math" panose="02040503050406030204" pitchFamily="18" charset="0"/>
                                  <a:ea typeface="Cambria Math" panose="02040503050406030204" pitchFamily="18" charset="0"/>
                                </a:rPr>
                                <m:t>2</m:t>
                              </m:r>
                            </m:sup>
                          </m:sSubSup>
                          <m:r>
                            <a:rPr lang="es-ES" sz="1600" i="1">
                              <a:latin typeface="Cambria Math" panose="02040503050406030204" pitchFamily="18" charset="0"/>
                              <a:ea typeface="Cambria Math" panose="02040503050406030204" pitchFamily="18" charset="0"/>
                            </a:rPr>
                            <m:t>−</m:t>
                          </m:r>
                          <m:sSubSup>
                            <m:sSubSupPr>
                              <m:ctrlPr>
                                <a:rPr lang="es-ES" sz="1600" i="1">
                                  <a:latin typeface="Cambria Math" panose="02040503050406030204" pitchFamily="18" charset="0"/>
                                  <a:ea typeface="Cambria Math" panose="02040503050406030204" pitchFamily="18" charset="0"/>
                                </a:rPr>
                              </m:ctrlPr>
                            </m:sSubSupPr>
                            <m:e>
                              <m:r>
                                <a:rPr lang="es-ES" sz="1600" i="1">
                                  <a:latin typeface="Cambria Math" panose="02040503050406030204" pitchFamily="18" charset="0"/>
                                  <a:ea typeface="Cambria Math" panose="02040503050406030204" pitchFamily="18" charset="0"/>
                                </a:rPr>
                                <m:t>𝑣</m:t>
                              </m:r>
                              <m:r>
                                <a:rPr lang="es-ES" sz="1600" b="0" i="1" smtClean="0">
                                  <a:latin typeface="Cambria Math" panose="02040503050406030204" pitchFamily="18" charset="0"/>
                                  <a:ea typeface="Cambria Math" panose="02040503050406030204" pitchFamily="18" charset="0"/>
                                </a:rPr>
                                <m:t>′</m:t>
                              </m:r>
                            </m:e>
                            <m:sub>
                              <m:r>
                                <a:rPr lang="es-ES" sz="1600" i="1">
                                  <a:latin typeface="Cambria Math" panose="02040503050406030204" pitchFamily="18" charset="0"/>
                                  <a:ea typeface="Cambria Math" panose="02040503050406030204" pitchFamily="18" charset="0"/>
                                </a:rPr>
                                <m:t>1</m:t>
                              </m:r>
                            </m:sub>
                            <m:sup>
                              <m:r>
                                <a:rPr lang="es-ES" sz="1600" i="1">
                                  <a:latin typeface="Cambria Math" panose="02040503050406030204" pitchFamily="18" charset="0"/>
                                  <a:ea typeface="Cambria Math" panose="02040503050406030204" pitchFamily="18" charset="0"/>
                                </a:rPr>
                                <m:t>2</m:t>
                              </m:r>
                            </m:sup>
                          </m:sSubSup>
                        </m:e>
                      </m:d>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𝑚</m:t>
                          </m:r>
                        </m:e>
                        <m:sub>
                          <m:r>
                            <a:rPr lang="es-ES" sz="1600" i="1">
                              <a:latin typeface="Cambria Math" panose="02040503050406030204" pitchFamily="18" charset="0"/>
                              <a:ea typeface="Cambria Math" panose="02040503050406030204" pitchFamily="18" charset="0"/>
                            </a:rPr>
                            <m:t>2</m:t>
                          </m:r>
                        </m:sub>
                      </m:sSub>
                      <m:r>
                        <a:rPr lang="es-ES" sz="1600" i="1">
                          <a:latin typeface="Cambria Math" panose="02040503050406030204" pitchFamily="18" charset="0"/>
                          <a:ea typeface="Cambria Math" panose="02040503050406030204" pitchFamily="18" charset="0"/>
                        </a:rPr>
                        <m:t>(</m:t>
                      </m:r>
                      <m:sSubSup>
                        <m:sSubSupPr>
                          <m:ctrlPr>
                            <a:rPr lang="es-ES" sz="1600" i="1">
                              <a:latin typeface="Cambria Math" panose="02040503050406030204" pitchFamily="18" charset="0"/>
                              <a:ea typeface="Cambria Math" panose="02040503050406030204" pitchFamily="18" charset="0"/>
                            </a:rPr>
                          </m:ctrlPr>
                        </m:sSubSupPr>
                        <m:e>
                          <m:r>
                            <a:rPr lang="es-ES" sz="1600" i="1">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2</m:t>
                          </m:r>
                        </m:sub>
                        <m:sup>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2</m:t>
                          </m:r>
                        </m:sup>
                      </m:sSubSup>
                      <m:r>
                        <a:rPr lang="es-ES" sz="1600" i="1">
                          <a:latin typeface="Cambria Math" panose="02040503050406030204" pitchFamily="18" charset="0"/>
                          <a:ea typeface="Cambria Math" panose="02040503050406030204" pitchFamily="18" charset="0"/>
                        </a:rPr>
                        <m:t>−</m:t>
                      </m:r>
                      <m:sSubSup>
                        <m:sSubSupPr>
                          <m:ctrlPr>
                            <a:rPr lang="es-ES" sz="1600" i="1">
                              <a:latin typeface="Cambria Math" panose="02040503050406030204" pitchFamily="18" charset="0"/>
                              <a:ea typeface="Cambria Math" panose="02040503050406030204" pitchFamily="18" charset="0"/>
                            </a:rPr>
                          </m:ctrlPr>
                        </m:sSubSupPr>
                        <m:e>
                          <m:r>
                            <a:rPr lang="es-ES" sz="1600" i="1">
                              <a:latin typeface="Cambria Math" panose="02040503050406030204" pitchFamily="18" charset="0"/>
                              <a:ea typeface="Cambria Math" panose="02040503050406030204" pitchFamily="18" charset="0"/>
                            </a:rPr>
                            <m:t>𝑣</m:t>
                          </m:r>
                        </m:e>
                        <m:sub>
                          <m:r>
                            <a:rPr lang="es-ES" sz="1600" b="0" i="1" smtClean="0">
                              <a:latin typeface="Cambria Math" panose="02040503050406030204" pitchFamily="18" charset="0"/>
                              <a:ea typeface="Cambria Math" panose="02040503050406030204" pitchFamily="18" charset="0"/>
                            </a:rPr>
                            <m:t>2</m:t>
                          </m:r>
                        </m:sub>
                        <m:sup>
                          <m:r>
                            <a:rPr lang="es-ES" sz="1600" i="1">
                              <a:latin typeface="Cambria Math" panose="02040503050406030204" pitchFamily="18" charset="0"/>
                              <a:ea typeface="Cambria Math" panose="02040503050406030204" pitchFamily="18" charset="0"/>
                            </a:rPr>
                            <m:t>2</m:t>
                          </m:r>
                        </m:sup>
                      </m:sSubSup>
                      <m:r>
                        <a:rPr lang="es-ES" sz="1600" i="1">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1" name="45 CuadroTexto"/>
              <p:cNvSpPr txBox="1">
                <a:spLocks noRot="1" noChangeAspect="1" noMove="1" noResize="1" noEditPoints="1" noAdjustHandles="1" noChangeArrowheads="1" noChangeShapeType="1" noTextEdit="1"/>
              </p:cNvSpPr>
              <p:nvPr/>
            </p:nvSpPr>
            <p:spPr>
              <a:xfrm>
                <a:off x="545155" y="4804626"/>
                <a:ext cx="7300332" cy="553357"/>
              </a:xfrm>
              <a:prstGeom prst="rect">
                <a:avLst/>
              </a:prstGeom>
              <a:blipFill>
                <a:blip r:embed="rId16"/>
                <a:stretch>
                  <a:fillRect/>
                </a:stretch>
              </a:blipFill>
            </p:spPr>
            <p:txBody>
              <a:bodyPr/>
              <a:lstStyle/>
              <a:p>
                <a:r>
                  <a:rPr lang="es-ES">
                    <a:noFill/>
                  </a:rPr>
                  <a:t> </a:t>
                </a:r>
              </a:p>
            </p:txBody>
          </p:sp>
        </mc:Fallback>
      </mc:AlternateContent>
      <p:sp>
        <p:nvSpPr>
          <p:cNvPr id="42" name="42 CuadroTexto"/>
          <p:cNvSpPr txBox="1"/>
          <p:nvPr/>
        </p:nvSpPr>
        <p:spPr>
          <a:xfrm>
            <a:off x="498810" y="5470257"/>
            <a:ext cx="5370381" cy="338554"/>
          </a:xfrm>
          <a:prstGeom prst="rect">
            <a:avLst/>
          </a:prstGeom>
          <a:noFill/>
        </p:spPr>
        <p:txBody>
          <a:bodyPr wrap="none" rtlCol="0">
            <a:spAutoFit/>
          </a:bodyPr>
          <a:lstStyle/>
          <a:p>
            <a:r>
              <a:rPr lang="es-ES" sz="1600" dirty="0" smtClean="0"/>
              <a:t>Dividiendo ambas expresiones y teniendo en cuenta que:</a:t>
            </a:r>
            <a:endParaRPr lang="es-ES" sz="1600" dirty="0"/>
          </a:p>
        </p:txBody>
      </p:sp>
      <mc:AlternateContent xmlns:mc="http://schemas.openxmlformats.org/markup-compatibility/2006" xmlns:a14="http://schemas.microsoft.com/office/drawing/2010/main">
        <mc:Choice Requires="a14">
          <p:sp>
            <p:nvSpPr>
              <p:cNvPr id="43" name="Rectángulo 42"/>
              <p:cNvSpPr/>
              <p:nvPr/>
            </p:nvSpPr>
            <p:spPr>
              <a:xfrm>
                <a:off x="490261" y="5790748"/>
                <a:ext cx="2648096" cy="3692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S" sz="1600" i="1" smtClean="0">
                              <a:latin typeface="Cambria Math" panose="02040503050406030204" pitchFamily="18" charset="0"/>
                            </a:rPr>
                          </m:ctrlPr>
                        </m:sSupPr>
                        <m:e>
                          <m:r>
                            <a:rPr lang="es-ES" sz="1600" i="1">
                              <a:latin typeface="Cambria Math" panose="02040503050406030204" pitchFamily="18" charset="0"/>
                            </a:rPr>
                            <m:t>𝑣</m:t>
                          </m:r>
                        </m:e>
                        <m:sup>
                          <m:r>
                            <a:rPr lang="es-ES" sz="1600" i="1">
                              <a:latin typeface="Cambria Math" panose="02040503050406030204" pitchFamily="18" charset="0"/>
                            </a:rPr>
                            <m:t>2</m:t>
                          </m:r>
                        </m:sup>
                      </m:sSup>
                      <m:r>
                        <a:rPr lang="es-ES" sz="1600" i="1">
                          <a:latin typeface="Cambria Math" panose="02040503050406030204" pitchFamily="18" charset="0"/>
                        </a:rPr>
                        <m:t>−</m:t>
                      </m:r>
                      <m:sSup>
                        <m:sSupPr>
                          <m:ctrlPr>
                            <a:rPr lang="es-ES" sz="1600" i="1">
                              <a:latin typeface="Cambria Math" panose="02040503050406030204" pitchFamily="18" charset="0"/>
                            </a:rPr>
                          </m:ctrlPr>
                        </m:sSupPr>
                        <m:e>
                          <m:sSup>
                            <m:sSupPr>
                              <m:ctrlPr>
                                <a:rPr lang="es-ES" sz="1600" i="1">
                                  <a:latin typeface="Cambria Math" panose="02040503050406030204" pitchFamily="18" charset="0"/>
                                </a:rPr>
                              </m:ctrlPr>
                            </m:sSupPr>
                            <m:e>
                              <m:r>
                                <a:rPr lang="es-ES" sz="1600" i="1">
                                  <a:latin typeface="Cambria Math" panose="02040503050406030204" pitchFamily="18" charset="0"/>
                                </a:rPr>
                                <m:t>𝑣</m:t>
                              </m:r>
                            </m:e>
                            <m:sup>
                              <m:r>
                                <a:rPr lang="es-ES" sz="1600" i="1">
                                  <a:latin typeface="Cambria Math" panose="02040503050406030204" pitchFamily="18" charset="0"/>
                                </a:rPr>
                                <m:t>′</m:t>
                              </m:r>
                            </m:sup>
                          </m:sSup>
                        </m:e>
                        <m:sup>
                          <m:r>
                            <a:rPr lang="es-ES" sz="1600" i="1">
                              <a:latin typeface="Cambria Math" panose="02040503050406030204" pitchFamily="18" charset="0"/>
                            </a:rPr>
                            <m:t>2</m:t>
                          </m:r>
                        </m:sup>
                      </m:sSup>
                      <m:r>
                        <a:rPr lang="es-ES" sz="1600" i="1">
                          <a:latin typeface="Cambria Math" panose="02040503050406030204" pitchFamily="18" charset="0"/>
                        </a:rPr>
                        <m:t>=</m:t>
                      </m:r>
                      <m:d>
                        <m:dPr>
                          <m:ctrlPr>
                            <a:rPr lang="es-ES" sz="1600" i="1" smtClean="0">
                              <a:latin typeface="Cambria Math" panose="02040503050406030204" pitchFamily="18" charset="0"/>
                            </a:rPr>
                          </m:ctrlPr>
                        </m:dPr>
                        <m:e>
                          <m:r>
                            <a:rPr lang="es-ES" sz="1600" b="0" i="1" smtClean="0">
                              <a:latin typeface="Cambria Math" panose="02040503050406030204" pitchFamily="18" charset="0"/>
                            </a:rPr>
                            <m:t>𝑣</m:t>
                          </m:r>
                          <m:r>
                            <a:rPr lang="es-ES" sz="1600" b="0" i="1" smtClean="0">
                              <a:latin typeface="Cambria Math" panose="02040503050406030204" pitchFamily="18" charset="0"/>
                            </a:rPr>
                            <m:t>−</m:t>
                          </m:r>
                          <m:r>
                            <a:rPr lang="es-ES" sz="1600" b="0" i="1" smtClean="0">
                              <a:latin typeface="Cambria Math" panose="02040503050406030204" pitchFamily="18" charset="0"/>
                            </a:rPr>
                            <m:t>𝑣</m:t>
                          </m:r>
                          <m:r>
                            <a:rPr lang="es-ES" sz="1600" b="0" i="1" smtClean="0">
                              <a:latin typeface="Cambria Math" panose="02040503050406030204" pitchFamily="18" charset="0"/>
                            </a:rPr>
                            <m:t>′</m:t>
                          </m:r>
                        </m:e>
                      </m:d>
                      <m:d>
                        <m:dPr>
                          <m:ctrlPr>
                            <a:rPr lang="es-ES" sz="1600" i="1" smtClean="0">
                              <a:latin typeface="Cambria Math" panose="02040503050406030204" pitchFamily="18" charset="0"/>
                            </a:rPr>
                          </m:ctrlPr>
                        </m:dPr>
                        <m:e>
                          <m:r>
                            <a:rPr lang="es-ES" sz="1600" b="0" i="1" smtClean="0">
                              <a:latin typeface="Cambria Math" panose="02040503050406030204" pitchFamily="18" charset="0"/>
                            </a:rPr>
                            <m:t>𝑣</m:t>
                          </m:r>
                          <m:r>
                            <a:rPr lang="es-ES" sz="1600" b="0" i="1" smtClean="0">
                              <a:latin typeface="Cambria Math" panose="02040503050406030204" pitchFamily="18" charset="0"/>
                            </a:rPr>
                            <m:t>+</m:t>
                          </m:r>
                          <m:r>
                            <a:rPr lang="es-ES" sz="1600" b="0" i="1" smtClean="0">
                              <a:latin typeface="Cambria Math" panose="02040503050406030204" pitchFamily="18" charset="0"/>
                            </a:rPr>
                            <m:t>𝑣</m:t>
                          </m:r>
                          <m:r>
                            <a:rPr lang="es-ES" sz="1600" b="0" i="1" smtClean="0">
                              <a:latin typeface="Cambria Math" panose="02040503050406030204" pitchFamily="18" charset="0"/>
                            </a:rPr>
                            <m:t>′</m:t>
                          </m:r>
                        </m:e>
                      </m:d>
                    </m:oMath>
                  </m:oMathPara>
                </a14:m>
                <a:endParaRPr lang="es-ES" sz="1600" dirty="0"/>
              </a:p>
            </p:txBody>
          </p:sp>
        </mc:Choice>
        <mc:Fallback xmlns="">
          <p:sp>
            <p:nvSpPr>
              <p:cNvPr id="43" name="Rectángulo 42"/>
              <p:cNvSpPr>
                <a:spLocks noRot="1" noChangeAspect="1" noMove="1" noResize="1" noEditPoints="1" noAdjustHandles="1" noChangeArrowheads="1" noChangeShapeType="1" noTextEdit="1"/>
              </p:cNvSpPr>
              <p:nvPr/>
            </p:nvSpPr>
            <p:spPr>
              <a:xfrm>
                <a:off x="490261" y="5790748"/>
                <a:ext cx="2648096" cy="369268"/>
              </a:xfrm>
              <a:prstGeom prst="rect">
                <a:avLst/>
              </a:prstGeom>
              <a:blipFill>
                <a:blip r:embed="rId17"/>
                <a:stretch>
                  <a:fillRect/>
                </a:stretch>
              </a:blipFill>
            </p:spPr>
            <p:txBody>
              <a:bodyPr/>
              <a:lstStyle/>
              <a:p>
                <a:r>
                  <a:rPr lang="es-ES">
                    <a:noFill/>
                  </a:rPr>
                  <a:t> </a:t>
                </a:r>
              </a:p>
            </p:txBody>
          </p:sp>
        </mc:Fallback>
      </mc:AlternateContent>
      <p:sp>
        <p:nvSpPr>
          <p:cNvPr id="44" name="42 CuadroTexto"/>
          <p:cNvSpPr txBox="1"/>
          <p:nvPr/>
        </p:nvSpPr>
        <p:spPr>
          <a:xfrm>
            <a:off x="526631" y="6171792"/>
            <a:ext cx="1200970" cy="338554"/>
          </a:xfrm>
          <a:prstGeom prst="rect">
            <a:avLst/>
          </a:prstGeom>
          <a:noFill/>
        </p:spPr>
        <p:txBody>
          <a:bodyPr wrap="none" rtlCol="0">
            <a:spAutoFit/>
          </a:bodyPr>
          <a:lstStyle/>
          <a:p>
            <a:r>
              <a:rPr lang="es-ES" sz="1600" dirty="0" smtClean="0"/>
              <a:t>Se obtiene:</a:t>
            </a:r>
            <a:endParaRPr lang="es-ES" sz="1600" dirty="0"/>
          </a:p>
        </p:txBody>
      </p:sp>
      <mc:AlternateContent xmlns:mc="http://schemas.openxmlformats.org/markup-compatibility/2006" xmlns:a14="http://schemas.microsoft.com/office/drawing/2010/main">
        <mc:Choice Requires="a14">
          <p:sp>
            <p:nvSpPr>
              <p:cNvPr id="45" name="CuadroTexto 44"/>
              <p:cNvSpPr txBox="1"/>
              <p:nvPr/>
            </p:nvSpPr>
            <p:spPr>
              <a:xfrm>
                <a:off x="1927801" y="6215010"/>
                <a:ext cx="456913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r>
                            <a:rPr lang="es-ES" sz="1600" b="0" i="1" smtClean="0">
                              <a:latin typeface="Cambria Math" panose="02040503050406030204" pitchFamily="18" charset="0"/>
                            </a:rPr>
                            <m:t>′</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𝑣</m:t>
                          </m:r>
                          <m:r>
                            <a:rPr lang="es-ES" sz="1600" b="0" i="1" smtClean="0">
                              <a:latin typeface="Cambria Math" panose="02040503050406030204" pitchFamily="18" charset="0"/>
                            </a:rPr>
                            <m:t>′</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𝒗</m:t>
                          </m:r>
                        </m:e>
                        <m:sub>
                          <m:r>
                            <a:rPr lang="es-ES" sz="1600" b="1" i="1" smtClean="0">
                              <a:latin typeface="Cambria Math" panose="02040503050406030204" pitchFamily="18" charset="0"/>
                              <a:ea typeface="Cambria Math" panose="02040503050406030204" pitchFamily="18" charset="0"/>
                            </a:rPr>
                            <m:t>𝟏</m:t>
                          </m:r>
                        </m:sub>
                      </m:sSub>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𝒗</m:t>
                          </m:r>
                        </m:e>
                        <m:sub>
                          <m:r>
                            <a:rPr lang="es-ES" sz="1600" b="1" i="1" smtClean="0">
                              <a:latin typeface="Cambria Math" panose="02040503050406030204" pitchFamily="18" charset="0"/>
                              <a:ea typeface="Cambria Math" panose="02040503050406030204" pitchFamily="18" charset="0"/>
                            </a:rPr>
                            <m:t>𝟐</m:t>
                          </m:r>
                        </m:sub>
                      </m:sSub>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sSup>
                            <m:sSupPr>
                              <m:ctrlPr>
                                <a:rPr lang="es-ES" sz="1600" b="1" i="1" smtClean="0">
                                  <a:latin typeface="Cambria Math" panose="02040503050406030204" pitchFamily="18" charset="0"/>
                                  <a:ea typeface="Cambria Math" panose="02040503050406030204" pitchFamily="18" charset="0"/>
                                </a:rPr>
                              </m:ctrlPr>
                            </m:sSupPr>
                            <m:e>
                              <m:r>
                                <a:rPr lang="es-ES" sz="1600" b="1" i="1" smtClean="0">
                                  <a:latin typeface="Cambria Math" panose="02040503050406030204" pitchFamily="18" charset="0"/>
                                  <a:ea typeface="Cambria Math" panose="02040503050406030204" pitchFamily="18" charset="0"/>
                                </a:rPr>
                                <m:t>𝒗</m:t>
                              </m:r>
                            </m:e>
                            <m:sup>
                              <m:r>
                                <a:rPr lang="es-ES" sz="1600" b="1" i="1" smtClean="0">
                                  <a:latin typeface="Cambria Math" panose="02040503050406030204" pitchFamily="18" charset="0"/>
                                  <a:ea typeface="Cambria Math" panose="02040503050406030204" pitchFamily="18" charset="0"/>
                                </a:rPr>
                                <m:t>′</m:t>
                              </m:r>
                            </m:sup>
                          </m:sSup>
                        </m:e>
                        <m:sub>
                          <m:r>
                            <a:rPr lang="es-ES" sz="1600" b="1" i="1" smtClean="0">
                              <a:latin typeface="Cambria Math" panose="02040503050406030204" pitchFamily="18" charset="0"/>
                              <a:ea typeface="Cambria Math" panose="02040503050406030204" pitchFamily="18" charset="0"/>
                            </a:rPr>
                            <m:t>𝟐</m:t>
                          </m:r>
                        </m:sub>
                      </m:sSub>
                      <m:r>
                        <a:rPr lang="es-ES" sz="1600" b="1" i="1" smtClean="0">
                          <a:latin typeface="Cambria Math" panose="02040503050406030204" pitchFamily="18" charset="0"/>
                          <a:ea typeface="Cambria Math" panose="02040503050406030204" pitchFamily="18" charset="0"/>
                        </a:rPr>
                        <m:t>−</m:t>
                      </m:r>
                      <m:sSub>
                        <m:sSubPr>
                          <m:ctrlPr>
                            <a:rPr lang="es-ES" sz="1600" b="1" i="1" smtClean="0">
                              <a:latin typeface="Cambria Math" panose="02040503050406030204" pitchFamily="18" charset="0"/>
                              <a:ea typeface="Cambria Math" panose="02040503050406030204" pitchFamily="18" charset="0"/>
                            </a:rPr>
                          </m:ctrlPr>
                        </m:sSubPr>
                        <m:e>
                          <m:r>
                            <a:rPr lang="es-ES" sz="1600" b="1" i="1" smtClean="0">
                              <a:latin typeface="Cambria Math" panose="02040503050406030204" pitchFamily="18" charset="0"/>
                              <a:ea typeface="Cambria Math" panose="02040503050406030204" pitchFamily="18" charset="0"/>
                            </a:rPr>
                            <m:t>𝒗</m:t>
                          </m:r>
                          <m:r>
                            <a:rPr lang="es-ES" sz="1600" b="1" i="1" smtClean="0">
                              <a:latin typeface="Cambria Math" panose="02040503050406030204" pitchFamily="18" charset="0"/>
                              <a:ea typeface="Cambria Math" panose="02040503050406030204" pitchFamily="18" charset="0"/>
                            </a:rPr>
                            <m:t>′</m:t>
                          </m:r>
                        </m:e>
                        <m:sub>
                          <m:r>
                            <a:rPr lang="es-ES" sz="1600" b="1" i="1" smtClean="0">
                              <a:latin typeface="Cambria Math" panose="02040503050406030204" pitchFamily="18" charset="0"/>
                              <a:ea typeface="Cambria Math" panose="02040503050406030204" pitchFamily="18" charset="0"/>
                            </a:rPr>
                            <m:t>𝟏</m:t>
                          </m:r>
                        </m:sub>
                      </m:sSub>
                    </m:oMath>
                  </m:oMathPara>
                </a14:m>
                <a:endParaRPr lang="es-ES" sz="1600" b="1"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1927801" y="6215010"/>
                <a:ext cx="4569136" cy="246221"/>
              </a:xfrm>
              <a:prstGeom prst="rect">
                <a:avLst/>
              </a:prstGeom>
              <a:blipFill>
                <a:blip r:embed="rId18"/>
                <a:stretch>
                  <a:fillRect t="-5000" b="-12500"/>
                </a:stretch>
              </a:blipFill>
            </p:spPr>
            <p:txBody>
              <a:bodyPr/>
              <a:lstStyle/>
              <a:p>
                <a:r>
                  <a:rPr lang="es-ES">
                    <a:noFill/>
                  </a:rPr>
                  <a:t> </a:t>
                </a:r>
              </a:p>
            </p:txBody>
          </p:sp>
        </mc:Fallback>
      </mc:AlternateContent>
      <p:pic>
        <p:nvPicPr>
          <p:cNvPr id="46" name="Imagen 45">
            <a:hlinkClick r:id="rId19"/>
          </p:cNvPr>
          <p:cNvPicPr>
            <a:picLocks noChangeAspect="1"/>
          </p:cNvPicPr>
          <p:nvPr/>
        </p:nvPicPr>
        <p:blipFill>
          <a:blip r:embed="rId20">
            <a:clrChange>
              <a:clrFrom>
                <a:srgbClr val="000000"/>
              </a:clrFrom>
              <a:clrTo>
                <a:srgbClr val="000000">
                  <a:alpha val="0"/>
                </a:srgbClr>
              </a:clrTo>
            </a:clrChange>
          </a:blip>
          <a:stretch>
            <a:fillRect/>
          </a:stretch>
        </p:blipFill>
        <p:spPr>
          <a:xfrm>
            <a:off x="8179493" y="116507"/>
            <a:ext cx="360000" cy="360000"/>
          </a:xfrm>
          <a:prstGeom prst="rect">
            <a:avLst/>
          </a:prstGeom>
        </p:spPr>
      </p:pic>
      <p:sp>
        <p:nvSpPr>
          <p:cNvPr id="48" name="Rectángulo 47"/>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692468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1.2. Velocidad</a:t>
            </a:r>
            <a:endParaRPr lang="es-ES" b="1" dirty="0">
              <a:solidFill>
                <a:srgbClr val="002060"/>
              </a:solidFill>
            </a:endParaRPr>
          </a:p>
        </p:txBody>
      </p:sp>
      <p:sp>
        <p:nvSpPr>
          <p:cNvPr id="41" name="1 CuadroTexto"/>
          <p:cNvSpPr txBox="1"/>
          <p:nvPr/>
        </p:nvSpPr>
        <p:spPr>
          <a:xfrm>
            <a:off x="411708" y="1404891"/>
            <a:ext cx="8328285"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dirty="0" smtClean="0">
                <a:cs typeface="Arial" pitchFamily="34" charset="0"/>
              </a:rPr>
              <a:t>Se define </a:t>
            </a:r>
            <a:r>
              <a:rPr lang="es-ES" sz="1600" b="1" dirty="0" smtClean="0">
                <a:cs typeface="Arial" pitchFamily="34" charset="0"/>
              </a:rPr>
              <a:t>velocidad media</a:t>
            </a:r>
            <a:r>
              <a:rPr lang="es-ES" sz="1600" dirty="0" smtClean="0">
                <a:cs typeface="Arial" pitchFamily="34" charset="0"/>
              </a:rPr>
              <a:t> como la rapidez con que varía la posición.</a:t>
            </a:r>
          </a:p>
          <a:p>
            <a:pPr marL="285750" indent="-285750">
              <a:buFont typeface="Arial" panose="020B0604020202020204" pitchFamily="34" charset="0"/>
              <a:buChar char="•"/>
            </a:pPr>
            <a:endParaRPr lang="es-ES" sz="1600" dirty="0" smtClean="0">
              <a:cs typeface="Arial" pitchFamily="34" charset="0"/>
            </a:endParaRPr>
          </a:p>
          <a:p>
            <a:pPr marL="285750" indent="-285750">
              <a:buFont typeface="Arial" panose="020B0604020202020204" pitchFamily="34" charset="0"/>
              <a:buChar char="•"/>
            </a:pPr>
            <a:endParaRPr lang="es-ES" sz="1600" dirty="0">
              <a:cs typeface="Arial" pitchFamily="34" charset="0"/>
            </a:endParaRPr>
          </a:p>
          <a:p>
            <a:pPr marL="285750" indent="-285750">
              <a:buFont typeface="Arial" panose="020B0604020202020204" pitchFamily="34" charset="0"/>
              <a:buChar char="•"/>
            </a:pPr>
            <a:endParaRPr lang="es-ES" sz="1600" dirty="0" smtClean="0">
              <a:cs typeface="Arial" pitchFamily="34" charset="0"/>
            </a:endParaRPr>
          </a:p>
          <a:p>
            <a:r>
              <a:rPr lang="es-ES" sz="1600" dirty="0">
                <a:cs typeface="Arial" pitchFamily="34" charset="0"/>
              </a:rPr>
              <a:t>La unidad de velocidad en el </a:t>
            </a:r>
            <a:r>
              <a:rPr lang="es-ES" sz="1600" dirty="0" smtClean="0">
                <a:cs typeface="Arial" pitchFamily="34" charset="0"/>
              </a:rPr>
              <a:t>SI </a:t>
            </a:r>
            <a:r>
              <a:rPr lang="es-ES" sz="1600" dirty="0">
                <a:cs typeface="Arial" pitchFamily="34" charset="0"/>
              </a:rPr>
              <a:t>es el </a:t>
            </a:r>
            <a:r>
              <a:rPr lang="es-ES" sz="1600" b="1" dirty="0" smtClean="0">
                <a:cs typeface="Arial" pitchFamily="34" charset="0"/>
              </a:rPr>
              <a:t>metro por segundo </a:t>
            </a:r>
            <a:r>
              <a:rPr lang="es-ES" sz="1600" dirty="0" smtClean="0">
                <a:cs typeface="Arial" pitchFamily="34" charset="0"/>
              </a:rPr>
              <a:t>(</a:t>
            </a:r>
            <a:r>
              <a:rPr lang="es-ES" sz="1600" b="1" dirty="0"/>
              <a:t>m </a:t>
            </a:r>
            <a:r>
              <a:rPr lang="es-ES" sz="1600" b="1" dirty="0" smtClean="0"/>
              <a:t>s</a:t>
            </a:r>
            <a:r>
              <a:rPr lang="es-ES" sz="1600" b="1" baseline="30000" dirty="0" smtClean="0"/>
              <a:t>–1</a:t>
            </a:r>
            <a:r>
              <a:rPr lang="es-ES" sz="1600" dirty="0" smtClean="0">
                <a:cs typeface="Arial" pitchFamily="34" charset="0"/>
              </a:rPr>
              <a:t>).</a:t>
            </a:r>
            <a:endParaRPr lang="es-ES" sz="1600" dirty="0">
              <a:cs typeface="Arial" pitchFamily="34" charset="0"/>
            </a:endParaRPr>
          </a:p>
        </p:txBody>
      </p:sp>
      <mc:AlternateContent xmlns:mc="http://schemas.openxmlformats.org/markup-compatibility/2006" xmlns:a14="http://schemas.microsoft.com/office/drawing/2010/main">
        <mc:Choice Requires="a14">
          <p:sp>
            <p:nvSpPr>
              <p:cNvPr id="42" name="16 CuadroTexto"/>
              <p:cNvSpPr txBox="1"/>
              <p:nvPr/>
            </p:nvSpPr>
            <p:spPr>
              <a:xfrm>
                <a:off x="4115522" y="1746230"/>
                <a:ext cx="980333" cy="578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𝑚</m:t>
                          </m:r>
                        </m:sub>
                      </m:sSub>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𝑟</m:t>
                              </m:r>
                            </m:e>
                          </m:acc>
                        </m:num>
                        <m:den>
                          <m:r>
                            <a:rPr lang="es-ES" sz="1600" b="0" i="1" smtClean="0">
                              <a:latin typeface="Cambria Math"/>
                              <a:ea typeface="Cambria Math"/>
                            </a:rPr>
                            <m:t>∆</m:t>
                          </m:r>
                          <m:r>
                            <a:rPr lang="es-ES" sz="1600" b="0" i="1" smtClean="0">
                              <a:latin typeface="Cambria Math"/>
                              <a:ea typeface="Cambria Math"/>
                            </a:rPr>
                            <m:t>𝑡</m:t>
                          </m:r>
                        </m:den>
                      </m:f>
                    </m:oMath>
                  </m:oMathPara>
                </a14:m>
                <a:endParaRPr lang="es-ES" sz="1600" dirty="0"/>
              </a:p>
            </p:txBody>
          </p:sp>
        </mc:Choice>
        <mc:Fallback xmlns="">
          <p:sp>
            <p:nvSpPr>
              <p:cNvPr id="42" name="16 CuadroTexto"/>
              <p:cNvSpPr txBox="1">
                <a:spLocks noRot="1" noChangeAspect="1" noMove="1" noResize="1" noEditPoints="1" noAdjustHandles="1" noChangeArrowheads="1" noChangeShapeType="1" noTextEdit="1"/>
              </p:cNvSpPr>
              <p:nvPr/>
            </p:nvSpPr>
            <p:spPr>
              <a:xfrm>
                <a:off x="4115522" y="1746230"/>
                <a:ext cx="980333" cy="578107"/>
              </a:xfrm>
              <a:prstGeom prst="rect">
                <a:avLst/>
              </a:prstGeom>
              <a:blipFill>
                <a:blip r:embed="rId3"/>
                <a:stretch>
                  <a:fillRect/>
                </a:stretch>
              </a:blipFill>
            </p:spPr>
            <p:txBody>
              <a:bodyPr/>
              <a:lstStyle/>
              <a:p>
                <a:r>
                  <a:rPr lang="es-ES">
                    <a:noFill/>
                  </a:rPr>
                  <a:t> </a:t>
                </a:r>
              </a:p>
            </p:txBody>
          </p:sp>
        </mc:Fallback>
      </mc:AlternateContent>
      <p:sp>
        <p:nvSpPr>
          <p:cNvPr id="43" name="CuadroTexto 42"/>
          <p:cNvSpPr txBox="1"/>
          <p:nvPr/>
        </p:nvSpPr>
        <p:spPr>
          <a:xfrm>
            <a:off x="4694830" y="2893325"/>
            <a:ext cx="4189863" cy="830997"/>
          </a:xfrm>
          <a:prstGeom prst="rect">
            <a:avLst/>
          </a:prstGeom>
          <a:noFill/>
        </p:spPr>
        <p:txBody>
          <a:bodyPr wrap="square" rtlCol="0">
            <a:spAutoFit/>
          </a:bodyPr>
          <a:lstStyle/>
          <a:p>
            <a:pPr algn="just"/>
            <a:r>
              <a:rPr lang="es-ES" sz="1600" dirty="0" smtClean="0"/>
              <a:t>La velocidad media es un vector cuya </a:t>
            </a:r>
            <a:r>
              <a:rPr lang="es-ES" sz="1600" b="1" dirty="0" smtClean="0"/>
              <a:t>dirección y sentido coincide con los del vector desplazamiento</a:t>
            </a:r>
            <a:r>
              <a:rPr lang="es-ES" sz="1600" dirty="0" smtClean="0"/>
              <a:t>.</a:t>
            </a:r>
            <a:endParaRPr lang="es-ES" sz="1600" dirty="0"/>
          </a:p>
        </p:txBody>
      </p:sp>
      <mc:AlternateContent xmlns:mc="http://schemas.openxmlformats.org/markup-compatibility/2006" xmlns:a14="http://schemas.microsoft.com/office/drawing/2010/main">
        <mc:Choice Requires="a14">
          <p:sp>
            <p:nvSpPr>
              <p:cNvPr id="44" name="CuadroTexto 43"/>
              <p:cNvSpPr txBox="1"/>
              <p:nvPr/>
            </p:nvSpPr>
            <p:spPr>
              <a:xfrm>
                <a:off x="5568287" y="3910083"/>
                <a:ext cx="2249014"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𝑚</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m:rPr>
                              <m:sty m:val="p"/>
                            </m:rPr>
                            <a:rPr lang="el-GR" sz="1600" b="0" i="0" smtClean="0">
                              <a:latin typeface="Cambria Math" panose="02040503050406030204" pitchFamily="18" charset="0"/>
                            </a:rPr>
                            <m:t>Δ</m:t>
                          </m:r>
                          <m:r>
                            <a:rPr lang="es-ES" sz="1600" b="0" i="1" smtClean="0">
                              <a:latin typeface="Cambria Math" panose="02040503050406030204" pitchFamily="18" charset="0"/>
                            </a:rPr>
                            <m:t>𝑥</m:t>
                          </m:r>
                        </m:num>
                        <m:den>
                          <m:r>
                            <m:rPr>
                              <m:sty m:val="p"/>
                            </m:rPr>
                            <a:rPr lang="el-GR" sz="1600" b="0" i="0" smtClean="0">
                              <a:latin typeface="Cambria Math" panose="02040503050406030204" pitchFamily="18" charset="0"/>
                            </a:rPr>
                            <m:t>Δ</m:t>
                          </m:r>
                          <m:r>
                            <a:rPr lang="es-ES" sz="1600" b="0" i="1" smtClean="0">
                              <a:latin typeface="Cambria Math" panose="02040503050406030204" pitchFamily="18" charset="0"/>
                            </a:rPr>
                            <m:t>𝑡</m:t>
                          </m:r>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f>
                        <m:fPr>
                          <m:ctrlPr>
                            <a:rPr lang="es-ES" sz="1600" i="1">
                              <a:latin typeface="Cambria Math" panose="02040503050406030204" pitchFamily="18" charset="0"/>
                            </a:rPr>
                          </m:ctrlPr>
                        </m:fPr>
                        <m:num>
                          <m:r>
                            <m:rPr>
                              <m:sty m:val="p"/>
                            </m:rPr>
                            <a:rPr lang="el-GR" sz="1600">
                              <a:latin typeface="Cambria Math" panose="02040503050406030204" pitchFamily="18" charset="0"/>
                            </a:rPr>
                            <m:t>Δ</m:t>
                          </m:r>
                          <m:r>
                            <a:rPr lang="es-ES" sz="1600" b="0" i="1" smtClean="0">
                              <a:latin typeface="Cambria Math" panose="02040503050406030204" pitchFamily="18" charset="0"/>
                            </a:rPr>
                            <m:t>𝑦</m:t>
                          </m:r>
                        </m:num>
                        <m:den>
                          <m:r>
                            <m:rPr>
                              <m:sty m:val="p"/>
                            </m:rPr>
                            <a:rPr lang="el-GR" sz="1600">
                              <a:latin typeface="Cambria Math" panose="02040503050406030204" pitchFamily="18" charset="0"/>
                            </a:rPr>
                            <m:t>Δ</m:t>
                          </m:r>
                          <m:r>
                            <a:rPr lang="es-ES" sz="1600" i="1">
                              <a:latin typeface="Cambria Math" panose="02040503050406030204" pitchFamily="18" charset="0"/>
                            </a:rPr>
                            <m:t>𝑡</m:t>
                          </m:r>
                        </m:den>
                      </m:f>
                      <m:acc>
                        <m:accPr>
                          <m:chr m:val="̂"/>
                          <m:ctrlPr>
                            <a:rPr lang="es-ES" sz="1600" i="1">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m:t>
                      </m:r>
                      <m:f>
                        <m:fPr>
                          <m:ctrlPr>
                            <a:rPr lang="es-ES" sz="1600" i="1">
                              <a:latin typeface="Cambria Math" panose="02040503050406030204" pitchFamily="18" charset="0"/>
                            </a:rPr>
                          </m:ctrlPr>
                        </m:fPr>
                        <m:num>
                          <m:r>
                            <m:rPr>
                              <m:sty m:val="p"/>
                            </m:rPr>
                            <a:rPr lang="el-GR" sz="1600">
                              <a:latin typeface="Cambria Math" panose="02040503050406030204" pitchFamily="18" charset="0"/>
                            </a:rPr>
                            <m:t>Δ</m:t>
                          </m:r>
                          <m:r>
                            <a:rPr lang="es-ES" sz="1600" b="0" i="1" smtClean="0">
                              <a:latin typeface="Cambria Math" panose="02040503050406030204" pitchFamily="18" charset="0"/>
                            </a:rPr>
                            <m:t>𝑧</m:t>
                          </m:r>
                        </m:num>
                        <m:den>
                          <m:r>
                            <m:rPr>
                              <m:sty m:val="p"/>
                            </m:rPr>
                            <a:rPr lang="el-GR" sz="1600">
                              <a:latin typeface="Cambria Math" panose="02040503050406030204" pitchFamily="18" charset="0"/>
                            </a:rPr>
                            <m:t>Δ</m:t>
                          </m:r>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panose="02040503050406030204" pitchFamily="18" charset="0"/>
                            </a:rPr>
                            <m:t>𝑡</m:t>
                          </m:r>
                        </m:den>
                      </m:f>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𝑘</m:t>
                          </m:r>
                        </m:e>
                      </m:acc>
                    </m:oMath>
                  </m:oMathPara>
                </a14:m>
                <a:endParaRPr lang="es-ES" sz="16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568287" y="3910083"/>
                <a:ext cx="2249014" cy="462627"/>
              </a:xfrm>
              <a:prstGeom prst="rect">
                <a:avLst/>
              </a:prstGeom>
              <a:blipFill>
                <a:blip r:embed="rId4"/>
                <a:stretch>
                  <a:fillRect/>
                </a:stretch>
              </a:blipFill>
            </p:spPr>
            <p:txBody>
              <a:bodyPr/>
              <a:lstStyle/>
              <a:p>
                <a:r>
                  <a:rPr lang="es-ES">
                    <a:noFill/>
                  </a:rPr>
                  <a:t> </a:t>
                </a:r>
              </a:p>
            </p:txBody>
          </p:sp>
        </mc:Fallback>
      </mc:AlternateContent>
      <p:grpSp>
        <p:nvGrpSpPr>
          <p:cNvPr id="45" name="Grupo 44"/>
          <p:cNvGrpSpPr/>
          <p:nvPr/>
        </p:nvGrpSpPr>
        <p:grpSpPr>
          <a:xfrm>
            <a:off x="411708" y="3346574"/>
            <a:ext cx="4105701" cy="3252118"/>
            <a:chOff x="452651" y="2896198"/>
            <a:chExt cx="4105701" cy="3252118"/>
          </a:xfrm>
        </p:grpSpPr>
        <p:grpSp>
          <p:nvGrpSpPr>
            <p:cNvPr id="46" name="Grupo 45"/>
            <p:cNvGrpSpPr/>
            <p:nvPr/>
          </p:nvGrpSpPr>
          <p:grpSpPr>
            <a:xfrm>
              <a:off x="452651" y="2896198"/>
              <a:ext cx="4105701" cy="2754207"/>
              <a:chOff x="507242" y="3059971"/>
              <a:chExt cx="4031501" cy="2754207"/>
            </a:xfrm>
          </p:grpSpPr>
          <p:grpSp>
            <p:nvGrpSpPr>
              <p:cNvPr id="49" name="39 Grupo"/>
              <p:cNvGrpSpPr/>
              <p:nvPr/>
            </p:nvGrpSpPr>
            <p:grpSpPr>
              <a:xfrm>
                <a:off x="507242" y="3059971"/>
                <a:ext cx="4031501" cy="2754207"/>
                <a:chOff x="1135039" y="3223745"/>
                <a:chExt cx="4031501" cy="2754207"/>
              </a:xfrm>
            </p:grpSpPr>
            <p:grpSp>
              <p:nvGrpSpPr>
                <p:cNvPr id="52" name="27 Grupo"/>
                <p:cNvGrpSpPr/>
                <p:nvPr/>
              </p:nvGrpSpPr>
              <p:grpSpPr>
                <a:xfrm>
                  <a:off x="1135039" y="3223745"/>
                  <a:ext cx="3726325" cy="2754207"/>
                  <a:chOff x="1667302" y="2854657"/>
                  <a:chExt cx="3726325" cy="2754207"/>
                </a:xfrm>
              </p:grpSpPr>
              <p:cxnSp>
                <p:nvCxnSpPr>
                  <p:cNvPr id="55" name="9 Conector recto"/>
                  <p:cNvCxnSpPr/>
                  <p:nvPr/>
                </p:nvCxnSpPr>
                <p:spPr>
                  <a:xfrm>
                    <a:off x="2207455" y="4791004"/>
                    <a:ext cx="24020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10 Conector recto"/>
                  <p:cNvCxnSpPr/>
                  <p:nvPr/>
                </p:nvCxnSpPr>
                <p:spPr>
                  <a:xfrm rot="5400000">
                    <a:off x="1313212" y="3891134"/>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11 Conector recto"/>
                  <p:cNvCxnSpPr/>
                  <p:nvPr/>
                </p:nvCxnSpPr>
                <p:spPr>
                  <a:xfrm rot="7800000">
                    <a:off x="1570878" y="5090457"/>
                    <a:ext cx="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12 CuadroTexto"/>
                  <p:cNvSpPr txBox="1"/>
                  <p:nvPr/>
                </p:nvSpPr>
                <p:spPr>
                  <a:xfrm>
                    <a:off x="4408227" y="4790364"/>
                    <a:ext cx="395785" cy="338554"/>
                  </a:xfrm>
                  <a:prstGeom prst="rect">
                    <a:avLst/>
                  </a:prstGeom>
                  <a:noFill/>
                </p:spPr>
                <p:txBody>
                  <a:bodyPr wrap="square" rtlCol="0">
                    <a:spAutoFit/>
                  </a:bodyPr>
                  <a:lstStyle/>
                  <a:p>
                    <a:r>
                      <a:rPr lang="es-ES" sz="1600" dirty="0" smtClean="0"/>
                      <a:t>X</a:t>
                    </a:r>
                    <a:endParaRPr lang="es-ES" sz="1600" dirty="0"/>
                  </a:p>
                </p:txBody>
              </p:sp>
              <p:sp>
                <p:nvSpPr>
                  <p:cNvPr id="91" name="13 CuadroTexto"/>
                  <p:cNvSpPr txBox="1"/>
                  <p:nvPr/>
                </p:nvSpPr>
                <p:spPr>
                  <a:xfrm>
                    <a:off x="1953905" y="2854657"/>
                    <a:ext cx="395785" cy="338554"/>
                  </a:xfrm>
                  <a:prstGeom prst="rect">
                    <a:avLst/>
                  </a:prstGeom>
                  <a:noFill/>
                </p:spPr>
                <p:txBody>
                  <a:bodyPr wrap="square" rtlCol="0">
                    <a:spAutoFit/>
                  </a:bodyPr>
                  <a:lstStyle/>
                  <a:p>
                    <a:r>
                      <a:rPr lang="es-ES" sz="1600" dirty="0"/>
                      <a:t>Y</a:t>
                    </a:r>
                  </a:p>
                </p:txBody>
              </p:sp>
              <p:sp>
                <p:nvSpPr>
                  <p:cNvPr id="92" name="14 CuadroTexto"/>
                  <p:cNvSpPr txBox="1"/>
                  <p:nvPr/>
                </p:nvSpPr>
                <p:spPr>
                  <a:xfrm>
                    <a:off x="1667302" y="5270310"/>
                    <a:ext cx="395785" cy="338554"/>
                  </a:xfrm>
                  <a:prstGeom prst="rect">
                    <a:avLst/>
                  </a:prstGeom>
                  <a:noFill/>
                </p:spPr>
                <p:txBody>
                  <a:bodyPr wrap="square" rtlCol="0">
                    <a:spAutoFit/>
                  </a:bodyPr>
                  <a:lstStyle/>
                  <a:p>
                    <a:r>
                      <a:rPr lang="es-ES" sz="1600" dirty="0"/>
                      <a:t>Z</a:t>
                    </a:r>
                  </a:p>
                </p:txBody>
              </p:sp>
              <p:sp>
                <p:nvSpPr>
                  <p:cNvPr id="93" name="15 Elipse"/>
                  <p:cNvSpPr/>
                  <p:nvPr/>
                </p:nvSpPr>
                <p:spPr>
                  <a:xfrm>
                    <a:off x="5249627" y="3610971"/>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94" name="53 CuadroTexto"/>
                      <p:cNvSpPr txBox="1"/>
                      <p:nvPr/>
                    </p:nvSpPr>
                    <p:spPr>
                      <a:xfrm>
                        <a:off x="2750674" y="3843081"/>
                        <a:ext cx="79771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𝑖𝑛𝑖𝑐𝑖𝑎𝑙</m:t>
                                  </m:r>
                                </m:sub>
                              </m:sSub>
                            </m:oMath>
                          </m:oMathPara>
                        </a14:m>
                        <a:endParaRPr lang="es-ES" sz="1600" dirty="0"/>
                      </a:p>
                    </p:txBody>
                  </p:sp>
                </mc:Choice>
                <mc:Fallback xmlns="">
                  <p:sp>
                    <p:nvSpPr>
                      <p:cNvPr id="54" name="53 CuadroTexto"/>
                      <p:cNvSpPr txBox="1">
                        <a:spLocks noRot="1" noChangeAspect="1" noMove="1" noResize="1" noEditPoints="1" noAdjustHandles="1" noChangeArrowheads="1" noChangeShapeType="1" noTextEdit="1"/>
                      </p:cNvSpPr>
                      <p:nvPr/>
                    </p:nvSpPr>
                    <p:spPr>
                      <a:xfrm>
                        <a:off x="2750674" y="3843081"/>
                        <a:ext cx="797719" cy="338554"/>
                      </a:xfrm>
                      <a:prstGeom prst="rect">
                        <a:avLst/>
                      </a:prstGeom>
                      <a:blipFill rotWithShape="1">
                        <a:blip r:embed="rId5"/>
                        <a:stretch>
                          <a:fillRect t="-14545"/>
                        </a:stretch>
                      </a:blipFill>
                    </p:spPr>
                    <p:txBody>
                      <a:bodyPr/>
                      <a:lstStyle/>
                      <a:p>
                        <a:r>
                          <a:rPr lang="es-ES">
                            <a:noFill/>
                          </a:rPr>
                          <a:t> </a:t>
                        </a:r>
                      </a:p>
                    </p:txBody>
                  </p:sp>
                </mc:Fallback>
              </mc:AlternateContent>
              <p:sp>
                <p:nvSpPr>
                  <p:cNvPr id="95" name="46 CuadroTexto"/>
                  <p:cNvSpPr txBox="1"/>
                  <p:nvPr/>
                </p:nvSpPr>
                <p:spPr>
                  <a:xfrm>
                    <a:off x="2124428" y="4755605"/>
                    <a:ext cx="335584" cy="338554"/>
                  </a:xfrm>
                  <a:prstGeom prst="rect">
                    <a:avLst/>
                  </a:prstGeom>
                  <a:noFill/>
                </p:spPr>
                <p:txBody>
                  <a:bodyPr wrap="none" rtlCol="0">
                    <a:spAutoFit/>
                  </a:bodyPr>
                  <a:lstStyle/>
                  <a:p>
                    <a:r>
                      <a:rPr lang="es-ES" sz="1600" dirty="0" smtClean="0">
                        <a:sym typeface="Symbol"/>
                      </a:rPr>
                      <a:t>O</a:t>
                    </a:r>
                    <a:endParaRPr lang="es-ES" sz="1600" dirty="0"/>
                  </a:p>
                </p:txBody>
              </p:sp>
              <p:sp>
                <p:nvSpPr>
                  <p:cNvPr id="96" name="47 Elipse"/>
                  <p:cNvSpPr/>
                  <p:nvPr/>
                </p:nvSpPr>
                <p:spPr>
                  <a:xfrm>
                    <a:off x="2719105" y="3771616"/>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97" name="17 Conector recto de flecha"/>
                  <p:cNvCxnSpPr/>
                  <p:nvPr/>
                </p:nvCxnSpPr>
                <p:spPr>
                  <a:xfrm flipV="1">
                    <a:off x="2219824" y="3851356"/>
                    <a:ext cx="577784" cy="94377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51 Conector recto de flecha"/>
                  <p:cNvCxnSpPr/>
                  <p:nvPr/>
                </p:nvCxnSpPr>
                <p:spPr>
                  <a:xfrm flipV="1">
                    <a:off x="2216224" y="3686519"/>
                    <a:ext cx="3105541" cy="1108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61 Conector recto de flecha"/>
                  <p:cNvCxnSpPr/>
                  <p:nvPr/>
                </p:nvCxnSpPr>
                <p:spPr>
                  <a:xfrm flipV="1">
                    <a:off x="2795588" y="3686519"/>
                    <a:ext cx="2526177" cy="17110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71 CuadroTexto"/>
                    <p:cNvSpPr txBox="1"/>
                    <p:nvPr/>
                  </p:nvSpPr>
                  <p:spPr>
                    <a:xfrm>
                      <a:off x="4472567" y="4146205"/>
                      <a:ext cx="693973" cy="3583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𝑓𝑖𝑛𝑎𝑙</m:t>
                                </m:r>
                              </m:sub>
                            </m:sSub>
                          </m:oMath>
                        </m:oMathPara>
                      </a14:m>
                      <a:endParaRPr lang="es-ES" sz="1600" dirty="0"/>
                    </a:p>
                  </p:txBody>
                </p:sp>
              </mc:Choice>
              <mc:Fallback xmlns="">
                <p:sp>
                  <p:nvSpPr>
                    <p:cNvPr id="72" name="71 CuadroTexto"/>
                    <p:cNvSpPr txBox="1">
                      <a:spLocks noRot="1" noChangeAspect="1" noMove="1" noResize="1" noEditPoints="1" noAdjustHandles="1" noChangeArrowheads="1" noChangeShapeType="1" noTextEdit="1"/>
                    </p:cNvSpPr>
                    <p:nvPr/>
                  </p:nvSpPr>
                  <p:spPr>
                    <a:xfrm>
                      <a:off x="4472567" y="4146205"/>
                      <a:ext cx="693973" cy="358303"/>
                    </a:xfrm>
                    <a:prstGeom prst="rect">
                      <a:avLst/>
                    </a:prstGeom>
                    <a:blipFill rotWithShape="1">
                      <a:blip r:embed="rId6"/>
                      <a:stretch>
                        <a:fillRect t="-11864" b="-67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72 CuadroTexto"/>
                    <p:cNvSpPr txBox="1"/>
                    <p:nvPr/>
                  </p:nvSpPr>
                  <p:spPr>
                    <a:xfrm>
                      <a:off x="3641758" y="3789443"/>
                      <a:ext cx="45525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46" name="72 CuadroTexto"/>
                    <p:cNvSpPr txBox="1">
                      <a:spLocks noRot="1" noChangeAspect="1" noMove="1" noResize="1" noEditPoints="1" noAdjustHandles="1" noChangeArrowheads="1" noChangeShapeType="1" noTextEdit="1"/>
                    </p:cNvSpPr>
                    <p:nvPr/>
                  </p:nvSpPr>
                  <p:spPr>
                    <a:xfrm>
                      <a:off x="3641758" y="3789443"/>
                      <a:ext cx="455253" cy="338554"/>
                    </a:xfrm>
                    <a:prstGeom prst="rect">
                      <a:avLst/>
                    </a:prstGeom>
                    <a:blipFill>
                      <a:blip r:embed="rId7"/>
                      <a:stretch>
                        <a:fillRect t="-12727" r="-40789"/>
                      </a:stretch>
                    </a:blipFill>
                  </p:spPr>
                  <p:txBody>
                    <a:bodyPr/>
                    <a:lstStyle/>
                    <a:p>
                      <a:r>
                        <a:rPr lang="es-ES">
                          <a:noFill/>
                        </a:rPr>
                        <a:t> </a:t>
                      </a:r>
                    </a:p>
                  </p:txBody>
                </p:sp>
              </mc:Fallback>
            </mc:AlternateContent>
          </p:grpSp>
          <p:cxnSp>
            <p:nvCxnSpPr>
              <p:cNvPr id="50" name="61 Conector recto de flecha"/>
              <p:cNvCxnSpPr/>
              <p:nvPr/>
            </p:nvCxnSpPr>
            <p:spPr>
              <a:xfrm flipV="1">
                <a:off x="1632400" y="3976688"/>
                <a:ext cx="1263200" cy="8376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72 CuadroTexto"/>
                  <p:cNvSpPr txBox="1"/>
                  <p:nvPr/>
                </p:nvSpPr>
                <p:spPr>
                  <a:xfrm>
                    <a:off x="2004312" y="3673295"/>
                    <a:ext cx="48814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𝑚</m:t>
                              </m:r>
                            </m:sub>
                          </m:sSub>
                        </m:oMath>
                      </m:oMathPara>
                    </a14:m>
                    <a:endParaRPr lang="es-ES" sz="1600" dirty="0"/>
                  </a:p>
                </p:txBody>
              </p:sp>
            </mc:Choice>
            <mc:Fallback xmlns="">
              <p:sp>
                <p:nvSpPr>
                  <p:cNvPr id="98" name="72 CuadroTexto"/>
                  <p:cNvSpPr txBox="1">
                    <a:spLocks noRot="1" noChangeAspect="1" noMove="1" noResize="1" noEditPoints="1" noAdjustHandles="1" noChangeArrowheads="1" noChangeShapeType="1" noTextEdit="1"/>
                  </p:cNvSpPr>
                  <p:nvPr/>
                </p:nvSpPr>
                <p:spPr>
                  <a:xfrm>
                    <a:off x="2004312" y="3673295"/>
                    <a:ext cx="488146" cy="338554"/>
                  </a:xfrm>
                  <a:prstGeom prst="rect">
                    <a:avLst/>
                  </a:prstGeom>
                  <a:blipFill>
                    <a:blip r:embed="rId8"/>
                    <a:stretch>
                      <a:fillRect t="-12727" r="-14634"/>
                    </a:stretch>
                  </a:blipFill>
                </p:spPr>
                <p:txBody>
                  <a:bodyPr/>
                  <a:lstStyle/>
                  <a:p>
                    <a:r>
                      <a:rPr lang="es-ES">
                        <a:noFill/>
                      </a:rPr>
                      <a:t> </a:t>
                    </a:r>
                  </a:p>
                </p:txBody>
              </p:sp>
            </mc:Fallback>
          </mc:AlternateContent>
        </p:grpSp>
        <p:sp>
          <p:nvSpPr>
            <p:cNvPr id="47" name="8 Arco"/>
            <p:cNvSpPr/>
            <p:nvPr/>
          </p:nvSpPr>
          <p:spPr>
            <a:xfrm rot="17981738">
              <a:off x="1310182" y="3132161"/>
              <a:ext cx="3125337" cy="2906973"/>
            </a:xfrm>
            <a:prstGeom prst="arc">
              <a:avLst>
                <a:gd name="adj1" fmla="val 16200000"/>
                <a:gd name="adj2" fmla="val 151546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48" name="73 CuadroTexto"/>
                <p:cNvSpPr txBox="1"/>
                <p:nvPr/>
              </p:nvSpPr>
              <p:spPr>
                <a:xfrm>
                  <a:off x="2659687" y="3002067"/>
                  <a:ext cx="4582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r>
                          <a:rPr lang="es-ES" sz="1600" b="0" i="1" smtClean="0">
                            <a:latin typeface="Cambria Math"/>
                            <a:ea typeface="Cambria Math"/>
                          </a:rPr>
                          <m:t>𝑠</m:t>
                        </m:r>
                      </m:oMath>
                    </m:oMathPara>
                  </a14:m>
                  <a:endParaRPr lang="es-ES" sz="1600" dirty="0"/>
                </a:p>
              </p:txBody>
            </p:sp>
          </mc:Choice>
          <mc:Fallback xmlns="">
            <p:sp>
              <p:nvSpPr>
                <p:cNvPr id="48" name="73 CuadroTexto"/>
                <p:cNvSpPr txBox="1">
                  <a:spLocks noRot="1" noChangeAspect="1" noMove="1" noResize="1" noEditPoints="1" noAdjustHandles="1" noChangeArrowheads="1" noChangeShapeType="1" noTextEdit="1"/>
                </p:cNvSpPr>
                <p:nvPr/>
              </p:nvSpPr>
              <p:spPr>
                <a:xfrm>
                  <a:off x="2659687" y="3002067"/>
                  <a:ext cx="458202" cy="338554"/>
                </a:xfrm>
                <a:prstGeom prst="rect">
                  <a:avLst/>
                </a:prstGeom>
                <a:blipFill>
                  <a:blip r:embed="rId9"/>
                  <a:stretch>
                    <a:fillRect/>
                  </a:stretch>
                </a:blipFill>
              </p:spPr>
              <p:txBody>
                <a:bodyPr/>
                <a:lstStyle/>
                <a:p>
                  <a:r>
                    <a:rPr lang="es-ES">
                      <a:noFill/>
                    </a:rPr>
                    <a:t> </a:t>
                  </a:r>
                </a:p>
              </p:txBody>
            </p:sp>
          </mc:Fallback>
        </mc:AlternateContent>
      </p:grpSp>
      <p:sp>
        <p:nvSpPr>
          <p:cNvPr id="100" name="CuadroTexto 99"/>
          <p:cNvSpPr txBox="1"/>
          <p:nvPr/>
        </p:nvSpPr>
        <p:spPr>
          <a:xfrm>
            <a:off x="4708477" y="4653886"/>
            <a:ext cx="4080681" cy="830997"/>
          </a:xfrm>
          <a:prstGeom prst="rect">
            <a:avLst/>
          </a:prstGeom>
          <a:noFill/>
        </p:spPr>
        <p:txBody>
          <a:bodyPr wrap="square" rtlCol="0">
            <a:spAutoFit/>
          </a:bodyPr>
          <a:lstStyle/>
          <a:p>
            <a:pPr algn="just"/>
            <a:r>
              <a:rPr lang="es-ES" sz="1600" dirty="0" smtClean="0"/>
              <a:t>La </a:t>
            </a:r>
            <a:r>
              <a:rPr lang="es-ES" sz="1600" b="1" dirty="0" smtClean="0"/>
              <a:t>celeridad media </a:t>
            </a:r>
            <a:r>
              <a:rPr lang="es-ES" sz="1600" dirty="0" smtClean="0"/>
              <a:t>se define como la distancia, medida a lo largo de la trayectoria, que recorre en un tiempo:</a:t>
            </a:r>
            <a:endParaRPr lang="es-ES" sz="1600" dirty="0"/>
          </a:p>
        </p:txBody>
      </p:sp>
      <mc:AlternateContent xmlns:mc="http://schemas.openxmlformats.org/markup-compatibility/2006" xmlns:a14="http://schemas.microsoft.com/office/drawing/2010/main">
        <mc:Choice Requires="a14">
          <p:sp>
            <p:nvSpPr>
              <p:cNvPr id="101" name="CuadroTexto 100"/>
              <p:cNvSpPr txBox="1"/>
              <p:nvPr/>
            </p:nvSpPr>
            <p:spPr>
              <a:xfrm>
                <a:off x="6182438" y="5616053"/>
                <a:ext cx="781561" cy="4626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𝑐</m:t>
                          </m:r>
                        </m:e>
                        <m:sub>
                          <m:r>
                            <a:rPr lang="es-ES" sz="1600" b="0" i="1" smtClean="0">
                              <a:latin typeface="Cambria Math" panose="02040503050406030204" pitchFamily="18" charset="0"/>
                            </a:rPr>
                            <m:t>𝑚</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num>
                        <m:den>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𝑡</m:t>
                          </m:r>
                        </m:den>
                      </m:f>
                    </m:oMath>
                  </m:oMathPara>
                </a14:m>
                <a:endParaRPr lang="es-ES" sz="1600" dirty="0"/>
              </a:p>
            </p:txBody>
          </p:sp>
        </mc:Choice>
        <mc:Fallback xmlns="">
          <p:sp>
            <p:nvSpPr>
              <p:cNvPr id="101" name="CuadroTexto 100"/>
              <p:cNvSpPr txBox="1">
                <a:spLocks noRot="1" noChangeAspect="1" noMove="1" noResize="1" noEditPoints="1" noAdjustHandles="1" noChangeArrowheads="1" noChangeShapeType="1" noTextEdit="1"/>
              </p:cNvSpPr>
              <p:nvPr/>
            </p:nvSpPr>
            <p:spPr>
              <a:xfrm>
                <a:off x="6182438" y="5616053"/>
                <a:ext cx="781561" cy="462627"/>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2" name="CuadroTexto 101"/>
              <p:cNvSpPr txBox="1"/>
              <p:nvPr/>
            </p:nvSpPr>
            <p:spPr>
              <a:xfrm>
                <a:off x="4749421" y="6223378"/>
                <a:ext cx="3509935" cy="338554"/>
              </a:xfrm>
              <a:prstGeom prst="rect">
                <a:avLst/>
              </a:prstGeom>
              <a:noFill/>
            </p:spPr>
            <p:txBody>
              <a:bodyPr wrap="none" rtlCol="0">
                <a:spAutoFit/>
              </a:bodyPr>
              <a:lstStyle/>
              <a:p>
                <a:r>
                  <a:rPr lang="es-ES" sz="1600" dirty="0" smtClean="0"/>
                  <a:t>En general se cumple que: </a:t>
                </a:r>
                <a14:m>
                  <m:oMath xmlns:m="http://schemas.openxmlformats.org/officeDocument/2006/math">
                    <m:d>
                      <m:dPr>
                        <m:begChr m:val="|"/>
                        <m:endChr m:val="|"/>
                        <m:ctrlPr>
                          <a:rPr lang="es-ES" sz="1600" i="1" smtClean="0">
                            <a:latin typeface="Cambria Math" panose="02040503050406030204" pitchFamily="18" charset="0"/>
                          </a:rPr>
                        </m:ctrlPr>
                      </m:dPr>
                      <m:e>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𝑚</m:t>
                            </m:r>
                          </m:sub>
                        </m:sSub>
                      </m:e>
                    </m:d>
                    <m:r>
                      <a:rPr lang="es-ES" sz="1600" i="1" smtClean="0">
                        <a:latin typeface="Cambria Math" panose="02040503050406030204" pitchFamily="18" charset="0"/>
                        <a:ea typeface="Cambria Math" panose="02040503050406030204" pitchFamily="18" charset="0"/>
                      </a:rPr>
                      <m:t>≠</m:t>
                    </m:r>
                    <m:sSub>
                      <m:sSubPr>
                        <m:ctrlPr>
                          <a:rPr lang="es-ES" sz="160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𝑐</m:t>
                        </m:r>
                      </m:e>
                      <m:sub>
                        <m:r>
                          <a:rPr lang="es-ES" sz="1600" b="0" i="1" smtClean="0">
                            <a:latin typeface="Cambria Math" panose="02040503050406030204" pitchFamily="18" charset="0"/>
                            <a:ea typeface="Cambria Math" panose="02040503050406030204" pitchFamily="18" charset="0"/>
                          </a:rPr>
                          <m:t>𝑚</m:t>
                        </m:r>
                      </m:sub>
                    </m:sSub>
                  </m:oMath>
                </a14:m>
                <a:endParaRPr lang="es-ES" sz="16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4749421" y="6223378"/>
                <a:ext cx="3509935" cy="338554"/>
              </a:xfrm>
              <a:prstGeom prst="rect">
                <a:avLst/>
              </a:prstGeom>
              <a:blipFill>
                <a:blip r:embed="rId11"/>
                <a:stretch>
                  <a:fillRect l="-868" t="-16364" b="-25455"/>
                </a:stretch>
              </a:blipFill>
            </p:spPr>
            <p:txBody>
              <a:bodyPr/>
              <a:lstStyle/>
              <a:p>
                <a:r>
                  <a:rPr lang="es-ES">
                    <a:noFill/>
                  </a:rPr>
                  <a:t> </a:t>
                </a:r>
              </a:p>
            </p:txBody>
          </p:sp>
        </mc:Fallback>
      </mc:AlternateContent>
      <p:sp>
        <p:nvSpPr>
          <p:cNvPr id="36" name="Rectángulo 35"/>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3849249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11. Colisiones</a:t>
            </a:r>
            <a:endParaRPr lang="es-ES" sz="1600" b="1" dirty="0">
              <a:solidFill>
                <a:schemeClr val="bg1"/>
              </a:solidFill>
            </a:endParaRPr>
          </a:p>
        </p:txBody>
      </p:sp>
      <p:sp>
        <p:nvSpPr>
          <p:cNvPr id="12" name="CuadroTexto 11"/>
          <p:cNvSpPr txBox="1"/>
          <p:nvPr/>
        </p:nvSpPr>
        <p:spPr>
          <a:xfrm>
            <a:off x="363372" y="966886"/>
            <a:ext cx="5770728" cy="369332"/>
          </a:xfrm>
          <a:prstGeom prst="rect">
            <a:avLst/>
          </a:prstGeom>
          <a:noFill/>
        </p:spPr>
        <p:txBody>
          <a:bodyPr wrap="square" rtlCol="0">
            <a:spAutoFit/>
          </a:bodyPr>
          <a:lstStyle/>
          <a:p>
            <a:r>
              <a:rPr lang="es-ES" b="1" dirty="0" smtClean="0">
                <a:solidFill>
                  <a:srgbClr val="002060"/>
                </a:solidFill>
              </a:rPr>
              <a:t>11.1. Colisiones elásticas</a:t>
            </a:r>
            <a:endParaRPr lang="es-ES" b="1" dirty="0">
              <a:solidFill>
                <a:srgbClr val="002060"/>
              </a:solidFill>
            </a:endParaRPr>
          </a:p>
        </p:txBody>
      </p:sp>
      <p:sp>
        <p:nvSpPr>
          <p:cNvPr id="14" name="CuadroTexto 13"/>
          <p:cNvSpPr txBox="1"/>
          <p:nvPr/>
        </p:nvSpPr>
        <p:spPr>
          <a:xfrm>
            <a:off x="363372" y="1431517"/>
            <a:ext cx="8171028" cy="338554"/>
          </a:xfrm>
          <a:prstGeom prst="rect">
            <a:avLst/>
          </a:prstGeom>
          <a:noFill/>
        </p:spPr>
        <p:txBody>
          <a:bodyPr wrap="square" rtlCol="0">
            <a:spAutoFit/>
          </a:bodyPr>
          <a:lstStyle/>
          <a:p>
            <a:r>
              <a:rPr lang="es-ES" sz="1600" b="1" dirty="0" smtClean="0">
                <a:solidFill>
                  <a:srgbClr val="00B0F0"/>
                </a:solidFill>
                <a:sym typeface="Wingdings 3" panose="05040102010807070707" pitchFamily="18" charset="2"/>
              </a:rPr>
              <a:t> </a:t>
            </a:r>
            <a:r>
              <a:rPr lang="es-ES" sz="1600" b="1" dirty="0">
                <a:solidFill>
                  <a:srgbClr val="00B0F0"/>
                </a:solidFill>
              </a:rPr>
              <a:t>Velocidad de cada partícula después de la colisión </a:t>
            </a:r>
            <a:r>
              <a:rPr lang="es-ES" sz="1600" b="1" dirty="0" smtClean="0">
                <a:solidFill>
                  <a:srgbClr val="00B0F0"/>
                </a:solidFill>
              </a:rPr>
              <a:t>frontal</a:t>
            </a:r>
            <a:endParaRPr lang="es-ES" sz="1600" b="1" dirty="0">
              <a:solidFill>
                <a:srgbClr val="00B0F0"/>
              </a:solidFill>
            </a:endParaRPr>
          </a:p>
        </p:txBody>
      </p:sp>
      <p:sp>
        <p:nvSpPr>
          <p:cNvPr id="46" name="CuadroTexto 45"/>
          <p:cNvSpPr txBox="1"/>
          <p:nvPr/>
        </p:nvSpPr>
        <p:spPr>
          <a:xfrm>
            <a:off x="363372" y="1950203"/>
            <a:ext cx="4152099" cy="338554"/>
          </a:xfrm>
          <a:prstGeom prst="rect">
            <a:avLst/>
          </a:prstGeom>
          <a:noFill/>
        </p:spPr>
        <p:txBody>
          <a:bodyPr wrap="none" rtlCol="0">
            <a:spAutoFit/>
          </a:bodyPr>
          <a:lstStyle/>
          <a:p>
            <a:r>
              <a:rPr lang="es-ES" sz="1600" dirty="0" smtClean="0"/>
              <a:t>Se trata de resolver el sistema formado por:</a:t>
            </a:r>
            <a:endParaRPr lang="es-ES" sz="1600" dirty="0"/>
          </a:p>
        </p:txBody>
      </p:sp>
      <mc:AlternateContent xmlns:mc="http://schemas.openxmlformats.org/markup-compatibility/2006" xmlns:a14="http://schemas.microsoft.com/office/drawing/2010/main">
        <mc:Choice Requires="a14">
          <p:sp>
            <p:nvSpPr>
              <p:cNvPr id="47" name="43 CuadroTexto"/>
              <p:cNvSpPr txBox="1"/>
              <p:nvPr/>
            </p:nvSpPr>
            <p:spPr>
              <a:xfrm>
                <a:off x="2712775" y="2263418"/>
                <a:ext cx="290919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sSub>
                        <m:sSubPr>
                          <m:ctrlPr>
                            <a:rPr lang="es-ES" sz="160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2</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i="1">
                              <a:latin typeface="Cambria Math"/>
                            </a:rPr>
                            <m:t>1</m:t>
                          </m:r>
                        </m:sub>
                      </m:sSub>
                      <m:sSubSup>
                        <m:sSubSupPr>
                          <m:ctrlPr>
                            <a:rPr lang="es-ES" sz="1600" b="0" i="1" smtClean="0">
                              <a:latin typeface="Cambria Math" panose="02040503050406030204" pitchFamily="18" charset="0"/>
                            </a:rPr>
                          </m:ctrlPr>
                        </m:sSubSupPr>
                        <m:e>
                          <m:r>
                            <a:rPr lang="es-ES" sz="1600" i="1">
                              <a:latin typeface="Cambria Math"/>
                            </a:rPr>
                            <m:t>𝑣</m:t>
                          </m:r>
                        </m:e>
                        <m:sub>
                          <m:r>
                            <a:rPr lang="es-ES" sz="1600" i="1">
                              <a:latin typeface="Cambria Math"/>
                            </a:rPr>
                            <m:t>1</m:t>
                          </m:r>
                        </m:sub>
                        <m:sup>
                          <m:r>
                            <a:rPr lang="es-ES" sz="1600" b="0" i="1" smtClean="0">
                              <a:latin typeface="Cambria Math"/>
                            </a:rPr>
                            <m:t>′</m:t>
                          </m:r>
                        </m:sup>
                      </m:sSubSup>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bSup>
                        <m:sSubSupPr>
                          <m:ctrlPr>
                            <a:rPr lang="es-ES" sz="1600" b="0" i="1" smtClean="0">
                              <a:latin typeface="Cambria Math" panose="02040503050406030204" pitchFamily="18" charset="0"/>
                            </a:rPr>
                          </m:ctrlPr>
                        </m:sSubSupPr>
                        <m:e>
                          <m:r>
                            <a:rPr lang="es-ES" sz="1600" i="1">
                              <a:latin typeface="Cambria Math"/>
                            </a:rPr>
                            <m:t>𝑣</m:t>
                          </m:r>
                        </m:e>
                        <m:sub>
                          <m:r>
                            <a:rPr lang="es-ES" sz="1600" b="0" i="1" smtClean="0">
                              <a:latin typeface="Cambria Math"/>
                            </a:rPr>
                            <m:t>2</m:t>
                          </m:r>
                        </m:sub>
                        <m:sup>
                          <m:r>
                            <a:rPr lang="es-ES" sz="1600" b="0" i="1" smtClean="0">
                              <a:latin typeface="Cambria Math"/>
                            </a:rPr>
                            <m:t>′</m:t>
                          </m:r>
                        </m:sup>
                      </m:sSubSup>
                      <m:r>
                        <a:rPr lang="es-ES" sz="1600" b="0" i="1" smtClean="0">
                          <a:latin typeface="Cambria Math" panose="02040503050406030204" pitchFamily="18" charset="0"/>
                        </a:rPr>
                        <m:t> </m:t>
                      </m:r>
                    </m:oMath>
                  </m:oMathPara>
                </a14:m>
                <a:endParaRPr lang="es-ES" sz="1600" dirty="0"/>
              </a:p>
            </p:txBody>
          </p:sp>
        </mc:Choice>
        <mc:Fallback xmlns="">
          <p:sp>
            <p:nvSpPr>
              <p:cNvPr id="47" name="43 CuadroTexto"/>
              <p:cNvSpPr txBox="1">
                <a:spLocks noRot="1" noChangeAspect="1" noMove="1" noResize="1" noEditPoints="1" noAdjustHandles="1" noChangeArrowheads="1" noChangeShapeType="1" noTextEdit="1"/>
              </p:cNvSpPr>
              <p:nvPr/>
            </p:nvSpPr>
            <p:spPr>
              <a:xfrm>
                <a:off x="2712775" y="2263418"/>
                <a:ext cx="2909193" cy="3385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Rectángulo 47"/>
              <p:cNvSpPr/>
              <p:nvPr/>
            </p:nvSpPr>
            <p:spPr>
              <a:xfrm>
                <a:off x="2847263" y="2601462"/>
                <a:ext cx="3179930" cy="338554"/>
              </a:xfrm>
              <a:prstGeom prst="rect">
                <a:avLst/>
              </a:prstGeom>
            </p:spPr>
            <p:txBody>
              <a:bodyPr wrap="square">
                <a:spAutoFit/>
              </a:bodyPr>
              <a:lstStyle/>
              <a:p>
                <a:r>
                  <a:rPr lang="es-ES" sz="1600" dirty="0" smtClean="0">
                    <a:ea typeface="Cambria Math" panose="02040503050406030204" pitchFamily="18" charset="0"/>
                  </a:rPr>
                  <a:t>    </a:t>
                </a:r>
                <a14:m>
                  <m:oMath xmlns:m="http://schemas.openxmlformats.org/officeDocument/2006/math">
                    <m:sSub>
                      <m:sSubPr>
                        <m:ctrlPr>
                          <a:rPr lang="es-ES" sz="1600" i="1" smtClean="0">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𝑣</m:t>
                        </m:r>
                      </m:e>
                      <m:sub>
                        <m:r>
                          <a:rPr lang="es-ES" sz="1600" b="0" i="1">
                            <a:latin typeface="Cambria Math" panose="02040503050406030204" pitchFamily="18" charset="0"/>
                            <a:ea typeface="Cambria Math" panose="02040503050406030204" pitchFamily="18" charset="0"/>
                          </a:rPr>
                          <m:t>1</m:t>
                        </m:r>
                      </m:sub>
                    </m:sSub>
                    <m:r>
                      <a:rPr lang="es-ES" sz="1600" b="0" i="1" smtClean="0">
                        <a:latin typeface="Cambria Math" panose="02040503050406030204" pitchFamily="18" charset="0"/>
                        <a:ea typeface="Cambria Math" panose="02040503050406030204" pitchFamily="18" charset="0"/>
                      </a:rPr>
                      <m:t>      </m:t>
                    </m:r>
                    <m:r>
                      <a:rPr lang="es-ES" sz="1600" b="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ea typeface="Cambria Math" panose="02040503050406030204" pitchFamily="18" charset="0"/>
                          </a:rPr>
                        </m:ctrlPr>
                      </m:sSubPr>
                      <m:e>
                        <m:r>
                          <a:rPr lang="es-ES" sz="1600" b="0" i="1">
                            <a:latin typeface="Cambria Math" panose="02040503050406030204" pitchFamily="18" charset="0"/>
                            <a:ea typeface="Cambria Math" panose="02040503050406030204" pitchFamily="18" charset="0"/>
                          </a:rPr>
                          <m:t>𝑣</m:t>
                        </m:r>
                      </m:e>
                      <m:sub>
                        <m:r>
                          <a:rPr lang="es-ES" sz="1600" b="0" i="1">
                            <a:latin typeface="Cambria Math" panose="02040503050406030204" pitchFamily="18" charset="0"/>
                            <a:ea typeface="Cambria Math" panose="02040503050406030204" pitchFamily="18" charset="0"/>
                          </a:rPr>
                          <m:t>2</m:t>
                        </m:r>
                      </m:sub>
                    </m:sSub>
                    <m:r>
                      <a:rPr lang="es-ES" sz="1600" b="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sSubSup>
                      <m:sSubSupPr>
                        <m:ctrlPr>
                          <a:rPr lang="es-ES" sz="1600" i="1">
                            <a:latin typeface="Cambria Math" panose="02040503050406030204" pitchFamily="18" charset="0"/>
                          </a:rPr>
                        </m:ctrlPr>
                      </m:sSubSupPr>
                      <m:e>
                        <m:r>
                          <a:rPr lang="es-ES" sz="1600" i="1">
                            <a:latin typeface="Cambria Math"/>
                          </a:rPr>
                          <m:t>𝑣</m:t>
                        </m:r>
                      </m:e>
                      <m:sub>
                        <m:r>
                          <a:rPr lang="es-ES" sz="1600" i="1">
                            <a:latin typeface="Cambria Math"/>
                          </a:rPr>
                          <m:t>1</m:t>
                        </m:r>
                      </m:sub>
                      <m:sup>
                        <m:r>
                          <a:rPr lang="es-ES" sz="1600" i="1">
                            <a:latin typeface="Cambria Math"/>
                          </a:rPr>
                          <m:t>′</m:t>
                        </m:r>
                      </m:sup>
                    </m:sSubSup>
                    <m:r>
                      <a:rPr lang="es-ES" sz="1600" b="0" i="1" smtClean="0">
                        <a:latin typeface="Cambria Math" panose="02040503050406030204" pitchFamily="18" charset="0"/>
                      </a:rPr>
                      <m:t>+       </m:t>
                    </m:r>
                    <m:sSubSup>
                      <m:sSubSupPr>
                        <m:ctrlPr>
                          <a:rPr lang="es-ES" sz="1600" i="1">
                            <a:latin typeface="Cambria Math" panose="02040503050406030204" pitchFamily="18" charset="0"/>
                          </a:rPr>
                        </m:ctrlPr>
                      </m:sSubSupPr>
                      <m:e>
                        <m:r>
                          <a:rPr lang="es-ES" sz="1600" i="1">
                            <a:latin typeface="Cambria Math"/>
                          </a:rPr>
                          <m:t>𝑣</m:t>
                        </m:r>
                      </m:e>
                      <m:sub>
                        <m:r>
                          <a:rPr lang="es-ES" sz="1600" b="0" i="1" smtClean="0">
                            <a:latin typeface="Cambria Math" panose="02040503050406030204" pitchFamily="18" charset="0"/>
                          </a:rPr>
                          <m:t>2</m:t>
                        </m:r>
                      </m:sub>
                      <m:sup>
                        <m:r>
                          <a:rPr lang="es-ES" sz="1600" i="1">
                            <a:latin typeface="Cambria Math"/>
                          </a:rPr>
                          <m:t>′</m:t>
                        </m:r>
                      </m:sup>
                    </m:sSubSup>
                  </m:oMath>
                </a14:m>
                <a:endParaRPr lang="es-ES" sz="1600" dirty="0"/>
              </a:p>
            </p:txBody>
          </p:sp>
        </mc:Choice>
        <mc:Fallback xmlns="">
          <p:sp>
            <p:nvSpPr>
              <p:cNvPr id="48" name="Rectángulo 47"/>
              <p:cNvSpPr>
                <a:spLocks noRot="1" noChangeAspect="1" noMove="1" noResize="1" noEditPoints="1" noAdjustHandles="1" noChangeArrowheads="1" noChangeShapeType="1" noTextEdit="1"/>
              </p:cNvSpPr>
              <p:nvPr/>
            </p:nvSpPr>
            <p:spPr>
              <a:xfrm>
                <a:off x="2847263" y="2601462"/>
                <a:ext cx="3179930" cy="338554"/>
              </a:xfrm>
              <a:prstGeom prst="rect">
                <a:avLst/>
              </a:prstGeom>
              <a:blipFill>
                <a:blip r:embed="rId4"/>
                <a:stretch>
                  <a:fillRect/>
                </a:stretch>
              </a:blipFill>
            </p:spPr>
            <p:txBody>
              <a:bodyPr/>
              <a:lstStyle/>
              <a:p>
                <a:r>
                  <a:rPr lang="es-ES">
                    <a:noFill/>
                  </a:rPr>
                  <a:t> </a:t>
                </a:r>
              </a:p>
            </p:txBody>
          </p:sp>
        </mc:Fallback>
      </mc:AlternateContent>
      <p:sp>
        <p:nvSpPr>
          <p:cNvPr id="49" name="Cerrar llave 48"/>
          <p:cNvSpPr/>
          <p:nvPr/>
        </p:nvSpPr>
        <p:spPr>
          <a:xfrm flipH="1">
            <a:off x="2656196" y="2359636"/>
            <a:ext cx="81886" cy="627797"/>
          </a:xfrm>
          <a:prstGeom prst="rightBrace">
            <a:avLst>
              <a:gd name="adj1" fmla="val 9722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sp>
        <p:nvSpPr>
          <p:cNvPr id="50" name="CuadroTexto 49"/>
          <p:cNvSpPr txBox="1"/>
          <p:nvPr/>
        </p:nvSpPr>
        <p:spPr>
          <a:xfrm>
            <a:off x="379294" y="3071593"/>
            <a:ext cx="3310522" cy="338554"/>
          </a:xfrm>
          <a:prstGeom prst="rect">
            <a:avLst/>
          </a:prstGeom>
          <a:noFill/>
        </p:spPr>
        <p:txBody>
          <a:bodyPr wrap="none" rtlCol="0">
            <a:spAutoFit/>
          </a:bodyPr>
          <a:lstStyle/>
          <a:p>
            <a:r>
              <a:rPr lang="es-ES" sz="1600" dirty="0" smtClean="0"/>
              <a:t>Resolviendo el sistema se obtiene:</a:t>
            </a:r>
            <a:endParaRPr lang="es-ES" sz="1600" dirty="0"/>
          </a:p>
        </p:txBody>
      </p:sp>
      <mc:AlternateContent xmlns:mc="http://schemas.openxmlformats.org/markup-compatibility/2006" xmlns:a14="http://schemas.microsoft.com/office/drawing/2010/main">
        <mc:Choice Requires="a14">
          <p:sp>
            <p:nvSpPr>
              <p:cNvPr id="51" name="CuadroTexto 50"/>
              <p:cNvSpPr txBox="1"/>
              <p:nvPr/>
            </p:nvSpPr>
            <p:spPr>
              <a:xfrm>
                <a:off x="1073057" y="3540166"/>
                <a:ext cx="2842637" cy="502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r>
                            <a:rPr lang="es-ES" sz="1600" b="0" i="1" smtClean="0">
                              <a:latin typeface="Cambria Math" panose="02040503050406030204" pitchFamily="18" charset="0"/>
                            </a:rPr>
                            <m:t>′</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2</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2</m:t>
                          </m:r>
                        </m:sub>
                      </m:sSub>
                    </m:oMath>
                  </m:oMathPara>
                </a14:m>
                <a:endParaRPr lang="es-ES" sz="1600" dirty="0"/>
              </a:p>
            </p:txBody>
          </p:sp>
        </mc:Choice>
        <mc:Fallback xmlns="">
          <p:sp>
            <p:nvSpPr>
              <p:cNvPr id="51" name="CuadroTexto 50"/>
              <p:cNvSpPr txBox="1">
                <a:spLocks noRot="1" noChangeAspect="1" noMove="1" noResize="1" noEditPoints="1" noAdjustHandles="1" noChangeArrowheads="1" noChangeShapeType="1" noTextEdit="1"/>
              </p:cNvSpPr>
              <p:nvPr/>
            </p:nvSpPr>
            <p:spPr>
              <a:xfrm>
                <a:off x="1073057" y="3540166"/>
                <a:ext cx="2842637" cy="502895"/>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CuadroTexto 51"/>
              <p:cNvSpPr txBox="1"/>
              <p:nvPr/>
            </p:nvSpPr>
            <p:spPr>
              <a:xfrm>
                <a:off x="4773876" y="3501496"/>
                <a:ext cx="2847383" cy="5028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r>
                            <a:rPr lang="es-ES" sz="1600" b="0" i="1" smtClean="0">
                              <a:latin typeface="Cambria Math" panose="02040503050406030204" pitchFamily="18" charset="0"/>
                            </a:rPr>
                            <m:t>′</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𝑚</m:t>
                              </m:r>
                            </m:e>
                            <m:sub>
                              <m:r>
                                <a:rPr lang="es-ES" sz="1600" b="0" i="1" smtClean="0">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b="0" i="1" smtClean="0">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𝑚</m:t>
                              </m:r>
                            </m:e>
                            <m:sub>
                              <m:r>
                                <a:rPr lang="es-ES" sz="1600" i="1">
                                  <a:latin typeface="Cambria Math" panose="02040503050406030204" pitchFamily="18" charset="0"/>
                                </a:rPr>
                                <m:t>2</m:t>
                              </m:r>
                            </m:sub>
                          </m:sSub>
                        </m:den>
                      </m:f>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2</m:t>
                          </m:r>
                        </m:sub>
                      </m:sSub>
                    </m:oMath>
                  </m:oMathPara>
                </a14:m>
                <a:endParaRPr lang="es-ES" sz="1600" dirty="0"/>
              </a:p>
            </p:txBody>
          </p:sp>
        </mc:Choice>
        <mc:Fallback xmlns="">
          <p:sp>
            <p:nvSpPr>
              <p:cNvPr id="52" name="CuadroTexto 51"/>
              <p:cNvSpPr txBox="1">
                <a:spLocks noRot="1" noChangeAspect="1" noMove="1" noResize="1" noEditPoints="1" noAdjustHandles="1" noChangeArrowheads="1" noChangeShapeType="1" noTextEdit="1"/>
              </p:cNvSpPr>
              <p:nvPr/>
            </p:nvSpPr>
            <p:spPr>
              <a:xfrm>
                <a:off x="4773876" y="3501496"/>
                <a:ext cx="2847383" cy="502895"/>
              </a:xfrm>
              <a:prstGeom prst="rect">
                <a:avLst/>
              </a:prstGeom>
              <a:blipFill>
                <a:blip r:embed="rId6"/>
                <a:stretch>
                  <a:fillRect/>
                </a:stretch>
              </a:blipFill>
            </p:spPr>
            <p:txBody>
              <a:bodyPr/>
              <a:lstStyle/>
              <a:p>
                <a:r>
                  <a:rPr lang="es-ES">
                    <a:noFill/>
                  </a:rPr>
                  <a:t> </a:t>
                </a:r>
              </a:p>
            </p:txBody>
          </p:sp>
        </mc:Fallback>
      </mc:AlternateContent>
      <p:sp>
        <p:nvSpPr>
          <p:cNvPr id="15" name="Rectángulo 14"/>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13099595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11. Colisiones</a:t>
            </a:r>
            <a:endParaRPr lang="es-ES" sz="1600" b="1" dirty="0">
              <a:solidFill>
                <a:schemeClr val="bg1"/>
              </a:solidFill>
            </a:endParaRPr>
          </a:p>
        </p:txBody>
      </p:sp>
      <p:sp>
        <p:nvSpPr>
          <p:cNvPr id="12" name="CuadroTexto 11"/>
          <p:cNvSpPr txBox="1"/>
          <p:nvPr/>
        </p:nvSpPr>
        <p:spPr>
          <a:xfrm>
            <a:off x="363372" y="966886"/>
            <a:ext cx="5770728" cy="369332"/>
          </a:xfrm>
          <a:prstGeom prst="rect">
            <a:avLst/>
          </a:prstGeom>
          <a:noFill/>
        </p:spPr>
        <p:txBody>
          <a:bodyPr wrap="square" rtlCol="0">
            <a:spAutoFit/>
          </a:bodyPr>
          <a:lstStyle/>
          <a:p>
            <a:r>
              <a:rPr lang="es-ES" b="1" dirty="0" smtClean="0">
                <a:solidFill>
                  <a:srgbClr val="002060"/>
                </a:solidFill>
              </a:rPr>
              <a:t>11.2. Colisiones inelásticas (Plásticas)</a:t>
            </a:r>
            <a:endParaRPr lang="es-ES" b="1" dirty="0">
              <a:solidFill>
                <a:srgbClr val="002060"/>
              </a:solidFill>
            </a:endParaRPr>
          </a:p>
        </p:txBody>
      </p:sp>
      <p:sp>
        <p:nvSpPr>
          <p:cNvPr id="18" name="11 CuadroTexto"/>
          <p:cNvSpPr txBox="1"/>
          <p:nvPr/>
        </p:nvSpPr>
        <p:spPr>
          <a:xfrm>
            <a:off x="477672" y="1485572"/>
            <a:ext cx="8262321" cy="33855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a:t>Las </a:t>
            </a:r>
            <a:r>
              <a:rPr lang="es-ES" sz="1600" b="1" dirty="0"/>
              <a:t>colisiones plásticas </a:t>
            </a:r>
            <a:r>
              <a:rPr lang="es-ES" sz="1600" dirty="0"/>
              <a:t>son aquellas en que los cuerpos quedan adheridos.</a:t>
            </a:r>
          </a:p>
        </p:txBody>
      </p:sp>
      <p:grpSp>
        <p:nvGrpSpPr>
          <p:cNvPr id="19" name="23 Grupo"/>
          <p:cNvGrpSpPr/>
          <p:nvPr/>
        </p:nvGrpSpPr>
        <p:grpSpPr>
          <a:xfrm>
            <a:off x="1326108" y="2197015"/>
            <a:ext cx="2920621" cy="887786"/>
            <a:chOff x="832513" y="3015473"/>
            <a:chExt cx="2920621" cy="887786"/>
          </a:xfrm>
        </p:grpSpPr>
        <p:sp>
          <p:nvSpPr>
            <p:cNvPr id="20" name="5 Rectángulo"/>
            <p:cNvSpPr/>
            <p:nvPr/>
          </p:nvSpPr>
          <p:spPr>
            <a:xfrm>
              <a:off x="832513" y="3753134"/>
              <a:ext cx="2920621" cy="15012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pic>
          <p:nvPicPr>
            <p:cNvPr id="21"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4159" y="3244827"/>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740004" y="3258474"/>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3" name="14 Conector recto de flecha"/>
            <p:cNvCxnSpPr/>
            <p:nvPr/>
          </p:nvCxnSpPr>
          <p:spPr>
            <a:xfrm flipV="1">
              <a:off x="1446663" y="3521122"/>
              <a:ext cx="777922" cy="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17 Conector recto de flecha"/>
            <p:cNvCxnSpPr/>
            <p:nvPr/>
          </p:nvCxnSpPr>
          <p:spPr>
            <a:xfrm flipV="1">
              <a:off x="3004783" y="3521122"/>
              <a:ext cx="461748" cy="227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19 CuadroTexto"/>
                <p:cNvSpPr txBox="1"/>
                <p:nvPr/>
              </p:nvSpPr>
              <p:spPr>
                <a:xfrm>
                  <a:off x="1649388" y="3155430"/>
                  <a:ext cx="44294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1</m:t>
                            </m:r>
                          </m:sub>
                        </m:sSub>
                      </m:oMath>
                    </m:oMathPara>
                  </a14:m>
                  <a:endParaRPr lang="es-ES" sz="1600" dirty="0"/>
                </a:p>
              </p:txBody>
            </p:sp>
          </mc:Choice>
          <mc:Fallback xmlns="">
            <p:sp>
              <p:nvSpPr>
                <p:cNvPr id="20" name="19 CuadroTexto"/>
                <p:cNvSpPr txBox="1">
                  <a:spLocks noRot="1" noChangeAspect="1" noMove="1" noResize="1" noEditPoints="1" noAdjustHandles="1" noChangeArrowheads="1" noChangeShapeType="1" noTextEdit="1"/>
                </p:cNvSpPr>
                <p:nvPr/>
              </p:nvSpPr>
              <p:spPr>
                <a:xfrm>
                  <a:off x="1649388" y="3155430"/>
                  <a:ext cx="442942" cy="338554"/>
                </a:xfrm>
                <a:prstGeom prst="rect">
                  <a:avLst/>
                </a:prstGeom>
                <a:blipFill rotWithShape="1">
                  <a:blip r:embed="rId10"/>
                  <a:stretch>
                    <a:fillRect t="-12727" r="-16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20 CuadroTexto"/>
                <p:cNvSpPr txBox="1"/>
                <p:nvPr/>
              </p:nvSpPr>
              <p:spPr>
                <a:xfrm>
                  <a:off x="3180213" y="3157705"/>
                  <a:ext cx="447687"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2</m:t>
                            </m:r>
                          </m:sub>
                        </m:sSub>
                      </m:oMath>
                    </m:oMathPara>
                  </a14:m>
                  <a:endParaRPr lang="es-ES" sz="1600" dirty="0"/>
                </a:p>
              </p:txBody>
            </p:sp>
          </mc:Choice>
          <mc:Fallback xmlns="">
            <p:sp>
              <p:nvSpPr>
                <p:cNvPr id="21" name="20 CuadroTexto"/>
                <p:cNvSpPr txBox="1">
                  <a:spLocks noRot="1" noChangeAspect="1" noMove="1" noResize="1" noEditPoints="1" noAdjustHandles="1" noChangeArrowheads="1" noChangeShapeType="1" noTextEdit="1"/>
                </p:cNvSpPr>
                <p:nvPr/>
              </p:nvSpPr>
              <p:spPr>
                <a:xfrm>
                  <a:off x="3180213" y="3157705"/>
                  <a:ext cx="447687" cy="338554"/>
                </a:xfrm>
                <a:prstGeom prst="rect">
                  <a:avLst/>
                </a:prstGeom>
                <a:blipFill rotWithShape="1">
                  <a:blip r:embed="rId11"/>
                  <a:stretch>
                    <a:fillRect t="-12500" r="-1643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21 CuadroTexto"/>
                <p:cNvSpPr txBox="1"/>
                <p:nvPr/>
              </p:nvSpPr>
              <p:spPr>
                <a:xfrm>
                  <a:off x="902742" y="3015473"/>
                  <a:ext cx="5042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oMath>
                    </m:oMathPara>
                  </a14:m>
                  <a:endParaRPr lang="es-ES" sz="1600" dirty="0"/>
                </a:p>
              </p:txBody>
            </p:sp>
          </mc:Choice>
          <mc:Fallback xmlns="">
            <p:sp>
              <p:nvSpPr>
                <p:cNvPr id="22" name="21 CuadroTexto"/>
                <p:cNvSpPr txBox="1">
                  <a:spLocks noRot="1" noChangeAspect="1" noMove="1" noResize="1" noEditPoints="1" noAdjustHandles="1" noChangeArrowheads="1" noChangeShapeType="1" noTextEdit="1"/>
                </p:cNvSpPr>
                <p:nvPr/>
              </p:nvSpPr>
              <p:spPr>
                <a:xfrm>
                  <a:off x="902742" y="3015473"/>
                  <a:ext cx="504241" cy="338554"/>
                </a:xfrm>
                <a:prstGeom prst="rect">
                  <a:avLst/>
                </a:prstGeom>
                <a:blipFill rotWithShape="1">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22 CuadroTexto"/>
                <p:cNvSpPr txBox="1"/>
                <p:nvPr/>
              </p:nvSpPr>
              <p:spPr>
                <a:xfrm>
                  <a:off x="2447213" y="3017747"/>
                  <a:ext cx="5089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2</m:t>
                            </m:r>
                          </m:sub>
                        </m:sSub>
                      </m:oMath>
                    </m:oMathPara>
                  </a14:m>
                  <a:endParaRPr lang="es-ES" sz="1600" dirty="0"/>
                </a:p>
              </p:txBody>
            </p:sp>
          </mc:Choice>
          <mc:Fallback xmlns="">
            <p:sp>
              <p:nvSpPr>
                <p:cNvPr id="23" name="22 CuadroTexto"/>
                <p:cNvSpPr txBox="1">
                  <a:spLocks noRot="1" noChangeAspect="1" noMove="1" noResize="1" noEditPoints="1" noAdjustHandles="1" noChangeArrowheads="1" noChangeShapeType="1" noTextEdit="1"/>
                </p:cNvSpPr>
                <p:nvPr/>
              </p:nvSpPr>
              <p:spPr>
                <a:xfrm>
                  <a:off x="2447213" y="3017747"/>
                  <a:ext cx="508985" cy="338554"/>
                </a:xfrm>
                <a:prstGeom prst="rect">
                  <a:avLst/>
                </a:prstGeom>
                <a:blipFill rotWithShape="1">
                  <a:blip r:embed="rId13"/>
                  <a:stretch>
                    <a:fillRect/>
                  </a:stretch>
                </a:blipFill>
              </p:spPr>
              <p:txBody>
                <a:bodyPr/>
                <a:lstStyle/>
                <a:p>
                  <a:r>
                    <a:rPr lang="es-ES">
                      <a:noFill/>
                    </a:rPr>
                    <a:t> </a:t>
                  </a:r>
                </a:p>
              </p:txBody>
            </p:sp>
          </mc:Fallback>
        </mc:AlternateContent>
      </p:grpSp>
      <p:grpSp>
        <p:nvGrpSpPr>
          <p:cNvPr id="29" name="24 Grupo"/>
          <p:cNvGrpSpPr/>
          <p:nvPr/>
        </p:nvGrpSpPr>
        <p:grpSpPr>
          <a:xfrm>
            <a:off x="5368118" y="2187916"/>
            <a:ext cx="2920621" cy="885512"/>
            <a:chOff x="832513" y="3017747"/>
            <a:chExt cx="2920621" cy="885512"/>
          </a:xfrm>
        </p:grpSpPr>
        <p:sp>
          <p:nvSpPr>
            <p:cNvPr id="30" name="25 Rectángulo"/>
            <p:cNvSpPr/>
            <p:nvPr/>
          </p:nvSpPr>
          <p:spPr>
            <a:xfrm>
              <a:off x="832513" y="3753134"/>
              <a:ext cx="2920621" cy="15012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pic>
          <p:nvPicPr>
            <p:cNvPr id="31" name="Picture 2"/>
            <p:cNvPicPr>
              <a:picLocks noChangeAspect="1" noChangeArrowheads="1"/>
            </p:cNvPicPr>
            <p:nvPr/>
          </p:nvPicPr>
          <p:blipFill>
            <a:blip r:embed="rId3"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84660" y="3244827"/>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25855" y="3244826"/>
              <a:ext cx="541858" cy="541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29 Conector recto de flecha"/>
            <p:cNvCxnSpPr/>
            <p:nvPr/>
          </p:nvCxnSpPr>
          <p:spPr>
            <a:xfrm flipV="1">
              <a:off x="2267804" y="3518848"/>
              <a:ext cx="732430" cy="455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31 CuadroTexto"/>
                <p:cNvSpPr txBox="1"/>
                <p:nvPr/>
              </p:nvSpPr>
              <p:spPr>
                <a:xfrm>
                  <a:off x="2879962" y="3225944"/>
                  <a:ext cx="36061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a:rPr>
                              <m:t>𝑣</m:t>
                            </m:r>
                          </m:e>
                        </m:acc>
                      </m:oMath>
                    </m:oMathPara>
                  </a14:m>
                  <a:endParaRPr lang="es-ES" sz="1600" dirty="0"/>
                </a:p>
              </p:txBody>
            </p:sp>
          </mc:Choice>
          <mc:Fallback xmlns="">
            <p:sp>
              <p:nvSpPr>
                <p:cNvPr id="32" name="31 CuadroTexto"/>
                <p:cNvSpPr txBox="1">
                  <a:spLocks noRot="1" noChangeAspect="1" noMove="1" noResize="1" noEditPoints="1" noAdjustHandles="1" noChangeArrowheads="1" noChangeShapeType="1" noTextEdit="1"/>
                </p:cNvSpPr>
                <p:nvPr/>
              </p:nvSpPr>
              <p:spPr>
                <a:xfrm>
                  <a:off x="2879962" y="3225944"/>
                  <a:ext cx="360612" cy="338554"/>
                </a:xfrm>
                <a:prstGeom prst="rect">
                  <a:avLst/>
                </a:prstGeom>
                <a:blipFill rotWithShape="1">
                  <a:blip r:embed="rId14"/>
                  <a:stretch>
                    <a:fillRect t="-12500" r="-2033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32 CuadroTexto"/>
                <p:cNvSpPr txBox="1"/>
                <p:nvPr/>
              </p:nvSpPr>
              <p:spPr>
                <a:xfrm>
                  <a:off x="1475947" y="3042767"/>
                  <a:ext cx="50424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oMath>
                    </m:oMathPara>
                  </a14:m>
                  <a:endParaRPr lang="es-ES" sz="1600" dirty="0"/>
                </a:p>
              </p:txBody>
            </p:sp>
          </mc:Choice>
          <mc:Fallback xmlns="">
            <p:sp>
              <p:nvSpPr>
                <p:cNvPr id="33" name="32 CuadroTexto"/>
                <p:cNvSpPr txBox="1">
                  <a:spLocks noRot="1" noChangeAspect="1" noMove="1" noResize="1" noEditPoints="1" noAdjustHandles="1" noChangeArrowheads="1" noChangeShapeType="1" noTextEdit="1"/>
                </p:cNvSpPr>
                <p:nvPr/>
              </p:nvSpPr>
              <p:spPr>
                <a:xfrm>
                  <a:off x="1475947" y="3042767"/>
                  <a:ext cx="504241" cy="338554"/>
                </a:xfrm>
                <a:prstGeom prst="rect">
                  <a:avLst/>
                </a:prstGeom>
                <a:blipFill rotWithShape="1">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33 CuadroTexto"/>
                <p:cNvSpPr txBox="1"/>
                <p:nvPr/>
              </p:nvSpPr>
              <p:spPr>
                <a:xfrm>
                  <a:off x="2447213" y="3017747"/>
                  <a:ext cx="5089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2</m:t>
                            </m:r>
                          </m:sub>
                        </m:sSub>
                      </m:oMath>
                    </m:oMathPara>
                  </a14:m>
                  <a:endParaRPr lang="es-ES" sz="1600" dirty="0"/>
                </a:p>
              </p:txBody>
            </p:sp>
          </mc:Choice>
          <mc:Fallback xmlns="">
            <p:sp>
              <p:nvSpPr>
                <p:cNvPr id="34" name="33 CuadroTexto"/>
                <p:cNvSpPr txBox="1">
                  <a:spLocks noRot="1" noChangeAspect="1" noMove="1" noResize="1" noEditPoints="1" noAdjustHandles="1" noChangeArrowheads="1" noChangeShapeType="1" noTextEdit="1"/>
                </p:cNvSpPr>
                <p:nvPr/>
              </p:nvSpPr>
              <p:spPr>
                <a:xfrm>
                  <a:off x="2447213" y="3017747"/>
                  <a:ext cx="508985" cy="338554"/>
                </a:xfrm>
                <a:prstGeom prst="rect">
                  <a:avLst/>
                </a:prstGeom>
                <a:blipFill rotWithShape="1">
                  <a:blip r:embed="rId16"/>
                  <a:stretch>
                    <a:fillRect/>
                  </a:stretch>
                </a:blipFill>
              </p:spPr>
              <p:txBody>
                <a:bodyPr/>
                <a:lstStyle/>
                <a:p>
                  <a:r>
                    <a:rPr lang="es-ES">
                      <a:noFill/>
                    </a:rPr>
                    <a:t> </a:t>
                  </a:r>
                </a:p>
              </p:txBody>
            </p:sp>
          </mc:Fallback>
        </mc:AlternateContent>
      </p:grpSp>
      <p:sp>
        <p:nvSpPr>
          <p:cNvPr id="37" name="40 CuadroTexto"/>
          <p:cNvSpPr txBox="1"/>
          <p:nvPr/>
        </p:nvSpPr>
        <p:spPr>
          <a:xfrm>
            <a:off x="1858371" y="3071153"/>
            <a:ext cx="2040943" cy="338554"/>
          </a:xfrm>
          <a:prstGeom prst="rect">
            <a:avLst/>
          </a:prstGeom>
          <a:noFill/>
        </p:spPr>
        <p:txBody>
          <a:bodyPr wrap="none" rtlCol="0">
            <a:spAutoFit/>
          </a:bodyPr>
          <a:lstStyle/>
          <a:p>
            <a:r>
              <a:rPr lang="es-ES" sz="1600" dirty="0" smtClean="0"/>
              <a:t>(antes de la colisión)</a:t>
            </a:r>
            <a:endParaRPr lang="es-ES" sz="1600" dirty="0"/>
          </a:p>
        </p:txBody>
      </p:sp>
      <p:sp>
        <p:nvSpPr>
          <p:cNvPr id="38" name="41 CuadroTexto"/>
          <p:cNvSpPr txBox="1"/>
          <p:nvPr/>
        </p:nvSpPr>
        <p:spPr>
          <a:xfrm>
            <a:off x="5900382" y="3100724"/>
            <a:ext cx="2302233" cy="338554"/>
          </a:xfrm>
          <a:prstGeom prst="rect">
            <a:avLst/>
          </a:prstGeom>
          <a:noFill/>
        </p:spPr>
        <p:txBody>
          <a:bodyPr wrap="none" rtlCol="0">
            <a:spAutoFit/>
          </a:bodyPr>
          <a:lstStyle/>
          <a:p>
            <a:r>
              <a:rPr lang="es-ES" sz="1600" dirty="0" smtClean="0"/>
              <a:t>(después de la colisión)</a:t>
            </a:r>
            <a:endParaRPr lang="es-ES" sz="1600" dirty="0"/>
          </a:p>
        </p:txBody>
      </p:sp>
      <p:sp>
        <p:nvSpPr>
          <p:cNvPr id="39" name="42 CuadroTexto"/>
          <p:cNvSpPr txBox="1"/>
          <p:nvPr/>
        </p:nvSpPr>
        <p:spPr>
          <a:xfrm>
            <a:off x="477672" y="3605426"/>
            <a:ext cx="4222631" cy="338554"/>
          </a:xfrm>
          <a:prstGeom prst="rect">
            <a:avLst/>
          </a:prstGeom>
          <a:noFill/>
        </p:spPr>
        <p:txBody>
          <a:bodyPr wrap="none" rtlCol="0">
            <a:spAutoFit/>
          </a:bodyPr>
          <a:lstStyle/>
          <a:p>
            <a:r>
              <a:rPr lang="es-ES" sz="1600" dirty="0" smtClean="0"/>
              <a:t>Solo se conserva la cantidad de movimiento:</a:t>
            </a:r>
            <a:endParaRPr lang="es-ES" sz="1600" dirty="0"/>
          </a:p>
        </p:txBody>
      </p:sp>
      <mc:AlternateContent xmlns:mc="http://schemas.openxmlformats.org/markup-compatibility/2006" xmlns:a14="http://schemas.microsoft.com/office/drawing/2010/main">
        <mc:Choice Requires="a14">
          <p:sp>
            <p:nvSpPr>
              <p:cNvPr id="40" name="43 CuadroTexto"/>
              <p:cNvSpPr txBox="1"/>
              <p:nvPr/>
            </p:nvSpPr>
            <p:spPr>
              <a:xfrm>
                <a:off x="3380336" y="4008930"/>
                <a:ext cx="274658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a:rPr>
                            <m:t>𝑚</m:t>
                          </m:r>
                        </m:e>
                        <m:sub>
                          <m:r>
                            <a:rPr lang="es-ES" sz="1600" b="0" i="1" smtClean="0">
                              <a:latin typeface="Cambria Math"/>
                            </a:rPr>
                            <m:t>1</m:t>
                          </m:r>
                        </m:sub>
                      </m:sSub>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𝑣</m:t>
                              </m:r>
                            </m:e>
                          </m:acc>
                        </m:e>
                        <m:sub>
                          <m:r>
                            <a:rPr lang="es-ES" sz="1600" b="0" i="1" smtClean="0">
                              <a:latin typeface="Cambria Math"/>
                            </a:rPr>
                            <m:t>2</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i="1">
                              <a:latin typeface="Cambria Math"/>
                            </a:rPr>
                            <m:t>1</m:t>
                          </m:r>
                        </m:sub>
                      </m:sSub>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𝑚</m:t>
                          </m:r>
                        </m:e>
                        <m:sub>
                          <m:r>
                            <a:rPr lang="es-ES" sz="1600" b="0" i="1" smtClean="0">
                              <a:latin typeface="Cambria Math"/>
                            </a:rPr>
                            <m:t>2</m:t>
                          </m:r>
                        </m:sub>
                      </m:sSub>
                      <m:r>
                        <a:rPr lang="es-ES" sz="1600" b="0" i="1" smtClean="0">
                          <a:latin typeface="Cambria Math"/>
                        </a:rPr>
                        <m:t>)</m:t>
                      </m:r>
                      <m:acc>
                        <m:accPr>
                          <m:chr m:val="⃗"/>
                          <m:ctrlPr>
                            <a:rPr lang="es-ES" sz="1600" b="0" i="1" smtClean="0">
                              <a:latin typeface="Cambria Math" panose="02040503050406030204" pitchFamily="18" charset="0"/>
                            </a:rPr>
                          </m:ctrlPr>
                        </m:accPr>
                        <m:e>
                          <m:r>
                            <a:rPr lang="es-ES" sz="1600" b="0" i="1" smtClean="0">
                              <a:latin typeface="Cambria Math"/>
                            </a:rPr>
                            <m:t>𝑣</m:t>
                          </m:r>
                        </m:e>
                      </m:acc>
                    </m:oMath>
                  </m:oMathPara>
                </a14:m>
                <a:endParaRPr lang="es-ES" sz="1600" dirty="0"/>
              </a:p>
            </p:txBody>
          </p:sp>
        </mc:Choice>
        <mc:Fallback xmlns="">
          <p:sp>
            <p:nvSpPr>
              <p:cNvPr id="40" name="43 CuadroTexto"/>
              <p:cNvSpPr txBox="1">
                <a:spLocks noRot="1" noChangeAspect="1" noMove="1" noResize="1" noEditPoints="1" noAdjustHandles="1" noChangeArrowheads="1" noChangeShapeType="1" noTextEdit="1"/>
              </p:cNvSpPr>
              <p:nvPr/>
            </p:nvSpPr>
            <p:spPr>
              <a:xfrm>
                <a:off x="3380336" y="4008930"/>
                <a:ext cx="2746585" cy="338554"/>
              </a:xfrm>
              <a:prstGeom prst="rect">
                <a:avLst/>
              </a:prstGeom>
              <a:blipFill>
                <a:blip r:embed="rId17"/>
                <a:stretch>
                  <a:fillRect t="-16364" r="-7556" b="-9091"/>
                </a:stretch>
              </a:blipFill>
            </p:spPr>
            <p:txBody>
              <a:bodyPr/>
              <a:lstStyle/>
              <a:p>
                <a:r>
                  <a:rPr lang="es-ES">
                    <a:noFill/>
                  </a:rPr>
                  <a:t> </a:t>
                </a:r>
              </a:p>
            </p:txBody>
          </p:sp>
        </mc:Fallback>
      </mc:AlternateContent>
      <p:sp>
        <p:nvSpPr>
          <p:cNvPr id="42" name="Rectángulo 41"/>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0412738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11. Colisiones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41" name="Tabla 40"/>
              <p:cNvGraphicFramePr>
                <a:graphicFrameLocks noGrp="1"/>
              </p:cNvGraphicFramePr>
              <p:nvPr>
                <p:extLst>
                  <p:ext uri="{D42A27DB-BD31-4B8C-83A1-F6EECF244321}">
                    <p14:modId xmlns:p14="http://schemas.microsoft.com/office/powerpoint/2010/main" val="3358498927"/>
                  </p:ext>
                </p:extLst>
              </p:nvPr>
            </p:nvGraphicFramePr>
            <p:xfrm>
              <a:off x="508000" y="1206500"/>
              <a:ext cx="8178801" cy="32004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47520">
                    <a:tc>
                      <a:txBody>
                        <a:bodyPr/>
                        <a:lstStyle/>
                        <a:p>
                          <a:pPr algn="r">
                            <a:lnSpc>
                              <a:spcPct val="100000"/>
                            </a:lnSpc>
                          </a:pPr>
                          <a:r>
                            <a:rPr lang="es-ES" sz="1600" dirty="0" smtClean="0">
                              <a:latin typeface="+mn-lt"/>
                            </a:rPr>
                            <a:t>16.</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Una bala de acero de masa 1,2 kg que se mueve a 2,7 m s</a:t>
                          </a:r>
                          <a:r>
                            <a:rPr lang="es-ES" sz="1600" baseline="30000" dirty="0" smtClean="0"/>
                            <a:t>-1</a:t>
                          </a:r>
                          <a:r>
                            <a:rPr lang="es-ES" sz="1600" dirty="0" smtClean="0"/>
                            <a:t> colisiona frontalmente contra otra bala de acero de masa 0,54 kg que se mueve en sentido contrario a 3,9 m s</a:t>
                          </a:r>
                          <a:r>
                            <a:rPr lang="es-ES" sz="1600" baseline="30000" dirty="0" smtClean="0"/>
                            <a:t>-1</a:t>
                          </a:r>
                          <a:r>
                            <a:rPr lang="es-ES" sz="1600" dirty="0" smtClean="0"/>
                            <a:t>. Las balas rebotan una contra la otra y cada una vuelve en la misma dirección que vino. Si la velocidad de la bala más pequeña tras la colisión es 6,0 m s</a:t>
                          </a:r>
                          <a:r>
                            <a:rPr lang="es-ES" sz="1600" baseline="30000" dirty="0" smtClean="0"/>
                            <a:t>-1</a:t>
                          </a:r>
                          <a:r>
                            <a:rPr lang="es-ES" sz="1600" dirty="0" smtClean="0"/>
                            <a:t>, utiliza la ley de conservación del momento para predecir la velocidad de la bala más grande.</a:t>
                          </a:r>
                        </a:p>
                        <a:p>
                          <a:pPr marL="0" indent="0" algn="just"/>
                          <a:r>
                            <a:rPr lang="es-ES" sz="1600" b="1" dirty="0" smtClean="0"/>
                            <a:t>Sol</a:t>
                          </a:r>
                          <a:r>
                            <a:rPr lang="es-ES" sz="1600" dirty="0" smtClean="0"/>
                            <a:t>: </a:t>
                          </a:r>
                          <a14:m>
                            <m:oMath xmlns:m="http://schemas.openxmlformats.org/officeDocument/2006/math">
                              <m:r>
                                <a:rPr lang="es-ES" sz="1600" b="0" i="1" smtClean="0">
                                  <a:latin typeface="Cambria Math" panose="02040503050406030204" pitchFamily="18" charset="0"/>
                                </a:rPr>
                                <m:t>𝑣</m:t>
                              </m:r>
                              <m:sSub>
                                <m:sSubPr>
                                  <m:ctrlPr>
                                    <a:rPr lang="es-ES" sz="1600" i="1">
                                      <a:latin typeface="Cambria Math" panose="02040503050406030204" pitchFamily="18" charset="0"/>
                                    </a:rPr>
                                  </m:ctrlPr>
                                </m:sSubPr>
                                <m:e>
                                  <m:r>
                                    <a:rPr lang="es-ES" sz="1600" i="1">
                                      <a:latin typeface="Cambria Math" panose="02040503050406030204" pitchFamily="18" charset="0"/>
                                    </a:rPr>
                                    <m:t>′</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b="0" i="0" smtClean="0">
                                  <a:latin typeface="Cambria Math" panose="02040503050406030204" pitchFamily="18" charset="0"/>
                                </a:rPr>
                                <m:t>−1,755 </m:t>
                              </m:r>
                              <m:r>
                                <m:rPr>
                                  <m:sty m:val="p"/>
                                </m:rPr>
                                <a:rPr lang="es-ES" sz="1600" b="0" i="0" smtClean="0">
                                  <a:latin typeface="Cambria Math" panose="02040503050406030204" pitchFamily="18" charset="0"/>
                                </a:rPr>
                                <m:t>m</m:t>
                              </m:r>
                              <m:r>
                                <a:rPr lang="es-ES" sz="1600" b="0" i="0"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17.</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Una masa A (4,0 kg) se desplaza a 3,0 m s</a:t>
                          </a:r>
                          <a:r>
                            <a:rPr lang="es-ES" sz="1600" baseline="30000" dirty="0" smtClean="0"/>
                            <a:t>-1</a:t>
                          </a:r>
                          <a:r>
                            <a:rPr lang="es-ES" sz="1600" dirty="0" smtClean="0"/>
                            <a:t> hacia la derecha cuando colisiona con una masa B (6,0 kg) que se desplaza en sentido opuesto a 5,0 m s</a:t>
                          </a:r>
                          <a:r>
                            <a:rPr lang="es-ES" sz="1600" baseline="30000" dirty="0" smtClean="0"/>
                            <a:t>-1</a:t>
                          </a:r>
                          <a:r>
                            <a:rPr lang="es-ES" sz="1600" dirty="0" smtClean="0"/>
                            <a:t>. Si ambas masas se quedan pegadas tras la colisión, ¿cuál es su velocidad?</a:t>
                          </a:r>
                        </a:p>
                        <a:p>
                          <a:pPr marL="0" indent="0" algn="just"/>
                          <a:r>
                            <a:rPr lang="es-ES" sz="1600" b="1" dirty="0" smtClean="0"/>
                            <a:t>Sol</a:t>
                          </a:r>
                          <a:r>
                            <a:rPr lang="es-ES" sz="1600" dirty="0" smtClean="0"/>
                            <a:t>: </a:t>
                          </a:r>
                          <a14:m>
                            <m:oMath xmlns:m="http://schemas.openxmlformats.org/officeDocument/2006/math">
                              <m:sSub>
                                <m:sSubPr>
                                  <m:ctrlPr>
                                    <a:rPr lang="es-ES" sz="1600" i="1" smtClean="0">
                                      <a:latin typeface="Cambria Math" panose="02040503050406030204" pitchFamily="18" charset="0"/>
                                    </a:rPr>
                                  </m:ctrlPr>
                                </m:sSubPr>
                                <m:e>
                                  <m:r>
                                    <a:rPr lang="es-ES" sz="1600" b="0" i="1" smtClean="0">
                                      <a:latin typeface="Cambria Math" panose="02040503050406030204" pitchFamily="18" charset="0"/>
                                    </a:rPr>
                                    <m:t>𝑣</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=−1,8 </m:t>
                              </m:r>
                              <m:r>
                                <a:rPr lang="es-ES" sz="1600" b="0" i="1" smtClean="0">
                                  <a:latin typeface="Cambria Math" panose="02040503050406030204" pitchFamily="18" charset="0"/>
                                </a:rPr>
                                <m:t>𝑚</m:t>
                              </m:r>
                              <m:r>
                                <a:rPr lang="es-ES" sz="1600" b="0" i="1"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41" name="Tabla 40"/>
              <p:cNvGraphicFramePr>
                <a:graphicFrameLocks noGrp="1"/>
              </p:cNvGraphicFramePr>
              <p:nvPr>
                <p:extLst>
                  <p:ext uri="{D42A27DB-BD31-4B8C-83A1-F6EECF244321}">
                    <p14:modId xmlns:p14="http://schemas.microsoft.com/office/powerpoint/2010/main" val="3358498927"/>
                  </p:ext>
                </p:extLst>
              </p:nvPr>
            </p:nvGraphicFramePr>
            <p:xfrm>
              <a:off x="508000" y="1206500"/>
              <a:ext cx="8178801" cy="320040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98320">
                    <a:tc>
                      <a:txBody>
                        <a:bodyPr/>
                        <a:lstStyle/>
                        <a:p>
                          <a:pPr algn="r">
                            <a:lnSpc>
                              <a:spcPct val="100000"/>
                            </a:lnSpc>
                          </a:pPr>
                          <a:r>
                            <a:rPr lang="es-ES" sz="1600" dirty="0" smtClean="0">
                              <a:latin typeface="+mn-lt"/>
                            </a:rPr>
                            <a:t>16.</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5000" t="-18919" r="-156" b="-63851"/>
                          </a:stretch>
                        </a:blipFill>
                      </a:tcPr>
                    </a:tc>
                    <a:tc hMerge="1">
                      <a:txBody>
                        <a:bodyPr/>
                        <a:lstStyle/>
                        <a:p>
                          <a:endParaRPr lang="es-ES" sz="1600" dirty="0"/>
                        </a:p>
                      </a:txBody>
                      <a:tcPr/>
                    </a:tc>
                    <a:extLst>
                      <a:ext uri="{0D108BD9-81ED-4DB2-BD59-A6C34878D82A}">
                        <a16:rowId xmlns:a16="http://schemas.microsoft.com/office/drawing/2014/main" val="1235451715"/>
                      </a:ext>
                    </a:extLst>
                  </a:tr>
                  <a:tr h="1066800">
                    <a:tc>
                      <a:txBody>
                        <a:bodyPr/>
                        <a:lstStyle/>
                        <a:p>
                          <a:pPr algn="r">
                            <a:lnSpc>
                              <a:spcPct val="100000"/>
                            </a:lnSpc>
                          </a:pPr>
                          <a:r>
                            <a:rPr lang="es-ES" sz="1600" dirty="0" smtClean="0">
                              <a:latin typeface="+mn-lt"/>
                            </a:rPr>
                            <a:t>17.</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5000" t="-201143" r="-156" b="-8000"/>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1375882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12. Energía Potencial. Fuerzas conservativas</a:t>
            </a:r>
            <a:endParaRPr lang="es-ES" sz="1600" b="1" dirty="0">
              <a:solidFill>
                <a:schemeClr val="bg1"/>
              </a:solidFill>
            </a:endParaRPr>
          </a:p>
        </p:txBody>
      </p:sp>
      <p:grpSp>
        <p:nvGrpSpPr>
          <p:cNvPr id="12" name="Grupo 11"/>
          <p:cNvGrpSpPr/>
          <p:nvPr/>
        </p:nvGrpSpPr>
        <p:grpSpPr>
          <a:xfrm>
            <a:off x="5096567" y="1002874"/>
            <a:ext cx="3778838" cy="3917589"/>
            <a:chOff x="-395785" y="1104786"/>
            <a:chExt cx="3778838" cy="3917589"/>
          </a:xfrm>
        </p:grpSpPr>
        <p:sp>
          <p:nvSpPr>
            <p:cNvPr id="13" name="16 Arco"/>
            <p:cNvSpPr/>
            <p:nvPr/>
          </p:nvSpPr>
          <p:spPr>
            <a:xfrm>
              <a:off x="-395785" y="1473957"/>
              <a:ext cx="3098042" cy="3548418"/>
            </a:xfrm>
            <a:prstGeom prst="arc">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nvGrpSpPr>
            <p:cNvPr id="14" name="Grupo 13"/>
            <p:cNvGrpSpPr/>
            <p:nvPr/>
          </p:nvGrpSpPr>
          <p:grpSpPr>
            <a:xfrm>
              <a:off x="222630" y="1104786"/>
              <a:ext cx="3160423" cy="2538118"/>
              <a:chOff x="222630" y="1104786"/>
              <a:chExt cx="3160423" cy="2538118"/>
            </a:xfrm>
          </p:grpSpPr>
          <p:cxnSp>
            <p:nvCxnSpPr>
              <p:cNvPr id="15" name="8 Conector recto"/>
              <p:cNvCxnSpPr/>
              <p:nvPr/>
            </p:nvCxnSpPr>
            <p:spPr>
              <a:xfrm>
                <a:off x="1160060" y="1255594"/>
                <a:ext cx="0" cy="199257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34 Conector recto"/>
              <p:cNvCxnSpPr/>
              <p:nvPr/>
            </p:nvCxnSpPr>
            <p:spPr>
              <a:xfrm rot="5400000">
                <a:off x="2158621" y="2254156"/>
                <a:ext cx="0" cy="1992573"/>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5855" y="1866402"/>
                <a:ext cx="221561" cy="22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956" y="1377357"/>
                <a:ext cx="221561" cy="22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05801" y="3124271"/>
                <a:ext cx="221561" cy="22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37 Conector recto"/>
              <p:cNvCxnSpPr/>
              <p:nvPr/>
            </p:nvCxnSpPr>
            <p:spPr>
              <a:xfrm flipH="1" flipV="1">
                <a:off x="1180532" y="1473957"/>
                <a:ext cx="1549021" cy="1774209"/>
              </a:xfrm>
              <a:prstGeom prst="line">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30 CuadroTexto"/>
                  <p:cNvSpPr txBox="1"/>
                  <p:nvPr/>
                </p:nvSpPr>
                <p:spPr>
                  <a:xfrm>
                    <a:off x="1148402" y="1104786"/>
                    <a:ext cx="103900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𝑂</m:t>
                          </m:r>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𝑥</m:t>
                              </m:r>
                            </m:e>
                            <m:sub>
                              <m:r>
                                <a:rPr lang="es-ES" sz="1600" b="0" i="1" smtClean="0">
                                  <a:latin typeface="Cambria Math"/>
                                </a:rPr>
                                <m:t>0</m:t>
                              </m:r>
                            </m:sub>
                          </m:sSub>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0</m:t>
                              </m:r>
                            </m:sub>
                          </m:sSub>
                          <m:r>
                            <a:rPr lang="es-ES" sz="1600" b="0" i="1" smtClean="0">
                              <a:latin typeface="Cambria Math"/>
                            </a:rPr>
                            <m:t>)</m:t>
                          </m:r>
                        </m:oMath>
                      </m:oMathPara>
                    </a14:m>
                    <a:endParaRPr lang="es-ES" sz="1600" dirty="0"/>
                  </a:p>
                </p:txBody>
              </p:sp>
            </mc:Choice>
            <mc:Fallback xmlns="">
              <p:sp>
                <p:nvSpPr>
                  <p:cNvPr id="17" name="30 CuadroTexto"/>
                  <p:cNvSpPr txBox="1">
                    <a:spLocks noRot="1" noChangeAspect="1" noMove="1" noResize="1" noEditPoints="1" noAdjustHandles="1" noChangeArrowheads="1" noChangeShapeType="1" noTextEdit="1"/>
                  </p:cNvSpPr>
                  <p:nvPr/>
                </p:nvSpPr>
                <p:spPr>
                  <a:xfrm>
                    <a:off x="1148402" y="1104786"/>
                    <a:ext cx="1039002" cy="338554"/>
                  </a:xfrm>
                  <a:prstGeom prst="rect">
                    <a:avLst/>
                  </a:prstGeom>
                  <a:blipFill>
                    <a:blip r:embed="rId4"/>
                    <a:stretch>
                      <a:fillRect b="-10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46 CuadroTexto"/>
                  <p:cNvSpPr txBox="1"/>
                  <p:nvPr/>
                </p:nvSpPr>
                <p:spPr>
                  <a:xfrm>
                    <a:off x="2529101" y="3304350"/>
                    <a:ext cx="8539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𝑃</m:t>
                          </m:r>
                          <m:r>
                            <a:rPr lang="es-ES" sz="1600" b="0" i="1" smtClean="0">
                              <a:latin typeface="Cambria Math"/>
                            </a:rPr>
                            <m:t>(</m:t>
                          </m:r>
                          <m:r>
                            <a:rPr lang="es-ES" sz="1600" b="0" i="1" smtClean="0">
                              <a:latin typeface="Cambria Math"/>
                            </a:rPr>
                            <m:t>𝑥</m:t>
                          </m:r>
                          <m:r>
                            <a:rPr lang="es-ES" sz="1600" b="0" i="1" smtClean="0">
                              <a:latin typeface="Cambria Math"/>
                            </a:rPr>
                            <m:t>,</m:t>
                          </m:r>
                          <m:r>
                            <a:rPr lang="es-ES" sz="1600" b="0" i="1" smtClean="0">
                              <a:latin typeface="Cambria Math"/>
                            </a:rPr>
                            <m:t>𝑦</m:t>
                          </m:r>
                          <m:r>
                            <a:rPr lang="es-ES" sz="1600" b="0" i="1" smtClean="0">
                              <a:latin typeface="Cambria Math"/>
                            </a:rPr>
                            <m:t>)</m:t>
                          </m:r>
                        </m:oMath>
                      </m:oMathPara>
                    </a14:m>
                    <a:endParaRPr lang="es-ES" sz="1600" dirty="0"/>
                  </a:p>
                </p:txBody>
              </p:sp>
            </mc:Choice>
            <mc:Fallback xmlns="">
              <p:sp>
                <p:nvSpPr>
                  <p:cNvPr id="18" name="46 CuadroTexto"/>
                  <p:cNvSpPr txBox="1">
                    <a:spLocks noRot="1" noChangeAspect="1" noMove="1" noResize="1" noEditPoints="1" noAdjustHandles="1" noChangeArrowheads="1" noChangeShapeType="1" noTextEdit="1"/>
                  </p:cNvSpPr>
                  <p:nvPr/>
                </p:nvSpPr>
                <p:spPr>
                  <a:xfrm>
                    <a:off x="2529101" y="3304350"/>
                    <a:ext cx="853952" cy="338554"/>
                  </a:xfrm>
                  <a:prstGeom prst="rect">
                    <a:avLst/>
                  </a:prstGeom>
                  <a:blipFill>
                    <a:blip r:embed="rId5"/>
                    <a:stretch>
                      <a:fillRect b="-127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47 CuadroTexto"/>
                  <p:cNvSpPr txBox="1"/>
                  <p:nvPr/>
                </p:nvSpPr>
                <p:spPr>
                  <a:xfrm>
                    <a:off x="222630" y="2212529"/>
                    <a:ext cx="980589" cy="338554"/>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s-ES" sz="1600" b="0" i="1" smtClean="0">
                              <a:latin typeface="Cambria Math"/>
                            </a:rPr>
                            <m:t>(</m:t>
                          </m:r>
                          <m:r>
                            <a:rPr lang="es-ES" sz="1600" b="0" i="1" smtClean="0">
                              <a:latin typeface="Cambria Math"/>
                            </a:rPr>
                            <m:t>𝑦</m:t>
                          </m:r>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0</m:t>
                              </m:r>
                            </m:sub>
                          </m:sSub>
                          <m:r>
                            <a:rPr lang="es-ES" sz="1600" b="0" i="1" smtClean="0">
                              <a:latin typeface="Cambria Math"/>
                            </a:rPr>
                            <m:t>)</m:t>
                          </m:r>
                        </m:oMath>
                      </m:oMathPara>
                    </a14:m>
                    <a:endParaRPr lang="es-ES" sz="1600" dirty="0"/>
                  </a:p>
                </p:txBody>
              </p:sp>
            </mc:Choice>
            <mc:Fallback xmlns="">
              <p:sp>
                <p:nvSpPr>
                  <p:cNvPr id="19" name="47 CuadroTexto"/>
                  <p:cNvSpPr txBox="1">
                    <a:spLocks noRot="1" noChangeAspect="1" noMove="1" noResize="1" noEditPoints="1" noAdjustHandles="1" noChangeArrowheads="1" noChangeShapeType="1" noTextEdit="1"/>
                  </p:cNvSpPr>
                  <p:nvPr/>
                </p:nvSpPr>
                <p:spPr>
                  <a:xfrm>
                    <a:off x="222630" y="2212529"/>
                    <a:ext cx="980589" cy="338554"/>
                  </a:xfrm>
                  <a:prstGeom prst="rect">
                    <a:avLst/>
                  </a:prstGeom>
                  <a:blipFill>
                    <a:blip r:embed="rId6"/>
                    <a:stretch>
                      <a:fillRect r="-621" b="-127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48 CuadroTexto"/>
                  <p:cNvSpPr txBox="1"/>
                  <p:nvPr/>
                </p:nvSpPr>
                <p:spPr>
                  <a:xfrm>
                    <a:off x="1453203" y="3252034"/>
                    <a:ext cx="974689" cy="338554"/>
                  </a:xfrm>
                  <a:prstGeom prst="rect">
                    <a:avLst/>
                  </a:prstGeom>
                  <a:noFill/>
                </p:spPr>
                <p:txBody>
                  <a:bodyPr wrap="none" rtlCol="0">
                    <a:spAutoFit/>
                  </a:bodyPr>
                  <a:lstStyle/>
                  <a:p>
                    <a:pPr/>
                    <a14:m>
                      <m:oMathPara xmlns:m="http://schemas.openxmlformats.org/officeDocument/2006/math">
                        <m:oMathParaPr>
                          <m:jc m:val="right"/>
                        </m:oMathParaPr>
                        <m:oMath xmlns:m="http://schemas.openxmlformats.org/officeDocument/2006/math">
                          <m:r>
                            <a:rPr lang="es-ES" sz="1600" b="0" i="1" smtClean="0">
                              <a:latin typeface="Cambria Math"/>
                            </a:rPr>
                            <m:t>(</m:t>
                          </m:r>
                          <m:r>
                            <a:rPr lang="es-ES" sz="1600" b="0" i="1" smtClean="0">
                              <a:latin typeface="Cambria Math"/>
                            </a:rPr>
                            <m:t>𝑥</m:t>
                          </m:r>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𝑥</m:t>
                              </m:r>
                            </m:e>
                            <m:sub>
                              <m:r>
                                <a:rPr lang="es-ES" sz="1600" b="0" i="1" smtClean="0">
                                  <a:latin typeface="Cambria Math"/>
                                </a:rPr>
                                <m:t>0</m:t>
                              </m:r>
                            </m:sub>
                          </m:sSub>
                          <m:r>
                            <a:rPr lang="es-ES" sz="1600" b="0" i="1" smtClean="0">
                              <a:latin typeface="Cambria Math"/>
                            </a:rPr>
                            <m:t>)</m:t>
                          </m:r>
                        </m:oMath>
                      </m:oMathPara>
                    </a14:m>
                    <a:endParaRPr lang="es-ES" sz="1600" dirty="0"/>
                  </a:p>
                </p:txBody>
              </p:sp>
            </mc:Choice>
            <mc:Fallback xmlns="">
              <p:sp>
                <p:nvSpPr>
                  <p:cNvPr id="20" name="48 CuadroTexto"/>
                  <p:cNvSpPr txBox="1">
                    <a:spLocks noRot="1" noChangeAspect="1" noMove="1" noResize="1" noEditPoints="1" noAdjustHandles="1" noChangeArrowheads="1" noChangeShapeType="1" noTextEdit="1"/>
                  </p:cNvSpPr>
                  <p:nvPr/>
                </p:nvSpPr>
                <p:spPr>
                  <a:xfrm>
                    <a:off x="1453203" y="3252034"/>
                    <a:ext cx="974689" cy="338554"/>
                  </a:xfrm>
                  <a:prstGeom prst="rect">
                    <a:avLst/>
                  </a:prstGeom>
                  <a:blipFill>
                    <a:blip r:embed="rId7"/>
                    <a:stretch>
                      <a:fillRect r="-625" b="-10714"/>
                    </a:stretch>
                  </a:blipFill>
                </p:spPr>
                <p:txBody>
                  <a:bodyPr/>
                  <a:lstStyle/>
                  <a:p>
                    <a:r>
                      <a:rPr lang="es-ES">
                        <a:noFill/>
                      </a:rPr>
                      <a:t> </a:t>
                    </a:r>
                  </a:p>
                </p:txBody>
              </p:sp>
            </mc:Fallback>
          </mc:AlternateContent>
          <p:cxnSp>
            <p:nvCxnSpPr>
              <p:cNvPr id="25" name="49 Conector recto de flecha"/>
              <p:cNvCxnSpPr/>
              <p:nvPr/>
            </p:nvCxnSpPr>
            <p:spPr>
              <a:xfrm>
                <a:off x="2238233" y="1965279"/>
                <a:ext cx="0" cy="573204"/>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50 CuadroTexto"/>
                  <p:cNvSpPr txBox="1"/>
                  <p:nvPr/>
                </p:nvSpPr>
                <p:spPr>
                  <a:xfrm>
                    <a:off x="2201555" y="2116994"/>
                    <a:ext cx="77207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m:t>
                          </m:r>
                          <m:r>
                            <a:rPr lang="es-ES" sz="1600" b="0" i="1" smtClean="0">
                              <a:latin typeface="Cambria Math"/>
                            </a:rPr>
                            <m:t>𝑚𝑔</m:t>
                          </m:r>
                          <m:acc>
                            <m:accPr>
                              <m:chr m:val="̂"/>
                              <m:ctrlPr>
                                <a:rPr lang="es-ES" sz="1600" b="0" i="1" smtClean="0">
                                  <a:latin typeface="Cambria Math" panose="02040503050406030204" pitchFamily="18" charset="0"/>
                                </a:rPr>
                              </m:ctrlPr>
                            </m:accPr>
                            <m:e>
                              <m:r>
                                <a:rPr lang="es-ES" sz="1600" b="0" i="1" smtClean="0">
                                  <a:latin typeface="Cambria Math"/>
                                </a:rPr>
                                <m:t>𝑗</m:t>
                              </m:r>
                            </m:e>
                          </m:acc>
                        </m:oMath>
                      </m:oMathPara>
                    </a14:m>
                    <a:endParaRPr lang="es-ES" sz="1600" dirty="0"/>
                  </a:p>
                </p:txBody>
              </p:sp>
            </mc:Choice>
            <mc:Fallback xmlns="">
              <p:sp>
                <p:nvSpPr>
                  <p:cNvPr id="22" name="50 CuadroTexto"/>
                  <p:cNvSpPr txBox="1">
                    <a:spLocks noRot="1" noChangeAspect="1" noMove="1" noResize="1" noEditPoints="1" noAdjustHandles="1" noChangeArrowheads="1" noChangeShapeType="1" noTextEdit="1"/>
                  </p:cNvSpPr>
                  <p:nvPr/>
                </p:nvSpPr>
                <p:spPr>
                  <a:xfrm>
                    <a:off x="2201555" y="2116994"/>
                    <a:ext cx="772070" cy="338554"/>
                  </a:xfrm>
                  <a:prstGeom prst="rect">
                    <a:avLst/>
                  </a:prstGeom>
                  <a:blipFill>
                    <a:blip r:embed="rId8"/>
                    <a:stretch>
                      <a:fillRect r="-26190" b="-53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51 CuadroTexto"/>
                  <p:cNvSpPr txBox="1"/>
                  <p:nvPr/>
                </p:nvSpPr>
                <p:spPr>
                  <a:xfrm>
                    <a:off x="1535089" y="2283042"/>
                    <a:ext cx="4664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23" name="51 CuadroTexto"/>
                  <p:cNvSpPr txBox="1">
                    <a:spLocks noRot="1" noChangeAspect="1" noMove="1" noResize="1" noEditPoints="1" noAdjustHandles="1" noChangeArrowheads="1" noChangeShapeType="1" noTextEdit="1"/>
                  </p:cNvSpPr>
                  <p:nvPr/>
                </p:nvSpPr>
                <p:spPr>
                  <a:xfrm>
                    <a:off x="1535089" y="2283042"/>
                    <a:ext cx="466474" cy="338554"/>
                  </a:xfrm>
                  <a:prstGeom prst="rect">
                    <a:avLst/>
                  </a:prstGeom>
                  <a:blipFill>
                    <a:blip r:embed="rId9"/>
                    <a:stretch>
                      <a:fillRect t="-12500" r="-38961"/>
                    </a:stretch>
                  </a:blipFill>
                </p:spPr>
                <p:txBody>
                  <a:bodyPr/>
                  <a:lstStyle/>
                  <a:p>
                    <a:r>
                      <a:rPr lang="es-ES">
                        <a:noFill/>
                      </a:rPr>
                      <a:t> </a:t>
                    </a:r>
                  </a:p>
                </p:txBody>
              </p:sp>
            </mc:Fallback>
          </mc:AlternateContent>
        </p:grpSp>
      </p:grpSp>
      <p:sp>
        <p:nvSpPr>
          <p:cNvPr id="28" name="1 CuadroTexto"/>
          <p:cNvSpPr txBox="1"/>
          <p:nvPr/>
        </p:nvSpPr>
        <p:spPr>
          <a:xfrm>
            <a:off x="288594" y="1081507"/>
            <a:ext cx="5390866" cy="830997"/>
          </a:xfrm>
          <a:prstGeom prst="rect">
            <a:avLst/>
          </a:prstGeom>
          <a:noFill/>
        </p:spPr>
        <p:txBody>
          <a:bodyPr wrap="square" rtlCol="0">
            <a:spAutoFit/>
          </a:bodyPr>
          <a:lstStyle/>
          <a:p>
            <a:pPr marL="177800" indent="-177800" algn="just">
              <a:buFont typeface="Arial" panose="020B0604020202020204" pitchFamily="34" charset="0"/>
              <a:buChar char="•"/>
            </a:pPr>
            <a:r>
              <a:rPr lang="es-ES" sz="1600" dirty="0" smtClean="0"/>
              <a:t>Sobre un cuerpo lanzado desde una cierta altura solo actúa la fuerza peso.</a:t>
            </a:r>
          </a:p>
          <a:p>
            <a:pPr marL="177800" indent="-177800" algn="just">
              <a:buFont typeface="Arial" panose="020B0604020202020204" pitchFamily="34" charset="0"/>
              <a:buChar char="•"/>
            </a:pPr>
            <a:r>
              <a:rPr lang="es-ES" sz="1600" dirty="0" smtClean="0"/>
              <a:t>El trabajo que realiza la fuerza peso:</a:t>
            </a:r>
            <a:endParaRPr lang="es-ES" sz="1600" dirty="0"/>
          </a:p>
        </p:txBody>
      </p:sp>
      <mc:AlternateContent xmlns:mc="http://schemas.openxmlformats.org/markup-compatibility/2006" xmlns:a14="http://schemas.microsoft.com/office/drawing/2010/main">
        <mc:Choice Requires="a14">
          <p:sp>
            <p:nvSpPr>
              <p:cNvPr id="29" name="5 CuadroTexto"/>
              <p:cNvSpPr txBox="1"/>
              <p:nvPr/>
            </p:nvSpPr>
            <p:spPr>
              <a:xfrm>
                <a:off x="501409" y="1966380"/>
                <a:ext cx="3894464" cy="646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𝑊</m:t>
                      </m:r>
                      <m:r>
                        <a:rPr lang="es-ES" sz="1600" b="0" i="1" smtClean="0">
                          <a:latin typeface="Cambria Math"/>
                        </a:rPr>
                        <m:t>=</m:t>
                      </m:r>
                      <m:nary>
                        <m:naryPr>
                          <m:ctrlPr>
                            <a:rPr lang="es-ES" sz="1600" b="0" i="1" smtClean="0">
                              <a:latin typeface="Cambria Math" panose="02040503050406030204" pitchFamily="18" charset="0"/>
                            </a:rPr>
                          </m:ctrlPr>
                        </m:naryPr>
                        <m:sub>
                          <m:r>
                            <m:rPr>
                              <m:brk m:alnAt="23"/>
                            </m:rPr>
                            <a:rPr lang="es-ES" sz="1600" b="0" i="1" smtClean="0">
                              <a:latin typeface="Cambria Math"/>
                            </a:rPr>
                            <m:t>𝑂</m:t>
                          </m:r>
                        </m:sub>
                        <m:sup>
                          <m:r>
                            <a:rPr lang="es-ES" sz="1600" b="0" i="1" smtClean="0">
                              <a:latin typeface="Cambria Math"/>
                            </a:rPr>
                            <m:t>𝑃</m:t>
                          </m:r>
                        </m:sup>
                        <m:e>
                          <m:acc>
                            <m:accPr>
                              <m:chr m:val="⃗"/>
                              <m:ctrlPr>
                                <a:rPr lang="es-ES" sz="1600" b="0" i="1" smtClean="0">
                                  <a:latin typeface="Cambria Math" panose="02040503050406030204" pitchFamily="18" charset="0"/>
                                </a:rPr>
                              </m:ctrlPr>
                            </m:accPr>
                            <m:e>
                              <m:r>
                                <a:rPr lang="es-ES" sz="1600" b="0" i="1" smtClean="0">
                                  <a:latin typeface="Cambria Math"/>
                                </a:rPr>
                                <m:t>𝐹</m:t>
                              </m:r>
                            </m:e>
                          </m:acc>
                        </m:e>
                      </m:nary>
                      <m:r>
                        <a:rPr lang="es-ES" sz="1600" b="0" i="1" smtClean="0">
                          <a:latin typeface="Cambria Math"/>
                        </a:rPr>
                        <m:t>·</m:t>
                      </m:r>
                      <m:r>
                        <a:rPr lang="es-ES" sz="1600" b="0" i="1" smtClean="0">
                          <a:latin typeface="Cambria Math"/>
                        </a:rPr>
                        <m:t>𝑑</m:t>
                      </m:r>
                      <m:acc>
                        <m:accPr>
                          <m:chr m:val="⃗"/>
                          <m:ctrlPr>
                            <a:rPr lang="es-ES" sz="1600" b="0" i="1" smtClean="0">
                              <a:latin typeface="Cambria Math" panose="02040503050406030204" pitchFamily="18" charset="0"/>
                            </a:rPr>
                          </m:ctrlPr>
                        </m:accPr>
                        <m:e>
                          <m:r>
                            <a:rPr lang="es-ES" sz="1600" b="0" i="1" smtClean="0">
                              <a:latin typeface="Cambria Math"/>
                            </a:rPr>
                            <m:t>𝑟</m:t>
                          </m:r>
                        </m:e>
                      </m:acc>
                      <m:r>
                        <a:rPr lang="es-ES" sz="1600" b="0" i="1" smtClean="0">
                          <a:latin typeface="Cambria Math"/>
                        </a:rPr>
                        <m:t>=</m:t>
                      </m:r>
                      <m:nary>
                        <m:naryPr>
                          <m:ctrlPr>
                            <a:rPr lang="es-ES" sz="1600" b="0" i="1" smtClean="0">
                              <a:latin typeface="Cambria Math" panose="02040503050406030204" pitchFamily="18" charset="0"/>
                            </a:rPr>
                          </m:ctrlPr>
                        </m:naryPr>
                        <m:sub>
                          <m:r>
                            <m:rPr>
                              <m:brk m:alnAt="23"/>
                            </m:rPr>
                            <a:rPr lang="es-ES" sz="1600" b="0" i="1" smtClean="0">
                              <a:latin typeface="Cambria Math"/>
                            </a:rPr>
                            <m:t>𝑂</m:t>
                          </m:r>
                        </m:sub>
                        <m:sup>
                          <m:r>
                            <a:rPr lang="es-ES" sz="1600" b="0" i="1" smtClean="0">
                              <a:latin typeface="Cambria Math"/>
                            </a:rPr>
                            <m:t>𝑃</m:t>
                          </m:r>
                        </m:sup>
                        <m:e>
                          <m:r>
                            <a:rPr lang="es-ES" sz="1600" b="0" i="1" smtClean="0">
                              <a:latin typeface="Cambria Math"/>
                            </a:rPr>
                            <m:t>(−</m:t>
                          </m:r>
                          <m:r>
                            <a:rPr lang="es-ES" sz="1600" b="0" i="1" smtClean="0">
                              <a:latin typeface="Cambria Math"/>
                            </a:rPr>
                            <m:t>𝑚𝑔</m:t>
                          </m:r>
                          <m:acc>
                            <m:accPr>
                              <m:chr m:val="̂"/>
                              <m:ctrlPr>
                                <a:rPr lang="es-ES" sz="1600" b="0" i="1" smtClean="0">
                                  <a:latin typeface="Cambria Math" panose="02040503050406030204" pitchFamily="18" charset="0"/>
                                </a:rPr>
                              </m:ctrlPr>
                            </m:accPr>
                            <m:e>
                              <m:r>
                                <a:rPr lang="es-ES" sz="1600" b="0" i="1" smtClean="0">
                                  <a:latin typeface="Cambria Math"/>
                                </a:rPr>
                                <m:t>𝑗</m:t>
                              </m:r>
                            </m:e>
                          </m:acc>
                        </m:e>
                      </m:nary>
                      <m:r>
                        <a:rPr lang="es-ES" sz="1600" b="0" i="1" smtClean="0">
                          <a:latin typeface="Cambria Math"/>
                        </a:rPr>
                        <m:t>)·</m:t>
                      </m:r>
                      <m:d>
                        <m:dPr>
                          <m:ctrlPr>
                            <a:rPr lang="es-ES" sz="1600" b="0" i="1" smtClean="0">
                              <a:latin typeface="Cambria Math" panose="02040503050406030204" pitchFamily="18" charset="0"/>
                            </a:rPr>
                          </m:ctrlPr>
                        </m:dPr>
                        <m:e>
                          <m:r>
                            <a:rPr lang="es-ES" sz="1600" b="0" i="1" smtClean="0">
                              <a:latin typeface="Cambria Math"/>
                            </a:rPr>
                            <m:t>𝑑𝑥</m:t>
                          </m:r>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r>
                            <a:rPr lang="es-ES" sz="1600" b="0" i="1" smtClean="0">
                              <a:latin typeface="Cambria Math"/>
                            </a:rPr>
                            <m:t>𝑑𝑦</m:t>
                          </m:r>
                          <m:acc>
                            <m:accPr>
                              <m:chr m:val="̂"/>
                              <m:ctrlPr>
                                <a:rPr lang="es-ES" sz="1600" b="0" i="1" smtClean="0">
                                  <a:latin typeface="Cambria Math" panose="02040503050406030204" pitchFamily="18" charset="0"/>
                                </a:rPr>
                              </m:ctrlPr>
                            </m:accPr>
                            <m:e>
                              <m:r>
                                <a:rPr lang="es-ES" sz="1600" b="0" i="1" smtClean="0">
                                  <a:latin typeface="Cambria Math"/>
                                </a:rPr>
                                <m:t>𝑗</m:t>
                              </m:r>
                            </m:e>
                          </m:acc>
                        </m:e>
                      </m:d>
                    </m:oMath>
                  </m:oMathPara>
                </a14:m>
                <a:endParaRPr lang="es-ES" sz="1600" dirty="0"/>
              </a:p>
            </p:txBody>
          </p:sp>
        </mc:Choice>
        <mc:Fallback xmlns="">
          <p:sp>
            <p:nvSpPr>
              <p:cNvPr id="29" name="5 CuadroTexto"/>
              <p:cNvSpPr txBox="1">
                <a:spLocks noRot="1" noChangeAspect="1" noMove="1" noResize="1" noEditPoints="1" noAdjustHandles="1" noChangeArrowheads="1" noChangeShapeType="1" noTextEdit="1"/>
              </p:cNvSpPr>
              <p:nvPr/>
            </p:nvSpPr>
            <p:spPr>
              <a:xfrm>
                <a:off x="501409" y="1966380"/>
                <a:ext cx="3894464" cy="646139"/>
              </a:xfrm>
              <a:prstGeom prst="rect">
                <a:avLst/>
              </a:prstGeom>
              <a:blipFill>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20 CuadroTexto"/>
              <p:cNvSpPr txBox="1"/>
              <p:nvPr/>
            </p:nvSpPr>
            <p:spPr>
              <a:xfrm>
                <a:off x="524989" y="2612519"/>
                <a:ext cx="4938340" cy="6461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𝑊</m:t>
                      </m:r>
                      <m:r>
                        <a:rPr lang="es-ES" sz="1600" b="0" i="1" smtClean="0">
                          <a:latin typeface="Cambria Math"/>
                        </a:rPr>
                        <m:t>=−</m:t>
                      </m:r>
                      <m:r>
                        <a:rPr lang="es-ES" sz="1600" b="0" i="1" smtClean="0">
                          <a:latin typeface="Cambria Math"/>
                        </a:rPr>
                        <m:t>𝑚𝑔</m:t>
                      </m:r>
                      <m:nary>
                        <m:naryPr>
                          <m:ctrlPr>
                            <a:rPr lang="es-ES" sz="1600" b="0" i="1" smtClean="0">
                              <a:latin typeface="Cambria Math" panose="02040503050406030204" pitchFamily="18" charset="0"/>
                            </a:rPr>
                          </m:ctrlPr>
                        </m:naryPr>
                        <m:sub>
                          <m:r>
                            <m:rPr>
                              <m:brk m:alnAt="23"/>
                            </m:rPr>
                            <a:rPr lang="es-ES" sz="1600" b="0" i="1" smtClean="0">
                              <a:latin typeface="Cambria Math"/>
                            </a:rPr>
                            <m:t>𝑂</m:t>
                          </m:r>
                        </m:sub>
                        <m:sup>
                          <m:r>
                            <a:rPr lang="es-ES" sz="1600" b="0" i="1" smtClean="0">
                              <a:latin typeface="Cambria Math"/>
                            </a:rPr>
                            <m:t>𝑃</m:t>
                          </m:r>
                        </m:sup>
                        <m:e>
                          <m:r>
                            <a:rPr lang="es-ES" sz="1600" b="0" i="1" smtClean="0">
                              <a:latin typeface="Cambria Math"/>
                            </a:rPr>
                            <m:t>𝑑𝑦</m:t>
                          </m:r>
                        </m:e>
                      </m:nary>
                      <m:r>
                        <a:rPr lang="es-ES" sz="1600" b="0" i="1" smtClean="0">
                          <a:latin typeface="Cambria Math"/>
                        </a:rPr>
                        <m:t>=−</m:t>
                      </m:r>
                      <m:r>
                        <a:rPr lang="es-ES" sz="1600" b="0" i="1" smtClean="0">
                          <a:latin typeface="Cambria Math"/>
                        </a:rPr>
                        <m:t>𝑚𝑔</m:t>
                      </m:r>
                      <m:d>
                        <m:dPr>
                          <m:ctrlPr>
                            <a:rPr lang="es-ES" sz="1600" b="0" i="1" smtClean="0">
                              <a:latin typeface="Cambria Math" panose="02040503050406030204" pitchFamily="18" charset="0"/>
                            </a:rPr>
                          </m:ctrlPr>
                        </m:dPr>
                        <m:e>
                          <m:r>
                            <a:rPr lang="es-ES" sz="1600" b="0" i="1" smtClean="0">
                              <a:latin typeface="Cambria Math"/>
                            </a:rPr>
                            <m:t>𝑦</m:t>
                          </m:r>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𝑂</m:t>
                              </m:r>
                            </m:sub>
                          </m:sSub>
                        </m:e>
                      </m:d>
                      <m:r>
                        <a:rPr lang="es-ES" sz="1600" b="0" i="1" smtClean="0">
                          <a:latin typeface="Cambria Math"/>
                        </a:rPr>
                        <m:t>=−(</m:t>
                      </m:r>
                      <m:r>
                        <a:rPr lang="es-ES" sz="1600" b="0" i="1" smtClean="0">
                          <a:latin typeface="Cambria Math"/>
                        </a:rPr>
                        <m:t>𝑚𝑔𝑦</m:t>
                      </m:r>
                      <m:r>
                        <a:rPr lang="es-ES" sz="1600" b="0" i="1" smtClean="0">
                          <a:latin typeface="Cambria Math"/>
                        </a:rPr>
                        <m:t>−</m:t>
                      </m:r>
                      <m:r>
                        <a:rPr lang="es-ES" sz="1600" b="0" i="1" smtClean="0">
                          <a:latin typeface="Cambria Math"/>
                        </a:rPr>
                        <m:t>𝑚𝑔</m:t>
                      </m:r>
                      <m:sSub>
                        <m:sSubPr>
                          <m:ctrlPr>
                            <a:rPr lang="es-ES" sz="1600" b="0" i="1" smtClean="0">
                              <a:latin typeface="Cambria Math" panose="02040503050406030204" pitchFamily="18" charset="0"/>
                            </a:rPr>
                          </m:ctrlPr>
                        </m:sSubPr>
                        <m:e>
                          <m:r>
                            <a:rPr lang="es-ES" sz="1600" b="0" i="1" smtClean="0">
                              <a:latin typeface="Cambria Math"/>
                            </a:rPr>
                            <m:t>𝑦</m:t>
                          </m:r>
                        </m:e>
                        <m:sub>
                          <m:r>
                            <a:rPr lang="es-ES" sz="1600" b="0" i="1" smtClean="0">
                              <a:latin typeface="Cambria Math"/>
                            </a:rPr>
                            <m:t>0</m:t>
                          </m:r>
                        </m:sub>
                      </m:sSub>
                      <m:r>
                        <a:rPr lang="es-ES" sz="1600" b="0" i="1" smtClean="0">
                          <a:latin typeface="Cambria Math"/>
                        </a:rPr>
                        <m:t>)</m:t>
                      </m:r>
                    </m:oMath>
                  </m:oMathPara>
                </a14:m>
                <a:endParaRPr lang="es-ES" sz="1600" dirty="0"/>
              </a:p>
            </p:txBody>
          </p:sp>
        </mc:Choice>
        <mc:Fallback xmlns="">
          <p:sp>
            <p:nvSpPr>
              <p:cNvPr id="30" name="20 CuadroTexto"/>
              <p:cNvSpPr txBox="1">
                <a:spLocks noRot="1" noChangeAspect="1" noMove="1" noResize="1" noEditPoints="1" noAdjustHandles="1" noChangeArrowheads="1" noChangeShapeType="1" noTextEdit="1"/>
              </p:cNvSpPr>
              <p:nvPr/>
            </p:nvSpPr>
            <p:spPr>
              <a:xfrm>
                <a:off x="524989" y="2612519"/>
                <a:ext cx="4938340" cy="646139"/>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6 CuadroTexto"/>
              <p:cNvSpPr txBox="1"/>
              <p:nvPr/>
            </p:nvSpPr>
            <p:spPr>
              <a:xfrm>
                <a:off x="288594" y="3418751"/>
                <a:ext cx="47147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ES" sz="1600" b="0" i="0" smtClean="0">
                          <a:latin typeface="Cambria Math" panose="02040503050406030204" pitchFamily="18" charset="0"/>
                        </a:rPr>
                        <m:t>Donde</m:t>
                      </m:r>
                      <m:r>
                        <a:rPr lang="es-ES" sz="1600" b="0" i="1" smtClean="0">
                          <a:latin typeface="Cambria Math" panose="02040503050406030204" pitchFamily="18" charset="0"/>
                        </a:rPr>
                        <m:t> </m:t>
                      </m:r>
                      <m:r>
                        <a:rPr lang="es-ES" sz="1600" b="1" i="1" smtClean="0">
                          <a:latin typeface="Cambria Math" panose="02040503050406030204" pitchFamily="18" charset="0"/>
                        </a:rPr>
                        <m:t>𝒎𝒈𝒚</m:t>
                      </m:r>
                      <m:r>
                        <a:rPr lang="es-ES" sz="1600" b="1" i="1" smtClean="0">
                          <a:latin typeface="Cambria Math" panose="02040503050406030204" pitchFamily="18" charset="0"/>
                        </a:rPr>
                        <m:t> </m:t>
                      </m:r>
                      <m:r>
                        <m:rPr>
                          <m:sty m:val="p"/>
                        </m:rPr>
                        <a:rPr lang="es-ES" sz="1600" b="0" i="0" smtClean="0">
                          <a:latin typeface="Cambria Math" panose="02040503050406030204" pitchFamily="18" charset="0"/>
                        </a:rPr>
                        <m:t>es</m:t>
                      </m:r>
                      <m:r>
                        <a:rPr lang="es-ES" sz="1600" b="0" i="0" smtClean="0">
                          <a:latin typeface="Cambria Math" panose="02040503050406030204" pitchFamily="18" charset="0"/>
                        </a:rPr>
                        <m:t> </m:t>
                      </m:r>
                      <m:r>
                        <m:rPr>
                          <m:sty m:val="p"/>
                        </m:rPr>
                        <a:rPr lang="es-ES" sz="1600" b="0" i="0" smtClean="0">
                          <a:latin typeface="Cambria Math" panose="02040503050406030204" pitchFamily="18" charset="0"/>
                        </a:rPr>
                        <m:t>la</m:t>
                      </m:r>
                      <m:r>
                        <a:rPr lang="es-ES" sz="1600" b="0" i="0" smtClean="0">
                          <a:latin typeface="Cambria Math" panose="02040503050406030204" pitchFamily="18" charset="0"/>
                        </a:rPr>
                        <m:t> </m:t>
                      </m:r>
                      <m:r>
                        <a:rPr lang="es-ES" sz="1600" b="1" i="0" smtClean="0">
                          <a:effectLst/>
                          <a:latin typeface="Cambria Math" panose="02040503050406030204" pitchFamily="18" charset="0"/>
                        </a:rPr>
                        <m:t>𝐞𝐧𝐞𝐫𝐠</m:t>
                      </m:r>
                      <m:r>
                        <a:rPr lang="es-ES" sz="1600" b="1" i="0" smtClean="0">
                          <a:effectLst/>
                          <a:latin typeface="Cambria Math" panose="02040503050406030204" pitchFamily="18" charset="0"/>
                        </a:rPr>
                        <m:t>í</m:t>
                      </m:r>
                      <m:r>
                        <a:rPr lang="es-ES" sz="1600" b="1" i="0" smtClean="0">
                          <a:effectLst/>
                          <a:latin typeface="Cambria Math" panose="02040503050406030204" pitchFamily="18" charset="0"/>
                        </a:rPr>
                        <m:t>𝐚</m:t>
                      </m:r>
                      <m:r>
                        <a:rPr lang="es-ES" sz="1600" b="1" i="0" smtClean="0">
                          <a:effectLst/>
                          <a:latin typeface="Cambria Math" panose="02040503050406030204" pitchFamily="18" charset="0"/>
                        </a:rPr>
                        <m:t> </m:t>
                      </m:r>
                      <m:r>
                        <a:rPr lang="es-ES" sz="1600" b="1" i="0" smtClean="0">
                          <a:effectLst/>
                          <a:latin typeface="Cambria Math" panose="02040503050406030204" pitchFamily="18" charset="0"/>
                        </a:rPr>
                        <m:t>𝐩𝐨𝐭𝐞𝐧𝐜𝐢𝐚𝐥</m:t>
                      </m:r>
                      <m:r>
                        <a:rPr lang="es-ES" sz="1600" b="1" i="0" smtClean="0">
                          <a:effectLst/>
                          <a:latin typeface="Cambria Math" panose="02040503050406030204" pitchFamily="18" charset="0"/>
                        </a:rPr>
                        <m:t> </m:t>
                      </m:r>
                      <m:r>
                        <a:rPr lang="es-ES" sz="1600" b="1" i="0" smtClean="0">
                          <a:effectLst/>
                          <a:latin typeface="Cambria Math" panose="02040503050406030204" pitchFamily="18" charset="0"/>
                        </a:rPr>
                        <m:t>𝐠𝐫𝐚𝐯𝐢𝐭𝐚𝐭𝐨𝐫𝐢𝐚</m:t>
                      </m:r>
                      <m:r>
                        <a:rPr lang="es-ES" sz="1600" b="0" i="0" smtClean="0">
                          <a:latin typeface="Cambria Math" panose="02040503050406030204" pitchFamily="18" charset="0"/>
                        </a:rPr>
                        <m:t>.</m:t>
                      </m:r>
                    </m:oMath>
                  </m:oMathPara>
                </a14:m>
                <a:endParaRPr lang="es-ES" sz="1600" dirty="0">
                  <a:cs typeface="Calibri" panose="020F0502020204030204" pitchFamily="34" charset="0"/>
                </a:endParaRPr>
              </a:p>
            </p:txBody>
          </p:sp>
        </mc:Choice>
        <mc:Fallback xmlns="">
          <p:sp>
            <p:nvSpPr>
              <p:cNvPr id="31" name="6 CuadroTexto"/>
              <p:cNvSpPr txBox="1">
                <a:spLocks noRot="1" noChangeAspect="1" noMove="1" noResize="1" noEditPoints="1" noAdjustHandles="1" noChangeArrowheads="1" noChangeShapeType="1" noTextEdit="1"/>
              </p:cNvSpPr>
              <p:nvPr/>
            </p:nvSpPr>
            <p:spPr>
              <a:xfrm>
                <a:off x="288594" y="3418751"/>
                <a:ext cx="4714752" cy="338554"/>
              </a:xfrm>
              <a:prstGeom prst="rect">
                <a:avLst/>
              </a:prstGeom>
              <a:blipFill>
                <a:blip r:embed="rId12"/>
                <a:stretch>
                  <a:fillRect b="-9091"/>
                </a:stretch>
              </a:blipFill>
            </p:spPr>
            <p:txBody>
              <a:bodyPr/>
              <a:lstStyle/>
              <a:p>
                <a:r>
                  <a:rPr lang="es-ES">
                    <a:noFill/>
                  </a:rPr>
                  <a:t> </a:t>
                </a:r>
              </a:p>
            </p:txBody>
          </p:sp>
        </mc:Fallback>
      </mc:AlternateContent>
      <p:sp>
        <p:nvSpPr>
          <p:cNvPr id="32" name="11 CuadroTexto"/>
          <p:cNvSpPr txBox="1"/>
          <p:nvPr/>
        </p:nvSpPr>
        <p:spPr>
          <a:xfrm>
            <a:off x="423039" y="3912643"/>
            <a:ext cx="8262321" cy="1077218"/>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dirty="0"/>
              <a:t>El trabajo realizado por la fuerza gravitatoria sobre los cuerpos es igual a la variación negativa de su energía potencial gravitatoria:</a:t>
            </a:r>
          </a:p>
          <a:p>
            <a:pPr algn="just"/>
            <a:endParaRPr lang="es-ES" sz="1600" dirty="0"/>
          </a:p>
          <a:p>
            <a:pPr algn="just"/>
            <a:endParaRPr lang="es-ES" sz="1600" dirty="0"/>
          </a:p>
        </p:txBody>
      </p:sp>
      <mc:AlternateContent xmlns:mc="http://schemas.openxmlformats.org/markup-compatibility/2006" xmlns:a14="http://schemas.microsoft.com/office/drawing/2010/main">
        <mc:Choice Requires="a14">
          <p:sp>
            <p:nvSpPr>
              <p:cNvPr id="33" name="7 CuadroTexto"/>
              <p:cNvSpPr txBox="1"/>
              <p:nvPr/>
            </p:nvSpPr>
            <p:spPr>
              <a:xfrm>
                <a:off x="3339139" y="4451252"/>
                <a:ext cx="2375843"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a:rPr>
                            <m:t>𝑊</m:t>
                          </m:r>
                        </m:e>
                        <m:sub>
                          <m:r>
                            <a:rPr lang="es-ES" b="0" i="1" smtClean="0">
                              <a:latin typeface="Cambria Math"/>
                            </a:rPr>
                            <m:t>𝑔𝑟𝑎𝑣𝑖𝑡𝑎𝑡𝑜𝑟𝑖𝑎</m:t>
                          </m:r>
                        </m:sub>
                      </m:sSub>
                      <m:r>
                        <a:rPr lang="es-ES" b="0" i="1" smtClean="0">
                          <a:latin typeface="Cambria Math"/>
                        </a:rPr>
                        <m:t>=−</m:t>
                      </m:r>
                      <m:r>
                        <a:rPr lang="es-ES" b="0" i="1" smtClean="0">
                          <a:latin typeface="Cambria Math"/>
                          <a:ea typeface="Cambria Math"/>
                        </a:rPr>
                        <m:t>∆</m:t>
                      </m:r>
                      <m:sSub>
                        <m:sSubPr>
                          <m:ctrlPr>
                            <a:rPr lang="es-ES" b="0" i="1" smtClean="0">
                              <a:latin typeface="Cambria Math" panose="02040503050406030204" pitchFamily="18" charset="0"/>
                              <a:ea typeface="Cambria Math"/>
                            </a:rPr>
                          </m:ctrlPr>
                        </m:sSubPr>
                        <m:e>
                          <m:r>
                            <a:rPr lang="es-ES" b="0" i="1" smtClean="0">
                              <a:latin typeface="Cambria Math"/>
                              <a:ea typeface="Cambria Math"/>
                            </a:rPr>
                            <m:t>𝐸</m:t>
                          </m:r>
                        </m:e>
                        <m:sub>
                          <m:r>
                            <a:rPr lang="es-ES" b="0" i="1" smtClean="0">
                              <a:latin typeface="Cambria Math"/>
                              <a:ea typeface="Cambria Math"/>
                            </a:rPr>
                            <m:t>𝑃</m:t>
                          </m:r>
                        </m:sub>
                      </m:sSub>
                    </m:oMath>
                  </m:oMathPara>
                </a14:m>
                <a:endParaRPr lang="es-ES" dirty="0"/>
              </a:p>
            </p:txBody>
          </p:sp>
        </mc:Choice>
        <mc:Fallback xmlns="">
          <p:sp>
            <p:nvSpPr>
              <p:cNvPr id="33" name="7 CuadroTexto"/>
              <p:cNvSpPr txBox="1">
                <a:spLocks noRot="1" noChangeAspect="1" noMove="1" noResize="1" noEditPoints="1" noAdjustHandles="1" noChangeArrowheads="1" noChangeShapeType="1" noTextEdit="1"/>
              </p:cNvSpPr>
              <p:nvPr/>
            </p:nvSpPr>
            <p:spPr>
              <a:xfrm>
                <a:off x="3339139" y="4451252"/>
                <a:ext cx="2375843" cy="391902"/>
              </a:xfrm>
              <a:prstGeom prst="rect">
                <a:avLst/>
              </a:prstGeom>
              <a:blipFill>
                <a:blip r:embed="rId13"/>
                <a:stretch>
                  <a:fillRect b="-10938"/>
                </a:stretch>
              </a:blipFill>
            </p:spPr>
            <p:txBody>
              <a:bodyPr/>
              <a:lstStyle/>
              <a:p>
                <a:r>
                  <a:rPr lang="es-ES">
                    <a:noFill/>
                  </a:rPr>
                  <a:t> </a:t>
                </a:r>
              </a:p>
            </p:txBody>
          </p:sp>
        </mc:Fallback>
      </mc:AlternateContent>
      <p:sp>
        <p:nvSpPr>
          <p:cNvPr id="34" name="11 CuadroTexto"/>
          <p:cNvSpPr txBox="1"/>
          <p:nvPr/>
        </p:nvSpPr>
        <p:spPr>
          <a:xfrm>
            <a:off x="423039" y="5211001"/>
            <a:ext cx="8262321"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b="1" dirty="0"/>
              <a:t>Fuerzas conservativas </a:t>
            </a:r>
            <a:r>
              <a:rPr lang="es-ES" sz="1600" dirty="0"/>
              <a:t>son aquellas en las que el trabajo realizado por ellas solo depende de la posición inicial y final del cuerpo y es independiente de la trayectoria seguida. Dicho trabajo equivale a la variación negativa de la energía potencial:</a:t>
            </a:r>
          </a:p>
          <a:p>
            <a:pPr algn="just"/>
            <a:endParaRPr lang="es-ES" sz="1600" dirty="0" smtClean="0"/>
          </a:p>
          <a:p>
            <a:pPr algn="just"/>
            <a:endParaRPr lang="es-ES" sz="1600" dirty="0"/>
          </a:p>
        </p:txBody>
      </p:sp>
      <mc:AlternateContent xmlns:mc="http://schemas.openxmlformats.org/markup-compatibility/2006" xmlns:a14="http://schemas.microsoft.com/office/drawing/2010/main">
        <mc:Choice Requires="a14">
          <p:sp>
            <p:nvSpPr>
              <p:cNvPr id="35" name="7 CuadroTexto"/>
              <p:cNvSpPr txBox="1"/>
              <p:nvPr/>
            </p:nvSpPr>
            <p:spPr>
              <a:xfrm>
                <a:off x="2649478" y="5928795"/>
                <a:ext cx="3809441" cy="738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a:rPr>
                            <m:t>𝑊</m:t>
                          </m:r>
                        </m:e>
                        <m:sub>
                          <m:r>
                            <a:rPr lang="es-ES" sz="1600" b="0" i="1" smtClean="0">
                              <a:latin typeface="Cambria Math"/>
                            </a:rPr>
                            <m:t>𝐶</m:t>
                          </m:r>
                        </m:sub>
                      </m:sSub>
                      <m:r>
                        <a:rPr lang="es-ES" sz="1600" b="0" i="1" smtClean="0">
                          <a:latin typeface="Cambria Math"/>
                        </a:rPr>
                        <m:t>=−</m:t>
                      </m:r>
                      <m:r>
                        <a:rPr lang="es-ES" sz="1600" b="0" i="1" smtClean="0">
                          <a:latin typeface="Cambria Math"/>
                          <a:ea typeface="Cambria Math"/>
                        </a:rPr>
                        <m:t>∆</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𝑃</m:t>
                          </m:r>
                        </m:sub>
                      </m:sSub>
                      <m:r>
                        <a:rPr lang="es-ES" sz="1600" b="0" i="1" smtClean="0">
                          <a:latin typeface="Cambria Math" panose="02040503050406030204" pitchFamily="18" charset="0"/>
                          <a:ea typeface="Cambria Math"/>
                        </a:rPr>
                        <m:t>    </m:t>
                      </m:r>
                      <m:r>
                        <a:rPr lang="es-ES" sz="1600" b="0" i="1" smtClean="0">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a:rPr>
                            <m:t>𝑊</m:t>
                          </m:r>
                        </m:e>
                        <m:sub>
                          <m:r>
                            <a:rPr lang="es-ES" sz="1600" i="1">
                              <a:latin typeface="Cambria Math"/>
                            </a:rPr>
                            <m:t>𝐶</m:t>
                          </m:r>
                        </m:sub>
                      </m:sSub>
                      <m:r>
                        <a:rPr lang="es-ES" sz="1600" i="1">
                          <a:latin typeface="Cambria Math"/>
                        </a:rPr>
                        <m:t>=</m:t>
                      </m:r>
                      <m:nary>
                        <m:naryPr>
                          <m:chr m:val="∮"/>
                          <m:limLoc m:val="undOvr"/>
                          <m:subHide m:val="on"/>
                          <m:supHide m:val="on"/>
                          <m:ctrlPr>
                            <a:rPr lang="es-ES" sz="1600" i="1">
                              <a:latin typeface="Cambria Math" panose="02040503050406030204" pitchFamily="18" charset="0"/>
                            </a:rPr>
                          </m:ctrlPr>
                        </m:naryPr>
                        <m:sub/>
                        <m:sup/>
                        <m:e>
                          <m:acc>
                            <m:accPr>
                              <m:chr m:val="⃗"/>
                              <m:ctrlPr>
                                <a:rPr lang="es-ES" sz="1600" i="1">
                                  <a:latin typeface="Cambria Math" panose="02040503050406030204" pitchFamily="18" charset="0"/>
                                </a:rPr>
                              </m:ctrlPr>
                            </m:accPr>
                            <m:e>
                              <m:r>
                                <a:rPr lang="es-ES" sz="1600" i="1">
                                  <a:latin typeface="Cambria Math"/>
                                </a:rPr>
                                <m:t>𝐹</m:t>
                              </m:r>
                            </m:e>
                          </m:acc>
                        </m:e>
                      </m:nary>
                      <m:r>
                        <a:rPr lang="es-ES" sz="1600" i="1">
                          <a:latin typeface="Cambria Math"/>
                        </a:rPr>
                        <m:t>·</m:t>
                      </m:r>
                      <m:r>
                        <a:rPr lang="es-ES" sz="1600" i="1">
                          <a:latin typeface="Cambria Math"/>
                        </a:rPr>
                        <m:t>𝑑</m:t>
                      </m:r>
                      <m:acc>
                        <m:accPr>
                          <m:chr m:val="⃗"/>
                          <m:ctrlPr>
                            <a:rPr lang="es-ES" sz="1600" i="1">
                              <a:latin typeface="Cambria Math" panose="02040503050406030204" pitchFamily="18" charset="0"/>
                            </a:rPr>
                          </m:ctrlPr>
                        </m:accPr>
                        <m:e>
                          <m:r>
                            <a:rPr lang="es-ES" sz="1600" i="1">
                              <a:latin typeface="Cambria Math"/>
                            </a:rPr>
                            <m:t>𝑟</m:t>
                          </m:r>
                        </m:e>
                      </m:acc>
                      <m:r>
                        <a:rPr lang="es-ES" sz="1600" i="1">
                          <a:latin typeface="Cambria Math"/>
                        </a:rPr>
                        <m:t>=0</m:t>
                      </m:r>
                    </m:oMath>
                  </m:oMathPara>
                </a14:m>
                <a:endParaRPr lang="es-ES" sz="1600" dirty="0"/>
              </a:p>
            </p:txBody>
          </p:sp>
        </mc:Choice>
        <mc:Fallback xmlns="">
          <p:sp>
            <p:nvSpPr>
              <p:cNvPr id="35" name="7 CuadroTexto"/>
              <p:cNvSpPr txBox="1">
                <a:spLocks noRot="1" noChangeAspect="1" noMove="1" noResize="1" noEditPoints="1" noAdjustHandles="1" noChangeArrowheads="1" noChangeShapeType="1" noTextEdit="1"/>
              </p:cNvSpPr>
              <p:nvPr/>
            </p:nvSpPr>
            <p:spPr>
              <a:xfrm>
                <a:off x="2649478" y="5928795"/>
                <a:ext cx="3809441" cy="738215"/>
              </a:xfrm>
              <a:prstGeom prst="rect">
                <a:avLst/>
              </a:prstGeom>
              <a:blipFill>
                <a:blip r:embed="rId14"/>
                <a:stretch>
                  <a:fillRect/>
                </a:stretch>
              </a:blipFill>
            </p:spPr>
            <p:txBody>
              <a:bodyPr/>
              <a:lstStyle/>
              <a:p>
                <a:r>
                  <a:rPr lang="es-ES">
                    <a:noFill/>
                  </a:rPr>
                  <a:t> </a:t>
                </a:r>
              </a:p>
            </p:txBody>
          </p:sp>
        </mc:Fallback>
      </mc:AlternateContent>
      <p:sp>
        <p:nvSpPr>
          <p:cNvPr id="37" name="Rectángulo 36"/>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5852547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12. Energía Potencial. Fuerzas conservativas</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36" name="Tabla 35"/>
              <p:cNvGraphicFramePr>
                <a:graphicFrameLocks noGrp="1"/>
              </p:cNvGraphicFramePr>
              <p:nvPr>
                <p:extLst>
                  <p:ext uri="{D42A27DB-BD31-4B8C-83A1-F6EECF244321}">
                    <p14:modId xmlns:p14="http://schemas.microsoft.com/office/powerpoint/2010/main" val="2653569201"/>
                  </p:ext>
                </p:extLst>
              </p:nvPr>
            </p:nvGraphicFramePr>
            <p:xfrm>
              <a:off x="508000" y="1206501"/>
              <a:ext cx="8178801" cy="28651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03564">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503136">
                    <a:tc>
                      <a:txBody>
                        <a:bodyPr/>
                        <a:lstStyle/>
                        <a:p>
                          <a:pPr algn="r">
                            <a:lnSpc>
                              <a:spcPct val="100000"/>
                            </a:lnSpc>
                          </a:pPr>
                          <a:r>
                            <a:rPr lang="es-ES" sz="1600" dirty="0" smtClean="0">
                              <a:latin typeface="+mn-lt"/>
                            </a:rPr>
                            <a:t>18.</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 </a:t>
                          </a:r>
                          <a:r>
                            <a:rPr lang="es-ES" sz="1600" dirty="0"/>
                            <a:t>cuerpo se desplaza desde el punto </a:t>
                          </a:r>
                          <a14:m>
                            <m:oMath xmlns:m="http://schemas.openxmlformats.org/officeDocument/2006/math">
                              <m:r>
                                <a:rPr lang="es-ES" sz="1600" i="1" dirty="0" smtClean="0">
                                  <a:latin typeface="Cambria Math" panose="02040503050406030204" pitchFamily="18" charset="0"/>
                                </a:rPr>
                                <m:t>𝐴</m:t>
                              </m:r>
                              <m:r>
                                <a:rPr lang="es-ES" sz="1600" i="1" dirty="0" smtClean="0">
                                  <a:latin typeface="Cambria Math" panose="02040503050406030204" pitchFamily="18" charset="0"/>
                                </a:rPr>
                                <m:t>(1, 1) </m:t>
                              </m:r>
                            </m:oMath>
                          </a14:m>
                          <a:r>
                            <a:rPr lang="es-ES" sz="1600" dirty="0"/>
                            <a:t>hasta el punto </a:t>
                          </a:r>
                          <a14:m>
                            <m:oMath xmlns:m="http://schemas.openxmlformats.org/officeDocument/2006/math">
                              <m:r>
                                <a:rPr lang="es-ES" sz="1600" i="1" dirty="0" smtClean="0">
                                  <a:latin typeface="Cambria Math" panose="02040503050406030204" pitchFamily="18" charset="0"/>
                                </a:rPr>
                                <m:t>𝐷</m:t>
                              </m:r>
                              <m:r>
                                <a:rPr lang="es-ES" sz="1600" i="1" dirty="0" smtClean="0">
                                  <a:latin typeface="Cambria Math" panose="02040503050406030204" pitchFamily="18" charset="0"/>
                                </a:rPr>
                                <m:t>(3, 3) </m:t>
                              </m:r>
                            </m:oMath>
                          </a14:m>
                          <a:r>
                            <a:rPr lang="es-ES" sz="1600" dirty="0"/>
                            <a:t>bajo la acción de una fuerza que obedece a la expresión</a:t>
                          </a:r>
                          <a:r>
                            <a:rPr lang="es-ES" sz="1600" dirty="0" smtClean="0"/>
                            <a:t>:</a:t>
                          </a:r>
                        </a:p>
                        <a:p>
                          <a:pPr marL="0" indent="0" algn="just"/>
                          <a:endParaRPr lang="es-ES" sz="1600" b="1" dirty="0" smtClean="0"/>
                        </a:p>
                        <a:p>
                          <a:pPr marL="0" indent="0" algn="just"/>
                          <a:endParaRPr lang="es-ES" sz="1600" b="1" dirty="0" smtClean="0"/>
                        </a:p>
                        <a:p>
                          <a:pPr marL="0" indent="0" algn="just"/>
                          <a:endParaRPr lang="es-ES" sz="1600" b="1"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donde </a:t>
                          </a:r>
                          <a:r>
                            <a:rPr lang="es-ES" sz="1600" i="1" dirty="0"/>
                            <a:t>k</a:t>
                          </a:r>
                          <a:r>
                            <a:rPr lang="es-ES" sz="1600" dirty="0"/>
                            <a:t> es una constante. Determina el trabajo efectuado por dicha fuerza a lo largo de las siguientes </a:t>
                          </a:r>
                          <a:r>
                            <a:rPr lang="es-ES" sz="1600" dirty="0" smtClean="0"/>
                            <a:t>trayectorias: i) Trayectoria </a:t>
                          </a:r>
                          <a:r>
                            <a:rPr lang="es-ES" sz="1600" dirty="0"/>
                            <a:t>directa desde A hasta </a:t>
                          </a:r>
                          <a:r>
                            <a:rPr lang="es-ES" sz="1600" dirty="0" smtClean="0"/>
                            <a:t>D; ii) Trayectoria </a:t>
                          </a:r>
                          <a:r>
                            <a:rPr lang="es-ES" sz="1600" dirty="0"/>
                            <a:t>A(1, 1) </a:t>
                          </a:r>
                          <a14:m>
                            <m:oMath xmlns:m="http://schemas.openxmlformats.org/officeDocument/2006/math">
                              <m:r>
                                <a:rPr lang="es-ES" sz="1600" i="1">
                                  <a:latin typeface="Cambria Math" panose="02040503050406030204" pitchFamily="18" charset="0"/>
                                  <a:ea typeface="Cambria Math" panose="02040503050406030204" pitchFamily="18" charset="0"/>
                                </a:rPr>
                                <m:t>→</m:t>
                              </m:r>
                            </m:oMath>
                          </a14:m>
                          <a:r>
                            <a:rPr lang="es-ES" sz="1600" dirty="0"/>
                            <a:t> B(1, 3) </a:t>
                          </a:r>
                          <a14:m>
                            <m:oMath xmlns:m="http://schemas.openxmlformats.org/officeDocument/2006/math">
                              <m:r>
                                <a:rPr lang="es-ES" sz="1600" i="1">
                                  <a:latin typeface="Cambria Math" panose="02040503050406030204" pitchFamily="18" charset="0"/>
                                  <a:ea typeface="Cambria Math" panose="02040503050406030204" pitchFamily="18" charset="0"/>
                                </a:rPr>
                                <m:t>→</m:t>
                              </m:r>
                            </m:oMath>
                          </a14:m>
                          <a:r>
                            <a:rPr lang="es-ES" sz="1600" dirty="0"/>
                            <a:t> D(3, </a:t>
                          </a:r>
                          <a:r>
                            <a:rPr lang="es-ES" sz="1600" dirty="0" smtClean="0"/>
                            <a:t>3); iii) Trayectoria </a:t>
                          </a:r>
                          <a:r>
                            <a:rPr lang="es-ES" sz="1600" dirty="0"/>
                            <a:t>A(1, 1) </a:t>
                          </a:r>
                          <a14:m>
                            <m:oMath xmlns:m="http://schemas.openxmlformats.org/officeDocument/2006/math">
                              <m:r>
                                <a:rPr lang="es-ES" sz="1600" i="1">
                                  <a:latin typeface="Cambria Math" panose="02040503050406030204" pitchFamily="18" charset="0"/>
                                  <a:ea typeface="Cambria Math" panose="02040503050406030204" pitchFamily="18" charset="0"/>
                                </a:rPr>
                                <m:t>→</m:t>
                              </m:r>
                            </m:oMath>
                          </a14:m>
                          <a:r>
                            <a:rPr lang="es-ES" sz="1600" dirty="0"/>
                            <a:t> C(3, 1) </a:t>
                          </a:r>
                          <a14:m>
                            <m:oMath xmlns:m="http://schemas.openxmlformats.org/officeDocument/2006/math">
                              <m:r>
                                <a:rPr lang="es-ES" sz="1600" i="1">
                                  <a:latin typeface="Cambria Math" panose="02040503050406030204" pitchFamily="18" charset="0"/>
                                  <a:ea typeface="Cambria Math" panose="02040503050406030204" pitchFamily="18" charset="0"/>
                                </a:rPr>
                                <m:t>→</m:t>
                              </m:r>
                            </m:oMath>
                          </a14:m>
                          <a:r>
                            <a:rPr lang="es-ES" sz="1600" dirty="0"/>
                            <a:t> D(3, 3</a:t>
                          </a:r>
                          <a:r>
                            <a:rPr lang="es-ES" sz="1600" dirty="0" smtClean="0"/>
                            <a:t>); iv) ¿Qué </a:t>
                          </a:r>
                          <a:r>
                            <a:rPr lang="es-ES" sz="1600" dirty="0"/>
                            <a:t>puede decirse de dicha fuerza</a:t>
                          </a:r>
                          <a:r>
                            <a:rPr lang="es-ES" sz="1600" dirty="0" smtClean="0"/>
                            <a:t>?</a:t>
                          </a:r>
                          <a:endParaRPr lang="es-ES" sz="1600" b="1" dirty="0" smtClean="0"/>
                        </a:p>
                        <a:p>
                          <a:pPr marL="0" indent="0" algn="just"/>
                          <a:r>
                            <a:rPr lang="es-ES" sz="1600" b="1" dirty="0" smtClean="0"/>
                            <a:t>Sol</a:t>
                          </a:r>
                          <a:r>
                            <a:rPr lang="es-ES" sz="1600" dirty="0" smtClean="0"/>
                            <a:t>:i) </a:t>
                          </a:r>
                          <a14:m>
                            <m:oMath xmlns:m="http://schemas.openxmlformats.org/officeDocument/2006/math">
                              <m:r>
                                <a:rPr lang="es-ES" sz="1600" i="1">
                                  <a:latin typeface="Cambria Math" panose="02040503050406030204" pitchFamily="18" charset="0"/>
                                </a:rPr>
                                <m:t>𝑊</m:t>
                              </m:r>
                              <m:r>
                                <a:rPr lang="es-ES" sz="1600" i="1">
                                  <a:latin typeface="Cambria Math" panose="02040503050406030204" pitchFamily="18" charset="0"/>
                                </a:rPr>
                                <m:t>=</m:t>
                              </m:r>
                              <m:f>
                                <m:fPr>
                                  <m:type m:val="lin"/>
                                  <m:ctrlPr>
                                    <a:rPr lang="es-ES" sz="1600" i="1">
                                      <a:latin typeface="Cambria Math" panose="02040503050406030204" pitchFamily="18" charset="0"/>
                                    </a:rPr>
                                  </m:ctrlPr>
                                </m:fPr>
                                <m:num>
                                  <m:r>
                                    <a:rPr lang="es-ES" sz="1600" i="1">
                                      <a:latin typeface="Cambria Math" panose="02040503050406030204" pitchFamily="18" charset="0"/>
                                    </a:rPr>
                                    <m:t>4</m:t>
                                  </m:r>
                                  <m:r>
                                    <a:rPr lang="es-ES" sz="1600" i="1">
                                      <a:latin typeface="Cambria Math" panose="02040503050406030204" pitchFamily="18" charset="0"/>
                                    </a:rPr>
                                    <m:t>𝑘</m:t>
                                  </m:r>
                                </m:num>
                                <m:den>
                                  <m:r>
                                    <a:rPr lang="es-ES" sz="1600" i="1">
                                      <a:latin typeface="Cambria Math" panose="02040503050406030204" pitchFamily="18" charset="0"/>
                                    </a:rPr>
                                    <m:t>3</m:t>
                                  </m:r>
                                </m:den>
                              </m:f>
                            </m:oMath>
                          </a14:m>
                          <a:r>
                            <a:rPr lang="es-ES" sz="1600" dirty="0"/>
                            <a:t>; </a:t>
                          </a:r>
                          <a:r>
                            <a:rPr lang="es-ES" sz="1600" dirty="0" smtClean="0"/>
                            <a:t>ii) </a:t>
                          </a:r>
                          <a14:m>
                            <m:oMath xmlns:m="http://schemas.openxmlformats.org/officeDocument/2006/math">
                              <m:r>
                                <a:rPr lang="es-ES" sz="1600" i="1">
                                  <a:latin typeface="Cambria Math" panose="02040503050406030204" pitchFamily="18" charset="0"/>
                                </a:rPr>
                                <m:t>𝑊</m:t>
                              </m:r>
                              <m:r>
                                <a:rPr lang="es-ES" sz="1600" i="1">
                                  <a:latin typeface="Cambria Math" panose="02040503050406030204" pitchFamily="18" charset="0"/>
                                </a:rPr>
                                <m:t>=</m:t>
                              </m:r>
                              <m:f>
                                <m:fPr>
                                  <m:type m:val="lin"/>
                                  <m:ctrlPr>
                                    <a:rPr lang="es-ES" sz="1600" i="1">
                                      <a:latin typeface="Cambria Math" panose="02040503050406030204" pitchFamily="18" charset="0"/>
                                    </a:rPr>
                                  </m:ctrlPr>
                                </m:fPr>
                                <m:num>
                                  <m:r>
                                    <a:rPr lang="es-ES" sz="1600" i="1">
                                      <a:latin typeface="Cambria Math" panose="02040503050406030204" pitchFamily="18" charset="0"/>
                                    </a:rPr>
                                    <m:t>4</m:t>
                                  </m:r>
                                  <m:r>
                                    <a:rPr lang="es-ES" sz="1600" i="1">
                                      <a:latin typeface="Cambria Math" panose="02040503050406030204" pitchFamily="18" charset="0"/>
                                    </a:rPr>
                                    <m:t>𝑘</m:t>
                                  </m:r>
                                </m:num>
                                <m:den>
                                  <m:r>
                                    <a:rPr lang="es-ES" sz="1600" i="1">
                                      <a:latin typeface="Cambria Math" panose="02040503050406030204" pitchFamily="18" charset="0"/>
                                    </a:rPr>
                                    <m:t>3</m:t>
                                  </m:r>
                                </m:den>
                              </m:f>
                            </m:oMath>
                          </a14:m>
                          <a:r>
                            <a:rPr lang="es-ES" sz="1600" dirty="0"/>
                            <a:t>; </a:t>
                          </a:r>
                          <a:r>
                            <a:rPr lang="es-ES" sz="1600" dirty="0" smtClean="0"/>
                            <a:t>iii) </a:t>
                          </a:r>
                          <a14:m>
                            <m:oMath xmlns:m="http://schemas.openxmlformats.org/officeDocument/2006/math">
                              <m:r>
                                <a:rPr lang="es-ES" sz="1600" i="1">
                                  <a:latin typeface="Cambria Math" panose="02040503050406030204" pitchFamily="18" charset="0"/>
                                </a:rPr>
                                <m:t>𝑊</m:t>
                              </m:r>
                              <m:r>
                                <a:rPr lang="es-ES" sz="1600" i="1">
                                  <a:latin typeface="Cambria Math" panose="02040503050406030204" pitchFamily="18" charset="0"/>
                                </a:rPr>
                                <m:t>=</m:t>
                              </m:r>
                              <m:f>
                                <m:fPr>
                                  <m:type m:val="lin"/>
                                  <m:ctrlPr>
                                    <a:rPr lang="es-ES" sz="1600" i="1">
                                      <a:latin typeface="Cambria Math" panose="02040503050406030204" pitchFamily="18" charset="0"/>
                                    </a:rPr>
                                  </m:ctrlPr>
                                </m:fPr>
                                <m:num>
                                  <m:r>
                                    <a:rPr lang="es-ES" sz="1600" i="1">
                                      <a:latin typeface="Cambria Math" panose="02040503050406030204" pitchFamily="18" charset="0"/>
                                    </a:rPr>
                                    <m:t>4</m:t>
                                  </m:r>
                                  <m:r>
                                    <a:rPr lang="es-ES" sz="1600" i="1">
                                      <a:latin typeface="Cambria Math" panose="02040503050406030204" pitchFamily="18" charset="0"/>
                                    </a:rPr>
                                    <m:t>𝑘</m:t>
                                  </m:r>
                                </m:num>
                                <m:den>
                                  <m:r>
                                    <a:rPr lang="es-ES" sz="1600" i="1">
                                      <a:latin typeface="Cambria Math" panose="02040503050406030204" pitchFamily="18" charset="0"/>
                                    </a:rPr>
                                    <m:t>3</m:t>
                                  </m:r>
                                </m:den>
                              </m:f>
                            </m:oMath>
                          </a14:m>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Choice>
        <mc:Fallback xmlns="">
          <p:graphicFrame>
            <p:nvGraphicFramePr>
              <p:cNvPr id="36" name="Tabla 35"/>
              <p:cNvGraphicFramePr>
                <a:graphicFrameLocks noGrp="1"/>
              </p:cNvGraphicFramePr>
              <p:nvPr>
                <p:extLst>
                  <p:ext uri="{D42A27DB-BD31-4B8C-83A1-F6EECF244321}">
                    <p14:modId xmlns:p14="http://schemas.microsoft.com/office/powerpoint/2010/main" val="2653569201"/>
                  </p:ext>
                </p:extLst>
              </p:nvPr>
            </p:nvGraphicFramePr>
            <p:xfrm>
              <a:off x="508000" y="1206501"/>
              <a:ext cx="8178801" cy="2865120"/>
            </p:xfrm>
            <a:graphic>
              <a:graphicData uri="http://schemas.openxmlformats.org/drawingml/2006/table">
                <a:tbl>
                  <a:tblPr firstRow="1" bandRow="1">
                    <a:tableStyleId>{7DF18680-E054-41AD-8BC1-D1AEF772440D}</a:tableStyleId>
                  </a:tblPr>
                  <a:tblGrid>
                    <a:gridCol w="381000">
                      <a:extLst>
                        <a:ext uri="{9D8B030D-6E8A-4147-A177-3AD203B41FA5}">
                          <a16:colId xmlns:a16="http://schemas.microsoft.com/office/drawing/2014/main" val="2610252087"/>
                        </a:ext>
                      </a:extLst>
                    </a:gridCol>
                    <a:gridCol w="1193800">
                      <a:extLst>
                        <a:ext uri="{9D8B030D-6E8A-4147-A177-3AD203B41FA5}">
                          <a16:colId xmlns:a16="http://schemas.microsoft.com/office/drawing/2014/main" val="3809521380"/>
                        </a:ext>
                      </a:extLst>
                    </a:gridCol>
                    <a:gridCol w="66040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2529840">
                    <a:tc>
                      <a:txBody>
                        <a:bodyPr/>
                        <a:lstStyle/>
                        <a:p>
                          <a:pPr algn="r">
                            <a:lnSpc>
                              <a:spcPct val="100000"/>
                            </a:lnSpc>
                          </a:pPr>
                          <a:r>
                            <a:rPr lang="es-ES" sz="1600" dirty="0" smtClean="0">
                              <a:latin typeface="+mn-lt"/>
                            </a:rPr>
                            <a:t>18.</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blipFill>
                          <a:blip r:embed="rId3"/>
                          <a:stretch>
                            <a:fillRect l="-5000" t="-13462" r="-156" b="-21875"/>
                          </a:stretch>
                        </a:blipFill>
                      </a:tcPr>
                    </a:tc>
                    <a:tc hMerge="1">
                      <a:txBody>
                        <a:bodyPr/>
                        <a:lstStyle/>
                        <a:p>
                          <a:endParaRPr lang="es-ES" sz="1600" dirty="0"/>
                        </a:p>
                      </a:txBody>
                      <a:tcPr/>
                    </a:tc>
                    <a:extLst>
                      <a:ext uri="{0D108BD9-81ED-4DB2-BD59-A6C34878D82A}">
                        <a16:rowId xmlns:a16="http://schemas.microsoft.com/office/drawing/2014/main" val="1235451715"/>
                      </a:ext>
                    </a:extLst>
                  </a:tr>
                </a:tbl>
              </a:graphicData>
            </a:graphic>
          </p:graphicFrame>
        </mc:Fallback>
      </mc:AlternateContent>
      <mc:AlternateContent xmlns:mc="http://schemas.openxmlformats.org/markup-compatibility/2006" xmlns:a14="http://schemas.microsoft.com/office/drawing/2010/main">
        <mc:Choice Requires="a14">
          <p:sp>
            <p:nvSpPr>
              <p:cNvPr id="37" name="CuadroTexto 36"/>
              <p:cNvSpPr txBox="1"/>
              <p:nvPr/>
            </p:nvSpPr>
            <p:spPr>
              <a:xfrm>
                <a:off x="3756977" y="2167909"/>
                <a:ext cx="1680845" cy="5095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𝐹</m:t>
                          </m:r>
                        </m:e>
                      </m:ac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𝑘</m:t>
                          </m:r>
                        </m:num>
                        <m:den>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𝑥</m:t>
                              </m:r>
                            </m:e>
                            <m:sup>
                              <m:r>
                                <a:rPr lang="es-ES" sz="1600" b="0" i="1" smtClean="0">
                                  <a:latin typeface="Cambria Math" panose="02040503050406030204" pitchFamily="18" charset="0"/>
                                </a:rPr>
                                <m:t>2</m:t>
                              </m:r>
                            </m:sup>
                          </m:sSup>
                        </m:den>
                      </m:f>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𝑖</m:t>
                          </m:r>
                        </m:e>
                      </m:acc>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𝑘</m:t>
                          </m:r>
                        </m:num>
                        <m:den>
                          <m:sSup>
                            <m:sSupPr>
                              <m:ctrlPr>
                                <a:rPr lang="es-ES" sz="1600" i="1">
                                  <a:latin typeface="Cambria Math" panose="02040503050406030204" pitchFamily="18" charset="0"/>
                                </a:rPr>
                              </m:ctrlPr>
                            </m:sSupPr>
                            <m:e>
                              <m:r>
                                <a:rPr lang="es-ES" sz="1600" b="0" i="1" smtClean="0">
                                  <a:latin typeface="Cambria Math" panose="02040503050406030204" pitchFamily="18" charset="0"/>
                                </a:rPr>
                                <m:t>𝑦</m:t>
                              </m:r>
                            </m:e>
                            <m:sup>
                              <m:r>
                                <a:rPr lang="es-ES" sz="1600" i="1">
                                  <a:latin typeface="Cambria Math" panose="02040503050406030204" pitchFamily="18" charset="0"/>
                                </a:rPr>
                                <m:t>2</m:t>
                              </m:r>
                            </m:sup>
                          </m:sSup>
                        </m:den>
                      </m:f>
                      <m:acc>
                        <m:accPr>
                          <m:chr m:val="̂"/>
                          <m:ctrlPr>
                            <a:rPr lang="es-ES" sz="1600" i="1">
                              <a:latin typeface="Cambria Math" panose="02040503050406030204" pitchFamily="18" charset="0"/>
                            </a:rPr>
                          </m:ctrlPr>
                        </m:accPr>
                        <m:e>
                          <m:r>
                            <a:rPr lang="es-ES" sz="1600" b="0" i="1" smtClean="0">
                              <a:latin typeface="Cambria Math" panose="02040503050406030204" pitchFamily="18" charset="0"/>
                            </a:rPr>
                            <m:t>𝑗</m:t>
                          </m:r>
                        </m:e>
                      </m:acc>
                      <m:r>
                        <a:rPr lang="es-ES" sz="1600" b="0" i="1" smtClean="0">
                          <a:latin typeface="Cambria Math" panose="02040503050406030204" pitchFamily="18" charset="0"/>
                        </a:rPr>
                        <m:t>    </m:t>
                      </m:r>
                      <m:r>
                        <a:rPr lang="es-ES" sz="1600" b="0" i="1" smtClean="0">
                          <a:latin typeface="Cambria Math" panose="02040503050406030204" pitchFamily="18" charset="0"/>
                        </a:rPr>
                        <m:t>𝑁</m:t>
                      </m:r>
                    </m:oMath>
                  </m:oMathPara>
                </a14:m>
                <a:endParaRPr lang="es-ES" sz="1600" dirty="0"/>
              </a:p>
            </p:txBody>
          </p:sp>
        </mc:Choice>
        <mc:Fallback xmlns="">
          <p:sp>
            <p:nvSpPr>
              <p:cNvPr id="37" name="CuadroTexto 36"/>
              <p:cNvSpPr txBox="1">
                <a:spLocks noRot="1" noChangeAspect="1" noMove="1" noResize="1" noEditPoints="1" noAdjustHandles="1" noChangeArrowheads="1" noChangeShapeType="1" noTextEdit="1"/>
              </p:cNvSpPr>
              <p:nvPr/>
            </p:nvSpPr>
            <p:spPr>
              <a:xfrm>
                <a:off x="3756977" y="2167909"/>
                <a:ext cx="1680845" cy="509563"/>
              </a:xfrm>
              <a:prstGeom prst="rect">
                <a:avLst/>
              </a:prstGeom>
              <a:blipFill>
                <a:blip r:embed="rId4"/>
                <a:stretch>
                  <a:fillRect/>
                </a:stretch>
              </a:blipFill>
            </p:spPr>
            <p:txBody>
              <a:bodyPr/>
              <a:lstStyle/>
              <a:p>
                <a:r>
                  <a:rPr lang="es-ES">
                    <a:noFill/>
                  </a:rPr>
                  <a:t> </a:t>
                </a:r>
              </a:p>
            </p:txBody>
          </p:sp>
        </mc:Fallback>
      </mc:AlternateContent>
      <p:sp>
        <p:nvSpPr>
          <p:cNvPr id="7" name="Rectángulo 6"/>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97706548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13. Conservación de la energía mecánica</a:t>
            </a:r>
            <a:endParaRPr lang="es-ES" sz="1600" b="1" dirty="0">
              <a:solidFill>
                <a:schemeClr val="bg1"/>
              </a:solidFill>
            </a:endParaRPr>
          </a:p>
        </p:txBody>
      </p:sp>
      <p:sp>
        <p:nvSpPr>
          <p:cNvPr id="12" name="5 CuadroTexto"/>
          <p:cNvSpPr txBox="1"/>
          <p:nvPr/>
        </p:nvSpPr>
        <p:spPr>
          <a:xfrm>
            <a:off x="341194" y="1037230"/>
            <a:ext cx="7149714" cy="338554"/>
          </a:xfrm>
          <a:prstGeom prst="rect">
            <a:avLst/>
          </a:prstGeom>
          <a:noFill/>
        </p:spPr>
        <p:txBody>
          <a:bodyPr wrap="none" rtlCol="0">
            <a:spAutoFit/>
          </a:bodyPr>
          <a:lstStyle/>
          <a:p>
            <a:r>
              <a:rPr lang="es-ES" sz="1600" dirty="0" smtClean="0"/>
              <a:t>Supongamos un sistemas sobre el que actúan varias fuerzas, el trabajo total:</a:t>
            </a:r>
            <a:endParaRPr lang="es-ES" sz="1600" dirty="0"/>
          </a:p>
        </p:txBody>
      </p:sp>
      <mc:AlternateContent xmlns:mc="http://schemas.openxmlformats.org/markup-compatibility/2006" xmlns:a14="http://schemas.microsoft.com/office/drawing/2010/main">
        <mc:Choice Requires="a14">
          <p:sp>
            <p:nvSpPr>
              <p:cNvPr id="13" name="12 CuadroTexto"/>
              <p:cNvSpPr txBox="1"/>
              <p:nvPr/>
            </p:nvSpPr>
            <p:spPr>
              <a:xfrm>
                <a:off x="1465714" y="1541427"/>
                <a:ext cx="633820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𝑊</m:t>
                      </m:r>
                      <m:r>
                        <a:rPr lang="es-ES" sz="1600" b="0" i="1" smtClean="0">
                          <a:latin typeface="Cambria Math"/>
                        </a:rPr>
                        <m:t>=∆</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𝐶</m:t>
                          </m:r>
                        </m:sub>
                      </m:sSub>
                      <m:r>
                        <a:rPr lang="es-ES" sz="1600" b="0" i="1" smtClean="0">
                          <a:latin typeface="Cambria Math" panose="02040503050406030204" pitchFamily="18" charset="0"/>
                          <a:ea typeface="Cambria Math"/>
                        </a:rPr>
                        <m:t>      </m:t>
                      </m:r>
                      <m:r>
                        <a:rPr lang="es-ES" sz="1600" b="0" i="1" smtClean="0">
                          <a:latin typeface="Cambria Math" panose="02040503050406030204" pitchFamily="18" charset="0"/>
                          <a:ea typeface="Cambria Math" panose="02040503050406030204" pitchFamily="18" charset="0"/>
                        </a:rPr>
                        <m:t>⟹       </m:t>
                      </m:r>
                      <m:sSub>
                        <m:sSubPr>
                          <m:ctrlPr>
                            <a:rPr lang="es-ES" sz="1600" i="1">
                              <a:latin typeface="Cambria Math" panose="02040503050406030204" pitchFamily="18" charset="0"/>
                              <a:ea typeface="Cambria Math"/>
                            </a:rPr>
                          </m:ctrlPr>
                        </m:sSubPr>
                        <m:e>
                          <m:r>
                            <a:rPr lang="es-ES" sz="1600" i="1">
                              <a:latin typeface="Cambria Math"/>
                              <a:ea typeface="Cambria Math"/>
                            </a:rPr>
                            <m:t>𝑊</m:t>
                          </m:r>
                        </m:e>
                        <m:sub>
                          <m:r>
                            <a:rPr lang="es-ES" sz="1600" i="1">
                              <a:latin typeface="Cambria Math"/>
                              <a:ea typeface="Cambria Math"/>
                            </a:rPr>
                            <m:t>𝐶</m:t>
                          </m:r>
                        </m:sub>
                      </m:sSub>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𝑊</m:t>
                          </m:r>
                        </m:e>
                        <m:sub>
                          <m:r>
                            <a:rPr lang="es-ES" sz="1600" i="1">
                              <a:latin typeface="Cambria Math"/>
                              <a:ea typeface="Cambria Math"/>
                            </a:rPr>
                            <m:t>𝑁𝐶</m:t>
                          </m:r>
                        </m:sub>
                      </m:sSub>
                      <m:r>
                        <a:rPr lang="es-ES" sz="1600" i="1">
                          <a:latin typeface="Cambria Math"/>
                          <a:ea typeface="Cambria Math"/>
                        </a:rPr>
                        <m:t>=</m:t>
                      </m:r>
                      <m:r>
                        <a:rPr lang="es-ES" sz="1600" i="1">
                          <a:latin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𝐶</m:t>
                          </m:r>
                        </m:sub>
                      </m:sSub>
                      <m:r>
                        <a:rPr lang="es-ES" sz="1600" b="0" i="1" smtClean="0">
                          <a:latin typeface="Cambria Math" panose="02040503050406030204" pitchFamily="18" charset="0"/>
                          <a:ea typeface="Cambria Math"/>
                        </a:rPr>
                        <m:t>       </m:t>
                      </m:r>
                      <m:r>
                        <a:rPr lang="es-ES" sz="1600" b="0" i="1" smtClean="0">
                          <a:latin typeface="Cambria Math" panose="02040503050406030204" pitchFamily="18" charset="0"/>
                          <a:ea typeface="Cambria Math" panose="02040503050406030204" pitchFamily="18" charset="0"/>
                        </a:rPr>
                        <m:t>⟹         </m:t>
                      </m:r>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𝑃</m:t>
                          </m:r>
                        </m:sub>
                      </m:sSub>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𝑊</m:t>
                          </m:r>
                        </m:e>
                        <m:sub>
                          <m:r>
                            <a:rPr lang="es-ES" sz="1600" i="1">
                              <a:latin typeface="Cambria Math"/>
                              <a:ea typeface="Cambria Math"/>
                            </a:rPr>
                            <m:t>𝑁𝐶</m:t>
                          </m:r>
                        </m:sub>
                      </m:sSub>
                      <m:r>
                        <a:rPr lang="es-ES" sz="1600" i="1">
                          <a:latin typeface="Cambria Math"/>
                          <a:ea typeface="Cambria Math"/>
                        </a:rPr>
                        <m:t>=</m:t>
                      </m:r>
                      <m:r>
                        <a:rPr lang="es-ES" sz="1600" i="1">
                          <a:latin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𝐶</m:t>
                          </m:r>
                        </m:sub>
                      </m:sSub>
                    </m:oMath>
                  </m:oMathPara>
                </a14:m>
                <a:endParaRPr lang="es-ES" sz="1600" dirty="0"/>
              </a:p>
            </p:txBody>
          </p:sp>
        </mc:Choice>
        <mc:Fallback xmlns="">
          <p:sp>
            <p:nvSpPr>
              <p:cNvPr id="13" name="12 CuadroTexto"/>
              <p:cNvSpPr txBox="1">
                <a:spLocks noRot="1" noChangeAspect="1" noMove="1" noResize="1" noEditPoints="1" noAdjustHandles="1" noChangeArrowheads="1" noChangeShapeType="1" noTextEdit="1"/>
              </p:cNvSpPr>
              <p:nvPr/>
            </p:nvSpPr>
            <p:spPr>
              <a:xfrm>
                <a:off x="1465714" y="1541427"/>
                <a:ext cx="6338209" cy="3385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5 CuadroTexto"/>
              <p:cNvSpPr txBox="1"/>
              <p:nvPr/>
            </p:nvSpPr>
            <p:spPr>
              <a:xfrm>
                <a:off x="3001087" y="2148751"/>
                <a:ext cx="373659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i="1">
                              <a:latin typeface="Cambria Math"/>
                              <a:ea typeface="Cambria Math"/>
                            </a:rPr>
                            <m:t>𝑊</m:t>
                          </m:r>
                        </m:e>
                        <m:sub>
                          <m:r>
                            <a:rPr lang="es-ES" sz="1600" b="0" i="1" smtClean="0">
                              <a:latin typeface="Cambria Math"/>
                              <a:ea typeface="Cambria Math"/>
                            </a:rPr>
                            <m:t>𝑁</m:t>
                          </m:r>
                          <m:r>
                            <a:rPr lang="es-ES" sz="1600" i="1">
                              <a:latin typeface="Cambria Math"/>
                              <a:ea typeface="Cambria Math"/>
                            </a:rPr>
                            <m:t>𝐶</m:t>
                          </m:r>
                        </m:sub>
                      </m:sSub>
                      <m:r>
                        <a:rPr lang="es-ES" sz="1600" b="0" i="1" smtClean="0">
                          <a:latin typeface="Cambria Math"/>
                          <a:ea typeface="Cambria Math"/>
                        </a:rPr>
                        <m:t>=</m:t>
                      </m:r>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𝑃</m:t>
                          </m:r>
                        </m:sub>
                      </m:sSub>
                      <m:r>
                        <a:rPr lang="es-ES" sz="1600" b="0" i="1" smtClean="0">
                          <a:latin typeface="Cambria Math"/>
                          <a:ea typeface="Cambria Math"/>
                        </a:rPr>
                        <m:t>+</m:t>
                      </m:r>
                      <m:r>
                        <a:rPr lang="es-ES" sz="1600" i="1">
                          <a:latin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𝐶</m:t>
                          </m:r>
                        </m:sub>
                      </m:sSub>
                      <m:r>
                        <a:rPr lang="es-ES" sz="1600" b="0" i="1" smtClean="0">
                          <a:latin typeface="Cambria Math"/>
                          <a:ea typeface="Cambria Math"/>
                        </a:rPr>
                        <m:t>=∆</m:t>
                      </m:r>
                      <m:d>
                        <m:dPr>
                          <m:ctrlPr>
                            <a:rPr lang="es-ES" sz="1600" b="0" i="1" smtClean="0">
                              <a:latin typeface="Cambria Math" panose="02040503050406030204" pitchFamily="18" charset="0"/>
                              <a:ea typeface="Cambria Math"/>
                            </a:rPr>
                          </m:ctrlPr>
                        </m:dPr>
                        <m:e>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i="1">
                                  <a:latin typeface="Cambria Math"/>
                                  <a:ea typeface="Cambria Math"/>
                                </a:rPr>
                                <m:t>𝑃</m:t>
                              </m:r>
                            </m:sub>
                          </m:sSub>
                          <m:r>
                            <a:rPr lang="es-ES" sz="1600" b="0" i="1" smtClean="0">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b="0" i="1" smtClean="0">
                                  <a:latin typeface="Cambria Math"/>
                                  <a:ea typeface="Cambria Math"/>
                                </a:rPr>
                                <m:t>𝐶</m:t>
                              </m:r>
                            </m:sub>
                          </m:sSub>
                        </m:e>
                      </m:d>
                      <m:r>
                        <a:rPr lang="es-ES" sz="1600" b="0" i="1" smtClean="0">
                          <a:latin typeface="Cambria Math"/>
                          <a:ea typeface="Cambria Math"/>
                        </a:rPr>
                        <m:t>=</m:t>
                      </m:r>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b="0" i="1" smtClean="0">
                              <a:latin typeface="Cambria Math"/>
                              <a:ea typeface="Cambria Math"/>
                            </a:rPr>
                            <m:t>𝑀</m:t>
                          </m:r>
                        </m:sub>
                      </m:sSub>
                    </m:oMath>
                  </m:oMathPara>
                </a14:m>
                <a:endParaRPr lang="es-ES" sz="1600" dirty="0"/>
              </a:p>
            </p:txBody>
          </p:sp>
        </mc:Choice>
        <mc:Fallback xmlns="">
          <p:sp>
            <p:nvSpPr>
              <p:cNvPr id="14" name="15 CuadroTexto"/>
              <p:cNvSpPr txBox="1">
                <a:spLocks noRot="1" noChangeAspect="1" noMove="1" noResize="1" noEditPoints="1" noAdjustHandles="1" noChangeArrowheads="1" noChangeShapeType="1" noTextEdit="1"/>
              </p:cNvSpPr>
              <p:nvPr/>
            </p:nvSpPr>
            <p:spPr>
              <a:xfrm>
                <a:off x="3001087" y="2148751"/>
                <a:ext cx="3736599" cy="338554"/>
              </a:xfrm>
              <a:prstGeom prst="rect">
                <a:avLst/>
              </a:prstGeom>
              <a:blipFill>
                <a:blip r:embed="rId4"/>
                <a:stretch>
                  <a:fillRect/>
                </a:stretch>
              </a:blipFill>
            </p:spPr>
            <p:txBody>
              <a:bodyPr/>
              <a:lstStyle/>
              <a:p>
                <a:r>
                  <a:rPr lang="es-ES">
                    <a:noFill/>
                  </a:rPr>
                  <a:t> </a:t>
                </a:r>
              </a:p>
            </p:txBody>
          </p:sp>
        </mc:Fallback>
      </mc:AlternateContent>
      <p:sp>
        <p:nvSpPr>
          <p:cNvPr id="15" name="11 CuadroTexto"/>
          <p:cNvSpPr txBox="1"/>
          <p:nvPr/>
        </p:nvSpPr>
        <p:spPr>
          <a:xfrm>
            <a:off x="477672" y="2756075"/>
            <a:ext cx="826232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pPr algn="just"/>
            <a:r>
              <a:rPr lang="es-ES" sz="1600" b="1" dirty="0"/>
              <a:t>Si sobre un sistema solamente actúan fuerzas conservativas, entonces la energía mecánica de un sistema permanece constante</a:t>
            </a:r>
            <a:r>
              <a:rPr lang="es-ES" sz="1600" b="1" dirty="0" smtClean="0"/>
              <a:t>.</a:t>
            </a:r>
            <a:endParaRPr lang="es-ES" sz="1600" b="1" dirty="0"/>
          </a:p>
        </p:txBody>
      </p:sp>
      <mc:AlternateContent xmlns:mc="http://schemas.openxmlformats.org/markup-compatibility/2006" xmlns:a14="http://schemas.microsoft.com/office/drawing/2010/main">
        <mc:Choice Requires="a14">
          <p:sp>
            <p:nvSpPr>
              <p:cNvPr id="16" name="17 CuadroTexto"/>
              <p:cNvSpPr txBox="1"/>
              <p:nvPr/>
            </p:nvSpPr>
            <p:spPr>
              <a:xfrm>
                <a:off x="2283035" y="3698319"/>
                <a:ext cx="465159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b="0" i="1" smtClean="0">
                              <a:latin typeface="Cambria Math"/>
                              <a:ea typeface="Cambria Math"/>
                            </a:rPr>
                            <m:t>𝑀</m:t>
                          </m:r>
                        </m:sub>
                      </m:sSub>
                      <m:r>
                        <a:rPr lang="es-ES" sz="1600" b="0" i="1" smtClean="0">
                          <a:latin typeface="Cambria Math"/>
                          <a:ea typeface="Cambria Math"/>
                        </a:rPr>
                        <m:t>=0                     ⇒                     </m:t>
                      </m:r>
                      <m:sSub>
                        <m:sSubPr>
                          <m:ctrlPr>
                            <a:rPr lang="es-ES" sz="1600" b="0" i="1" smtClean="0">
                              <a:latin typeface="Cambria Math" panose="02040503050406030204" pitchFamily="18" charset="0"/>
                              <a:ea typeface="Cambria Math"/>
                            </a:rPr>
                          </m:ctrlPr>
                        </m:sSubPr>
                        <m:e>
                          <m:r>
                            <a:rPr lang="es-ES" sz="1600" b="0" i="1" smtClean="0">
                              <a:latin typeface="Cambria Math"/>
                              <a:ea typeface="Cambria Math"/>
                            </a:rPr>
                            <m:t>𝐸</m:t>
                          </m:r>
                        </m:e>
                        <m:sub>
                          <m:r>
                            <a:rPr lang="es-ES" sz="1600" b="0" i="1" smtClean="0">
                              <a:latin typeface="Cambria Math"/>
                              <a:ea typeface="Cambria Math"/>
                            </a:rPr>
                            <m:t>𝑀</m:t>
                          </m:r>
                        </m:sub>
                      </m:sSub>
                      <m:r>
                        <a:rPr lang="es-ES" sz="1600" b="0" i="1" smtClean="0">
                          <a:latin typeface="Cambria Math"/>
                          <a:ea typeface="Cambria Math"/>
                        </a:rPr>
                        <m:t>=</m:t>
                      </m:r>
                      <m:r>
                        <a:rPr lang="es-ES" sz="1600" b="0" i="1" smtClean="0">
                          <a:latin typeface="Cambria Math"/>
                          <a:ea typeface="Cambria Math"/>
                        </a:rPr>
                        <m:t>𝐶𝑜𝑛𝑠𝑡𝑎𝑛𝑡𝑒</m:t>
                      </m:r>
                    </m:oMath>
                  </m:oMathPara>
                </a14:m>
                <a:endParaRPr lang="es-ES" sz="1600" dirty="0"/>
              </a:p>
            </p:txBody>
          </p:sp>
        </mc:Choice>
        <mc:Fallback xmlns="">
          <p:sp>
            <p:nvSpPr>
              <p:cNvPr id="16" name="17 CuadroTexto"/>
              <p:cNvSpPr txBox="1">
                <a:spLocks noRot="1" noChangeAspect="1" noMove="1" noResize="1" noEditPoints="1" noAdjustHandles="1" noChangeArrowheads="1" noChangeShapeType="1" noTextEdit="1"/>
              </p:cNvSpPr>
              <p:nvPr/>
            </p:nvSpPr>
            <p:spPr>
              <a:xfrm>
                <a:off x="2283035" y="3698319"/>
                <a:ext cx="4651594" cy="338554"/>
              </a:xfrm>
              <a:prstGeom prst="rect">
                <a:avLst/>
              </a:prstGeom>
              <a:blipFill>
                <a:blip r:embed="rId5"/>
                <a:stretch>
                  <a:fillRect/>
                </a:stretch>
              </a:blipFill>
            </p:spPr>
            <p:txBody>
              <a:bodyPr/>
              <a:lstStyle/>
              <a:p>
                <a:r>
                  <a:rPr lang="es-ES">
                    <a:noFill/>
                  </a:rPr>
                  <a:t> </a:t>
                </a:r>
              </a:p>
            </p:txBody>
          </p:sp>
        </mc:Fallback>
      </mc:AlternateContent>
      <p:sp>
        <p:nvSpPr>
          <p:cNvPr id="17" name="11 CuadroTexto"/>
          <p:cNvSpPr txBox="1"/>
          <p:nvPr/>
        </p:nvSpPr>
        <p:spPr>
          <a:xfrm>
            <a:off x="477671" y="4295964"/>
            <a:ext cx="8262321" cy="58477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b="1" dirty="0"/>
              <a:t>Si sobre un sistema actúan fuerzas no conservativas, el trabajo que realizan es igual a la variación de la energía mecánica del sistema.</a:t>
            </a:r>
          </a:p>
        </p:txBody>
      </p:sp>
      <mc:AlternateContent xmlns:mc="http://schemas.openxmlformats.org/markup-compatibility/2006" xmlns:a14="http://schemas.microsoft.com/office/drawing/2010/main">
        <mc:Choice Requires="a14">
          <p:sp>
            <p:nvSpPr>
              <p:cNvPr id="18" name="18 CuadroTexto"/>
              <p:cNvSpPr txBox="1"/>
              <p:nvPr/>
            </p:nvSpPr>
            <p:spPr>
              <a:xfrm>
                <a:off x="3916051" y="5238208"/>
                <a:ext cx="12766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ea typeface="Cambria Math"/>
                            </a:rPr>
                          </m:ctrlPr>
                        </m:sSubPr>
                        <m:e>
                          <m:r>
                            <a:rPr lang="es-ES" sz="1600" i="1">
                              <a:latin typeface="Cambria Math"/>
                              <a:ea typeface="Cambria Math"/>
                            </a:rPr>
                            <m:t>𝑊</m:t>
                          </m:r>
                        </m:e>
                        <m:sub>
                          <m:r>
                            <a:rPr lang="es-ES" sz="1600" b="0" i="1" smtClean="0">
                              <a:latin typeface="Cambria Math"/>
                              <a:ea typeface="Cambria Math"/>
                            </a:rPr>
                            <m:t>𝑁</m:t>
                          </m:r>
                          <m:r>
                            <a:rPr lang="es-ES" sz="1600" i="1">
                              <a:latin typeface="Cambria Math"/>
                              <a:ea typeface="Cambria Math"/>
                            </a:rPr>
                            <m:t>𝐶</m:t>
                          </m:r>
                        </m:sub>
                      </m:sSub>
                      <m:r>
                        <a:rPr lang="es-ES" sz="1600" b="0" i="1" smtClean="0">
                          <a:latin typeface="Cambria Math"/>
                          <a:ea typeface="Cambria Math"/>
                        </a:rPr>
                        <m:t>=</m:t>
                      </m:r>
                      <m:r>
                        <a:rPr lang="es-ES" sz="1600" i="1">
                          <a:latin typeface="Cambria Math"/>
                          <a:ea typeface="Cambria Math"/>
                        </a:rPr>
                        <m:t>∆</m:t>
                      </m:r>
                      <m:sSub>
                        <m:sSubPr>
                          <m:ctrlPr>
                            <a:rPr lang="es-ES" sz="1600" i="1">
                              <a:latin typeface="Cambria Math" panose="02040503050406030204" pitchFamily="18" charset="0"/>
                              <a:ea typeface="Cambria Math"/>
                            </a:rPr>
                          </m:ctrlPr>
                        </m:sSubPr>
                        <m:e>
                          <m:r>
                            <a:rPr lang="es-ES" sz="1600" i="1">
                              <a:latin typeface="Cambria Math"/>
                              <a:ea typeface="Cambria Math"/>
                            </a:rPr>
                            <m:t>𝐸</m:t>
                          </m:r>
                        </m:e>
                        <m:sub>
                          <m:r>
                            <a:rPr lang="es-ES" sz="1600" b="0" i="1" smtClean="0">
                              <a:latin typeface="Cambria Math"/>
                              <a:ea typeface="Cambria Math"/>
                            </a:rPr>
                            <m:t>𝑀</m:t>
                          </m:r>
                        </m:sub>
                      </m:sSub>
                    </m:oMath>
                  </m:oMathPara>
                </a14:m>
                <a:endParaRPr lang="es-ES" sz="1600" dirty="0"/>
              </a:p>
            </p:txBody>
          </p:sp>
        </mc:Choice>
        <mc:Fallback xmlns="">
          <p:sp>
            <p:nvSpPr>
              <p:cNvPr id="18" name="18 CuadroTexto"/>
              <p:cNvSpPr txBox="1">
                <a:spLocks noRot="1" noChangeAspect="1" noMove="1" noResize="1" noEditPoints="1" noAdjustHandles="1" noChangeArrowheads="1" noChangeShapeType="1" noTextEdit="1"/>
              </p:cNvSpPr>
              <p:nvPr/>
            </p:nvSpPr>
            <p:spPr>
              <a:xfrm>
                <a:off x="3916051" y="5238208"/>
                <a:ext cx="1276695" cy="338554"/>
              </a:xfrm>
              <a:prstGeom prst="rect">
                <a:avLst/>
              </a:prstGeom>
              <a:blipFill>
                <a:blip r:embed="rId6"/>
                <a:stretch>
                  <a:fillRect/>
                </a:stretch>
              </a:blipFill>
            </p:spPr>
            <p:txBody>
              <a:bodyPr/>
              <a:lstStyle/>
              <a:p>
                <a:r>
                  <a:rPr lang="es-ES">
                    <a:noFill/>
                  </a:rPr>
                  <a:t> </a:t>
                </a:r>
              </a:p>
            </p:txBody>
          </p:sp>
        </mc:Fallback>
      </mc:AlternateContent>
      <p:sp>
        <p:nvSpPr>
          <p:cNvPr id="19" name="20 CuadroTexto"/>
          <p:cNvSpPr txBox="1"/>
          <p:nvPr/>
        </p:nvSpPr>
        <p:spPr>
          <a:xfrm>
            <a:off x="477671" y="5811414"/>
            <a:ext cx="5371983" cy="338554"/>
          </a:xfrm>
          <a:prstGeom prst="rect">
            <a:avLst/>
          </a:prstGeom>
          <a:noFill/>
        </p:spPr>
        <p:txBody>
          <a:bodyPr wrap="none" rtlCol="0">
            <a:spAutoFit/>
          </a:bodyPr>
          <a:lstStyle/>
          <a:p>
            <a:r>
              <a:rPr lang="es-ES" sz="1600" dirty="0" smtClean="0"/>
              <a:t>La </a:t>
            </a:r>
            <a:r>
              <a:rPr lang="es-ES" sz="1600" b="1" dirty="0" smtClean="0"/>
              <a:t>fuerza de rozamiento es una fuerza no conservativa</a:t>
            </a:r>
            <a:r>
              <a:rPr lang="es-ES" sz="1600" dirty="0" smtClean="0"/>
              <a:t>.</a:t>
            </a:r>
            <a:endParaRPr lang="es-ES" sz="1600" dirty="0"/>
          </a:p>
        </p:txBody>
      </p:sp>
      <p:sp>
        <p:nvSpPr>
          <p:cNvPr id="21" name="Rectángulo 20"/>
          <p:cNvSpPr/>
          <p:nvPr/>
        </p:nvSpPr>
        <p:spPr>
          <a:xfrm>
            <a:off x="19105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309694442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13. Conservación de la energía mecánica</a:t>
            </a:r>
            <a:endParaRPr lang="es-ES" sz="1600" b="1" dirty="0">
              <a:solidFill>
                <a:schemeClr val="bg1"/>
              </a:solidFill>
            </a:endParaRPr>
          </a:p>
        </p:txBody>
      </p:sp>
      <mc:AlternateContent xmlns:mc="http://schemas.openxmlformats.org/markup-compatibility/2006">
        <mc:Choice xmlns:a14="http://schemas.microsoft.com/office/drawing/2010/main" Requires="a14">
          <p:graphicFrame>
            <p:nvGraphicFramePr>
              <p:cNvPr id="20" name="Tabla 19"/>
              <p:cNvGraphicFramePr>
                <a:graphicFrameLocks noGrp="1"/>
              </p:cNvGraphicFramePr>
              <p:nvPr>
                <p:extLst>
                  <p:ext uri="{D42A27DB-BD31-4B8C-83A1-F6EECF244321}">
                    <p14:modId xmlns:p14="http://schemas.microsoft.com/office/powerpoint/2010/main" val="4271578316"/>
                  </p:ext>
                </p:extLst>
              </p:nvPr>
            </p:nvGraphicFramePr>
            <p:xfrm>
              <a:off x="508000" y="1206500"/>
              <a:ext cx="8178801" cy="4612640"/>
            </p:xfrm>
            <a:graphic>
              <a:graphicData uri="http://schemas.openxmlformats.org/drawingml/2006/table">
                <a:tbl>
                  <a:tblPr firstRow="1" bandRow="1">
                    <a:tableStyleId>{7DF18680-E054-41AD-8BC1-D1AEF772440D}</a:tableStyleId>
                  </a:tblPr>
                  <a:tblGrid>
                    <a:gridCol w="355600">
                      <a:extLst>
                        <a:ext uri="{9D8B030D-6E8A-4147-A177-3AD203B41FA5}">
                          <a16:colId xmlns:a16="http://schemas.microsoft.com/office/drawing/2014/main" val="2610252087"/>
                        </a:ext>
                      </a:extLst>
                    </a:gridCol>
                    <a:gridCol w="1333500">
                      <a:extLst>
                        <a:ext uri="{9D8B030D-6E8A-4147-A177-3AD203B41FA5}">
                          <a16:colId xmlns:a16="http://schemas.microsoft.com/office/drawing/2014/main" val="3809521380"/>
                        </a:ext>
                      </a:extLst>
                    </a:gridCol>
                    <a:gridCol w="3657600">
                      <a:extLst>
                        <a:ext uri="{9D8B030D-6E8A-4147-A177-3AD203B41FA5}">
                          <a16:colId xmlns:a16="http://schemas.microsoft.com/office/drawing/2014/main" val="1261505457"/>
                        </a:ext>
                      </a:extLst>
                    </a:gridCol>
                    <a:gridCol w="2832101">
                      <a:extLst>
                        <a:ext uri="{9D8B030D-6E8A-4147-A177-3AD203B41FA5}">
                          <a16:colId xmlns:a16="http://schemas.microsoft.com/office/drawing/2014/main" val="4018936094"/>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gridSpan="2">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47520">
                    <a:tc>
                      <a:txBody>
                        <a:bodyPr/>
                        <a:lstStyle/>
                        <a:p>
                          <a:pPr algn="r">
                            <a:lnSpc>
                              <a:spcPct val="100000"/>
                            </a:lnSpc>
                          </a:pPr>
                          <a:r>
                            <a:rPr lang="es-ES" sz="1600" dirty="0" smtClean="0">
                              <a:latin typeface="+mn-lt"/>
                            </a:rPr>
                            <a:t>19.</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Desde el punto más alto de una esfera de radio R se deja resbalar sin fricción una canica de masa m. Demuestra que la canica despegará de la superficie en un punto P tal que el ángulo que forma con la vertical cumple la razón trigonométrica: 𝑐𝑜𝑠𝜃=2∕3.</a:t>
                          </a:r>
                        </a:p>
                        <a:p>
                          <a:pPr marL="0" indent="0" algn="just"/>
                          <a:r>
                            <a:rPr lang="es-ES" sz="1600" b="1" dirty="0" smtClean="0"/>
                            <a:t>Sol</a:t>
                          </a:r>
                          <a:r>
                            <a:rPr lang="es-ES" sz="1600" dirty="0" smtClean="0"/>
                            <a:t>: </a:t>
                          </a:r>
                          <a14:m>
                            <m:oMath xmlns:m="http://schemas.openxmlformats.org/officeDocument/2006/math">
                              <m:r>
                                <a:rPr lang="es-ES" sz="1600" b="0" i="1" smtClean="0">
                                  <a:latin typeface="Cambria Math" panose="02040503050406030204" pitchFamily="18" charset="0"/>
                                </a:rPr>
                                <m:t>𝑣</m:t>
                              </m:r>
                              <m:sSub>
                                <m:sSubPr>
                                  <m:ctrlPr>
                                    <a:rPr lang="es-ES" sz="1600" i="1">
                                      <a:latin typeface="Cambria Math" panose="02040503050406030204" pitchFamily="18" charset="0"/>
                                    </a:rPr>
                                  </m:ctrlPr>
                                </m:sSubPr>
                                <m:e>
                                  <m:r>
                                    <a:rPr lang="es-ES" sz="1600" i="1">
                                      <a:latin typeface="Cambria Math" panose="02040503050406030204" pitchFamily="18" charset="0"/>
                                    </a:rPr>
                                    <m:t>′</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b="0" i="0" smtClean="0">
                                  <a:latin typeface="Cambria Math" panose="02040503050406030204" pitchFamily="18" charset="0"/>
                                </a:rPr>
                                <m:t>−1,755 </m:t>
                              </m:r>
                              <m:r>
                                <m:rPr>
                                  <m:sty m:val="p"/>
                                </m:rPr>
                                <a:rPr lang="es-ES" sz="1600" b="0" i="0" smtClean="0">
                                  <a:latin typeface="Cambria Math" panose="02040503050406030204" pitchFamily="18" charset="0"/>
                                </a:rPr>
                                <m:t>m</m:t>
                              </m:r>
                              <m:r>
                                <a:rPr lang="es-ES" sz="1600" b="0" i="0" smtClean="0">
                                  <a:latin typeface="Cambria Math" panose="02040503050406030204" pitchFamily="18" charset="0"/>
                                </a:rPr>
                                <m:t> </m:t>
                              </m:r>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𝑠</m:t>
                                  </m:r>
                                </m:e>
                                <m:sup>
                                  <m:r>
                                    <a:rPr lang="es-ES" sz="1600" b="0" i="1" smtClean="0">
                                      <a:latin typeface="Cambria Math" panose="02040503050406030204" pitchFamily="18" charset="0"/>
                                    </a:rPr>
                                    <m:t>−1</m:t>
                                  </m:r>
                                </m:sup>
                              </m:sSup>
                            </m:oMath>
                          </a14:m>
                          <a:endParaRPr lang="es-ES" sz="1600" dirty="0" smtClean="0"/>
                        </a:p>
                      </a:txBody>
                      <a:tcP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tc>
                      <a:txBody>
                        <a:bodyPr/>
                        <a:lstStyle/>
                        <a:p>
                          <a:pPr marL="0" indent="0" algn="just"/>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extLst>
                      <a:ext uri="{0D108BD9-81ED-4DB2-BD59-A6C34878D82A}">
                        <a16:rowId xmlns:a16="http://schemas.microsoft.com/office/drawing/2014/main" val="1235451715"/>
                      </a:ext>
                    </a:extLst>
                  </a:tr>
                  <a:tr h="741680">
                    <a:tc>
                      <a:txBody>
                        <a:bodyPr/>
                        <a:lstStyle/>
                        <a:p>
                          <a:pPr algn="r">
                            <a:lnSpc>
                              <a:spcPct val="100000"/>
                            </a:lnSpc>
                          </a:pPr>
                          <a:r>
                            <a:rPr lang="es-ES" sz="1600" dirty="0" smtClean="0">
                              <a:latin typeface="+mn-lt"/>
                            </a:rPr>
                            <a:t>20.</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dirty="0" smtClean="0"/>
                            <a:t>Un pequeño bloque de 0,5 kg de masa se deja resbalar desde un punto </a:t>
                          </a:r>
                          <a:r>
                            <a:rPr lang="es-ES" sz="1600" i="1" dirty="0"/>
                            <a:t>A</a:t>
                          </a:r>
                          <a:r>
                            <a:rPr lang="es-ES" sz="1600" dirty="0"/>
                            <a:t> y se desliza por un riel en forma de cuadrante de círculo de radio </a:t>
                          </a:r>
                          <a14:m>
                            <m:oMath xmlns:m="http://schemas.openxmlformats.org/officeDocument/2006/math">
                              <m:r>
                                <a:rPr lang="es-ES" sz="1600" i="1">
                                  <a:latin typeface="Cambria Math" panose="02040503050406030204" pitchFamily="18" charset="0"/>
                                </a:rPr>
                                <m:t>𝑅</m:t>
                              </m:r>
                              <m:r>
                                <a:rPr lang="es-ES" sz="1600" i="1">
                                  <a:latin typeface="Cambria Math" panose="02040503050406030204" pitchFamily="18" charset="0"/>
                                </a:rPr>
                                <m:t>=3 </m:t>
                              </m:r>
                              <m:r>
                                <a:rPr lang="es-ES" sz="1600" i="1">
                                  <a:latin typeface="Cambria Math" panose="02040503050406030204" pitchFamily="18" charset="0"/>
                                </a:rPr>
                                <m:t>𝑚</m:t>
                              </m:r>
                            </m:oMath>
                          </a14:m>
                          <a:r>
                            <a:rPr lang="es-ES" sz="1600" dirty="0"/>
                            <a:t>, de modo que llega al punto </a:t>
                          </a:r>
                          <a:r>
                            <a:rPr lang="es-ES" sz="1600" i="1" dirty="0"/>
                            <a:t>B</a:t>
                          </a:r>
                          <a:r>
                            <a:rPr lang="es-ES" sz="1600" dirty="0"/>
                            <a:t> con una velocidad de </a:t>
                          </a:r>
                          <a14:m>
                            <m:oMath xmlns:m="http://schemas.openxmlformats.org/officeDocument/2006/math">
                              <m:r>
                                <a:rPr lang="es-ES" sz="1600" i="1">
                                  <a:latin typeface="Cambria Math" panose="02040503050406030204" pitchFamily="18" charset="0"/>
                                </a:rPr>
                                <m:t>5,4 </m:t>
                              </m:r>
                              <m:r>
                                <a:rPr lang="es-ES" sz="1600" i="1">
                                  <a:latin typeface="Cambria Math" panose="02040503050406030204" pitchFamily="18" charset="0"/>
                                </a:rPr>
                                <m:t>𝑚</m:t>
                              </m:r>
                              <m:r>
                                <a:rPr lang="es-ES" sz="1600" i="1">
                                  <a:latin typeface="Cambria Math" panose="02040503050406030204" pitchFamily="18" charset="0"/>
                                </a:rPr>
                                <m:t> </m:t>
                              </m:r>
                              <m:sSup>
                                <m:sSupPr>
                                  <m:ctrlPr>
                                    <a:rPr lang="es-ES" sz="1600" i="1">
                                      <a:latin typeface="Cambria Math" panose="02040503050406030204" pitchFamily="18" charset="0"/>
                                    </a:rPr>
                                  </m:ctrlPr>
                                </m:sSupPr>
                                <m:e>
                                  <m:r>
                                    <a:rPr lang="es-ES" sz="1600" i="1">
                                      <a:latin typeface="Cambria Math" panose="02040503050406030204" pitchFamily="18" charset="0"/>
                                    </a:rPr>
                                    <m:t>𝑠</m:t>
                                  </m:r>
                                </m:e>
                                <m:sup>
                                  <m:r>
                                    <a:rPr lang="es-ES" sz="1600" i="1">
                                      <a:latin typeface="Cambria Math" panose="02040503050406030204" pitchFamily="18" charset="0"/>
                                    </a:rPr>
                                    <m:t>−1</m:t>
                                  </m:r>
                                </m:sup>
                              </m:sSup>
                            </m:oMath>
                          </a14:m>
                          <a:r>
                            <a:rPr lang="es-ES" sz="1600" dirty="0"/>
                            <a:t>. Finalmente, se para del todo en </a:t>
                          </a:r>
                          <a:r>
                            <a:rPr lang="es-ES" sz="1600" i="1" dirty="0"/>
                            <a:t>C</a:t>
                          </a:r>
                          <a:r>
                            <a:rPr lang="es-ES" sz="1600" dirty="0"/>
                            <a:t>, que se encuentra a una distancia de 4 </a:t>
                          </a:r>
                          <a:r>
                            <a:rPr lang="es-ES" sz="1600" i="1" dirty="0"/>
                            <a:t>m</a:t>
                          </a:r>
                          <a:r>
                            <a:rPr lang="es-ES" sz="1600" dirty="0"/>
                            <a:t> de </a:t>
                          </a:r>
                          <a:r>
                            <a:rPr lang="es-ES" sz="1600" i="1" dirty="0"/>
                            <a:t>B</a:t>
                          </a:r>
                          <a:r>
                            <a:rPr lang="es-ES" sz="1600" dirty="0"/>
                            <a:t>. </a:t>
                          </a:r>
                          <a:r>
                            <a:rPr lang="es-ES" sz="1600" dirty="0" smtClean="0"/>
                            <a:t>Determina: i) El </a:t>
                          </a:r>
                          <a:r>
                            <a:rPr lang="es-ES" sz="1600" dirty="0"/>
                            <a:t>trabajo realizado por la fricción sobre el bloque entre </a:t>
                          </a:r>
                          <a:r>
                            <a:rPr lang="es-ES" sz="1600" i="1" dirty="0"/>
                            <a:t>A</a:t>
                          </a:r>
                          <a:r>
                            <a:rPr lang="es-ES" sz="1600" dirty="0"/>
                            <a:t> y </a:t>
                          </a:r>
                          <a:r>
                            <a:rPr lang="es-ES" sz="1600" i="1" dirty="0" smtClean="0"/>
                            <a:t>B</a:t>
                          </a:r>
                          <a:r>
                            <a:rPr lang="es-ES" sz="1600" dirty="0" smtClean="0"/>
                            <a:t>; ii) El </a:t>
                          </a:r>
                          <a:r>
                            <a:rPr lang="es-ES" sz="1600" dirty="0"/>
                            <a:t>valor del coeficiente de rozamiento cinético entre el bloque y la superficie horizontal.</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600" b="1" dirty="0" smtClean="0"/>
                            <a:t>Sol</a:t>
                          </a:r>
                          <a:r>
                            <a:rPr lang="es-ES" sz="1600" dirty="0" smtClean="0"/>
                            <a:t>:i) </a:t>
                          </a:r>
                          <a14:m>
                            <m:oMath xmlns:m="http://schemas.openxmlformats.org/officeDocument/2006/math">
                              <m:r>
                                <a:rPr lang="es-ES" sz="1600" b="0" i="0" dirty="0" smtClean="0">
                                  <a:latin typeface="Cambria Math" panose="02040503050406030204" pitchFamily="18" charset="0"/>
                                </a:rPr>
                                <m:t>−</m:t>
                              </m:r>
                              <m:r>
                                <a:rPr lang="es-ES" sz="1600" i="1" dirty="0" smtClean="0">
                                  <a:latin typeface="Cambria Math" panose="02040503050406030204" pitchFamily="18" charset="0"/>
                                </a:rPr>
                                <m:t>7,415 </m:t>
                              </m:r>
                              <m:r>
                                <a:rPr lang="es-ES" sz="1600" i="1" dirty="0" smtClean="0">
                                  <a:latin typeface="Cambria Math" panose="02040503050406030204" pitchFamily="18" charset="0"/>
                                </a:rPr>
                                <m:t>𝐽</m:t>
                              </m:r>
                            </m:oMath>
                          </a14:m>
                          <a:r>
                            <a:rPr lang="es-ES" sz="1600" dirty="0"/>
                            <a:t>; </a:t>
                          </a:r>
                          <a:r>
                            <a:rPr lang="es-ES" sz="1600" dirty="0" smtClean="0"/>
                            <a:t>i) </a:t>
                          </a:r>
                          <a14:m>
                            <m:oMath xmlns:m="http://schemas.openxmlformats.org/officeDocument/2006/math">
                              <m:r>
                                <a:rPr lang="es-ES" sz="1600" i="1" dirty="0" smtClean="0">
                                  <a:latin typeface="Cambria Math" panose="02040503050406030204" pitchFamily="18" charset="0"/>
                                </a:rPr>
                                <m:t>0,37</m:t>
                              </m:r>
                            </m:oMath>
                          </a14:m>
                          <a:r>
                            <a:rPr lang="es-ES" sz="1600" dirty="0" smtClean="0"/>
                            <a:t>.</a:t>
                          </a:r>
                          <a:endParaRPr lang="es-ES" sz="1600" dirty="0"/>
                        </a:p>
                      </a:txBody>
                      <a:tcP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tc>
                      <a:txBody>
                        <a:bodyPr/>
                        <a:lstStyle/>
                        <a:p>
                          <a:pPr marL="0" indent="0" algn="just"/>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676484051"/>
                      </a:ext>
                    </a:extLst>
                  </a:tr>
                </a:tbl>
              </a:graphicData>
            </a:graphic>
          </p:graphicFrame>
        </mc:Choice>
        <mc:Fallback>
          <p:graphicFrame>
            <p:nvGraphicFramePr>
              <p:cNvPr id="20" name="Tabla 19"/>
              <p:cNvGraphicFramePr>
                <a:graphicFrameLocks noGrp="1"/>
              </p:cNvGraphicFramePr>
              <p:nvPr>
                <p:extLst>
                  <p:ext uri="{D42A27DB-BD31-4B8C-83A1-F6EECF244321}">
                    <p14:modId xmlns:p14="http://schemas.microsoft.com/office/powerpoint/2010/main" val="4271578316"/>
                  </p:ext>
                </p:extLst>
              </p:nvPr>
            </p:nvGraphicFramePr>
            <p:xfrm>
              <a:off x="508000" y="1206500"/>
              <a:ext cx="8178801" cy="4612640"/>
            </p:xfrm>
            <a:graphic>
              <a:graphicData uri="http://schemas.openxmlformats.org/drawingml/2006/table">
                <a:tbl>
                  <a:tblPr firstRow="1" bandRow="1">
                    <a:tableStyleId>{7DF18680-E054-41AD-8BC1-D1AEF772440D}</a:tableStyleId>
                  </a:tblPr>
                  <a:tblGrid>
                    <a:gridCol w="355600">
                      <a:extLst>
                        <a:ext uri="{9D8B030D-6E8A-4147-A177-3AD203B41FA5}">
                          <a16:colId xmlns:a16="http://schemas.microsoft.com/office/drawing/2014/main" val="2610252087"/>
                        </a:ext>
                      </a:extLst>
                    </a:gridCol>
                    <a:gridCol w="1333500">
                      <a:extLst>
                        <a:ext uri="{9D8B030D-6E8A-4147-A177-3AD203B41FA5}">
                          <a16:colId xmlns:a16="http://schemas.microsoft.com/office/drawing/2014/main" val="3809521380"/>
                        </a:ext>
                      </a:extLst>
                    </a:gridCol>
                    <a:gridCol w="3657600">
                      <a:extLst>
                        <a:ext uri="{9D8B030D-6E8A-4147-A177-3AD203B41FA5}">
                          <a16:colId xmlns:a16="http://schemas.microsoft.com/office/drawing/2014/main" val="1261505457"/>
                        </a:ext>
                      </a:extLst>
                    </a:gridCol>
                    <a:gridCol w="2832101">
                      <a:extLst>
                        <a:ext uri="{9D8B030D-6E8A-4147-A177-3AD203B41FA5}">
                          <a16:colId xmlns:a16="http://schemas.microsoft.com/office/drawing/2014/main" val="4018936094"/>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gridSpan="2">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747520">
                    <a:tc>
                      <a:txBody>
                        <a:bodyPr/>
                        <a:lstStyle/>
                        <a:p>
                          <a:pPr algn="r">
                            <a:lnSpc>
                              <a:spcPct val="100000"/>
                            </a:lnSpc>
                          </a:pPr>
                          <a:r>
                            <a:rPr lang="es-ES" sz="1600" dirty="0" smtClean="0">
                              <a:latin typeface="+mn-lt"/>
                            </a:rPr>
                            <a:t>19.</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T w="12700" cap="flat" cmpd="sng" algn="ctr">
                          <a:solidFill>
                            <a:srgbClr val="0070C0"/>
                          </a:solidFill>
                          <a:prstDash val="solid"/>
                          <a:round/>
                          <a:headEnd type="none" w="med" len="med"/>
                          <a:tailEnd type="none" w="med" len="med"/>
                        </a:lnT>
                        <a:blipFill>
                          <a:blip r:embed="rId2"/>
                          <a:stretch>
                            <a:fillRect l="-7195" t="-19512" r="-56951" b="-149826"/>
                          </a:stretch>
                        </a:blipFill>
                      </a:tcPr>
                    </a:tc>
                    <a:tc hMerge="1">
                      <a:txBody>
                        <a:bodyPr/>
                        <a:lstStyle/>
                        <a:p>
                          <a:endParaRPr lang="es-ES" sz="1600" dirty="0"/>
                        </a:p>
                      </a:txBody>
                      <a:tcPr/>
                    </a:tc>
                    <a:tc>
                      <a:txBody>
                        <a:bodyPr/>
                        <a:lstStyle/>
                        <a:p>
                          <a:pPr marL="0" indent="0" algn="just"/>
                          <a:endParaRPr lang="es-ES" sz="1600" dirty="0" smtClean="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extLst>
                      <a:ext uri="{0D108BD9-81ED-4DB2-BD59-A6C34878D82A}">
                        <a16:rowId xmlns:a16="http://schemas.microsoft.com/office/drawing/2014/main" val="1235451715"/>
                      </a:ext>
                    </a:extLst>
                  </a:tr>
                  <a:tr h="2529840">
                    <a:tc>
                      <a:txBody>
                        <a:bodyPr/>
                        <a:lstStyle/>
                        <a:p>
                          <a:pPr algn="r">
                            <a:lnSpc>
                              <a:spcPct val="100000"/>
                            </a:lnSpc>
                          </a:pPr>
                          <a:r>
                            <a:rPr lang="es-ES" sz="1600" dirty="0" smtClean="0">
                              <a:latin typeface="+mn-lt"/>
                            </a:rPr>
                            <a:t>20.</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B w="12700" cap="flat" cmpd="sng" algn="ctr">
                          <a:solidFill>
                            <a:srgbClr val="0070C0"/>
                          </a:solidFill>
                          <a:prstDash val="solid"/>
                          <a:round/>
                          <a:headEnd type="none" w="med" len="med"/>
                          <a:tailEnd type="none" w="med" len="med"/>
                        </a:lnB>
                        <a:blipFill>
                          <a:blip r:embed="rId2"/>
                          <a:stretch>
                            <a:fillRect l="-7195" t="-82452" r="-56951" b="-3365"/>
                          </a:stretch>
                        </a:blipFill>
                      </a:tcPr>
                    </a:tc>
                    <a:tc hMerge="1">
                      <a:txBody>
                        <a:bodyPr/>
                        <a:lstStyle/>
                        <a:p>
                          <a:endParaRPr lang="es-ES" sz="1600" dirty="0"/>
                        </a:p>
                      </a:txBody>
                      <a:tcPr/>
                    </a:tc>
                    <a:tc>
                      <a:txBody>
                        <a:bodyPr/>
                        <a:lstStyle/>
                        <a:p>
                          <a:pPr marL="0" indent="0" algn="just"/>
                          <a:endParaRPr lang="es-ES" sz="1600" dirty="0" smtClean="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676484051"/>
                      </a:ext>
                    </a:extLst>
                  </a:tr>
                </a:tbl>
              </a:graphicData>
            </a:graphic>
          </p:graphicFrame>
        </mc:Fallback>
      </mc:AlternateContent>
      <p:grpSp>
        <p:nvGrpSpPr>
          <p:cNvPr id="21" name="Grupo 20"/>
          <p:cNvGrpSpPr/>
          <p:nvPr/>
        </p:nvGrpSpPr>
        <p:grpSpPr>
          <a:xfrm>
            <a:off x="6337299" y="1589395"/>
            <a:ext cx="2007169" cy="1852305"/>
            <a:chOff x="5895833" y="702859"/>
            <a:chExt cx="2743200" cy="2477069"/>
          </a:xfrm>
        </p:grpSpPr>
        <p:sp>
          <p:nvSpPr>
            <p:cNvPr id="22" name="Elipse 21"/>
            <p:cNvSpPr/>
            <p:nvPr/>
          </p:nvSpPr>
          <p:spPr>
            <a:xfrm>
              <a:off x="6469039" y="1173708"/>
              <a:ext cx="1620000" cy="16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5895833" y="2811439"/>
              <a:ext cx="2743200" cy="2320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Elipse 23"/>
            <p:cNvSpPr/>
            <p:nvPr/>
          </p:nvSpPr>
          <p:spPr>
            <a:xfrm>
              <a:off x="7178723" y="968990"/>
              <a:ext cx="216000" cy="216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Elipse 24"/>
            <p:cNvSpPr/>
            <p:nvPr/>
          </p:nvSpPr>
          <p:spPr>
            <a:xfrm>
              <a:off x="7877033" y="1271515"/>
              <a:ext cx="216000" cy="216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6" name="Conector recto 25"/>
            <p:cNvCxnSpPr/>
            <p:nvPr/>
          </p:nvCxnSpPr>
          <p:spPr>
            <a:xfrm flipH="1">
              <a:off x="7287904" y="1173708"/>
              <a:ext cx="0" cy="81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rot="2880000" flipH="1">
              <a:off x="7590430" y="1326108"/>
              <a:ext cx="0" cy="818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Arco 27"/>
            <p:cNvSpPr/>
            <p:nvPr/>
          </p:nvSpPr>
          <p:spPr>
            <a:xfrm>
              <a:off x="7683690" y="1433015"/>
              <a:ext cx="573206" cy="1746913"/>
            </a:xfrm>
            <a:prstGeom prst="arc">
              <a:avLst>
                <a:gd name="adj1" fmla="val 16506126"/>
                <a:gd name="adj2" fmla="val 9"/>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9" name="Elipse 28"/>
            <p:cNvSpPr/>
            <p:nvPr/>
          </p:nvSpPr>
          <p:spPr>
            <a:xfrm>
              <a:off x="8152263" y="2324667"/>
              <a:ext cx="216000" cy="216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Arco 29"/>
            <p:cNvSpPr/>
            <p:nvPr/>
          </p:nvSpPr>
          <p:spPr>
            <a:xfrm>
              <a:off x="7042245" y="1651379"/>
              <a:ext cx="491319" cy="272955"/>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1" name="CuadroTexto 30"/>
                <p:cNvSpPr txBox="1"/>
                <p:nvPr/>
              </p:nvSpPr>
              <p:spPr>
                <a:xfrm>
                  <a:off x="7178722" y="702859"/>
                  <a:ext cx="21993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𝑚</m:t>
                        </m:r>
                      </m:oMath>
                    </m:oMathPara>
                  </a14:m>
                  <a:endParaRPr lang="es-ES" sz="1600"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7178722" y="702859"/>
                  <a:ext cx="219932" cy="246221"/>
                </a:xfrm>
                <a:prstGeom prst="rect">
                  <a:avLst/>
                </a:prstGeom>
                <a:blipFill>
                  <a:blip r:embed="rId4"/>
                  <a:stretch>
                    <a:fillRect l="-13889" r="-1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7085463" y="1414818"/>
                  <a:ext cx="1823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oMath>
                    </m:oMathPara>
                  </a14:m>
                  <a:endParaRPr lang="es-ES" sz="1600"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7085463" y="1414818"/>
                  <a:ext cx="182358" cy="246221"/>
                </a:xfrm>
                <a:prstGeom prst="rect">
                  <a:avLst/>
                </a:prstGeom>
                <a:blipFill>
                  <a:blip r:embed="rId5"/>
                  <a:stretch>
                    <a:fillRect l="-23333" r="-23333" b="-1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7658669" y="1332930"/>
                  <a:ext cx="17652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𝑃</m:t>
                        </m:r>
                      </m:oMath>
                    </m:oMathPara>
                  </a14:m>
                  <a:endParaRPr lang="es-ES" sz="1600"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7658669" y="1332930"/>
                  <a:ext cx="176523" cy="246221"/>
                </a:xfrm>
                <a:prstGeom prst="rect">
                  <a:avLst/>
                </a:prstGeom>
                <a:blipFill>
                  <a:blip r:embed="rId6"/>
                  <a:stretch>
                    <a:fillRect l="-24138" r="-24138"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7385713" y="1455761"/>
                  <a:ext cx="16632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𝜃</m:t>
                        </m:r>
                      </m:oMath>
                    </m:oMathPara>
                  </a14:m>
                  <a:endParaRPr lang="es-ES" sz="1600" dirty="0"/>
                </a:p>
              </p:txBody>
            </p:sp>
          </mc:Choice>
          <mc:Fallback xmlns="">
            <p:sp>
              <p:nvSpPr>
                <p:cNvPr id="29" name="CuadroTexto 28"/>
                <p:cNvSpPr txBox="1">
                  <a:spLocks noRot="1" noChangeAspect="1" noMove="1" noResize="1" noEditPoints="1" noAdjustHandles="1" noChangeArrowheads="1" noChangeShapeType="1" noTextEdit="1"/>
                </p:cNvSpPr>
                <p:nvPr/>
              </p:nvSpPr>
              <p:spPr>
                <a:xfrm>
                  <a:off x="7385713" y="1455761"/>
                  <a:ext cx="166328" cy="246221"/>
                </a:xfrm>
                <a:prstGeom prst="rect">
                  <a:avLst/>
                </a:prstGeom>
                <a:blipFill>
                  <a:blip r:embed="rId7"/>
                  <a:stretch>
                    <a:fillRect l="-29630" r="-29630" b="-10000"/>
                  </a:stretch>
                </a:blipFill>
              </p:spPr>
              <p:txBody>
                <a:bodyPr/>
                <a:lstStyle/>
                <a:p>
                  <a:r>
                    <a:rPr lang="es-ES">
                      <a:noFill/>
                    </a:rPr>
                    <a:t> </a:t>
                  </a:r>
                </a:p>
              </p:txBody>
            </p:sp>
          </mc:Fallback>
        </mc:AlternateContent>
      </p:grpSp>
      <p:grpSp>
        <p:nvGrpSpPr>
          <p:cNvPr id="35" name="Grupo 34"/>
          <p:cNvGrpSpPr/>
          <p:nvPr/>
        </p:nvGrpSpPr>
        <p:grpSpPr>
          <a:xfrm>
            <a:off x="5987866" y="2938239"/>
            <a:ext cx="2573171" cy="2048492"/>
            <a:chOff x="5141226" y="3698542"/>
            <a:chExt cx="3620637" cy="2513464"/>
          </a:xfrm>
        </p:grpSpPr>
        <p:grpSp>
          <p:nvGrpSpPr>
            <p:cNvPr id="36" name="Grupo 35"/>
            <p:cNvGrpSpPr/>
            <p:nvPr/>
          </p:nvGrpSpPr>
          <p:grpSpPr>
            <a:xfrm>
              <a:off x="5377217" y="3698542"/>
              <a:ext cx="3261815" cy="2160000"/>
              <a:chOff x="5172501" y="3630303"/>
              <a:chExt cx="3261815" cy="2160000"/>
            </a:xfrm>
          </p:grpSpPr>
          <p:sp>
            <p:nvSpPr>
              <p:cNvPr id="50" name="Arco 49"/>
              <p:cNvSpPr/>
              <p:nvPr/>
            </p:nvSpPr>
            <p:spPr>
              <a:xfrm flipH="1" flipV="1">
                <a:off x="5172501" y="3630303"/>
                <a:ext cx="2160000" cy="216000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51" name="Conector recto 50"/>
              <p:cNvCxnSpPr>
                <a:stCxn id="50" idx="0"/>
              </p:cNvCxnSpPr>
              <p:nvPr/>
            </p:nvCxnSpPr>
            <p:spPr>
              <a:xfrm flipV="1">
                <a:off x="6252501" y="5786651"/>
                <a:ext cx="21818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Rectángulo 36"/>
            <p:cNvSpPr/>
            <p:nvPr/>
          </p:nvSpPr>
          <p:spPr>
            <a:xfrm>
              <a:off x="5376578" y="4685305"/>
              <a:ext cx="216000" cy="216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8" name="Conector recto 37"/>
            <p:cNvCxnSpPr/>
            <p:nvPr/>
          </p:nvCxnSpPr>
          <p:spPr>
            <a:xfrm>
              <a:off x="5390866" y="4790364"/>
              <a:ext cx="10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rot="5400000">
              <a:off x="5911756" y="5311254"/>
              <a:ext cx="108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Elipse 39"/>
            <p:cNvSpPr/>
            <p:nvPr/>
          </p:nvSpPr>
          <p:spPr>
            <a:xfrm>
              <a:off x="6403715" y="5786081"/>
              <a:ext cx="122830" cy="1228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p:cNvSpPr/>
            <p:nvPr/>
          </p:nvSpPr>
          <p:spPr>
            <a:xfrm>
              <a:off x="8446828" y="5790843"/>
              <a:ext cx="122830" cy="12283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2" name="CuadroTexto 41"/>
                <p:cNvSpPr txBox="1"/>
                <p:nvPr/>
              </p:nvSpPr>
              <p:spPr>
                <a:xfrm>
                  <a:off x="5141226" y="4684914"/>
                  <a:ext cx="17671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𝐴</m:t>
                        </m:r>
                      </m:oMath>
                    </m:oMathPara>
                  </a14:m>
                  <a:endParaRPr lang="es-ES" sz="1600" dirty="0"/>
                </a:p>
              </p:txBody>
            </p:sp>
          </mc:Choice>
          <mc:Fallback xmlns="">
            <p:sp>
              <p:nvSpPr>
                <p:cNvPr id="40" name="CuadroTexto 39"/>
                <p:cNvSpPr txBox="1">
                  <a:spLocks noRot="1" noChangeAspect="1" noMove="1" noResize="1" noEditPoints="1" noAdjustHandles="1" noChangeArrowheads="1" noChangeShapeType="1" noTextEdit="1"/>
                </p:cNvSpPr>
                <p:nvPr/>
              </p:nvSpPr>
              <p:spPr>
                <a:xfrm>
                  <a:off x="5141226" y="4684914"/>
                  <a:ext cx="176715" cy="246221"/>
                </a:xfrm>
                <a:prstGeom prst="rect">
                  <a:avLst/>
                </a:prstGeom>
                <a:blipFill>
                  <a:blip r:embed="rId8"/>
                  <a:stretch>
                    <a:fillRect l="-24138" r="-27586" b="-73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3" name="CuadroTexto 42"/>
                <p:cNvSpPr txBox="1"/>
                <p:nvPr/>
              </p:nvSpPr>
              <p:spPr>
                <a:xfrm>
                  <a:off x="6262618" y="5901839"/>
                  <a:ext cx="18505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𝐵</m:t>
                        </m:r>
                      </m:oMath>
                    </m:oMathPara>
                  </a14:m>
                  <a:endParaRPr lang="es-ES" sz="1600" dirty="0"/>
                </a:p>
              </p:txBody>
            </p:sp>
          </mc:Choice>
          <mc:Fallback xmlns="">
            <p:sp>
              <p:nvSpPr>
                <p:cNvPr id="45" name="CuadroTexto 44"/>
                <p:cNvSpPr txBox="1">
                  <a:spLocks noRot="1" noChangeAspect="1" noMove="1" noResize="1" noEditPoints="1" noAdjustHandles="1" noChangeArrowheads="1" noChangeShapeType="1" noTextEdit="1"/>
                </p:cNvSpPr>
                <p:nvPr/>
              </p:nvSpPr>
              <p:spPr>
                <a:xfrm>
                  <a:off x="6262618" y="5901839"/>
                  <a:ext cx="185051" cy="246221"/>
                </a:xfrm>
                <a:prstGeom prst="rect">
                  <a:avLst/>
                </a:prstGeom>
                <a:blipFill>
                  <a:blip r:embed="rId9"/>
                  <a:stretch>
                    <a:fillRect l="-23333" r="-26667" b="-73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8514498" y="5860897"/>
                  <a:ext cx="247365"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𝐶</m:t>
                        </m:r>
                      </m:oMath>
                    </m:oMathPara>
                  </a14:m>
                  <a:endParaRPr lang="es-ES" sz="1600" dirty="0"/>
                </a:p>
              </p:txBody>
            </p:sp>
          </mc:Choice>
          <mc:Fallback xmlns="">
            <p:sp>
              <p:nvSpPr>
                <p:cNvPr id="46" name="CuadroTexto 45"/>
                <p:cNvSpPr txBox="1">
                  <a:spLocks noRot="1" noChangeAspect="1" noMove="1" noResize="1" noEditPoints="1" noAdjustHandles="1" noChangeArrowheads="1" noChangeShapeType="1" noTextEdit="1"/>
                </p:cNvSpPr>
                <p:nvPr/>
              </p:nvSpPr>
              <p:spPr>
                <a:xfrm>
                  <a:off x="8514498" y="5860897"/>
                  <a:ext cx="247365" cy="246221"/>
                </a:xfrm>
                <a:prstGeom prst="rect">
                  <a:avLst/>
                </a:prstGeom>
                <a:blipFill>
                  <a:blip r:embed="rId10"/>
                  <a:stretch>
                    <a:fillRect l="-2439" r="-2439" b="-731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p:cNvSpPr txBox="1"/>
                <p:nvPr/>
              </p:nvSpPr>
              <p:spPr>
                <a:xfrm>
                  <a:off x="5634820" y="4523416"/>
                  <a:ext cx="783997"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𝑅</m:t>
                        </m:r>
                        <m:r>
                          <a:rPr lang="es-ES" sz="1600" b="0" i="1" smtClean="0">
                            <a:latin typeface="Cambria Math" panose="02040503050406030204" pitchFamily="18" charset="0"/>
                          </a:rPr>
                          <m:t>=3 </m:t>
                        </m:r>
                        <m:r>
                          <a:rPr lang="es-ES" sz="1600" b="0" i="1" smtClean="0">
                            <a:latin typeface="Cambria Math" panose="02040503050406030204" pitchFamily="18" charset="0"/>
                          </a:rPr>
                          <m:t>𝑚</m:t>
                        </m:r>
                      </m:oMath>
                    </m:oMathPara>
                  </a14:m>
                  <a:endParaRPr lang="es-ES" sz="16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5634820" y="4523416"/>
                  <a:ext cx="783997" cy="246221"/>
                </a:xfrm>
                <a:prstGeom prst="rect">
                  <a:avLst/>
                </a:prstGeom>
                <a:blipFill>
                  <a:blip r:embed="rId11"/>
                  <a:stretch>
                    <a:fillRect l="-5426" r="-3101" b="-7500"/>
                  </a:stretch>
                </a:blipFill>
              </p:spPr>
              <p:txBody>
                <a:bodyPr/>
                <a:lstStyle/>
                <a:p>
                  <a:r>
                    <a:rPr lang="es-ES">
                      <a:noFill/>
                    </a:rPr>
                    <a:t> </a:t>
                  </a:r>
                </a:p>
              </p:txBody>
            </p:sp>
          </mc:Fallback>
        </mc:AlternateContent>
        <p:cxnSp>
          <p:nvCxnSpPr>
            <p:cNvPr id="46" name="Conector recto 45"/>
            <p:cNvCxnSpPr/>
            <p:nvPr/>
          </p:nvCxnSpPr>
          <p:spPr>
            <a:xfrm>
              <a:off x="6450680" y="5888191"/>
              <a:ext cx="0" cy="321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8500119" y="5890466"/>
              <a:ext cx="0" cy="3215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V="1">
              <a:off x="6461316" y="6161430"/>
              <a:ext cx="2052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CuadroTexto 48"/>
                <p:cNvSpPr txBox="1"/>
                <p:nvPr/>
              </p:nvSpPr>
              <p:spPr>
                <a:xfrm>
                  <a:off x="7343065" y="5904115"/>
                  <a:ext cx="37863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4 </m:t>
                        </m:r>
                        <m:r>
                          <a:rPr lang="es-ES" sz="1600" b="0" i="1" smtClean="0">
                            <a:latin typeface="Cambria Math" panose="02040503050406030204" pitchFamily="18" charset="0"/>
                          </a:rPr>
                          <m:t>𝑚</m:t>
                        </m:r>
                      </m:oMath>
                    </m:oMathPara>
                  </a14:m>
                  <a:endParaRPr lang="es-ES" sz="1600" dirty="0"/>
                </a:p>
              </p:txBody>
            </p:sp>
          </mc:Choice>
          <mc:Fallback xmlns="">
            <p:sp>
              <p:nvSpPr>
                <p:cNvPr id="55" name="CuadroTexto 54"/>
                <p:cNvSpPr txBox="1">
                  <a:spLocks noRot="1" noChangeAspect="1" noMove="1" noResize="1" noEditPoints="1" noAdjustHandles="1" noChangeArrowheads="1" noChangeShapeType="1" noTextEdit="1"/>
                </p:cNvSpPr>
                <p:nvPr/>
              </p:nvSpPr>
              <p:spPr>
                <a:xfrm>
                  <a:off x="7343065" y="5904115"/>
                  <a:ext cx="378630" cy="246221"/>
                </a:xfrm>
                <a:prstGeom prst="rect">
                  <a:avLst/>
                </a:prstGeom>
                <a:blipFill>
                  <a:blip r:embed="rId12"/>
                  <a:stretch>
                    <a:fillRect l="-11290" r="-8065" b="-7317"/>
                  </a:stretch>
                </a:blipFill>
              </p:spPr>
              <p:txBody>
                <a:bodyPr/>
                <a:lstStyle/>
                <a:p>
                  <a:r>
                    <a:rPr lang="es-ES">
                      <a:noFill/>
                    </a:rPr>
                    <a:t> </a:t>
                  </a:r>
                </a:p>
              </p:txBody>
            </p:sp>
          </mc:Fallback>
        </mc:AlternateContent>
      </p:grpSp>
      <p:sp>
        <p:nvSpPr>
          <p:cNvPr id="53" name="Rectángulo 52"/>
          <p:cNvSpPr/>
          <p:nvPr/>
        </p:nvSpPr>
        <p:spPr>
          <a:xfrm>
            <a:off x="18978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518825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13. Conservación de la energía mecánica</a:t>
            </a:r>
            <a:endParaRPr lang="es-ES" sz="1600" b="1" dirty="0">
              <a:solidFill>
                <a:schemeClr val="bg1"/>
              </a:solidFill>
            </a:endParaRPr>
          </a:p>
        </p:txBody>
      </p:sp>
      <mc:AlternateContent xmlns:mc="http://schemas.openxmlformats.org/markup-compatibility/2006" xmlns:a14="http://schemas.microsoft.com/office/drawing/2010/main">
        <mc:Choice Requires="a14">
          <p:graphicFrame>
            <p:nvGraphicFramePr>
              <p:cNvPr id="20" name="Tabla 19"/>
              <p:cNvGraphicFramePr>
                <a:graphicFrameLocks noGrp="1"/>
              </p:cNvGraphicFramePr>
              <p:nvPr>
                <p:extLst>
                  <p:ext uri="{D42A27DB-BD31-4B8C-83A1-F6EECF244321}">
                    <p14:modId xmlns:p14="http://schemas.microsoft.com/office/powerpoint/2010/main" val="3270592572"/>
                  </p:ext>
                </p:extLst>
              </p:nvPr>
            </p:nvGraphicFramePr>
            <p:xfrm>
              <a:off x="508000" y="1206500"/>
              <a:ext cx="8178801" cy="4998720"/>
            </p:xfrm>
            <a:graphic>
              <a:graphicData uri="http://schemas.openxmlformats.org/drawingml/2006/table">
                <a:tbl>
                  <a:tblPr firstRow="1" bandRow="1">
                    <a:tableStyleId>{7DF18680-E054-41AD-8BC1-D1AEF772440D}</a:tableStyleId>
                  </a:tblPr>
                  <a:tblGrid>
                    <a:gridCol w="355600">
                      <a:extLst>
                        <a:ext uri="{9D8B030D-6E8A-4147-A177-3AD203B41FA5}">
                          <a16:colId xmlns:a16="http://schemas.microsoft.com/office/drawing/2014/main" val="2610252087"/>
                        </a:ext>
                      </a:extLst>
                    </a:gridCol>
                    <a:gridCol w="1333500">
                      <a:extLst>
                        <a:ext uri="{9D8B030D-6E8A-4147-A177-3AD203B41FA5}">
                          <a16:colId xmlns:a16="http://schemas.microsoft.com/office/drawing/2014/main" val="3809521380"/>
                        </a:ext>
                      </a:extLst>
                    </a:gridCol>
                    <a:gridCol w="6489701">
                      <a:extLst>
                        <a:ext uri="{9D8B030D-6E8A-4147-A177-3AD203B41FA5}">
                          <a16:colId xmlns:a16="http://schemas.microsoft.com/office/drawing/2014/main" val="1261505457"/>
                        </a:ext>
                      </a:extLst>
                    </a:gridCol>
                  </a:tblGrid>
                  <a:tr h="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277620">
                    <a:tc>
                      <a:txBody>
                        <a:bodyPr/>
                        <a:lstStyle/>
                        <a:p>
                          <a:pPr algn="r">
                            <a:lnSpc>
                              <a:spcPct val="100000"/>
                            </a:lnSpc>
                          </a:pPr>
                          <a:r>
                            <a:rPr lang="es-ES" sz="1600" dirty="0" smtClean="0">
                              <a:latin typeface="+mn-lt"/>
                            </a:rPr>
                            <a:t>21.</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pPr marL="0" indent="0" algn="just"/>
                          <a:r>
                            <a:rPr lang="es-ES" sz="1600" dirty="0" smtClean="0"/>
                            <a:t>Un </a:t>
                          </a:r>
                          <a:r>
                            <a:rPr lang="es-ES" sz="1600" dirty="0"/>
                            <a:t>bloque de </a:t>
                          </a:r>
                          <a14:m>
                            <m:oMath xmlns:m="http://schemas.openxmlformats.org/officeDocument/2006/math">
                              <m:r>
                                <a:rPr lang="es-ES" sz="1600" i="1" dirty="0" smtClean="0">
                                  <a:latin typeface="Cambria Math" panose="02040503050406030204" pitchFamily="18" charset="0"/>
                                </a:rPr>
                                <m:t>2 </m:t>
                              </m:r>
                              <m:r>
                                <a:rPr lang="es-ES" sz="1600" i="1" dirty="0" smtClean="0">
                                  <a:latin typeface="Cambria Math" panose="02040503050406030204" pitchFamily="18" charset="0"/>
                                </a:rPr>
                                <m:t>𝑘𝑔</m:t>
                              </m:r>
                              <m:r>
                                <a:rPr lang="es-ES" sz="1600" i="1" dirty="0" smtClean="0">
                                  <a:latin typeface="Cambria Math" panose="02040503050406030204" pitchFamily="18" charset="0"/>
                                </a:rPr>
                                <m:t> </m:t>
                              </m:r>
                            </m:oMath>
                          </a14:m>
                          <a:r>
                            <a:rPr lang="es-ES" sz="1600" dirty="0"/>
                            <a:t>se lanza hacia arriba por una rampa rugosa (</a:t>
                          </a:r>
                          <a14:m>
                            <m:oMath xmlns:m="http://schemas.openxmlformats.org/officeDocument/2006/math">
                              <m:r>
                                <a:rPr lang="es-ES" sz="1600" i="1" dirty="0" smtClean="0">
                                  <a:latin typeface="Cambria Math" panose="02040503050406030204" pitchFamily="18" charset="0"/>
                                </a:rPr>
                                <m:t>𝜇</m:t>
                              </m:r>
                              <m:r>
                                <a:rPr lang="es-ES" sz="1600" i="1" dirty="0" smtClean="0">
                                  <a:latin typeface="Cambria Math" panose="02040503050406030204" pitchFamily="18" charset="0"/>
                                </a:rPr>
                                <m:t> = 0,3</m:t>
                              </m:r>
                            </m:oMath>
                          </a14:m>
                          <a:r>
                            <a:rPr lang="es-ES" sz="1600" dirty="0"/>
                            <a:t>), que forma un ángulo de 30</a:t>
                          </a:r>
                          <a:r>
                            <a:rPr lang="es-ES" sz="1600" baseline="30000" dirty="0"/>
                            <a:t>0</a:t>
                          </a:r>
                          <a:r>
                            <a:rPr lang="es-ES" sz="1600" dirty="0"/>
                            <a:t> con la horizontal, con una velocidad inicial de </a:t>
                          </a:r>
                          <a14:m>
                            <m:oMath xmlns:m="http://schemas.openxmlformats.org/officeDocument/2006/math">
                              <m:r>
                                <a:rPr lang="es-ES" sz="1600" i="1" dirty="0" smtClean="0">
                                  <a:latin typeface="Cambria Math" panose="02040503050406030204" pitchFamily="18" charset="0"/>
                                </a:rPr>
                                <m:t>6 </m:t>
                              </m:r>
                              <m:r>
                                <a:rPr lang="es-ES" sz="1600" i="1" dirty="0" smtClean="0">
                                  <a:latin typeface="Cambria Math" panose="02040503050406030204" pitchFamily="18" charset="0"/>
                                </a:rPr>
                                <m:t>𝑚</m:t>
                              </m:r>
                              <m:r>
                                <a:rPr lang="es-ES" sz="1600" i="1" dirty="0" smtClean="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−1</m:t>
                                  </m:r>
                                </m:sup>
                              </m:sSup>
                            </m:oMath>
                          </a14:m>
                          <a:r>
                            <a:rPr lang="es-ES" sz="1600" dirty="0" smtClean="0"/>
                            <a:t>. </a:t>
                          </a:r>
                          <a:r>
                            <a:rPr lang="es-ES" sz="1600" dirty="0"/>
                            <a:t>Calcule la altura máxima que alcanza el bloque respecto del suelo.</a:t>
                          </a:r>
                        </a:p>
                        <a:p>
                          <a:pPr marL="0" indent="0" algn="just"/>
                          <a:r>
                            <a:rPr lang="es-ES" sz="1600" dirty="0" smtClean="0"/>
                            <a:t>Dato: </a:t>
                          </a:r>
                          <a14:m>
                            <m:oMath xmlns:m="http://schemas.openxmlformats.org/officeDocument/2006/math">
                              <m:r>
                                <a:rPr lang="es-ES" sz="1600" i="1" dirty="0" smtClean="0">
                                  <a:latin typeface="Cambria Math" panose="02040503050406030204" pitchFamily="18" charset="0"/>
                                </a:rPr>
                                <m:t>𝑔</m:t>
                              </m:r>
                              <m:r>
                                <a:rPr lang="es-ES" sz="1600" i="1" dirty="0" smtClean="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smtClean="0">
                                      <a:latin typeface="Cambria Math" panose="02040503050406030204" pitchFamily="18" charset="0"/>
                                    </a:rPr>
                                  </m:ctrlPr>
                                </m:sSupPr>
                                <m:e>
                                  <m:r>
                                    <a:rPr lang="es-ES" sz="1600" b="0" i="1" dirty="0" smtClean="0">
                                      <a:latin typeface="Cambria Math" panose="02040503050406030204" pitchFamily="18" charset="0"/>
                                    </a:rPr>
                                    <m:t>𝑠</m:t>
                                  </m:r>
                                </m:e>
                                <m:sup>
                                  <m:r>
                                    <a:rPr lang="es-ES" sz="1600" b="0" i="1" dirty="0" smtClean="0">
                                      <a:latin typeface="Cambria Math" panose="02040503050406030204" pitchFamily="18" charset="0"/>
                                    </a:rPr>
                                    <m:t>−2</m:t>
                                  </m:r>
                                </m:sup>
                              </m:sSup>
                            </m:oMath>
                          </a14:m>
                          <a:endParaRPr lang="es-ES" sz="1600" baseline="30000" dirty="0"/>
                        </a:p>
                        <a:p>
                          <a:pPr marL="0" indent="0" algn="just"/>
                          <a:r>
                            <a:rPr lang="es-ES" sz="1600" b="1" dirty="0" smtClean="0">
                              <a:solidFill>
                                <a:schemeClr val="tx1"/>
                              </a:solidFill>
                            </a:rPr>
                            <a:t>Sol</a:t>
                          </a:r>
                          <a:r>
                            <a:rPr lang="es-ES" sz="1600" dirty="0">
                              <a:solidFill>
                                <a:schemeClr val="tx1"/>
                              </a:solidFill>
                            </a:rPr>
                            <a:t>: </a:t>
                          </a:r>
                          <a14:m>
                            <m:oMath xmlns:m="http://schemas.openxmlformats.org/officeDocument/2006/math">
                              <m:r>
                                <a:rPr lang="es-ES" sz="1600" i="1">
                                  <a:latin typeface="Cambria Math" panose="02040503050406030204" pitchFamily="18" charset="0"/>
                                </a:rPr>
                                <m:t>h</m:t>
                              </m:r>
                              <m:r>
                                <a:rPr lang="es-ES" sz="1600" i="1">
                                  <a:latin typeface="Cambria Math" panose="02040503050406030204" pitchFamily="18" charset="0"/>
                                </a:rPr>
                                <m:t>=1,2 </m:t>
                              </m:r>
                              <m:r>
                                <a:rPr lang="es-ES" sz="1600" i="1">
                                  <a:latin typeface="Cambria Math" panose="02040503050406030204" pitchFamily="18" charset="0"/>
                                </a:rPr>
                                <m:t>𝑚</m:t>
                              </m:r>
                              <m:r>
                                <a:rPr lang="es-ES" sz="1600" i="1">
                                  <a:latin typeface="Cambria Math" panose="02040503050406030204" pitchFamily="18" charset="0"/>
                                </a:rPr>
                                <m:t>.</m:t>
                              </m:r>
                            </m:oMath>
                          </a14:m>
                          <a:endParaRPr lang="es-ES" sz="1600" dirty="0"/>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noFill/>
                      </a:tcPr>
                    </a:tc>
                    <a:tc hMerge="1">
                      <a:txBody>
                        <a:bodyPr/>
                        <a:lstStyle/>
                        <a:p>
                          <a:endParaRPr lang="es-ES" sz="1600" dirty="0"/>
                        </a:p>
                      </a:txBody>
                      <a:tcPr/>
                    </a:tc>
                    <a:extLst>
                      <a:ext uri="{0D108BD9-81ED-4DB2-BD59-A6C34878D82A}">
                        <a16:rowId xmlns:a16="http://schemas.microsoft.com/office/drawing/2014/main" val="1235451715"/>
                      </a:ext>
                    </a:extLst>
                  </a:tr>
                  <a:tr h="1427480">
                    <a:tc>
                      <a:txBody>
                        <a:bodyPr/>
                        <a:lstStyle/>
                        <a:p>
                          <a:pPr algn="r">
                            <a:lnSpc>
                              <a:spcPct val="100000"/>
                            </a:lnSpc>
                          </a:pPr>
                          <a:r>
                            <a:rPr lang="es-ES" sz="1600" b="0" dirty="0" smtClean="0">
                              <a:solidFill>
                                <a:schemeClr val="tx1"/>
                              </a:solidFill>
                              <a:latin typeface="+mn-lt"/>
                            </a:rPr>
                            <a:t>22.</a:t>
                          </a:r>
                          <a:endParaRPr lang="es-ES" sz="1600" b="0" dirty="0">
                            <a:solidFill>
                              <a:schemeClr val="tx1"/>
                            </a:solidFill>
                            <a:latin typeface="+mn-lt"/>
                          </a:endParaRPr>
                        </a:p>
                      </a:txBody>
                      <a:tcPr marL="18000" marR="18000">
                        <a:lnL w="12700" cap="flat" cmpd="sng" algn="ctr">
                          <a:solidFill>
                            <a:srgbClr val="0070C0"/>
                          </a:solidFill>
                          <a:prstDash val="solid"/>
                          <a:round/>
                          <a:headEnd type="none" w="med" len="med"/>
                          <a:tailEnd type="none" w="med" len="med"/>
                        </a:lnL>
                        <a:noFill/>
                      </a:tcPr>
                    </a:tc>
                    <a:tc gridSpan="2">
                      <a:txBody>
                        <a:bodyPr/>
                        <a:lstStyle/>
                        <a:p>
                          <a:pPr marL="0" indent="0" algn="just"/>
                          <a:r>
                            <a:rPr lang="es-ES" sz="1600" dirty="0" smtClean="0"/>
                            <a:t>Un cuerpo de </a:t>
                          </a:r>
                          <a14:m>
                            <m:oMath xmlns:m="http://schemas.openxmlformats.org/officeDocument/2006/math">
                              <m:r>
                                <a:rPr lang="es-ES" sz="1600" i="1" dirty="0" smtClean="0">
                                  <a:latin typeface="Cambria Math" panose="02040503050406030204" pitchFamily="18" charset="0"/>
                                </a:rPr>
                                <m:t>3 </m:t>
                              </m:r>
                              <m:r>
                                <a:rPr lang="es-ES" sz="1600" i="1" dirty="0" smtClean="0">
                                  <a:latin typeface="Cambria Math" panose="02040503050406030204" pitchFamily="18" charset="0"/>
                                </a:rPr>
                                <m:t>𝑘𝑔</m:t>
                              </m:r>
                              <m:r>
                                <a:rPr lang="es-ES" sz="1600" i="1" dirty="0" smtClean="0">
                                  <a:latin typeface="Cambria Math" panose="02040503050406030204" pitchFamily="18" charset="0"/>
                                </a:rPr>
                                <m:t> </m:t>
                              </m:r>
                            </m:oMath>
                          </a14:m>
                          <a:r>
                            <a:rPr lang="es-ES" sz="1600" dirty="0"/>
                            <a:t>se lanza hacia arriba con una velocidad de </a:t>
                          </a:r>
                          <a14:m>
                            <m:oMath xmlns:m="http://schemas.openxmlformats.org/officeDocument/2006/math">
                              <m:r>
                                <a:rPr lang="es-ES" sz="1600" i="1" dirty="0" smtClean="0">
                                  <a:latin typeface="Cambria Math" panose="02040503050406030204" pitchFamily="18" charset="0"/>
                                </a:rPr>
                                <m:t>2</m:t>
                              </m:r>
                              <m:r>
                                <a:rPr lang="es-ES" sz="1600" b="0" i="1" dirty="0" smtClean="0">
                                  <a:latin typeface="Cambria Math" panose="02040503050406030204" pitchFamily="18" charset="0"/>
                                </a:rPr>
                                <m:t>0</m:t>
                              </m:r>
                              <m:r>
                                <a:rPr lang="es-ES" sz="1600" i="1" dirty="0">
                                  <a:latin typeface="Cambria Math" panose="02040503050406030204" pitchFamily="18" charset="0"/>
                                </a:rPr>
                                <m:t>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−1</m:t>
                                  </m:r>
                                </m:sup>
                              </m:sSup>
                            </m:oMath>
                          </a14:m>
                          <a:r>
                            <a:rPr lang="es-ES" sz="1600" dirty="0" smtClean="0"/>
                            <a:t> por </a:t>
                          </a:r>
                          <a:r>
                            <a:rPr lang="es-ES" sz="1600" dirty="0"/>
                            <a:t>un plano inclinado 60</a:t>
                          </a:r>
                          <a:r>
                            <a:rPr lang="es-ES" sz="1600" baseline="30000" dirty="0"/>
                            <a:t>0</a:t>
                          </a:r>
                          <a:r>
                            <a:rPr lang="es-ES" sz="1600" dirty="0"/>
                            <a:t> con la horizontal. Si el coeficiente de rozamiento entre el bloque y el plano es </a:t>
                          </a:r>
                          <a14:m>
                            <m:oMath xmlns:m="http://schemas.openxmlformats.org/officeDocument/2006/math">
                              <m:r>
                                <a:rPr lang="es-ES" sz="1600" i="1" dirty="0" smtClean="0">
                                  <a:latin typeface="Cambria Math" panose="02040503050406030204" pitchFamily="18" charset="0"/>
                                </a:rPr>
                                <m:t>0,3</m:t>
                              </m:r>
                            </m:oMath>
                          </a14:m>
                          <a:r>
                            <a:rPr lang="es-ES" sz="1600" dirty="0"/>
                            <a:t>, calcule la distancia que recorre el cuerpo sobre el plano durante su ascenso y el trabajo realizado por la fuerza de rozamiento, comentando su signo.</a:t>
                          </a:r>
                        </a:p>
                        <a:p>
                          <a:pPr marL="0" lvl="1" indent="0" algn="just"/>
                          <a:r>
                            <a:rPr lang="es-ES" sz="1600" dirty="0" smtClean="0"/>
                            <a:t>Dato: </a:t>
                          </a:r>
                          <a14:m>
                            <m:oMath xmlns:m="http://schemas.openxmlformats.org/officeDocument/2006/math">
                              <m:r>
                                <a:rPr lang="es-ES" sz="1600" i="1" dirty="0">
                                  <a:latin typeface="Cambria Math" panose="02040503050406030204" pitchFamily="18" charset="0"/>
                                </a:rPr>
                                <m:t>𝑔</m:t>
                              </m:r>
                              <m:r>
                                <a:rPr lang="es-ES" sz="1600" i="1" dirty="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−2</m:t>
                                  </m:r>
                                </m:sup>
                              </m:sSup>
                            </m:oMath>
                          </a14:m>
                          <a:endParaRPr lang="es-ES" sz="1600" b="1" dirty="0" smtClean="0"/>
                        </a:p>
                        <a:p>
                          <a:pPr marL="0" lvl="1" indent="0" algn="just"/>
                          <a:r>
                            <a:rPr lang="es-ES" sz="1600" b="1" dirty="0" smtClean="0">
                              <a:solidFill>
                                <a:schemeClr val="tx1"/>
                              </a:solidFill>
                            </a:rPr>
                            <a:t>Sol</a:t>
                          </a:r>
                          <a:r>
                            <a:rPr lang="es-ES" sz="1600" dirty="0">
                              <a:solidFill>
                                <a:schemeClr val="tx1"/>
                              </a:solidFill>
                            </a:rPr>
                            <a:t>: </a:t>
                          </a:r>
                          <a14:m>
                            <m:oMath xmlns:m="http://schemas.openxmlformats.org/officeDocument/2006/math">
                              <m:r>
                                <a:rPr lang="es-ES" sz="1600" i="1">
                                  <a:latin typeface="Cambria Math" panose="02040503050406030204" pitchFamily="18" charset="0"/>
                                </a:rPr>
                                <m:t>𝑑</m:t>
                              </m:r>
                              <m:r>
                                <a:rPr lang="es-ES" sz="1600" i="1">
                                  <a:latin typeface="Cambria Math" panose="02040503050406030204" pitchFamily="18" charset="0"/>
                                </a:rPr>
                                <m:t>=20 </m:t>
                              </m:r>
                              <m:r>
                                <a:rPr lang="es-ES" sz="1600" i="1">
                                  <a:latin typeface="Cambria Math" panose="02040503050406030204" pitchFamily="18" charset="0"/>
                                </a:rPr>
                                <m:t>𝑚</m:t>
                              </m:r>
                              <m:r>
                                <a:rPr lang="es-ES" sz="1600" i="1">
                                  <a:latin typeface="Cambria Math" panose="02040503050406030204" pitchFamily="18" charset="0"/>
                                </a:rPr>
                                <m:t>;</m:t>
                              </m:r>
                              <m:r>
                                <a:rPr lang="es-ES" sz="1600" i="1">
                                  <a:latin typeface="Cambria Math" panose="02040503050406030204" pitchFamily="18" charset="0"/>
                                </a:rPr>
                                <m:t>𝑊</m:t>
                              </m:r>
                              <m:r>
                                <a:rPr lang="es-ES" sz="1600" i="1">
                                  <a:latin typeface="Cambria Math" panose="02040503050406030204" pitchFamily="18" charset="0"/>
                                </a:rPr>
                                <m:t>=−88,2 </m:t>
                              </m:r>
                              <m:r>
                                <a:rPr lang="es-ES" sz="1600" i="1">
                                  <a:latin typeface="Cambria Math" panose="02040503050406030204" pitchFamily="18" charset="0"/>
                                </a:rPr>
                                <m:t>𝐽</m:t>
                              </m:r>
                            </m:oMath>
                          </a14:m>
                          <a:r>
                            <a:rPr lang="es-ES" sz="1600" dirty="0" smtClean="0"/>
                            <a:t>.</a:t>
                          </a:r>
                          <a:endParaRPr lang="es-ES" sz="1600" dirty="0"/>
                        </a:p>
                      </a:txBody>
                      <a:tcPr>
                        <a:lnR w="12700" cap="flat" cmpd="sng" algn="ctr">
                          <a:solidFill>
                            <a:srgbClr val="0070C0"/>
                          </a:solidFill>
                          <a:prstDash val="solid"/>
                          <a:round/>
                          <a:headEnd type="none" w="med" len="med"/>
                          <a:tailEnd type="none" w="med" len="med"/>
                        </a:lnR>
                        <a:noFill/>
                      </a:tcPr>
                    </a:tc>
                    <a:tc hMerge="1">
                      <a:txBody>
                        <a:bodyPr/>
                        <a:lstStyle/>
                        <a:p>
                          <a:endParaRPr lang="es-ES"/>
                        </a:p>
                      </a:txBody>
                      <a:tcPr/>
                    </a:tc>
                    <a:extLst>
                      <a:ext uri="{0D108BD9-81ED-4DB2-BD59-A6C34878D82A}">
                        <a16:rowId xmlns:a16="http://schemas.microsoft.com/office/drawing/2014/main" val="1169165859"/>
                      </a:ext>
                    </a:extLst>
                  </a:tr>
                  <a:tr h="741680">
                    <a:tc>
                      <a:txBody>
                        <a:bodyPr/>
                        <a:lstStyle/>
                        <a:p>
                          <a:pPr algn="r">
                            <a:lnSpc>
                              <a:spcPct val="100000"/>
                            </a:lnSpc>
                          </a:pPr>
                          <a:r>
                            <a:rPr lang="es-ES" sz="1600" dirty="0" smtClean="0">
                              <a:latin typeface="+mn-lt"/>
                            </a:rPr>
                            <a:t>23.</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pPr marL="0" indent="0" algn="just"/>
                          <a:r>
                            <a:rPr lang="es-ES" sz="1600" dirty="0" smtClean="0"/>
                            <a:t>Un bloque de </a:t>
                          </a:r>
                          <a14:m>
                            <m:oMath xmlns:m="http://schemas.openxmlformats.org/officeDocument/2006/math">
                              <m:r>
                                <a:rPr lang="es-ES" sz="1600" i="1" dirty="0" smtClean="0">
                                  <a:latin typeface="Cambria Math" panose="02040503050406030204" pitchFamily="18" charset="0"/>
                                </a:rPr>
                                <m:t>5 </m:t>
                              </m:r>
                              <m:r>
                                <a:rPr lang="es-ES" sz="1600" i="1" dirty="0" smtClean="0">
                                  <a:latin typeface="Cambria Math" panose="02040503050406030204" pitchFamily="18" charset="0"/>
                                </a:rPr>
                                <m:t>𝑘𝑔</m:t>
                              </m:r>
                              <m:r>
                                <a:rPr lang="es-ES" sz="1600" i="1" dirty="0" smtClean="0">
                                  <a:latin typeface="Cambria Math" panose="02040503050406030204" pitchFamily="18" charset="0"/>
                                </a:rPr>
                                <m:t> </m:t>
                              </m:r>
                            </m:oMath>
                          </a14:m>
                          <a:r>
                            <a:rPr lang="es-ES" sz="1600" dirty="0"/>
                            <a:t>desliza por una superficie horizontal mientras se le aplica </a:t>
                          </a:r>
                          <a:r>
                            <a:rPr lang="es-ES" sz="1600" dirty="0" smtClean="0"/>
                            <a:t>una</a:t>
                          </a:r>
                          <a:r>
                            <a:rPr lang="es-ES" sz="1600" baseline="0" dirty="0" smtClean="0"/>
                            <a:t> </a:t>
                          </a:r>
                          <a:r>
                            <a:rPr lang="es-ES" sz="1600" dirty="0" smtClean="0"/>
                            <a:t>fuerza </a:t>
                          </a:r>
                          <a:r>
                            <a:rPr lang="es-ES" sz="1600" dirty="0"/>
                            <a:t>de 30 N en una dirección que forma 60</a:t>
                          </a:r>
                          <a:r>
                            <a:rPr lang="es-ES" sz="1600" baseline="30000" dirty="0"/>
                            <a:t>0</a:t>
                          </a:r>
                          <a:r>
                            <a:rPr lang="es-ES" sz="1600" dirty="0"/>
                            <a:t> con la horizontal. El coeficiente de rozamiento entre </a:t>
                          </a:r>
                          <a:r>
                            <a:rPr lang="es-ES" sz="1600" dirty="0" smtClean="0"/>
                            <a:t>la superficie </a:t>
                          </a:r>
                          <a:r>
                            <a:rPr lang="es-ES" sz="1600" dirty="0"/>
                            <a:t>y el cuerpo es 0,2. i) Dibuje en un esquema las fuerzas que actúan sobre el bloque y calcule el valor de dichas fuerzas. ii) Calcule la variación de energía cinética del bloque en un desplazamiento de 0,5 m.</a:t>
                          </a:r>
                        </a:p>
                        <a:p>
                          <a:pPr marL="0" lvl="1" indent="0" algn="just"/>
                          <a:r>
                            <a:rPr lang="es-ES" sz="1600" dirty="0" smtClean="0"/>
                            <a:t>Dato: </a:t>
                          </a:r>
                          <a14:m>
                            <m:oMath xmlns:m="http://schemas.openxmlformats.org/officeDocument/2006/math">
                              <m:r>
                                <a:rPr lang="es-ES" sz="1600" i="1" dirty="0">
                                  <a:latin typeface="Cambria Math" panose="02040503050406030204" pitchFamily="18" charset="0"/>
                                </a:rPr>
                                <m:t>𝑔</m:t>
                              </m:r>
                              <m:r>
                                <a:rPr lang="es-ES" sz="1600" i="1" dirty="0">
                                  <a:latin typeface="Cambria Math" panose="02040503050406030204" pitchFamily="18" charset="0"/>
                                </a:rPr>
                                <m:t> = 9,8 </m:t>
                              </m:r>
                              <m:r>
                                <a:rPr lang="es-ES" sz="1600" i="1" dirty="0">
                                  <a:latin typeface="Cambria Math" panose="02040503050406030204" pitchFamily="18" charset="0"/>
                                </a:rPr>
                                <m:t>𝑚</m:t>
                              </m:r>
                              <m:r>
                                <a:rPr lang="es-ES" sz="1600" i="1" dirty="0">
                                  <a:latin typeface="Cambria Math" panose="02040503050406030204" pitchFamily="18" charset="0"/>
                                </a:rPr>
                                <m:t> </m:t>
                              </m:r>
                              <m:sSup>
                                <m:sSupPr>
                                  <m:ctrlPr>
                                    <a:rPr lang="es-ES" sz="1600" i="1" dirty="0">
                                      <a:latin typeface="Cambria Math" panose="02040503050406030204" pitchFamily="18" charset="0"/>
                                    </a:rPr>
                                  </m:ctrlPr>
                                </m:sSupPr>
                                <m:e>
                                  <m:r>
                                    <a:rPr lang="es-ES" sz="1600" i="1" dirty="0">
                                      <a:latin typeface="Cambria Math" panose="02040503050406030204" pitchFamily="18" charset="0"/>
                                    </a:rPr>
                                    <m:t>𝑠</m:t>
                                  </m:r>
                                </m:e>
                                <m:sup>
                                  <m:r>
                                    <a:rPr lang="es-ES" sz="1600" i="1" dirty="0">
                                      <a:latin typeface="Cambria Math" panose="02040503050406030204" pitchFamily="18" charset="0"/>
                                    </a:rPr>
                                    <m:t>−2</m:t>
                                  </m:r>
                                </m:sup>
                              </m:sSup>
                            </m:oMath>
                          </a14:m>
                          <a:endParaRPr lang="es-ES" sz="1600" dirty="0" smtClean="0"/>
                        </a:p>
                        <a:p>
                          <a:pPr marL="0" lvl="1" indent="0" algn="just"/>
                          <a:r>
                            <a:rPr lang="es-ES" sz="1600" b="1" dirty="0" smtClean="0">
                              <a:solidFill>
                                <a:schemeClr val="tx1"/>
                              </a:solidFill>
                            </a:rPr>
                            <a:t>Sol</a:t>
                          </a:r>
                          <a:r>
                            <a:rPr lang="es-ES" sz="1600" dirty="0" smtClean="0">
                              <a:solidFill>
                                <a:schemeClr val="tx1"/>
                              </a:solidFill>
                            </a:rPr>
                            <a:t>:</a:t>
                          </a:r>
                          <a:r>
                            <a:rPr lang="es-ES" sz="1600" b="1" dirty="0" smtClean="0">
                              <a:solidFill>
                                <a:schemeClr val="tx1"/>
                              </a:solidFill>
                            </a:rPr>
                            <a:t> </a:t>
                          </a:r>
                          <a14:m>
                            <m:oMath xmlns:m="http://schemas.openxmlformats.org/officeDocument/2006/math">
                              <m:r>
                                <m:rPr>
                                  <m:sty m:val="p"/>
                                </m:rPr>
                                <a:rPr lang="es-ES" sz="1600" i="0">
                                  <a:latin typeface="Cambria Math" panose="02040503050406030204" pitchFamily="18" charset="0"/>
                                </a:rPr>
                                <m:t>i</m:t>
                              </m:r>
                              <m:r>
                                <a:rPr lang="es-ES" sz="1600">
                                  <a:latin typeface="Cambria Math" panose="02040503050406030204" pitchFamily="18" charset="0"/>
                                </a:rPr>
                                <m:t>) </m:t>
                              </m:r>
                              <m:r>
                                <a:rPr lang="es-ES" sz="1600" i="1">
                                  <a:latin typeface="Cambria Math" panose="02040503050406030204" pitchFamily="18" charset="0"/>
                                </a:rPr>
                                <m:t>𝑁</m:t>
                              </m:r>
                              <m:r>
                                <a:rPr lang="es-ES" sz="1600" i="1">
                                  <a:latin typeface="Cambria Math" panose="02040503050406030204" pitchFamily="18" charset="0"/>
                                </a:rPr>
                                <m:t>=23,02 </m:t>
                              </m:r>
                              <m:r>
                                <a:rPr lang="es-ES" sz="1600" i="1">
                                  <a:latin typeface="Cambria Math" panose="02040503050406030204" pitchFamily="18" charset="0"/>
                                </a:rPr>
                                <m:t>𝑁</m:t>
                              </m:r>
                              <m:r>
                                <a:rPr lang="es-ES" sz="1600" i="1">
                                  <a:latin typeface="Cambria Math" panose="02040503050406030204" pitchFamily="18" charset="0"/>
                                </a:rPr>
                                <m:t>; </m:t>
                              </m:r>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𝑅</m:t>
                                  </m:r>
                                </m:sub>
                              </m:sSub>
                              <m:r>
                                <a:rPr lang="es-ES" sz="1600" i="1">
                                  <a:latin typeface="Cambria Math" panose="02040503050406030204" pitchFamily="18" charset="0"/>
                                </a:rPr>
                                <m:t>=−4,6 </m:t>
                              </m:r>
                              <m:r>
                                <a:rPr lang="es-ES" sz="1600" i="1">
                                  <a:latin typeface="Cambria Math" panose="02040503050406030204" pitchFamily="18" charset="0"/>
                                </a:rPr>
                                <m:t>𝑁</m:t>
                              </m:r>
                              <m:r>
                                <a:rPr lang="es-ES" sz="1600" i="1">
                                  <a:latin typeface="Cambria Math" panose="02040503050406030204" pitchFamily="18" charset="0"/>
                                </a:rPr>
                                <m:t>;</m:t>
                              </m:r>
                              <m:r>
                                <a:rPr lang="es-ES" sz="1600" i="1">
                                  <a:latin typeface="Cambria Math" panose="02040503050406030204" pitchFamily="18" charset="0"/>
                                </a:rPr>
                                <m:t>𝑃</m:t>
                              </m:r>
                              <m:r>
                                <a:rPr lang="es-ES" sz="1600" i="1">
                                  <a:latin typeface="Cambria Math" panose="02040503050406030204" pitchFamily="18" charset="0"/>
                                </a:rPr>
                                <m:t>=49 </m:t>
                              </m:r>
                              <m:r>
                                <a:rPr lang="es-ES" sz="1600" i="1">
                                  <a:latin typeface="Cambria Math" panose="02040503050406030204" pitchFamily="18" charset="0"/>
                                </a:rPr>
                                <m:t>𝑁</m:t>
                              </m:r>
                              <m:r>
                                <a:rPr lang="es-ES" sz="1600" i="1">
                                  <a:latin typeface="Cambria Math" panose="02040503050406030204" pitchFamily="18" charset="0"/>
                                </a:rPr>
                                <m:t>;</m:t>
                              </m:r>
                              <m:r>
                                <m:rPr>
                                  <m:sty m:val="p"/>
                                </m:rPr>
                                <a:rPr lang="es-ES" sz="1600" i="0">
                                  <a:latin typeface="Cambria Math" panose="02040503050406030204" pitchFamily="18" charset="0"/>
                                </a:rPr>
                                <m:t>ii</m:t>
                              </m:r>
                              <m:r>
                                <a:rPr lang="es-ES" sz="1600" i="1">
                                  <a:latin typeface="Cambria Math" panose="02040503050406030204" pitchFamily="18" charset="0"/>
                                </a:rPr>
                                <m:t>) ∆</m:t>
                              </m:r>
                              <m:sSub>
                                <m:sSubPr>
                                  <m:ctrlPr>
                                    <a:rPr lang="es-ES" sz="1600" i="1">
                                      <a:latin typeface="Cambria Math" panose="02040503050406030204" pitchFamily="18" charset="0"/>
                                      <a:ea typeface="Cambria Math" panose="02040503050406030204" pitchFamily="18" charset="0"/>
                                    </a:rPr>
                                  </m:ctrlPr>
                                </m:sSubPr>
                                <m:e>
                                  <m:r>
                                    <a:rPr lang="es-ES" sz="1600" i="1">
                                      <a:latin typeface="Cambria Math" panose="02040503050406030204" pitchFamily="18" charset="0"/>
                                      <a:ea typeface="Cambria Math" panose="02040503050406030204" pitchFamily="18" charset="0"/>
                                    </a:rPr>
                                    <m:t>𝐸</m:t>
                                  </m:r>
                                </m:e>
                                <m:sub>
                                  <m:r>
                                    <a:rPr lang="es-ES" sz="1600" i="1">
                                      <a:latin typeface="Cambria Math" panose="02040503050406030204" pitchFamily="18" charset="0"/>
                                      <a:ea typeface="Cambria Math" panose="02040503050406030204" pitchFamily="18" charset="0"/>
                                    </a:rPr>
                                    <m:t>𝐶</m:t>
                                  </m:r>
                                </m:sub>
                              </m:sSub>
                              <m:r>
                                <a:rPr lang="es-ES" sz="1600" i="1">
                                  <a:latin typeface="Cambria Math" panose="02040503050406030204" pitchFamily="18" charset="0"/>
                                  <a:ea typeface="Cambria Math" panose="02040503050406030204" pitchFamily="18" charset="0"/>
                                </a:rPr>
                                <m:t>=5,2 </m:t>
                              </m:r>
                              <m:r>
                                <a:rPr lang="es-ES" sz="1600" i="1">
                                  <a:latin typeface="Cambria Math" panose="02040503050406030204" pitchFamily="18" charset="0"/>
                                  <a:ea typeface="Cambria Math" panose="02040503050406030204" pitchFamily="18" charset="0"/>
                                </a:rPr>
                                <m:t>𝐽</m:t>
                              </m:r>
                            </m:oMath>
                          </a14:m>
                          <a:endParaRPr lang="es-ES" sz="1600" dirty="0"/>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no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Choice>
        <mc:Fallback xmlns="">
          <p:graphicFrame>
            <p:nvGraphicFramePr>
              <p:cNvPr id="20" name="Tabla 19"/>
              <p:cNvGraphicFramePr>
                <a:graphicFrameLocks noGrp="1"/>
              </p:cNvGraphicFramePr>
              <p:nvPr>
                <p:extLst>
                  <p:ext uri="{D42A27DB-BD31-4B8C-83A1-F6EECF244321}">
                    <p14:modId xmlns:p14="http://schemas.microsoft.com/office/powerpoint/2010/main" val="3270592572"/>
                  </p:ext>
                </p:extLst>
              </p:nvPr>
            </p:nvGraphicFramePr>
            <p:xfrm>
              <a:off x="508000" y="1206500"/>
              <a:ext cx="8178801" cy="4998720"/>
            </p:xfrm>
            <a:graphic>
              <a:graphicData uri="http://schemas.openxmlformats.org/drawingml/2006/table">
                <a:tbl>
                  <a:tblPr firstRow="1" bandRow="1">
                    <a:tableStyleId>{7DF18680-E054-41AD-8BC1-D1AEF772440D}</a:tableStyleId>
                  </a:tblPr>
                  <a:tblGrid>
                    <a:gridCol w="355600">
                      <a:extLst>
                        <a:ext uri="{9D8B030D-6E8A-4147-A177-3AD203B41FA5}">
                          <a16:colId xmlns:a16="http://schemas.microsoft.com/office/drawing/2014/main" val="2610252087"/>
                        </a:ext>
                      </a:extLst>
                    </a:gridCol>
                    <a:gridCol w="1333500">
                      <a:extLst>
                        <a:ext uri="{9D8B030D-6E8A-4147-A177-3AD203B41FA5}">
                          <a16:colId xmlns:a16="http://schemas.microsoft.com/office/drawing/2014/main" val="3809521380"/>
                        </a:ext>
                      </a:extLst>
                    </a:gridCol>
                    <a:gridCol w="6489701">
                      <a:extLst>
                        <a:ext uri="{9D8B030D-6E8A-4147-A177-3AD203B41FA5}">
                          <a16:colId xmlns:a16="http://schemas.microsoft.com/office/drawing/2014/main" val="1261505457"/>
                        </a:ext>
                      </a:extLst>
                    </a:gridCol>
                  </a:tblGrid>
                  <a:tr h="335280">
                    <a:tc gridSpan="2">
                      <a:txBody>
                        <a:bodyPr/>
                        <a:lstStyle/>
                        <a:p>
                          <a:r>
                            <a:rPr lang="es-ES" sz="1600" dirty="0" smtClean="0"/>
                            <a:t>ACTIVIDADES</a:t>
                          </a:r>
                          <a:endParaRPr lang="es-ES" sz="1600" dirty="0"/>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hMerge="1">
                      <a:txBody>
                        <a:bodyPr/>
                        <a:lstStyle/>
                        <a:p>
                          <a:endParaRPr lang="es-ES" sz="1600" dirty="0"/>
                        </a:p>
                      </a:txBody>
                      <a:tcPr/>
                    </a:tc>
                    <a:tc>
                      <a:txBody>
                        <a:bodyPr/>
                        <a:lstStyle/>
                        <a:p>
                          <a:endParaRPr lang="es-ES" sz="1600" dirty="0"/>
                        </a:p>
                      </a:txBody>
                      <a:tcPr>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358519145"/>
                      </a:ext>
                    </a:extLst>
                  </a:tr>
                  <a:tr h="1310640">
                    <a:tc>
                      <a:txBody>
                        <a:bodyPr/>
                        <a:lstStyle/>
                        <a:p>
                          <a:pPr algn="r">
                            <a:lnSpc>
                              <a:spcPct val="100000"/>
                            </a:lnSpc>
                          </a:pPr>
                          <a:r>
                            <a:rPr lang="es-ES" sz="1600" dirty="0" smtClean="0">
                              <a:latin typeface="+mn-lt"/>
                            </a:rPr>
                            <a:t>21.</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T w="12700" cap="flat" cmpd="sng" algn="ctr">
                          <a:solidFill>
                            <a:srgbClr val="0070C0"/>
                          </a:solidFill>
                          <a:prstDash val="solid"/>
                          <a:round/>
                          <a:headEnd type="none" w="med" len="med"/>
                          <a:tailEnd type="none" w="med" len="med"/>
                        </a:lnT>
                        <a:noFill/>
                      </a:tcPr>
                    </a:tc>
                    <a:tc gridSpan="2">
                      <a:txBody>
                        <a:bodyPr/>
                        <a:lstStyle/>
                        <a:p>
                          <a:endParaRPr lang="es-ES"/>
                        </a:p>
                      </a:txBody>
                      <a:tcPr>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blipFill>
                          <a:blip r:embed="rId3"/>
                          <a:stretch>
                            <a:fillRect l="-4591" t="-26047" r="-156" b="-262791"/>
                          </a:stretch>
                        </a:blipFill>
                      </a:tcPr>
                    </a:tc>
                    <a:tc hMerge="1">
                      <a:txBody>
                        <a:bodyPr/>
                        <a:lstStyle/>
                        <a:p>
                          <a:endParaRPr lang="es-ES" sz="1600" dirty="0"/>
                        </a:p>
                      </a:txBody>
                      <a:tcPr/>
                    </a:tc>
                    <a:extLst>
                      <a:ext uri="{0D108BD9-81ED-4DB2-BD59-A6C34878D82A}">
                        <a16:rowId xmlns:a16="http://schemas.microsoft.com/office/drawing/2014/main" val="1235451715"/>
                      </a:ext>
                    </a:extLst>
                  </a:tr>
                  <a:tr h="1554480">
                    <a:tc>
                      <a:txBody>
                        <a:bodyPr/>
                        <a:lstStyle/>
                        <a:p>
                          <a:pPr algn="r">
                            <a:lnSpc>
                              <a:spcPct val="100000"/>
                            </a:lnSpc>
                          </a:pPr>
                          <a:r>
                            <a:rPr lang="es-ES" sz="1600" b="0" dirty="0" smtClean="0">
                              <a:solidFill>
                                <a:schemeClr val="tx1"/>
                              </a:solidFill>
                              <a:latin typeface="+mn-lt"/>
                            </a:rPr>
                            <a:t>22.</a:t>
                          </a:r>
                          <a:endParaRPr lang="es-ES" sz="1600" b="0" dirty="0">
                            <a:solidFill>
                              <a:schemeClr val="tx1"/>
                            </a:solidFill>
                            <a:latin typeface="+mn-lt"/>
                          </a:endParaRPr>
                        </a:p>
                      </a:txBody>
                      <a:tcPr marL="18000" marR="18000">
                        <a:lnL w="12700" cap="flat" cmpd="sng" algn="ctr">
                          <a:solidFill>
                            <a:srgbClr val="0070C0"/>
                          </a:solidFill>
                          <a:prstDash val="solid"/>
                          <a:round/>
                          <a:headEnd type="none" w="med" len="med"/>
                          <a:tailEnd type="none" w="med" len="med"/>
                        </a:lnL>
                        <a:noFill/>
                      </a:tcPr>
                    </a:tc>
                    <a:tc gridSpan="2">
                      <a:txBody>
                        <a:bodyPr/>
                        <a:lstStyle/>
                        <a:p>
                          <a:endParaRPr lang="es-ES"/>
                        </a:p>
                      </a:txBody>
                      <a:tcPr>
                        <a:lnR w="12700" cap="flat" cmpd="sng" algn="ctr">
                          <a:solidFill>
                            <a:srgbClr val="0070C0"/>
                          </a:solidFill>
                          <a:prstDash val="solid"/>
                          <a:round/>
                          <a:headEnd type="none" w="med" len="med"/>
                          <a:tailEnd type="none" w="med" len="med"/>
                        </a:lnR>
                        <a:blipFill>
                          <a:blip r:embed="rId3"/>
                          <a:stretch>
                            <a:fillRect l="-4591" t="-105859" r="-156" b="-120703"/>
                          </a:stretch>
                        </a:blipFill>
                      </a:tcPr>
                    </a:tc>
                    <a:tc hMerge="1">
                      <a:txBody>
                        <a:bodyPr/>
                        <a:lstStyle/>
                        <a:p>
                          <a:endParaRPr lang="es-ES"/>
                        </a:p>
                      </a:txBody>
                      <a:tcPr/>
                    </a:tc>
                    <a:extLst>
                      <a:ext uri="{0D108BD9-81ED-4DB2-BD59-A6C34878D82A}">
                        <a16:rowId xmlns:a16="http://schemas.microsoft.com/office/drawing/2014/main" val="1169165859"/>
                      </a:ext>
                    </a:extLst>
                  </a:tr>
                  <a:tr h="1798320">
                    <a:tc>
                      <a:txBody>
                        <a:bodyPr/>
                        <a:lstStyle/>
                        <a:p>
                          <a:pPr algn="r">
                            <a:lnSpc>
                              <a:spcPct val="100000"/>
                            </a:lnSpc>
                          </a:pPr>
                          <a:r>
                            <a:rPr lang="es-ES" sz="1600" dirty="0" smtClean="0">
                              <a:latin typeface="+mn-lt"/>
                            </a:rPr>
                            <a:t>23.</a:t>
                          </a:r>
                          <a:endParaRPr lang="es-ES" sz="1600" b="1" dirty="0">
                            <a:solidFill>
                              <a:srgbClr val="C00000"/>
                            </a:solidFill>
                            <a:latin typeface="+mn-lt"/>
                          </a:endParaRPr>
                        </a:p>
                      </a:txBody>
                      <a:tcPr marL="18000" marR="18000">
                        <a:lnL w="12700" cap="flat" cmpd="sng" algn="ctr">
                          <a:solidFill>
                            <a:srgbClr val="0070C0"/>
                          </a:solidFill>
                          <a:prstDash val="solid"/>
                          <a:round/>
                          <a:headEnd type="none" w="med" len="med"/>
                          <a:tailEnd type="none" w="med" len="med"/>
                        </a:lnL>
                        <a:lnB w="12700" cap="flat" cmpd="sng" algn="ctr">
                          <a:solidFill>
                            <a:srgbClr val="0070C0"/>
                          </a:solidFill>
                          <a:prstDash val="solid"/>
                          <a:round/>
                          <a:headEnd type="none" w="med" len="med"/>
                          <a:tailEnd type="none" w="med" len="med"/>
                        </a:lnB>
                        <a:noFill/>
                      </a:tcPr>
                    </a:tc>
                    <a:tc gridSpan="2">
                      <a:txBody>
                        <a:bodyPr/>
                        <a:lstStyle/>
                        <a:p>
                          <a:endParaRPr lang="es-ES"/>
                        </a:p>
                      </a:txBody>
                      <a:tcPr>
                        <a:lnR w="12700"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blipFill>
                          <a:blip r:embed="rId3"/>
                          <a:stretch>
                            <a:fillRect l="-4591" t="-178644" r="-156" b="-4746"/>
                          </a:stretch>
                        </a:blipFill>
                      </a:tcPr>
                    </a:tc>
                    <a:tc hMerge="1">
                      <a:txBody>
                        <a:bodyPr/>
                        <a:lstStyle/>
                        <a:p>
                          <a:endParaRPr lang="es-ES" sz="1600" dirty="0"/>
                        </a:p>
                      </a:txBody>
                      <a:tcPr/>
                    </a:tc>
                    <a:extLst>
                      <a:ext uri="{0D108BD9-81ED-4DB2-BD59-A6C34878D82A}">
                        <a16:rowId xmlns:a16="http://schemas.microsoft.com/office/drawing/2014/main" val="3676484051"/>
                      </a:ext>
                    </a:extLst>
                  </a:tr>
                </a:tbl>
              </a:graphicData>
            </a:graphic>
          </p:graphicFrame>
        </mc:Fallback>
      </mc:AlternateContent>
      <p:sp>
        <p:nvSpPr>
          <p:cNvPr id="6" name="Rectángulo 5"/>
          <p:cNvSpPr/>
          <p:nvPr/>
        </p:nvSpPr>
        <p:spPr>
          <a:xfrm>
            <a:off x="1923227" y="533033"/>
            <a:ext cx="2375971" cy="338554"/>
          </a:xfrm>
          <a:prstGeom prst="rect">
            <a:avLst/>
          </a:prstGeom>
        </p:spPr>
        <p:txBody>
          <a:bodyPr wrap="none">
            <a:spAutoFit/>
          </a:bodyPr>
          <a:lstStyle/>
          <a:p>
            <a:r>
              <a:rPr lang="es-ES" sz="1600" b="1" dirty="0" smtClean="0"/>
              <a:t>: TRABAJO Y ENERGÍA</a:t>
            </a:r>
            <a:endParaRPr lang="es-ES" sz="1600" b="1" dirty="0"/>
          </a:p>
        </p:txBody>
      </p:sp>
    </p:spTree>
    <p:extLst>
      <p:ext uri="{BB962C8B-B14F-4D97-AF65-F5344CB8AC3E}">
        <p14:creationId xmlns:p14="http://schemas.microsoft.com/office/powerpoint/2010/main" val="20474819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978400" y="2553900"/>
            <a:ext cx="3708400" cy="1477328"/>
          </a:xfrm>
          <a:prstGeom prst="rect">
            <a:avLst/>
          </a:prstGeom>
          <a:noFill/>
        </p:spPr>
        <p:txBody>
          <a:bodyPr wrap="square" rtlCol="0">
            <a:spAutoFit/>
          </a:bodyPr>
          <a:lstStyle/>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Rafael Artacho Cañadas</a:t>
            </a:r>
          </a:p>
          <a:p>
            <a:pPr marL="355600" indent="-355600"/>
            <a:r>
              <a:rPr lang="es-ES" dirty="0" smtClean="0">
                <a:latin typeface="Nunito Sans" panose="00000500000000000000" pitchFamily="2" charset="0"/>
                <a:ea typeface="Segoe UI Emoji" panose="020B0502040204020203" pitchFamily="34" charset="0"/>
                <a:cs typeface="Segoe UI" panose="020B0502040204020203" pitchFamily="34" charset="0"/>
              </a:rPr>
              <a:t>	</a:t>
            </a:r>
            <a:endParaRPr lang="es-ES" dirty="0">
              <a:latin typeface="FontAwesome"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Nunito Sans" panose="00000500000000000000"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Granada</a:t>
            </a:r>
            <a:endParaRPr lang="es-ES" dirty="0" smtClean="0">
              <a:latin typeface="Nunito Sans" panose="00000500000000000000" pitchFamily="2" charset="0"/>
              <a:ea typeface="Segoe UI Emoji" panose="020B0502040204020203" pitchFamily="34" charset="0"/>
              <a:cs typeface="Segoe UI" panose="020B0502040204020203" pitchFamily="34" charset="0"/>
            </a:endParaRPr>
          </a:p>
          <a:p>
            <a:pPr marL="355600" indent="-355600"/>
            <a:endParaRPr lang="es-ES" dirty="0">
              <a:latin typeface="Nunito Sans" panose="00000500000000000000" pitchFamily="2" charset="0"/>
              <a:ea typeface="Segoe UI Emoji" panose="020B0502040204020203" pitchFamily="34" charset="0"/>
              <a:cs typeface="Segoe UI" panose="020B0502040204020203" pitchFamily="34" charset="0"/>
            </a:endParaRPr>
          </a:p>
          <a:p>
            <a:pPr marL="355600" indent="-355600"/>
            <a:r>
              <a:rPr lang="es-ES" dirty="0" smtClean="0">
                <a:solidFill>
                  <a:srgbClr val="0070C0"/>
                </a:solidFill>
                <a:latin typeface="FontAwesome" pitchFamily="2" charset="0"/>
                <a:ea typeface="Segoe UI Emoji" panose="020B0502040204020203" pitchFamily="34" charset="0"/>
                <a:cs typeface="Segoe UI" panose="020B0502040204020203" pitchFamily="34" charset="0"/>
              </a:rPr>
              <a:t></a:t>
            </a:r>
            <a:r>
              <a:rPr lang="es-ES" dirty="0" smtClean="0">
                <a:latin typeface="FontAwesome" pitchFamily="2" charset="0"/>
                <a:ea typeface="Segoe UI Emoji" panose="020B0502040204020203" pitchFamily="34" charset="0"/>
                <a:cs typeface="Segoe UI" panose="020B0502040204020203" pitchFamily="34" charset="0"/>
              </a:rPr>
              <a:t>	</a:t>
            </a:r>
            <a:r>
              <a:rPr lang="es-ES" dirty="0" smtClean="0">
                <a:latin typeface="Nunito Sans" panose="00000500000000000000" pitchFamily="2" charset="0"/>
                <a:ea typeface="Segoe UI Emoji" panose="020B0502040204020203" pitchFamily="34" charset="0"/>
                <a:cs typeface="Segoe UI" panose="020B0502040204020203" pitchFamily="34" charset="0"/>
              </a:rPr>
              <a:t>artacho1955@gmail.com</a:t>
            </a:r>
            <a:endParaRPr lang="es-ES" dirty="0">
              <a:latin typeface="FontAwesome" pitchFamily="2" charset="0"/>
              <a:ea typeface="Segoe UI Emoji" panose="020B0502040204020203" pitchFamily="34" charset="0"/>
              <a:cs typeface="Segoe UI" panose="020B0502040204020203" pitchFamily="34" charset="0"/>
            </a:endParaRPr>
          </a:p>
        </p:txBody>
      </p:sp>
      <p:sp>
        <p:nvSpPr>
          <p:cNvPr id="3" name="CuadroTexto 2"/>
          <p:cNvSpPr txBox="1"/>
          <p:nvPr/>
        </p:nvSpPr>
        <p:spPr>
          <a:xfrm>
            <a:off x="609600" y="2692400"/>
            <a:ext cx="3352800" cy="1200329"/>
          </a:xfrm>
          <a:prstGeom prst="rect">
            <a:avLst/>
          </a:prstGeom>
          <a:noFill/>
        </p:spPr>
        <p:txBody>
          <a:bodyPr wrap="square" rtlCol="0">
            <a:spAutoFit/>
          </a:bodyPr>
          <a:lstStyle/>
          <a:p>
            <a:pPr algn="ctr"/>
            <a:r>
              <a:rPr lang="es-ES" sz="3600" b="1" dirty="0" smtClean="0">
                <a:solidFill>
                  <a:srgbClr val="0070C0"/>
                </a:solidFill>
              </a:rPr>
              <a:t>Información de Contacto</a:t>
            </a:r>
            <a:endParaRPr lang="es-ES" sz="3600" b="1" dirty="0">
              <a:solidFill>
                <a:srgbClr val="0070C0"/>
              </a:solidFill>
            </a:endParaRPr>
          </a:p>
        </p:txBody>
      </p:sp>
      <p:pic>
        <p:nvPicPr>
          <p:cNvPr id="4" name="Imagen 3" descr="File:Simpleicons Interface user-black-close-up-shape.svg ..."/>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80000" y="2628900"/>
            <a:ext cx="203200" cy="203200"/>
          </a:xfrm>
          <a:prstGeom prst="rect">
            <a:avLst/>
          </a:prstGeom>
        </p:spPr>
      </p:pic>
    </p:spTree>
    <p:extLst>
      <p:ext uri="{BB962C8B-B14F-4D97-AF65-F5344CB8AC3E}">
        <p14:creationId xmlns:p14="http://schemas.microsoft.com/office/powerpoint/2010/main" val="2763746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1.2. Velocidad</a:t>
            </a:r>
            <a:endParaRPr lang="es-ES" b="1" dirty="0">
              <a:solidFill>
                <a:srgbClr val="002060"/>
              </a:solidFill>
            </a:endParaRPr>
          </a:p>
        </p:txBody>
      </p:sp>
      <p:sp>
        <p:nvSpPr>
          <p:cNvPr id="39" name="1 CuadroTexto"/>
          <p:cNvSpPr txBox="1"/>
          <p:nvPr/>
        </p:nvSpPr>
        <p:spPr>
          <a:xfrm>
            <a:off x="496744" y="1397449"/>
            <a:ext cx="8243249"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dirty="0" smtClean="0">
                <a:cs typeface="Arial" pitchFamily="34" charset="0"/>
              </a:rPr>
              <a:t>Cuando la velocidad media se calcula para intervalos muy pequeños de tiempo, se convierte en </a:t>
            </a:r>
            <a:r>
              <a:rPr lang="es-ES" sz="1600" b="1" dirty="0" smtClean="0">
                <a:cs typeface="Arial" pitchFamily="34" charset="0"/>
              </a:rPr>
              <a:t>velocidad instantánea</a:t>
            </a:r>
            <a:r>
              <a:rPr lang="es-ES" sz="1600" dirty="0" smtClean="0">
                <a:cs typeface="Arial" pitchFamily="34" charset="0"/>
              </a:rPr>
              <a:t>:</a:t>
            </a:r>
          </a:p>
          <a:p>
            <a:pPr marL="285750" indent="-285750">
              <a:buFont typeface="Arial" panose="020B0604020202020204" pitchFamily="34" charset="0"/>
              <a:buChar char="•"/>
            </a:pPr>
            <a:endParaRPr lang="es-ES" sz="1600" dirty="0" smtClean="0">
              <a:cs typeface="Arial" pitchFamily="34" charset="0"/>
            </a:endParaRPr>
          </a:p>
          <a:p>
            <a:pPr marL="285750" indent="-285750">
              <a:buFont typeface="Arial" panose="020B0604020202020204" pitchFamily="34" charset="0"/>
              <a:buChar char="•"/>
            </a:pPr>
            <a:endParaRPr lang="es-ES" sz="1600" dirty="0" smtClean="0">
              <a:cs typeface="Arial" pitchFamily="34" charset="0"/>
            </a:endParaRPr>
          </a:p>
          <a:p>
            <a:pPr marL="285750" indent="-285750">
              <a:buFont typeface="Arial" panose="020B0604020202020204" pitchFamily="34" charset="0"/>
              <a:buChar char="•"/>
            </a:pPr>
            <a:endParaRPr lang="es-ES" sz="1600" dirty="0">
              <a:cs typeface="Arial" pitchFamily="34" charset="0"/>
            </a:endParaRPr>
          </a:p>
        </p:txBody>
      </p:sp>
      <mc:AlternateContent xmlns:mc="http://schemas.openxmlformats.org/markup-compatibility/2006" xmlns:a14="http://schemas.microsoft.com/office/drawing/2010/main">
        <mc:Choice Requires="a14">
          <p:sp>
            <p:nvSpPr>
              <p:cNvPr id="40" name="16 CuadroTexto"/>
              <p:cNvSpPr txBox="1"/>
              <p:nvPr/>
            </p:nvSpPr>
            <p:spPr>
              <a:xfrm>
                <a:off x="3647173" y="1992165"/>
                <a:ext cx="1748427" cy="578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r>
                        <a:rPr lang="es-ES" sz="1600" b="0" i="1" smtClean="0">
                          <a:latin typeface="Cambria Math"/>
                        </a:rPr>
                        <m:t>=</m:t>
                      </m:r>
                      <m:func>
                        <m:funcPr>
                          <m:ctrlPr>
                            <a:rPr lang="es-ES" sz="1600" b="0" i="1" smtClean="0">
                              <a:latin typeface="Cambria Math" panose="02040503050406030204" pitchFamily="18" charset="0"/>
                            </a:rPr>
                          </m:ctrlPr>
                        </m:funcPr>
                        <m:fName>
                          <m:limLow>
                            <m:limLowPr>
                              <m:ctrlPr>
                                <a:rPr lang="es-ES" sz="1600" b="0" i="1" smtClean="0">
                                  <a:latin typeface="Cambria Math" panose="02040503050406030204" pitchFamily="18" charset="0"/>
                                </a:rPr>
                              </m:ctrlPr>
                            </m:limLowPr>
                            <m:e>
                              <m:r>
                                <m:rPr>
                                  <m:sty m:val="p"/>
                                </m:rPr>
                                <a:rPr lang="es-ES" sz="1600" b="0" i="0" smtClean="0">
                                  <a:latin typeface="Cambria Math" panose="02040503050406030204" pitchFamily="18" charset="0"/>
                                </a:rPr>
                                <m:t>lim</m:t>
                              </m:r>
                            </m:e>
                            <m:li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→0</m:t>
                              </m:r>
                            </m:lim>
                          </m:limLow>
                        </m:fName>
                        <m:e>
                          <m:f>
                            <m:fPr>
                              <m:ctrlPr>
                                <a:rPr lang="es-ES" sz="1600" i="1">
                                  <a:latin typeface="Cambria Math" panose="02040503050406030204" pitchFamily="18" charset="0"/>
                                </a:rPr>
                              </m:ctrlPr>
                            </m:fPr>
                            <m:num>
                              <m:r>
                                <a:rPr lang="es-ES" sz="1600" i="1">
                                  <a:latin typeface="Cambria Math"/>
                                  <a:ea typeface="Cambria Math"/>
                                </a:rPr>
                                <m:t>∆</m:t>
                              </m:r>
                              <m:acc>
                                <m:accPr>
                                  <m:chr m:val="⃗"/>
                                  <m:ctrlPr>
                                    <a:rPr lang="es-ES" sz="1600" i="1">
                                      <a:latin typeface="Cambria Math" panose="02040503050406030204" pitchFamily="18" charset="0"/>
                                      <a:ea typeface="Cambria Math"/>
                                    </a:rPr>
                                  </m:ctrlPr>
                                </m:accPr>
                                <m:e>
                                  <m:r>
                                    <a:rPr lang="es-ES" sz="1600" i="1">
                                      <a:latin typeface="Cambria Math"/>
                                      <a:ea typeface="Cambria Math"/>
                                    </a:rPr>
                                    <m:t>𝑟</m:t>
                                  </m:r>
                                </m:e>
                              </m:acc>
                            </m:num>
                            <m:den>
                              <m:r>
                                <a:rPr lang="es-ES" sz="1600" i="1">
                                  <a:latin typeface="Cambria Math"/>
                                  <a:ea typeface="Cambria Math"/>
                                </a:rPr>
                                <m:t>∆</m:t>
                              </m:r>
                              <m:r>
                                <a:rPr lang="es-ES" sz="1600" i="1">
                                  <a:latin typeface="Cambria Math"/>
                                  <a:ea typeface="Cambria Math"/>
                                </a:rPr>
                                <m:t>𝑡</m:t>
                              </m:r>
                            </m:den>
                          </m:f>
                        </m:e>
                      </m:fun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𝑟</m:t>
                              </m:r>
                            </m:e>
                          </m:acc>
                        </m:num>
                        <m:den>
                          <m:r>
                            <a:rPr lang="es-ES" sz="1600" b="0" i="1" smtClean="0">
                              <a:latin typeface="Cambria Math" panose="02040503050406030204" pitchFamily="18" charset="0"/>
                            </a:rPr>
                            <m:t>𝑑𝑡</m:t>
                          </m:r>
                        </m:den>
                      </m:f>
                    </m:oMath>
                  </m:oMathPara>
                </a14:m>
                <a:endParaRPr lang="es-ES" sz="1600" dirty="0"/>
              </a:p>
            </p:txBody>
          </p:sp>
        </mc:Choice>
        <mc:Fallback xmlns="">
          <p:sp>
            <p:nvSpPr>
              <p:cNvPr id="40" name="16 CuadroTexto"/>
              <p:cNvSpPr txBox="1">
                <a:spLocks noRot="1" noChangeAspect="1" noMove="1" noResize="1" noEditPoints="1" noAdjustHandles="1" noChangeArrowheads="1" noChangeShapeType="1" noTextEdit="1"/>
              </p:cNvSpPr>
              <p:nvPr/>
            </p:nvSpPr>
            <p:spPr>
              <a:xfrm>
                <a:off x="3647173" y="1992165"/>
                <a:ext cx="1748427" cy="57810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104 CuadroTexto"/>
              <p:cNvSpPr txBox="1"/>
              <p:nvPr/>
            </p:nvSpPr>
            <p:spPr>
              <a:xfrm>
                <a:off x="4289270" y="2970806"/>
                <a:ext cx="2666948" cy="5781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𝑣</m:t>
                          </m:r>
                        </m:e>
                      </m:acc>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m:t>
                          </m:r>
                          <m:acc>
                            <m:accPr>
                              <m:chr m:val="⃗"/>
                              <m:ctrlPr>
                                <a:rPr lang="es-ES" sz="1600" b="0" i="1" smtClean="0">
                                  <a:latin typeface="Cambria Math" panose="02040503050406030204" pitchFamily="18" charset="0"/>
                                </a:rPr>
                              </m:ctrlPr>
                            </m:accPr>
                            <m:e>
                              <m:r>
                                <a:rPr lang="es-ES" sz="1600" b="0" i="1" smtClean="0">
                                  <a:latin typeface="Cambria Math"/>
                                </a:rPr>
                                <m:t>𝑟</m:t>
                              </m:r>
                            </m:e>
                          </m:acc>
                        </m:num>
                        <m:den>
                          <m:r>
                            <a:rPr lang="es-ES" sz="1600" b="0" i="1" smtClean="0">
                              <a:latin typeface="Cambria Math"/>
                            </a:rPr>
                            <m:t>𝑑𝑡</m:t>
                          </m:r>
                        </m:den>
                      </m:f>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rPr>
                            <m:t>𝑑𝑥</m:t>
                          </m:r>
                        </m:num>
                        <m:den>
                          <m:r>
                            <a:rPr lang="es-ES" sz="1600" b="0" i="1" smtClean="0">
                              <a:latin typeface="Cambria Math"/>
                            </a:rPr>
                            <m:t>𝑑𝑡</m:t>
                          </m:r>
                        </m:den>
                      </m:f>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f>
                        <m:fPr>
                          <m:ctrlPr>
                            <a:rPr lang="es-ES" sz="1600" i="1">
                              <a:latin typeface="Cambria Math" panose="02040503050406030204" pitchFamily="18" charset="0"/>
                            </a:rPr>
                          </m:ctrlPr>
                        </m:fPr>
                        <m:num>
                          <m:r>
                            <a:rPr lang="es-ES" sz="1600" i="1">
                              <a:latin typeface="Cambria Math"/>
                            </a:rPr>
                            <m:t>𝑑</m:t>
                          </m:r>
                          <m:r>
                            <a:rPr lang="es-ES" sz="1600" b="0" i="1" smtClean="0">
                              <a:latin typeface="Cambria Math"/>
                            </a:rPr>
                            <m:t>𝑦</m:t>
                          </m:r>
                        </m:num>
                        <m:den>
                          <m:r>
                            <a:rPr lang="es-ES" sz="1600" i="1">
                              <a:latin typeface="Cambria Math"/>
                            </a:rPr>
                            <m:t>𝑑𝑡</m:t>
                          </m:r>
                        </m:den>
                      </m:f>
                      <m:acc>
                        <m:accPr>
                          <m:chr m:val="̂"/>
                          <m:ctrlPr>
                            <a:rPr lang="es-ES" sz="1600" i="1">
                              <a:latin typeface="Cambria Math" panose="02040503050406030204" pitchFamily="18" charset="0"/>
                            </a:rPr>
                          </m:ctrlPr>
                        </m:accPr>
                        <m:e>
                          <m:r>
                            <a:rPr lang="es-ES" sz="1600" b="0" i="1" smtClean="0">
                              <a:latin typeface="Cambria Math"/>
                            </a:rPr>
                            <m:t>𝑗</m:t>
                          </m:r>
                        </m:e>
                      </m:acc>
                      <m:r>
                        <a:rPr lang="es-ES" sz="1600" b="0" i="1" smtClean="0">
                          <a:latin typeface="Cambria Math"/>
                        </a:rPr>
                        <m:t>+</m:t>
                      </m:r>
                      <m:f>
                        <m:fPr>
                          <m:ctrlPr>
                            <a:rPr lang="es-ES" sz="1600" i="1">
                              <a:latin typeface="Cambria Math" panose="02040503050406030204" pitchFamily="18" charset="0"/>
                            </a:rPr>
                          </m:ctrlPr>
                        </m:fPr>
                        <m:num>
                          <m:r>
                            <a:rPr lang="es-ES" sz="1600" i="1">
                              <a:latin typeface="Cambria Math"/>
                            </a:rPr>
                            <m:t>𝑑</m:t>
                          </m:r>
                          <m:r>
                            <a:rPr lang="es-ES" sz="1600" b="0" i="1" smtClean="0">
                              <a:latin typeface="Cambria Math"/>
                            </a:rPr>
                            <m:t>𝑧</m:t>
                          </m:r>
                        </m:num>
                        <m:den>
                          <m:r>
                            <a:rPr lang="es-ES" sz="1600" i="1">
                              <a:latin typeface="Cambria Math"/>
                            </a:rPr>
                            <m:t>𝑑𝑡</m:t>
                          </m:r>
                        </m:den>
                      </m:f>
                      <m:acc>
                        <m:accPr>
                          <m:chr m:val="̂"/>
                          <m:ctrlPr>
                            <a:rPr lang="es-ES" sz="1600" i="1">
                              <a:latin typeface="Cambria Math" panose="02040503050406030204" pitchFamily="18" charset="0"/>
                            </a:rPr>
                          </m:ctrlPr>
                        </m:accPr>
                        <m:e>
                          <m:r>
                            <a:rPr lang="es-ES" sz="1600" b="0" i="1" smtClean="0">
                              <a:latin typeface="Cambria Math"/>
                            </a:rPr>
                            <m:t>𝑘</m:t>
                          </m:r>
                        </m:e>
                      </m:acc>
                    </m:oMath>
                  </m:oMathPara>
                </a14:m>
                <a:endParaRPr lang="es-ES" sz="1600" dirty="0"/>
              </a:p>
            </p:txBody>
          </p:sp>
        </mc:Choice>
        <mc:Fallback xmlns="">
          <p:sp>
            <p:nvSpPr>
              <p:cNvPr id="56" name="104 CuadroTexto"/>
              <p:cNvSpPr txBox="1">
                <a:spLocks noRot="1" noChangeAspect="1" noMove="1" noResize="1" noEditPoints="1" noAdjustHandles="1" noChangeArrowheads="1" noChangeShapeType="1" noTextEdit="1"/>
              </p:cNvSpPr>
              <p:nvPr/>
            </p:nvSpPr>
            <p:spPr>
              <a:xfrm>
                <a:off x="4289270" y="2970806"/>
                <a:ext cx="2666948" cy="57810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105 CuadroTexto"/>
              <p:cNvSpPr txBox="1"/>
              <p:nvPr/>
            </p:nvSpPr>
            <p:spPr>
              <a:xfrm>
                <a:off x="4318842" y="3887481"/>
                <a:ext cx="2427588" cy="37677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𝑣</m:t>
                          </m:r>
                        </m:e>
                      </m:acc>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𝑣</m:t>
                          </m:r>
                        </m:e>
                        <m:sub>
                          <m:r>
                            <a:rPr lang="es-ES" sz="1600" b="0" i="1" smtClean="0">
                              <a:latin typeface="Cambria Math"/>
                            </a:rPr>
                            <m:t>𝑥</m:t>
                          </m:r>
                        </m:sub>
                      </m:sSub>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𝑦</m:t>
                          </m:r>
                        </m:sub>
                      </m:sSub>
                      <m:acc>
                        <m:accPr>
                          <m:chr m:val="̂"/>
                          <m:ctrlPr>
                            <a:rPr lang="es-ES" sz="1600" i="1">
                              <a:latin typeface="Cambria Math" panose="02040503050406030204" pitchFamily="18" charset="0"/>
                            </a:rPr>
                          </m:ctrlPr>
                        </m:accPr>
                        <m:e>
                          <m:r>
                            <a:rPr lang="es-ES" sz="1600" b="0" i="1" smtClean="0">
                              <a:latin typeface="Cambria Math"/>
                            </a:rPr>
                            <m:t>𝑗</m:t>
                          </m:r>
                        </m:e>
                      </m:acc>
                      <m:r>
                        <a:rPr lang="es-ES" sz="1600" b="0" i="1" smtClean="0">
                          <a:latin typeface="Cambria Math"/>
                        </a:rPr>
                        <m:t>+</m:t>
                      </m:r>
                      <m:sSub>
                        <m:sSubPr>
                          <m:ctrlPr>
                            <a:rPr lang="es-ES" sz="1600" i="1">
                              <a:latin typeface="Cambria Math" panose="02040503050406030204" pitchFamily="18" charset="0"/>
                            </a:rPr>
                          </m:ctrlPr>
                        </m:sSubPr>
                        <m:e>
                          <m:r>
                            <a:rPr lang="es-ES" sz="1600" i="1">
                              <a:latin typeface="Cambria Math"/>
                            </a:rPr>
                            <m:t>𝑣</m:t>
                          </m:r>
                        </m:e>
                        <m:sub>
                          <m:r>
                            <a:rPr lang="es-ES" sz="1600" b="0" i="1" smtClean="0">
                              <a:latin typeface="Cambria Math"/>
                            </a:rPr>
                            <m:t>𝑧</m:t>
                          </m:r>
                        </m:sub>
                      </m:sSub>
                      <m:acc>
                        <m:accPr>
                          <m:chr m:val="̂"/>
                          <m:ctrlPr>
                            <a:rPr lang="es-ES" sz="1600" i="1">
                              <a:latin typeface="Cambria Math" panose="02040503050406030204" pitchFamily="18" charset="0"/>
                            </a:rPr>
                          </m:ctrlPr>
                        </m:accPr>
                        <m:e>
                          <m:r>
                            <a:rPr lang="es-ES" sz="1600" b="0" i="1" smtClean="0">
                              <a:latin typeface="Cambria Math"/>
                            </a:rPr>
                            <m:t>𝑘</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57" name="105 CuadroTexto"/>
              <p:cNvSpPr txBox="1">
                <a:spLocks noRot="1" noChangeAspect="1" noMove="1" noResize="1" noEditPoints="1" noAdjustHandles="1" noChangeArrowheads="1" noChangeShapeType="1" noTextEdit="1"/>
              </p:cNvSpPr>
              <p:nvPr/>
            </p:nvSpPr>
            <p:spPr>
              <a:xfrm>
                <a:off x="4318842" y="3887481"/>
                <a:ext cx="2427588" cy="376770"/>
              </a:xfrm>
              <a:prstGeom prst="rect">
                <a:avLst/>
              </a:prstGeom>
              <a:blipFill>
                <a:blip r:embed="rId5"/>
                <a:stretch>
                  <a:fillRect t="-6452" b="-161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8" name="106 CuadroTexto"/>
              <p:cNvSpPr txBox="1"/>
              <p:nvPr/>
            </p:nvSpPr>
            <p:spPr>
              <a:xfrm>
                <a:off x="6755855" y="3739630"/>
                <a:ext cx="1925912" cy="5934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a:rPr>
                        <m:t>𝑣</m:t>
                      </m:r>
                      <m:r>
                        <a:rPr lang="es-ES" sz="1600" b="0" i="1" smtClean="0">
                          <a:latin typeface="Cambria Math"/>
                        </a:rPr>
                        <m:t>=</m:t>
                      </m:r>
                      <m:rad>
                        <m:radPr>
                          <m:degHide m:val="on"/>
                          <m:ctrlPr>
                            <a:rPr lang="es-ES" sz="1600" i="1">
                              <a:latin typeface="Cambria Math" panose="02040503050406030204" pitchFamily="18" charset="0"/>
                            </a:rPr>
                          </m:ctrlPr>
                        </m:radPr>
                        <m:deg/>
                        <m:e>
                          <m:sSubSup>
                            <m:sSubSupPr>
                              <m:ctrlPr>
                                <a:rPr lang="es-ES" sz="1600" i="1">
                                  <a:latin typeface="Cambria Math" panose="02040503050406030204" pitchFamily="18" charset="0"/>
                                </a:rPr>
                              </m:ctrlPr>
                            </m:sSubSupPr>
                            <m:e>
                              <m:r>
                                <a:rPr lang="es-ES" sz="1600" i="1">
                                  <a:latin typeface="Cambria Math"/>
                                </a:rPr>
                                <m:t>𝑣</m:t>
                              </m:r>
                            </m:e>
                            <m:sub>
                              <m:r>
                                <a:rPr lang="es-ES" sz="1600" i="1">
                                  <a:latin typeface="Cambria Math"/>
                                </a:rPr>
                                <m:t>𝑥</m:t>
                              </m:r>
                            </m:sub>
                            <m:sup>
                              <m:r>
                                <a:rPr lang="es-ES" sz="1600" i="1">
                                  <a:latin typeface="Cambria Math"/>
                                </a:rPr>
                                <m:t>2</m:t>
                              </m:r>
                            </m:sup>
                          </m:sSubSup>
                          <m:r>
                            <a:rPr lang="es-ES" sz="1600" i="1">
                              <a:latin typeface="Cambria Math"/>
                            </a:rPr>
                            <m:t>+</m:t>
                          </m:r>
                          <m:sSubSup>
                            <m:sSubSupPr>
                              <m:ctrlPr>
                                <a:rPr lang="es-ES" sz="1600" i="1">
                                  <a:latin typeface="Cambria Math" panose="02040503050406030204" pitchFamily="18" charset="0"/>
                                </a:rPr>
                              </m:ctrlPr>
                            </m:sSubSupPr>
                            <m:e>
                              <m:r>
                                <a:rPr lang="es-ES" sz="1600" i="1">
                                  <a:latin typeface="Cambria Math"/>
                                </a:rPr>
                                <m:t>𝑣</m:t>
                              </m:r>
                            </m:e>
                            <m:sub>
                              <m:r>
                                <a:rPr lang="es-ES" sz="1600" i="1">
                                  <a:latin typeface="Cambria Math"/>
                                </a:rPr>
                                <m:t>𝑦</m:t>
                              </m:r>
                            </m:sub>
                            <m:sup>
                              <m:r>
                                <a:rPr lang="es-ES" sz="1600" i="1">
                                  <a:latin typeface="Cambria Math"/>
                                </a:rPr>
                                <m:t>2</m:t>
                              </m:r>
                            </m:sup>
                          </m:sSubSup>
                          <m:r>
                            <a:rPr lang="es-ES" sz="1600" i="1">
                              <a:latin typeface="Cambria Math"/>
                            </a:rPr>
                            <m:t>+</m:t>
                          </m:r>
                          <m:sSubSup>
                            <m:sSubSupPr>
                              <m:ctrlPr>
                                <a:rPr lang="es-ES" sz="1600" i="1">
                                  <a:latin typeface="Cambria Math" panose="02040503050406030204" pitchFamily="18" charset="0"/>
                                </a:rPr>
                              </m:ctrlPr>
                            </m:sSubSupPr>
                            <m:e>
                              <m:r>
                                <a:rPr lang="es-ES" sz="1600" i="1">
                                  <a:latin typeface="Cambria Math"/>
                                </a:rPr>
                                <m:t>𝑣</m:t>
                              </m:r>
                            </m:e>
                            <m:sub>
                              <m:r>
                                <a:rPr lang="es-ES" sz="1600" i="1">
                                  <a:latin typeface="Cambria Math"/>
                                </a:rPr>
                                <m:t>𝑧</m:t>
                              </m:r>
                            </m:sub>
                            <m:sup>
                              <m:r>
                                <a:rPr lang="es-ES" sz="1600" i="1">
                                  <a:latin typeface="Cambria Math"/>
                                </a:rPr>
                                <m:t>2</m:t>
                              </m:r>
                            </m:sup>
                          </m:sSubSup>
                        </m:e>
                      </m:rad>
                    </m:oMath>
                  </m:oMathPara>
                </a14:m>
                <a:endParaRPr lang="es-ES" sz="1600" dirty="0"/>
              </a:p>
            </p:txBody>
          </p:sp>
        </mc:Choice>
        <mc:Fallback xmlns="">
          <p:sp>
            <p:nvSpPr>
              <p:cNvPr id="58" name="106 CuadroTexto"/>
              <p:cNvSpPr txBox="1">
                <a:spLocks noRot="1" noChangeAspect="1" noMove="1" noResize="1" noEditPoints="1" noAdjustHandles="1" noChangeArrowheads="1" noChangeShapeType="1" noTextEdit="1"/>
              </p:cNvSpPr>
              <p:nvPr/>
            </p:nvSpPr>
            <p:spPr>
              <a:xfrm>
                <a:off x="6755855" y="3739630"/>
                <a:ext cx="1925912" cy="593432"/>
              </a:xfrm>
              <a:prstGeom prst="rect">
                <a:avLst/>
              </a:prstGeom>
              <a:blipFill>
                <a:blip r:embed="rId6"/>
                <a:stretch>
                  <a:fillRect/>
                </a:stretch>
              </a:blipFill>
            </p:spPr>
            <p:txBody>
              <a:bodyPr/>
              <a:lstStyle/>
              <a:p>
                <a:r>
                  <a:rPr lang="es-ES">
                    <a:noFill/>
                  </a:rPr>
                  <a:t> </a:t>
                </a:r>
              </a:p>
            </p:txBody>
          </p:sp>
        </mc:Fallback>
      </mc:AlternateContent>
      <p:sp>
        <p:nvSpPr>
          <p:cNvPr id="59" name="CuadroTexto 58"/>
          <p:cNvSpPr txBox="1"/>
          <p:nvPr/>
        </p:nvSpPr>
        <p:spPr>
          <a:xfrm>
            <a:off x="4367547" y="4938716"/>
            <a:ext cx="2965877" cy="338554"/>
          </a:xfrm>
          <a:prstGeom prst="rect">
            <a:avLst/>
          </a:prstGeom>
          <a:noFill/>
        </p:spPr>
        <p:txBody>
          <a:bodyPr wrap="none" rtlCol="0">
            <a:spAutoFit/>
          </a:bodyPr>
          <a:lstStyle/>
          <a:p>
            <a:r>
              <a:rPr lang="es-ES" sz="1600" dirty="0" smtClean="0"/>
              <a:t>La </a:t>
            </a:r>
            <a:r>
              <a:rPr lang="es-ES" sz="1600" b="1" dirty="0" smtClean="0"/>
              <a:t>celeridad instantánea </a:t>
            </a:r>
            <a:r>
              <a:rPr lang="es-ES" sz="1600" dirty="0" smtClean="0"/>
              <a:t>será:</a:t>
            </a:r>
            <a:endParaRPr lang="es-ES" sz="1600" dirty="0"/>
          </a:p>
        </p:txBody>
      </p:sp>
      <mc:AlternateContent xmlns:mc="http://schemas.openxmlformats.org/markup-compatibility/2006" xmlns:a14="http://schemas.microsoft.com/office/drawing/2010/main">
        <mc:Choice Requires="a14">
          <p:sp>
            <p:nvSpPr>
              <p:cNvPr id="60" name="CuadroTexto 59"/>
              <p:cNvSpPr txBox="1"/>
              <p:nvPr/>
            </p:nvSpPr>
            <p:spPr>
              <a:xfrm>
                <a:off x="5527954" y="5372127"/>
                <a:ext cx="1533176" cy="4675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𝑐</m:t>
                      </m:r>
                      <m:r>
                        <a:rPr lang="es-ES" sz="1600" b="0" i="1" smtClean="0">
                          <a:latin typeface="Cambria Math" panose="02040503050406030204" pitchFamily="18" charset="0"/>
                        </a:rPr>
                        <m:t>=</m:t>
                      </m:r>
                      <m:func>
                        <m:funcPr>
                          <m:ctrlPr>
                            <a:rPr lang="es-ES" sz="1600" b="0" i="1" smtClean="0">
                              <a:latin typeface="Cambria Math" panose="02040503050406030204" pitchFamily="18" charset="0"/>
                            </a:rPr>
                          </m:ctrlPr>
                        </m:funcPr>
                        <m:fName>
                          <m:limLow>
                            <m:limLowPr>
                              <m:ctrlPr>
                                <a:rPr lang="es-ES" sz="1600" b="0" i="1" smtClean="0">
                                  <a:latin typeface="Cambria Math" panose="02040503050406030204" pitchFamily="18" charset="0"/>
                                </a:rPr>
                              </m:ctrlPr>
                            </m:limLowPr>
                            <m:e>
                              <m:r>
                                <m:rPr>
                                  <m:sty m:val="p"/>
                                </m:rPr>
                                <a:rPr lang="es-ES" sz="1600" b="0" i="0" smtClean="0">
                                  <a:latin typeface="Cambria Math" panose="02040503050406030204" pitchFamily="18" charset="0"/>
                                </a:rPr>
                                <m:t>lim</m:t>
                              </m:r>
                            </m:e>
                            <m:li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→0</m:t>
                              </m:r>
                            </m:lim>
                          </m:limLow>
                        </m:fName>
                        <m:e>
                          <m:f>
                            <m:fPr>
                              <m:ctrlPr>
                                <a:rPr lang="es-ES" sz="1600" b="0" i="1" smtClean="0">
                                  <a:latin typeface="Cambria Math" panose="02040503050406030204" pitchFamily="18" charset="0"/>
                                </a:rPr>
                              </m:ctrlPr>
                            </m:fPr>
                            <m:num>
                              <m:r>
                                <m:rPr>
                                  <m:sty m:val="p"/>
                                </m:rPr>
                                <a:rPr lang="el-GR" sz="1600" b="0" i="0" smtClean="0">
                                  <a:latin typeface="Cambria Math" panose="02040503050406030204" pitchFamily="18" charset="0"/>
                                </a:rPr>
                                <m:t>Δ</m:t>
                              </m:r>
                              <m:r>
                                <a:rPr lang="es-ES" sz="1600" b="0" i="1" smtClean="0">
                                  <a:latin typeface="Cambria Math" panose="02040503050406030204" pitchFamily="18" charset="0"/>
                                </a:rPr>
                                <m:t>𝑠</m:t>
                              </m:r>
                            </m:num>
                            <m:den>
                              <m:r>
                                <m:rPr>
                                  <m:sty m:val="p"/>
                                </m:rPr>
                                <a:rPr lang="el-GR" sz="1600" b="0" i="0" smtClean="0">
                                  <a:latin typeface="Cambria Math" panose="02040503050406030204" pitchFamily="18" charset="0"/>
                                </a:rPr>
                                <m:t>Δ</m:t>
                              </m:r>
                              <m:r>
                                <a:rPr lang="es-ES" sz="1600" b="0" i="1" smtClean="0">
                                  <a:latin typeface="Cambria Math" panose="02040503050406030204" pitchFamily="18" charset="0"/>
                                </a:rPr>
                                <m:t>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𝑑𝑠</m:t>
                              </m:r>
                            </m:num>
                            <m:den>
                              <m:r>
                                <a:rPr lang="es-ES" sz="1600" b="0" i="1" smtClean="0">
                                  <a:latin typeface="Cambria Math" panose="02040503050406030204" pitchFamily="18" charset="0"/>
                                </a:rPr>
                                <m:t>𝑑𝑡</m:t>
                              </m:r>
                            </m:den>
                          </m:f>
                        </m:e>
                      </m:func>
                    </m:oMath>
                  </m:oMathPara>
                </a14:m>
                <a:endParaRPr lang="es-ES" sz="1600" dirty="0"/>
              </a:p>
            </p:txBody>
          </p:sp>
        </mc:Choice>
        <mc:Fallback xmlns="">
          <p:sp>
            <p:nvSpPr>
              <p:cNvPr id="60" name="CuadroTexto 59"/>
              <p:cNvSpPr txBox="1">
                <a:spLocks noRot="1" noChangeAspect="1" noMove="1" noResize="1" noEditPoints="1" noAdjustHandles="1" noChangeArrowheads="1" noChangeShapeType="1" noTextEdit="1"/>
              </p:cNvSpPr>
              <p:nvPr/>
            </p:nvSpPr>
            <p:spPr>
              <a:xfrm>
                <a:off x="5527954" y="5372127"/>
                <a:ext cx="1533176" cy="467500"/>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1" name="CuadroTexto 60"/>
              <p:cNvSpPr txBox="1"/>
              <p:nvPr/>
            </p:nvSpPr>
            <p:spPr>
              <a:xfrm>
                <a:off x="4428203" y="6018226"/>
                <a:ext cx="2630657" cy="338554"/>
              </a:xfrm>
              <a:prstGeom prst="rect">
                <a:avLst/>
              </a:prstGeom>
              <a:noFill/>
            </p:spPr>
            <p:txBody>
              <a:bodyPr wrap="none" rtlCol="0">
                <a:spAutoFit/>
              </a:bodyPr>
              <a:lstStyle/>
              <a:p>
                <a:r>
                  <a:rPr lang="es-ES" sz="1600" dirty="0" smtClean="0"/>
                  <a:t>Se cumple que: </a:t>
                </a:r>
                <a14:m>
                  <m:oMath xmlns:m="http://schemas.openxmlformats.org/officeDocument/2006/math">
                    <m:d>
                      <m:dPr>
                        <m:begChr m:val="|"/>
                        <m:endChr m:val="|"/>
                        <m:ctrlPr>
                          <a:rPr lang="es-ES" sz="1600" i="1" smtClean="0">
                            <a:latin typeface="Cambria Math" panose="02040503050406030204" pitchFamily="18" charset="0"/>
                          </a:rPr>
                        </m:ctrlPr>
                      </m:d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d>
                    <m:r>
                      <a:rPr lang="es-ES" sz="1600" b="0" i="1" smtClean="0">
                        <a:latin typeface="Cambria Math" panose="02040503050406030204" pitchFamily="18" charset="0"/>
                      </a:rPr>
                      <m:t>=</m:t>
                    </m:r>
                    <m:r>
                      <a:rPr lang="es-ES" sz="1600" b="0" i="1" smtClean="0">
                        <a:latin typeface="Cambria Math" panose="02040503050406030204" pitchFamily="18" charset="0"/>
                      </a:rPr>
                      <m:t>𝑣</m:t>
                    </m:r>
                    <m:r>
                      <a:rPr lang="es-ES" sz="1600" b="0" i="1" smtClean="0">
                        <a:latin typeface="Cambria Math" panose="02040503050406030204" pitchFamily="18" charset="0"/>
                      </a:rPr>
                      <m:t>=</m:t>
                    </m:r>
                    <m:r>
                      <a:rPr lang="es-ES" sz="1600" b="0" i="1" smtClean="0">
                        <a:latin typeface="Cambria Math" panose="02040503050406030204" pitchFamily="18" charset="0"/>
                      </a:rPr>
                      <m:t>𝑐</m:t>
                    </m:r>
                  </m:oMath>
                </a14:m>
                <a:endParaRPr lang="es-ES" sz="1600" dirty="0"/>
              </a:p>
            </p:txBody>
          </p:sp>
        </mc:Choice>
        <mc:Fallback xmlns="">
          <p:sp>
            <p:nvSpPr>
              <p:cNvPr id="61" name="CuadroTexto 60"/>
              <p:cNvSpPr txBox="1">
                <a:spLocks noRot="1" noChangeAspect="1" noMove="1" noResize="1" noEditPoints="1" noAdjustHandles="1" noChangeArrowheads="1" noChangeShapeType="1" noTextEdit="1"/>
              </p:cNvSpPr>
              <p:nvPr/>
            </p:nvSpPr>
            <p:spPr>
              <a:xfrm>
                <a:off x="4428203" y="6018226"/>
                <a:ext cx="2630657" cy="338554"/>
              </a:xfrm>
              <a:prstGeom prst="rect">
                <a:avLst/>
              </a:prstGeom>
              <a:blipFill>
                <a:blip r:embed="rId8"/>
                <a:stretch>
                  <a:fillRect l="-1157" t="-16071" b="-232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2" name="Rectángulo 61"/>
              <p:cNvSpPr/>
              <p:nvPr/>
            </p:nvSpPr>
            <p:spPr>
              <a:xfrm>
                <a:off x="4329530" y="4505305"/>
                <a:ext cx="93724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a:rPr>
                            <m:t>𝑣</m:t>
                          </m:r>
                        </m:e>
                      </m:acc>
                      <m:r>
                        <a:rPr lang="es-ES" sz="1600" i="1">
                          <a:latin typeface="Cambria Math"/>
                        </a:rPr>
                        <m:t>=</m:t>
                      </m:r>
                      <m:r>
                        <a:rPr lang="es-ES" sz="1600" b="0" i="1" smtClean="0">
                          <a:latin typeface="Cambria Math" panose="02040503050406030204" pitchFamily="18" charset="0"/>
                        </a:rPr>
                        <m:t>𝑣</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𝑡</m:t>
                          </m:r>
                        </m:sub>
                      </m:sSub>
                    </m:oMath>
                  </m:oMathPara>
                </a14:m>
                <a:endParaRPr lang="es-ES" sz="1600" dirty="0"/>
              </a:p>
            </p:txBody>
          </p:sp>
        </mc:Choice>
        <mc:Fallback xmlns="">
          <p:sp>
            <p:nvSpPr>
              <p:cNvPr id="62" name="Rectángulo 61"/>
              <p:cNvSpPr>
                <a:spLocks noRot="1" noChangeAspect="1" noMove="1" noResize="1" noEditPoints="1" noAdjustHandles="1" noChangeArrowheads="1" noChangeShapeType="1" noTextEdit="1"/>
              </p:cNvSpPr>
              <p:nvPr/>
            </p:nvSpPr>
            <p:spPr>
              <a:xfrm>
                <a:off x="4329530" y="4505305"/>
                <a:ext cx="937244" cy="338554"/>
              </a:xfrm>
              <a:prstGeom prst="rect">
                <a:avLst/>
              </a:prstGeom>
              <a:blipFill>
                <a:blip r:embed="rId9"/>
                <a:stretch>
                  <a:fillRect t="-16071" r="-13636"/>
                </a:stretch>
              </a:blipFill>
            </p:spPr>
            <p:txBody>
              <a:bodyPr/>
              <a:lstStyle/>
              <a:p>
                <a:r>
                  <a:rPr lang="es-ES">
                    <a:noFill/>
                  </a:rPr>
                  <a:t> </a:t>
                </a:r>
              </a:p>
            </p:txBody>
          </p:sp>
        </mc:Fallback>
      </mc:AlternateContent>
      <p:grpSp>
        <p:nvGrpSpPr>
          <p:cNvPr id="63" name="Grupo 62"/>
          <p:cNvGrpSpPr/>
          <p:nvPr/>
        </p:nvGrpSpPr>
        <p:grpSpPr>
          <a:xfrm>
            <a:off x="421909" y="2902244"/>
            <a:ext cx="3846392" cy="3883229"/>
            <a:chOff x="643720" y="2360622"/>
            <a:chExt cx="3846392" cy="3883229"/>
          </a:xfrm>
        </p:grpSpPr>
        <p:grpSp>
          <p:nvGrpSpPr>
            <p:cNvPr id="64" name="102 Grupo"/>
            <p:cNvGrpSpPr/>
            <p:nvPr/>
          </p:nvGrpSpPr>
          <p:grpSpPr>
            <a:xfrm>
              <a:off x="643720" y="2935678"/>
              <a:ext cx="3846392" cy="3308173"/>
              <a:chOff x="1066800" y="3358758"/>
              <a:chExt cx="3846392" cy="3308173"/>
            </a:xfrm>
          </p:grpSpPr>
          <p:sp>
            <p:nvSpPr>
              <p:cNvPr id="67" name="45 Arco"/>
              <p:cNvSpPr/>
              <p:nvPr/>
            </p:nvSpPr>
            <p:spPr>
              <a:xfrm rot="17981738">
                <a:off x="1897037" y="3650776"/>
                <a:ext cx="3125337" cy="2906973"/>
              </a:xfrm>
              <a:prstGeom prst="arc">
                <a:avLst>
                  <a:gd name="adj1" fmla="val 16200000"/>
                  <a:gd name="adj2" fmla="val 151546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nvGrpSpPr>
              <p:cNvPr id="68" name="101 Grupo"/>
              <p:cNvGrpSpPr/>
              <p:nvPr/>
            </p:nvGrpSpPr>
            <p:grpSpPr>
              <a:xfrm>
                <a:off x="1066800" y="3358758"/>
                <a:ext cx="3726325" cy="2782967"/>
                <a:chOff x="1066800" y="3358758"/>
                <a:chExt cx="3726325" cy="2782967"/>
              </a:xfrm>
            </p:grpSpPr>
            <p:cxnSp>
              <p:nvCxnSpPr>
                <p:cNvPr id="69" name="49 Conector recto"/>
                <p:cNvCxnSpPr/>
                <p:nvPr/>
              </p:nvCxnSpPr>
              <p:spPr>
                <a:xfrm>
                  <a:off x="1606953" y="5323865"/>
                  <a:ext cx="240200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50 Conector recto"/>
                <p:cNvCxnSpPr/>
                <p:nvPr/>
              </p:nvCxnSpPr>
              <p:spPr>
                <a:xfrm rot="5400000">
                  <a:off x="712710" y="4423995"/>
                  <a:ext cx="18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52 Conector recto"/>
                <p:cNvCxnSpPr/>
                <p:nvPr/>
              </p:nvCxnSpPr>
              <p:spPr>
                <a:xfrm rot="7800000">
                  <a:off x="970376" y="5623318"/>
                  <a:ext cx="7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54 CuadroTexto"/>
                <p:cNvSpPr txBox="1"/>
                <p:nvPr/>
              </p:nvSpPr>
              <p:spPr>
                <a:xfrm>
                  <a:off x="3807725" y="5323225"/>
                  <a:ext cx="395785" cy="338554"/>
                </a:xfrm>
                <a:prstGeom prst="rect">
                  <a:avLst/>
                </a:prstGeom>
                <a:noFill/>
              </p:spPr>
              <p:txBody>
                <a:bodyPr wrap="square" rtlCol="0">
                  <a:spAutoFit/>
                </a:bodyPr>
                <a:lstStyle/>
                <a:p>
                  <a:r>
                    <a:rPr lang="es-ES" sz="1600" dirty="0" smtClean="0"/>
                    <a:t>X</a:t>
                  </a:r>
                  <a:endParaRPr lang="es-ES" sz="1600" dirty="0"/>
                </a:p>
              </p:txBody>
            </p:sp>
            <p:sp>
              <p:nvSpPr>
                <p:cNvPr id="73" name="55 CuadroTexto"/>
                <p:cNvSpPr txBox="1"/>
                <p:nvPr/>
              </p:nvSpPr>
              <p:spPr>
                <a:xfrm>
                  <a:off x="1326108" y="3387517"/>
                  <a:ext cx="395785" cy="338554"/>
                </a:xfrm>
                <a:prstGeom prst="rect">
                  <a:avLst/>
                </a:prstGeom>
                <a:noFill/>
              </p:spPr>
              <p:txBody>
                <a:bodyPr wrap="square" rtlCol="0">
                  <a:spAutoFit/>
                </a:bodyPr>
                <a:lstStyle/>
                <a:p>
                  <a:r>
                    <a:rPr lang="es-ES" sz="1600" dirty="0"/>
                    <a:t>Y</a:t>
                  </a:r>
                </a:p>
              </p:txBody>
            </p:sp>
            <p:sp>
              <p:nvSpPr>
                <p:cNvPr id="74" name="56 CuadroTexto"/>
                <p:cNvSpPr txBox="1"/>
                <p:nvPr/>
              </p:nvSpPr>
              <p:spPr>
                <a:xfrm>
                  <a:off x="1066800" y="5803171"/>
                  <a:ext cx="395785" cy="338554"/>
                </a:xfrm>
                <a:prstGeom prst="rect">
                  <a:avLst/>
                </a:prstGeom>
                <a:noFill/>
              </p:spPr>
              <p:txBody>
                <a:bodyPr wrap="square" rtlCol="0">
                  <a:spAutoFit/>
                </a:bodyPr>
                <a:lstStyle/>
                <a:p>
                  <a:r>
                    <a:rPr lang="es-ES" sz="1600" dirty="0"/>
                    <a:t>Z</a:t>
                  </a:r>
                </a:p>
              </p:txBody>
            </p:sp>
            <p:sp>
              <p:nvSpPr>
                <p:cNvPr id="75" name="57 Elipse"/>
                <p:cNvSpPr/>
                <p:nvPr/>
              </p:nvSpPr>
              <p:spPr>
                <a:xfrm>
                  <a:off x="4649125" y="4143832"/>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76" name="58 CuadroTexto"/>
                    <p:cNvSpPr txBox="1"/>
                    <p:nvPr/>
                  </p:nvSpPr>
                  <p:spPr>
                    <a:xfrm>
                      <a:off x="1727091" y="4362294"/>
                      <a:ext cx="407869"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𝑟</m:t>
                                    </m:r>
                                  </m:e>
                                </m:acc>
                              </m:e>
                              <m:sub>
                                <m:r>
                                  <a:rPr lang="es-ES" sz="1600" b="0" i="1" smtClean="0">
                                    <a:latin typeface="Cambria Math"/>
                                  </a:rPr>
                                  <m:t>0</m:t>
                                </m:r>
                              </m:sub>
                            </m:sSub>
                          </m:oMath>
                        </m:oMathPara>
                      </a14:m>
                      <a:endParaRPr lang="es-ES" sz="1600" dirty="0"/>
                    </a:p>
                  </p:txBody>
                </p:sp>
              </mc:Choice>
              <mc:Fallback xmlns="">
                <p:sp>
                  <p:nvSpPr>
                    <p:cNvPr id="76" name="58 CuadroTexto"/>
                    <p:cNvSpPr txBox="1">
                      <a:spLocks noRot="1" noChangeAspect="1" noMove="1" noResize="1" noEditPoints="1" noAdjustHandles="1" noChangeArrowheads="1" noChangeShapeType="1" noTextEdit="1"/>
                    </p:cNvSpPr>
                    <p:nvPr/>
                  </p:nvSpPr>
                  <p:spPr>
                    <a:xfrm>
                      <a:off x="1727091" y="4362294"/>
                      <a:ext cx="407869" cy="338554"/>
                    </a:xfrm>
                    <a:prstGeom prst="rect">
                      <a:avLst/>
                    </a:prstGeom>
                    <a:blipFill>
                      <a:blip r:embed="rId10"/>
                      <a:stretch>
                        <a:fillRect t="-16071" r="-16667"/>
                      </a:stretch>
                    </a:blipFill>
                  </p:spPr>
                  <p:txBody>
                    <a:bodyPr/>
                    <a:lstStyle/>
                    <a:p>
                      <a:r>
                        <a:rPr lang="es-ES">
                          <a:noFill/>
                        </a:rPr>
                        <a:t> </a:t>
                      </a:r>
                    </a:p>
                  </p:txBody>
                </p:sp>
              </mc:Fallback>
            </mc:AlternateContent>
            <p:sp>
              <p:nvSpPr>
                <p:cNvPr id="77" name="59 CuadroTexto"/>
                <p:cNvSpPr txBox="1"/>
                <p:nvPr/>
              </p:nvSpPr>
              <p:spPr>
                <a:xfrm>
                  <a:off x="1496630" y="5288467"/>
                  <a:ext cx="341760" cy="338554"/>
                </a:xfrm>
                <a:prstGeom prst="rect">
                  <a:avLst/>
                </a:prstGeom>
                <a:noFill/>
              </p:spPr>
              <p:txBody>
                <a:bodyPr wrap="none" rtlCol="0">
                  <a:spAutoFit/>
                </a:bodyPr>
                <a:lstStyle/>
                <a:p>
                  <a:r>
                    <a:rPr lang="es-ES" sz="1600" dirty="0" smtClean="0">
                      <a:sym typeface="Symbol"/>
                    </a:rPr>
                    <a:t>O</a:t>
                  </a:r>
                  <a:endParaRPr lang="es-ES" sz="1600" dirty="0"/>
                </a:p>
              </p:txBody>
            </p:sp>
            <p:sp>
              <p:nvSpPr>
                <p:cNvPr id="78" name="60 Elipse"/>
                <p:cNvSpPr/>
                <p:nvPr/>
              </p:nvSpPr>
              <p:spPr>
                <a:xfrm>
                  <a:off x="2128127" y="4318765"/>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79" name="62 Conector recto de flecha"/>
                <p:cNvCxnSpPr>
                  <a:endCxn id="67" idx="0"/>
                </p:cNvCxnSpPr>
                <p:nvPr/>
              </p:nvCxnSpPr>
              <p:spPr>
                <a:xfrm flipV="1">
                  <a:off x="1619322" y="4384217"/>
                  <a:ext cx="577784" cy="94377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63 Conector recto de flecha"/>
                <p:cNvCxnSpPr>
                  <a:endCxn id="67" idx="2"/>
                </p:cNvCxnSpPr>
                <p:nvPr/>
              </p:nvCxnSpPr>
              <p:spPr>
                <a:xfrm flipV="1">
                  <a:off x="1615722" y="4219380"/>
                  <a:ext cx="3105541" cy="1108680"/>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42 CuadroTexto"/>
                    <p:cNvSpPr txBox="1"/>
                    <p:nvPr/>
                  </p:nvSpPr>
                  <p:spPr>
                    <a:xfrm>
                      <a:off x="3958927" y="3968357"/>
                      <a:ext cx="4616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81" name="42 CuadroTexto"/>
                    <p:cNvSpPr txBox="1">
                      <a:spLocks noRot="1" noChangeAspect="1" noMove="1" noResize="1" noEditPoints="1" noAdjustHandles="1" noChangeArrowheads="1" noChangeShapeType="1" noTextEdit="1"/>
                    </p:cNvSpPr>
                    <p:nvPr/>
                  </p:nvSpPr>
                  <p:spPr>
                    <a:xfrm>
                      <a:off x="3958927" y="3968357"/>
                      <a:ext cx="461665" cy="338554"/>
                    </a:xfrm>
                    <a:prstGeom prst="rect">
                      <a:avLst/>
                    </a:prstGeom>
                    <a:blipFill>
                      <a:blip r:embed="rId11"/>
                      <a:stretch>
                        <a:fillRect t="-16071" r="-41333"/>
                      </a:stretch>
                    </a:blipFill>
                  </p:spPr>
                  <p:txBody>
                    <a:bodyPr/>
                    <a:lstStyle/>
                    <a:p>
                      <a:r>
                        <a:rPr lang="es-ES">
                          <a:noFill/>
                        </a:rPr>
                        <a:t> </a:t>
                      </a:r>
                    </a:p>
                  </p:txBody>
                </p:sp>
              </mc:Fallback>
            </mc:AlternateContent>
            <p:sp>
              <p:nvSpPr>
                <p:cNvPr id="82" name="65 Elipse"/>
                <p:cNvSpPr/>
                <p:nvPr/>
              </p:nvSpPr>
              <p:spPr>
                <a:xfrm>
                  <a:off x="4032275" y="3602187"/>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83" name="66 Elipse"/>
                <p:cNvSpPr/>
                <p:nvPr/>
              </p:nvSpPr>
              <p:spPr>
                <a:xfrm>
                  <a:off x="3267859" y="3504662"/>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sp>
              <p:nvSpPr>
                <p:cNvPr id="84" name="67 Elipse"/>
                <p:cNvSpPr/>
                <p:nvPr/>
              </p:nvSpPr>
              <p:spPr>
                <a:xfrm>
                  <a:off x="2523558" y="3847492"/>
                  <a:ext cx="144000"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cxnSp>
              <p:nvCxnSpPr>
                <p:cNvPr id="85" name="69 Conector recto de flecha"/>
                <p:cNvCxnSpPr/>
                <p:nvPr/>
              </p:nvCxnSpPr>
              <p:spPr>
                <a:xfrm flipV="1">
                  <a:off x="1616148" y="3676650"/>
                  <a:ext cx="2489127" cy="1652763"/>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77 Conector recto de flecha"/>
                <p:cNvCxnSpPr/>
                <p:nvPr/>
              </p:nvCxnSpPr>
              <p:spPr>
                <a:xfrm flipV="1">
                  <a:off x="1619250" y="3581400"/>
                  <a:ext cx="1728788" cy="1743077"/>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78 Conector recto de flecha"/>
                <p:cNvCxnSpPr/>
                <p:nvPr/>
              </p:nvCxnSpPr>
              <p:spPr>
                <a:xfrm flipV="1">
                  <a:off x="1619250" y="3914775"/>
                  <a:ext cx="981075" cy="1409701"/>
                </a:xfrm>
                <a:prstGeom prst="straightConnector1">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64 Conector recto de flecha"/>
                <p:cNvCxnSpPr>
                  <a:endCxn id="67" idx="2"/>
                </p:cNvCxnSpPr>
                <p:nvPr/>
              </p:nvCxnSpPr>
              <p:spPr>
                <a:xfrm flipV="1">
                  <a:off x="2195086" y="4219380"/>
                  <a:ext cx="2526177" cy="17110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79 Conector recto de flecha"/>
                <p:cNvCxnSpPr/>
                <p:nvPr/>
              </p:nvCxnSpPr>
              <p:spPr>
                <a:xfrm flipV="1">
                  <a:off x="2186403" y="3681413"/>
                  <a:ext cx="1914110" cy="704589"/>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83 Conector recto de flecha"/>
                <p:cNvCxnSpPr/>
                <p:nvPr/>
              </p:nvCxnSpPr>
              <p:spPr>
                <a:xfrm flipV="1">
                  <a:off x="2181225" y="3576638"/>
                  <a:ext cx="1162050" cy="814388"/>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86 Conector recto de flecha"/>
                <p:cNvCxnSpPr/>
                <p:nvPr/>
              </p:nvCxnSpPr>
              <p:spPr>
                <a:xfrm flipV="1">
                  <a:off x="2185988" y="3919538"/>
                  <a:ext cx="400050" cy="4667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89 CuadroTexto"/>
                    <p:cNvSpPr txBox="1"/>
                    <p:nvPr/>
                  </p:nvSpPr>
                  <p:spPr>
                    <a:xfrm>
                      <a:off x="3444577" y="3534970"/>
                      <a:ext cx="4616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107" name="89 CuadroTexto"/>
                    <p:cNvSpPr txBox="1">
                      <a:spLocks noRot="1" noChangeAspect="1" noMove="1" noResize="1" noEditPoints="1" noAdjustHandles="1" noChangeArrowheads="1" noChangeShapeType="1" noTextEdit="1"/>
                    </p:cNvSpPr>
                    <p:nvPr/>
                  </p:nvSpPr>
                  <p:spPr>
                    <a:xfrm>
                      <a:off x="3444577" y="3534970"/>
                      <a:ext cx="461665" cy="338554"/>
                    </a:xfrm>
                    <a:prstGeom prst="rect">
                      <a:avLst/>
                    </a:prstGeom>
                    <a:blipFill>
                      <a:blip r:embed="rId12"/>
                      <a:stretch>
                        <a:fillRect t="-16071" r="-407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8" name="90 CuadroTexto"/>
                    <p:cNvSpPr txBox="1"/>
                    <p:nvPr/>
                  </p:nvSpPr>
                  <p:spPr>
                    <a:xfrm>
                      <a:off x="2687340" y="3539732"/>
                      <a:ext cx="46166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a:ea typeface="Cambria Math"/>
                              </a:rPr>
                              <m:t>∆</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108" name="90 CuadroTexto"/>
                    <p:cNvSpPr txBox="1">
                      <a:spLocks noRot="1" noChangeAspect="1" noMove="1" noResize="1" noEditPoints="1" noAdjustHandles="1" noChangeArrowheads="1" noChangeShapeType="1" noTextEdit="1"/>
                    </p:cNvSpPr>
                    <p:nvPr/>
                  </p:nvSpPr>
                  <p:spPr>
                    <a:xfrm>
                      <a:off x="2687340" y="3539732"/>
                      <a:ext cx="461665" cy="338554"/>
                    </a:xfrm>
                    <a:prstGeom prst="rect">
                      <a:avLst/>
                    </a:prstGeom>
                    <a:blipFill>
                      <a:blip r:embed="rId13"/>
                      <a:stretch>
                        <a:fillRect t="-16071" r="-407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9" name="95 CuadroTexto"/>
                    <p:cNvSpPr txBox="1"/>
                    <p:nvPr/>
                  </p:nvSpPr>
                  <p:spPr>
                    <a:xfrm>
                      <a:off x="1901528" y="3992170"/>
                      <a:ext cx="4536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s-ES" sz="1600" i="1">
                                <a:latin typeface="Cambria Math"/>
                                <a:ea typeface="Cambria Math"/>
                              </a:rPr>
                              <m:t>d</m:t>
                            </m:r>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𝑟</m:t>
                                </m:r>
                              </m:e>
                            </m:acc>
                          </m:oMath>
                        </m:oMathPara>
                      </a14:m>
                      <a:endParaRPr lang="es-ES" sz="1600" dirty="0"/>
                    </a:p>
                  </p:txBody>
                </p:sp>
              </mc:Choice>
              <mc:Fallback xmlns="">
                <p:sp>
                  <p:nvSpPr>
                    <p:cNvPr id="109" name="95 CuadroTexto"/>
                    <p:cNvSpPr txBox="1">
                      <a:spLocks noRot="1" noChangeAspect="1" noMove="1" noResize="1" noEditPoints="1" noAdjustHandles="1" noChangeArrowheads="1" noChangeShapeType="1" noTextEdit="1"/>
                    </p:cNvSpPr>
                    <p:nvPr/>
                  </p:nvSpPr>
                  <p:spPr>
                    <a:xfrm>
                      <a:off x="1901528" y="3992170"/>
                      <a:ext cx="453650" cy="338554"/>
                    </a:xfrm>
                    <a:prstGeom prst="rect">
                      <a:avLst/>
                    </a:prstGeom>
                    <a:blipFill>
                      <a:blip r:embed="rId14"/>
                      <a:stretch>
                        <a:fillRect t="-16071" r="-37333"/>
                      </a:stretch>
                    </a:blipFill>
                  </p:spPr>
                  <p:txBody>
                    <a:bodyPr/>
                    <a:lstStyle/>
                    <a:p>
                      <a:r>
                        <a:rPr lang="es-ES">
                          <a:noFill/>
                        </a:rPr>
                        <a:t> </a:t>
                      </a:r>
                    </a:p>
                  </p:txBody>
                </p:sp>
              </mc:Fallback>
            </mc:AlternateContent>
            <p:cxnSp>
              <p:nvCxnSpPr>
                <p:cNvPr id="110" name="98 Conector recto de flecha"/>
                <p:cNvCxnSpPr/>
                <p:nvPr/>
              </p:nvCxnSpPr>
              <p:spPr>
                <a:xfrm flipV="1">
                  <a:off x="2181226" y="3362325"/>
                  <a:ext cx="495300" cy="1038229"/>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92 Conector recto de flecha"/>
                <p:cNvCxnSpPr/>
                <p:nvPr/>
              </p:nvCxnSpPr>
              <p:spPr>
                <a:xfrm flipV="1">
                  <a:off x="2185988" y="4048125"/>
                  <a:ext cx="161925" cy="347666"/>
                </a:xfrm>
                <a:prstGeom prst="straightConnector1">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2" name="100 CuadroTexto"/>
                    <p:cNvSpPr txBox="1"/>
                    <p:nvPr/>
                  </p:nvSpPr>
                  <p:spPr>
                    <a:xfrm>
                      <a:off x="2292052" y="3358758"/>
                      <a:ext cx="355803"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ea typeface="Cambria Math"/>
                                  </a:rPr>
                                </m:ctrlPr>
                              </m:accPr>
                              <m:e>
                                <m:r>
                                  <a:rPr lang="es-ES" sz="1600" b="0" i="1" smtClean="0">
                                    <a:latin typeface="Cambria Math"/>
                                    <a:ea typeface="Cambria Math"/>
                                  </a:rPr>
                                  <m:t>𝑣</m:t>
                                </m:r>
                              </m:e>
                            </m:acc>
                          </m:oMath>
                        </m:oMathPara>
                      </a14:m>
                      <a:endParaRPr lang="es-ES" sz="1600" dirty="0"/>
                    </a:p>
                  </p:txBody>
                </p:sp>
              </mc:Choice>
              <mc:Fallback xmlns="">
                <p:sp>
                  <p:nvSpPr>
                    <p:cNvPr id="112" name="100 CuadroTexto"/>
                    <p:cNvSpPr txBox="1">
                      <a:spLocks noRot="1" noChangeAspect="1" noMove="1" noResize="1" noEditPoints="1" noAdjustHandles="1" noChangeArrowheads="1" noChangeShapeType="1" noTextEdit="1"/>
                    </p:cNvSpPr>
                    <p:nvPr/>
                  </p:nvSpPr>
                  <p:spPr>
                    <a:xfrm>
                      <a:off x="2292052" y="3358758"/>
                      <a:ext cx="355803" cy="338554"/>
                    </a:xfrm>
                    <a:prstGeom prst="rect">
                      <a:avLst/>
                    </a:prstGeom>
                    <a:blipFill>
                      <a:blip r:embed="rId15"/>
                      <a:stretch>
                        <a:fillRect t="-16071" r="-18644"/>
                      </a:stretch>
                    </a:blipFill>
                  </p:spPr>
                  <p:txBody>
                    <a:bodyPr/>
                    <a:lstStyle/>
                    <a:p>
                      <a:r>
                        <a:rPr lang="es-ES">
                          <a:noFill/>
                        </a:rPr>
                        <a:t> </a:t>
                      </a:r>
                    </a:p>
                  </p:txBody>
                </p:sp>
              </mc:Fallback>
            </mc:AlternateContent>
          </p:grpSp>
        </p:grpSp>
        <mc:AlternateContent xmlns:mc="http://schemas.openxmlformats.org/markup-compatibility/2006" xmlns:a14="http://schemas.microsoft.com/office/drawing/2010/main">
          <mc:Choice Requires="a14">
            <p:sp>
              <p:nvSpPr>
                <p:cNvPr id="65" name="76 CuadroTexto"/>
                <p:cNvSpPr txBox="1"/>
                <p:nvPr/>
              </p:nvSpPr>
              <p:spPr>
                <a:xfrm>
                  <a:off x="1117492" y="2360622"/>
                  <a:ext cx="259103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𝑡𝑎𝑛𝑔𝑒𝑛𝑡𝑒</m:t>
                        </m:r>
                        <m:r>
                          <a:rPr lang="es-ES" sz="1600" b="0" i="1" smtClean="0">
                            <a:latin typeface="Cambria Math" panose="02040503050406030204" pitchFamily="18" charset="0"/>
                          </a:rPr>
                          <m:t> </m:t>
                        </m:r>
                        <m:r>
                          <a:rPr lang="es-ES" sz="1600" b="0" i="1" smtClean="0">
                            <a:latin typeface="Cambria Math" panose="02040503050406030204" pitchFamily="18" charset="0"/>
                          </a:rPr>
                          <m:t>𝑎</m:t>
                        </m:r>
                        <m:r>
                          <a:rPr lang="es-ES" sz="1600" b="0" i="1" smtClean="0">
                            <a:latin typeface="Cambria Math" panose="02040503050406030204" pitchFamily="18" charset="0"/>
                          </a:rPr>
                          <m:t> </m:t>
                        </m:r>
                        <m:r>
                          <a:rPr lang="es-ES" sz="1600" b="0" i="1" smtClean="0">
                            <a:latin typeface="Cambria Math" panose="02040503050406030204" pitchFamily="18" charset="0"/>
                          </a:rPr>
                          <m:t>𝑙𝑎</m:t>
                        </m:r>
                        <m:r>
                          <a:rPr lang="es-ES" sz="1600" b="0" i="1" smtClean="0">
                            <a:latin typeface="Cambria Math" panose="02040503050406030204" pitchFamily="18" charset="0"/>
                          </a:rPr>
                          <m:t> </m:t>
                        </m:r>
                        <m:r>
                          <a:rPr lang="es-ES" sz="1600" b="0" i="1" smtClean="0">
                            <a:latin typeface="Cambria Math" panose="02040503050406030204" pitchFamily="18" charset="0"/>
                          </a:rPr>
                          <m:t>𝑡𝑟𝑎𝑦𝑒𝑐𝑡𝑜𝑟𝑖𝑎</m:t>
                        </m:r>
                      </m:oMath>
                    </m:oMathPara>
                  </a14:m>
                  <a:endParaRPr lang="es-ES" sz="1600" dirty="0"/>
                </a:p>
              </p:txBody>
            </p:sp>
          </mc:Choice>
          <mc:Fallback xmlns="">
            <p:sp>
              <p:nvSpPr>
                <p:cNvPr id="47" name="76 CuadroTexto"/>
                <p:cNvSpPr txBox="1">
                  <a:spLocks noRot="1" noChangeAspect="1" noMove="1" noResize="1" noEditPoints="1" noAdjustHandles="1" noChangeArrowheads="1" noChangeShapeType="1" noTextEdit="1"/>
                </p:cNvSpPr>
                <p:nvPr/>
              </p:nvSpPr>
              <p:spPr>
                <a:xfrm>
                  <a:off x="1117492" y="2360622"/>
                  <a:ext cx="2591030" cy="338554"/>
                </a:xfrm>
                <a:prstGeom prst="rect">
                  <a:avLst/>
                </a:prstGeom>
                <a:blipFill>
                  <a:blip r:embed="rId16"/>
                  <a:stretch>
                    <a:fillRect b="-10909"/>
                  </a:stretch>
                </a:blipFill>
              </p:spPr>
              <p:txBody>
                <a:bodyPr/>
                <a:lstStyle/>
                <a:p>
                  <a:r>
                    <a:rPr lang="es-ES">
                      <a:noFill/>
                    </a:rPr>
                    <a:t> </a:t>
                  </a:r>
                </a:p>
              </p:txBody>
            </p:sp>
          </mc:Fallback>
        </mc:AlternateContent>
        <p:cxnSp>
          <p:nvCxnSpPr>
            <p:cNvPr id="66" name="43 Conector recto de flecha"/>
            <p:cNvCxnSpPr/>
            <p:nvPr/>
          </p:nvCxnSpPr>
          <p:spPr>
            <a:xfrm>
              <a:off x="1937982" y="2661313"/>
              <a:ext cx="300252" cy="2866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9" name="Rectángulo 48"/>
          <p:cNvSpPr/>
          <p:nvPr/>
        </p:nvSpPr>
        <p:spPr>
          <a:xfrm>
            <a:off x="18972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664236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1.3. Aceleración</a:t>
            </a:r>
            <a:endParaRPr lang="es-ES" b="1" dirty="0">
              <a:solidFill>
                <a:srgbClr val="002060"/>
              </a:solidFill>
            </a:endParaRPr>
          </a:p>
        </p:txBody>
      </p:sp>
      <p:sp>
        <p:nvSpPr>
          <p:cNvPr id="53" name="1 CuadroTexto"/>
          <p:cNvSpPr txBox="1"/>
          <p:nvPr/>
        </p:nvSpPr>
        <p:spPr>
          <a:xfrm>
            <a:off x="437676" y="1372809"/>
            <a:ext cx="8302317" cy="132343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s-ES" sz="1600" dirty="0" smtClean="0">
                <a:cs typeface="Arial" pitchFamily="34" charset="0"/>
              </a:rPr>
              <a:t>Se define </a:t>
            </a:r>
            <a:r>
              <a:rPr lang="es-ES" sz="1600" b="1" dirty="0" smtClean="0">
                <a:cs typeface="Arial" pitchFamily="34" charset="0"/>
              </a:rPr>
              <a:t>aceleración media</a:t>
            </a:r>
            <a:r>
              <a:rPr lang="es-ES" sz="1600" dirty="0" smtClean="0">
                <a:cs typeface="Arial" pitchFamily="34" charset="0"/>
              </a:rPr>
              <a:t> como la rapidez con que varía la velocidad.</a:t>
            </a:r>
          </a:p>
          <a:p>
            <a:pPr marL="285750" indent="-285750">
              <a:buFont typeface="Arial" panose="020B0604020202020204" pitchFamily="34" charset="0"/>
              <a:buChar char="•"/>
            </a:pPr>
            <a:endParaRPr lang="es-ES" sz="1600" dirty="0" smtClean="0">
              <a:cs typeface="Arial" pitchFamily="34" charset="0"/>
            </a:endParaRPr>
          </a:p>
          <a:p>
            <a:pPr marL="285750" indent="-285750">
              <a:buFont typeface="Arial" panose="020B0604020202020204" pitchFamily="34" charset="0"/>
              <a:buChar char="•"/>
            </a:pPr>
            <a:endParaRPr lang="es-ES" sz="1600" dirty="0">
              <a:cs typeface="Arial" pitchFamily="34" charset="0"/>
            </a:endParaRPr>
          </a:p>
          <a:p>
            <a:pPr marL="285750" indent="-285750">
              <a:buFont typeface="Arial" panose="020B0604020202020204" pitchFamily="34" charset="0"/>
              <a:buChar char="•"/>
            </a:pPr>
            <a:endParaRPr lang="es-ES" sz="1600" dirty="0" smtClean="0">
              <a:cs typeface="Arial" pitchFamily="34" charset="0"/>
            </a:endParaRPr>
          </a:p>
          <a:p>
            <a:r>
              <a:rPr lang="es-ES" sz="1600" dirty="0">
                <a:cs typeface="Arial" pitchFamily="34" charset="0"/>
              </a:rPr>
              <a:t>La unidad </a:t>
            </a:r>
            <a:r>
              <a:rPr lang="es-ES" sz="1600" dirty="0" smtClean="0">
                <a:cs typeface="Arial" pitchFamily="34" charset="0"/>
              </a:rPr>
              <a:t>en </a:t>
            </a:r>
            <a:r>
              <a:rPr lang="es-ES" sz="1600" dirty="0">
                <a:cs typeface="Arial" pitchFamily="34" charset="0"/>
              </a:rPr>
              <a:t>el </a:t>
            </a:r>
            <a:r>
              <a:rPr lang="es-ES" sz="1600" dirty="0" smtClean="0">
                <a:cs typeface="Arial" pitchFamily="34" charset="0"/>
              </a:rPr>
              <a:t>SI </a:t>
            </a:r>
            <a:r>
              <a:rPr lang="es-ES" sz="1600" dirty="0">
                <a:cs typeface="Arial" pitchFamily="34" charset="0"/>
              </a:rPr>
              <a:t>es el </a:t>
            </a:r>
            <a:r>
              <a:rPr lang="es-ES" sz="1600" b="1" dirty="0" smtClean="0">
                <a:cs typeface="Arial" pitchFamily="34" charset="0"/>
              </a:rPr>
              <a:t>metro por segundo en cada segundo </a:t>
            </a:r>
            <a:r>
              <a:rPr lang="es-ES" sz="1600" dirty="0" smtClean="0">
                <a:cs typeface="Arial" pitchFamily="34" charset="0"/>
              </a:rPr>
              <a:t>(</a:t>
            </a:r>
            <a:r>
              <a:rPr lang="es-ES" sz="1600" b="1" dirty="0"/>
              <a:t>m </a:t>
            </a:r>
            <a:r>
              <a:rPr lang="es-ES" sz="1600" b="1" dirty="0" smtClean="0"/>
              <a:t>s</a:t>
            </a:r>
            <a:r>
              <a:rPr lang="es-ES" sz="1600" b="1" baseline="30000" dirty="0" smtClean="0"/>
              <a:t>–2</a:t>
            </a:r>
            <a:r>
              <a:rPr lang="es-ES" sz="1600" dirty="0" smtClean="0">
                <a:cs typeface="Arial" pitchFamily="34" charset="0"/>
              </a:rPr>
              <a:t>).</a:t>
            </a:r>
            <a:endParaRPr lang="es-ES" sz="1600" dirty="0">
              <a:cs typeface="Arial" pitchFamily="34" charset="0"/>
            </a:endParaRPr>
          </a:p>
        </p:txBody>
      </p:sp>
      <mc:AlternateContent xmlns:mc="http://schemas.openxmlformats.org/markup-compatibility/2006" xmlns:a14="http://schemas.microsoft.com/office/drawing/2010/main">
        <mc:Choice Requires="a14">
          <p:sp>
            <p:nvSpPr>
              <p:cNvPr id="54" name="16 CuadroTexto"/>
              <p:cNvSpPr txBox="1"/>
              <p:nvPr/>
            </p:nvSpPr>
            <p:spPr>
              <a:xfrm>
                <a:off x="3938101" y="1715213"/>
                <a:ext cx="1009892" cy="578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a:rPr>
                            <m:t>𝑚</m:t>
                          </m:r>
                        </m:sub>
                      </m:sSub>
                      <m:r>
                        <a:rPr lang="es-ES" sz="1600" b="0" i="1" smtClean="0">
                          <a:latin typeface="Cambria Math"/>
                        </a:rPr>
                        <m:t>=</m:t>
                      </m:r>
                      <m:f>
                        <m:fPr>
                          <m:ctrlPr>
                            <a:rPr lang="es-ES" sz="1600" b="0" i="1" smtClean="0">
                              <a:latin typeface="Cambria Math" panose="02040503050406030204" pitchFamily="18" charset="0"/>
                            </a:rPr>
                          </m:ctrlPr>
                        </m:fPr>
                        <m:num>
                          <m:r>
                            <a:rPr lang="es-ES" sz="1600" b="0" i="1" smtClean="0">
                              <a:latin typeface="Cambria Math"/>
                              <a:ea typeface="Cambria Math"/>
                            </a:rPr>
                            <m:t>∆</m:t>
                          </m:r>
                          <m:acc>
                            <m:accPr>
                              <m:chr m:val="⃗"/>
                              <m:ctrlPr>
                                <a:rPr lang="es-ES" sz="1600" b="0" i="1" smtClean="0">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𝑣</m:t>
                              </m:r>
                            </m:e>
                          </m:acc>
                        </m:num>
                        <m:den>
                          <m:r>
                            <a:rPr lang="es-ES" sz="1600" b="0" i="1" smtClean="0">
                              <a:latin typeface="Cambria Math"/>
                              <a:ea typeface="Cambria Math"/>
                            </a:rPr>
                            <m:t>∆</m:t>
                          </m:r>
                          <m:r>
                            <a:rPr lang="es-ES" sz="1600" b="0" i="1" smtClean="0">
                              <a:latin typeface="Cambria Math"/>
                              <a:ea typeface="Cambria Math"/>
                            </a:rPr>
                            <m:t>𝑡</m:t>
                          </m:r>
                        </m:den>
                      </m:f>
                    </m:oMath>
                  </m:oMathPara>
                </a14:m>
                <a:endParaRPr lang="es-ES" sz="1600" dirty="0"/>
              </a:p>
            </p:txBody>
          </p:sp>
        </mc:Choice>
        <mc:Fallback xmlns="">
          <p:sp>
            <p:nvSpPr>
              <p:cNvPr id="54" name="16 CuadroTexto"/>
              <p:cNvSpPr txBox="1">
                <a:spLocks noRot="1" noChangeAspect="1" noMove="1" noResize="1" noEditPoints="1" noAdjustHandles="1" noChangeArrowheads="1" noChangeShapeType="1" noTextEdit="1"/>
              </p:cNvSpPr>
              <p:nvPr/>
            </p:nvSpPr>
            <p:spPr>
              <a:xfrm>
                <a:off x="3938101" y="1715213"/>
                <a:ext cx="1009892" cy="578235"/>
              </a:xfrm>
              <a:prstGeom prst="rect">
                <a:avLst/>
              </a:prstGeom>
              <a:blipFill>
                <a:blip r:embed="rId3"/>
                <a:stretch>
                  <a:fillRect/>
                </a:stretch>
              </a:blipFill>
            </p:spPr>
            <p:txBody>
              <a:bodyPr/>
              <a:lstStyle/>
              <a:p>
                <a:r>
                  <a:rPr lang="es-ES">
                    <a:noFill/>
                  </a:rPr>
                  <a:t> </a:t>
                </a:r>
              </a:p>
            </p:txBody>
          </p:sp>
        </mc:Fallback>
      </mc:AlternateContent>
      <p:grpSp>
        <p:nvGrpSpPr>
          <p:cNvPr id="55" name="Grupo 54"/>
          <p:cNvGrpSpPr/>
          <p:nvPr/>
        </p:nvGrpSpPr>
        <p:grpSpPr>
          <a:xfrm>
            <a:off x="228407" y="3128442"/>
            <a:ext cx="3224477" cy="3439234"/>
            <a:chOff x="583248" y="2804615"/>
            <a:chExt cx="3224477" cy="3439234"/>
          </a:xfrm>
        </p:grpSpPr>
        <p:sp>
          <p:nvSpPr>
            <p:cNvPr id="88" name="68 Arco"/>
            <p:cNvSpPr/>
            <p:nvPr/>
          </p:nvSpPr>
          <p:spPr>
            <a:xfrm rot="17981738">
              <a:off x="474066" y="3227694"/>
              <a:ext cx="3125337" cy="2906973"/>
            </a:xfrm>
            <a:prstGeom prst="arc">
              <a:avLst>
                <a:gd name="adj1" fmla="val 16200000"/>
                <a:gd name="adj2" fmla="val 151546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p:grpSp>
          <p:nvGrpSpPr>
            <p:cNvPr id="89" name="Grupo 88"/>
            <p:cNvGrpSpPr/>
            <p:nvPr/>
          </p:nvGrpSpPr>
          <p:grpSpPr>
            <a:xfrm>
              <a:off x="789154" y="2804615"/>
              <a:ext cx="3018571" cy="1371600"/>
              <a:chOff x="789154" y="2804615"/>
              <a:chExt cx="3018571" cy="1371600"/>
            </a:xfrm>
          </p:grpSpPr>
          <p:cxnSp>
            <p:nvCxnSpPr>
              <p:cNvPr id="90" name="98 Conector recto de flecha"/>
              <p:cNvCxnSpPr/>
              <p:nvPr/>
            </p:nvCxnSpPr>
            <p:spPr>
              <a:xfrm flipV="1">
                <a:off x="789154" y="2893325"/>
                <a:ext cx="589270" cy="1029559"/>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98 Conector recto de flecha"/>
              <p:cNvCxnSpPr/>
              <p:nvPr/>
            </p:nvCxnSpPr>
            <p:spPr>
              <a:xfrm>
                <a:off x="2906831" y="3365602"/>
                <a:ext cx="900894" cy="81061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CuadroTexto 91"/>
                  <p:cNvSpPr txBox="1"/>
                  <p:nvPr/>
                </p:nvSpPr>
                <p:spPr>
                  <a:xfrm>
                    <a:off x="982638" y="2804615"/>
                    <a:ext cx="2582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0</m:t>
                              </m:r>
                            </m:sub>
                          </m:sSub>
                        </m:oMath>
                      </m:oMathPara>
                    </a14:m>
                    <a:endParaRPr lang="es-ES" sz="1600" dirty="0"/>
                  </a:p>
                </p:txBody>
              </p:sp>
            </mc:Choice>
            <mc:Fallback xmlns="">
              <p:sp>
                <p:nvSpPr>
                  <p:cNvPr id="92" name="CuadroTexto 91"/>
                  <p:cNvSpPr txBox="1">
                    <a:spLocks noRot="1" noChangeAspect="1" noMove="1" noResize="1" noEditPoints="1" noAdjustHandles="1" noChangeArrowheads="1" noChangeShapeType="1" noTextEdit="1"/>
                  </p:cNvSpPr>
                  <p:nvPr/>
                </p:nvSpPr>
                <p:spPr>
                  <a:xfrm>
                    <a:off x="982638" y="2804615"/>
                    <a:ext cx="258211" cy="246221"/>
                  </a:xfrm>
                  <a:prstGeom prst="rect">
                    <a:avLst/>
                  </a:prstGeom>
                  <a:blipFill>
                    <a:blip r:embed="rId4"/>
                    <a:stretch>
                      <a:fillRect l="-16667" t="-39024" r="-61905" b="-97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3" name="CuadroTexto 92"/>
                  <p:cNvSpPr txBox="1"/>
                  <p:nvPr/>
                </p:nvSpPr>
                <p:spPr>
                  <a:xfrm>
                    <a:off x="3521122" y="3637128"/>
                    <a:ext cx="17113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panose="02040503050406030204" pitchFamily="18" charset="0"/>
                                </a:rPr>
                                <m:t>𝑣</m:t>
                              </m:r>
                            </m:e>
                          </m:acc>
                        </m:oMath>
                      </m:oMathPara>
                    </a14:m>
                    <a:endParaRPr lang="es-ES" sz="1600" dirty="0"/>
                  </a:p>
                </p:txBody>
              </p:sp>
            </mc:Choice>
            <mc:Fallback xmlns="">
              <p:sp>
                <p:nvSpPr>
                  <p:cNvPr id="93" name="CuadroTexto 92"/>
                  <p:cNvSpPr txBox="1">
                    <a:spLocks noRot="1" noChangeAspect="1" noMove="1" noResize="1" noEditPoints="1" noAdjustHandles="1" noChangeArrowheads="1" noChangeShapeType="1" noTextEdit="1"/>
                  </p:cNvSpPr>
                  <p:nvPr/>
                </p:nvSpPr>
                <p:spPr>
                  <a:xfrm>
                    <a:off x="3521122" y="3637128"/>
                    <a:ext cx="171136" cy="246221"/>
                  </a:xfrm>
                  <a:prstGeom prst="rect">
                    <a:avLst/>
                  </a:prstGeom>
                  <a:blipFill>
                    <a:blip r:embed="rId5"/>
                    <a:stretch>
                      <a:fillRect l="-21429" t="-42500" r="-96429"/>
                    </a:stretch>
                  </a:blipFill>
                </p:spPr>
                <p:txBody>
                  <a:bodyPr/>
                  <a:lstStyle/>
                  <a:p>
                    <a:r>
                      <a:rPr lang="es-ES">
                        <a:noFill/>
                      </a:rPr>
                      <a:t> </a:t>
                    </a:r>
                  </a:p>
                </p:txBody>
              </p:sp>
            </mc:Fallback>
          </mc:AlternateContent>
        </p:grpSp>
      </p:grpSp>
      <p:grpSp>
        <p:nvGrpSpPr>
          <p:cNvPr id="94" name="Grupo 93"/>
          <p:cNvGrpSpPr/>
          <p:nvPr/>
        </p:nvGrpSpPr>
        <p:grpSpPr>
          <a:xfrm>
            <a:off x="1146271" y="4666086"/>
            <a:ext cx="1153027" cy="1828801"/>
            <a:chOff x="1473816" y="4205784"/>
            <a:chExt cx="1153027" cy="1828801"/>
          </a:xfrm>
        </p:grpSpPr>
        <p:cxnSp>
          <p:nvCxnSpPr>
            <p:cNvPr id="95" name="98 Conector recto de flecha"/>
            <p:cNvCxnSpPr/>
            <p:nvPr/>
          </p:nvCxnSpPr>
          <p:spPr>
            <a:xfrm>
              <a:off x="1489737" y="5223972"/>
              <a:ext cx="900894" cy="810613"/>
            </a:xfrm>
            <a:prstGeom prst="straightConnector1">
              <a:avLst/>
            </a:prstGeom>
            <a:ln w="28575">
              <a:solidFill>
                <a:srgbClr val="7030A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87 Conector recto de flecha"/>
            <p:cNvCxnSpPr/>
            <p:nvPr/>
          </p:nvCxnSpPr>
          <p:spPr>
            <a:xfrm>
              <a:off x="2047164" y="4217158"/>
              <a:ext cx="327546" cy="1815153"/>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7" name="CuadroTexto 96"/>
                <p:cNvSpPr txBox="1"/>
                <p:nvPr/>
              </p:nvSpPr>
              <p:spPr>
                <a:xfrm>
                  <a:off x="1530823" y="4280847"/>
                  <a:ext cx="25821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𝑣</m:t>
                                </m:r>
                              </m:e>
                            </m:acc>
                          </m:e>
                          <m:sub>
                            <m:r>
                              <a:rPr lang="es-ES" sz="1600" b="0" i="1" smtClean="0">
                                <a:latin typeface="Cambria Math" panose="02040503050406030204" pitchFamily="18" charset="0"/>
                              </a:rPr>
                              <m:t>0</m:t>
                            </m:r>
                          </m:sub>
                        </m:sSub>
                      </m:oMath>
                    </m:oMathPara>
                  </a14:m>
                  <a:endParaRPr lang="es-ES" sz="1600" dirty="0"/>
                </a:p>
              </p:txBody>
            </p:sp>
          </mc:Choice>
          <mc:Fallback xmlns="">
            <p:sp>
              <p:nvSpPr>
                <p:cNvPr id="97" name="CuadroTexto 96"/>
                <p:cNvSpPr txBox="1">
                  <a:spLocks noRot="1" noChangeAspect="1" noMove="1" noResize="1" noEditPoints="1" noAdjustHandles="1" noChangeArrowheads="1" noChangeShapeType="1" noTextEdit="1"/>
                </p:cNvSpPr>
                <p:nvPr/>
              </p:nvSpPr>
              <p:spPr>
                <a:xfrm>
                  <a:off x="1530823" y="4280847"/>
                  <a:ext cx="258211" cy="246221"/>
                </a:xfrm>
                <a:prstGeom prst="rect">
                  <a:avLst/>
                </a:prstGeom>
                <a:blipFill>
                  <a:blip r:embed="rId6"/>
                  <a:stretch>
                    <a:fillRect l="-13953" t="-42500" r="-60465" b="-1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8" name="CuadroTexto 97"/>
                <p:cNvSpPr txBox="1"/>
                <p:nvPr/>
              </p:nvSpPr>
              <p:spPr>
                <a:xfrm>
                  <a:off x="1735540" y="5713863"/>
                  <a:ext cx="17113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panose="02040503050406030204" pitchFamily="18" charset="0"/>
                              </a:rPr>
                              <m:t>𝑣</m:t>
                            </m:r>
                          </m:e>
                        </m:acc>
                      </m:oMath>
                    </m:oMathPara>
                  </a14:m>
                  <a:endParaRPr lang="es-ES" sz="1600" dirty="0"/>
                </a:p>
              </p:txBody>
            </p:sp>
          </mc:Choice>
          <mc:Fallback xmlns="">
            <p:sp>
              <p:nvSpPr>
                <p:cNvPr id="98" name="CuadroTexto 97"/>
                <p:cNvSpPr txBox="1">
                  <a:spLocks noRot="1" noChangeAspect="1" noMove="1" noResize="1" noEditPoints="1" noAdjustHandles="1" noChangeArrowheads="1" noChangeShapeType="1" noTextEdit="1"/>
                </p:cNvSpPr>
                <p:nvPr/>
              </p:nvSpPr>
              <p:spPr>
                <a:xfrm>
                  <a:off x="1735540" y="5713863"/>
                  <a:ext cx="171136" cy="246221"/>
                </a:xfrm>
                <a:prstGeom prst="rect">
                  <a:avLst/>
                </a:prstGeom>
                <a:blipFill>
                  <a:blip r:embed="rId7"/>
                  <a:stretch>
                    <a:fillRect l="-25000" t="-42500" r="-928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9" name="Rectángulo 98"/>
                <p:cNvSpPr/>
                <p:nvPr/>
              </p:nvSpPr>
              <p:spPr>
                <a:xfrm>
                  <a:off x="2149212" y="4868418"/>
                  <a:ext cx="4776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a:ea typeface="Cambria Math"/>
                          </a:rPr>
                          <m:t>∆</m:t>
                        </m:r>
                        <m:acc>
                          <m:accPr>
                            <m:chr m:val="⃗"/>
                            <m:ctrlPr>
                              <a:rPr lang="es-ES" sz="1600" i="1">
                                <a:latin typeface="Cambria Math" panose="02040503050406030204" pitchFamily="18" charset="0"/>
                                <a:ea typeface="Cambria Math"/>
                              </a:rPr>
                            </m:ctrlPr>
                          </m:accPr>
                          <m:e>
                            <m:r>
                              <a:rPr lang="es-ES" sz="1600" i="1">
                                <a:latin typeface="Cambria Math" panose="02040503050406030204" pitchFamily="18" charset="0"/>
                                <a:ea typeface="Cambria Math"/>
                              </a:rPr>
                              <m:t>𝑣</m:t>
                            </m:r>
                          </m:e>
                        </m:acc>
                      </m:oMath>
                    </m:oMathPara>
                  </a14:m>
                  <a:endParaRPr lang="es-ES" sz="1600" dirty="0"/>
                </a:p>
              </p:txBody>
            </p:sp>
          </mc:Choice>
          <mc:Fallback xmlns="">
            <p:sp>
              <p:nvSpPr>
                <p:cNvPr id="99" name="Rectángulo 98"/>
                <p:cNvSpPr>
                  <a:spLocks noRot="1" noChangeAspect="1" noMove="1" noResize="1" noEditPoints="1" noAdjustHandles="1" noChangeArrowheads="1" noChangeShapeType="1" noTextEdit="1"/>
                </p:cNvSpPr>
                <p:nvPr/>
              </p:nvSpPr>
              <p:spPr>
                <a:xfrm>
                  <a:off x="2149212" y="4868418"/>
                  <a:ext cx="477631" cy="338554"/>
                </a:xfrm>
                <a:prstGeom prst="rect">
                  <a:avLst/>
                </a:prstGeom>
                <a:blipFill>
                  <a:blip r:embed="rId8"/>
                  <a:stretch>
                    <a:fillRect t="-16071" r="-41026"/>
                  </a:stretch>
                </a:blipFill>
              </p:spPr>
              <p:txBody>
                <a:bodyPr/>
                <a:lstStyle/>
                <a:p>
                  <a:r>
                    <a:rPr lang="es-ES">
                      <a:noFill/>
                    </a:rPr>
                    <a:t> </a:t>
                  </a:r>
                </a:p>
              </p:txBody>
            </p:sp>
          </mc:Fallback>
        </mc:AlternateContent>
        <p:cxnSp>
          <p:nvCxnSpPr>
            <p:cNvPr id="100" name="87 Conector recto de flecha"/>
            <p:cNvCxnSpPr/>
            <p:nvPr/>
          </p:nvCxnSpPr>
          <p:spPr>
            <a:xfrm>
              <a:off x="2047165" y="4226043"/>
              <a:ext cx="124536" cy="703145"/>
            </a:xfrm>
            <a:prstGeom prst="straightConnector1">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98 Conector recto de flecha"/>
            <p:cNvCxnSpPr/>
            <p:nvPr/>
          </p:nvCxnSpPr>
          <p:spPr>
            <a:xfrm flipV="1">
              <a:off x="1473816" y="4205784"/>
              <a:ext cx="589270" cy="1029559"/>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2" name="CuadroTexto 101"/>
                <p:cNvSpPr txBox="1"/>
                <p:nvPr/>
              </p:nvSpPr>
              <p:spPr>
                <a:xfrm>
                  <a:off x="2116610" y="4352284"/>
                  <a:ext cx="3172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𝑎</m:t>
                                </m:r>
                              </m:e>
                            </m:acc>
                          </m:e>
                          <m:sub>
                            <m:r>
                              <a:rPr lang="es-ES" sz="1600" b="0" i="1" smtClean="0">
                                <a:latin typeface="Cambria Math" panose="02040503050406030204" pitchFamily="18" charset="0"/>
                              </a:rPr>
                              <m:t>𝑚</m:t>
                            </m:r>
                          </m:sub>
                        </m:sSub>
                      </m:oMath>
                    </m:oMathPara>
                  </a14:m>
                  <a:endParaRPr lang="es-ES" sz="16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2116610" y="4352284"/>
                  <a:ext cx="317266" cy="246221"/>
                </a:xfrm>
                <a:prstGeom prst="rect">
                  <a:avLst/>
                </a:prstGeom>
                <a:blipFill>
                  <a:blip r:embed="rId9"/>
                  <a:stretch>
                    <a:fillRect l="-11321" t="-39024" r="-49057" b="-7317"/>
                  </a:stretch>
                </a:blipFill>
              </p:spPr>
              <p:txBody>
                <a:bodyPr/>
                <a:lstStyle/>
                <a:p>
                  <a:r>
                    <a:rPr lang="es-ES">
                      <a:noFill/>
                    </a:rPr>
                    <a:t> </a:t>
                  </a:r>
                </a:p>
              </p:txBody>
            </p:sp>
          </mc:Fallback>
        </mc:AlternateContent>
      </p:grpSp>
      <p:sp>
        <p:nvSpPr>
          <p:cNvPr id="113" name="1 CuadroTexto"/>
          <p:cNvSpPr txBox="1"/>
          <p:nvPr/>
        </p:nvSpPr>
        <p:spPr>
          <a:xfrm>
            <a:off x="3930556" y="2903254"/>
            <a:ext cx="4885898" cy="830997"/>
          </a:xfrm>
          <a:prstGeom prst="rect">
            <a:avLst/>
          </a:prstGeom>
          <a:noFill/>
        </p:spPr>
        <p:txBody>
          <a:bodyPr wrap="square" rtlCol="0">
            <a:spAutoFit/>
          </a:bodyPr>
          <a:lstStyle/>
          <a:p>
            <a:pPr algn="just"/>
            <a:r>
              <a:rPr lang="es-ES" sz="1600" dirty="0" smtClean="0">
                <a:cs typeface="Arial" pitchFamily="34" charset="0"/>
              </a:rPr>
              <a:t>Cuando la aceleración media se calcula para intervalos muy pequeños de tiempo, se convierte en </a:t>
            </a:r>
            <a:r>
              <a:rPr lang="es-ES" sz="1600" dirty="0" smtClean="0">
                <a:solidFill>
                  <a:srgbClr val="00B0F0"/>
                </a:solidFill>
                <a:cs typeface="Arial" pitchFamily="34" charset="0"/>
              </a:rPr>
              <a:t>aceleración instantánea</a:t>
            </a:r>
            <a:r>
              <a:rPr lang="es-ES" sz="1600" dirty="0" smtClean="0">
                <a:cs typeface="Arial" pitchFamily="34" charset="0"/>
              </a:rPr>
              <a:t>:</a:t>
            </a:r>
          </a:p>
        </p:txBody>
      </p:sp>
      <mc:AlternateContent xmlns:mc="http://schemas.openxmlformats.org/markup-compatibility/2006" xmlns:a14="http://schemas.microsoft.com/office/drawing/2010/main">
        <mc:Choice Requires="a14">
          <p:sp>
            <p:nvSpPr>
              <p:cNvPr id="114" name="16 CuadroTexto"/>
              <p:cNvSpPr txBox="1"/>
              <p:nvPr/>
            </p:nvSpPr>
            <p:spPr>
              <a:xfrm>
                <a:off x="4306591" y="3871560"/>
                <a:ext cx="3877793" cy="578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𝑎</m:t>
                          </m:r>
                        </m:e>
                      </m:acc>
                      <m:r>
                        <a:rPr lang="es-ES" sz="1600" b="0" i="1" smtClean="0">
                          <a:latin typeface="Cambria Math"/>
                        </a:rPr>
                        <m:t>=</m:t>
                      </m:r>
                      <m:func>
                        <m:funcPr>
                          <m:ctrlPr>
                            <a:rPr lang="es-ES" sz="1600" b="0" i="1" smtClean="0">
                              <a:latin typeface="Cambria Math" panose="02040503050406030204" pitchFamily="18" charset="0"/>
                            </a:rPr>
                          </m:ctrlPr>
                        </m:funcPr>
                        <m:fName>
                          <m:limLow>
                            <m:limLowPr>
                              <m:ctrlPr>
                                <a:rPr lang="es-ES" sz="1600" b="0" i="1" smtClean="0">
                                  <a:latin typeface="Cambria Math" panose="02040503050406030204" pitchFamily="18" charset="0"/>
                                </a:rPr>
                              </m:ctrlPr>
                            </m:limLowPr>
                            <m:e>
                              <m:r>
                                <m:rPr>
                                  <m:sty m:val="p"/>
                                </m:rPr>
                                <a:rPr lang="es-ES" sz="1600" b="0" i="0" smtClean="0">
                                  <a:latin typeface="Cambria Math" panose="02040503050406030204" pitchFamily="18" charset="0"/>
                                </a:rPr>
                                <m:t>lim</m:t>
                              </m:r>
                            </m:e>
                            <m:lim>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𝑡</m:t>
                              </m:r>
                              <m:r>
                                <a:rPr lang="es-ES" sz="1600" b="0" i="1" smtClean="0">
                                  <a:latin typeface="Cambria Math" panose="02040503050406030204" pitchFamily="18" charset="0"/>
                                  <a:ea typeface="Cambria Math" panose="02040503050406030204" pitchFamily="18" charset="0"/>
                                </a:rPr>
                                <m:t>→0</m:t>
                              </m:r>
                            </m:lim>
                          </m:limLow>
                        </m:fName>
                        <m:e>
                          <m:f>
                            <m:fPr>
                              <m:ctrlPr>
                                <a:rPr lang="es-ES" sz="1600" i="1">
                                  <a:latin typeface="Cambria Math" panose="02040503050406030204" pitchFamily="18" charset="0"/>
                                </a:rPr>
                              </m:ctrlPr>
                            </m:fPr>
                            <m:num>
                              <m:r>
                                <a:rPr lang="es-ES" sz="1600" i="1">
                                  <a:latin typeface="Cambria Math"/>
                                  <a:ea typeface="Cambria Math"/>
                                </a:rPr>
                                <m:t>∆</m:t>
                              </m:r>
                              <m:acc>
                                <m:accPr>
                                  <m:chr m:val="⃗"/>
                                  <m:ctrlPr>
                                    <a:rPr lang="es-ES" sz="1600" i="1">
                                      <a:latin typeface="Cambria Math" panose="02040503050406030204" pitchFamily="18" charset="0"/>
                                      <a:ea typeface="Cambria Math"/>
                                    </a:rPr>
                                  </m:ctrlPr>
                                </m:accPr>
                                <m:e>
                                  <m:r>
                                    <a:rPr lang="es-ES" sz="1600" b="0" i="1" smtClean="0">
                                      <a:latin typeface="Cambria Math" panose="02040503050406030204" pitchFamily="18" charset="0"/>
                                      <a:ea typeface="Cambria Math"/>
                                    </a:rPr>
                                    <m:t>𝑣</m:t>
                                  </m:r>
                                </m:e>
                              </m:acc>
                            </m:num>
                            <m:den>
                              <m:r>
                                <a:rPr lang="es-ES" sz="1600" i="1">
                                  <a:latin typeface="Cambria Math"/>
                                  <a:ea typeface="Cambria Math"/>
                                </a:rPr>
                                <m:t>∆</m:t>
                              </m:r>
                              <m:r>
                                <a:rPr lang="es-ES" sz="1600" i="1">
                                  <a:latin typeface="Cambria Math"/>
                                  <a:ea typeface="Cambria Math"/>
                                </a:rPr>
                                <m:t>𝑡</m:t>
                              </m:r>
                            </m:den>
                          </m:f>
                        </m:e>
                      </m:func>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𝑣</m:t>
                              </m:r>
                            </m:e>
                          </m:acc>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a:rPr>
                            <m:t>𝑑</m:t>
                          </m:r>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𝑥</m:t>
                              </m:r>
                            </m:sub>
                          </m:sSub>
                        </m:num>
                        <m:den>
                          <m:r>
                            <a:rPr lang="es-ES" sz="1600" i="1">
                              <a:latin typeface="Cambria Math"/>
                            </a:rPr>
                            <m:t>𝑑𝑡</m:t>
                          </m:r>
                        </m:den>
                      </m:f>
                      <m:acc>
                        <m:accPr>
                          <m:chr m:val="̂"/>
                          <m:ctrlPr>
                            <a:rPr lang="es-ES" sz="1600" i="1">
                              <a:latin typeface="Cambria Math" panose="02040503050406030204" pitchFamily="18" charset="0"/>
                            </a:rPr>
                          </m:ctrlPr>
                        </m:accPr>
                        <m:e>
                          <m:r>
                            <a:rPr lang="es-ES" sz="1600" i="1">
                              <a:latin typeface="Cambria Math"/>
                            </a:rPr>
                            <m:t>𝑖</m:t>
                          </m:r>
                        </m:e>
                      </m:acc>
                      <m:r>
                        <a:rPr lang="es-ES" sz="1600" i="1">
                          <a:latin typeface="Cambria Math"/>
                        </a:rPr>
                        <m:t>+</m:t>
                      </m:r>
                      <m:f>
                        <m:fPr>
                          <m:ctrlPr>
                            <a:rPr lang="es-ES" sz="1600" i="1">
                              <a:latin typeface="Cambria Math" panose="02040503050406030204" pitchFamily="18" charset="0"/>
                            </a:rPr>
                          </m:ctrlPr>
                        </m:fPr>
                        <m:num>
                          <m:r>
                            <a:rPr lang="es-ES" sz="1600" i="1">
                              <a:latin typeface="Cambria Math"/>
                            </a:rPr>
                            <m:t>𝑑</m:t>
                          </m:r>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𝑦</m:t>
                              </m:r>
                            </m:sub>
                          </m:sSub>
                        </m:num>
                        <m:den>
                          <m:r>
                            <a:rPr lang="es-ES" sz="1600" i="1">
                              <a:latin typeface="Cambria Math"/>
                            </a:rPr>
                            <m:t>𝑑𝑡</m:t>
                          </m:r>
                        </m:den>
                      </m:f>
                      <m:acc>
                        <m:accPr>
                          <m:chr m:val="̂"/>
                          <m:ctrlPr>
                            <a:rPr lang="es-ES" sz="1600" i="1">
                              <a:latin typeface="Cambria Math" panose="02040503050406030204" pitchFamily="18" charset="0"/>
                            </a:rPr>
                          </m:ctrlPr>
                        </m:accPr>
                        <m:e>
                          <m:r>
                            <a:rPr lang="es-ES" sz="1600" i="1">
                              <a:latin typeface="Cambria Math"/>
                            </a:rPr>
                            <m:t>𝑗</m:t>
                          </m:r>
                        </m:e>
                      </m:acc>
                      <m:r>
                        <a:rPr lang="es-ES" sz="1600" i="1">
                          <a:latin typeface="Cambria Math"/>
                        </a:rPr>
                        <m:t>+</m:t>
                      </m:r>
                      <m:f>
                        <m:fPr>
                          <m:ctrlPr>
                            <a:rPr lang="es-ES" sz="1600" i="1">
                              <a:latin typeface="Cambria Math" panose="02040503050406030204" pitchFamily="18" charset="0"/>
                            </a:rPr>
                          </m:ctrlPr>
                        </m:fPr>
                        <m:num>
                          <m:r>
                            <a:rPr lang="es-ES" sz="1600" i="1">
                              <a:latin typeface="Cambria Math"/>
                            </a:rPr>
                            <m:t>𝑑</m:t>
                          </m:r>
                          <m:sSub>
                            <m:sSubPr>
                              <m:ctrlPr>
                                <a:rPr lang="es-ES" sz="1600" i="1">
                                  <a:latin typeface="Cambria Math" panose="02040503050406030204" pitchFamily="18" charset="0"/>
                                </a:rPr>
                              </m:ctrlPr>
                            </m:sSubPr>
                            <m:e>
                              <m:r>
                                <a:rPr lang="es-ES" sz="1600" i="1">
                                  <a:latin typeface="Cambria Math"/>
                                </a:rPr>
                                <m:t>𝑣</m:t>
                              </m:r>
                            </m:e>
                            <m:sub>
                              <m:r>
                                <a:rPr lang="es-ES" sz="1600" i="1">
                                  <a:latin typeface="Cambria Math"/>
                                </a:rPr>
                                <m:t>𝑧</m:t>
                              </m:r>
                            </m:sub>
                          </m:sSub>
                        </m:num>
                        <m:den>
                          <m:r>
                            <a:rPr lang="es-ES" sz="1600" i="1">
                              <a:latin typeface="Cambria Math"/>
                            </a:rPr>
                            <m:t>𝑑𝑡</m:t>
                          </m:r>
                        </m:den>
                      </m:f>
                      <m:acc>
                        <m:accPr>
                          <m:chr m:val="̂"/>
                          <m:ctrlPr>
                            <a:rPr lang="es-ES" sz="1600" i="1">
                              <a:latin typeface="Cambria Math" panose="02040503050406030204" pitchFamily="18" charset="0"/>
                            </a:rPr>
                          </m:ctrlPr>
                        </m:accPr>
                        <m:e>
                          <m:r>
                            <a:rPr lang="es-ES" sz="1600" i="1">
                              <a:latin typeface="Cambria Math"/>
                            </a:rPr>
                            <m:t>𝑘</m:t>
                          </m:r>
                        </m:e>
                      </m:acc>
                    </m:oMath>
                  </m:oMathPara>
                </a14:m>
                <a:endParaRPr lang="es-ES" sz="1600" dirty="0"/>
              </a:p>
            </p:txBody>
          </p:sp>
        </mc:Choice>
        <mc:Fallback xmlns="">
          <p:sp>
            <p:nvSpPr>
              <p:cNvPr id="114" name="16 CuadroTexto"/>
              <p:cNvSpPr txBox="1">
                <a:spLocks noRot="1" noChangeAspect="1" noMove="1" noResize="1" noEditPoints="1" noAdjustHandles="1" noChangeArrowheads="1" noChangeShapeType="1" noTextEdit="1"/>
              </p:cNvSpPr>
              <p:nvPr/>
            </p:nvSpPr>
            <p:spPr>
              <a:xfrm>
                <a:off x="4306591" y="3871560"/>
                <a:ext cx="3877793" cy="578235"/>
              </a:xfrm>
              <a:prstGeom prst="rect">
                <a:avLst/>
              </a:prstGeom>
              <a:blipFill>
                <a:blip r:embed="rId10"/>
                <a:stretch>
                  <a:fillRect/>
                </a:stretch>
              </a:blipFill>
            </p:spPr>
            <p:txBody>
              <a:bodyPr/>
              <a:lstStyle/>
              <a:p>
                <a:r>
                  <a:rPr lang="es-ES">
                    <a:noFill/>
                  </a:rPr>
                  <a:t> </a:t>
                </a:r>
              </a:p>
            </p:txBody>
          </p:sp>
        </mc:Fallback>
      </mc:AlternateContent>
      <p:sp>
        <p:nvSpPr>
          <p:cNvPr id="115" name="Rectángulo 114"/>
          <p:cNvSpPr/>
          <p:nvPr/>
        </p:nvSpPr>
        <p:spPr>
          <a:xfrm>
            <a:off x="3916908" y="4630662"/>
            <a:ext cx="4899548" cy="584775"/>
          </a:xfrm>
          <a:prstGeom prst="rect">
            <a:avLst/>
          </a:prstGeom>
        </p:spPr>
        <p:txBody>
          <a:bodyPr wrap="square">
            <a:spAutoFit/>
          </a:bodyPr>
          <a:lstStyle/>
          <a:p>
            <a:pPr algn="just"/>
            <a:r>
              <a:rPr lang="es-ES" sz="1600" dirty="0">
                <a:cs typeface="Arial" pitchFamily="34" charset="0"/>
              </a:rPr>
              <a:t>La aceleración instantánea es un vector </a:t>
            </a:r>
            <a:r>
              <a:rPr lang="es-ES" sz="1600" dirty="0">
                <a:solidFill>
                  <a:srgbClr val="00B0F0"/>
                </a:solidFill>
                <a:cs typeface="Arial" pitchFamily="34" charset="0"/>
              </a:rPr>
              <a:t>dirigido a la parte cóncava </a:t>
            </a:r>
            <a:r>
              <a:rPr lang="es-ES" sz="1600" dirty="0">
                <a:cs typeface="Arial" pitchFamily="34" charset="0"/>
              </a:rPr>
              <a:t>de la </a:t>
            </a:r>
            <a:r>
              <a:rPr lang="es-ES" sz="1600" dirty="0" smtClean="0">
                <a:cs typeface="Arial" pitchFamily="34" charset="0"/>
              </a:rPr>
              <a:t>trayectoria.</a:t>
            </a:r>
            <a:endParaRPr lang="es-ES" sz="1600" dirty="0">
              <a:cs typeface="Arial" pitchFamily="34" charset="0"/>
            </a:endParaRPr>
          </a:p>
        </p:txBody>
      </p:sp>
      <mc:AlternateContent xmlns:mc="http://schemas.openxmlformats.org/markup-compatibility/2006" xmlns:a14="http://schemas.microsoft.com/office/drawing/2010/main">
        <mc:Choice Requires="a14">
          <p:sp>
            <p:nvSpPr>
              <p:cNvPr id="116" name="105 CuadroTexto"/>
              <p:cNvSpPr txBox="1"/>
              <p:nvPr/>
            </p:nvSpPr>
            <p:spPr>
              <a:xfrm>
                <a:off x="3903984" y="5311398"/>
                <a:ext cx="4160946" cy="5934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r>
                        <a:rPr lang="es-ES" sz="1600" b="0" i="1" smtClean="0">
                          <a:latin typeface="Cambria Math"/>
                        </a:rPr>
                        <m:t>=</m:t>
                      </m:r>
                      <m:sSub>
                        <m:sSubPr>
                          <m:ctrlPr>
                            <a:rPr lang="es-ES" sz="1600" b="0" i="1" smtClean="0">
                              <a:latin typeface="Cambria Math" panose="02040503050406030204" pitchFamily="18" charset="0"/>
                            </a:rPr>
                          </m:ctrlPr>
                        </m:sSubPr>
                        <m:e>
                          <m:r>
                            <a:rPr lang="es-ES" sz="1600" b="0" i="1" smtClean="0">
                              <a:latin typeface="Cambria Math"/>
                            </a:rPr>
                            <m:t>𝑎</m:t>
                          </m:r>
                        </m:e>
                        <m:sub>
                          <m:r>
                            <a:rPr lang="es-ES" sz="1600" b="0" i="1" smtClean="0">
                              <a:latin typeface="Cambria Math"/>
                            </a:rPr>
                            <m:t>𝑥</m:t>
                          </m:r>
                        </m:sub>
                      </m:sSub>
                      <m:acc>
                        <m:accPr>
                          <m:chr m:val="̂"/>
                          <m:ctrlPr>
                            <a:rPr lang="es-ES" sz="1600" b="0" i="1" smtClean="0">
                              <a:latin typeface="Cambria Math" panose="02040503050406030204" pitchFamily="18" charset="0"/>
                            </a:rPr>
                          </m:ctrlPr>
                        </m:accPr>
                        <m:e>
                          <m:r>
                            <a:rPr lang="es-ES" sz="1600" b="0" i="1" smtClean="0">
                              <a:latin typeface="Cambria Math"/>
                            </a:rPr>
                            <m:t>𝑖</m:t>
                          </m:r>
                        </m:e>
                      </m:acc>
                      <m:r>
                        <a:rPr lang="es-ES" sz="1600" b="0" i="1" smtClean="0">
                          <a:latin typeface="Cambria Math"/>
                        </a:rPr>
                        <m:t>+</m:t>
                      </m:r>
                      <m:sSub>
                        <m:sSubPr>
                          <m:ctrlPr>
                            <a:rPr lang="es-ES" sz="1600" i="1">
                              <a:latin typeface="Cambria Math" panose="02040503050406030204" pitchFamily="18" charset="0"/>
                            </a:rPr>
                          </m:ctrlPr>
                        </m:sSubPr>
                        <m:e>
                          <m:r>
                            <a:rPr lang="es-ES" sz="1600" b="0" i="1" smtClean="0">
                              <a:latin typeface="Cambria Math"/>
                            </a:rPr>
                            <m:t>𝑎</m:t>
                          </m:r>
                        </m:e>
                        <m:sub>
                          <m:r>
                            <a:rPr lang="es-ES" sz="1600" b="0" i="1" smtClean="0">
                              <a:latin typeface="Cambria Math"/>
                            </a:rPr>
                            <m:t>𝑦</m:t>
                          </m:r>
                        </m:sub>
                      </m:sSub>
                      <m:acc>
                        <m:accPr>
                          <m:chr m:val="̂"/>
                          <m:ctrlPr>
                            <a:rPr lang="es-ES" sz="1600" i="1">
                              <a:latin typeface="Cambria Math" panose="02040503050406030204" pitchFamily="18" charset="0"/>
                            </a:rPr>
                          </m:ctrlPr>
                        </m:accPr>
                        <m:e>
                          <m:r>
                            <a:rPr lang="es-ES" sz="1600" b="0" i="1" smtClean="0">
                              <a:latin typeface="Cambria Math"/>
                            </a:rPr>
                            <m:t>𝑗</m:t>
                          </m:r>
                        </m:e>
                      </m:acc>
                      <m:r>
                        <a:rPr lang="es-ES" sz="1600" b="0" i="1" smtClean="0">
                          <a:latin typeface="Cambria Math"/>
                        </a:rPr>
                        <m:t>+</m:t>
                      </m:r>
                      <m:sSub>
                        <m:sSubPr>
                          <m:ctrlPr>
                            <a:rPr lang="es-ES" sz="1600" i="1">
                              <a:latin typeface="Cambria Math" panose="02040503050406030204" pitchFamily="18" charset="0"/>
                            </a:rPr>
                          </m:ctrlPr>
                        </m:sSubPr>
                        <m:e>
                          <m:r>
                            <a:rPr lang="es-ES" sz="1600" b="0" i="1" smtClean="0">
                              <a:latin typeface="Cambria Math"/>
                            </a:rPr>
                            <m:t>𝑎</m:t>
                          </m:r>
                        </m:e>
                        <m:sub>
                          <m:r>
                            <a:rPr lang="es-ES" sz="1600" b="0" i="1" smtClean="0">
                              <a:latin typeface="Cambria Math"/>
                            </a:rPr>
                            <m:t>𝑧</m:t>
                          </m:r>
                        </m:sub>
                      </m:sSub>
                      <m:acc>
                        <m:accPr>
                          <m:chr m:val="̂"/>
                          <m:ctrlPr>
                            <a:rPr lang="es-ES" sz="1600" i="1">
                              <a:latin typeface="Cambria Math" panose="02040503050406030204" pitchFamily="18" charset="0"/>
                            </a:rPr>
                          </m:ctrlPr>
                        </m:accPr>
                        <m:e>
                          <m:r>
                            <a:rPr lang="es-ES" sz="1600" b="0" i="1" smtClean="0">
                              <a:latin typeface="Cambria Math"/>
                            </a:rPr>
                            <m:t>𝑘</m:t>
                          </m:r>
                        </m:e>
                      </m:acc>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r>
                        <a:rPr lang="es-ES" sz="1600" i="1">
                          <a:latin typeface="Cambria Math"/>
                        </a:rPr>
                        <m:t>𝑎</m:t>
                      </m:r>
                      <m:r>
                        <a:rPr lang="es-ES" sz="1600" i="1">
                          <a:latin typeface="Cambria Math"/>
                        </a:rPr>
                        <m:t>=</m:t>
                      </m:r>
                      <m:rad>
                        <m:radPr>
                          <m:degHide m:val="on"/>
                          <m:ctrlPr>
                            <a:rPr lang="es-ES" sz="1600" i="1">
                              <a:latin typeface="Cambria Math" panose="02040503050406030204" pitchFamily="18" charset="0"/>
                            </a:rPr>
                          </m:ctrlPr>
                        </m:radPr>
                        <m:deg/>
                        <m:e>
                          <m:sSubSup>
                            <m:sSubSupPr>
                              <m:ctrlPr>
                                <a:rPr lang="es-ES" sz="1600" i="1">
                                  <a:latin typeface="Cambria Math" panose="02040503050406030204" pitchFamily="18" charset="0"/>
                                </a:rPr>
                              </m:ctrlPr>
                            </m:sSubSupPr>
                            <m:e>
                              <m:r>
                                <a:rPr lang="es-ES" sz="1600" i="1">
                                  <a:latin typeface="Cambria Math"/>
                                </a:rPr>
                                <m:t>𝑎</m:t>
                              </m:r>
                            </m:e>
                            <m:sub>
                              <m:r>
                                <a:rPr lang="es-ES" sz="1600" i="1">
                                  <a:latin typeface="Cambria Math"/>
                                </a:rPr>
                                <m:t>𝑥</m:t>
                              </m:r>
                            </m:sub>
                            <m:sup>
                              <m:r>
                                <a:rPr lang="es-ES" sz="1600" i="1">
                                  <a:latin typeface="Cambria Math"/>
                                </a:rPr>
                                <m:t>2</m:t>
                              </m:r>
                            </m:sup>
                          </m:sSubSup>
                          <m:r>
                            <a:rPr lang="es-ES" sz="1600" i="1">
                              <a:latin typeface="Cambria Math"/>
                            </a:rPr>
                            <m:t>+</m:t>
                          </m:r>
                          <m:sSubSup>
                            <m:sSubSupPr>
                              <m:ctrlPr>
                                <a:rPr lang="es-ES" sz="1600" i="1">
                                  <a:latin typeface="Cambria Math" panose="02040503050406030204" pitchFamily="18" charset="0"/>
                                </a:rPr>
                              </m:ctrlPr>
                            </m:sSubSupPr>
                            <m:e>
                              <m:r>
                                <a:rPr lang="es-ES" sz="1600" i="1">
                                  <a:latin typeface="Cambria Math"/>
                                </a:rPr>
                                <m:t>𝑎</m:t>
                              </m:r>
                            </m:e>
                            <m:sub>
                              <m:r>
                                <a:rPr lang="es-ES" sz="1600" i="1">
                                  <a:latin typeface="Cambria Math"/>
                                </a:rPr>
                                <m:t>𝑦</m:t>
                              </m:r>
                            </m:sub>
                            <m:sup>
                              <m:r>
                                <a:rPr lang="es-ES" sz="1600" i="1">
                                  <a:latin typeface="Cambria Math"/>
                                </a:rPr>
                                <m:t>2</m:t>
                              </m:r>
                            </m:sup>
                          </m:sSubSup>
                          <m:r>
                            <a:rPr lang="es-ES" sz="1600" i="1">
                              <a:latin typeface="Cambria Math"/>
                            </a:rPr>
                            <m:t>+</m:t>
                          </m:r>
                          <m:sSubSup>
                            <m:sSubSupPr>
                              <m:ctrlPr>
                                <a:rPr lang="es-ES" sz="1600" i="1">
                                  <a:latin typeface="Cambria Math" panose="02040503050406030204" pitchFamily="18" charset="0"/>
                                </a:rPr>
                              </m:ctrlPr>
                            </m:sSubSupPr>
                            <m:e>
                              <m:r>
                                <a:rPr lang="es-ES" sz="1600" i="1">
                                  <a:latin typeface="Cambria Math"/>
                                </a:rPr>
                                <m:t>𝑎</m:t>
                              </m:r>
                            </m:e>
                            <m:sub>
                              <m:r>
                                <a:rPr lang="es-ES" sz="1600" i="1">
                                  <a:latin typeface="Cambria Math"/>
                                </a:rPr>
                                <m:t>𝑧</m:t>
                              </m:r>
                            </m:sub>
                            <m:sup>
                              <m:r>
                                <a:rPr lang="es-ES" sz="1600" i="1">
                                  <a:latin typeface="Cambria Math"/>
                                </a:rPr>
                                <m:t>2</m:t>
                              </m:r>
                            </m:sup>
                          </m:sSubSup>
                        </m:e>
                      </m:rad>
                    </m:oMath>
                  </m:oMathPara>
                </a14:m>
                <a:endParaRPr lang="es-ES" sz="1600" dirty="0"/>
              </a:p>
            </p:txBody>
          </p:sp>
        </mc:Choice>
        <mc:Fallback xmlns="">
          <p:sp>
            <p:nvSpPr>
              <p:cNvPr id="116" name="105 CuadroTexto"/>
              <p:cNvSpPr txBox="1">
                <a:spLocks noRot="1" noChangeAspect="1" noMove="1" noResize="1" noEditPoints="1" noAdjustHandles="1" noChangeArrowheads="1" noChangeShapeType="1" noTextEdit="1"/>
              </p:cNvSpPr>
              <p:nvPr/>
            </p:nvSpPr>
            <p:spPr>
              <a:xfrm>
                <a:off x="3903984" y="5311398"/>
                <a:ext cx="4160946" cy="593432"/>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7" name="46 CuadroTexto"/>
              <p:cNvSpPr txBox="1"/>
              <p:nvPr/>
            </p:nvSpPr>
            <p:spPr>
              <a:xfrm>
                <a:off x="3888060" y="5895976"/>
                <a:ext cx="3067506" cy="5864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r>
                        <a:rPr lang="es-ES" sz="1600" b="0" i="1" smtClean="0">
                          <a:latin typeface="Cambria Math"/>
                        </a:rPr>
                        <m:t>=</m:t>
                      </m:r>
                      <m:f>
                        <m:fPr>
                          <m:ctrlPr>
                            <a:rPr lang="es-ES" sz="1600" i="1">
                              <a:latin typeface="Cambria Math" panose="02040503050406030204" pitchFamily="18" charset="0"/>
                            </a:rPr>
                          </m:ctrlPr>
                        </m:fPr>
                        <m:num>
                          <m:sSup>
                            <m:sSupPr>
                              <m:ctrlPr>
                                <a:rPr lang="es-ES" sz="1600" i="1" smtClean="0">
                                  <a:latin typeface="Cambria Math" panose="02040503050406030204" pitchFamily="18" charset="0"/>
                                </a:rPr>
                              </m:ctrlPr>
                            </m:sSupPr>
                            <m:e>
                              <m:r>
                                <a:rPr lang="es-ES" sz="1600" b="0" i="1" smtClean="0">
                                  <a:latin typeface="Cambria Math"/>
                                </a:rPr>
                                <m:t>𝑑</m:t>
                              </m:r>
                            </m:e>
                            <m:sup>
                              <m:r>
                                <a:rPr lang="es-ES" sz="1600" b="0" i="1" smtClean="0">
                                  <a:latin typeface="Cambria Math"/>
                                </a:rPr>
                                <m:t>2</m:t>
                              </m:r>
                            </m:sup>
                          </m:sSup>
                          <m:acc>
                            <m:accPr>
                              <m:chr m:val="⃗"/>
                              <m:ctrlPr>
                                <a:rPr lang="es-ES" sz="1600" i="1" smtClean="0">
                                  <a:latin typeface="Cambria Math" panose="02040503050406030204" pitchFamily="18" charset="0"/>
                                </a:rPr>
                              </m:ctrlPr>
                            </m:accPr>
                            <m:e>
                              <m:r>
                                <a:rPr lang="es-ES" sz="1600" b="0" i="1" smtClean="0">
                                  <a:latin typeface="Cambria Math"/>
                                </a:rPr>
                                <m:t>𝑟</m:t>
                              </m:r>
                            </m:e>
                          </m:acc>
                        </m:num>
                        <m:den>
                          <m:r>
                            <a:rPr lang="es-ES" sz="1600" i="1">
                              <a:latin typeface="Cambria Math"/>
                            </a:rPr>
                            <m:t>𝑑</m:t>
                          </m:r>
                          <m:sSup>
                            <m:sSupPr>
                              <m:ctrlPr>
                                <a:rPr lang="es-ES" sz="1600" i="1" smtClean="0">
                                  <a:latin typeface="Cambria Math" panose="02040503050406030204" pitchFamily="18" charset="0"/>
                                </a:rPr>
                              </m:ctrlPr>
                            </m:sSupPr>
                            <m:e>
                              <m:r>
                                <a:rPr lang="es-ES" sz="1600" b="0" i="1" smtClean="0">
                                  <a:latin typeface="Cambria Math"/>
                                </a:rPr>
                                <m:t>𝑡</m:t>
                              </m:r>
                            </m:e>
                            <m:sup>
                              <m:r>
                                <a:rPr lang="es-ES" sz="1600" b="0" i="1" smtClean="0">
                                  <a:latin typeface="Cambria Math"/>
                                </a:rPr>
                                <m:t>2</m:t>
                              </m:r>
                            </m:sup>
                          </m:sSup>
                        </m:den>
                      </m:f>
                      <m:r>
                        <a:rPr lang="es-ES" sz="1600" i="1">
                          <a:latin typeface="Cambria Math"/>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a:rPr>
                                <m:t>𝑑</m:t>
                              </m:r>
                            </m:e>
                            <m:sup>
                              <m:r>
                                <a:rPr lang="es-ES" sz="1600" i="1">
                                  <a:latin typeface="Cambria Math"/>
                                </a:rPr>
                                <m:t>2</m:t>
                              </m:r>
                            </m:sup>
                          </m:sSup>
                          <m:r>
                            <a:rPr lang="es-ES" sz="1600" b="0" i="1" smtClean="0">
                              <a:latin typeface="Cambria Math"/>
                            </a:rPr>
                            <m:t>𝑥</m:t>
                          </m:r>
                        </m:num>
                        <m:den>
                          <m:r>
                            <a:rPr lang="es-ES" sz="1600" i="1">
                              <a:latin typeface="Cambria Math"/>
                            </a:rPr>
                            <m:t>𝑑</m:t>
                          </m:r>
                          <m:sSup>
                            <m:sSupPr>
                              <m:ctrlPr>
                                <a:rPr lang="es-ES" sz="1600" i="1">
                                  <a:latin typeface="Cambria Math" panose="02040503050406030204" pitchFamily="18" charset="0"/>
                                </a:rPr>
                              </m:ctrlPr>
                            </m:sSupPr>
                            <m:e>
                              <m:r>
                                <a:rPr lang="es-ES" sz="1600" i="1">
                                  <a:latin typeface="Cambria Math"/>
                                </a:rPr>
                                <m:t>𝑡</m:t>
                              </m:r>
                            </m:e>
                            <m:sup>
                              <m:r>
                                <a:rPr lang="es-ES" sz="1600" i="1">
                                  <a:latin typeface="Cambria Math"/>
                                </a:rPr>
                                <m:t>2</m:t>
                              </m:r>
                            </m:sup>
                          </m:sSup>
                        </m:den>
                      </m:f>
                      <m:acc>
                        <m:accPr>
                          <m:chr m:val="̂"/>
                          <m:ctrlPr>
                            <a:rPr lang="es-ES" sz="1600" i="1">
                              <a:latin typeface="Cambria Math" panose="02040503050406030204" pitchFamily="18" charset="0"/>
                            </a:rPr>
                          </m:ctrlPr>
                        </m:accPr>
                        <m:e>
                          <m:r>
                            <a:rPr lang="es-ES" sz="1600" i="1">
                              <a:latin typeface="Cambria Math" panose="02040503050406030204" pitchFamily="18" charset="0"/>
                            </a:rPr>
                            <m:t>𝑖</m:t>
                          </m:r>
                        </m:e>
                      </m:acc>
                      <m:r>
                        <a:rPr lang="es-ES" sz="1600" i="1">
                          <a:latin typeface="Cambria Math"/>
                        </a:rPr>
                        <m:t>+</m:t>
                      </m:r>
                      <m:f>
                        <m:fPr>
                          <m:ctrlPr>
                            <a:rPr lang="es-ES" sz="1600" i="1" smtClean="0">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a:rPr>
                                <m:t>𝑑</m:t>
                              </m:r>
                            </m:e>
                            <m:sup>
                              <m:r>
                                <a:rPr lang="es-ES" sz="1600" i="1">
                                  <a:latin typeface="Cambria Math"/>
                                </a:rPr>
                                <m:t>2</m:t>
                              </m:r>
                            </m:sup>
                          </m:sSup>
                          <m:r>
                            <a:rPr lang="es-ES" sz="1600" b="0" i="1" smtClean="0">
                              <a:latin typeface="Cambria Math"/>
                            </a:rPr>
                            <m:t>𝑦</m:t>
                          </m:r>
                        </m:num>
                        <m:den>
                          <m:r>
                            <a:rPr lang="es-ES" sz="1600" i="1">
                              <a:latin typeface="Cambria Math"/>
                            </a:rPr>
                            <m:t>𝑑</m:t>
                          </m:r>
                          <m:sSup>
                            <m:sSupPr>
                              <m:ctrlPr>
                                <a:rPr lang="es-ES" sz="1600" i="1">
                                  <a:latin typeface="Cambria Math" panose="02040503050406030204" pitchFamily="18" charset="0"/>
                                </a:rPr>
                              </m:ctrlPr>
                            </m:sSupPr>
                            <m:e>
                              <m:r>
                                <a:rPr lang="es-ES" sz="1600" i="1">
                                  <a:latin typeface="Cambria Math"/>
                                </a:rPr>
                                <m:t>𝑡</m:t>
                              </m:r>
                            </m:e>
                            <m:sup>
                              <m:r>
                                <a:rPr lang="es-ES" sz="1600" i="1">
                                  <a:latin typeface="Cambria Math"/>
                                </a:rPr>
                                <m:t>2</m:t>
                              </m:r>
                            </m:sup>
                          </m:sSup>
                        </m:den>
                      </m:f>
                      <m:acc>
                        <m:accPr>
                          <m:chr m:val="̂"/>
                          <m:ctrlPr>
                            <a:rPr lang="es-ES" sz="1600" i="1">
                              <a:latin typeface="Cambria Math" panose="02040503050406030204" pitchFamily="18" charset="0"/>
                            </a:rPr>
                          </m:ctrlPr>
                        </m:accPr>
                        <m:e>
                          <m:r>
                            <a:rPr lang="es-ES" sz="1600" i="1">
                              <a:latin typeface="Cambria Math"/>
                            </a:rPr>
                            <m:t>𝑗</m:t>
                          </m:r>
                        </m:e>
                      </m:acc>
                      <m:r>
                        <a:rPr lang="es-ES" sz="1600" i="1">
                          <a:latin typeface="Cambria Math"/>
                        </a:rPr>
                        <m:t>+</m:t>
                      </m:r>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a:rPr>
                                <m:t>𝑑</m:t>
                              </m:r>
                            </m:e>
                            <m:sup>
                              <m:r>
                                <a:rPr lang="es-ES" sz="1600" i="1">
                                  <a:latin typeface="Cambria Math"/>
                                </a:rPr>
                                <m:t>2</m:t>
                              </m:r>
                            </m:sup>
                          </m:sSup>
                          <m:r>
                            <a:rPr lang="es-ES" sz="1600" b="0" i="1" smtClean="0">
                              <a:latin typeface="Cambria Math"/>
                            </a:rPr>
                            <m:t>𝑧</m:t>
                          </m:r>
                        </m:num>
                        <m:den>
                          <m:r>
                            <a:rPr lang="es-ES" sz="1600" i="1">
                              <a:latin typeface="Cambria Math"/>
                            </a:rPr>
                            <m:t>𝑑</m:t>
                          </m:r>
                          <m:sSup>
                            <m:sSupPr>
                              <m:ctrlPr>
                                <a:rPr lang="es-ES" sz="1600" i="1">
                                  <a:latin typeface="Cambria Math" panose="02040503050406030204" pitchFamily="18" charset="0"/>
                                </a:rPr>
                              </m:ctrlPr>
                            </m:sSupPr>
                            <m:e>
                              <m:r>
                                <a:rPr lang="es-ES" sz="1600" i="1">
                                  <a:latin typeface="Cambria Math"/>
                                </a:rPr>
                                <m:t>𝑡</m:t>
                              </m:r>
                            </m:e>
                            <m:sup>
                              <m:r>
                                <a:rPr lang="es-ES" sz="1600" i="1">
                                  <a:latin typeface="Cambria Math"/>
                                </a:rPr>
                                <m:t>2</m:t>
                              </m:r>
                            </m:sup>
                          </m:sSup>
                        </m:den>
                      </m:f>
                      <m:acc>
                        <m:accPr>
                          <m:chr m:val="̂"/>
                          <m:ctrlPr>
                            <a:rPr lang="es-ES" sz="1600" i="1">
                              <a:latin typeface="Cambria Math" panose="02040503050406030204" pitchFamily="18" charset="0"/>
                            </a:rPr>
                          </m:ctrlPr>
                        </m:accPr>
                        <m:e>
                          <m:r>
                            <a:rPr lang="es-ES" sz="1600" i="1">
                              <a:latin typeface="Cambria Math"/>
                            </a:rPr>
                            <m:t>𝑘</m:t>
                          </m:r>
                        </m:e>
                      </m:acc>
                    </m:oMath>
                  </m:oMathPara>
                </a14:m>
                <a:endParaRPr lang="es-ES" sz="1600" dirty="0"/>
              </a:p>
            </p:txBody>
          </p:sp>
        </mc:Choice>
        <mc:Fallback xmlns="">
          <p:sp>
            <p:nvSpPr>
              <p:cNvPr id="117" name="46 CuadroTexto"/>
              <p:cNvSpPr txBox="1">
                <a:spLocks noRot="1" noChangeAspect="1" noMove="1" noResize="1" noEditPoints="1" noAdjustHandles="1" noChangeArrowheads="1" noChangeShapeType="1" noTextEdit="1"/>
              </p:cNvSpPr>
              <p:nvPr/>
            </p:nvSpPr>
            <p:spPr>
              <a:xfrm>
                <a:off x="3888060" y="5895976"/>
                <a:ext cx="3067506" cy="586443"/>
              </a:xfrm>
              <a:prstGeom prst="rect">
                <a:avLst/>
              </a:prstGeom>
              <a:blipFill>
                <a:blip r:embed="rId12"/>
                <a:stretch>
                  <a:fillRect/>
                </a:stretch>
              </a:blipFill>
            </p:spPr>
            <p:txBody>
              <a:bodyPr/>
              <a:lstStyle/>
              <a:p>
                <a:r>
                  <a:rPr lang="es-ES">
                    <a:noFill/>
                  </a:rPr>
                  <a:t> </a:t>
                </a:r>
              </a:p>
            </p:txBody>
          </p:sp>
        </mc:Fallback>
      </mc:AlternateContent>
      <p:sp>
        <p:nvSpPr>
          <p:cNvPr id="28" name="Rectángulo 27"/>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Tree>
    <p:extLst>
      <p:ext uri="{BB962C8B-B14F-4D97-AF65-F5344CB8AC3E}">
        <p14:creationId xmlns:p14="http://schemas.microsoft.com/office/powerpoint/2010/main" val="2196132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4651990" y="571311"/>
            <a:ext cx="4403109" cy="246221"/>
          </a:xfrm>
          <a:prstGeom prst="rect">
            <a:avLst/>
          </a:prstGeom>
          <a:noFill/>
        </p:spPr>
        <p:txBody>
          <a:bodyPr wrap="square" lIns="0" tIns="0" rIns="0" bIns="0" rtlCol="0">
            <a:spAutoFit/>
          </a:bodyPr>
          <a:lstStyle/>
          <a:p>
            <a:r>
              <a:rPr lang="es-ES" sz="1600" b="1" dirty="0" smtClean="0">
                <a:solidFill>
                  <a:schemeClr val="bg1"/>
                </a:solidFill>
              </a:rPr>
              <a:t>1. Las magnitudes cinemáticas</a:t>
            </a:r>
            <a:endParaRPr lang="es-ES" sz="1600" b="1" dirty="0">
              <a:solidFill>
                <a:schemeClr val="bg1"/>
              </a:solidFill>
            </a:endParaRPr>
          </a:p>
        </p:txBody>
      </p:sp>
      <p:sp>
        <p:nvSpPr>
          <p:cNvPr id="15" name="CuadroTexto 14"/>
          <p:cNvSpPr txBox="1"/>
          <p:nvPr/>
        </p:nvSpPr>
        <p:spPr>
          <a:xfrm>
            <a:off x="423079" y="968991"/>
            <a:ext cx="8441521" cy="276999"/>
          </a:xfrm>
          <a:prstGeom prst="rect">
            <a:avLst/>
          </a:prstGeom>
          <a:noFill/>
        </p:spPr>
        <p:txBody>
          <a:bodyPr wrap="square" lIns="0" tIns="0" rIns="0" bIns="0" rtlCol="0">
            <a:spAutoFit/>
          </a:bodyPr>
          <a:lstStyle/>
          <a:p>
            <a:r>
              <a:rPr lang="es-ES" b="1" dirty="0" smtClean="0">
                <a:solidFill>
                  <a:srgbClr val="002060"/>
                </a:solidFill>
              </a:rPr>
              <a:t>1.3. Aceleración</a:t>
            </a:r>
            <a:endParaRPr lang="es-ES" b="1" dirty="0">
              <a:solidFill>
                <a:srgbClr val="002060"/>
              </a:solidFill>
            </a:endParaRPr>
          </a:p>
        </p:txBody>
      </p:sp>
      <p:sp>
        <p:nvSpPr>
          <p:cNvPr id="32" name="CuadroTexto 31"/>
          <p:cNvSpPr txBox="1"/>
          <p:nvPr/>
        </p:nvSpPr>
        <p:spPr>
          <a:xfrm>
            <a:off x="364010" y="1271390"/>
            <a:ext cx="3430706" cy="369332"/>
          </a:xfrm>
          <a:prstGeom prst="rect">
            <a:avLst/>
          </a:prstGeom>
          <a:noFill/>
        </p:spPr>
        <p:txBody>
          <a:bodyPr wrap="square" rtlCol="0">
            <a:spAutoFit/>
          </a:bodyPr>
          <a:lstStyle/>
          <a:p>
            <a:r>
              <a:rPr lang="es-ES" b="1" dirty="0" smtClean="0">
                <a:solidFill>
                  <a:srgbClr val="00B0F0"/>
                </a:solidFill>
                <a:sym typeface="Wingdings 3" panose="05040102010807070707" pitchFamily="18" charset="2"/>
              </a:rPr>
              <a:t></a:t>
            </a:r>
            <a:r>
              <a:rPr lang="es-ES" b="1" dirty="0" smtClean="0">
                <a:solidFill>
                  <a:srgbClr val="00B0F0"/>
                </a:solidFill>
              </a:rPr>
              <a:t> Componentes intrínsecas</a:t>
            </a:r>
            <a:endParaRPr lang="es-ES" b="1" dirty="0">
              <a:solidFill>
                <a:srgbClr val="00B0F0"/>
              </a:solidFill>
            </a:endParaRPr>
          </a:p>
        </p:txBody>
      </p:sp>
      <p:grpSp>
        <p:nvGrpSpPr>
          <p:cNvPr id="33" name="42 Grupo"/>
          <p:cNvGrpSpPr/>
          <p:nvPr/>
        </p:nvGrpSpPr>
        <p:grpSpPr>
          <a:xfrm>
            <a:off x="546050" y="2111533"/>
            <a:ext cx="2222695" cy="1585902"/>
            <a:chOff x="1069145" y="1931964"/>
            <a:chExt cx="2222695" cy="1585902"/>
          </a:xfrm>
        </p:grpSpPr>
        <p:sp>
          <p:nvSpPr>
            <p:cNvPr id="34" name="8 Forma libre"/>
            <p:cNvSpPr/>
            <p:nvPr/>
          </p:nvSpPr>
          <p:spPr>
            <a:xfrm>
              <a:off x="1069145" y="2335001"/>
              <a:ext cx="2222695" cy="846797"/>
            </a:xfrm>
            <a:custGeom>
              <a:avLst/>
              <a:gdLst>
                <a:gd name="connsiteX0" fmla="*/ 0 w 2222695"/>
                <a:gd name="connsiteY0" fmla="*/ 647350 h 846797"/>
                <a:gd name="connsiteX1" fmla="*/ 281354 w 2222695"/>
                <a:gd name="connsiteY1" fmla="*/ 183116 h 846797"/>
                <a:gd name="connsiteX2" fmla="*/ 618978 w 2222695"/>
                <a:gd name="connsiteY2" fmla="*/ 236 h 846797"/>
                <a:gd name="connsiteX3" fmla="*/ 1012874 w 2222695"/>
                <a:gd name="connsiteY3" fmla="*/ 154980 h 846797"/>
                <a:gd name="connsiteX4" fmla="*/ 1237957 w 2222695"/>
                <a:gd name="connsiteY4" fmla="*/ 562944 h 846797"/>
                <a:gd name="connsiteX5" fmla="*/ 1378634 w 2222695"/>
                <a:gd name="connsiteY5" fmla="*/ 745824 h 846797"/>
                <a:gd name="connsiteX6" fmla="*/ 1659988 w 2222695"/>
                <a:gd name="connsiteY6" fmla="*/ 844297 h 846797"/>
                <a:gd name="connsiteX7" fmla="*/ 2025748 w 2222695"/>
                <a:gd name="connsiteY7" fmla="*/ 647350 h 846797"/>
                <a:gd name="connsiteX8" fmla="*/ 2222695 w 2222695"/>
                <a:gd name="connsiteY8" fmla="*/ 197184 h 84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2695" h="846797">
                  <a:moveTo>
                    <a:pt x="0" y="647350"/>
                  </a:moveTo>
                  <a:cubicBezTo>
                    <a:pt x="89095" y="469159"/>
                    <a:pt x="178191" y="290968"/>
                    <a:pt x="281354" y="183116"/>
                  </a:cubicBezTo>
                  <a:cubicBezTo>
                    <a:pt x="384517" y="75264"/>
                    <a:pt x="497058" y="4925"/>
                    <a:pt x="618978" y="236"/>
                  </a:cubicBezTo>
                  <a:cubicBezTo>
                    <a:pt x="740898" y="-4453"/>
                    <a:pt x="909711" y="61195"/>
                    <a:pt x="1012874" y="154980"/>
                  </a:cubicBezTo>
                  <a:cubicBezTo>
                    <a:pt x="1116037" y="248765"/>
                    <a:pt x="1176997" y="464470"/>
                    <a:pt x="1237957" y="562944"/>
                  </a:cubicBezTo>
                  <a:cubicBezTo>
                    <a:pt x="1298917" y="661418"/>
                    <a:pt x="1308296" y="698932"/>
                    <a:pt x="1378634" y="745824"/>
                  </a:cubicBezTo>
                  <a:cubicBezTo>
                    <a:pt x="1448972" y="792716"/>
                    <a:pt x="1552136" y="860709"/>
                    <a:pt x="1659988" y="844297"/>
                  </a:cubicBezTo>
                  <a:cubicBezTo>
                    <a:pt x="1767840" y="827885"/>
                    <a:pt x="1931964" y="755202"/>
                    <a:pt x="2025748" y="647350"/>
                  </a:cubicBezTo>
                  <a:cubicBezTo>
                    <a:pt x="2119532" y="539498"/>
                    <a:pt x="2171113" y="368341"/>
                    <a:pt x="2222695" y="19718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5" name="13 Conector recto"/>
            <p:cNvCxnSpPr/>
            <p:nvPr/>
          </p:nvCxnSpPr>
          <p:spPr>
            <a:xfrm>
              <a:off x="1181687" y="2152357"/>
              <a:ext cx="1111347" cy="30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36 Conector recto"/>
            <p:cNvCxnSpPr/>
            <p:nvPr/>
          </p:nvCxnSpPr>
          <p:spPr>
            <a:xfrm rot="5400000">
              <a:off x="1235613" y="2332893"/>
              <a:ext cx="1111347" cy="3094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7 Conector recto"/>
            <p:cNvCxnSpPr/>
            <p:nvPr/>
          </p:nvCxnSpPr>
          <p:spPr>
            <a:xfrm flipV="1">
              <a:off x="2234418" y="3123027"/>
              <a:ext cx="987083" cy="110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40 Conector recto"/>
            <p:cNvCxnSpPr/>
            <p:nvPr/>
          </p:nvCxnSpPr>
          <p:spPr>
            <a:xfrm rot="5400000" flipV="1">
              <a:off x="2203938" y="2754923"/>
              <a:ext cx="987083" cy="110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41 Conector recto"/>
            <p:cNvCxnSpPr/>
            <p:nvPr/>
          </p:nvCxnSpPr>
          <p:spPr>
            <a:xfrm flipH="1">
              <a:off x="1378634" y="2248635"/>
              <a:ext cx="157089" cy="58849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 name="44 Conector recto"/>
            <p:cNvCxnSpPr/>
            <p:nvPr/>
          </p:nvCxnSpPr>
          <p:spPr>
            <a:xfrm flipH="1" flipV="1">
              <a:off x="1357534" y="2855669"/>
              <a:ext cx="316521" cy="7971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 name="47 Conector recto"/>
            <p:cNvCxnSpPr/>
            <p:nvPr/>
          </p:nvCxnSpPr>
          <p:spPr>
            <a:xfrm>
              <a:off x="2433711" y="2532185"/>
              <a:ext cx="99939" cy="668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49 Conector recto"/>
            <p:cNvCxnSpPr/>
            <p:nvPr/>
          </p:nvCxnSpPr>
          <p:spPr>
            <a:xfrm flipH="1">
              <a:off x="2408215" y="2509838"/>
              <a:ext cx="258785" cy="340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3" name="30 Conector recto de flecha"/>
            <p:cNvCxnSpPr/>
            <p:nvPr/>
          </p:nvCxnSpPr>
          <p:spPr>
            <a:xfrm flipH="1" flipV="1">
              <a:off x="2433711" y="2532185"/>
              <a:ext cx="307144" cy="644770"/>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29 Conector recto de flecha"/>
            <p:cNvCxnSpPr/>
            <p:nvPr/>
          </p:nvCxnSpPr>
          <p:spPr>
            <a:xfrm flipH="1" flipV="1">
              <a:off x="1528763" y="2257425"/>
              <a:ext cx="309563" cy="80963"/>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57 Conector recto de flecha"/>
            <p:cNvCxnSpPr/>
            <p:nvPr/>
          </p:nvCxnSpPr>
          <p:spPr>
            <a:xfrm flipH="1">
              <a:off x="1666875" y="2328862"/>
              <a:ext cx="171450" cy="600075"/>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10 Conector recto de flecha"/>
            <p:cNvCxnSpPr/>
            <p:nvPr/>
          </p:nvCxnSpPr>
          <p:spPr>
            <a:xfrm flipH="1">
              <a:off x="1364566" y="2349305"/>
              <a:ext cx="464234" cy="506437"/>
            </a:xfrm>
            <a:prstGeom prst="straightConnector1">
              <a:avLst/>
            </a:prstGeom>
            <a:ln w="28575">
              <a:solidFill>
                <a:schemeClr val="accent6">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60 Conector recto de flecha"/>
            <p:cNvCxnSpPr>
              <a:stCxn id="34" idx="6"/>
            </p:cNvCxnSpPr>
            <p:nvPr/>
          </p:nvCxnSpPr>
          <p:spPr>
            <a:xfrm flipH="1">
              <a:off x="2519363" y="3179298"/>
              <a:ext cx="209770" cy="21102"/>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63 Conector recto de flecha"/>
            <p:cNvCxnSpPr>
              <a:stCxn id="34" idx="6"/>
            </p:cNvCxnSpPr>
            <p:nvPr/>
          </p:nvCxnSpPr>
          <p:spPr>
            <a:xfrm flipH="1" flipV="1">
              <a:off x="2667001" y="2509838"/>
              <a:ext cx="62132" cy="669460"/>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66 CuadroTexto"/>
                <p:cNvSpPr txBox="1"/>
                <p:nvPr/>
              </p:nvSpPr>
              <p:spPr>
                <a:xfrm>
                  <a:off x="2286056" y="2253190"/>
                  <a:ext cx="3499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oMath>
                    </m:oMathPara>
                  </a14:m>
                  <a:endParaRPr lang="es-ES" sz="1600" dirty="0"/>
                </a:p>
              </p:txBody>
            </p:sp>
          </mc:Choice>
          <mc:Fallback xmlns="">
            <p:sp>
              <p:nvSpPr>
                <p:cNvPr id="67" name="66 CuadroTexto"/>
                <p:cNvSpPr txBox="1">
                  <a:spLocks noRot="1" noChangeAspect="1" noMove="1" noResize="1" noEditPoints="1" noAdjustHandles="1" noChangeArrowheads="1" noChangeShapeType="1" noTextEdit="1"/>
                </p:cNvSpPr>
                <p:nvPr/>
              </p:nvSpPr>
              <p:spPr>
                <a:xfrm>
                  <a:off x="2286056" y="2253190"/>
                  <a:ext cx="349968" cy="338554"/>
                </a:xfrm>
                <a:prstGeom prst="rect">
                  <a:avLst/>
                </a:prstGeom>
                <a:blipFill rotWithShape="1">
                  <a:blip r:embed="rId5"/>
                  <a:stretch>
                    <a:fillRect t="-14545" r="-210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67 CuadroTexto"/>
                <p:cNvSpPr txBox="1"/>
                <p:nvPr/>
              </p:nvSpPr>
              <p:spPr>
                <a:xfrm>
                  <a:off x="1104370" y="2801829"/>
                  <a:ext cx="34996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a:rPr>
                              <m:t>𝑎</m:t>
                            </m:r>
                          </m:e>
                        </m:acc>
                      </m:oMath>
                    </m:oMathPara>
                  </a14:m>
                  <a:endParaRPr lang="es-ES" sz="1600" dirty="0"/>
                </a:p>
              </p:txBody>
            </p:sp>
          </mc:Choice>
          <mc:Fallback xmlns="">
            <p:sp>
              <p:nvSpPr>
                <p:cNvPr id="68" name="67 CuadroTexto"/>
                <p:cNvSpPr txBox="1">
                  <a:spLocks noRot="1" noChangeAspect="1" noMove="1" noResize="1" noEditPoints="1" noAdjustHandles="1" noChangeArrowheads="1" noChangeShapeType="1" noTextEdit="1"/>
                </p:cNvSpPr>
                <p:nvPr/>
              </p:nvSpPr>
              <p:spPr>
                <a:xfrm>
                  <a:off x="1104370" y="2801829"/>
                  <a:ext cx="349968" cy="338554"/>
                </a:xfrm>
                <a:prstGeom prst="rect">
                  <a:avLst/>
                </a:prstGeom>
                <a:blipFill rotWithShape="1">
                  <a:blip r:embed="rId6"/>
                  <a:stretch>
                    <a:fillRect t="-14545" r="-1896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69 CuadroTexto"/>
                <p:cNvSpPr txBox="1"/>
                <p:nvPr/>
              </p:nvSpPr>
              <p:spPr>
                <a:xfrm>
                  <a:off x="1582671" y="2886234"/>
                  <a:ext cx="43358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𝑐</m:t>
                            </m:r>
                          </m:sub>
                        </m:sSub>
                      </m:oMath>
                    </m:oMathPara>
                  </a14:m>
                  <a:endParaRPr lang="es-ES" sz="1600" dirty="0"/>
                </a:p>
              </p:txBody>
            </p:sp>
          </mc:Choice>
          <mc:Fallback xmlns="">
            <p:sp>
              <p:nvSpPr>
                <p:cNvPr id="70" name="69 CuadroTexto"/>
                <p:cNvSpPr txBox="1">
                  <a:spLocks noRot="1" noChangeAspect="1" noMove="1" noResize="1" noEditPoints="1" noAdjustHandles="1" noChangeArrowheads="1" noChangeShapeType="1" noTextEdit="1"/>
                </p:cNvSpPr>
                <p:nvPr/>
              </p:nvSpPr>
              <p:spPr>
                <a:xfrm>
                  <a:off x="1582671" y="2886234"/>
                  <a:ext cx="433580" cy="338554"/>
                </a:xfrm>
                <a:prstGeom prst="rect">
                  <a:avLst/>
                </a:prstGeom>
                <a:blipFill rotWithShape="1">
                  <a:blip r:embed="rId7"/>
                  <a:stretch>
                    <a:fillRect t="-14286" r="-1549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77 CuadroTexto"/>
                <p:cNvSpPr txBox="1"/>
                <p:nvPr/>
              </p:nvSpPr>
              <p:spPr>
                <a:xfrm>
                  <a:off x="2621335" y="2293048"/>
                  <a:ext cx="43358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𝑐</m:t>
                            </m:r>
                          </m:sub>
                        </m:sSub>
                      </m:oMath>
                    </m:oMathPara>
                  </a14:m>
                  <a:endParaRPr lang="es-ES" sz="1600" dirty="0"/>
                </a:p>
              </p:txBody>
            </p:sp>
          </mc:Choice>
          <mc:Fallback xmlns="">
            <p:sp>
              <p:nvSpPr>
                <p:cNvPr id="78" name="77 CuadroTexto"/>
                <p:cNvSpPr txBox="1">
                  <a:spLocks noRot="1" noChangeAspect="1" noMove="1" noResize="1" noEditPoints="1" noAdjustHandles="1" noChangeArrowheads="1" noChangeShapeType="1" noTextEdit="1"/>
                </p:cNvSpPr>
                <p:nvPr/>
              </p:nvSpPr>
              <p:spPr>
                <a:xfrm>
                  <a:off x="2621335" y="2293048"/>
                  <a:ext cx="433580" cy="338554"/>
                </a:xfrm>
                <a:prstGeom prst="rect">
                  <a:avLst/>
                </a:prstGeom>
                <a:blipFill rotWithShape="1">
                  <a:blip r:embed="rId8"/>
                  <a:stretch>
                    <a:fillRect t="-14286" r="-1690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78 CuadroTexto"/>
                <p:cNvSpPr txBox="1"/>
                <p:nvPr/>
              </p:nvSpPr>
              <p:spPr>
                <a:xfrm>
                  <a:off x="1385724" y="1943700"/>
                  <a:ext cx="4232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𝑡</m:t>
                            </m:r>
                          </m:sub>
                        </m:sSub>
                      </m:oMath>
                    </m:oMathPara>
                  </a14:m>
                  <a:endParaRPr lang="es-ES" sz="1600" dirty="0"/>
                </a:p>
              </p:txBody>
            </p:sp>
          </mc:Choice>
          <mc:Fallback xmlns="">
            <p:sp>
              <p:nvSpPr>
                <p:cNvPr id="79" name="78 CuadroTexto"/>
                <p:cNvSpPr txBox="1">
                  <a:spLocks noRot="1" noChangeAspect="1" noMove="1" noResize="1" noEditPoints="1" noAdjustHandles="1" noChangeArrowheads="1" noChangeShapeType="1" noTextEdit="1"/>
                </p:cNvSpPr>
                <p:nvPr/>
              </p:nvSpPr>
              <p:spPr>
                <a:xfrm>
                  <a:off x="1385724" y="1943700"/>
                  <a:ext cx="423256" cy="338554"/>
                </a:xfrm>
                <a:prstGeom prst="rect">
                  <a:avLst/>
                </a:prstGeom>
                <a:blipFill rotWithShape="1">
                  <a:blip r:embed="rId9"/>
                  <a:stretch>
                    <a:fillRect t="-14545" r="-1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79 CuadroTexto"/>
                <p:cNvSpPr txBox="1"/>
                <p:nvPr/>
              </p:nvSpPr>
              <p:spPr>
                <a:xfrm>
                  <a:off x="2311846" y="3179312"/>
                  <a:ext cx="423256"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a:rPr>
                                  <m:t>𝑎</m:t>
                                </m:r>
                              </m:e>
                            </m:acc>
                          </m:e>
                          <m:sub>
                            <m:r>
                              <a:rPr lang="es-ES" sz="1600" b="0" i="1" smtClean="0">
                                <a:latin typeface="Cambria Math"/>
                              </a:rPr>
                              <m:t>𝑡</m:t>
                            </m:r>
                          </m:sub>
                        </m:sSub>
                      </m:oMath>
                    </m:oMathPara>
                  </a14:m>
                  <a:endParaRPr lang="es-ES" sz="1600" dirty="0"/>
                </a:p>
              </p:txBody>
            </p:sp>
          </mc:Choice>
          <mc:Fallback xmlns="">
            <p:sp>
              <p:nvSpPr>
                <p:cNvPr id="80" name="79 CuadroTexto"/>
                <p:cNvSpPr txBox="1">
                  <a:spLocks noRot="1" noChangeAspect="1" noMove="1" noResize="1" noEditPoints="1" noAdjustHandles="1" noChangeArrowheads="1" noChangeShapeType="1" noTextEdit="1"/>
                </p:cNvSpPr>
                <p:nvPr/>
              </p:nvSpPr>
              <p:spPr>
                <a:xfrm>
                  <a:off x="2311846" y="3179312"/>
                  <a:ext cx="423256" cy="338554"/>
                </a:xfrm>
                <a:prstGeom prst="rect">
                  <a:avLst/>
                </a:prstGeom>
                <a:blipFill rotWithShape="1">
                  <a:blip r:embed="rId10"/>
                  <a:stretch>
                    <a:fillRect t="-14545" r="-15714"/>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62" name="103 CuadroTexto"/>
              <p:cNvSpPr txBox="1"/>
              <p:nvPr/>
            </p:nvSpPr>
            <p:spPr>
              <a:xfrm>
                <a:off x="5689636" y="2544666"/>
                <a:ext cx="1232004" cy="55983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effectLst/>
                              <a:latin typeface="Cambria Math" panose="02040503050406030204" pitchFamily="18" charset="0"/>
                            </a:rPr>
                          </m:ctrlPr>
                        </m:sSubPr>
                        <m:e>
                          <m:acc>
                            <m:accPr>
                              <m:chr m:val="⃗"/>
                              <m:ctrlPr>
                                <a:rPr lang="es-ES" sz="1600" i="1" smtClean="0">
                                  <a:effectLst/>
                                  <a:latin typeface="Cambria Math" panose="02040503050406030204" pitchFamily="18" charset="0"/>
                                </a:rPr>
                              </m:ctrlPr>
                            </m:accPr>
                            <m:e>
                              <m:r>
                                <a:rPr lang="es-ES" sz="1600" b="0" i="1" smtClean="0">
                                  <a:effectLst/>
                                  <a:latin typeface="Cambria Math"/>
                                </a:rPr>
                                <m:t>𝑎</m:t>
                              </m:r>
                            </m:e>
                          </m:acc>
                        </m:e>
                        <m:sub>
                          <m:r>
                            <a:rPr lang="es-ES" sz="1600" b="0" i="1" smtClean="0">
                              <a:effectLst/>
                              <a:latin typeface="Cambria Math"/>
                            </a:rPr>
                            <m:t>𝑡</m:t>
                          </m:r>
                        </m:sub>
                      </m:sSub>
                      <m:r>
                        <a:rPr lang="es-ES" sz="1600" b="0" i="1" smtClean="0">
                          <a:effectLst/>
                          <a:latin typeface="Cambria Math"/>
                        </a:rPr>
                        <m:t>=</m:t>
                      </m:r>
                      <m:f>
                        <m:fPr>
                          <m:ctrlPr>
                            <a:rPr lang="es-ES" sz="1600" b="0" i="1" smtClean="0">
                              <a:effectLst/>
                              <a:latin typeface="Cambria Math" panose="02040503050406030204" pitchFamily="18" charset="0"/>
                            </a:rPr>
                          </m:ctrlPr>
                        </m:fPr>
                        <m:num>
                          <m:r>
                            <a:rPr lang="es-ES" sz="1600" b="0" i="1" smtClean="0">
                              <a:effectLst/>
                              <a:latin typeface="Cambria Math"/>
                            </a:rPr>
                            <m:t>𝑑𝑣</m:t>
                          </m:r>
                        </m:num>
                        <m:den>
                          <m:r>
                            <a:rPr lang="es-ES" sz="1600" b="0" i="1" smtClean="0">
                              <a:effectLst/>
                              <a:latin typeface="Cambria Math"/>
                            </a:rPr>
                            <m:t>𝑑𝑡</m:t>
                          </m:r>
                        </m:den>
                      </m:f>
                      <m:sSub>
                        <m:sSubPr>
                          <m:ctrlPr>
                            <a:rPr lang="es-ES" sz="1600" b="0" i="1" smtClean="0">
                              <a:effectLst/>
                              <a:latin typeface="Cambria Math" panose="02040503050406030204" pitchFamily="18" charset="0"/>
                            </a:rPr>
                          </m:ctrlPr>
                        </m:sSubPr>
                        <m:e>
                          <m:acc>
                            <m:accPr>
                              <m:chr m:val="̂"/>
                              <m:ctrlPr>
                                <a:rPr lang="es-ES" sz="1600" b="0" i="1" smtClean="0">
                                  <a:effectLst/>
                                  <a:latin typeface="Cambria Math" panose="02040503050406030204" pitchFamily="18" charset="0"/>
                                </a:rPr>
                              </m:ctrlPr>
                            </m:accPr>
                            <m:e>
                              <m:r>
                                <a:rPr lang="es-ES" sz="1600" b="0" i="1" smtClean="0">
                                  <a:effectLst/>
                                  <a:latin typeface="Cambria Math"/>
                                </a:rPr>
                                <m:t>𝑢</m:t>
                              </m:r>
                            </m:e>
                          </m:acc>
                        </m:e>
                        <m:sub>
                          <m:r>
                            <a:rPr lang="es-ES" sz="1600" b="0" i="1" smtClean="0">
                              <a:effectLst/>
                              <a:latin typeface="Cambria Math" panose="02040503050406030204" pitchFamily="18" charset="0"/>
                            </a:rPr>
                            <m:t>𝑇</m:t>
                          </m:r>
                        </m:sub>
                      </m:sSub>
                    </m:oMath>
                  </m:oMathPara>
                </a14:m>
                <a:endParaRPr lang="es-ES" sz="1600" dirty="0">
                  <a:effectLst/>
                </a:endParaRPr>
              </a:p>
            </p:txBody>
          </p:sp>
        </mc:Choice>
        <mc:Fallback xmlns="">
          <p:sp>
            <p:nvSpPr>
              <p:cNvPr id="62" name="103 CuadroTexto"/>
              <p:cNvSpPr txBox="1">
                <a:spLocks noRot="1" noChangeAspect="1" noMove="1" noResize="1" noEditPoints="1" noAdjustHandles="1" noChangeArrowheads="1" noChangeShapeType="1" noTextEdit="1"/>
              </p:cNvSpPr>
              <p:nvPr/>
            </p:nvSpPr>
            <p:spPr>
              <a:xfrm>
                <a:off x="5689636" y="2544666"/>
                <a:ext cx="1232004" cy="559833"/>
              </a:xfrm>
              <a:prstGeom prst="rect">
                <a:avLst/>
              </a:prstGeom>
              <a:blipFill>
                <a:blip r:embed="rId11"/>
                <a:stretch>
                  <a:fillRect/>
                </a:stretch>
              </a:blipFill>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Rectángulo 64"/>
              <p:cNvSpPr/>
              <p:nvPr/>
            </p:nvSpPr>
            <p:spPr>
              <a:xfrm>
                <a:off x="4128001" y="1514947"/>
                <a:ext cx="3331425" cy="5782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i="1">
                              <a:latin typeface="Cambria Math" panose="02040503050406030204" pitchFamily="18" charset="0"/>
                            </a:rPr>
                            <m:t>𝑎</m:t>
                          </m:r>
                        </m:e>
                      </m:acc>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𝑑</m:t>
                          </m:r>
                          <m:acc>
                            <m:accPr>
                              <m:chr m:val="⃗"/>
                              <m:ctrlPr>
                                <a:rPr lang="es-ES" sz="1600" i="1">
                                  <a:latin typeface="Cambria Math" panose="02040503050406030204" pitchFamily="18" charset="0"/>
                                </a:rPr>
                              </m:ctrlPr>
                            </m:accPr>
                            <m:e>
                              <m:r>
                                <a:rPr lang="es-ES" sz="1600" i="1">
                                  <a:latin typeface="Cambria Math" panose="02040503050406030204" pitchFamily="18" charset="0"/>
                                </a:rPr>
                                <m:t>𝑣</m:t>
                              </m:r>
                            </m:e>
                          </m:acc>
                        </m:num>
                        <m:den>
                          <m:r>
                            <a:rPr lang="es-ES" sz="1600" i="1">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r>
                            <a:rPr lang="es-ES" sz="1600" b="0" i="1" smtClean="0">
                              <a:latin typeface="Cambria Math" panose="02040503050406030204" pitchFamily="18" charset="0"/>
                            </a:rPr>
                            <m:t>(</m:t>
                          </m:r>
                          <m:r>
                            <a:rPr lang="es-ES" sz="1600" b="0" i="1" smtClean="0">
                              <a:latin typeface="Cambria Math" panose="02040503050406030204" pitchFamily="18" charset="0"/>
                            </a:rPr>
                            <m:t>𝑣</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num>
                        <m:den>
                          <m:r>
                            <a:rPr lang="es-ES" sz="1600" b="0" i="1" smtClean="0">
                              <a:latin typeface="Cambria Math" panose="02040503050406030204" pitchFamily="18" charset="0"/>
                            </a:rPr>
                            <m:t>𝑑𝑡</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𝑑𝑣</m:t>
                          </m:r>
                        </m:num>
                        <m:den>
                          <m:r>
                            <a:rPr lang="es-ES" sz="1600" b="0" i="1" smtClean="0">
                              <a:latin typeface="Cambria Math" panose="02040503050406030204" pitchFamily="18" charset="0"/>
                            </a:rPr>
                            <m:t>𝑑𝑡</m:t>
                          </m:r>
                        </m:den>
                      </m:f>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r>
                        <a:rPr lang="es-ES" sz="1600" b="0" i="1" smtClean="0">
                          <a:latin typeface="Cambria Math" panose="02040503050406030204" pitchFamily="18" charset="0"/>
                        </a:rPr>
                        <m:t>𝑣</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𝑑</m:t>
                          </m:r>
                          <m:sSub>
                            <m:sSubPr>
                              <m:ctrlPr>
                                <a:rPr lang="es-ES" sz="1600" b="0" i="1" smtClean="0">
                                  <a:latin typeface="Cambria Math" panose="02040503050406030204" pitchFamily="18" charset="0"/>
                                </a:rPr>
                              </m:ctrlPr>
                            </m:sSubPr>
                            <m:e>
                              <m:acc>
                                <m:accPr>
                                  <m:chr m:val="̂"/>
                                  <m:ctrlPr>
                                    <a:rPr lang="es-ES" sz="1600" b="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num>
                        <m:den>
                          <m:r>
                            <a:rPr lang="es-ES" sz="1600" b="0" i="1" smtClean="0">
                              <a:latin typeface="Cambria Math" panose="02040503050406030204" pitchFamily="18" charset="0"/>
                            </a:rPr>
                            <m:t>𝑑𝑡</m:t>
                          </m:r>
                        </m:den>
                      </m:f>
                    </m:oMath>
                  </m:oMathPara>
                </a14:m>
                <a:endParaRPr lang="es-ES" sz="1600" dirty="0"/>
              </a:p>
            </p:txBody>
          </p:sp>
        </mc:Choice>
        <mc:Fallback xmlns="">
          <p:sp>
            <p:nvSpPr>
              <p:cNvPr id="65" name="Rectángulo 64"/>
              <p:cNvSpPr>
                <a:spLocks noRot="1" noChangeAspect="1" noMove="1" noResize="1" noEditPoints="1" noAdjustHandles="1" noChangeArrowheads="1" noChangeShapeType="1" noTextEdit="1"/>
              </p:cNvSpPr>
              <p:nvPr/>
            </p:nvSpPr>
            <p:spPr>
              <a:xfrm>
                <a:off x="4128001" y="1514947"/>
                <a:ext cx="3331425" cy="578235"/>
              </a:xfrm>
              <a:prstGeom prst="rect">
                <a:avLst/>
              </a:prstGeom>
              <a:blipFill>
                <a:blip r:embed="rId12"/>
                <a:stretch>
                  <a:fillRect/>
                </a:stretch>
              </a:blipFill>
            </p:spPr>
            <p:txBody>
              <a:bodyPr/>
              <a:lstStyle/>
              <a:p>
                <a:r>
                  <a:rPr lang="es-ES">
                    <a:noFill/>
                  </a:rPr>
                  <a:t> </a:t>
                </a:r>
              </a:p>
            </p:txBody>
          </p:sp>
        </mc:Fallback>
      </mc:AlternateContent>
      <p:pic>
        <p:nvPicPr>
          <p:cNvPr id="2" name="Imagen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182" y="3916466"/>
            <a:ext cx="2599947" cy="2599947"/>
          </a:xfrm>
          <a:prstGeom prst="rect">
            <a:avLst/>
          </a:prstGeom>
        </p:spPr>
      </p:pic>
      <p:sp>
        <p:nvSpPr>
          <p:cNvPr id="53" name="Rectángulo 52"/>
          <p:cNvSpPr/>
          <p:nvPr/>
        </p:nvSpPr>
        <p:spPr>
          <a:xfrm>
            <a:off x="1909978" y="539930"/>
            <a:ext cx="1563248" cy="338554"/>
          </a:xfrm>
          <a:prstGeom prst="rect">
            <a:avLst/>
          </a:prstGeom>
        </p:spPr>
        <p:txBody>
          <a:bodyPr wrap="none">
            <a:spAutoFit/>
          </a:bodyPr>
          <a:lstStyle/>
          <a:p>
            <a:r>
              <a:rPr lang="es-ES" sz="1600" b="1" dirty="0" smtClean="0"/>
              <a:t>: CINEMÁTICA</a:t>
            </a:r>
            <a:endParaRPr lang="es-ES" sz="1600" b="1" dirty="0"/>
          </a:p>
        </p:txBody>
      </p:sp>
      <p:sp>
        <p:nvSpPr>
          <p:cNvPr id="3" name="CuadroTexto 2"/>
          <p:cNvSpPr txBox="1"/>
          <p:nvPr/>
        </p:nvSpPr>
        <p:spPr>
          <a:xfrm>
            <a:off x="4241800" y="2428204"/>
            <a:ext cx="840295" cy="338554"/>
          </a:xfrm>
          <a:prstGeom prst="rect">
            <a:avLst/>
          </a:prstGeom>
          <a:noFill/>
        </p:spPr>
        <p:txBody>
          <a:bodyPr wrap="none" rtlCol="0">
            <a:spAutoFit/>
          </a:bodyPr>
          <a:lstStyle/>
          <a:p>
            <a:r>
              <a:rPr lang="es-ES" sz="1600" dirty="0" smtClean="0"/>
              <a:t>Donde:</a:t>
            </a:r>
            <a:endParaRPr lang="es-ES" sz="1600" dirty="0"/>
          </a:p>
        </p:txBody>
      </p:sp>
      <p:sp>
        <p:nvSpPr>
          <p:cNvPr id="54" name="CuadroTexto 53"/>
          <p:cNvSpPr txBox="1"/>
          <p:nvPr/>
        </p:nvSpPr>
        <p:spPr>
          <a:xfrm>
            <a:off x="4241800" y="3281230"/>
            <a:ext cx="1499128" cy="338554"/>
          </a:xfrm>
          <a:prstGeom prst="rect">
            <a:avLst/>
          </a:prstGeom>
          <a:noFill/>
        </p:spPr>
        <p:txBody>
          <a:bodyPr wrap="none" rtlCol="0">
            <a:spAutoFit/>
          </a:bodyPr>
          <a:lstStyle/>
          <a:p>
            <a:r>
              <a:rPr lang="es-ES" sz="1600" dirty="0" smtClean="0"/>
              <a:t>Por otra parte:</a:t>
            </a:r>
            <a:endParaRPr lang="es-ES" sz="1600" dirty="0"/>
          </a:p>
        </p:txBody>
      </p:sp>
      <mc:AlternateContent xmlns:mc="http://schemas.openxmlformats.org/markup-compatibility/2006" xmlns:a14="http://schemas.microsoft.com/office/drawing/2010/main">
        <mc:Choice Requires="a14">
          <p:sp>
            <p:nvSpPr>
              <p:cNvPr id="4" name="CuadroTexto 3"/>
              <p:cNvSpPr txBox="1"/>
              <p:nvPr/>
            </p:nvSpPr>
            <p:spPr>
              <a:xfrm>
                <a:off x="4354462" y="3793355"/>
                <a:ext cx="3058658" cy="4690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𝑢</m:t>
                              </m:r>
                            </m:e>
                          </m:acc>
                        </m:e>
                        <m:sub>
                          <m:r>
                            <a:rPr lang="es-ES" sz="1600" b="0" i="1" smtClean="0">
                              <a:latin typeface="Cambria Math" panose="02040503050406030204" pitchFamily="18" charset="0"/>
                            </a:rPr>
                            <m:t>𝑇</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b="0" i="1" smtClean="0">
                          <a:latin typeface="Cambria Math" panose="02040503050406030204" pitchFamily="18" charset="0"/>
                        </a:rPr>
                        <m:t>=1    </m:t>
                      </m:r>
                      <m:r>
                        <a:rPr lang="es-ES" sz="1600" b="0" i="1" smtClean="0">
                          <a:latin typeface="Cambria Math" panose="02040503050406030204" pitchFamily="18" charset="0"/>
                          <a:ea typeface="Cambria Math" panose="02040503050406030204" pitchFamily="18" charset="0"/>
                        </a:rPr>
                        <m:t>→      </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b="0" i="1" smtClean="0">
                              <a:latin typeface="Cambria Math" panose="02040503050406030204" pitchFamily="18" charset="0"/>
                            </a:rPr>
                            <m:t>)</m:t>
                          </m:r>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=0</m:t>
                      </m:r>
                    </m:oMath>
                  </m:oMathPara>
                </a14:m>
                <a:endParaRPr lang="es-ES" sz="16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354462" y="3793355"/>
                <a:ext cx="3058658" cy="469039"/>
              </a:xfrm>
              <a:prstGeom prst="rect">
                <a:avLst/>
              </a:prstGeom>
              <a:blipFill>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4238530" y="4596526"/>
                <a:ext cx="4655185" cy="5613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r>
                            <a:rPr lang="es-ES" sz="1600" i="1">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i="1">
                              <a:latin typeface="Cambria Math" panose="02040503050406030204" pitchFamily="18" charset="0"/>
                            </a:rPr>
                            <m:t>)</m:t>
                          </m:r>
                        </m:num>
                        <m:den>
                          <m:r>
                            <a:rPr lang="es-ES" sz="1600" i="1">
                              <a:latin typeface="Cambria Math" panose="02040503050406030204" pitchFamily="18" charset="0"/>
                              <a:ea typeface="Cambria Math" panose="02040503050406030204" pitchFamily="18" charset="0"/>
                            </a:rPr>
                            <m:t>𝑑𝑡</m:t>
                          </m:r>
                        </m:den>
                      </m:f>
                      <m:r>
                        <a:rPr lang="es-ES" sz="1600" i="1">
                          <a:latin typeface="Cambria Math" panose="02040503050406030204" pitchFamily="18" charset="0"/>
                          <a:ea typeface="Cambria Math" panose="02040503050406030204" pitchFamily="18" charset="0"/>
                        </a:rPr>
                        <m:t>=</m:t>
                      </m:r>
                      <m:f>
                        <m:fPr>
                          <m:ctrlPr>
                            <a:rPr lang="es-ES" sz="160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b="0" i="1" smtClean="0">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i="1">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=2</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b="0" i="1" smtClean="0">
                                  <a:latin typeface="Cambria Math" panose="02040503050406030204" pitchFamily="18" charset="0"/>
                                </a:rPr>
                                <m:t> </m:t>
                              </m:r>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b="0" i="0" smtClean="0">
                          <a:latin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=0</m:t>
                      </m:r>
                    </m:oMath>
                  </m:oMathPara>
                </a14:m>
                <a:endParaRPr lang="es-ES" sz="1600" dirty="0"/>
              </a:p>
            </p:txBody>
          </p:sp>
        </mc:Choice>
        <mc:Fallback xmlns="">
          <p:sp>
            <p:nvSpPr>
              <p:cNvPr id="5" name="Rectángulo 4"/>
              <p:cNvSpPr>
                <a:spLocks noRot="1" noChangeAspect="1" noMove="1" noResize="1" noEditPoints="1" noAdjustHandles="1" noChangeArrowheads="1" noChangeShapeType="1" noTextEdit="1"/>
              </p:cNvSpPr>
              <p:nvPr/>
            </p:nvSpPr>
            <p:spPr>
              <a:xfrm>
                <a:off x="4238530" y="4596526"/>
                <a:ext cx="4655185" cy="561372"/>
              </a:xfrm>
              <a:prstGeom prst="rect">
                <a:avLst/>
              </a:prstGeom>
              <a:blipFill>
                <a:blip r:embed="rId15"/>
                <a:stretch>
                  <a:fillRect/>
                </a:stretch>
              </a:blipFill>
            </p:spPr>
            <p:txBody>
              <a:bodyPr/>
              <a:lstStyle/>
              <a:p>
                <a:r>
                  <a:rPr lang="es-ES">
                    <a:noFill/>
                  </a:rPr>
                  <a:t> </a:t>
                </a:r>
              </a:p>
            </p:txBody>
          </p:sp>
        </mc:Fallback>
      </mc:AlternateContent>
      <p:sp>
        <p:nvSpPr>
          <p:cNvPr id="55" name="CuadroTexto 54"/>
          <p:cNvSpPr txBox="1"/>
          <p:nvPr/>
        </p:nvSpPr>
        <p:spPr>
          <a:xfrm>
            <a:off x="4190508" y="5313310"/>
            <a:ext cx="1941557" cy="338554"/>
          </a:xfrm>
          <a:prstGeom prst="rect">
            <a:avLst/>
          </a:prstGeom>
          <a:noFill/>
        </p:spPr>
        <p:txBody>
          <a:bodyPr wrap="none" rtlCol="0">
            <a:spAutoFit/>
          </a:bodyPr>
          <a:lstStyle/>
          <a:p>
            <a:r>
              <a:rPr lang="es-ES" sz="1600" dirty="0" smtClean="0"/>
              <a:t>Lo que implica que:</a:t>
            </a:r>
            <a:endParaRPr lang="es-ES" sz="1600" dirty="0"/>
          </a:p>
        </p:txBody>
      </p:sp>
      <mc:AlternateContent xmlns:mc="http://schemas.openxmlformats.org/markup-compatibility/2006" xmlns:a14="http://schemas.microsoft.com/office/drawing/2010/main">
        <mc:Choice Requires="a14">
          <p:sp>
            <p:nvSpPr>
              <p:cNvPr id="6" name="Rectángulo 5"/>
              <p:cNvSpPr/>
              <p:nvPr/>
            </p:nvSpPr>
            <p:spPr>
              <a:xfrm>
                <a:off x="5012308" y="5772074"/>
                <a:ext cx="3372333" cy="6401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600" i="1" smtClean="0">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i="1" smtClean="0">
                          <a:latin typeface="Cambria Math" panose="02040503050406030204" pitchFamily="18" charset="0"/>
                          <a:ea typeface="Cambria Math" panose="02040503050406030204" pitchFamily="18" charset="0"/>
                        </a:rPr>
                        <m:t>⊥</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 </m:t>
                              </m:r>
                              <m:r>
                                <a:rPr lang="es-ES" sz="1600" i="1">
                                  <a:latin typeface="Cambria Math" panose="02040503050406030204" pitchFamily="18" charset="0"/>
                                </a:rPr>
                                <m:t>𝑢</m:t>
                              </m:r>
                            </m:e>
                          </m:acc>
                        </m:e>
                        <m:sub>
                          <m:r>
                            <a:rPr lang="es-ES" sz="1600" i="1">
                              <a:latin typeface="Cambria Math" panose="02040503050406030204" pitchFamily="18" charset="0"/>
                            </a:rPr>
                            <m:t>𝑇</m:t>
                          </m:r>
                        </m:sub>
                      </m:sSub>
                      <m:r>
                        <a:rPr lang="es-ES" sz="1600" b="0" i="1" smtClean="0">
                          <a:latin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      </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r>
                        <a:rPr lang="es-ES" sz="1600" b="0" i="1" smtClean="0">
                          <a:latin typeface="Cambria Math" panose="02040503050406030204" pitchFamily="18" charset="0"/>
                          <a:ea typeface="Cambria Math" panose="02040503050406030204" pitchFamily="18" charset="0"/>
                        </a:rPr>
                        <m:t>=</m:t>
                      </m:r>
                      <m:d>
                        <m:dPr>
                          <m:begChr m:val="|"/>
                          <m:endChr m:val="|"/>
                          <m:ctrlPr>
                            <a:rPr lang="es-ES" sz="1600" b="0" i="1" smtClean="0">
                              <a:latin typeface="Cambria Math" panose="02040503050406030204" pitchFamily="18" charset="0"/>
                              <a:ea typeface="Cambria Math" panose="02040503050406030204" pitchFamily="18" charset="0"/>
                            </a:rPr>
                          </m:ctrlPr>
                        </m:dPr>
                        <m:e>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𝑑</m:t>
                              </m:r>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𝑢</m:t>
                                      </m:r>
                                    </m:e>
                                  </m:acc>
                                </m:e>
                                <m:sub>
                                  <m:r>
                                    <a:rPr lang="es-ES" sz="1600" i="1">
                                      <a:latin typeface="Cambria Math" panose="02040503050406030204" pitchFamily="18" charset="0"/>
                                    </a:rPr>
                                    <m:t>𝑇</m:t>
                                  </m:r>
                                </m:sub>
                              </m:sSub>
                            </m:num>
                            <m:den>
                              <m:r>
                                <a:rPr lang="es-ES" sz="1600" i="1">
                                  <a:latin typeface="Cambria Math" panose="02040503050406030204" pitchFamily="18" charset="0"/>
                                  <a:ea typeface="Cambria Math" panose="02040503050406030204" pitchFamily="18" charset="0"/>
                                </a:rPr>
                                <m:t>𝑑𝑡</m:t>
                              </m:r>
                            </m:den>
                          </m:f>
                        </m:e>
                      </m:d>
                      <m:sSub>
                        <m:sSubPr>
                          <m:ctrlPr>
                            <a:rPr lang="es-ES" sz="1600" i="1">
                              <a:latin typeface="Cambria Math" panose="02040503050406030204" pitchFamily="18" charset="0"/>
                            </a:rPr>
                          </m:ctrlPr>
                        </m:sSubPr>
                        <m:e>
                          <m:acc>
                            <m:accPr>
                              <m:chr m:val="̂"/>
                              <m:ctrlPr>
                                <a:rPr lang="es-ES" sz="1600" i="1">
                                  <a:latin typeface="Cambria Math" panose="02040503050406030204" pitchFamily="18" charset="0"/>
                                </a:rPr>
                              </m:ctrlPr>
                            </m:accPr>
                            <m:e>
                              <m:r>
                                <a:rPr lang="es-ES" sz="1600" i="1">
                                  <a:latin typeface="Cambria Math" panose="02040503050406030204" pitchFamily="18" charset="0"/>
                                </a:rPr>
                                <m:t> </m:t>
                              </m:r>
                              <m:r>
                                <a:rPr lang="es-ES" sz="1600" i="1">
                                  <a:latin typeface="Cambria Math" panose="02040503050406030204" pitchFamily="18" charset="0"/>
                                </a:rPr>
                                <m:t>𝑢</m:t>
                              </m:r>
                            </m:e>
                          </m:acc>
                        </m:e>
                        <m:sub>
                          <m:r>
                            <a:rPr lang="es-ES" sz="1600" b="0" i="1" smtClean="0">
                              <a:latin typeface="Cambria Math" panose="02040503050406030204" pitchFamily="18" charset="0"/>
                            </a:rPr>
                            <m:t>𝑁</m:t>
                          </m:r>
                        </m:sub>
                      </m:sSub>
                    </m:oMath>
                  </m:oMathPara>
                </a14:m>
                <a:endParaRPr lang="es-ES" sz="1600" dirty="0"/>
              </a:p>
            </p:txBody>
          </p:sp>
        </mc:Choice>
        <mc:Fallback xmlns="">
          <p:sp>
            <p:nvSpPr>
              <p:cNvPr id="6" name="Rectángulo 5"/>
              <p:cNvSpPr>
                <a:spLocks noRot="1" noChangeAspect="1" noMove="1" noResize="1" noEditPoints="1" noAdjustHandles="1" noChangeArrowheads="1" noChangeShapeType="1" noTextEdit="1"/>
              </p:cNvSpPr>
              <p:nvPr/>
            </p:nvSpPr>
            <p:spPr>
              <a:xfrm>
                <a:off x="5012308" y="5772074"/>
                <a:ext cx="3372333" cy="640175"/>
              </a:xfrm>
              <a:prstGeom prst="rect">
                <a:avLst/>
              </a:prstGeom>
              <a:blipFill>
                <a:blip r:embed="rId1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682461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nito">
      <a:majorFont>
        <a:latin typeface="Nunito Sans"/>
        <a:ea typeface=""/>
        <a:cs typeface=""/>
      </a:majorFont>
      <a:minorFont>
        <a:latin typeface="Nunito Sans"/>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4442</TotalTime>
  <Words>14794</Words>
  <Application>Microsoft Office PowerPoint</Application>
  <PresentationFormat>Presentación en pantalla (4:3)</PresentationFormat>
  <Paragraphs>1053</Paragraphs>
  <Slides>68</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68</vt:i4>
      </vt:variant>
    </vt:vector>
  </HeadingPairs>
  <TitlesOfParts>
    <vt:vector size="79" baseType="lpstr">
      <vt:lpstr>Arial</vt:lpstr>
      <vt:lpstr>Calibri</vt:lpstr>
      <vt:lpstr>Cambria Math</vt:lpstr>
      <vt:lpstr>FontAwesome</vt:lpstr>
      <vt:lpstr>Nunito Sans</vt:lpstr>
      <vt:lpstr>Segoe UI</vt:lpstr>
      <vt:lpstr>Segoe UI Emoji</vt:lpstr>
      <vt:lpstr>Symbol</vt:lpstr>
      <vt:lpstr>Wingdings</vt:lpstr>
      <vt:lpstr>Wingdings 3</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Rafael Artacho Cañadas</dc:creator>
  <cp:lastModifiedBy>Rafael Artacho Cañadas</cp:lastModifiedBy>
  <cp:revision>342</cp:revision>
  <dcterms:created xsi:type="dcterms:W3CDTF">2017-11-25T07:07:06Z</dcterms:created>
  <dcterms:modified xsi:type="dcterms:W3CDTF">2025-07-25T09:03:12Z</dcterms:modified>
</cp:coreProperties>
</file>