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10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drawings/drawing10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4" r:id="rId3"/>
    <p:sldId id="357" r:id="rId4"/>
    <p:sldId id="326" r:id="rId5"/>
    <p:sldId id="327" r:id="rId6"/>
    <p:sldId id="343" r:id="rId7"/>
    <p:sldId id="344" r:id="rId8"/>
    <p:sldId id="345" r:id="rId9"/>
    <p:sldId id="346" r:id="rId10"/>
    <p:sldId id="347" r:id="rId11"/>
    <p:sldId id="342" r:id="rId12"/>
    <p:sldId id="259" r:id="rId13"/>
    <p:sldId id="348" r:id="rId14"/>
    <p:sldId id="349" r:id="rId15"/>
    <p:sldId id="350" r:id="rId16"/>
    <p:sldId id="351" r:id="rId17"/>
    <p:sldId id="352" r:id="rId18"/>
    <p:sldId id="353" r:id="rId19"/>
    <p:sldId id="355" r:id="rId20"/>
    <p:sldId id="262" r:id="rId21"/>
    <p:sldId id="356" r:id="rId22"/>
    <p:sldId id="333" r:id="rId23"/>
    <p:sldId id="264" r:id="rId24"/>
    <p:sldId id="265" r:id="rId25"/>
    <p:sldId id="266" r:id="rId26"/>
    <p:sldId id="267" r:id="rId27"/>
    <p:sldId id="336" r:id="rId28"/>
    <p:sldId id="335" r:id="rId29"/>
    <p:sldId id="268" r:id="rId30"/>
    <p:sldId id="269" r:id="rId31"/>
    <p:sldId id="270" r:id="rId32"/>
    <p:sldId id="271" r:id="rId33"/>
    <p:sldId id="337" r:id="rId34"/>
    <p:sldId id="272" r:id="rId35"/>
    <p:sldId id="273" r:id="rId36"/>
    <p:sldId id="274" r:id="rId37"/>
    <p:sldId id="275" r:id="rId38"/>
    <p:sldId id="276" r:id="rId39"/>
    <p:sldId id="358" r:id="rId40"/>
    <p:sldId id="277" r:id="rId41"/>
    <p:sldId id="278" r:id="rId42"/>
    <p:sldId id="338" r:id="rId43"/>
    <p:sldId id="279" r:id="rId44"/>
    <p:sldId id="280" r:id="rId45"/>
    <p:sldId id="281" r:id="rId46"/>
    <p:sldId id="339" r:id="rId47"/>
    <p:sldId id="282" r:id="rId48"/>
    <p:sldId id="283" r:id="rId49"/>
    <p:sldId id="340" r:id="rId50"/>
    <p:sldId id="32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Hoja1!$A$2:$A$21</c:f>
              <c:numCache>
                <c:formatCode>General</c:formatCode>
                <c:ptCount val="20"/>
                <c:pt idx="0">
                  <c:v>0.2</c:v>
                </c:pt>
                <c:pt idx="1">
                  <c:v>0.4</c:v>
                </c:pt>
                <c:pt idx="2">
                  <c:v>0.60000000000000009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1.5999999999999999</c:v>
                </c:pt>
                <c:pt idx="8">
                  <c:v>1.7999999999999998</c:v>
                </c:pt>
                <c:pt idx="9">
                  <c:v>1.9999999999999998</c:v>
                </c:pt>
                <c:pt idx="10">
                  <c:v>2.1999999999999997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3.0000000000000004</c:v>
                </c:pt>
                <c:pt idx="15">
                  <c:v>3.2000000000000006</c:v>
                </c:pt>
                <c:pt idx="16">
                  <c:v>3.4000000000000008</c:v>
                </c:pt>
                <c:pt idx="17">
                  <c:v>3.600000000000001</c:v>
                </c:pt>
                <c:pt idx="18">
                  <c:v>3.8000000000000012</c:v>
                </c:pt>
                <c:pt idx="19">
                  <c:v>4.0000000000000009</c:v>
                </c:pt>
              </c:numCache>
            </c:numRef>
          </c:xVal>
          <c:yVal>
            <c:numRef>
              <c:f>Hoja1!$B$2:$B$21</c:f>
              <c:numCache>
                <c:formatCode>General</c:formatCode>
                <c:ptCount val="20"/>
                <c:pt idx="0">
                  <c:v>0.76</c:v>
                </c:pt>
                <c:pt idx="1">
                  <c:v>1.44</c:v>
                </c:pt>
                <c:pt idx="2">
                  <c:v>2.04</c:v>
                </c:pt>
                <c:pt idx="3">
                  <c:v>2.56</c:v>
                </c:pt>
                <c:pt idx="4">
                  <c:v>3</c:v>
                </c:pt>
                <c:pt idx="5">
                  <c:v>3.36</c:v>
                </c:pt>
                <c:pt idx="6">
                  <c:v>3.6399999999999997</c:v>
                </c:pt>
                <c:pt idx="7">
                  <c:v>3.84</c:v>
                </c:pt>
                <c:pt idx="8">
                  <c:v>3.96</c:v>
                </c:pt>
                <c:pt idx="9">
                  <c:v>4</c:v>
                </c:pt>
                <c:pt idx="10">
                  <c:v>3.96</c:v>
                </c:pt>
                <c:pt idx="11">
                  <c:v>3.84</c:v>
                </c:pt>
                <c:pt idx="12">
                  <c:v>3.6399999999999997</c:v>
                </c:pt>
                <c:pt idx="13">
                  <c:v>3.3599999999999994</c:v>
                </c:pt>
                <c:pt idx="14">
                  <c:v>2.9999999999999982</c:v>
                </c:pt>
                <c:pt idx="15">
                  <c:v>2.5599999999999987</c:v>
                </c:pt>
                <c:pt idx="16">
                  <c:v>2.0399999999999974</c:v>
                </c:pt>
                <c:pt idx="17">
                  <c:v>1.4399999999999977</c:v>
                </c:pt>
                <c:pt idx="18">
                  <c:v>0.75999999999999623</c:v>
                </c:pt>
                <c:pt idx="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63-4CC8-A68F-35DA01CC3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53248"/>
        <c:axId val="310654424"/>
      </c:scatterChart>
      <c:valAx>
        <c:axId val="310653248"/>
        <c:scaling>
          <c:orientation val="minMax"/>
          <c:min val="-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10654424"/>
        <c:crosses val="autoZero"/>
        <c:crossBetween val="midCat"/>
      </c:valAx>
      <c:valAx>
        <c:axId val="31065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10653248"/>
        <c:crosses val="autoZero"/>
        <c:crossBetween val="midCat"/>
      </c:valAx>
      <c:spPr>
        <a:noFill/>
        <a:ln w="19050">
          <a:solidFill>
            <a:schemeClr val="tx1">
              <a:alpha val="97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Hoja1!$A$2:$A$21</c:f>
              <c:numCache>
                <c:formatCode>General</c:formatCode>
                <c:ptCount val="20"/>
                <c:pt idx="0">
                  <c:v>0.2</c:v>
                </c:pt>
                <c:pt idx="1">
                  <c:v>0.4</c:v>
                </c:pt>
                <c:pt idx="2">
                  <c:v>0.60000000000000009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1.5999999999999999</c:v>
                </c:pt>
                <c:pt idx="8">
                  <c:v>1.7999999999999998</c:v>
                </c:pt>
                <c:pt idx="9">
                  <c:v>1.9999999999999998</c:v>
                </c:pt>
                <c:pt idx="10">
                  <c:v>2.1999999999999997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3.0000000000000004</c:v>
                </c:pt>
                <c:pt idx="15">
                  <c:v>3.2000000000000006</c:v>
                </c:pt>
                <c:pt idx="16">
                  <c:v>3.4000000000000008</c:v>
                </c:pt>
                <c:pt idx="17">
                  <c:v>3.600000000000001</c:v>
                </c:pt>
                <c:pt idx="18">
                  <c:v>3.8000000000000012</c:v>
                </c:pt>
                <c:pt idx="19">
                  <c:v>4.0000000000000009</c:v>
                </c:pt>
              </c:numCache>
            </c:numRef>
          </c:xVal>
          <c:yVal>
            <c:numRef>
              <c:f>Hoja1!$B$2:$B$21</c:f>
              <c:numCache>
                <c:formatCode>General</c:formatCode>
                <c:ptCount val="20"/>
                <c:pt idx="0">
                  <c:v>0.76</c:v>
                </c:pt>
                <c:pt idx="1">
                  <c:v>1.44</c:v>
                </c:pt>
                <c:pt idx="2">
                  <c:v>2.04</c:v>
                </c:pt>
                <c:pt idx="3">
                  <c:v>2.56</c:v>
                </c:pt>
                <c:pt idx="4">
                  <c:v>3</c:v>
                </c:pt>
                <c:pt idx="5">
                  <c:v>3.36</c:v>
                </c:pt>
                <c:pt idx="6">
                  <c:v>3.6399999999999997</c:v>
                </c:pt>
                <c:pt idx="7">
                  <c:v>3.84</c:v>
                </c:pt>
                <c:pt idx="8">
                  <c:v>3.96</c:v>
                </c:pt>
                <c:pt idx="9">
                  <c:v>4</c:v>
                </c:pt>
                <c:pt idx="10">
                  <c:v>3.96</c:v>
                </c:pt>
                <c:pt idx="11">
                  <c:v>3.84</c:v>
                </c:pt>
                <c:pt idx="12">
                  <c:v>3.6399999999999997</c:v>
                </c:pt>
                <c:pt idx="13">
                  <c:v>3.3599999999999994</c:v>
                </c:pt>
                <c:pt idx="14">
                  <c:v>2.9999999999999982</c:v>
                </c:pt>
                <c:pt idx="15">
                  <c:v>2.5599999999999987</c:v>
                </c:pt>
                <c:pt idx="16">
                  <c:v>2.0399999999999974</c:v>
                </c:pt>
                <c:pt idx="17">
                  <c:v>1.4399999999999977</c:v>
                </c:pt>
                <c:pt idx="18">
                  <c:v>0.75999999999999623</c:v>
                </c:pt>
                <c:pt idx="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FA7-4262-9F47-52E377C9E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3695087"/>
        <c:axId val="903696335"/>
      </c:scatterChart>
      <c:valAx>
        <c:axId val="903695087"/>
        <c:scaling>
          <c:orientation val="minMax"/>
          <c:min val="-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03696335"/>
        <c:crosses val="autoZero"/>
        <c:crossBetween val="midCat"/>
      </c:valAx>
      <c:valAx>
        <c:axId val="903696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03695087"/>
        <c:crosses val="autoZero"/>
        <c:crossBetween val="midCat"/>
      </c:valAx>
      <c:spPr>
        <a:noFill/>
        <a:ln w="19050">
          <a:solidFill>
            <a:schemeClr val="tx1">
              <a:alpha val="97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0.03474</cdr:x>
      <cdr:y>0.9217</cdr:y>
    </cdr:from>
    <cdr:to>
      <cdr:x>0.08439</cdr:x>
      <cdr:y>0.99787</cdr:y>
    </cdr:to>
    <cdr:sp macro="" textlink="">
      <cdr:nvSpPr>
        <cdr:cNvPr id="2" name="Arco 1"/>
        <cdr:cNvSpPr/>
      </cdr:nvSpPr>
      <cdr:spPr>
        <a:xfrm xmlns:a="http://schemas.openxmlformats.org/drawingml/2006/main">
          <a:off x="156599" y="3745790"/>
          <a:ext cx="223838" cy="309562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0.03474</cdr:x>
      <cdr:y>0.9217</cdr:y>
    </cdr:from>
    <cdr:to>
      <cdr:x>0.08439</cdr:x>
      <cdr:y>0.99787</cdr:y>
    </cdr:to>
    <cdr:sp macro="" textlink="">
      <cdr:nvSpPr>
        <cdr:cNvPr id="2" name="Arco 1"/>
        <cdr:cNvSpPr/>
      </cdr:nvSpPr>
      <cdr:spPr>
        <a:xfrm xmlns:a="http://schemas.openxmlformats.org/drawingml/2006/main">
          <a:off x="156599" y="3745790"/>
          <a:ext cx="223838" cy="309562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F8D7-557D-4F1D-B56D-DC46477EF97B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4BB57-768C-4E80-9E4D-133551E828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5747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DF924-6E06-49EF-A8DE-50D50EBC2EFA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B2BD3-B4DF-432B-995C-E1CF55AA4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95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21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49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4382638" y="549321"/>
            <a:ext cx="4761362" cy="2873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aralelogramo 8"/>
          <p:cNvSpPr/>
          <p:nvPr userDrawn="1"/>
        </p:nvSpPr>
        <p:spPr>
          <a:xfrm>
            <a:off x="551421" y="283617"/>
            <a:ext cx="4296804" cy="272955"/>
          </a:xfrm>
          <a:prstGeom prst="parallelogram">
            <a:avLst>
              <a:gd name="adj" fmla="val 773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Paralelogramo 10"/>
          <p:cNvSpPr/>
          <p:nvPr userDrawn="1"/>
        </p:nvSpPr>
        <p:spPr>
          <a:xfrm>
            <a:off x="324988" y="549321"/>
            <a:ext cx="4313688" cy="287315"/>
          </a:xfrm>
          <a:prstGeom prst="parallelogram">
            <a:avLst>
              <a:gd name="adj" fmla="val 8135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riángulo rectángulo 6"/>
          <p:cNvSpPr/>
          <p:nvPr userDrawn="1"/>
        </p:nvSpPr>
        <p:spPr>
          <a:xfrm flipV="1">
            <a:off x="0" y="0"/>
            <a:ext cx="1064525" cy="1378425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riángulo isósceles 7"/>
          <p:cNvSpPr/>
          <p:nvPr userDrawn="1"/>
        </p:nvSpPr>
        <p:spPr>
          <a:xfrm>
            <a:off x="842963" y="0"/>
            <a:ext cx="442911" cy="28660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 userDrawn="1"/>
        </p:nvSpPr>
        <p:spPr>
          <a:xfrm>
            <a:off x="0" y="0"/>
            <a:ext cx="86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FÍSICA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0" y="237985"/>
            <a:ext cx="39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2º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 userDrawn="1"/>
        </p:nvSpPr>
        <p:spPr>
          <a:xfrm>
            <a:off x="0" y="6629400"/>
            <a:ext cx="9144000" cy="2285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 userDrawn="1"/>
        </p:nvSpPr>
        <p:spPr>
          <a:xfrm>
            <a:off x="-66675" y="6642556"/>
            <a:ext cx="241565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Rafael Artacho Cañadas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 userDrawn="1"/>
        </p:nvSpPr>
        <p:spPr>
          <a:xfrm>
            <a:off x="8120417" y="6642556"/>
            <a:ext cx="9280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ADD3B9-7012-4487-87AB-CEB091580AB4}" type="slidenum">
              <a:rPr lang="es-ES" sz="1200" smtClean="0">
                <a:solidFill>
                  <a:schemeClr val="bg1"/>
                </a:solidFill>
              </a:rPr>
              <a:pPr algn="r"/>
              <a:t>‹Nº›</a:t>
            </a:fld>
            <a:r>
              <a:rPr lang="es-ES" sz="1200" dirty="0" smtClean="0">
                <a:solidFill>
                  <a:schemeClr val="bg1"/>
                </a:solidFill>
              </a:rPr>
              <a:t> de 50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 userDrawn="1"/>
        </p:nvSpPr>
        <p:spPr>
          <a:xfrm>
            <a:off x="632395" y="581578"/>
            <a:ext cx="35275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A. HERRAMIENTAS DE LA FÍSICA</a:t>
            </a:r>
            <a:endParaRPr lang="es-ES" sz="1600" b="1" dirty="0">
              <a:solidFill>
                <a:srgbClr val="002060"/>
              </a:solidFill>
            </a:endParaRPr>
          </a:p>
        </p:txBody>
      </p:sp>
      <p:grpSp>
        <p:nvGrpSpPr>
          <p:cNvPr id="22" name="Grupo 21"/>
          <p:cNvGrpSpPr/>
          <p:nvPr userDrawn="1"/>
        </p:nvGrpSpPr>
        <p:grpSpPr>
          <a:xfrm>
            <a:off x="8730106" y="90849"/>
            <a:ext cx="318358" cy="430887"/>
            <a:chOff x="7081997" y="86271"/>
            <a:chExt cx="318358" cy="430887"/>
          </a:xfrm>
        </p:grpSpPr>
        <p:grpSp>
          <p:nvGrpSpPr>
            <p:cNvPr id="23" name="Grupo 22"/>
            <p:cNvGrpSpPr/>
            <p:nvPr/>
          </p:nvGrpSpPr>
          <p:grpSpPr>
            <a:xfrm>
              <a:off x="7081997" y="86271"/>
              <a:ext cx="318358" cy="284811"/>
              <a:chOff x="7077234" y="158271"/>
              <a:chExt cx="318358" cy="284811"/>
            </a:xfrm>
          </p:grpSpPr>
          <p:sp>
            <p:nvSpPr>
              <p:cNvPr id="25" name="Rectángulo redondeado 24"/>
              <p:cNvSpPr/>
              <p:nvPr/>
            </p:nvSpPr>
            <p:spPr>
              <a:xfrm>
                <a:off x="7110413" y="262510"/>
                <a:ext cx="252000" cy="1800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Triángulo isósceles 25"/>
              <p:cNvSpPr/>
              <p:nvPr/>
            </p:nvSpPr>
            <p:spPr>
              <a:xfrm>
                <a:off x="7110413" y="202743"/>
                <a:ext cx="252000" cy="7200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Redondear rectángulo de esquina del mismo lado 26"/>
              <p:cNvSpPr/>
              <p:nvPr/>
            </p:nvSpPr>
            <p:spPr>
              <a:xfrm>
                <a:off x="7200413" y="335082"/>
                <a:ext cx="72000" cy="108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8" name="Conector recto 27"/>
              <p:cNvCxnSpPr/>
              <p:nvPr/>
            </p:nvCxnSpPr>
            <p:spPr>
              <a:xfrm flipV="1">
                <a:off x="7077234" y="159809"/>
                <a:ext cx="159179" cy="94817"/>
              </a:xfrm>
              <a:prstGeom prst="line">
                <a:avLst/>
              </a:prstGeom>
              <a:ln w="28575" cap="rnd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>
              <a:xfrm flipH="1" flipV="1">
                <a:off x="7236414" y="159809"/>
                <a:ext cx="159178" cy="94817"/>
              </a:xfrm>
              <a:prstGeom prst="line">
                <a:avLst/>
              </a:prstGeom>
              <a:ln w="28575" cap="rnd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ángulo redondeado 29"/>
              <p:cNvSpPr/>
              <p:nvPr/>
            </p:nvSpPr>
            <p:spPr>
              <a:xfrm>
                <a:off x="7293143" y="158271"/>
                <a:ext cx="45719" cy="54000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4" name="CuadroTexto 23">
              <a:hlinkClick r:id="rId4" action="ppaction://hlinksldjump"/>
            </p:cNvPr>
            <p:cNvSpPr txBox="1"/>
            <p:nvPr/>
          </p:nvSpPr>
          <p:spPr>
            <a:xfrm>
              <a:off x="7109731" y="86271"/>
              <a:ext cx="26289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s-ES" sz="700" dirty="0" smtClean="0">
                <a:solidFill>
                  <a:srgbClr val="0070C0"/>
                </a:solidFill>
              </a:endParaRPr>
            </a:p>
            <a:p>
              <a:endParaRPr lang="es-ES" sz="700" dirty="0">
                <a:solidFill>
                  <a:srgbClr val="0070C0"/>
                </a:solidFill>
              </a:endParaRPr>
            </a:p>
            <a:p>
              <a:endParaRPr lang="es-ES" sz="700" dirty="0" smtClean="0">
                <a:solidFill>
                  <a:srgbClr val="0070C0"/>
                </a:solidFill>
              </a:endParaRPr>
            </a:p>
            <a:p>
              <a:r>
                <a:rPr lang="es-ES" sz="700" dirty="0" smtClean="0">
                  <a:solidFill>
                    <a:srgbClr val="0070C0"/>
                  </a:solidFill>
                </a:rPr>
                <a:t>INICIO</a:t>
              </a:r>
              <a:endParaRPr lang="es-ES" sz="7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1" name="CuadroTexto 30"/>
          <p:cNvSpPr txBox="1"/>
          <p:nvPr userDrawn="1"/>
        </p:nvSpPr>
        <p:spPr>
          <a:xfrm>
            <a:off x="866775" y="303508"/>
            <a:ext cx="39814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ANEXOS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5" y="518544"/>
            <a:ext cx="2736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2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png"/><Relationship Id="rId7" Type="http://schemas.openxmlformats.org/officeDocument/2006/relationships/image" Target="../media/image141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5" Type="http://schemas.openxmlformats.org/officeDocument/2006/relationships/image" Target="../media/image18.jpeg"/><Relationship Id="rId4" Type="http://schemas.openxmlformats.org/officeDocument/2006/relationships/image" Target="../media/image1110.png"/><Relationship Id="rId9" Type="http://schemas.openxmlformats.org/officeDocument/2006/relationships/image" Target="../media/image16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hyperlink" Target="https://www.educaplus.org/game/relacion-entre-las-componentes-cartesianas-y-polares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hyperlink" Target="http://www.sciences.univ-nantes.fr/sites/genevieve_tulloue/Meca/Cinematique/coord_cartesiennes.php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hyperlink" Target="https://www.educaplus.org/game/suma-de-vectores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14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14.png"/><Relationship Id="rId2" Type="http://schemas.openxmlformats.org/officeDocument/2006/relationships/image" Target="../media/image55.png"/><Relationship Id="rId16" Type="http://schemas.openxmlformats.org/officeDocument/2006/relationships/hyperlink" Target="https://www.educaplus.org/game/resta-de-vector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31.xml"/><Relationship Id="rId18" Type="http://schemas.openxmlformats.org/officeDocument/2006/relationships/slide" Target="slide44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30.xml"/><Relationship Id="rId17" Type="http://schemas.openxmlformats.org/officeDocument/2006/relationships/slide" Target="slide43.xml"/><Relationship Id="rId2" Type="http://schemas.openxmlformats.org/officeDocument/2006/relationships/slide" Target="slide3.xml"/><Relationship Id="rId16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9.xml"/><Relationship Id="rId5" Type="http://schemas.openxmlformats.org/officeDocument/2006/relationships/slide" Target="slide7.xml"/><Relationship Id="rId15" Type="http://schemas.openxmlformats.org/officeDocument/2006/relationships/slide" Target="slide38.xml"/><Relationship Id="rId10" Type="http://schemas.openxmlformats.org/officeDocument/2006/relationships/slide" Target="slide23.xml"/><Relationship Id="rId19" Type="http://schemas.openxmlformats.org/officeDocument/2006/relationships/slide" Target="slide47.xml"/><Relationship Id="rId4" Type="http://schemas.openxmlformats.org/officeDocument/2006/relationships/slide" Target="slide6.xml"/><Relationship Id="rId9" Type="http://schemas.openxmlformats.org/officeDocument/2006/relationships/slide" Target="slide20.xml"/><Relationship Id="rId1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91.png"/><Relationship Id="rId7" Type="http://schemas.openxmlformats.org/officeDocument/2006/relationships/image" Target="../media/image160.png"/><Relationship Id="rId12" Type="http://schemas.openxmlformats.org/officeDocument/2006/relationships/image" Target="../media/image9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9.png"/><Relationship Id="rId15" Type="http://schemas.openxmlformats.org/officeDocument/2006/relationships/hyperlink" Target="https://www.geogebra.org/m/tmvZQMwr" TargetMode="External"/><Relationship Id="rId10" Type="http://schemas.openxmlformats.org/officeDocument/2006/relationships/image" Target="../media/image88.png"/><Relationship Id="rId9" Type="http://schemas.openxmlformats.org/officeDocument/2006/relationships/image" Target="../media/image180.png"/><Relationship Id="rId1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13" Type="http://schemas.openxmlformats.org/officeDocument/2006/relationships/image" Target="../media/image630.png"/><Relationship Id="rId18" Type="http://schemas.openxmlformats.org/officeDocument/2006/relationships/image" Target="../media/image100.png"/><Relationship Id="rId3" Type="http://schemas.openxmlformats.org/officeDocument/2006/relationships/image" Target="../media/image97.png"/><Relationship Id="rId21" Type="http://schemas.openxmlformats.org/officeDocument/2006/relationships/image" Target="../media/image14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99.jpeg"/><Relationship Id="rId2" Type="http://schemas.openxmlformats.org/officeDocument/2006/relationships/image" Target="../media/image96.png"/><Relationship Id="rId16" Type="http://schemas.microsoft.com/office/2007/relationships/hdphoto" Target="../media/hdphoto1.wdp"/><Relationship Id="rId20" Type="http://schemas.openxmlformats.org/officeDocument/2006/relationships/hyperlink" Target="http://www.sciences.univ-nantes.fr/sites/genevieve_tulloue/Meca/Vecteurs/Prod_vect_FJ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270.png"/><Relationship Id="rId5" Type="http://schemas.openxmlformats.org/officeDocument/2006/relationships/image" Target="../media/image590.png"/><Relationship Id="rId15" Type="http://schemas.openxmlformats.org/officeDocument/2006/relationships/image" Target="../media/image98.png"/><Relationship Id="rId19" Type="http://schemas.openxmlformats.org/officeDocument/2006/relationships/image" Target="../media/image101.png"/><Relationship Id="rId9" Type="http://schemas.openxmlformats.org/officeDocument/2006/relationships/image" Target="../media/image620.png"/><Relationship Id="rId14" Type="http://schemas.openxmlformats.org/officeDocument/2006/relationships/image" Target="../media/image6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14.png"/><Relationship Id="rId3" Type="http://schemas.openxmlformats.org/officeDocument/2006/relationships/image" Target="../media/image107.png"/><Relationship Id="rId7" Type="http://schemas.openxmlformats.org/officeDocument/2006/relationships/image" Target="../media/image450.png"/><Relationship Id="rId12" Type="http://schemas.openxmlformats.org/officeDocument/2006/relationships/hyperlink" Target="http://www.sciences.univ-nantes.fr/sites/genevieve_tulloue/Meca/Vecteurs/Moment_FJ.php" TargetMode="Externa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100.gif"/><Relationship Id="rId5" Type="http://schemas.openxmlformats.org/officeDocument/2006/relationships/image" Target="../media/image430.png"/><Relationship Id="rId10" Type="http://schemas.openxmlformats.org/officeDocument/2006/relationships/image" Target="../media/image108.png"/><Relationship Id="rId4" Type="http://schemas.openxmlformats.org/officeDocument/2006/relationships/image" Target="../media/image420.png"/><Relationship Id="rId9" Type="http://schemas.openxmlformats.org/officeDocument/2006/relationships/image" Target="../media/image4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educaplus.org/game/radia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www.bipm.org/en/measurement-units/si-base-units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2.png"/><Relationship Id="rId7" Type="http://schemas.openxmlformats.org/officeDocument/2006/relationships/hyperlink" Target="https://www.geogebra.org/m/CKH4trrZ#material/QjkfFJwc" TargetMode="Externa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13" Type="http://schemas.openxmlformats.org/officeDocument/2006/relationships/image" Target="../media/image920.png"/><Relationship Id="rId3" Type="http://schemas.openxmlformats.org/officeDocument/2006/relationships/image" Target="../media/image820.png"/><Relationship Id="rId7" Type="http://schemas.openxmlformats.org/officeDocument/2006/relationships/image" Target="../media/image860.png"/><Relationship Id="rId12" Type="http://schemas.openxmlformats.org/officeDocument/2006/relationships/image" Target="../media/image910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11" Type="http://schemas.openxmlformats.org/officeDocument/2006/relationships/image" Target="../media/image900.png"/><Relationship Id="rId5" Type="http://schemas.openxmlformats.org/officeDocument/2006/relationships/image" Target="../media/image840.png"/><Relationship Id="rId10" Type="http://schemas.openxmlformats.org/officeDocument/2006/relationships/image" Target="../media/image890.png"/><Relationship Id="rId4" Type="http://schemas.openxmlformats.org/officeDocument/2006/relationships/image" Target="../media/image830.png"/><Relationship Id="rId9" Type="http://schemas.openxmlformats.org/officeDocument/2006/relationships/image" Target="../media/image880.png"/><Relationship Id="rId14" Type="http://schemas.openxmlformats.org/officeDocument/2006/relationships/image" Target="../media/image9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29.png"/><Relationship Id="rId4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2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13" Type="http://schemas.openxmlformats.org/officeDocument/2006/relationships/image" Target="../media/image1170.png"/><Relationship Id="rId18" Type="http://schemas.openxmlformats.org/officeDocument/2006/relationships/image" Target="../media/image151.png"/><Relationship Id="rId3" Type="http://schemas.openxmlformats.org/officeDocument/2006/relationships/chart" Target="../charts/chart10.xml"/><Relationship Id="rId7" Type="http://schemas.openxmlformats.org/officeDocument/2006/relationships/image" Target="../media/image1111.png"/><Relationship Id="rId12" Type="http://schemas.openxmlformats.org/officeDocument/2006/relationships/image" Target="../media/image1160.png"/><Relationship Id="rId17" Type="http://schemas.openxmlformats.org/officeDocument/2006/relationships/image" Target="../media/image150.png"/><Relationship Id="rId2" Type="http://schemas.openxmlformats.org/officeDocument/2006/relationships/chart" Target="../charts/chart1.xml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11" Type="http://schemas.openxmlformats.org/officeDocument/2006/relationships/image" Target="../media/image1150.png"/><Relationship Id="rId5" Type="http://schemas.openxmlformats.org/officeDocument/2006/relationships/image" Target="../media/image1090.png"/><Relationship Id="rId15" Type="http://schemas.openxmlformats.org/officeDocument/2006/relationships/image" Target="../media/image148.png"/><Relationship Id="rId10" Type="http://schemas.openxmlformats.org/officeDocument/2006/relationships/image" Target="../media/image1140.png"/><Relationship Id="rId19" Type="http://schemas.openxmlformats.org/officeDocument/2006/relationships/image" Target="../media/image152.png"/><Relationship Id="rId4" Type="http://schemas.openxmlformats.org/officeDocument/2006/relationships/image" Target="../media/image1080.png"/><Relationship Id="rId9" Type="http://schemas.openxmlformats.org/officeDocument/2006/relationships/image" Target="../media/image1130.png"/><Relationship Id="rId14" Type="http://schemas.openxmlformats.org/officeDocument/2006/relationships/image" Target="../media/image1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7.png"/><Relationship Id="rId4" Type="http://schemas.openxmlformats.org/officeDocument/2006/relationships/image" Target="../media/image126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m/fTkpUM4E#material/Vb38e3aZ" TargetMode="External"/><Relationship Id="rId3" Type="http://schemas.openxmlformats.org/officeDocument/2006/relationships/image" Target="../media/image1360.png"/><Relationship Id="rId7" Type="http://schemas.openxmlformats.org/officeDocument/2006/relationships/image" Target="../media/image183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79.png"/><Relationship Id="rId9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1.png"/><Relationship Id="rId4" Type="http://schemas.openxmlformats.org/officeDocument/2006/relationships/image" Target="../media/image2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366"/>
            <a:ext cx="4913194" cy="3276091"/>
          </a:xfrm>
          <a:prstGeom prst="rect">
            <a:avLst/>
          </a:prstGeom>
        </p:spPr>
      </p:pic>
      <p:sp>
        <p:nvSpPr>
          <p:cNvPr id="4" name="Triángulo rectángulo 3"/>
          <p:cNvSpPr/>
          <p:nvPr/>
        </p:nvSpPr>
        <p:spPr>
          <a:xfrm flipV="1">
            <a:off x="0" y="-1"/>
            <a:ext cx="2838734" cy="46948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riángulo isósceles 5"/>
          <p:cNvSpPr/>
          <p:nvPr/>
        </p:nvSpPr>
        <p:spPr>
          <a:xfrm>
            <a:off x="1978925" y="0"/>
            <a:ext cx="1719617" cy="14193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6509982"/>
            <a:ext cx="9144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0" y="441847"/>
            <a:ext cx="223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FÍSICA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1202711"/>
            <a:ext cx="198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2º CURSO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36477" y="4986740"/>
            <a:ext cx="870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Se revisan instrumentos matemáticos que serán útiles durante el curso: cálculo vectorial, trigonometría, cálculo diferencial e integral.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997700" y="6519446"/>
            <a:ext cx="214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Rafael Artacho Cañadas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98542" y="1006299"/>
            <a:ext cx="54534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</a:rPr>
              <a:t>A</a:t>
            </a:r>
            <a:r>
              <a:rPr lang="es-ES" sz="2400" b="1" dirty="0" smtClean="0">
                <a:solidFill>
                  <a:srgbClr val="00B0F0"/>
                </a:solidFill>
              </a:rPr>
              <a:t>: HERRAMIENTAS DE LA FÍSICA</a:t>
            </a:r>
            <a:endParaRPr lang="es-ES" sz="2400" b="1" dirty="0">
              <a:solidFill>
                <a:srgbClr val="00B0F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550" r="10198"/>
          <a:stretch/>
        </p:blipFill>
        <p:spPr>
          <a:xfrm>
            <a:off x="4940490" y="1421857"/>
            <a:ext cx="4203510" cy="327297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1693214"/>
            <a:ext cx="648000" cy="648000"/>
          </a:xfrm>
          <a:prstGeom prst="rect">
            <a:avLst/>
          </a:prstGeom>
        </p:spPr>
      </p:pic>
      <p:sp>
        <p:nvSpPr>
          <p:cNvPr id="13" name="CuadroTexto 15"/>
          <p:cNvSpPr txBox="1"/>
          <p:nvPr/>
        </p:nvSpPr>
        <p:spPr>
          <a:xfrm>
            <a:off x="3720136" y="706456"/>
            <a:ext cx="54318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>
                <a:solidFill>
                  <a:srgbClr val="0070C0"/>
                </a:solidFill>
              </a:rPr>
              <a:t>ANEXOS</a:t>
            </a:r>
            <a:endParaRPr lang="es-E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13891" y="584011"/>
            <a:ext cx="4530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</a:t>
            </a:r>
            <a:r>
              <a:rPr lang="es-ES" sz="1600" b="1" dirty="0" smtClean="0">
                <a:solidFill>
                  <a:schemeClr val="bg1"/>
                </a:solidFill>
              </a:rPr>
              <a:t>. Análisis dimensional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8549761"/>
                  </p:ext>
                </p:extLst>
              </p:nvPr>
            </p:nvGraphicFramePr>
            <p:xfrm>
              <a:off x="508000" y="1206500"/>
              <a:ext cx="8178801" cy="29565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266700" indent="-266700" algn="just">
                            <a:lnSpc>
                              <a:spcPct val="100000"/>
                            </a:lnSpc>
                          </a:pPr>
                          <a:r>
                            <a:rPr lang="es-ES" sz="1600" i="1" dirty="0" smtClean="0">
                              <a:latin typeface="+mn-lt"/>
                            </a:rPr>
                            <a:t>Verifica la corrección dimensional de las siguientes fórmulas:</a:t>
                          </a:r>
                        </a:p>
                        <a:p>
                          <a:pPr marL="266700" indent="-266700" algn="just">
                            <a:lnSpc>
                              <a:spcPct val="100000"/>
                            </a:lnSpc>
                          </a:pPr>
                          <a:r>
                            <a:rPr lang="es-ES" sz="1600" i="1" dirty="0">
                              <a:latin typeface="+mn-lt"/>
                            </a:rPr>
                            <a:t>a) </a:t>
                          </a:r>
                          <a:r>
                            <a:rPr lang="es-ES" sz="1600" i="1" dirty="0" smtClean="0">
                              <a:latin typeface="+mn-lt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type m:val="lin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oMath>
                          </a14:m>
                          <a:endParaRPr lang="es-ES" sz="1600" i="1" dirty="0">
                            <a:latin typeface="+mn-lt"/>
                          </a:endParaRPr>
                        </a:p>
                        <a:p>
                          <a:pPr marL="266700" indent="-266700" algn="just">
                            <a:lnSpc>
                              <a:spcPct val="100000"/>
                            </a:lnSpc>
                          </a:pPr>
                          <a:r>
                            <a:rPr lang="es-ES" sz="1600" i="1" dirty="0" smtClean="0">
                              <a:latin typeface="+mn-lt"/>
                            </a:rPr>
                            <a:t>b</a:t>
                          </a:r>
                          <a:r>
                            <a:rPr lang="es-ES" sz="1600" i="1" dirty="0">
                              <a:latin typeface="+mn-lt"/>
                            </a:rPr>
                            <a:t>)	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𝑣𝑡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skw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s-ES" sz="1600" i="1" dirty="0">
                            <a:latin typeface="+mn-lt"/>
                          </a:endParaRPr>
                        </a:p>
                        <a:p>
                          <a:pPr marL="266700" indent="-266700" algn="just">
                            <a:lnSpc>
                              <a:spcPct val="100000"/>
                            </a:lnSpc>
                          </a:pPr>
                          <a:r>
                            <a:rPr lang="es-ES" sz="1600" i="1" dirty="0" smtClean="0">
                              <a:latin typeface="+mn-lt"/>
                            </a:rPr>
                            <a:t>c</a:t>
                          </a:r>
                          <a:r>
                            <a:rPr lang="es-ES" sz="1600" i="1" dirty="0">
                              <a:latin typeface="+mn-lt"/>
                            </a:rPr>
                            <a:t>) </a:t>
                          </a:r>
                          <a:r>
                            <a:rPr lang="es-ES" sz="1600" i="1" dirty="0" smtClean="0">
                              <a:latin typeface="+mn-lt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𝑎𝑠</m:t>
                              </m:r>
                            </m:oMath>
                          </a14:m>
                          <a:endParaRPr lang="es-ES" sz="1600" i="1" dirty="0">
                            <a:latin typeface="+mn-lt"/>
                          </a:endParaRPr>
                        </a:p>
                        <a:p>
                          <a:pPr marL="266700" indent="-266700" algn="just">
                            <a:lnSpc>
                              <a:spcPct val="100000"/>
                            </a:lnSpc>
                          </a:pPr>
                          <a:r>
                            <a:rPr lang="es-ES" sz="1600" i="1" dirty="0" smtClean="0">
                              <a:latin typeface="+mn-lt"/>
                            </a:rPr>
                            <a:t>d) 	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𝐹𝑡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s-ES" sz="1600" i="1" dirty="0" smtClean="0">
                            <a:latin typeface="+mn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>
                            <a:lnSpc>
                              <a:spcPct val="100000"/>
                            </a:lnSpc>
                          </a:pPr>
                          <a:r>
                            <a:rPr lang="es-ES" sz="1600" i="1" dirty="0" smtClean="0">
                              <a:latin typeface="+mn-lt"/>
                            </a:rPr>
                            <a:t>La frecuencia de vibración (f) de una masa colgada de un muelle tiene una dimensión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i="1" dirty="0" smtClean="0">
                              <a:latin typeface="+mn-lt"/>
                            </a:rPr>
                            <a:t>. Experimentalmente se ha comprobado que dicha frecuencia de vibración depende de la masa del cuerpo colgado m, (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sz="1600" i="1" dirty="0" smtClean="0">
                              <a:latin typeface="+mn-lt"/>
                            </a:rPr>
                            <a:t> y de la constante recuperadora elástica del muelle k,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sSup>
                                    <m:sSup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s-ES" sz="1600" i="1" dirty="0" smtClean="0">
                              <a:latin typeface="+mn-lt"/>
                            </a:rPr>
                            <a:t>. Establece, usando el cálculo dimensional, el posible tipo de relación existente entre dichas variables.</a:t>
                          </a:r>
                          <a:endParaRPr lang="es-ES" sz="1600" i="1" dirty="0">
                            <a:latin typeface="+mn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8549761"/>
                  </p:ext>
                </p:extLst>
              </p:nvPr>
            </p:nvGraphicFramePr>
            <p:xfrm>
              <a:off x="508000" y="1206500"/>
              <a:ext cx="8178801" cy="29565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25926" r="-156" b="-1060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126512" r="-156" b="-651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496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13891" y="584011"/>
            <a:ext cx="4184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</a:t>
            </a:r>
            <a:r>
              <a:rPr lang="es-ES" sz="1600" b="1" dirty="0" smtClean="0">
                <a:solidFill>
                  <a:schemeClr val="bg1"/>
                </a:solidFill>
              </a:rPr>
              <a:t>. Cálculo vectorial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23079" y="968991"/>
            <a:ext cx="63714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3.1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r>
              <a:rPr lang="es-ES" b="1" dirty="0" smtClean="0">
                <a:solidFill>
                  <a:srgbClr val="002060"/>
                </a:solidFill>
              </a:rPr>
              <a:t>Definición de vector. Clasificación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3079" y="1429174"/>
            <a:ext cx="569832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Una </a:t>
            </a:r>
            <a:r>
              <a:rPr lang="es-ES" sz="1600" b="1" dirty="0">
                <a:solidFill>
                  <a:srgbClr val="002060"/>
                </a:solidFill>
              </a:rPr>
              <a:t>magnitud escalar </a:t>
            </a:r>
            <a:r>
              <a:rPr lang="es-ES" sz="1600" dirty="0"/>
              <a:t>es aquella que queda completamente determinada con un número y sus correspondientes unidades, y una </a:t>
            </a:r>
            <a:r>
              <a:rPr lang="es-ES" sz="1600" b="1" dirty="0">
                <a:solidFill>
                  <a:srgbClr val="002060"/>
                </a:solidFill>
              </a:rPr>
              <a:t>magnitud vectorial </a:t>
            </a:r>
            <a:r>
              <a:rPr lang="es-ES" sz="1600" dirty="0"/>
              <a:t>es aquella que, además de un valor numérico y sus unidades (</a:t>
            </a:r>
            <a:r>
              <a:rPr lang="es-ES" sz="1600" b="1" dirty="0"/>
              <a:t>módulo</a:t>
            </a:r>
            <a:r>
              <a:rPr lang="es-ES" sz="1600" dirty="0"/>
              <a:t>) debemos especificar su </a:t>
            </a:r>
            <a:r>
              <a:rPr lang="es-ES" sz="1600" b="1" dirty="0"/>
              <a:t>dirección</a:t>
            </a:r>
            <a:r>
              <a:rPr lang="es-ES" sz="1600" dirty="0"/>
              <a:t> y </a:t>
            </a:r>
            <a:r>
              <a:rPr lang="es-ES" sz="1600" b="1" dirty="0"/>
              <a:t>sentido</a:t>
            </a:r>
            <a:endParaRPr lang="es-ES" sz="1600" dirty="0"/>
          </a:p>
        </p:txBody>
      </p:sp>
      <p:grpSp>
        <p:nvGrpSpPr>
          <p:cNvPr id="4" name="Grupo 3"/>
          <p:cNvGrpSpPr/>
          <p:nvPr/>
        </p:nvGrpSpPr>
        <p:grpSpPr>
          <a:xfrm>
            <a:off x="6705978" y="1245990"/>
            <a:ext cx="1965006" cy="1975513"/>
            <a:chOff x="3390330" y="2354505"/>
            <a:chExt cx="1965006" cy="1975513"/>
          </a:xfrm>
        </p:grpSpPr>
        <p:cxnSp>
          <p:nvCxnSpPr>
            <p:cNvPr id="39" name="Conector recto 38"/>
            <p:cNvCxnSpPr/>
            <p:nvPr/>
          </p:nvCxnSpPr>
          <p:spPr>
            <a:xfrm flipH="1">
              <a:off x="3757873" y="2518277"/>
              <a:ext cx="1081207" cy="1811741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/>
            <p:cNvCxnSpPr/>
            <p:nvPr/>
          </p:nvCxnSpPr>
          <p:spPr>
            <a:xfrm flipV="1">
              <a:off x="4047509" y="2890108"/>
              <a:ext cx="566951" cy="9520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>
              <a:off x="4620715" y="2900414"/>
              <a:ext cx="491320" cy="2866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063431" y="3858032"/>
              <a:ext cx="491320" cy="2866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/>
            <p:cNvCxnSpPr/>
            <p:nvPr/>
          </p:nvCxnSpPr>
          <p:spPr>
            <a:xfrm flipV="1">
              <a:off x="4320464" y="3050540"/>
              <a:ext cx="586854" cy="955343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uadroTexto 43"/>
            <p:cNvSpPr txBox="1"/>
            <p:nvPr/>
          </p:nvSpPr>
          <p:spPr>
            <a:xfrm>
              <a:off x="4006565" y="2354505"/>
              <a:ext cx="906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dirección</a:t>
              </a:r>
              <a:endParaRPr lang="es-ES" sz="1400" dirty="0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4580765" y="2698614"/>
              <a:ext cx="7745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sentido</a:t>
              </a:r>
              <a:endParaRPr lang="es-ES" sz="1400" dirty="0"/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4557024" y="3464523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módulo</a:t>
              </a:r>
              <a:endParaRPr lang="es-ES" sz="1400" dirty="0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3390330" y="3642323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origen</a:t>
              </a:r>
              <a:endParaRPr lang="es-E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ángulo 47"/>
                <p:cNvSpPr/>
                <p:nvPr/>
              </p:nvSpPr>
              <p:spPr>
                <a:xfrm>
                  <a:off x="4037218" y="3142241"/>
                  <a:ext cx="33419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ES" sz="140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endParaRPr lang="es-ES" sz="1400" dirty="0"/>
                </a:p>
              </p:txBody>
            </p:sp>
          </mc:Choice>
          <mc:Fallback xmlns="">
            <p:sp>
              <p:nvSpPr>
                <p:cNvPr id="48" name="Rectángulo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7218" y="3142241"/>
                  <a:ext cx="334194" cy="307777"/>
                </a:xfrm>
                <a:prstGeom prst="rect">
                  <a:avLst/>
                </a:prstGeom>
                <a:blipFill>
                  <a:blip r:embed="rId2"/>
                  <a:stretch>
                    <a:fillRect t="-14000" r="-2363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CuadroTexto 48"/>
            <p:cNvSpPr txBox="1"/>
            <p:nvPr/>
          </p:nvSpPr>
          <p:spPr>
            <a:xfrm>
              <a:off x="3884873" y="3695018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ym typeface="Wingdings" panose="05000000000000000000" pitchFamily="2" charset="2"/>
                </a:rPr>
                <a:t></a:t>
              </a:r>
              <a:endParaRPr lang="es-ES" sz="1400" dirty="0"/>
            </a:p>
          </p:txBody>
        </p:sp>
      </p:grpSp>
      <p:sp>
        <p:nvSpPr>
          <p:cNvPr id="50" name="Pentágono 49"/>
          <p:cNvSpPr/>
          <p:nvPr/>
        </p:nvSpPr>
        <p:spPr>
          <a:xfrm>
            <a:off x="2654300" y="3613835"/>
            <a:ext cx="3695700" cy="707886"/>
          </a:xfrm>
          <a:prstGeom prst="homePlate">
            <a:avLst>
              <a:gd name="adj" fmla="val 35679"/>
            </a:avLst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ES" sz="1600" b="1" dirty="0" smtClean="0"/>
              <a:t>Vectores libres</a:t>
            </a:r>
            <a:r>
              <a:rPr lang="es-ES" sz="1600" dirty="0" smtClean="0"/>
              <a:t>: Se </a:t>
            </a:r>
            <a:r>
              <a:rPr lang="es-ES" sz="1600" dirty="0"/>
              <a:t>pueden trasladar paralelamente a sí mismos</a:t>
            </a:r>
          </a:p>
        </p:txBody>
      </p:sp>
      <p:sp>
        <p:nvSpPr>
          <p:cNvPr id="51" name="Pentágono 50"/>
          <p:cNvSpPr/>
          <p:nvPr/>
        </p:nvSpPr>
        <p:spPr>
          <a:xfrm>
            <a:off x="2667000" y="4566335"/>
            <a:ext cx="3695700" cy="707886"/>
          </a:xfrm>
          <a:prstGeom prst="homePlate">
            <a:avLst>
              <a:gd name="adj" fmla="val 28398"/>
            </a:avLst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ES" sz="1600" b="1" dirty="0" smtClean="0"/>
              <a:t>Vectores fijos</a:t>
            </a:r>
            <a:r>
              <a:rPr lang="es-ES" sz="1600" dirty="0" smtClean="0"/>
              <a:t>: Su </a:t>
            </a:r>
            <a:r>
              <a:rPr lang="es-ES" sz="1600" dirty="0"/>
              <a:t>origen, dirección y sentido son fijos e inmutables</a:t>
            </a:r>
          </a:p>
        </p:txBody>
      </p:sp>
      <p:sp>
        <p:nvSpPr>
          <p:cNvPr id="52" name="Pentágono 51"/>
          <p:cNvSpPr/>
          <p:nvPr/>
        </p:nvSpPr>
        <p:spPr>
          <a:xfrm>
            <a:off x="2679700" y="5493435"/>
            <a:ext cx="3695700" cy="707886"/>
          </a:xfrm>
          <a:prstGeom prst="homePlate">
            <a:avLst>
              <a:gd name="adj" fmla="val 45388"/>
            </a:avLst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ES" sz="1600" b="1" dirty="0" smtClean="0"/>
              <a:t>Vectores deslizantes</a:t>
            </a:r>
            <a:r>
              <a:rPr lang="es-ES" sz="1600" dirty="0" smtClean="0"/>
              <a:t>: Se </a:t>
            </a:r>
            <a:r>
              <a:rPr lang="es-ES" sz="1600" dirty="0"/>
              <a:t>pueden desplazar sobre su recta dirección</a:t>
            </a:r>
          </a:p>
        </p:txBody>
      </p:sp>
      <p:grpSp>
        <p:nvGrpSpPr>
          <p:cNvPr id="53" name="Grupo 52"/>
          <p:cNvGrpSpPr/>
          <p:nvPr/>
        </p:nvGrpSpPr>
        <p:grpSpPr>
          <a:xfrm>
            <a:off x="6710919" y="3444124"/>
            <a:ext cx="1680197" cy="861175"/>
            <a:chOff x="551418" y="4733439"/>
            <a:chExt cx="2557984" cy="1216981"/>
          </a:xfrm>
        </p:grpSpPr>
        <p:pic>
          <p:nvPicPr>
            <p:cNvPr id="54" name="Imagen 53" descr="Clipart - Car DS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8" y="4950798"/>
              <a:ext cx="2544107" cy="999622"/>
            </a:xfrm>
            <a:prstGeom prst="rect">
              <a:avLst/>
            </a:prstGeom>
          </p:spPr>
        </p:pic>
        <p:grpSp>
          <p:nvGrpSpPr>
            <p:cNvPr id="55" name="Grupo 54"/>
            <p:cNvGrpSpPr/>
            <p:nvPr/>
          </p:nvGrpSpPr>
          <p:grpSpPr>
            <a:xfrm>
              <a:off x="2156345" y="4733439"/>
              <a:ext cx="953057" cy="480005"/>
              <a:chOff x="2060811" y="4678848"/>
              <a:chExt cx="1060951" cy="480005"/>
            </a:xfrm>
          </p:grpSpPr>
          <p:cxnSp>
            <p:nvCxnSpPr>
              <p:cNvPr id="58" name="Conector recto de flecha 57"/>
              <p:cNvCxnSpPr/>
              <p:nvPr/>
            </p:nvCxnSpPr>
            <p:spPr>
              <a:xfrm flipV="1">
                <a:off x="2060811" y="5158853"/>
                <a:ext cx="805218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ángulo 58"/>
                  <p:cNvSpPr/>
                  <p:nvPr/>
                </p:nvSpPr>
                <p:spPr>
                  <a:xfrm>
                    <a:off x="2518753" y="4678848"/>
                    <a:ext cx="603009" cy="4784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sz="1600" dirty="0"/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59" name="Rectángulo 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8753" y="4678848"/>
                    <a:ext cx="603009" cy="4784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6071" r="-29310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6" name="Conector recto de flecha 55"/>
            <p:cNvCxnSpPr/>
            <p:nvPr/>
          </p:nvCxnSpPr>
          <p:spPr>
            <a:xfrm>
              <a:off x="1367051" y="5502321"/>
              <a:ext cx="72333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56"/>
            <p:cNvCxnSpPr/>
            <p:nvPr/>
          </p:nvCxnSpPr>
          <p:spPr>
            <a:xfrm>
              <a:off x="1519451" y="5654721"/>
              <a:ext cx="72333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o 59"/>
          <p:cNvGrpSpPr/>
          <p:nvPr/>
        </p:nvGrpSpPr>
        <p:grpSpPr>
          <a:xfrm>
            <a:off x="6667500" y="4444997"/>
            <a:ext cx="1794748" cy="828532"/>
            <a:chOff x="3289110" y="4785813"/>
            <a:chExt cx="2582338" cy="1360217"/>
          </a:xfrm>
        </p:grpSpPr>
        <p:pic>
          <p:nvPicPr>
            <p:cNvPr id="61" name="Imagen 60" descr="TecnologiaEBasica - 3.- Palancas de 1° Grado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23" b="987"/>
            <a:stretch/>
          </p:blipFill>
          <p:spPr>
            <a:xfrm>
              <a:off x="3289110" y="5313515"/>
              <a:ext cx="2582338" cy="8325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uadroTexto 61"/>
                <p:cNvSpPr txBox="1"/>
                <p:nvPr/>
              </p:nvSpPr>
              <p:spPr>
                <a:xfrm>
                  <a:off x="3568889" y="4797185"/>
                  <a:ext cx="353718" cy="4533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62" name="CuadroTex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889" y="4797185"/>
                  <a:ext cx="353718" cy="453387"/>
                </a:xfrm>
                <a:prstGeom prst="rect">
                  <a:avLst/>
                </a:prstGeom>
                <a:blipFill>
                  <a:blip r:embed="rId6"/>
                  <a:stretch>
                    <a:fillRect l="-20000" t="-36957" r="-70000" b="-869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uadroTexto 62"/>
                <p:cNvSpPr txBox="1"/>
                <p:nvPr/>
              </p:nvSpPr>
              <p:spPr>
                <a:xfrm>
                  <a:off x="5399965" y="4785813"/>
                  <a:ext cx="360544" cy="4533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63" name="CuadroTexto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9965" y="4785813"/>
                  <a:ext cx="360544" cy="453387"/>
                </a:xfrm>
                <a:prstGeom prst="rect">
                  <a:avLst/>
                </a:prstGeom>
                <a:blipFill>
                  <a:blip r:embed="rId7"/>
                  <a:stretch>
                    <a:fillRect l="-16667" t="-37778" r="-66667" b="-1111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upo 63"/>
          <p:cNvGrpSpPr/>
          <p:nvPr/>
        </p:nvGrpSpPr>
        <p:grpSpPr>
          <a:xfrm>
            <a:off x="7150099" y="5219698"/>
            <a:ext cx="753083" cy="990602"/>
            <a:chOff x="6950890" y="4621311"/>
            <a:chExt cx="1112842" cy="1512888"/>
          </a:xfrm>
        </p:grpSpPr>
        <p:cxnSp>
          <p:nvCxnSpPr>
            <p:cNvPr id="65" name="Conector recto 64"/>
            <p:cNvCxnSpPr/>
            <p:nvPr/>
          </p:nvCxnSpPr>
          <p:spPr>
            <a:xfrm flipV="1">
              <a:off x="6950890" y="4926843"/>
              <a:ext cx="459844" cy="12073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upo 65"/>
            <p:cNvGrpSpPr/>
            <p:nvPr/>
          </p:nvGrpSpPr>
          <p:grpSpPr>
            <a:xfrm>
              <a:off x="6987656" y="4621311"/>
              <a:ext cx="1076076" cy="1260876"/>
              <a:chOff x="6987656" y="4621311"/>
              <a:chExt cx="1076076" cy="1260876"/>
            </a:xfrm>
          </p:grpSpPr>
          <p:pic>
            <p:nvPicPr>
              <p:cNvPr id="67" name="Imagen 66" descr="&lt;strong&gt;Trompo&lt;/strong&gt;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7" t="18941" r="32448" b="14585"/>
              <a:stretch/>
            </p:blipFill>
            <p:spPr>
              <a:xfrm>
                <a:off x="6987656" y="5180809"/>
                <a:ext cx="464022" cy="701378"/>
              </a:xfrm>
              <a:prstGeom prst="rect">
                <a:avLst/>
              </a:prstGeom>
            </p:spPr>
          </p:pic>
          <p:cxnSp>
            <p:nvCxnSpPr>
              <p:cNvPr id="68" name="Conector recto de flecha 67"/>
              <p:cNvCxnSpPr/>
              <p:nvPr/>
            </p:nvCxnSpPr>
            <p:spPr>
              <a:xfrm flipV="1">
                <a:off x="7319748" y="4830028"/>
                <a:ext cx="131930" cy="373039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ángulo 68"/>
                  <p:cNvSpPr/>
                  <p:nvPr/>
                </p:nvSpPr>
                <p:spPr>
                  <a:xfrm>
                    <a:off x="7485749" y="4621311"/>
                    <a:ext cx="577983" cy="5170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69" name="Rectángulo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5749" y="4621311"/>
                    <a:ext cx="577983" cy="51705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0" name="Arco 69"/>
              <p:cNvSpPr/>
              <p:nvPr/>
            </p:nvSpPr>
            <p:spPr>
              <a:xfrm rot="897730">
                <a:off x="7219667" y="4749421"/>
                <a:ext cx="436728" cy="382137"/>
              </a:xfrm>
              <a:prstGeom prst="arc">
                <a:avLst>
                  <a:gd name="adj1" fmla="val 285814"/>
                  <a:gd name="adj2" fmla="val 11074440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</p:grpSp>
      <p:sp>
        <p:nvSpPr>
          <p:cNvPr id="71" name="CuadroTexto 70"/>
          <p:cNvSpPr txBox="1"/>
          <p:nvPr/>
        </p:nvSpPr>
        <p:spPr>
          <a:xfrm>
            <a:off x="457200" y="4678089"/>
            <a:ext cx="1752600" cy="384721"/>
          </a:xfrm>
          <a:prstGeom prst="chevron">
            <a:avLst/>
          </a:prstGeom>
          <a:solidFill>
            <a:srgbClr val="00B0F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ES" sz="1600" b="1" dirty="0" smtClean="0">
                <a:solidFill>
                  <a:schemeClr val="bg1"/>
                </a:solidFill>
              </a:rPr>
              <a:t>Clasificación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72" name="Abrir llave 71"/>
          <p:cNvSpPr/>
          <p:nvPr/>
        </p:nvSpPr>
        <p:spPr>
          <a:xfrm>
            <a:off x="2311400" y="3568700"/>
            <a:ext cx="254000" cy="2603500"/>
          </a:xfrm>
          <a:prstGeom prst="leftBrace">
            <a:avLst>
              <a:gd name="adj1" fmla="val 72619"/>
              <a:gd name="adj2" fmla="val 5000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</p:spTree>
    <p:extLst>
      <p:ext uri="{BB962C8B-B14F-4D97-AF65-F5344CB8AC3E}">
        <p14:creationId xmlns:p14="http://schemas.microsoft.com/office/powerpoint/2010/main" val="1196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adroTexto 75"/>
          <p:cNvSpPr txBox="1"/>
          <p:nvPr/>
        </p:nvSpPr>
        <p:spPr>
          <a:xfrm>
            <a:off x="4613891" y="584012"/>
            <a:ext cx="36538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Cálculo vectorial</a:t>
            </a:r>
          </a:p>
        </p:txBody>
      </p:sp>
      <p:sp>
        <p:nvSpPr>
          <p:cNvPr id="75" name="CuadroTexto 74"/>
          <p:cNvSpPr txBox="1"/>
          <p:nvPr/>
        </p:nvSpPr>
        <p:spPr>
          <a:xfrm>
            <a:off x="423079" y="968991"/>
            <a:ext cx="63714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3.2. Expresión matemática de un vector</a:t>
            </a:r>
            <a:endParaRPr lang="es-E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uadroTexto 76"/>
              <p:cNvSpPr txBox="1"/>
              <p:nvPr/>
            </p:nvSpPr>
            <p:spPr>
              <a:xfrm>
                <a:off x="423079" y="1384748"/>
                <a:ext cx="8280400" cy="598177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600" dirty="0" smtClean="0"/>
                  <a:t>Todo vector puede expresarse analíticamente usando la notación: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s-ES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s-ES" sz="1600" dirty="0" smtClean="0"/>
                  <a:t> o en función de los vectores unitarios: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s-ES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̂"/>
                        <m:ctrlP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s-ES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̂"/>
                        <m:ctrlP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s-ES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acc>
                      <m:accPr>
                        <m:chr m:val="̂"/>
                        <m:ctrlP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s-ES" sz="1600" dirty="0" smtClean="0">
                    <a:solidFill>
                      <a:srgbClr val="002060"/>
                    </a:solidFill>
                  </a:rPr>
                  <a:t>.</a:t>
                </a:r>
                <a:endParaRPr lang="es-E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7" name="CuadroTex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79" y="1384748"/>
                <a:ext cx="8280400" cy="598177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ine 16"/>
          <p:cNvSpPr>
            <a:spLocks noChangeShapeType="1"/>
          </p:cNvSpPr>
          <p:nvPr/>
        </p:nvSpPr>
        <p:spPr bwMode="auto">
          <a:xfrm>
            <a:off x="404029" y="2676138"/>
            <a:ext cx="8280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s-ES" sz="1600"/>
          </a:p>
        </p:txBody>
      </p:sp>
      <p:sp>
        <p:nvSpPr>
          <p:cNvPr id="79" name="CuadroTexto 78"/>
          <p:cNvSpPr txBox="1"/>
          <p:nvPr/>
        </p:nvSpPr>
        <p:spPr>
          <a:xfrm>
            <a:off x="435779" y="2328507"/>
            <a:ext cx="826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En el plano</a:t>
            </a:r>
            <a:endParaRPr lang="es-ES" sz="1600" b="1" dirty="0"/>
          </a:p>
        </p:txBody>
      </p:sp>
      <p:sp>
        <p:nvSpPr>
          <p:cNvPr id="80" name="CuadroTexto 79"/>
          <p:cNvSpPr txBox="1"/>
          <p:nvPr/>
        </p:nvSpPr>
        <p:spPr>
          <a:xfrm>
            <a:off x="4042579" y="3955663"/>
            <a:ext cx="2546113" cy="338554"/>
          </a:xfrm>
          <a:prstGeom prst="homePlate">
            <a:avLst>
              <a:gd name="adj" fmla="val 33494"/>
            </a:avLst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ES" sz="1600" dirty="0" smtClean="0"/>
              <a:t>El módulo viene dado por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uadroTexto 80"/>
              <p:cNvSpPr txBox="1"/>
              <p:nvPr/>
            </p:nvSpPr>
            <p:spPr>
              <a:xfrm>
                <a:off x="6794500" y="3955663"/>
                <a:ext cx="1386342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1" name="CuadroTex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500" y="3955663"/>
                <a:ext cx="1386342" cy="298159"/>
              </a:xfrm>
              <a:prstGeom prst="rect">
                <a:avLst/>
              </a:prstGeom>
              <a:blipFill>
                <a:blip r:embed="rId3"/>
                <a:stretch>
                  <a:fillRect t="-16327" r="-441" b="-183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CuadroTexto 81"/>
          <p:cNvSpPr txBox="1"/>
          <p:nvPr/>
        </p:nvSpPr>
        <p:spPr>
          <a:xfrm>
            <a:off x="4055279" y="4806563"/>
            <a:ext cx="4546599" cy="895826"/>
          </a:xfrm>
          <a:prstGeom prst="downArrowCallou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La dirección del vector viene indicada por los </a:t>
            </a:r>
            <a:r>
              <a:rPr lang="es-ES" sz="1600" b="1" dirty="0" smtClean="0">
                <a:solidFill>
                  <a:srgbClr val="002060"/>
                </a:solidFill>
              </a:rPr>
              <a:t>cosenos directores</a:t>
            </a:r>
            <a:endParaRPr lang="es-ES" sz="1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uadroTexto 82"/>
              <p:cNvSpPr txBox="1"/>
              <p:nvPr/>
            </p:nvSpPr>
            <p:spPr>
              <a:xfrm>
                <a:off x="5210979" y="5924163"/>
                <a:ext cx="2499402" cy="454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s-E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  <m:r>
                        <a:rPr lang="es-E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func>
                        <m:func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E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</m:t>
                          </m:r>
                          <m:r>
                            <m:rPr>
                              <m:sty m:val="p"/>
                            </m:rPr>
                            <a:rPr lang="es-E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s-ES" sz="1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func>
                      <m:r>
                        <a:rPr lang="es-E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3" name="CuadroTexto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979" y="5924163"/>
                <a:ext cx="2499402" cy="454740"/>
              </a:xfrm>
              <a:prstGeom prst="rect">
                <a:avLst/>
              </a:prstGeom>
              <a:blipFill>
                <a:blip r:embed="rId4"/>
                <a:stretch>
                  <a:fillRect l="-732" t="-1351" r="-9512" b="-540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ángulo 83"/>
              <p:cNvSpPr/>
              <p:nvPr/>
            </p:nvSpPr>
            <p:spPr>
              <a:xfrm>
                <a:off x="6794500" y="3228880"/>
                <a:ext cx="12294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ES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s-E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Rectángulo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500" y="3228880"/>
                <a:ext cx="1229439" cy="338554"/>
              </a:xfrm>
              <a:prstGeom prst="rect">
                <a:avLst/>
              </a:prstGeom>
              <a:blipFill>
                <a:blip r:embed="rId5"/>
                <a:stretch>
                  <a:fillRect t="-16364" r="-16418" b="-181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CuadroTexto 84"/>
          <p:cNvSpPr txBox="1"/>
          <p:nvPr/>
        </p:nvSpPr>
        <p:spPr>
          <a:xfrm>
            <a:off x="4029879" y="3255683"/>
            <a:ext cx="2558813" cy="338554"/>
          </a:xfrm>
          <a:prstGeom prst="homePlate">
            <a:avLst>
              <a:gd name="adj" fmla="val 33494"/>
            </a:avLst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El vector viene dado por</a:t>
            </a:r>
            <a:endParaRPr lang="es-ES" sz="1600" dirty="0"/>
          </a:p>
        </p:txBody>
      </p:sp>
      <p:grpSp>
        <p:nvGrpSpPr>
          <p:cNvPr id="86" name="Grupo 85"/>
          <p:cNvGrpSpPr/>
          <p:nvPr/>
        </p:nvGrpSpPr>
        <p:grpSpPr>
          <a:xfrm>
            <a:off x="486579" y="3117463"/>
            <a:ext cx="3137116" cy="3157954"/>
            <a:chOff x="482600" y="2882900"/>
            <a:chExt cx="3137116" cy="31579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uadroTexto 86"/>
                <p:cNvSpPr txBox="1"/>
                <p:nvPr/>
              </p:nvSpPr>
              <p:spPr>
                <a:xfrm>
                  <a:off x="1096065" y="5376034"/>
                  <a:ext cx="18255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87" name="Cuadro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065" y="5376034"/>
                  <a:ext cx="182550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13333" r="-100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uadroTexto 87"/>
                <p:cNvSpPr txBox="1"/>
                <p:nvPr/>
              </p:nvSpPr>
              <p:spPr>
                <a:xfrm>
                  <a:off x="815077" y="5118859"/>
                  <a:ext cx="18415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88" name="CuadroTexto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077" y="5118859"/>
                  <a:ext cx="184153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5484" t="-2439" r="-29032" b="-2926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Conector recto de flecha 88"/>
            <p:cNvCxnSpPr/>
            <p:nvPr/>
          </p:nvCxnSpPr>
          <p:spPr>
            <a:xfrm>
              <a:off x="755374" y="5698435"/>
              <a:ext cx="277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cto de flecha 89"/>
            <p:cNvCxnSpPr/>
            <p:nvPr/>
          </p:nvCxnSpPr>
          <p:spPr>
            <a:xfrm rot="16200000">
              <a:off x="-629478" y="4314620"/>
              <a:ext cx="277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de flecha 90"/>
            <p:cNvCxnSpPr/>
            <p:nvPr/>
          </p:nvCxnSpPr>
          <p:spPr>
            <a:xfrm flipV="1">
              <a:off x="774424" y="3599830"/>
              <a:ext cx="1484243" cy="2080592"/>
            </a:xfrm>
            <a:prstGeom prst="straightConnector1">
              <a:avLst/>
            </a:prstGeom>
            <a:ln w="38100" cap="rnd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/>
            <p:cNvCxnSpPr/>
            <p:nvPr/>
          </p:nvCxnSpPr>
          <p:spPr>
            <a:xfrm flipH="1">
              <a:off x="762002" y="3600450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cto de flecha 92"/>
            <p:cNvCxnSpPr/>
            <p:nvPr/>
          </p:nvCxnSpPr>
          <p:spPr>
            <a:xfrm>
              <a:off x="757237" y="5700711"/>
              <a:ext cx="1495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93"/>
            <p:cNvCxnSpPr/>
            <p:nvPr/>
          </p:nvCxnSpPr>
          <p:spPr>
            <a:xfrm rot="5400000" flipH="1">
              <a:off x="1208477" y="4649400"/>
              <a:ext cx="2088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Arco 94"/>
            <p:cNvSpPr/>
            <p:nvPr/>
          </p:nvSpPr>
          <p:spPr>
            <a:xfrm>
              <a:off x="690563" y="5424488"/>
              <a:ext cx="395287" cy="528638"/>
            </a:xfrm>
            <a:prstGeom prst="arc">
              <a:avLst>
                <a:gd name="adj1" fmla="val 17226155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96" name="Arco 95"/>
            <p:cNvSpPr/>
            <p:nvPr/>
          </p:nvSpPr>
          <p:spPr>
            <a:xfrm rot="19029688">
              <a:off x="666749" y="5357813"/>
              <a:ext cx="395287" cy="528638"/>
            </a:xfrm>
            <a:prstGeom prst="arc">
              <a:avLst>
                <a:gd name="adj1" fmla="val 17439237"/>
                <a:gd name="adj2" fmla="val 20121404"/>
              </a:avLst>
            </a:prstGeom>
            <a:ln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uadroTexto 96"/>
                <p:cNvSpPr txBox="1"/>
                <p:nvPr/>
              </p:nvSpPr>
              <p:spPr>
                <a:xfrm>
                  <a:off x="1218373" y="5718416"/>
                  <a:ext cx="11964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97" name="CuadroTexto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373" y="5718416"/>
                  <a:ext cx="119648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26316" t="-22500" r="-14736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CuadroTexto 97"/>
                <p:cNvSpPr txBox="1"/>
                <p:nvPr/>
              </p:nvSpPr>
              <p:spPr>
                <a:xfrm>
                  <a:off x="604010" y="5118341"/>
                  <a:ext cx="1286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98" name="CuadroTexto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10" y="5118341"/>
                  <a:ext cx="128625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38095" t="-20000" r="-138095" b="-225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Conector recto de flecha 98"/>
            <p:cNvCxnSpPr/>
            <p:nvPr/>
          </p:nvCxnSpPr>
          <p:spPr>
            <a:xfrm rot="16200000">
              <a:off x="-304763" y="4653000"/>
              <a:ext cx="212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de flecha 99"/>
            <p:cNvCxnSpPr/>
            <p:nvPr/>
          </p:nvCxnSpPr>
          <p:spPr>
            <a:xfrm rot="16200000">
              <a:off x="485774" y="5438775"/>
              <a:ext cx="540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de flecha 100"/>
            <p:cNvCxnSpPr/>
            <p:nvPr/>
          </p:nvCxnSpPr>
          <p:spPr>
            <a:xfrm>
              <a:off x="752474" y="5700712"/>
              <a:ext cx="540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CuadroTexto 101"/>
                <p:cNvSpPr txBox="1"/>
                <p:nvPr/>
              </p:nvSpPr>
              <p:spPr>
                <a:xfrm>
                  <a:off x="1503569" y="4213087"/>
                  <a:ext cx="15517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02" name="CuadroTexto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3569" y="4213087"/>
                  <a:ext cx="155171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30769" t="-42500" r="-9230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CuadroTexto 102"/>
            <p:cNvSpPr txBox="1"/>
            <p:nvPr/>
          </p:nvSpPr>
          <p:spPr>
            <a:xfrm>
              <a:off x="3302000" y="5702300"/>
              <a:ext cx="317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X</a:t>
              </a:r>
              <a:endParaRPr lang="es-ES" sz="1600" dirty="0"/>
            </a:p>
          </p:txBody>
        </p:sp>
        <p:sp>
          <p:nvSpPr>
            <p:cNvPr id="104" name="CuadroTexto 103"/>
            <p:cNvSpPr txBox="1"/>
            <p:nvPr/>
          </p:nvSpPr>
          <p:spPr>
            <a:xfrm>
              <a:off x="482600" y="2882900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Y</a:t>
              </a:r>
              <a:endParaRPr lang="es-ES" sz="1600" dirty="0"/>
            </a:p>
          </p:txBody>
        </p:sp>
        <p:sp>
          <p:nvSpPr>
            <p:cNvPr id="105" name="CuadroTexto 104"/>
            <p:cNvSpPr txBox="1"/>
            <p:nvPr/>
          </p:nvSpPr>
          <p:spPr>
            <a:xfrm>
              <a:off x="2057400" y="5664200"/>
              <a:ext cx="2904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x</a:t>
              </a:r>
              <a:endParaRPr lang="es-ES" sz="1600" dirty="0"/>
            </a:p>
          </p:txBody>
        </p:sp>
        <p:sp>
          <p:nvSpPr>
            <p:cNvPr id="106" name="CuadroTexto 105"/>
            <p:cNvSpPr txBox="1"/>
            <p:nvPr/>
          </p:nvSpPr>
          <p:spPr>
            <a:xfrm>
              <a:off x="495300" y="3556000"/>
              <a:ext cx="2904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y</a:t>
              </a:r>
              <a:endParaRPr lang="es-ES" sz="1600" dirty="0"/>
            </a:p>
          </p:txBody>
        </p:sp>
      </p:grpSp>
      <p:pic>
        <p:nvPicPr>
          <p:cNvPr id="40" name="Imagen 39">
            <a:hlinkClick r:id="rId11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6945" y="966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adroTexto 75"/>
          <p:cNvSpPr txBox="1"/>
          <p:nvPr/>
        </p:nvSpPr>
        <p:spPr>
          <a:xfrm>
            <a:off x="4613891" y="584012"/>
            <a:ext cx="36538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Cálculo vectorial</a:t>
            </a:r>
          </a:p>
        </p:txBody>
      </p:sp>
      <p:sp>
        <p:nvSpPr>
          <p:cNvPr id="106" name="CuadroTexto 105"/>
          <p:cNvSpPr txBox="1"/>
          <p:nvPr/>
        </p:nvSpPr>
        <p:spPr>
          <a:xfrm>
            <a:off x="423079" y="968991"/>
            <a:ext cx="63714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3.2. Expresión matemática de un vector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07" name="Line 16"/>
          <p:cNvSpPr>
            <a:spLocks noChangeShapeType="1"/>
          </p:cNvSpPr>
          <p:nvPr/>
        </p:nvSpPr>
        <p:spPr bwMode="auto">
          <a:xfrm>
            <a:off x="407160" y="1776733"/>
            <a:ext cx="8280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s-ES" sz="1600"/>
          </a:p>
        </p:txBody>
      </p:sp>
      <p:sp>
        <p:nvSpPr>
          <p:cNvPr id="108" name="CuadroTexto 107"/>
          <p:cNvSpPr txBox="1"/>
          <p:nvPr/>
        </p:nvSpPr>
        <p:spPr>
          <a:xfrm>
            <a:off x="456221" y="1409604"/>
            <a:ext cx="826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En el espacio</a:t>
            </a:r>
            <a:endParaRPr lang="es-ES" sz="1600" b="1" dirty="0"/>
          </a:p>
        </p:txBody>
      </p:sp>
      <p:sp>
        <p:nvSpPr>
          <p:cNvPr id="109" name="CuadroTexto 108"/>
          <p:cNvSpPr txBox="1"/>
          <p:nvPr/>
        </p:nvSpPr>
        <p:spPr>
          <a:xfrm>
            <a:off x="4406900" y="3214298"/>
            <a:ext cx="2546113" cy="338554"/>
          </a:xfrm>
          <a:prstGeom prst="homePlate">
            <a:avLst>
              <a:gd name="adj" fmla="val 33494"/>
            </a:avLst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ES" sz="1600" dirty="0" smtClean="0"/>
              <a:t>El módulo viene dado por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uadroTexto 109"/>
              <p:cNvSpPr txBox="1"/>
              <p:nvPr/>
            </p:nvSpPr>
            <p:spPr>
              <a:xfrm>
                <a:off x="7097842" y="3192655"/>
                <a:ext cx="1835952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10" name="CuadroTexto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842" y="3192655"/>
                <a:ext cx="1835952" cy="298159"/>
              </a:xfrm>
              <a:prstGeom prst="rect">
                <a:avLst/>
              </a:prstGeom>
              <a:blipFill>
                <a:blip r:embed="rId2"/>
                <a:stretch>
                  <a:fillRect t="-16327" b="-183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CuadroTexto 110"/>
          <p:cNvSpPr txBox="1"/>
          <p:nvPr/>
        </p:nvSpPr>
        <p:spPr>
          <a:xfrm>
            <a:off x="4417213" y="4018204"/>
            <a:ext cx="4377889" cy="895826"/>
          </a:xfrm>
          <a:prstGeom prst="downArrowCallou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La dirección del vector viene indicada por los </a:t>
            </a:r>
            <a:r>
              <a:rPr lang="es-ES" sz="1600" b="1" dirty="0" smtClean="0">
                <a:solidFill>
                  <a:srgbClr val="002060"/>
                </a:solidFill>
              </a:rPr>
              <a:t>cosenos directores</a:t>
            </a:r>
            <a:endParaRPr lang="es-ES" sz="1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uadroTexto 111"/>
              <p:cNvSpPr txBox="1"/>
              <p:nvPr/>
            </p:nvSpPr>
            <p:spPr>
              <a:xfrm>
                <a:off x="4613891" y="5070077"/>
                <a:ext cx="3996479" cy="454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s-E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  <m:r>
                        <a:rPr lang="es-E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func>
                        <m:func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E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</m:t>
                          </m:r>
                          <m:r>
                            <m:rPr>
                              <m:sty m:val="p"/>
                            </m:rPr>
                            <a:rPr lang="es-E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s-ES" sz="1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func>
                      <m:r>
                        <a:rPr lang="es-E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func>
                        <m:func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E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</m:t>
                          </m:r>
                          <m:r>
                            <m:rPr>
                              <m:sty m:val="p"/>
                            </m:rPr>
                            <a:rPr lang="es-E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</m:func>
                      <m:r>
                        <a:rPr lang="es-E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12" name="CuadroTexto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891" y="5070077"/>
                <a:ext cx="3996479" cy="454740"/>
              </a:xfrm>
              <a:prstGeom prst="rect">
                <a:avLst/>
              </a:prstGeom>
              <a:blipFill>
                <a:blip r:embed="rId3"/>
                <a:stretch>
                  <a:fillRect l="-305" t="-2703" r="-5802" b="-540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ángulo 112"/>
              <p:cNvSpPr/>
              <p:nvPr/>
            </p:nvSpPr>
            <p:spPr>
              <a:xfrm>
                <a:off x="7097842" y="2543679"/>
                <a:ext cx="1697260" cy="351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ES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acc>
                        <m:accPr>
                          <m:chr m:val="̂"/>
                          <m:ctrlP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s-E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Rectángulo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842" y="2543679"/>
                <a:ext cx="1697260" cy="351699"/>
              </a:xfrm>
              <a:prstGeom prst="rect">
                <a:avLst/>
              </a:prstGeom>
              <a:blipFill>
                <a:blip r:embed="rId4"/>
                <a:stretch>
                  <a:fillRect t="-12069" r="-10753" b="-172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CuadroTexto 113"/>
          <p:cNvSpPr txBox="1"/>
          <p:nvPr/>
        </p:nvSpPr>
        <p:spPr>
          <a:xfrm>
            <a:off x="4406900" y="2565400"/>
            <a:ext cx="2481629" cy="338554"/>
          </a:xfrm>
          <a:prstGeom prst="homePlate">
            <a:avLst>
              <a:gd name="adj" fmla="val 33494"/>
            </a:avLst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El vector viene dado por</a:t>
            </a:r>
            <a:endParaRPr lang="es-ES" sz="1600" dirty="0"/>
          </a:p>
        </p:txBody>
      </p:sp>
      <p:grpSp>
        <p:nvGrpSpPr>
          <p:cNvPr id="115" name="Grupo 114"/>
          <p:cNvGrpSpPr/>
          <p:nvPr/>
        </p:nvGrpSpPr>
        <p:grpSpPr>
          <a:xfrm>
            <a:off x="217026" y="2158448"/>
            <a:ext cx="4089616" cy="3653254"/>
            <a:chOff x="546100" y="1790700"/>
            <a:chExt cx="4089616" cy="3653254"/>
          </a:xfrm>
        </p:grpSpPr>
        <p:cxnSp>
          <p:nvCxnSpPr>
            <p:cNvPr id="116" name="Conector recto de flecha 115"/>
            <p:cNvCxnSpPr/>
            <p:nvPr/>
          </p:nvCxnSpPr>
          <p:spPr>
            <a:xfrm flipH="1">
              <a:off x="749300" y="4282500"/>
              <a:ext cx="1107500" cy="11277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de flecha 116"/>
            <p:cNvCxnSpPr/>
            <p:nvPr/>
          </p:nvCxnSpPr>
          <p:spPr>
            <a:xfrm rot="16200000">
              <a:off x="686800" y="3112500"/>
              <a:ext cx="23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de flecha 117"/>
            <p:cNvCxnSpPr/>
            <p:nvPr/>
          </p:nvCxnSpPr>
          <p:spPr>
            <a:xfrm>
              <a:off x="1866900" y="4279900"/>
              <a:ext cx="270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Cubo 118"/>
            <p:cNvSpPr/>
            <p:nvPr/>
          </p:nvSpPr>
          <p:spPr>
            <a:xfrm>
              <a:off x="971550" y="2285999"/>
              <a:ext cx="3124200" cy="2882900"/>
            </a:xfrm>
            <a:prstGeom prst="cube">
              <a:avLst>
                <a:gd name="adj" fmla="val 30844"/>
              </a:avLst>
            </a:prstGeom>
            <a:solidFill>
              <a:schemeClr val="bg1">
                <a:lumMod val="85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cxnSp>
          <p:nvCxnSpPr>
            <p:cNvPr id="120" name="Conector recto 119"/>
            <p:cNvCxnSpPr/>
            <p:nvPr/>
          </p:nvCxnSpPr>
          <p:spPr>
            <a:xfrm flipH="1">
              <a:off x="982663" y="4271962"/>
              <a:ext cx="893762" cy="8905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ángulo 120"/>
            <p:cNvSpPr/>
            <p:nvPr/>
          </p:nvSpPr>
          <p:spPr>
            <a:xfrm>
              <a:off x="1858961" y="2285999"/>
              <a:ext cx="2233613" cy="1993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cxnSp>
          <p:nvCxnSpPr>
            <p:cNvPr id="122" name="Conector recto 121"/>
            <p:cNvCxnSpPr/>
            <p:nvPr/>
          </p:nvCxnSpPr>
          <p:spPr>
            <a:xfrm>
              <a:off x="1878013" y="4284662"/>
              <a:ext cx="1343025" cy="8778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de flecha 122"/>
            <p:cNvCxnSpPr/>
            <p:nvPr/>
          </p:nvCxnSpPr>
          <p:spPr>
            <a:xfrm flipV="1">
              <a:off x="1879600" y="3182938"/>
              <a:ext cx="1323975" cy="1095375"/>
            </a:xfrm>
            <a:prstGeom prst="straightConnector1">
              <a:avLst/>
            </a:prstGeom>
            <a:ln w="38100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CuadroTexto 123"/>
            <p:cNvSpPr txBox="1"/>
            <p:nvPr/>
          </p:nvSpPr>
          <p:spPr>
            <a:xfrm>
              <a:off x="4318000" y="3975100"/>
              <a:ext cx="317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X</a:t>
              </a:r>
              <a:endParaRPr lang="es-ES" sz="1600" dirty="0"/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1600200" y="1790700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Y</a:t>
              </a:r>
              <a:endParaRPr lang="es-ES" sz="1600" dirty="0"/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546100" y="5105400"/>
              <a:ext cx="306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Z</a:t>
              </a:r>
              <a:endParaRPr lang="es-ES" sz="1600" dirty="0"/>
            </a:p>
          </p:txBody>
        </p:sp>
        <p:cxnSp>
          <p:nvCxnSpPr>
            <p:cNvPr id="127" name="Conector recto de flecha 126"/>
            <p:cNvCxnSpPr/>
            <p:nvPr/>
          </p:nvCxnSpPr>
          <p:spPr>
            <a:xfrm flipV="1">
              <a:off x="1866899" y="4279901"/>
              <a:ext cx="2235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de flecha 127"/>
            <p:cNvCxnSpPr/>
            <p:nvPr/>
          </p:nvCxnSpPr>
          <p:spPr>
            <a:xfrm rot="16200000" flipV="1">
              <a:off x="861550" y="3279313"/>
              <a:ext cx="199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de flecha 128"/>
            <p:cNvCxnSpPr/>
            <p:nvPr/>
          </p:nvCxnSpPr>
          <p:spPr>
            <a:xfrm flipH="1">
              <a:off x="957263" y="4291014"/>
              <a:ext cx="895351" cy="9048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cto de flecha 129"/>
            <p:cNvCxnSpPr/>
            <p:nvPr/>
          </p:nvCxnSpPr>
          <p:spPr>
            <a:xfrm rot="16200000">
              <a:off x="1585913" y="4014788"/>
              <a:ext cx="540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cto de flecha 130"/>
            <p:cNvCxnSpPr/>
            <p:nvPr/>
          </p:nvCxnSpPr>
          <p:spPr>
            <a:xfrm>
              <a:off x="1862138" y="4281488"/>
              <a:ext cx="540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cto de flecha 131"/>
            <p:cNvCxnSpPr/>
            <p:nvPr/>
          </p:nvCxnSpPr>
          <p:spPr>
            <a:xfrm flipH="1">
              <a:off x="1586741" y="4281487"/>
              <a:ext cx="278572" cy="27995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CuadroTexto 132"/>
                <p:cNvSpPr txBox="1"/>
                <p:nvPr/>
              </p:nvSpPr>
              <p:spPr>
                <a:xfrm>
                  <a:off x="2347913" y="4279106"/>
                  <a:ext cx="11964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33" name="CuadroTexto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7913" y="4279106"/>
                  <a:ext cx="119648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20000" t="-19512" r="-1400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CuadroTexto 133"/>
                <p:cNvSpPr txBox="1"/>
                <p:nvPr/>
              </p:nvSpPr>
              <p:spPr>
                <a:xfrm>
                  <a:off x="1714501" y="3650456"/>
                  <a:ext cx="1286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34" name="CuadroTexto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501" y="3650456"/>
                  <a:ext cx="128625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38095" t="-19512" r="-142857" b="-19512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CuadroTexto 134"/>
                <p:cNvSpPr txBox="1"/>
                <p:nvPr/>
              </p:nvSpPr>
              <p:spPr>
                <a:xfrm>
                  <a:off x="1457325" y="4302918"/>
                  <a:ext cx="172740" cy="2593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35" name="CuadroTexto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25" y="4302918"/>
                  <a:ext cx="172740" cy="259366"/>
                </a:xfrm>
                <a:prstGeom prst="rect">
                  <a:avLst/>
                </a:prstGeom>
                <a:blipFill>
                  <a:blip r:embed="rId7"/>
                  <a:stretch>
                    <a:fillRect l="-28571" t="-20930" r="-67857" b="-232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CuadroTexto 135"/>
                <p:cNvSpPr txBox="1"/>
                <p:nvPr/>
              </p:nvSpPr>
              <p:spPr>
                <a:xfrm flipH="1">
                  <a:off x="2524953" y="3870875"/>
                  <a:ext cx="241300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36" name="CuadroTexto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524953" y="3870875"/>
                  <a:ext cx="241300" cy="24622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CuadroTexto 136"/>
                <p:cNvSpPr txBox="1"/>
                <p:nvPr/>
              </p:nvSpPr>
              <p:spPr>
                <a:xfrm>
                  <a:off x="2058987" y="3652043"/>
                  <a:ext cx="18415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37" name="CuadroTexto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8987" y="3652043"/>
                  <a:ext cx="18415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0000" t="-2439" r="-30000" b="-2926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CuadroTexto 137"/>
                <p:cNvSpPr txBox="1"/>
                <p:nvPr/>
              </p:nvSpPr>
              <p:spPr>
                <a:xfrm>
                  <a:off x="1952624" y="4399755"/>
                  <a:ext cx="17545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38" name="CuadroTexto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2624" y="4399755"/>
                  <a:ext cx="17545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20690" r="-17241" b="-200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Arco 138"/>
            <p:cNvSpPr/>
            <p:nvPr/>
          </p:nvSpPr>
          <p:spPr>
            <a:xfrm>
              <a:off x="1568450" y="3886200"/>
              <a:ext cx="584200" cy="444500"/>
            </a:xfrm>
            <a:prstGeom prst="arc">
              <a:avLst>
                <a:gd name="adj1" fmla="val 16200000"/>
                <a:gd name="adj2" fmla="val 20831744"/>
              </a:avLst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40" name="Arco 139"/>
            <p:cNvSpPr/>
            <p:nvPr/>
          </p:nvSpPr>
          <p:spPr>
            <a:xfrm>
              <a:off x="1976436" y="3806824"/>
              <a:ext cx="615191" cy="1062590"/>
            </a:xfrm>
            <a:prstGeom prst="arc">
              <a:avLst>
                <a:gd name="adj1" fmla="val 17093750"/>
                <a:gd name="adj2" fmla="val 20831744"/>
              </a:avLst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41" name="Arco 140"/>
            <p:cNvSpPr/>
            <p:nvPr/>
          </p:nvSpPr>
          <p:spPr>
            <a:xfrm>
              <a:off x="1104900" y="3607352"/>
              <a:ext cx="1112078" cy="889000"/>
            </a:xfrm>
            <a:prstGeom prst="arc">
              <a:avLst>
                <a:gd name="adj1" fmla="val 21429912"/>
                <a:gd name="adj2" fmla="val 5389142"/>
              </a:avLst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CuadroTexto 141"/>
                <p:cNvSpPr txBox="1"/>
                <p:nvPr/>
              </p:nvSpPr>
              <p:spPr>
                <a:xfrm>
                  <a:off x="3022600" y="3327400"/>
                  <a:ext cx="15517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42" name="CuadroTexto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600" y="3327400"/>
                  <a:ext cx="155171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36000" t="-39024" r="-960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uadroTexto 142"/>
                <p:cNvSpPr txBox="1"/>
                <p:nvPr/>
              </p:nvSpPr>
              <p:spPr>
                <a:xfrm>
                  <a:off x="3848100" y="4051300"/>
                  <a:ext cx="16812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43" name="CuadroTexto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8100" y="4051300"/>
                  <a:ext cx="16812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14286" r="-10714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CuadroTexto 143"/>
                <p:cNvSpPr txBox="1"/>
                <p:nvPr/>
              </p:nvSpPr>
              <p:spPr>
                <a:xfrm>
                  <a:off x="1714500" y="2387600"/>
                  <a:ext cx="1718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44" name="CuadroTexto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500" y="2387600"/>
                  <a:ext cx="171842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28571" r="-21429" b="-225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uadroTexto 144"/>
                <p:cNvSpPr txBox="1"/>
                <p:nvPr/>
              </p:nvSpPr>
              <p:spPr>
                <a:xfrm>
                  <a:off x="1016000" y="4813300"/>
                  <a:ext cx="1558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45" name="CuadroTexto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00" y="4813300"/>
                  <a:ext cx="155812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20000" r="-120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Conector recto 145"/>
            <p:cNvCxnSpPr/>
            <p:nvPr/>
          </p:nvCxnSpPr>
          <p:spPr>
            <a:xfrm>
              <a:off x="1865313" y="2303462"/>
              <a:ext cx="1343025" cy="8778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Imagen 48">
            <a:hlinkClick r:id="rId15"/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6945" y="966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adroTexto 75"/>
          <p:cNvSpPr txBox="1"/>
          <p:nvPr/>
        </p:nvSpPr>
        <p:spPr>
          <a:xfrm>
            <a:off x="4613891" y="584012"/>
            <a:ext cx="36538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Cálculo vectorial</a:t>
            </a:r>
          </a:p>
        </p:txBody>
      </p:sp>
      <p:sp>
        <p:nvSpPr>
          <p:cNvPr id="106" name="CuadroTexto 105"/>
          <p:cNvSpPr txBox="1"/>
          <p:nvPr/>
        </p:nvSpPr>
        <p:spPr>
          <a:xfrm>
            <a:off x="423079" y="968991"/>
            <a:ext cx="8378021" cy="275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3.3. Suma y diferencia de vectores. Producto por un escalar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30200" y="1244600"/>
            <a:ext cx="399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Suma de vectores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45" name="Llamada de flecha hacia abajo 44"/>
          <p:cNvSpPr/>
          <p:nvPr/>
        </p:nvSpPr>
        <p:spPr>
          <a:xfrm>
            <a:off x="501903" y="2128966"/>
            <a:ext cx="3937001" cy="895826"/>
          </a:xfrm>
          <a:prstGeom prst="downArrowCallout">
            <a:avLst/>
          </a:prstGeom>
          <a:ln>
            <a:solidFill>
              <a:srgbClr val="0070C0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s-ES" sz="1600" dirty="0"/>
              <a:t>Es otro vector que resulta de unir el origen del primero con el extremo del último. </a:t>
            </a: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482854" y="1947306"/>
            <a:ext cx="3960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s-ES" sz="1600"/>
          </a:p>
        </p:txBody>
      </p:sp>
      <p:sp>
        <p:nvSpPr>
          <p:cNvPr id="47" name="CuadroTexto 46"/>
          <p:cNvSpPr txBox="1"/>
          <p:nvPr/>
        </p:nvSpPr>
        <p:spPr>
          <a:xfrm>
            <a:off x="489204" y="1626632"/>
            <a:ext cx="394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Procedimiento Gráfico</a:t>
            </a:r>
            <a:endParaRPr lang="es-ES" sz="1600" b="1" dirty="0"/>
          </a:p>
        </p:txBody>
      </p:sp>
      <p:grpSp>
        <p:nvGrpSpPr>
          <p:cNvPr id="48" name="Grupo 47"/>
          <p:cNvGrpSpPr/>
          <p:nvPr/>
        </p:nvGrpSpPr>
        <p:grpSpPr>
          <a:xfrm>
            <a:off x="1035304" y="3126336"/>
            <a:ext cx="457200" cy="647700"/>
            <a:chOff x="749300" y="3225800"/>
            <a:chExt cx="457200" cy="647700"/>
          </a:xfrm>
        </p:grpSpPr>
        <p:cxnSp>
          <p:nvCxnSpPr>
            <p:cNvPr id="49" name="Conector recto de flecha 48"/>
            <p:cNvCxnSpPr/>
            <p:nvPr/>
          </p:nvCxnSpPr>
          <p:spPr>
            <a:xfrm flipV="1">
              <a:off x="749300" y="3225800"/>
              <a:ext cx="457200" cy="6477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uadroTexto 49"/>
                <p:cNvSpPr txBox="1"/>
                <p:nvPr/>
              </p:nvSpPr>
              <p:spPr>
                <a:xfrm>
                  <a:off x="812800" y="3314700"/>
                  <a:ext cx="17171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0" name="CuadroTexto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00" y="3314700"/>
                  <a:ext cx="171714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21429" t="-39024" r="-9642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upo 50"/>
          <p:cNvGrpSpPr/>
          <p:nvPr/>
        </p:nvGrpSpPr>
        <p:grpSpPr>
          <a:xfrm>
            <a:off x="2030586" y="3239860"/>
            <a:ext cx="1003300" cy="406400"/>
            <a:chOff x="749300" y="3657600"/>
            <a:chExt cx="1003300" cy="406400"/>
          </a:xfrm>
        </p:grpSpPr>
        <p:cxnSp>
          <p:nvCxnSpPr>
            <p:cNvPr id="52" name="Conector recto de flecha 51"/>
            <p:cNvCxnSpPr/>
            <p:nvPr/>
          </p:nvCxnSpPr>
          <p:spPr>
            <a:xfrm flipV="1">
              <a:off x="749300" y="3810000"/>
              <a:ext cx="1003300" cy="2540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uadroTexto 52"/>
                <p:cNvSpPr txBox="1"/>
                <p:nvPr/>
              </p:nvSpPr>
              <p:spPr>
                <a:xfrm>
                  <a:off x="1130300" y="3657600"/>
                  <a:ext cx="167995" cy="2826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3" name="CuadroTex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300" y="3657600"/>
                  <a:ext cx="167995" cy="282641"/>
                </a:xfrm>
                <a:prstGeom prst="rect">
                  <a:avLst/>
                </a:prstGeom>
                <a:blipFill>
                  <a:blip r:embed="rId3"/>
                  <a:stretch>
                    <a:fillRect l="-29630" r="-25926" b="-212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upo 53"/>
          <p:cNvGrpSpPr/>
          <p:nvPr/>
        </p:nvGrpSpPr>
        <p:grpSpPr>
          <a:xfrm>
            <a:off x="3606840" y="3316060"/>
            <a:ext cx="635000" cy="406400"/>
            <a:chOff x="774700" y="4330700"/>
            <a:chExt cx="635000" cy="406400"/>
          </a:xfrm>
        </p:grpSpPr>
        <p:cxnSp>
          <p:nvCxnSpPr>
            <p:cNvPr id="55" name="Conector recto de flecha 54"/>
            <p:cNvCxnSpPr/>
            <p:nvPr/>
          </p:nvCxnSpPr>
          <p:spPr>
            <a:xfrm>
              <a:off x="774700" y="4394200"/>
              <a:ext cx="635000" cy="34290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uadroTexto 55"/>
                <p:cNvSpPr txBox="1"/>
                <p:nvPr/>
              </p:nvSpPr>
              <p:spPr>
                <a:xfrm>
                  <a:off x="1003300" y="4330700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6" name="Cuadro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00" y="4330700"/>
                  <a:ext cx="228600" cy="246221"/>
                </a:xfrm>
                <a:prstGeom prst="rect">
                  <a:avLst/>
                </a:prstGeom>
                <a:blipFill>
                  <a:blip r:embed="rId4"/>
                  <a:stretch>
                    <a:fillRect t="-42500" r="-86842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upo 1"/>
          <p:cNvGrpSpPr/>
          <p:nvPr/>
        </p:nvGrpSpPr>
        <p:grpSpPr>
          <a:xfrm>
            <a:off x="1384554" y="3924456"/>
            <a:ext cx="2082800" cy="1041400"/>
            <a:chOff x="1357254" y="3975556"/>
            <a:chExt cx="2082800" cy="1041400"/>
          </a:xfrm>
        </p:grpSpPr>
        <p:grpSp>
          <p:nvGrpSpPr>
            <p:cNvPr id="57" name="Grupo 56"/>
            <p:cNvGrpSpPr/>
            <p:nvPr/>
          </p:nvGrpSpPr>
          <p:grpSpPr>
            <a:xfrm>
              <a:off x="1357254" y="4369256"/>
              <a:ext cx="457200" cy="647700"/>
              <a:chOff x="749300" y="3225800"/>
              <a:chExt cx="457200" cy="647700"/>
            </a:xfrm>
          </p:grpSpPr>
          <p:cxnSp>
            <p:nvCxnSpPr>
              <p:cNvPr id="58" name="Conector recto de flecha 57"/>
              <p:cNvCxnSpPr/>
              <p:nvPr/>
            </p:nvCxnSpPr>
            <p:spPr>
              <a:xfrm flipV="1">
                <a:off x="749300" y="3225800"/>
                <a:ext cx="457200" cy="64770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CuadroTexto 58"/>
                  <p:cNvSpPr txBox="1"/>
                  <p:nvPr/>
                </p:nvSpPr>
                <p:spPr>
                  <a:xfrm>
                    <a:off x="812800" y="3314700"/>
                    <a:ext cx="17171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59" name="CuadroTexto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800" y="3314700"/>
                    <a:ext cx="171714" cy="2462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5000" t="-42500" r="-92857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upo 59"/>
            <p:cNvGrpSpPr/>
            <p:nvPr/>
          </p:nvGrpSpPr>
          <p:grpSpPr>
            <a:xfrm>
              <a:off x="1814454" y="3975556"/>
              <a:ext cx="1003300" cy="406400"/>
              <a:chOff x="749300" y="3657600"/>
              <a:chExt cx="1003300" cy="406400"/>
            </a:xfrm>
          </p:grpSpPr>
          <p:cxnSp>
            <p:nvCxnSpPr>
              <p:cNvPr id="61" name="Conector recto de flecha 60"/>
              <p:cNvCxnSpPr/>
              <p:nvPr/>
            </p:nvCxnSpPr>
            <p:spPr>
              <a:xfrm flipV="1">
                <a:off x="749300" y="3810000"/>
                <a:ext cx="1003300" cy="25400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CuadroTexto 61"/>
                  <p:cNvSpPr txBox="1"/>
                  <p:nvPr/>
                </p:nvSpPr>
                <p:spPr>
                  <a:xfrm>
                    <a:off x="1130300" y="3657600"/>
                    <a:ext cx="167995" cy="28264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62" name="CuadroTexto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0300" y="3657600"/>
                    <a:ext cx="167995" cy="28264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9630" r="-25926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3" name="Grupo 62"/>
            <p:cNvGrpSpPr/>
            <p:nvPr/>
          </p:nvGrpSpPr>
          <p:grpSpPr>
            <a:xfrm>
              <a:off x="2805054" y="4077156"/>
              <a:ext cx="635000" cy="406400"/>
              <a:chOff x="774700" y="4330700"/>
              <a:chExt cx="635000" cy="406400"/>
            </a:xfrm>
          </p:grpSpPr>
          <p:cxnSp>
            <p:nvCxnSpPr>
              <p:cNvPr id="64" name="Conector recto de flecha 63"/>
              <p:cNvCxnSpPr/>
              <p:nvPr/>
            </p:nvCxnSpPr>
            <p:spPr>
              <a:xfrm>
                <a:off x="774700" y="4394200"/>
                <a:ext cx="635000" cy="342900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CuadroTexto 64"/>
                  <p:cNvSpPr txBox="1"/>
                  <p:nvPr/>
                </p:nvSpPr>
                <p:spPr>
                  <a:xfrm>
                    <a:off x="1003300" y="4330700"/>
                    <a:ext cx="228600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65" name="CuadroTexto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300" y="4330700"/>
                    <a:ext cx="228600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39024" r="-86842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upo 65"/>
            <p:cNvGrpSpPr/>
            <p:nvPr/>
          </p:nvGrpSpPr>
          <p:grpSpPr>
            <a:xfrm>
              <a:off x="1363604" y="4478794"/>
              <a:ext cx="2076450" cy="528638"/>
              <a:chOff x="1276350" y="4452938"/>
              <a:chExt cx="2076450" cy="528638"/>
            </a:xfrm>
          </p:grpSpPr>
          <p:cxnSp>
            <p:nvCxnSpPr>
              <p:cNvPr id="67" name="Conector recto de flecha 66"/>
              <p:cNvCxnSpPr/>
              <p:nvPr/>
            </p:nvCxnSpPr>
            <p:spPr>
              <a:xfrm flipV="1">
                <a:off x="1276350" y="4452938"/>
                <a:ext cx="2076450" cy="52863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CuadroTexto 67"/>
                  <p:cNvSpPr txBox="1"/>
                  <p:nvPr/>
                </p:nvSpPr>
                <p:spPr>
                  <a:xfrm rot="20741025">
                    <a:off x="1803086" y="4681336"/>
                    <a:ext cx="1244764" cy="28264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68" name="CuadroTexto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741025">
                    <a:off x="1803086" y="4681336"/>
                    <a:ext cx="1244764" cy="28264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762" t="-22917" r="-23333" b="-2083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9" name="Grupo 68"/>
          <p:cNvGrpSpPr/>
          <p:nvPr/>
        </p:nvGrpSpPr>
        <p:grpSpPr>
          <a:xfrm>
            <a:off x="832104" y="5677931"/>
            <a:ext cx="596900" cy="711200"/>
            <a:chOff x="952500" y="5156200"/>
            <a:chExt cx="596900" cy="711200"/>
          </a:xfrm>
        </p:grpSpPr>
        <p:cxnSp>
          <p:nvCxnSpPr>
            <p:cNvPr id="70" name="Conector recto de flecha 69"/>
            <p:cNvCxnSpPr/>
            <p:nvPr/>
          </p:nvCxnSpPr>
          <p:spPr>
            <a:xfrm flipV="1">
              <a:off x="952500" y="5156200"/>
              <a:ext cx="596900" cy="71120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ángulo 70"/>
                <p:cNvSpPr/>
                <p:nvPr/>
              </p:nvSpPr>
              <p:spPr>
                <a:xfrm>
                  <a:off x="1033150" y="5225534"/>
                  <a:ext cx="35638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71" name="Rectángulo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150" y="5225534"/>
                  <a:ext cx="356380" cy="338554"/>
                </a:xfrm>
                <a:prstGeom prst="rect">
                  <a:avLst/>
                </a:prstGeom>
                <a:blipFill>
                  <a:blip r:embed="rId9"/>
                  <a:stretch>
                    <a:fillRect t="-16364" r="-206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upo 71"/>
          <p:cNvGrpSpPr/>
          <p:nvPr/>
        </p:nvGrpSpPr>
        <p:grpSpPr>
          <a:xfrm>
            <a:off x="844804" y="6165712"/>
            <a:ext cx="1168400" cy="374974"/>
            <a:chOff x="1130300" y="5733534"/>
            <a:chExt cx="1168400" cy="374974"/>
          </a:xfrm>
        </p:grpSpPr>
        <p:cxnSp>
          <p:nvCxnSpPr>
            <p:cNvPr id="73" name="Conector recto de flecha 72"/>
            <p:cNvCxnSpPr/>
            <p:nvPr/>
          </p:nvCxnSpPr>
          <p:spPr>
            <a:xfrm flipV="1">
              <a:off x="1130300" y="6019800"/>
              <a:ext cx="1168400" cy="381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ángulo 73"/>
                <p:cNvSpPr/>
                <p:nvPr/>
              </p:nvSpPr>
              <p:spPr>
                <a:xfrm>
                  <a:off x="1604650" y="5733534"/>
                  <a:ext cx="352661" cy="3749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74" name="Rectángulo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650" y="5733534"/>
                  <a:ext cx="352661" cy="37497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upo 74"/>
          <p:cNvGrpSpPr/>
          <p:nvPr/>
        </p:nvGrpSpPr>
        <p:grpSpPr>
          <a:xfrm>
            <a:off x="2419604" y="5728731"/>
            <a:ext cx="596900" cy="711200"/>
            <a:chOff x="952500" y="5156200"/>
            <a:chExt cx="596900" cy="711200"/>
          </a:xfrm>
        </p:grpSpPr>
        <p:cxnSp>
          <p:nvCxnSpPr>
            <p:cNvPr id="77" name="Conector recto de flecha 76"/>
            <p:cNvCxnSpPr/>
            <p:nvPr/>
          </p:nvCxnSpPr>
          <p:spPr>
            <a:xfrm flipV="1">
              <a:off x="952500" y="5156200"/>
              <a:ext cx="596900" cy="71120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ángulo 77"/>
                <p:cNvSpPr/>
                <p:nvPr/>
              </p:nvSpPr>
              <p:spPr>
                <a:xfrm>
                  <a:off x="1033150" y="5225534"/>
                  <a:ext cx="35638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78" name="Rectángulo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150" y="5225534"/>
                  <a:ext cx="356380" cy="338554"/>
                </a:xfrm>
                <a:prstGeom prst="rect">
                  <a:avLst/>
                </a:prstGeom>
                <a:blipFill>
                  <a:blip r:embed="rId11"/>
                  <a:stretch>
                    <a:fillRect t="-16071" r="-2033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upo 78"/>
          <p:cNvGrpSpPr/>
          <p:nvPr/>
        </p:nvGrpSpPr>
        <p:grpSpPr>
          <a:xfrm>
            <a:off x="2419604" y="6115565"/>
            <a:ext cx="1168400" cy="374974"/>
            <a:chOff x="1130300" y="5733534"/>
            <a:chExt cx="1168400" cy="374974"/>
          </a:xfrm>
        </p:grpSpPr>
        <p:cxnSp>
          <p:nvCxnSpPr>
            <p:cNvPr id="80" name="Conector recto de flecha 79"/>
            <p:cNvCxnSpPr/>
            <p:nvPr/>
          </p:nvCxnSpPr>
          <p:spPr>
            <a:xfrm flipV="1">
              <a:off x="1130300" y="6019800"/>
              <a:ext cx="1168400" cy="381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ángulo 80"/>
                <p:cNvSpPr/>
                <p:nvPr/>
              </p:nvSpPr>
              <p:spPr>
                <a:xfrm>
                  <a:off x="1604650" y="5733534"/>
                  <a:ext cx="352661" cy="3749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81" name="Rectángulo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650" y="5733534"/>
                  <a:ext cx="352661" cy="37497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2" name="Conector recto de flecha 81"/>
          <p:cNvCxnSpPr/>
          <p:nvPr/>
        </p:nvCxnSpPr>
        <p:spPr>
          <a:xfrm flipV="1">
            <a:off x="3003804" y="5703331"/>
            <a:ext cx="1168400" cy="38100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/>
          <p:cNvCxnSpPr/>
          <p:nvPr/>
        </p:nvCxnSpPr>
        <p:spPr>
          <a:xfrm flipV="1">
            <a:off x="3575304" y="5703331"/>
            <a:ext cx="596900" cy="711200"/>
          </a:xfrm>
          <a:prstGeom prst="straightConnector1">
            <a:avLst/>
          </a:prstGeom>
          <a:ln w="9525">
            <a:solidFill>
              <a:srgbClr val="00206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de flecha 83"/>
          <p:cNvCxnSpPr/>
          <p:nvPr/>
        </p:nvCxnSpPr>
        <p:spPr>
          <a:xfrm flipV="1">
            <a:off x="2413254" y="5708094"/>
            <a:ext cx="1752600" cy="7381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uadroTexto 84"/>
              <p:cNvSpPr txBox="1"/>
              <p:nvPr/>
            </p:nvSpPr>
            <p:spPr>
              <a:xfrm rot="20294010">
                <a:off x="2732084" y="5841243"/>
                <a:ext cx="898579" cy="282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5" name="CuadroTexto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94010">
                <a:off x="2732084" y="5841243"/>
                <a:ext cx="898579" cy="282641"/>
              </a:xfrm>
              <a:prstGeom prst="rect">
                <a:avLst/>
              </a:prstGeom>
              <a:blipFill>
                <a:blip r:embed="rId13"/>
                <a:stretch>
                  <a:fillRect l="-6452" t="-6061" r="-4516" b="-20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Line 16"/>
          <p:cNvSpPr>
            <a:spLocks noChangeShapeType="1"/>
          </p:cNvSpPr>
          <p:nvPr/>
        </p:nvSpPr>
        <p:spPr bwMode="auto">
          <a:xfrm>
            <a:off x="432054" y="5516006"/>
            <a:ext cx="396000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s-ES" sz="1600"/>
          </a:p>
        </p:txBody>
      </p:sp>
      <p:sp>
        <p:nvSpPr>
          <p:cNvPr id="87" name="CuadroTexto 86"/>
          <p:cNvSpPr txBox="1"/>
          <p:nvPr/>
        </p:nvSpPr>
        <p:spPr>
          <a:xfrm>
            <a:off x="451104" y="5208032"/>
            <a:ext cx="394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Regla del paralelogramo</a:t>
            </a:r>
            <a:endParaRPr lang="es-ES" sz="1600" b="1" dirty="0"/>
          </a:p>
        </p:txBody>
      </p:sp>
      <p:sp>
        <p:nvSpPr>
          <p:cNvPr id="88" name="Line 16"/>
          <p:cNvSpPr>
            <a:spLocks noChangeShapeType="1"/>
          </p:cNvSpPr>
          <p:nvPr/>
        </p:nvSpPr>
        <p:spPr bwMode="auto">
          <a:xfrm>
            <a:off x="4673854" y="1947306"/>
            <a:ext cx="4127246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s-ES" sz="1600"/>
          </a:p>
        </p:txBody>
      </p:sp>
      <p:sp>
        <p:nvSpPr>
          <p:cNvPr id="89" name="CuadroTexto 88"/>
          <p:cNvSpPr txBox="1"/>
          <p:nvPr/>
        </p:nvSpPr>
        <p:spPr>
          <a:xfrm>
            <a:off x="4680203" y="1574829"/>
            <a:ext cx="4133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Procedimiento Analítico</a:t>
            </a:r>
            <a:endParaRPr lang="es-ES" sz="1600" b="1" dirty="0"/>
          </a:p>
        </p:txBody>
      </p:sp>
      <p:sp>
        <p:nvSpPr>
          <p:cNvPr id="90" name="Llamada de flecha hacia abajo 89"/>
          <p:cNvSpPr/>
          <p:nvPr/>
        </p:nvSpPr>
        <p:spPr>
          <a:xfrm>
            <a:off x="4680204" y="2118538"/>
            <a:ext cx="4133597" cy="895826"/>
          </a:xfrm>
          <a:prstGeom prst="downArrowCallout">
            <a:avLst/>
          </a:prstGeom>
          <a:ln>
            <a:solidFill>
              <a:srgbClr val="0070C0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s-ES" sz="1600" dirty="0" smtClean="0"/>
              <a:t>Consiste en ir sumando miembro a miembro las mismas componentes cartesianas. 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uadroTexto 90"/>
              <p:cNvSpPr txBox="1"/>
              <p:nvPr/>
            </p:nvSpPr>
            <p:spPr>
              <a:xfrm>
                <a:off x="5835904" y="3087131"/>
                <a:ext cx="1831335" cy="947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m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m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mr>
                      </m:m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1" name="CuadroTexto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904" y="3087131"/>
                <a:ext cx="1831335" cy="9473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Flecha abajo 91"/>
          <p:cNvSpPr/>
          <p:nvPr/>
        </p:nvSpPr>
        <p:spPr>
          <a:xfrm>
            <a:off x="6537451" y="4140512"/>
            <a:ext cx="419100" cy="292100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uadroTexto 92"/>
              <p:cNvSpPr txBox="1"/>
              <p:nvPr/>
            </p:nvSpPr>
            <p:spPr>
              <a:xfrm>
                <a:off x="6124619" y="4561359"/>
                <a:ext cx="1244764" cy="282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3" name="CuadroTexto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619" y="4561359"/>
                <a:ext cx="1244764" cy="282641"/>
              </a:xfrm>
              <a:prstGeom prst="rect">
                <a:avLst/>
              </a:prstGeom>
              <a:blipFill>
                <a:blip r:embed="rId15"/>
                <a:stretch>
                  <a:fillRect l="-3922" t="-21277" r="-25000" b="-212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Flecha abajo 93"/>
          <p:cNvSpPr/>
          <p:nvPr/>
        </p:nvSpPr>
        <p:spPr>
          <a:xfrm>
            <a:off x="6540752" y="4989084"/>
            <a:ext cx="419100" cy="292100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ángulo 94"/>
              <p:cNvSpPr/>
              <p:nvPr/>
            </p:nvSpPr>
            <p:spPr>
              <a:xfrm>
                <a:off x="4895163" y="5496903"/>
                <a:ext cx="3918637" cy="375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5" name="Rectángulo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163" y="5496903"/>
                <a:ext cx="3918637" cy="375616"/>
              </a:xfrm>
              <a:prstGeom prst="rect">
                <a:avLst/>
              </a:prstGeom>
              <a:blipFill>
                <a:blip r:embed="rId16"/>
                <a:stretch>
                  <a:fillRect t="-6557" b="-32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ángulo 95"/>
              <p:cNvSpPr/>
              <p:nvPr/>
            </p:nvSpPr>
            <p:spPr>
              <a:xfrm>
                <a:off x="4724654" y="6010373"/>
                <a:ext cx="4326762" cy="378758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b="1" dirty="0"/>
              </a:p>
            </p:txBody>
          </p:sp>
        </mc:Choice>
        <mc:Fallback xmlns="">
          <p:sp>
            <p:nvSpPr>
              <p:cNvPr id="96" name="Rectángulo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654" y="6010373"/>
                <a:ext cx="4326762" cy="37875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Imagen 102">
            <a:hlinkClick r:id="rId18"/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6945" y="966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adroTexto 75"/>
          <p:cNvSpPr txBox="1"/>
          <p:nvPr/>
        </p:nvSpPr>
        <p:spPr>
          <a:xfrm>
            <a:off x="4613891" y="584012"/>
            <a:ext cx="36538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Cálculo vectorial</a:t>
            </a:r>
          </a:p>
        </p:txBody>
      </p:sp>
      <p:sp>
        <p:nvSpPr>
          <p:cNvPr id="106" name="CuadroTexto 105"/>
          <p:cNvSpPr txBox="1"/>
          <p:nvPr/>
        </p:nvSpPr>
        <p:spPr>
          <a:xfrm>
            <a:off x="423079" y="968991"/>
            <a:ext cx="8378021" cy="275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3.3. Suma y diferencia de vectores. Producto por un escalar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30200" y="1308100"/>
            <a:ext cx="399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Diferencia de vectores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470154" y="2040938"/>
            <a:ext cx="396000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s-ES" sz="1600"/>
          </a:p>
        </p:txBody>
      </p:sp>
      <p:sp>
        <p:nvSpPr>
          <p:cNvPr id="47" name="CuadroTexto 46"/>
          <p:cNvSpPr txBox="1"/>
          <p:nvPr/>
        </p:nvSpPr>
        <p:spPr>
          <a:xfrm>
            <a:off x="476504" y="1720264"/>
            <a:ext cx="394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Procedimiento Gráfico</a:t>
            </a:r>
            <a:endParaRPr lang="es-ES" sz="1600" b="1" dirty="0"/>
          </a:p>
        </p:txBody>
      </p:sp>
      <p:sp>
        <p:nvSpPr>
          <p:cNvPr id="88" name="Line 16"/>
          <p:cNvSpPr>
            <a:spLocks noChangeShapeType="1"/>
          </p:cNvSpPr>
          <p:nvPr/>
        </p:nvSpPr>
        <p:spPr bwMode="auto">
          <a:xfrm>
            <a:off x="4661154" y="2040938"/>
            <a:ext cx="4127246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s-ES" sz="1600"/>
          </a:p>
        </p:txBody>
      </p:sp>
      <p:sp>
        <p:nvSpPr>
          <p:cNvPr id="89" name="CuadroTexto 88"/>
          <p:cNvSpPr txBox="1"/>
          <p:nvPr/>
        </p:nvSpPr>
        <p:spPr>
          <a:xfrm>
            <a:off x="4667503" y="1668461"/>
            <a:ext cx="4133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Procedimiento Analítico</a:t>
            </a:r>
            <a:endParaRPr lang="es-ES" sz="1600" b="1" dirty="0"/>
          </a:p>
        </p:txBody>
      </p:sp>
      <p:sp>
        <p:nvSpPr>
          <p:cNvPr id="97" name="Llamada de flecha hacia abajo 96"/>
          <p:cNvSpPr/>
          <p:nvPr/>
        </p:nvSpPr>
        <p:spPr>
          <a:xfrm>
            <a:off x="486391" y="2227259"/>
            <a:ext cx="3939813" cy="1273016"/>
          </a:xfrm>
          <a:prstGeom prst="downArrowCallout">
            <a:avLst>
              <a:gd name="adj1" fmla="val 25000"/>
              <a:gd name="adj2" fmla="val 20012"/>
              <a:gd name="adj3" fmla="val 25000"/>
              <a:gd name="adj4" fmla="val 64977"/>
            </a:avLst>
          </a:prstGeom>
          <a:ln>
            <a:solidFill>
              <a:srgbClr val="0070C0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s-ES" sz="1600" dirty="0"/>
              <a:t>Es </a:t>
            </a:r>
            <a:r>
              <a:rPr lang="es-ES" sz="1600" dirty="0" smtClean="0"/>
              <a:t>un </a:t>
            </a:r>
            <a:r>
              <a:rPr lang="es-ES" sz="1600" dirty="0"/>
              <a:t>vector que resulta de unir el origen del primero con el </a:t>
            </a:r>
            <a:r>
              <a:rPr lang="es-ES" sz="1600" dirty="0" smtClean="0"/>
              <a:t>extremo del opuesto </a:t>
            </a:r>
            <a:r>
              <a:rPr lang="es-ES" sz="1600" dirty="0"/>
              <a:t>del </a:t>
            </a:r>
            <a:r>
              <a:rPr lang="es-ES" sz="1600" dirty="0" smtClean="0"/>
              <a:t>segundo. </a:t>
            </a:r>
            <a:endParaRPr lang="es-ES" sz="1600" dirty="0"/>
          </a:p>
        </p:txBody>
      </p:sp>
      <p:grpSp>
        <p:nvGrpSpPr>
          <p:cNvPr id="98" name="Grupo 97"/>
          <p:cNvGrpSpPr/>
          <p:nvPr/>
        </p:nvGrpSpPr>
        <p:grpSpPr>
          <a:xfrm>
            <a:off x="877649" y="3437110"/>
            <a:ext cx="457200" cy="647700"/>
            <a:chOff x="749300" y="3225800"/>
            <a:chExt cx="457200" cy="647700"/>
          </a:xfrm>
        </p:grpSpPr>
        <p:cxnSp>
          <p:nvCxnSpPr>
            <p:cNvPr id="99" name="Conector recto de flecha 98"/>
            <p:cNvCxnSpPr/>
            <p:nvPr/>
          </p:nvCxnSpPr>
          <p:spPr>
            <a:xfrm flipV="1">
              <a:off x="749300" y="3225800"/>
              <a:ext cx="457200" cy="6477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uadroTexto 99"/>
                <p:cNvSpPr txBox="1"/>
                <p:nvPr/>
              </p:nvSpPr>
              <p:spPr>
                <a:xfrm>
                  <a:off x="812800" y="3314700"/>
                  <a:ext cx="17171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00" name="CuadroTexto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00" y="3314700"/>
                  <a:ext cx="171714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20690" t="-39024" r="-8965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rupo 100"/>
          <p:cNvGrpSpPr/>
          <p:nvPr/>
        </p:nvGrpSpPr>
        <p:grpSpPr>
          <a:xfrm>
            <a:off x="696557" y="4115389"/>
            <a:ext cx="1003300" cy="406400"/>
            <a:chOff x="749300" y="3657600"/>
            <a:chExt cx="1003300" cy="406400"/>
          </a:xfrm>
        </p:grpSpPr>
        <p:cxnSp>
          <p:nvCxnSpPr>
            <p:cNvPr id="102" name="Conector recto de flecha 101"/>
            <p:cNvCxnSpPr/>
            <p:nvPr/>
          </p:nvCxnSpPr>
          <p:spPr>
            <a:xfrm flipV="1">
              <a:off x="749300" y="3810000"/>
              <a:ext cx="1003300" cy="2540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CuadroTexto 102"/>
                <p:cNvSpPr txBox="1"/>
                <p:nvPr/>
              </p:nvSpPr>
              <p:spPr>
                <a:xfrm>
                  <a:off x="1130300" y="3657600"/>
                  <a:ext cx="167995" cy="2826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03" name="CuadroTexto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300" y="3657600"/>
                  <a:ext cx="167995" cy="282641"/>
                </a:xfrm>
                <a:prstGeom prst="rect">
                  <a:avLst/>
                </a:prstGeom>
                <a:blipFill>
                  <a:blip r:embed="rId3"/>
                  <a:stretch>
                    <a:fillRect l="-29630" r="-25926" b="-434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o 2"/>
          <p:cNvGrpSpPr/>
          <p:nvPr/>
        </p:nvGrpSpPr>
        <p:grpSpPr>
          <a:xfrm>
            <a:off x="2351822" y="3422405"/>
            <a:ext cx="1462801" cy="899977"/>
            <a:chOff x="1639790" y="4068522"/>
            <a:chExt cx="1462801" cy="899977"/>
          </a:xfrm>
        </p:grpSpPr>
        <p:grpSp>
          <p:nvGrpSpPr>
            <p:cNvPr id="104" name="Grupo 103"/>
            <p:cNvGrpSpPr/>
            <p:nvPr/>
          </p:nvGrpSpPr>
          <p:grpSpPr>
            <a:xfrm>
              <a:off x="2645391" y="4220922"/>
              <a:ext cx="457200" cy="647700"/>
              <a:chOff x="749300" y="3225800"/>
              <a:chExt cx="457200" cy="647700"/>
            </a:xfrm>
          </p:grpSpPr>
          <p:cxnSp>
            <p:nvCxnSpPr>
              <p:cNvPr id="105" name="Conector recto de flecha 104"/>
              <p:cNvCxnSpPr/>
              <p:nvPr/>
            </p:nvCxnSpPr>
            <p:spPr>
              <a:xfrm flipV="1">
                <a:off x="749300" y="3225800"/>
                <a:ext cx="457200" cy="64770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CuadroTexto 106"/>
                  <p:cNvSpPr txBox="1"/>
                  <p:nvPr/>
                </p:nvSpPr>
                <p:spPr>
                  <a:xfrm>
                    <a:off x="774700" y="3403600"/>
                    <a:ext cx="17171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107" name="CuadroTexto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700" y="3403600"/>
                    <a:ext cx="171714" cy="2462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5000" t="-42500" r="-92857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8" name="Grupo 107"/>
            <p:cNvGrpSpPr/>
            <p:nvPr/>
          </p:nvGrpSpPr>
          <p:grpSpPr>
            <a:xfrm>
              <a:off x="2086591" y="4068522"/>
              <a:ext cx="1003300" cy="406400"/>
              <a:chOff x="749300" y="3657600"/>
              <a:chExt cx="1003300" cy="406400"/>
            </a:xfrm>
          </p:grpSpPr>
          <p:cxnSp>
            <p:nvCxnSpPr>
              <p:cNvPr id="109" name="Conector recto de flecha 108"/>
              <p:cNvCxnSpPr/>
              <p:nvPr/>
            </p:nvCxnSpPr>
            <p:spPr>
              <a:xfrm flipV="1">
                <a:off x="749300" y="3810000"/>
                <a:ext cx="1003300" cy="25400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CuadroTexto 109"/>
                  <p:cNvSpPr txBox="1"/>
                  <p:nvPr/>
                </p:nvSpPr>
                <p:spPr>
                  <a:xfrm>
                    <a:off x="1130300" y="3657600"/>
                    <a:ext cx="321883" cy="28264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110" name="CuadroTexto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0300" y="3657600"/>
                    <a:ext cx="321883" cy="28264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846" r="-13462" b="-2128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1" name="Grupo 110"/>
            <p:cNvGrpSpPr/>
            <p:nvPr/>
          </p:nvGrpSpPr>
          <p:grpSpPr>
            <a:xfrm>
              <a:off x="1639790" y="4487622"/>
              <a:ext cx="1248740" cy="480877"/>
              <a:chOff x="-53101" y="4406900"/>
              <a:chExt cx="1248740" cy="480877"/>
            </a:xfrm>
          </p:grpSpPr>
          <p:cxnSp>
            <p:nvCxnSpPr>
              <p:cNvPr id="112" name="Conector recto de flecha 111"/>
              <p:cNvCxnSpPr/>
              <p:nvPr/>
            </p:nvCxnSpPr>
            <p:spPr>
              <a:xfrm flipH="1" flipV="1">
                <a:off x="393700" y="4406900"/>
                <a:ext cx="565150" cy="39687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CuadroTexto 112"/>
                  <p:cNvSpPr txBox="1"/>
                  <p:nvPr/>
                </p:nvSpPr>
                <p:spPr>
                  <a:xfrm rot="2167248">
                    <a:off x="-53101" y="4605136"/>
                    <a:ext cx="1248740" cy="28264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+(−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113" name="CuadroTexto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67248">
                    <a:off x="-53101" y="4605136"/>
                    <a:ext cx="1248740" cy="28264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093" t="-9434" r="-2577" b="-10063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4" name="Grupo 113"/>
          <p:cNvGrpSpPr/>
          <p:nvPr/>
        </p:nvGrpSpPr>
        <p:grpSpPr>
          <a:xfrm>
            <a:off x="917098" y="5565860"/>
            <a:ext cx="596900" cy="711200"/>
            <a:chOff x="952500" y="5156200"/>
            <a:chExt cx="596900" cy="711200"/>
          </a:xfrm>
        </p:grpSpPr>
        <p:cxnSp>
          <p:nvCxnSpPr>
            <p:cNvPr id="115" name="Conector recto de flecha 114"/>
            <p:cNvCxnSpPr/>
            <p:nvPr/>
          </p:nvCxnSpPr>
          <p:spPr>
            <a:xfrm flipV="1">
              <a:off x="952500" y="5156200"/>
              <a:ext cx="596900" cy="71120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ángulo 115"/>
                <p:cNvSpPr/>
                <p:nvPr/>
              </p:nvSpPr>
              <p:spPr>
                <a:xfrm>
                  <a:off x="1033150" y="5225534"/>
                  <a:ext cx="35638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16" name="Rectángulo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150" y="5225534"/>
                  <a:ext cx="356380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16071" r="-206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upo 116"/>
          <p:cNvGrpSpPr/>
          <p:nvPr/>
        </p:nvGrpSpPr>
        <p:grpSpPr>
          <a:xfrm>
            <a:off x="967898" y="6143194"/>
            <a:ext cx="1168400" cy="374974"/>
            <a:chOff x="1130300" y="5733534"/>
            <a:chExt cx="1168400" cy="374974"/>
          </a:xfrm>
        </p:grpSpPr>
        <p:cxnSp>
          <p:nvCxnSpPr>
            <p:cNvPr id="118" name="Conector recto de flecha 117"/>
            <p:cNvCxnSpPr/>
            <p:nvPr/>
          </p:nvCxnSpPr>
          <p:spPr>
            <a:xfrm flipV="1">
              <a:off x="1130300" y="6019800"/>
              <a:ext cx="1168400" cy="381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ángulo 118"/>
                <p:cNvSpPr/>
                <p:nvPr/>
              </p:nvSpPr>
              <p:spPr>
                <a:xfrm>
                  <a:off x="1604650" y="5733534"/>
                  <a:ext cx="352661" cy="3749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19" name="Rectángulo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650" y="5733534"/>
                  <a:ext cx="352661" cy="37497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" name="Grupo 119"/>
          <p:cNvGrpSpPr/>
          <p:nvPr/>
        </p:nvGrpSpPr>
        <p:grpSpPr>
          <a:xfrm>
            <a:off x="3736498" y="5718260"/>
            <a:ext cx="596900" cy="711200"/>
            <a:chOff x="952500" y="5156200"/>
            <a:chExt cx="596900" cy="711200"/>
          </a:xfrm>
        </p:grpSpPr>
        <p:cxnSp>
          <p:nvCxnSpPr>
            <p:cNvPr id="121" name="Conector recto de flecha 120"/>
            <p:cNvCxnSpPr/>
            <p:nvPr/>
          </p:nvCxnSpPr>
          <p:spPr>
            <a:xfrm flipV="1">
              <a:off x="952500" y="5156200"/>
              <a:ext cx="596900" cy="71120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ángulo 121"/>
                <p:cNvSpPr/>
                <p:nvPr/>
              </p:nvSpPr>
              <p:spPr>
                <a:xfrm>
                  <a:off x="1033150" y="5225534"/>
                  <a:ext cx="35638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22" name="Rectángulo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150" y="5225534"/>
                  <a:ext cx="356380" cy="338554"/>
                </a:xfrm>
                <a:prstGeom prst="rect">
                  <a:avLst/>
                </a:prstGeom>
                <a:blipFill>
                  <a:blip r:embed="rId9"/>
                  <a:stretch>
                    <a:fillRect t="-16071" r="-2033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upo 122"/>
          <p:cNvGrpSpPr/>
          <p:nvPr/>
        </p:nvGrpSpPr>
        <p:grpSpPr>
          <a:xfrm>
            <a:off x="2568098" y="6140019"/>
            <a:ext cx="1168400" cy="374974"/>
            <a:chOff x="1130300" y="5743059"/>
            <a:chExt cx="1168400" cy="374974"/>
          </a:xfrm>
        </p:grpSpPr>
        <p:cxnSp>
          <p:nvCxnSpPr>
            <p:cNvPr id="124" name="Conector recto de flecha 123"/>
            <p:cNvCxnSpPr/>
            <p:nvPr/>
          </p:nvCxnSpPr>
          <p:spPr>
            <a:xfrm flipV="1">
              <a:off x="1130300" y="6019800"/>
              <a:ext cx="1168400" cy="381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ángulo 124"/>
                <p:cNvSpPr/>
                <p:nvPr/>
              </p:nvSpPr>
              <p:spPr>
                <a:xfrm>
                  <a:off x="1499875" y="5743059"/>
                  <a:ext cx="506549" cy="3749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25" name="Rectángulo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875" y="5743059"/>
                  <a:ext cx="506549" cy="37497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6" name="Conector recto de flecha 125"/>
          <p:cNvCxnSpPr/>
          <p:nvPr/>
        </p:nvCxnSpPr>
        <p:spPr>
          <a:xfrm flipV="1">
            <a:off x="3161823" y="5711910"/>
            <a:ext cx="1168400" cy="38100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de flecha 126"/>
          <p:cNvCxnSpPr/>
          <p:nvPr/>
        </p:nvCxnSpPr>
        <p:spPr>
          <a:xfrm flipV="1">
            <a:off x="2580798" y="5742072"/>
            <a:ext cx="596900" cy="711200"/>
          </a:xfrm>
          <a:prstGeom prst="straightConnector1">
            <a:avLst/>
          </a:prstGeom>
          <a:ln w="9525">
            <a:solidFill>
              <a:srgbClr val="00206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cto de flecha 127"/>
          <p:cNvCxnSpPr/>
          <p:nvPr/>
        </p:nvCxnSpPr>
        <p:spPr>
          <a:xfrm flipH="1" flipV="1">
            <a:off x="3177698" y="5756360"/>
            <a:ext cx="558800" cy="660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uadroTexto 128"/>
              <p:cNvSpPr txBox="1"/>
              <p:nvPr/>
            </p:nvSpPr>
            <p:spPr>
              <a:xfrm>
                <a:off x="2512760" y="5476962"/>
                <a:ext cx="1248740" cy="282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+(−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29" name="CuadroTexto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760" y="5476962"/>
                <a:ext cx="1248740" cy="282641"/>
              </a:xfrm>
              <a:prstGeom prst="rect">
                <a:avLst/>
              </a:prstGeom>
              <a:blipFill>
                <a:blip r:embed="rId11"/>
                <a:stretch>
                  <a:fillRect l="-3415" t="-36170" r="-5366" b="-2553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Line 16"/>
          <p:cNvSpPr>
            <a:spLocks noChangeShapeType="1"/>
          </p:cNvSpPr>
          <p:nvPr/>
        </p:nvSpPr>
        <p:spPr bwMode="auto">
          <a:xfrm>
            <a:off x="543541" y="5336925"/>
            <a:ext cx="396000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s-ES" sz="1600"/>
          </a:p>
        </p:txBody>
      </p:sp>
      <p:sp>
        <p:nvSpPr>
          <p:cNvPr id="131" name="CuadroTexto 130"/>
          <p:cNvSpPr txBox="1"/>
          <p:nvPr/>
        </p:nvSpPr>
        <p:spPr>
          <a:xfrm>
            <a:off x="562591" y="5028951"/>
            <a:ext cx="394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Regla del paralelogramo</a:t>
            </a:r>
            <a:endParaRPr lang="es-ES" sz="1600" b="1" dirty="0"/>
          </a:p>
        </p:txBody>
      </p:sp>
      <p:sp>
        <p:nvSpPr>
          <p:cNvPr id="132" name="Llamada de flecha hacia abajo 131"/>
          <p:cNvSpPr/>
          <p:nvPr/>
        </p:nvSpPr>
        <p:spPr>
          <a:xfrm>
            <a:off x="4661154" y="2226195"/>
            <a:ext cx="4127246" cy="895826"/>
          </a:xfrm>
          <a:prstGeom prst="downArrowCallout">
            <a:avLst/>
          </a:prstGeom>
          <a:ln>
            <a:solidFill>
              <a:srgbClr val="0070C0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s-ES" sz="1600" dirty="0" smtClean="0"/>
              <a:t>Consiste en ir sumando miembro a miembro las mismas componentes cartesianas. 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CuadroTexto 132"/>
              <p:cNvSpPr txBox="1"/>
              <p:nvPr/>
            </p:nvSpPr>
            <p:spPr>
              <a:xfrm>
                <a:off x="5782291" y="3237200"/>
                <a:ext cx="1831335" cy="627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m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s-E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mr>
                      </m:m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33" name="CuadroTexto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291" y="3237200"/>
                <a:ext cx="1831335" cy="6275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Flecha abajo 133"/>
          <p:cNvSpPr/>
          <p:nvPr/>
        </p:nvSpPr>
        <p:spPr>
          <a:xfrm>
            <a:off x="6515227" y="4035011"/>
            <a:ext cx="419100" cy="292100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uadroTexto 134"/>
              <p:cNvSpPr txBox="1"/>
              <p:nvPr/>
            </p:nvSpPr>
            <p:spPr>
              <a:xfrm>
                <a:off x="6109931" y="4536366"/>
                <a:ext cx="1248740" cy="282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(−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35" name="CuadroTexto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931" y="4536366"/>
                <a:ext cx="1248740" cy="282641"/>
              </a:xfrm>
              <a:prstGeom prst="rect">
                <a:avLst/>
              </a:prstGeom>
              <a:blipFill>
                <a:blip r:embed="rId13"/>
                <a:stretch>
                  <a:fillRect l="-3415" t="-36170" r="-5366" b="-2553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Flecha abajo 135"/>
          <p:cNvSpPr/>
          <p:nvPr/>
        </p:nvSpPr>
        <p:spPr>
          <a:xfrm>
            <a:off x="6524751" y="5052178"/>
            <a:ext cx="419100" cy="292100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ángulo 136"/>
              <p:cNvSpPr/>
              <p:nvPr/>
            </p:nvSpPr>
            <p:spPr>
              <a:xfrm>
                <a:off x="5345368" y="5542702"/>
                <a:ext cx="3232552" cy="375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37" name="Rectángulo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368" y="5542702"/>
                <a:ext cx="3232552" cy="375616"/>
              </a:xfrm>
              <a:prstGeom prst="rect">
                <a:avLst/>
              </a:prstGeom>
              <a:blipFill>
                <a:blip r:embed="rId14"/>
                <a:stretch>
                  <a:fillRect t="-6452" b="-32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ángulo 137"/>
              <p:cNvSpPr/>
              <p:nvPr/>
            </p:nvSpPr>
            <p:spPr>
              <a:xfrm>
                <a:off x="5434268" y="6050702"/>
                <a:ext cx="3000117" cy="378758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b="1" dirty="0"/>
              </a:p>
            </p:txBody>
          </p:sp>
        </mc:Choice>
        <mc:Fallback xmlns="">
          <p:sp>
            <p:nvSpPr>
              <p:cNvPr id="138" name="Rectángulo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268" y="6050702"/>
                <a:ext cx="3000117" cy="37875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Imagen 56">
            <a:hlinkClick r:id="rId16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6945" y="966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adroTexto 75"/>
          <p:cNvSpPr txBox="1"/>
          <p:nvPr/>
        </p:nvSpPr>
        <p:spPr>
          <a:xfrm>
            <a:off x="4613891" y="584012"/>
            <a:ext cx="36538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Cálculo vectorial</a:t>
            </a:r>
          </a:p>
        </p:txBody>
      </p:sp>
      <p:sp>
        <p:nvSpPr>
          <p:cNvPr id="106" name="CuadroTexto 105"/>
          <p:cNvSpPr txBox="1"/>
          <p:nvPr/>
        </p:nvSpPr>
        <p:spPr>
          <a:xfrm>
            <a:off x="423079" y="968991"/>
            <a:ext cx="8378021" cy="275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3.3. Suma y diferencia de vectores. Producto por un escalar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30200" y="1308100"/>
            <a:ext cx="399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Producto por un escalar</a:t>
            </a:r>
            <a:endParaRPr lang="es-ES" b="1" dirty="0">
              <a:solidFill>
                <a:srgbClr val="00B0F0"/>
              </a:solidFill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1394441" y="2833132"/>
            <a:ext cx="540000" cy="266700"/>
            <a:chOff x="749300" y="2959100"/>
            <a:chExt cx="540000" cy="266700"/>
          </a:xfrm>
        </p:grpSpPr>
        <p:cxnSp>
          <p:nvCxnSpPr>
            <p:cNvPr id="52" name="Conector recto de flecha 51"/>
            <p:cNvCxnSpPr/>
            <p:nvPr/>
          </p:nvCxnSpPr>
          <p:spPr>
            <a:xfrm flipV="1">
              <a:off x="749300" y="3225800"/>
              <a:ext cx="5400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uadroTexto 52"/>
                <p:cNvSpPr txBox="1"/>
                <p:nvPr/>
              </p:nvSpPr>
              <p:spPr>
                <a:xfrm>
                  <a:off x="927100" y="2959100"/>
                  <a:ext cx="17171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3" name="CuadroTex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100" y="2959100"/>
                  <a:ext cx="171714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25000" t="-42500" r="-9285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CuadroTexto 53"/>
          <p:cNvSpPr txBox="1"/>
          <p:nvPr/>
        </p:nvSpPr>
        <p:spPr>
          <a:xfrm>
            <a:off x="467341" y="1740932"/>
            <a:ext cx="8293100" cy="83099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Al multiplicar un número por un vector obtenemos otro </a:t>
            </a:r>
            <a:r>
              <a:rPr lang="es-ES" sz="1600" b="1" dirty="0" smtClean="0">
                <a:solidFill>
                  <a:srgbClr val="002060"/>
                </a:solidFill>
              </a:rPr>
              <a:t>vector de igual dirección</a:t>
            </a:r>
            <a:r>
              <a:rPr lang="es-ES" sz="1600" dirty="0" smtClean="0"/>
              <a:t>, el </a:t>
            </a:r>
            <a:r>
              <a:rPr lang="es-ES" sz="1600" b="1" dirty="0" smtClean="0">
                <a:solidFill>
                  <a:srgbClr val="002060"/>
                </a:solidFill>
              </a:rPr>
              <a:t>sentido</a:t>
            </a:r>
            <a:r>
              <a:rPr lang="es-ES" sz="1600" dirty="0" smtClean="0"/>
              <a:t> será el mismo si el número es positivo, y opuesto en caso de que sea negativo. El </a:t>
            </a:r>
            <a:r>
              <a:rPr lang="es-ES" sz="1600" b="1" dirty="0" smtClean="0">
                <a:solidFill>
                  <a:srgbClr val="002060"/>
                </a:solidFill>
              </a:rPr>
              <a:t>módulo</a:t>
            </a:r>
            <a:r>
              <a:rPr lang="es-ES" sz="1600" dirty="0" smtClean="0"/>
              <a:t> será el que resulte de multiplicar el del vector por el número.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/>
              <p:cNvSpPr txBox="1"/>
              <p:nvPr/>
            </p:nvSpPr>
            <p:spPr>
              <a:xfrm>
                <a:off x="1013441" y="2972832"/>
                <a:ext cx="3581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5" name="Cuadro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41" y="2972832"/>
                <a:ext cx="358175" cy="246221"/>
              </a:xfrm>
              <a:prstGeom prst="rect">
                <a:avLst/>
              </a:prstGeom>
              <a:blipFill>
                <a:blip r:embed="rId3"/>
                <a:stretch>
                  <a:fillRect l="-10169" r="-8475" b="-2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upo 55"/>
          <p:cNvGrpSpPr/>
          <p:nvPr/>
        </p:nvGrpSpPr>
        <p:grpSpPr>
          <a:xfrm>
            <a:off x="2512041" y="2845832"/>
            <a:ext cx="1080000" cy="254000"/>
            <a:chOff x="749300" y="2971800"/>
            <a:chExt cx="1080000" cy="254000"/>
          </a:xfrm>
        </p:grpSpPr>
        <p:cxnSp>
          <p:nvCxnSpPr>
            <p:cNvPr id="57" name="Conector recto de flecha 56"/>
            <p:cNvCxnSpPr/>
            <p:nvPr/>
          </p:nvCxnSpPr>
          <p:spPr>
            <a:xfrm flipV="1">
              <a:off x="749300" y="3225800"/>
              <a:ext cx="10800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uadroTexto 57"/>
                <p:cNvSpPr txBox="1"/>
                <p:nvPr/>
              </p:nvSpPr>
              <p:spPr>
                <a:xfrm>
                  <a:off x="1130300" y="2971800"/>
                  <a:ext cx="28552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8" name="CuadroTexto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300" y="2971800"/>
                  <a:ext cx="285526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7391" t="-42500" r="-100000" b="-25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58"/>
              <p:cNvSpPr txBox="1"/>
              <p:nvPr/>
            </p:nvSpPr>
            <p:spPr>
              <a:xfrm>
                <a:off x="2092941" y="2934732"/>
                <a:ext cx="2067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9" name="Cuadro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941" y="2934732"/>
                <a:ext cx="206788" cy="246221"/>
              </a:xfrm>
              <a:prstGeom prst="rect">
                <a:avLst/>
              </a:prstGeom>
              <a:blipFill>
                <a:blip r:embed="rId5"/>
                <a:stretch>
                  <a:fillRect l="-8824" r="-58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upo 59"/>
          <p:cNvGrpSpPr/>
          <p:nvPr/>
        </p:nvGrpSpPr>
        <p:grpSpPr>
          <a:xfrm>
            <a:off x="5433041" y="2845832"/>
            <a:ext cx="540000" cy="266700"/>
            <a:chOff x="749300" y="2959100"/>
            <a:chExt cx="540000" cy="266700"/>
          </a:xfrm>
        </p:grpSpPr>
        <p:cxnSp>
          <p:nvCxnSpPr>
            <p:cNvPr id="61" name="Conector recto de flecha 60"/>
            <p:cNvCxnSpPr/>
            <p:nvPr/>
          </p:nvCxnSpPr>
          <p:spPr>
            <a:xfrm flipV="1">
              <a:off x="749300" y="3225800"/>
              <a:ext cx="5400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uadroTexto 61"/>
                <p:cNvSpPr txBox="1"/>
                <p:nvPr/>
              </p:nvSpPr>
              <p:spPr>
                <a:xfrm>
                  <a:off x="927100" y="2959100"/>
                  <a:ext cx="17171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62" name="CuadroTex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100" y="2959100"/>
                  <a:ext cx="171714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20690" t="-42500" r="-8965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62"/>
              <p:cNvSpPr txBox="1"/>
              <p:nvPr/>
            </p:nvSpPr>
            <p:spPr>
              <a:xfrm>
                <a:off x="4886941" y="2985532"/>
                <a:ext cx="5120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3" name="Cuadro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941" y="2985532"/>
                <a:ext cx="512063" cy="246221"/>
              </a:xfrm>
              <a:prstGeom prst="rect">
                <a:avLst/>
              </a:prstGeom>
              <a:blipFill>
                <a:blip r:embed="rId7"/>
                <a:stretch>
                  <a:fillRect l="-1190" r="-5952" b="-2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upo 63"/>
          <p:cNvGrpSpPr/>
          <p:nvPr/>
        </p:nvGrpSpPr>
        <p:grpSpPr>
          <a:xfrm>
            <a:off x="6499841" y="2833132"/>
            <a:ext cx="1620000" cy="266700"/>
            <a:chOff x="749300" y="2959100"/>
            <a:chExt cx="1620000" cy="266700"/>
          </a:xfrm>
        </p:grpSpPr>
        <p:cxnSp>
          <p:nvCxnSpPr>
            <p:cNvPr id="65" name="Conector recto de flecha 64"/>
            <p:cNvCxnSpPr/>
            <p:nvPr/>
          </p:nvCxnSpPr>
          <p:spPr>
            <a:xfrm flipV="1">
              <a:off x="749300" y="3225800"/>
              <a:ext cx="1620000" cy="0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CuadroTexto 65"/>
                <p:cNvSpPr txBox="1"/>
                <p:nvPr/>
              </p:nvSpPr>
              <p:spPr>
                <a:xfrm>
                  <a:off x="1308100" y="2959100"/>
                  <a:ext cx="4394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66" name="CuadroTexto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8100" y="2959100"/>
                  <a:ext cx="439416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1389" t="-42500" r="-69444" b="-25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uadroTexto 66"/>
              <p:cNvSpPr txBox="1"/>
              <p:nvPr/>
            </p:nvSpPr>
            <p:spPr>
              <a:xfrm>
                <a:off x="6131541" y="2947432"/>
                <a:ext cx="2067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7" name="Cuadro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541" y="2947432"/>
                <a:ext cx="206788" cy="246221"/>
              </a:xfrm>
              <a:prstGeom prst="rect">
                <a:avLst/>
              </a:prstGeom>
              <a:blipFill>
                <a:blip r:embed="rId9"/>
                <a:stretch>
                  <a:fillRect l="-8824" r="-58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uadroTexto 67"/>
              <p:cNvSpPr txBox="1"/>
              <p:nvPr/>
            </p:nvSpPr>
            <p:spPr>
              <a:xfrm>
                <a:off x="4022740" y="4166707"/>
                <a:ext cx="4756751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8" name="Cuadro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740" y="4166707"/>
                <a:ext cx="4756751" cy="284437"/>
              </a:xfrm>
              <a:prstGeom prst="rect">
                <a:avLst/>
              </a:prstGeom>
              <a:blipFill>
                <a:blip r:embed="rId10"/>
                <a:stretch>
                  <a:fillRect l="-513" t="-26087" r="-3590" b="-217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uadroTexto 68"/>
          <p:cNvSpPr txBox="1"/>
          <p:nvPr/>
        </p:nvSpPr>
        <p:spPr>
          <a:xfrm>
            <a:off x="537192" y="4016539"/>
            <a:ext cx="3323608" cy="584775"/>
          </a:xfrm>
          <a:prstGeom prst="homePlate">
            <a:avLst>
              <a:gd name="adj" fmla="val 29368"/>
            </a:avLst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Al multiplicar un número real, </a:t>
            </a:r>
            <a:r>
              <a:rPr lang="es-ES" sz="1600" i="1" dirty="0" smtClean="0"/>
              <a:t>k</a:t>
            </a:r>
            <a:r>
              <a:rPr lang="es-ES" sz="1600" dirty="0" smtClean="0"/>
              <a:t>, por un vector</a:t>
            </a:r>
            <a:endParaRPr lang="es-ES" sz="1600" dirty="0"/>
          </a:p>
        </p:txBody>
      </p:sp>
      <p:sp>
        <p:nvSpPr>
          <p:cNvPr id="70" name="CuadroTexto 69"/>
          <p:cNvSpPr txBox="1"/>
          <p:nvPr/>
        </p:nvSpPr>
        <p:spPr>
          <a:xfrm>
            <a:off x="537191" y="4924046"/>
            <a:ext cx="3323609" cy="584775"/>
          </a:xfrm>
          <a:prstGeom prst="homePlate">
            <a:avLst>
              <a:gd name="adj" fmla="val 29368"/>
            </a:avLst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El módulo del nuevo vector vendrá dado por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70"/>
              <p:cNvSpPr txBox="1"/>
              <p:nvPr/>
            </p:nvSpPr>
            <p:spPr>
              <a:xfrm>
                <a:off x="4022740" y="4907886"/>
                <a:ext cx="3142592" cy="501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1" name="Cuadro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740" y="4907886"/>
                <a:ext cx="3142592" cy="5010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lecha abajo 71"/>
          <p:cNvSpPr/>
          <p:nvPr/>
        </p:nvSpPr>
        <p:spPr>
          <a:xfrm>
            <a:off x="5174936" y="5508821"/>
            <a:ext cx="419100" cy="292100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72"/>
              <p:cNvSpPr txBox="1"/>
              <p:nvPr/>
            </p:nvSpPr>
            <p:spPr>
              <a:xfrm>
                <a:off x="4022740" y="5903310"/>
                <a:ext cx="2738827" cy="501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deg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3" name="Cuadro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740" y="5903310"/>
                <a:ext cx="2738827" cy="5010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16"/>
          <p:cNvSpPr>
            <a:spLocks noChangeShapeType="1"/>
          </p:cNvSpPr>
          <p:nvPr/>
        </p:nvSpPr>
        <p:spPr bwMode="auto">
          <a:xfrm>
            <a:off x="537191" y="3814206"/>
            <a:ext cx="8147050" cy="0"/>
          </a:xfrm>
          <a:prstGeom prst="line">
            <a:avLst/>
          </a:prstGeom>
          <a:noFill/>
          <a:ln w="635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s-ES" sz="1600"/>
          </a:p>
        </p:txBody>
      </p:sp>
      <p:sp>
        <p:nvSpPr>
          <p:cNvPr id="75" name="CuadroTexto 74"/>
          <p:cNvSpPr txBox="1"/>
          <p:nvPr/>
        </p:nvSpPr>
        <p:spPr>
          <a:xfrm>
            <a:off x="556241" y="3455172"/>
            <a:ext cx="811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Procedimiento Analítico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940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13891" y="584011"/>
            <a:ext cx="41872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Cálculo vectorial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454641" y="1075317"/>
            <a:ext cx="8318500" cy="1341700"/>
            <a:chOff x="482600" y="1202085"/>
            <a:chExt cx="8318500" cy="1341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ángulo 27"/>
                <p:cNvSpPr/>
                <p:nvPr/>
              </p:nvSpPr>
              <p:spPr>
                <a:xfrm>
                  <a:off x="482600" y="1540639"/>
                  <a:ext cx="8318500" cy="100314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tIns="108000">
                  <a:spAutoFit/>
                </a:bodyPr>
                <a:lstStyle/>
                <a:p>
                  <a:pPr lvl="0" algn="just" defTabSz="914400">
                    <a:defRPr/>
                  </a:pPr>
                  <a:r>
                    <a:rPr lang="es-ES" sz="1600" i="1" dirty="0"/>
                    <a:t>Sean los vectores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es-ES" sz="1600" i="1" dirty="0"/>
                    <a:t>;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=5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+5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a14:m>
                  <a:r>
                    <a:rPr lang="es-ES" sz="1600" i="1" dirty="0"/>
                    <a:t>. Calcular: a) El módulo de cada uno de ellos; b) El ángulo que forma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s-ES" sz="1600" i="1" dirty="0" smtClean="0"/>
                    <a:t> con </a:t>
                  </a:r>
                  <a:r>
                    <a:rPr lang="es-ES" sz="1600" i="1" dirty="0"/>
                    <a:t>el eje X; c</a:t>
                  </a:r>
                  <a:r>
                    <a:rPr lang="es-ES" sz="1600" i="1" dirty="0" smtClean="0"/>
                    <a:t>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s-ES" sz="1600" i="1" dirty="0"/>
                    <a:t>; d)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−2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s-ES" sz="1600" i="1" dirty="0"/>
                    <a:t>; e) Un vector unitario en la dirección de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s-ES" sz="1600" i="1" dirty="0" smtClean="0"/>
                    <a:t>; </a:t>
                  </a:r>
                  <a:r>
                    <a:rPr lang="es-ES" sz="1600" i="1" dirty="0"/>
                    <a:t>f) Un vector opuesto 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s-ES" sz="1600" i="1" dirty="0" smtClean="0"/>
                    <a:t> y </a:t>
                  </a:r>
                  <a:r>
                    <a:rPr lang="es-ES" sz="1600" i="1" dirty="0"/>
                    <a:t>módulo 2.</a:t>
                  </a:r>
                </a:p>
              </p:txBody>
            </p:sp>
          </mc:Choice>
          <mc:Fallback xmlns="">
            <p:sp>
              <p:nvSpPr>
                <p:cNvPr id="28" name="Rectángu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" y="1540639"/>
                  <a:ext cx="8318500" cy="10031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CuadroTexto 28"/>
            <p:cNvSpPr txBox="1"/>
            <p:nvPr/>
          </p:nvSpPr>
          <p:spPr>
            <a:xfrm>
              <a:off x="482600" y="1202085"/>
              <a:ext cx="2133600" cy="338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</a:rPr>
                <a:t>Ejercicio resuelto 2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/>
              <p:cNvSpPr/>
              <p:nvPr/>
            </p:nvSpPr>
            <p:spPr>
              <a:xfrm>
                <a:off x="505441" y="2537005"/>
                <a:ext cx="8216900" cy="390946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266700" indent="-266700">
                  <a:lnSpc>
                    <a:spcPct val="125000"/>
                  </a:lnSpc>
                  <a:buFont typeface="+mj-lt"/>
                  <a:buAutoNum type="alphaLcParenR"/>
                </a:pPr>
                <a:r>
                  <a:rPr lang="es-ES" sz="1600" dirty="0"/>
                  <a:t>Los módulos de los dos vectores vienen dados por:</a:t>
                </a:r>
              </a:p>
              <a:p>
                <a:pPr marL="26670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𝟕𝟒</m:t>
                      </m:r>
                    </m:oMath>
                  </m:oMathPara>
                </a14:m>
                <a:endParaRPr lang="es-ES" sz="1600" dirty="0" smtClean="0"/>
              </a:p>
              <a:p>
                <a:pPr marL="26670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𝟎𝟕</m:t>
                      </m:r>
                    </m:oMath>
                  </m:oMathPara>
                </a14:m>
                <a:endParaRPr lang="es-ES" sz="1600" b="1" dirty="0"/>
              </a:p>
              <a:p>
                <a:pPr marL="266700" indent="-266700">
                  <a:lnSpc>
                    <a:spcPct val="125000"/>
                  </a:lnSpc>
                  <a:buNone/>
                </a:pPr>
                <a:r>
                  <a:rPr lang="es-ES" sz="1600" dirty="0" smtClean="0"/>
                  <a:t>b</a:t>
                </a:r>
                <a:r>
                  <a:rPr lang="es-ES" sz="1600" dirty="0"/>
                  <a:t>)	Para determinar el ángulo que forma 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ES" sz="1600" dirty="0"/>
                  <a:t> con el eje X:</a:t>
                </a:r>
              </a:p>
              <a:p>
                <a:pPr marL="26670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7,07</m:t>
                              </m:r>
                            </m:den>
                          </m:f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=0,707 →  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s-ES" sz="1600" dirty="0" smtClean="0"/>
              </a:p>
              <a:p>
                <a:pPr marL="266700">
                  <a:lnSpc>
                    <a:spcPct val="125000"/>
                  </a:lnSpc>
                </a:pPr>
                <a:endParaRPr lang="es-ES" sz="1600" dirty="0"/>
              </a:p>
              <a:p>
                <a:pPr marL="266700">
                  <a:lnSpc>
                    <a:spcPct val="125000"/>
                  </a:lnSpc>
                </a:pPr>
                <a:endParaRPr lang="es-ES" sz="1600" dirty="0"/>
              </a:p>
              <a:p>
                <a:pPr marL="266700" indent="-266700">
                  <a:lnSpc>
                    <a:spcPct val="125000"/>
                  </a:lnSpc>
                  <a:buAutoNum type="alphaLcParenR" startAt="3"/>
                </a:pPr>
                <a:r>
                  <a:rPr lang="es-ES" sz="1600" dirty="0" smtClean="0"/>
                  <a:t>La </a:t>
                </a:r>
                <a:r>
                  <a:rPr lang="es-ES" sz="1600" dirty="0"/>
                  <a:t>suma de los dos vectores viene dada por</a:t>
                </a:r>
                <a:r>
                  <a:rPr lang="es-ES" sz="1600" dirty="0" smtClean="0"/>
                  <a:t>:</a:t>
                </a:r>
              </a:p>
              <a:p>
                <a:pPr marL="26670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+5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+5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𝟖</m:t>
                      </m:r>
                      <m:acc>
                        <m:accPr>
                          <m:chr m:val="̂"/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s-ES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𝟕</m:t>
                      </m:r>
                      <m:acc>
                        <m:accPr>
                          <m:chr m:val="̂"/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s-ES" sz="16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6" name="Rectá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41" y="2537005"/>
                <a:ext cx="8216900" cy="3909468"/>
              </a:xfrm>
              <a:prstGeom prst="rect">
                <a:avLst/>
              </a:prstGeom>
              <a:blipFill>
                <a:blip r:embed="rId3"/>
                <a:stretch>
                  <a:fillRect l="-1706" t="-12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o 36"/>
          <p:cNvGrpSpPr/>
          <p:nvPr/>
        </p:nvGrpSpPr>
        <p:grpSpPr>
          <a:xfrm>
            <a:off x="4991100" y="4693781"/>
            <a:ext cx="1757500" cy="1497671"/>
            <a:chOff x="584200" y="5041400"/>
            <a:chExt cx="1757500" cy="1497671"/>
          </a:xfrm>
        </p:grpSpPr>
        <p:grpSp>
          <p:nvGrpSpPr>
            <p:cNvPr id="38" name="Grupo 37"/>
            <p:cNvGrpSpPr/>
            <p:nvPr/>
          </p:nvGrpSpPr>
          <p:grpSpPr>
            <a:xfrm>
              <a:off x="670636" y="5041400"/>
              <a:ext cx="1671064" cy="1497671"/>
              <a:chOff x="619836" y="5155700"/>
              <a:chExt cx="1671064" cy="1497671"/>
            </a:xfrm>
          </p:grpSpPr>
          <p:cxnSp>
            <p:nvCxnSpPr>
              <p:cNvPr id="41" name="Conector recto 40"/>
              <p:cNvCxnSpPr/>
              <p:nvPr/>
            </p:nvCxnSpPr>
            <p:spPr>
              <a:xfrm flipV="1">
                <a:off x="850900" y="6375400"/>
                <a:ext cx="144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/>
              <p:cNvCxnSpPr/>
              <p:nvPr/>
            </p:nvCxnSpPr>
            <p:spPr>
              <a:xfrm rot="5400000" flipV="1">
                <a:off x="239400" y="5767700"/>
                <a:ext cx="12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de flecha 42"/>
              <p:cNvCxnSpPr/>
              <p:nvPr/>
            </p:nvCxnSpPr>
            <p:spPr>
              <a:xfrm rot="-2700000" flipV="1">
                <a:off x="619836" y="5777173"/>
                <a:ext cx="166502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/>
              <p:cNvCxnSpPr/>
              <p:nvPr/>
            </p:nvCxnSpPr>
            <p:spPr>
              <a:xfrm>
                <a:off x="2032000" y="5194300"/>
                <a:ext cx="0" cy="1193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Arco 44"/>
              <p:cNvSpPr/>
              <p:nvPr/>
            </p:nvSpPr>
            <p:spPr>
              <a:xfrm>
                <a:off x="850900" y="6134100"/>
                <a:ext cx="368300" cy="46990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CuadroTexto 45"/>
                  <p:cNvSpPr txBox="1"/>
                  <p:nvPr/>
                </p:nvSpPr>
                <p:spPr>
                  <a:xfrm flipH="1">
                    <a:off x="1224280" y="6070600"/>
                    <a:ext cx="210819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46" name="CuadroTexto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224280" y="6070600"/>
                    <a:ext cx="210819" cy="2462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857" r="-2857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CuadroTexto 46"/>
                  <p:cNvSpPr txBox="1"/>
                  <p:nvPr/>
                </p:nvSpPr>
                <p:spPr>
                  <a:xfrm>
                    <a:off x="1943100" y="6407150"/>
                    <a:ext cx="257699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47" name="CuadroTexto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3100" y="6407150"/>
                    <a:ext cx="257699" cy="2462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9048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ángulo 47"/>
                  <p:cNvSpPr/>
                  <p:nvPr/>
                </p:nvSpPr>
                <p:spPr>
                  <a:xfrm>
                    <a:off x="1192581" y="5331952"/>
                    <a:ext cx="352661" cy="37497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48" name="Rectángulo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2581" y="5331952"/>
                    <a:ext cx="352661" cy="37497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9" name="Conector recto 38"/>
            <p:cNvCxnSpPr/>
            <p:nvPr/>
          </p:nvCxnSpPr>
          <p:spPr>
            <a:xfrm rot="5400000">
              <a:off x="1498600" y="4483100"/>
              <a:ext cx="0" cy="1193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uadroTexto 39"/>
                <p:cNvSpPr txBox="1"/>
                <p:nvPr/>
              </p:nvSpPr>
              <p:spPr>
                <a:xfrm>
                  <a:off x="584200" y="5073650"/>
                  <a:ext cx="263726" cy="265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0" name="CuadroTex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200" y="5073650"/>
                  <a:ext cx="263726" cy="265650"/>
                </a:xfrm>
                <a:prstGeom prst="rect">
                  <a:avLst/>
                </a:prstGeom>
                <a:blipFill>
                  <a:blip r:embed="rId7"/>
                  <a:stretch>
                    <a:fillRect l="-18605" r="-4651" b="-2045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27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13891" y="584011"/>
            <a:ext cx="4301509" cy="254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Cálculo vectorial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/>
              <p:cNvSpPr/>
              <p:nvPr/>
            </p:nvSpPr>
            <p:spPr>
              <a:xfrm>
                <a:off x="505441" y="1076505"/>
                <a:ext cx="8216900" cy="29068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266700" indent="-266700">
                  <a:lnSpc>
                    <a:spcPct val="125000"/>
                  </a:lnSpc>
                </a:pPr>
                <a:r>
                  <a:rPr lang="es-ES" sz="1600" dirty="0" smtClean="0"/>
                  <a:t>d</a:t>
                </a:r>
                <a:r>
                  <a:rPr lang="es-ES" sz="1600" dirty="0"/>
                  <a:t>) 	Para resolver este apartado solo tenemos que multiplicar 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ES" sz="1600" dirty="0"/>
                  <a:t> por −2 y sumar el vector </a:t>
                </a:r>
                <a14:m>
                  <m:oMath xmlns:m="http://schemas.openxmlformats.org/officeDocument/2006/math">
                    <m:r>
                      <a:rPr lang="es-ES" sz="160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s-ES" sz="1600" dirty="0"/>
                  <a:t> :</a:t>
                </a:r>
              </a:p>
              <a:p>
                <a:pPr marL="266700" indent="-26670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−2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−10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−10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𝟕</m:t>
                      </m:r>
                      <m:acc>
                        <m:accPr>
                          <m:chr m:val="̂"/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s-ES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𝟖</m:t>
                      </m:r>
                      <m:acc>
                        <m:accPr>
                          <m:chr m:val="̂"/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s-ES" sz="16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es-ES" sz="1600" dirty="0" smtClean="0"/>
              </a:p>
              <a:p>
                <a:pPr marL="266700" indent="-266700">
                  <a:lnSpc>
                    <a:spcPct val="125000"/>
                  </a:lnSpc>
                  <a:spcBef>
                    <a:spcPts val="600"/>
                  </a:spcBef>
                </a:pPr>
                <a:r>
                  <a:rPr lang="es-ES" sz="1600" dirty="0" smtClean="0"/>
                  <a:t>e</a:t>
                </a:r>
                <a:r>
                  <a:rPr lang="es-ES" sz="1600" dirty="0"/>
                  <a:t>) 	El vector unitario se obtiene dividiendo el vector entre su módulo:</a:t>
                </a:r>
              </a:p>
              <a:p>
                <a:pPr marL="266700" indent="-26670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acc>
                            <m:accPr>
                              <m:chr m:val="̂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̂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acc>
                        </m:num>
                        <m:den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𝟕𝟒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  <a:p>
                <a:pPr marL="266700" indent="-266700">
                  <a:lnSpc>
                    <a:spcPct val="100000"/>
                  </a:lnSpc>
                  <a:buAutoNum type="alphaLcParenR" startAt="6"/>
                </a:pPr>
                <a:r>
                  <a:rPr lang="es-ES" sz="1600" dirty="0"/>
                  <a:t>Se halla el vector unitario en la dirección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600" dirty="0"/>
                  <a:t>y luego lo multiplicamos por −2:</a:t>
                </a:r>
              </a:p>
              <a:p>
                <a:pPr marL="2667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7,07</m:t>
                          </m:r>
                        </m:den>
                      </m:f>
                      <m:r>
                        <a:rPr lang="es-ES" sz="1600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acc>
                            <m:accPr>
                              <m:chr m:val="̂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acc>
                            <m:accPr>
                              <m:chr m:val="̂"/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num>
                        <m:den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𝟎𝟕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6" name="Rectá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41" y="1076505"/>
                <a:ext cx="8216900" cy="2906821"/>
              </a:xfrm>
              <a:prstGeom prst="rect">
                <a:avLst/>
              </a:prstGeom>
              <a:blipFill>
                <a:blip r:embed="rId2"/>
                <a:stretch>
                  <a:fillRect l="-170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0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13891" y="584011"/>
            <a:ext cx="4530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Cálculo vectorial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610278"/>
                  </p:ext>
                </p:extLst>
              </p:nvPr>
            </p:nvGraphicFramePr>
            <p:xfrm>
              <a:off x="508000" y="1206500"/>
              <a:ext cx="8178801" cy="2570671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3.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>
                            <a:lnSpc>
                              <a:spcPct val="100000"/>
                            </a:lnSpc>
                          </a:pPr>
                          <a:r>
                            <a:rPr lang="es-ES" sz="1600" i="1" dirty="0" smtClean="0">
                              <a:latin typeface="+mn-lt"/>
                            </a:rPr>
                            <a:t>A partir de los vectores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s-ES" sz="1600" i="1" dirty="0"/>
                            <a:t>(1, 0, 3);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s-ES" sz="1600" i="1" dirty="0"/>
                            <a:t>(3,−2, 0) y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s-ES" sz="1600" i="1" dirty="0"/>
                            <a:t> (−1, 2,−2), </a:t>
                          </a:r>
                          <a:r>
                            <a:rPr lang="es-ES" sz="1600" i="1" dirty="0" smtClean="0">
                              <a:latin typeface="+mn-lt"/>
                            </a:rPr>
                            <a:t>efectúa las</a:t>
                          </a:r>
                          <a:r>
                            <a:rPr lang="es-ES" sz="1600" i="1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s-ES" sz="1600" i="1" dirty="0" smtClean="0">
                              <a:latin typeface="+mn-lt"/>
                            </a:rPr>
                            <a:t>operaciones que se indican: i)</a:t>
                          </a:r>
                          <a:r>
                            <a:rPr lang="es-ES" sz="1600" i="1" dirty="0" smtClean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i="1" dirty="0"/>
                            <a:t>; ii)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i="1" dirty="0"/>
                            <a:t>; </a:t>
                          </a:r>
                          <a:r>
                            <a:rPr lang="es-ES" sz="1600" i="1" dirty="0" err="1"/>
                            <a:t>iii</a:t>
                          </a:r>
                          <a:r>
                            <a:rPr lang="es-ES" sz="1600" i="1" dirty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i="1" dirty="0"/>
                            <a:t>.</a:t>
                          </a:r>
                        </a:p>
                        <a:p>
                          <a:pPr marL="266700" indent="-266700" algn="just">
                            <a:lnSpc>
                              <a:spcPct val="100000"/>
                            </a:lnSpc>
                          </a:pPr>
                          <a:r>
                            <a:rPr lang="es-ES" sz="1600" b="1" i="1" dirty="0" smtClean="0">
                              <a:latin typeface="+mn-lt"/>
                            </a:rPr>
                            <a:t>Sol</a:t>
                          </a:r>
                          <a:r>
                            <a:rPr lang="es-ES" sz="1600" i="1" dirty="0" smtClean="0">
                              <a:latin typeface="+mn-lt"/>
                            </a:rPr>
                            <a:t>: i) (3, 0, 1); </a:t>
                          </a:r>
                          <a:r>
                            <a:rPr lang="es-ES" sz="1600" i="1" dirty="0" err="1" smtClean="0">
                              <a:latin typeface="+mn-lt"/>
                            </a:rPr>
                            <a:t>ii</a:t>
                          </a:r>
                          <a:r>
                            <a:rPr lang="es-ES" sz="1600" i="1" dirty="0" smtClean="0">
                              <a:latin typeface="+mn-lt"/>
                            </a:rPr>
                            <a:t>) (10,−10, 9); </a:t>
                          </a:r>
                          <a:r>
                            <a:rPr lang="es-ES" sz="1600" i="1" dirty="0" err="1" smtClean="0">
                              <a:latin typeface="+mn-lt"/>
                            </a:rPr>
                            <a:t>iii</a:t>
                          </a:r>
                          <a:r>
                            <a:rPr lang="es-ES" sz="1600" i="1" dirty="0" smtClean="0">
                              <a:latin typeface="+mn-lt"/>
                            </a:rPr>
                            <a:t>) (−6, 6,−7)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>
                            <a:lnSpc>
                              <a:spcPct val="100000"/>
                            </a:lnSpc>
                          </a:pPr>
                          <a:r>
                            <a:rPr lang="es-ES" sz="1600" i="1" dirty="0" smtClean="0"/>
                            <a:t>Dadas tres fuerzas concurrentes, cuyos valores son 𝐹</a:t>
                          </a:r>
                          <a:r>
                            <a:rPr lang="es-ES" sz="1600" i="1" baseline="-25000" dirty="0"/>
                            <a:t>1</a:t>
                          </a:r>
                          <a:r>
                            <a:rPr lang="es-ES" sz="1600" i="1" dirty="0"/>
                            <a:t> = 40 𝑁, 𝐹</a:t>
                          </a:r>
                          <a:r>
                            <a:rPr lang="es-ES" sz="1600" i="1" baseline="-25000" dirty="0"/>
                            <a:t>2</a:t>
                          </a:r>
                          <a:r>
                            <a:rPr lang="es-ES" sz="1600" i="1" dirty="0"/>
                            <a:t> = 50 𝑁 y 𝐹</a:t>
                          </a:r>
                          <a:r>
                            <a:rPr lang="es-ES" sz="1600" i="1" baseline="-25000" dirty="0"/>
                            <a:t>3</a:t>
                          </a:r>
                          <a:r>
                            <a:rPr lang="es-ES" sz="1600" i="1" dirty="0"/>
                            <a:t> = 25 𝑁, que forman 30°, 120° y −180° respectivamente con el eje X, calcula: i) La fuerza resultante de sumar las tres; </a:t>
                          </a:r>
                          <a:r>
                            <a:rPr lang="es-ES" sz="1600" i="1" dirty="0" err="1"/>
                            <a:t>ii</a:t>
                          </a:r>
                          <a:r>
                            <a:rPr lang="es-ES" sz="1600" i="1" dirty="0"/>
                            <a:t>) El módulo de la resultante y el ángulo que forma con X.</a:t>
                          </a:r>
                        </a:p>
                        <a:p>
                          <a:pPr marL="0" indent="0" algn="just">
                            <a:lnSpc>
                              <a:spcPct val="100000"/>
                            </a:lnSpc>
                          </a:pPr>
                          <a:r>
                            <a:rPr lang="es-ES" sz="1600" b="1" i="1" dirty="0"/>
                            <a:t>Sol</a:t>
                          </a:r>
                          <a:r>
                            <a:rPr lang="es-ES" sz="1600" i="1" dirty="0"/>
                            <a:t>: i)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es-ES" sz="1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=−15,5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+63,3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i="1" dirty="0" smtClean="0"/>
                            <a:t> (N); </a:t>
                          </a:r>
                          <a:r>
                            <a:rPr lang="es-ES" sz="1600" i="1" dirty="0"/>
                            <a:t>ii) </a:t>
                          </a:r>
                          <a:r>
                            <a:rPr lang="es-ES" sz="1600" i="1" dirty="0" smtClean="0"/>
                            <a:t>F = 65,1 </a:t>
                          </a:r>
                          <a:r>
                            <a:rPr lang="es-ES" sz="1600" i="1" dirty="0"/>
                            <a:t>𝑁; 103,7°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610278"/>
                  </p:ext>
                </p:extLst>
              </p:nvPr>
            </p:nvGraphicFramePr>
            <p:xfrm>
              <a:off x="508000" y="1206500"/>
              <a:ext cx="8178801" cy="2570671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89509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3.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38095" r="-156" b="-15986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3402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91855" r="-156" b="-633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91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59300" y="556715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TABLA DE CONTENIDOS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13775"/>
              </p:ext>
            </p:extLst>
          </p:nvPr>
        </p:nvGraphicFramePr>
        <p:xfrm>
          <a:off x="444500" y="1351721"/>
          <a:ext cx="82296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18730764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377069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65113" indent="-265113"/>
                      <a:r>
                        <a:rPr lang="es-ES" sz="160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1. 	Sistema Internacional de Unidades</a:t>
                      </a:r>
                      <a:endParaRPr lang="es-E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2300" indent="-622300">
                        <a:tabLst>
                          <a:tab pos="265113" algn="l"/>
                        </a:tabLs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1.1. Magnitudes fundamentales y derivadas</a:t>
                      </a: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2300" indent="-622300">
                        <a:tabLst>
                          <a:tab pos="265113" algn="l"/>
                        </a:tabLs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1.2. Múltiplos y submúltiplos</a:t>
                      </a: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  <a:tabLst>
                          <a:tab pos="265113" algn="l"/>
                        </a:tabLst>
                      </a:pPr>
                      <a:r>
                        <a:rPr lang="es-ES" sz="1600" b="1" u="sng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2.	Análisis dimensional</a:t>
                      </a:r>
                      <a:endParaRPr lang="es-ES" sz="16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2300" indent="-622300">
                        <a:tabLst>
                          <a:tab pos="265113" algn="l"/>
                        </a:tabLs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3. 	Cálculo vectorial</a:t>
                      </a:r>
                      <a:endParaRPr lang="es-E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2300" indent="-622300">
                        <a:tabLst>
                          <a:tab pos="265113" algn="l"/>
                        </a:tabLs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3.1. Definición de vector. Clasificación</a:t>
                      </a: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2300" indent="-622300">
                        <a:tabLst>
                          <a:tab pos="265113" algn="l"/>
                        </a:tabLs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3.2. Expresión matemática de un vector</a:t>
                      </a: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2300" indent="-622300">
                        <a:tabLst>
                          <a:tab pos="265113" algn="l"/>
                        </a:tabLs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3.3. Suma y diferencia de vectores. Producto por un escalar</a:t>
                      </a: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2300" indent="-622300">
                        <a:tabLst>
                          <a:tab pos="265113" algn="l"/>
                        </a:tabLs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3.4. Producto escalar de dos vectores</a:t>
                      </a: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2300" indent="-622300">
                        <a:tabLst>
                          <a:tab pos="265113" algn="l"/>
                        </a:tabLs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3.5. Producto vectorial de dos vectores</a:t>
                      </a: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2300" indent="-622300">
                        <a:tabLst>
                          <a:tab pos="265113" algn="l"/>
                        </a:tabLs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4.	Trigonometría</a:t>
                      </a:r>
                      <a:endParaRPr lang="es-E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2300" indent="-622300">
                        <a:tabLst>
                          <a:tab pos="265113" algn="l"/>
                        </a:tabLs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4.1. Medida de ángulos</a:t>
                      </a: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2300" indent="-622300">
                        <a:tabLst>
                          <a:tab pos="265113" algn="l"/>
                        </a:tabLs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4.2. Funciones trigonométricas</a:t>
                      </a: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2300" indent="-622300">
                        <a:tabLst>
                          <a:tab pos="265113" algn="l"/>
                        </a:tabLs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4.3. Algunas relaciones trigonométricas</a:t>
                      </a: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22300" indent="-622300">
                        <a:tabLst>
                          <a:tab pos="265113" algn="l"/>
                        </a:tabLst>
                      </a:pPr>
                      <a:r>
                        <a:rPr lang="es-ES" sz="1600" b="1" dirty="0" smtClean="0">
                          <a:solidFill>
                            <a:srgbClr val="002060"/>
                          </a:solidFill>
                          <a:hlinkClick r:id="rId14" action="ppaction://hlinksldjump"/>
                        </a:rPr>
                        <a:t>5.	Cálculo diferencial</a:t>
                      </a:r>
                      <a:endParaRPr lang="es-ES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622300" indent="-357188">
                        <a:tabLst/>
                      </a:pPr>
                      <a:r>
                        <a:rPr lang="es-ES" sz="1600" b="0" dirty="0" smtClean="0">
                          <a:solidFill>
                            <a:srgbClr val="002060"/>
                          </a:solidFill>
                          <a:hlinkClick r:id="rId14" action="ppaction://hlinksldjump"/>
                        </a:rPr>
                        <a:t>5.1. Definición de derivada. Propiedades</a:t>
                      </a:r>
                      <a:endParaRPr lang="es-ES" sz="16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622300" indent="-357188">
                        <a:tabLst/>
                      </a:pPr>
                      <a:r>
                        <a:rPr lang="es-ES" sz="1600" b="0" dirty="0" smtClean="0">
                          <a:solidFill>
                            <a:srgbClr val="002060"/>
                          </a:solidFill>
                          <a:hlinkClick r:id="rId15" action="ppaction://hlinksldjump"/>
                        </a:rPr>
                        <a:t>5.2. Interpretación geométrica de la derivada</a:t>
                      </a:r>
                      <a:endParaRPr lang="es-ES" sz="16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622300" indent="-357188">
                        <a:tabLst/>
                      </a:pPr>
                      <a:r>
                        <a:rPr lang="es-ES" sz="1600" b="0" dirty="0" smtClean="0">
                          <a:solidFill>
                            <a:srgbClr val="002060"/>
                          </a:solidFill>
                          <a:hlinkClick r:id="rId16" action="ppaction://hlinksldjump"/>
                        </a:rPr>
                        <a:t>5.3. Derivada parcial. Gradiente</a:t>
                      </a:r>
                      <a:endParaRPr lang="es-ES" sz="16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indent="0">
                        <a:buNone/>
                        <a:tabLst>
                          <a:tab pos="265113" algn="l"/>
                        </a:tabLst>
                      </a:pPr>
                      <a:r>
                        <a:rPr lang="es-ES" sz="1600" b="1" dirty="0" smtClean="0">
                          <a:solidFill>
                            <a:srgbClr val="002060"/>
                          </a:solidFill>
                          <a:hlinkClick r:id="rId17" action="ppaction://hlinksldjump"/>
                        </a:rPr>
                        <a:t>6.	Cálculo integral</a:t>
                      </a:r>
                      <a:endParaRPr lang="es-ES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622300" indent="-357188"/>
                      <a:r>
                        <a:rPr lang="es-ES" sz="1600" b="0" dirty="0" smtClean="0">
                          <a:solidFill>
                            <a:srgbClr val="002060"/>
                          </a:solidFill>
                          <a:hlinkClick r:id="rId17" action="ppaction://hlinksldjump"/>
                        </a:rPr>
                        <a:t>6.1.	Función primitiva</a:t>
                      </a:r>
                      <a:endParaRPr lang="es-ES" sz="16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622300" indent="-357188"/>
                      <a:r>
                        <a:rPr lang="es-ES" sz="1600" b="0" dirty="0" smtClean="0">
                          <a:solidFill>
                            <a:srgbClr val="002060"/>
                          </a:solidFill>
                          <a:hlinkClick r:id="rId18" action="ppaction://hlinksldjump"/>
                        </a:rPr>
                        <a:t>6.2.	Propiedades de las integrales</a:t>
                      </a:r>
                      <a:endParaRPr lang="es-ES" sz="16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622300" indent="-357188"/>
                      <a:r>
                        <a:rPr lang="es-ES" sz="1600" b="0" dirty="0" smtClean="0">
                          <a:solidFill>
                            <a:srgbClr val="002060"/>
                          </a:solidFill>
                          <a:hlinkClick r:id="rId19" action="ppaction://hlinksldjump"/>
                        </a:rPr>
                        <a:t>6.3.	La integral definida. Regla de</a:t>
                      </a:r>
                      <a:r>
                        <a:rPr lang="es-ES" sz="1600" b="0" baseline="0" dirty="0" smtClean="0">
                          <a:solidFill>
                            <a:srgbClr val="002060"/>
                          </a:solidFill>
                          <a:hlinkClick r:id="rId19" action="ppaction://hlinksldjump"/>
                        </a:rPr>
                        <a:t> </a:t>
                      </a:r>
                      <a:r>
                        <a:rPr lang="es-ES" sz="1600" b="0" dirty="0" smtClean="0">
                          <a:solidFill>
                            <a:srgbClr val="002060"/>
                          </a:solidFill>
                          <a:hlinkClick r:id="rId19" action="ppaction://hlinksldjump"/>
                        </a:rPr>
                        <a:t>Barrow</a:t>
                      </a:r>
                      <a:endParaRPr lang="es-ES" sz="1600" b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65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23079" y="968992"/>
            <a:ext cx="58380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3.4. Producto escalar de dos vectores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8" name="5 CuadroTexto"/>
          <p:cNvSpPr txBox="1"/>
          <p:nvPr/>
        </p:nvSpPr>
        <p:spPr>
          <a:xfrm>
            <a:off x="423081" y="1378422"/>
            <a:ext cx="8284190" cy="10310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bIns="0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El resultado de multiplicar </a:t>
            </a:r>
            <a:r>
              <a:rPr lang="es-ES" sz="1600" b="1" dirty="0" smtClean="0">
                <a:cs typeface="Arial" pitchFamily="34" charset="0"/>
              </a:rPr>
              <a:t>escalarmente</a:t>
            </a:r>
            <a:r>
              <a:rPr lang="es-ES" sz="1600" dirty="0" smtClean="0">
                <a:cs typeface="Arial" pitchFamily="34" charset="0"/>
              </a:rPr>
              <a:t> dos vectores es el </a:t>
            </a:r>
            <a:r>
              <a:rPr lang="es-ES" sz="1600" b="1" dirty="0" smtClean="0">
                <a:cs typeface="Arial" pitchFamily="34" charset="0"/>
              </a:rPr>
              <a:t>número</a:t>
            </a:r>
            <a:r>
              <a:rPr lang="es-ES" sz="1600" dirty="0" smtClean="0">
                <a:cs typeface="Arial" pitchFamily="34" charset="0"/>
              </a:rPr>
              <a:t> que se obtiene multiplicando sus módulos por el coseno del ángulo que forman:</a:t>
            </a:r>
          </a:p>
          <a:p>
            <a:pPr algn="just"/>
            <a:endParaRPr lang="es-ES" sz="1600" dirty="0">
              <a:cs typeface="Arial" pitchFamily="34" charset="0"/>
            </a:endParaRPr>
          </a:p>
          <a:p>
            <a:pPr algn="just"/>
            <a:endParaRPr lang="es-ES" sz="1600" dirty="0">
              <a:cs typeface="Arial" pitchFamily="34" charset="0"/>
            </a:endParaRPr>
          </a:p>
        </p:txBody>
      </p:sp>
      <p:grpSp>
        <p:nvGrpSpPr>
          <p:cNvPr id="9" name="32 Grupo"/>
          <p:cNvGrpSpPr/>
          <p:nvPr/>
        </p:nvGrpSpPr>
        <p:grpSpPr>
          <a:xfrm>
            <a:off x="790932" y="2893324"/>
            <a:ext cx="2348054" cy="1363730"/>
            <a:chOff x="1214012" y="2033516"/>
            <a:chExt cx="2348054" cy="1363730"/>
          </a:xfrm>
        </p:grpSpPr>
        <p:sp>
          <p:nvSpPr>
            <p:cNvPr id="10" name="22 Arco"/>
            <p:cNvSpPr/>
            <p:nvPr/>
          </p:nvSpPr>
          <p:spPr>
            <a:xfrm>
              <a:off x="1419368" y="2715905"/>
              <a:ext cx="436728" cy="518615"/>
            </a:xfrm>
            <a:prstGeom prst="arc">
              <a:avLst>
                <a:gd name="adj1" fmla="val 16200000"/>
                <a:gd name="adj2" fmla="val 113207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cxnSp>
          <p:nvCxnSpPr>
            <p:cNvPr id="11" name="17 Conector recto de flecha"/>
            <p:cNvCxnSpPr/>
            <p:nvPr/>
          </p:nvCxnSpPr>
          <p:spPr>
            <a:xfrm>
              <a:off x="1214651" y="3057099"/>
              <a:ext cx="2347415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8 Conector recto de flecha"/>
            <p:cNvCxnSpPr/>
            <p:nvPr/>
          </p:nvCxnSpPr>
          <p:spPr>
            <a:xfrm flipV="1">
              <a:off x="1216925" y="2033516"/>
              <a:ext cx="1266968" cy="102585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23 CuadroTexto"/>
            <p:cNvSpPr txBox="1"/>
            <p:nvPr/>
          </p:nvSpPr>
          <p:spPr>
            <a:xfrm>
              <a:off x="1787856" y="2606722"/>
              <a:ext cx="436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>
                  <a:latin typeface="Arial" pitchFamily="34" charset="0"/>
                  <a:cs typeface="Arial" pitchFamily="34" charset="0"/>
                  <a:sym typeface="Symbol"/>
                </a:rPr>
                <a:t></a:t>
              </a:r>
              <a:endParaRPr lang="es-ES" sz="1600" dirty="0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24 CuadroTexto"/>
                <p:cNvSpPr txBox="1"/>
                <p:nvPr/>
              </p:nvSpPr>
              <p:spPr>
                <a:xfrm>
                  <a:off x="3023701" y="3056417"/>
                  <a:ext cx="34996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s-ES" sz="16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2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701" y="3056417"/>
                  <a:ext cx="349968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4286" r="-1929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25 CuadroTexto"/>
                <p:cNvSpPr txBox="1"/>
                <p:nvPr/>
              </p:nvSpPr>
              <p:spPr>
                <a:xfrm>
                  <a:off x="1538370" y="2226178"/>
                  <a:ext cx="346249" cy="3749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s-E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2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8370" y="2226178"/>
                  <a:ext cx="346249" cy="37497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27 Conector recto"/>
            <p:cNvCxnSpPr/>
            <p:nvPr/>
          </p:nvCxnSpPr>
          <p:spPr>
            <a:xfrm>
              <a:off x="2470245" y="2033516"/>
              <a:ext cx="0" cy="10099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29 Conector recto"/>
            <p:cNvCxnSpPr/>
            <p:nvPr/>
          </p:nvCxnSpPr>
          <p:spPr>
            <a:xfrm>
              <a:off x="1214012" y="3057099"/>
              <a:ext cx="1257726" cy="426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31 CuadroTexto"/>
                <p:cNvSpPr txBox="1"/>
                <p:nvPr/>
              </p:nvSpPr>
              <p:spPr>
                <a:xfrm>
                  <a:off x="1306358" y="3058692"/>
                  <a:ext cx="11775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𝑃𝑟𝑜𝑦</m:t>
                            </m:r>
                          </m:e>
                          <m:sub>
                            <m:r>
                              <a:rPr lang="es-ES" sz="1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s-ES" sz="1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s-E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3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358" y="3058692"/>
                  <a:ext cx="1177534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6 CuadroTexto"/>
              <p:cNvSpPr txBox="1"/>
              <p:nvPr/>
            </p:nvSpPr>
            <p:spPr>
              <a:xfrm>
                <a:off x="3176911" y="1959137"/>
                <a:ext cx="2776529" cy="374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</a:rPr>
                        <m:t>𝑎𝑏</m:t>
                      </m:r>
                      <m:r>
                        <a:rPr lang="es-ES" sz="1600" b="0" i="1" smtClean="0">
                          <a:latin typeface="Cambria Math"/>
                        </a:rPr>
                        <m:t> </m:t>
                      </m:r>
                      <m:r>
                        <a:rPr lang="es-ES" sz="1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s-ES" sz="16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·</m:t>
                      </m:r>
                      <m:sSub>
                        <m:sSubPr>
                          <m:ctrlPr>
                            <a:rPr lang="es-E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𝑃𝑟𝑜𝑦</m:t>
                          </m:r>
                        </m:e>
                        <m:sub>
                          <m:r>
                            <a:rPr lang="es-ES" sz="16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es-ES" sz="16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es-E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911" y="1959137"/>
                <a:ext cx="2776529" cy="374974"/>
              </a:xfrm>
              <a:prstGeom prst="rect">
                <a:avLst/>
              </a:prstGeom>
              <a:blipFill>
                <a:blip r:embed="rId10"/>
                <a:stretch>
                  <a:fillRect t="-4839" b="-64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/>
          <p:cNvSpPr txBox="1"/>
          <p:nvPr/>
        </p:nvSpPr>
        <p:spPr>
          <a:xfrm>
            <a:off x="4613891" y="584011"/>
            <a:ext cx="43142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Cálculo vectorial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3860800" y="3036778"/>
                <a:ext cx="4818988" cy="20877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rIns="0" rtlCol="0">
                <a:spAutoFit/>
              </a:bodyPr>
              <a:lstStyle/>
              <a:p>
                <a:pPr marL="266700" indent="-1778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Sí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s-ES" sz="16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  <a:ea typeface="Cambria Math"/>
                      </a:rPr>
                      <m:t>=0</m:t>
                    </m:r>
                  </m:oMath>
                </a14:m>
                <a:r>
                  <a:rPr lang="es-ES" sz="1600" dirty="0" smtClean="0"/>
                  <a:t>, entonces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s-ES" sz="16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s-ES" sz="1600" dirty="0" smtClean="0"/>
                  <a:t>son perpendiculares.</a:t>
                </a:r>
              </a:p>
              <a:p>
                <a:pPr marL="266700" indent="-1778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s-ES" sz="16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  <a:ea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s-ES" sz="1600" dirty="0" smtClean="0"/>
                  <a:t> (el producto escalar es conmutativo).</a:t>
                </a:r>
              </a:p>
              <a:p>
                <a:pPr marL="266700" indent="-1778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s-ES" sz="16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1600" dirty="0" smtClean="0"/>
                  <a:t>.</a:t>
                </a:r>
              </a:p>
              <a:p>
                <a:pPr marL="266700" indent="-1778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·</m:t>
                    </m:r>
                    <m:acc>
                      <m:accPr>
                        <m:chr m:val="̂"/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·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·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ES" sz="1600" dirty="0" smtClean="0"/>
                  <a:t>.</a:t>
                </a:r>
              </a:p>
              <a:p>
                <a:pPr marL="266700" indent="-1778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·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·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·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ES" sz="1600" dirty="0" smtClean="0"/>
                  <a:t>.</a:t>
                </a:r>
                <a:endParaRPr lang="es-ES" sz="1600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0" y="3036778"/>
                <a:ext cx="4818988" cy="2087751"/>
              </a:xfrm>
              <a:prstGeom prst="rect">
                <a:avLst/>
              </a:prstGeom>
              <a:blipFill>
                <a:blip r:embed="rId11"/>
                <a:stretch>
                  <a:fillRect l="-378" b="-870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o 25"/>
          <p:cNvGrpSpPr/>
          <p:nvPr/>
        </p:nvGrpSpPr>
        <p:grpSpPr>
          <a:xfrm>
            <a:off x="3829648" y="2494173"/>
            <a:ext cx="4824740" cy="461665"/>
            <a:chOff x="4127500" y="2298785"/>
            <a:chExt cx="4292600" cy="461665"/>
          </a:xfrm>
        </p:grpSpPr>
        <p:sp>
          <p:nvSpPr>
            <p:cNvPr id="27" name="Rectángulo 26"/>
            <p:cNvSpPr/>
            <p:nvPr/>
          </p:nvSpPr>
          <p:spPr>
            <a:xfrm>
              <a:off x="4127500" y="2298785"/>
              <a:ext cx="4292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sz="1600" b="1" dirty="0"/>
                <a:t>Propiedades</a:t>
              </a:r>
              <a:endParaRPr lang="es-ES" sz="1600" dirty="0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4133850" y="2720974"/>
              <a:ext cx="4284000" cy="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60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537191" y="5137525"/>
            <a:ext cx="8170080" cy="461665"/>
            <a:chOff x="660400" y="4902285"/>
            <a:chExt cx="7848600" cy="461665"/>
          </a:xfrm>
        </p:grpSpPr>
        <p:sp>
          <p:nvSpPr>
            <p:cNvPr id="30" name="Rectángulo 29"/>
            <p:cNvSpPr/>
            <p:nvPr/>
          </p:nvSpPr>
          <p:spPr>
            <a:xfrm>
              <a:off x="660400" y="4902285"/>
              <a:ext cx="7848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sz="1600" b="1" dirty="0" smtClean="0"/>
                <a:t>Procedimiento analítico</a:t>
              </a:r>
              <a:endParaRPr lang="es-ES" sz="1600" dirty="0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666750" y="5324474"/>
              <a:ext cx="7832876" cy="0"/>
            </a:xfrm>
            <a:prstGeom prst="line">
              <a:avLst/>
            </a:prstGeom>
            <a:noFill/>
            <a:ln w="6350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8 CuadroTexto"/>
              <p:cNvSpPr txBox="1"/>
              <p:nvPr/>
            </p:nvSpPr>
            <p:spPr>
              <a:xfrm>
                <a:off x="2060812" y="5616570"/>
                <a:ext cx="2016001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2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812" y="5616570"/>
                <a:ext cx="2016001" cy="376770"/>
              </a:xfrm>
              <a:prstGeom prst="rect">
                <a:avLst/>
              </a:prstGeom>
              <a:blipFill>
                <a:blip r:embed="rId12"/>
                <a:stretch>
                  <a:fillRect t="-6452" r="-9063" b="-32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8 CuadroTexto"/>
              <p:cNvSpPr txBox="1"/>
              <p:nvPr/>
            </p:nvSpPr>
            <p:spPr>
              <a:xfrm>
                <a:off x="4565175" y="5616369"/>
                <a:ext cx="1983043" cy="400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s-ES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s-ES" sz="16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s-E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s-ES" sz="16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s-E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s-ES" sz="16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3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175" y="5616369"/>
                <a:ext cx="1983043" cy="400046"/>
              </a:xfrm>
              <a:prstGeom prst="rect">
                <a:avLst/>
              </a:prstGeom>
              <a:blipFill>
                <a:blip r:embed="rId13"/>
                <a:stretch>
                  <a:fillRect r="-9231" b="-303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10 CuadroTexto"/>
              <p:cNvSpPr txBox="1"/>
              <p:nvPr/>
            </p:nvSpPr>
            <p:spPr>
              <a:xfrm>
                <a:off x="1461539" y="6030265"/>
                <a:ext cx="6243825" cy="403444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s-ES" sz="1600" b="1" i="1" smtClean="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)·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𝑖</m:t>
                              </m:r>
                            </m:e>
                          </m:acc>
                          <m:r>
                            <a:rPr lang="es-E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𝑗</m:t>
                              </m:r>
                            </m:e>
                          </m:acc>
                          <m:r>
                            <a:rPr lang="es-E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s-ES" sz="1600" b="1" i="1">
                              <a:latin typeface="Cambria Math"/>
                            </a:rPr>
                            <m:t>𝒙</m:t>
                          </m:r>
                        </m:sub>
                      </m:sSub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s-ES" sz="1600" b="1" i="1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es-ES" sz="16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s-ES" sz="1600" b="1" i="1">
                              <a:latin typeface="Cambria Math"/>
                            </a:rPr>
                            <m:t>𝒚</m:t>
                          </m:r>
                        </m:sub>
                      </m:sSub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s-ES" sz="1600" b="1" i="1">
                              <a:latin typeface="Cambria Math"/>
                            </a:rPr>
                            <m:t>𝒚</m:t>
                          </m:r>
                        </m:sub>
                      </m:sSub>
                      <m:r>
                        <a:rPr lang="es-ES" sz="16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s-ES" sz="1600" b="1" i="1">
                              <a:latin typeface="Cambria Math"/>
                            </a:rPr>
                            <m:t>𝒛</m:t>
                          </m:r>
                        </m:sub>
                      </m:sSub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s-ES" sz="1600" b="1" i="1">
                              <a:latin typeface="Cambria Math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s-ES" sz="1600" b="1" dirty="0"/>
              </a:p>
            </p:txBody>
          </p:sp>
        </mc:Choice>
        <mc:Fallback xmlns="">
          <p:sp>
            <p:nvSpPr>
              <p:cNvPr id="34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539" y="6030265"/>
                <a:ext cx="6243825" cy="403444"/>
              </a:xfrm>
              <a:prstGeom prst="rect">
                <a:avLst/>
              </a:prstGeom>
              <a:blipFill>
                <a:blip r:embed="rId14"/>
                <a:stretch>
                  <a:fillRect b="-2941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lecha abajo 34"/>
          <p:cNvSpPr/>
          <p:nvPr/>
        </p:nvSpPr>
        <p:spPr>
          <a:xfrm rot="16200000">
            <a:off x="859052" y="6113875"/>
            <a:ext cx="419100" cy="292100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pic>
        <p:nvPicPr>
          <p:cNvPr id="41" name="Imagen 40">
            <a:hlinkClick r:id="rId15"/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6945" y="966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4613891" y="584011"/>
            <a:ext cx="43142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Cálculo vectorial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454641" y="1085952"/>
            <a:ext cx="8318500" cy="1341700"/>
            <a:chOff x="482600" y="1202085"/>
            <a:chExt cx="8318500" cy="1341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ángulo 36"/>
                <p:cNvSpPr/>
                <p:nvPr/>
              </p:nvSpPr>
              <p:spPr>
                <a:xfrm>
                  <a:off x="482600" y="1540639"/>
                  <a:ext cx="8318500" cy="100314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tIns="108000">
                  <a:spAutoFit/>
                </a:bodyPr>
                <a:lstStyle/>
                <a:p>
                  <a:pPr algn="just"/>
                  <a:r>
                    <a:rPr lang="es-ES" sz="1600" dirty="0">
                      <a:latin typeface="+mj-lt"/>
                      <a:cs typeface="Arial" panose="020B0604020202020204" pitchFamily="34" charset="0"/>
                    </a:rPr>
                    <a:t>Sean los vectores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es-ES" sz="1600" dirty="0">
                      <a:latin typeface="+mj-lt"/>
                      <a:cs typeface="Arial" panose="020B0604020202020204" pitchFamily="34" charset="0"/>
                    </a:rPr>
                    <a:t>;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=5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+5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a14:m>
                  <a:r>
                    <a:rPr lang="es-ES" sz="1600" dirty="0">
                      <a:latin typeface="+mj-lt"/>
                      <a:cs typeface="Arial" panose="020B0604020202020204" pitchFamily="34" charset="0"/>
                    </a:rPr>
                    <a:t>, Calcular: a) El producto escalar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s-ES" sz="1600" dirty="0">
                      <a:latin typeface="+mj-lt"/>
                      <a:cs typeface="Arial" panose="020B0604020202020204" pitchFamily="34" charset="0"/>
                    </a:rPr>
                    <a:t>; b) La proyección de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s-ES" sz="1600" dirty="0">
                      <a:latin typeface="+mj-lt"/>
                      <a:cs typeface="Arial" panose="020B0604020202020204" pitchFamily="34" charset="0"/>
                    </a:rPr>
                    <a:t> en la dirección de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s-ES" sz="1600" dirty="0">
                      <a:latin typeface="+mj-lt"/>
                      <a:cs typeface="Arial" panose="020B0604020202020204" pitchFamily="34" charset="0"/>
                    </a:rPr>
                    <a:t>; c) El ángulo que forman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s-ES" sz="1600" dirty="0">
                      <a:latin typeface="+mj-lt"/>
                      <a:cs typeface="Arial" panose="020B0604020202020204" pitchFamily="34" charset="0"/>
                    </a:rPr>
                    <a:t> y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s-ES" sz="1600" dirty="0">
                      <a:latin typeface="+mj-lt"/>
                      <a:cs typeface="Arial" panose="020B0604020202020204" pitchFamily="34" charset="0"/>
                    </a:rPr>
                    <a:t>; d) Un vector en el plano XY perpendicular 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s-ES" sz="1600" dirty="0">
                      <a:latin typeface="+mj-lt"/>
                      <a:cs typeface="Arial" panose="020B0604020202020204" pitchFamily="34" charset="0"/>
                    </a:rPr>
                    <a:t> y de módulo 2.</a:t>
                  </a:r>
                </a:p>
              </p:txBody>
            </p:sp>
          </mc:Choice>
          <mc:Fallback xmlns="">
            <p:sp>
              <p:nvSpPr>
                <p:cNvPr id="37" name="Rectángulo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" y="1540639"/>
                  <a:ext cx="8318500" cy="10031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CuadroTexto 37"/>
            <p:cNvSpPr txBox="1"/>
            <p:nvPr/>
          </p:nvSpPr>
          <p:spPr>
            <a:xfrm>
              <a:off x="482600" y="1202085"/>
              <a:ext cx="2133600" cy="338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+mj-lt"/>
                </a:rPr>
                <a:t>Ejercicio resuelto </a:t>
              </a:r>
              <a:r>
                <a:rPr lang="es-ES" sz="16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ángulo 38"/>
              <p:cNvSpPr/>
              <p:nvPr/>
            </p:nvSpPr>
            <p:spPr>
              <a:xfrm>
                <a:off x="480041" y="2493104"/>
                <a:ext cx="8216900" cy="410336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266700" indent="-266700"/>
                <a:r>
                  <a:rPr lang="es-ES" sz="1600" dirty="0" smtClean="0"/>
                  <a:t>a) 	El </a:t>
                </a:r>
                <a:r>
                  <a:rPr lang="es-ES" sz="1600" dirty="0"/>
                  <a:t>producto escalar de los dos vectores viene dado por:</a:t>
                </a:r>
              </a:p>
              <a:p>
                <a:pPr marL="266700" indent="-26670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=3·5+2·5+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·0=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s-ES" sz="1600" b="1" dirty="0"/>
              </a:p>
              <a:p>
                <a:pPr marL="266700" indent="-266700">
                  <a:lnSpc>
                    <a:spcPct val="125000"/>
                  </a:lnSpc>
                  <a:buNone/>
                </a:pPr>
                <a:r>
                  <a:rPr lang="es-ES" sz="1600" dirty="0" smtClean="0"/>
                  <a:t>b</a:t>
                </a:r>
                <a:r>
                  <a:rPr lang="es-ES" sz="1600" dirty="0"/>
                  <a:t>)	</a:t>
                </a:r>
                <a:r>
                  <a:rPr lang="es-ES" sz="1600" dirty="0" smtClean="0"/>
                  <a:t>Para determinar la proyección:</a:t>
                </a:r>
                <a:endParaRPr lang="es-ES" sz="1600" dirty="0"/>
              </a:p>
              <a:p>
                <a:pPr marL="2667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𝑃𝑟𝑜𝑦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·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𝟓𝟑</m:t>
                      </m:r>
                    </m:oMath>
                  </m:oMathPara>
                </a14:m>
                <a:endParaRPr lang="es-ES" sz="1600" dirty="0"/>
              </a:p>
              <a:p>
                <a:pPr marL="266700" indent="-266700">
                  <a:lnSpc>
                    <a:spcPct val="125000"/>
                  </a:lnSpc>
                  <a:buAutoNum type="alphaLcParenR" startAt="3"/>
                </a:pPr>
                <a:r>
                  <a:rPr lang="es-ES" sz="1600" dirty="0"/>
                  <a:t>El ángulo se determina usando la expresión del producto escalar:</a:t>
                </a:r>
              </a:p>
              <a:p>
                <a:pPr marL="2667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·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3,74·7,07</m:t>
                          </m:r>
                        </m:den>
                      </m:f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𝟏𝟗</m:t>
                          </m:r>
                        </m:e>
                        <m:sup>
                          <m:r>
                            <a:rPr lang="es-E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  <a:p>
                <a:pPr marL="266700" indent="-266700" algn="just"/>
                <a:r>
                  <a:rPr lang="es-ES" sz="1600" dirty="0"/>
                  <a:t>d) 	Para calcular un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sz="1600" dirty="0"/>
                  <a:t> perpendicular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ES" sz="1600" dirty="0"/>
                  <a:t> escribimos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sz="1600" dirty="0"/>
                  <a:t> en componentes e imponemos la condición de que el producto escalar de ambos sea nulo:</a:t>
                </a:r>
              </a:p>
              <a:p>
                <a:pPr marL="266700" indent="-26670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=5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=0;   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s-ES" sz="1600" dirty="0" smtClean="0"/>
              </a:p>
              <a:p>
                <a:pPr marL="266700" indent="-266700">
                  <a:lnSpc>
                    <a:spcPct val="125000"/>
                  </a:lnSpc>
                </a:pPr>
                <a:r>
                  <a:rPr lang="es-ES" sz="1600" dirty="0"/>
                  <a:t>	Cómo el módulo debe ser 2:</a:t>
                </a:r>
              </a:p>
              <a:p>
                <a:pPr marL="266700" indent="-2667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s-ES" sz="1600" i="1">
                          <a:latin typeface="Cambria Math" panose="02040503050406030204" pitchFamily="18" charset="0"/>
                        </a:rPr>
                        <m:t>=2;  </m:t>
                      </m:r>
                      <m:sSubSup>
                        <m:sSubSup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 sz="1600" i="1">
                          <a:latin typeface="Cambria Math" panose="02040503050406030204" pitchFamily="18" charset="0"/>
                        </a:rPr>
                        <m:t>=2</m:t>
                      </m:r>
                      <m:sSubSup>
                        <m:sSubSup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 sz="1600" i="1">
                          <a:latin typeface="Cambria Math" panose="02040503050406030204" pitchFamily="18" charset="0"/>
                        </a:rPr>
                        <m:t>=4;    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s-ES" sz="1600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s-ES" sz="16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acc>
                        <m:accPr>
                          <m:chr m:val="̂"/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s-ES" sz="1600" b="1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acc>
                        <m:accPr>
                          <m:chr m:val="̂"/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9" name="Rectá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41" y="2493104"/>
                <a:ext cx="8216900" cy="4103367"/>
              </a:xfrm>
              <a:prstGeom prst="rect">
                <a:avLst/>
              </a:prstGeom>
              <a:blipFill>
                <a:blip r:embed="rId3"/>
                <a:stretch>
                  <a:fillRect l="-1706" t="-1486" r="-148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9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13891" y="584011"/>
            <a:ext cx="43904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Cálculo vectorial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6567888"/>
                  </p:ext>
                </p:extLst>
              </p:nvPr>
            </p:nvGraphicFramePr>
            <p:xfrm>
              <a:off x="508000" y="1206500"/>
              <a:ext cx="8178801" cy="210254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0" indent="0" algn="just" defTabSz="914400">
                            <a:defRPr/>
                          </a:pPr>
                          <a:r>
                            <a:rPr lang="es-ES" sz="1600" i="1" dirty="0" smtClean="0"/>
                            <a:t>Dados los vectores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2, −2, 1</m:t>
                                  </m:r>
                                </m:e>
                              </m:d>
                            </m:oMath>
                          </a14:m>
                          <a:r>
                            <a:rPr lang="es-ES" sz="1600" i="1" dirty="0"/>
                            <a:t> y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−1,−1, 0</m:t>
                                  </m:r>
                                </m:e>
                              </m:d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es-ES" sz="1600" i="1" dirty="0"/>
                            <a:t>halla: i) El ángulo que forman entre sí; ii) La proyección de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i="1" dirty="0"/>
                            <a:t> sobre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i="1" dirty="0"/>
                            <a:t>.</a:t>
                          </a:r>
                        </a:p>
                        <a:p>
                          <a:pPr marL="0" indent="0" algn="just"/>
                          <a:r>
                            <a:rPr lang="es-ES" sz="1600" b="1" i="1" dirty="0"/>
                            <a:t>Sol</a:t>
                          </a:r>
                          <a:r>
                            <a:rPr lang="es-ES" sz="1600" i="1" dirty="0"/>
                            <a:t>: </a:t>
                          </a:r>
                          <a:r>
                            <a:rPr lang="es-ES" sz="1600" dirty="0"/>
                            <a:t>i)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/>
                            <a:t>; </a:t>
                          </a:r>
                          <a:r>
                            <a:rPr lang="es-ES" sz="1600" dirty="0" err="1"/>
                            <a:t>ii</a:t>
                          </a:r>
                          <a:r>
                            <a:rPr lang="es-ES" sz="1600" dirty="0"/>
                            <a:t>) 0</a:t>
                          </a:r>
                          <a:endParaRPr lang="es-ES" sz="1600" dirty="0">
                            <a:latin typeface="Nunito Sans" panose="00000500000000000000" pitchFamily="2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i="1" dirty="0" smtClean="0"/>
                            <a:t>Calcula el trabajo realizado por la fuerza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acc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r>
                            <a:rPr lang="es-ES" sz="1600" i="1" dirty="0"/>
                            <a:t> 𝑁 al desplazar su punto de aplicación desde el punto 𝐴 (1, 4, 0) hasta el punto 𝐵 (3, − 2, 1).</a:t>
                          </a:r>
                        </a:p>
                        <a:p>
                          <a:pPr marL="0" indent="0" algn="just"/>
                          <a:r>
                            <a:rPr lang="es-ES" sz="1600" b="1" i="1" dirty="0"/>
                            <a:t>Sol</a:t>
                          </a:r>
                          <a:r>
                            <a:rPr lang="es-ES" sz="1600" i="1" dirty="0"/>
                            <a:t>: −4 𝐽</a:t>
                          </a:r>
                          <a:endParaRPr lang="es-ES" sz="1600" i="1" dirty="0">
                            <a:latin typeface="Nunito Sans" panose="00000500000000000000" pitchFamily="2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6567888"/>
                  </p:ext>
                </p:extLst>
              </p:nvPr>
            </p:nvGraphicFramePr>
            <p:xfrm>
              <a:off x="508000" y="1206500"/>
              <a:ext cx="8178801" cy="210254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89509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38095" r="-156" b="-10748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872173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140972" r="-156" b="-97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49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50375" y="968991"/>
            <a:ext cx="41762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3.5. Producto vectorial de dos vectores</a:t>
            </a:r>
            <a:endParaRPr lang="es-E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5 CuadroTexto"/>
              <p:cNvSpPr txBox="1"/>
              <p:nvPr/>
            </p:nvSpPr>
            <p:spPr>
              <a:xfrm>
                <a:off x="436728" y="1373000"/>
                <a:ext cx="8284191" cy="19729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600" dirty="0" smtClean="0">
                    <a:cs typeface="Arial" pitchFamily="34" charset="0"/>
                  </a:rPr>
                  <a:t>El resultado de multiplicar </a:t>
                </a:r>
                <a:r>
                  <a:rPr lang="es-ES" sz="1600" b="1" dirty="0" smtClean="0">
                    <a:cs typeface="Arial" pitchFamily="34" charset="0"/>
                  </a:rPr>
                  <a:t>vectorialmente</a:t>
                </a:r>
                <a:r>
                  <a:rPr lang="es-ES" sz="1600" dirty="0" smtClean="0">
                    <a:cs typeface="Arial" pitchFamily="34" charset="0"/>
                  </a:rPr>
                  <a:t> dos vectores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cs typeface="Arial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  <a:cs typeface="Arial" pitchFamily="34" charset="0"/>
                            <a:sym typeface="Wingdings"/>
                          </a:rPr>
                          <m:t>𝑎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  <a:ea typeface="Cambria Math"/>
                        <a:cs typeface="Arial" pitchFamily="34" charset="0"/>
                        <a:sym typeface="Wingdings"/>
                      </a:rPr>
                      <m:t>×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  <a:sym typeface="Wingdings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ES" sz="1600" dirty="0" smtClean="0">
                    <a:cs typeface="Arial" pitchFamily="34" charset="0"/>
                  </a:rPr>
                  <a:t> 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cs typeface="Arial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  <a:cs typeface="Arial" pitchFamily="34" charset="0"/>
                            <a:sym typeface="Wingdings"/>
                          </a:rPr>
                          <m:t>𝑎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  <a:sym typeface="Wingdings"/>
                      </a:rPr>
                      <m:t>∧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  <a:sym typeface="Wingdings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ES" sz="1600" dirty="0" smtClean="0">
                    <a:cs typeface="Arial" pitchFamily="34" charset="0"/>
                  </a:rPr>
                  <a:t>) es un </a:t>
                </a:r>
                <a:r>
                  <a:rPr lang="es-ES" sz="1600" b="1" dirty="0" smtClean="0">
                    <a:cs typeface="Arial" pitchFamily="34" charset="0"/>
                  </a:rPr>
                  <a:t>nuevo vector </a:t>
                </a:r>
                <a:r>
                  <a:rPr lang="es-ES" sz="1600" dirty="0" smtClean="0">
                    <a:cs typeface="Arial" pitchFamily="34" charset="0"/>
                  </a:rPr>
                  <a:t>cuyos atributos son: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600" b="1" dirty="0" smtClean="0">
                    <a:cs typeface="Arial" pitchFamily="34" charset="0"/>
                    <a:sym typeface="Wingdings"/>
                  </a:rPr>
                  <a:t>Módulo</a:t>
                </a:r>
                <a:r>
                  <a:rPr lang="es-ES" sz="1600" dirty="0" smtClean="0">
                    <a:cs typeface="Arial" pitchFamily="34" charset="0"/>
                    <a:sym typeface="Wingdings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1600" i="1" smtClean="0">
                            <a:latin typeface="Cambria Math" panose="02040503050406030204" pitchFamily="18" charset="0"/>
                            <a:cs typeface="Arial" pitchFamily="34" charset="0"/>
                            <a:sym typeface="Wingding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  <a:cs typeface="Arial" pitchFamily="34" charset="0"/>
                                <a:sym typeface="Wingdings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cs typeface="Arial" pitchFamily="34" charset="0"/>
                                <a:sym typeface="Wingdings"/>
                              </a:rPr>
                              <m:t>𝑎</m:t>
                            </m:r>
                          </m:e>
                        </m:acc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  <a:sym typeface="Wingdings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  <a:sym typeface="Wingdings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  <a:sym typeface="Wingdings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s-ES" sz="1600" b="0" i="1" smtClean="0">
                        <a:latin typeface="Cambria Math" panose="02040503050406030204" pitchFamily="18" charset="0"/>
                        <a:cs typeface="Arial" pitchFamily="34" charset="0"/>
                        <a:sym typeface="Wingdings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cs typeface="Arial" pitchFamily="34" charset="0"/>
                        <a:sym typeface="Wingdings"/>
                      </a:rPr>
                      <m:t>𝑎𝑏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cs typeface="Arial" pitchFamily="34" charset="0"/>
                        <a:sym typeface="Wingdings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cs typeface="Arial" pitchFamily="34" charset="0"/>
                        <a:sym typeface="Wingdings"/>
                      </a:rPr>
                      <m:t>𝑠𝑒𝑛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  <a:sym typeface="Wingdings"/>
                      </a:rPr>
                      <m:t>𝛼</m:t>
                    </m:r>
                  </m:oMath>
                </a14:m>
                <a:endParaRPr lang="es-ES" sz="1600" b="0" dirty="0" smtClean="0">
                  <a:ea typeface="Cambria Math"/>
                  <a:cs typeface="Arial" pitchFamily="34" charset="0"/>
                  <a:sym typeface="Wingdings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600" b="1" dirty="0" smtClean="0">
                    <a:cs typeface="Arial" pitchFamily="34" charset="0"/>
                  </a:rPr>
                  <a:t>Dirección</a:t>
                </a:r>
                <a:r>
                  <a:rPr lang="es-ES" sz="1600" dirty="0" smtClean="0">
                    <a:cs typeface="Arial" pitchFamily="34" charset="0"/>
                  </a:rPr>
                  <a:t>: Perpendicular al plano que forman los dos vectores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b="1" dirty="0" smtClean="0">
                    <a:cs typeface="Arial" pitchFamily="34" charset="0"/>
                  </a:rPr>
                  <a:t>Sentido</a:t>
                </a:r>
                <a:r>
                  <a:rPr lang="es-ES" sz="1600" dirty="0" smtClean="0">
                    <a:cs typeface="Arial" pitchFamily="34" charset="0"/>
                  </a:rPr>
                  <a:t>: Que resulta con el avance de un sacacorchos que girase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cs typeface="Arial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  <a:cs typeface="Arial" pitchFamily="34" charset="0"/>
                            <a:sym typeface="Wingdings"/>
                          </a:rPr>
                          <m:t>𝑎</m:t>
                        </m:r>
                      </m:e>
                    </m:acc>
                  </m:oMath>
                </a14:m>
                <a:r>
                  <a:rPr lang="es-ES" sz="1600" dirty="0" smtClean="0">
                    <a:cs typeface="Arial" pitchFamily="34" charset="0"/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cs typeface="Arial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cs typeface="Arial" pitchFamily="34" charset="0"/>
                            <a:sym typeface="Wingdings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ES" sz="1600" dirty="0" smtClean="0">
                    <a:cs typeface="Arial" pitchFamily="34" charset="0"/>
                  </a:rPr>
                  <a:t> por el ángulo más pequeño. </a:t>
                </a:r>
                <a:endParaRPr lang="es-ES" sz="16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8" y="1373000"/>
                <a:ext cx="8284191" cy="19729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36 Rectángulo"/>
              <p:cNvSpPr/>
              <p:nvPr/>
            </p:nvSpPr>
            <p:spPr>
              <a:xfrm>
                <a:off x="668741" y="6133343"/>
                <a:ext cx="4326339" cy="394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1600" i="1" smtClean="0">
                              <a:latin typeface="Cambria Math" panose="02040503050406030204" pitchFamily="18" charset="0"/>
                              <a:cs typeface="Arial" pitchFamily="34" charset="0"/>
                              <a:sym typeface="Wingding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  <a:cs typeface="Arial" pitchFamily="34" charset="0"/>
                                  <a:sym typeface="Wingdings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/>
                                  <a:cs typeface="Arial" pitchFamily="34" charset="0"/>
                                  <a:sym typeface="Wingdings"/>
                                </a:rPr>
                                <m:t>𝑎</m:t>
                              </m:r>
                            </m:e>
                          </m:acc>
                          <m:r>
                            <a:rPr lang="es-ES" sz="1600" i="1">
                              <a:latin typeface="Cambria Math"/>
                              <a:ea typeface="Cambria Math"/>
                              <a:cs typeface="Arial" pitchFamily="34" charset="0"/>
                              <a:sym typeface="Wingdings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  <a:sym typeface="Wingdings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/>
                                  <a:ea typeface="Cambria Math"/>
                                  <a:cs typeface="Arial" pitchFamily="34" charset="0"/>
                                  <a:sym typeface="Wingdings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s-ES" sz="1600" i="1">
                          <a:latin typeface="Cambria Math"/>
                          <a:cs typeface="Arial" pitchFamily="34" charset="0"/>
                          <a:sym typeface="Wingdings"/>
                        </a:rPr>
                        <m:t>=</m:t>
                      </m:r>
                      <m:r>
                        <a:rPr lang="es-ES" sz="1600" i="1">
                          <a:latin typeface="Cambria Math"/>
                          <a:cs typeface="Arial" pitchFamily="34" charset="0"/>
                          <a:sym typeface="Wingdings"/>
                        </a:rPr>
                        <m:t>𝑎𝑏</m:t>
                      </m:r>
                      <m:r>
                        <a:rPr lang="es-ES" sz="1600" i="1">
                          <a:latin typeface="Cambria Math"/>
                          <a:cs typeface="Arial" pitchFamily="34" charset="0"/>
                          <a:sym typeface="Wingdings"/>
                        </a:rPr>
                        <m:t> </m:t>
                      </m:r>
                      <m:r>
                        <a:rPr lang="es-ES" sz="1600" i="1">
                          <a:latin typeface="Cambria Math"/>
                          <a:cs typeface="Arial" pitchFamily="34" charset="0"/>
                          <a:sym typeface="Wingdings"/>
                        </a:rPr>
                        <m:t>𝑠𝑒𝑛</m:t>
                      </m:r>
                      <m:r>
                        <a:rPr lang="es-ES" sz="1600" i="1">
                          <a:latin typeface="Cambria Math"/>
                          <a:ea typeface="Cambria Math"/>
                          <a:cs typeface="Arial" pitchFamily="34" charset="0"/>
                          <a:sym typeface="Wingdings"/>
                        </a:rPr>
                        <m:t>𝛼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  <a:cs typeface="Arial" pitchFamily="34" charset="0"/>
                          <a:sym typeface="Wingdings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  <a:cs typeface="Arial" pitchFamily="34" charset="0"/>
                          <a:sym typeface="Wingdings"/>
                        </a:rPr>
                        <m:t>𝑎h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  <a:cs typeface="Arial" pitchFamily="34" charset="0"/>
                          <a:sym typeface="Wingdings"/>
                        </a:rPr>
                        <m:t>=Á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  <a:cs typeface="Arial" pitchFamily="34" charset="0"/>
                          <a:sym typeface="Wingdings"/>
                        </a:rPr>
                        <m:t>𝑟𝑒𝑎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  <a:cs typeface="Arial" pitchFamily="34" charset="0"/>
                          <a:sym typeface="Wingdings"/>
                        </a:rPr>
                        <m:t> (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  <a:cs typeface="Arial" pitchFamily="34" charset="0"/>
                          <a:sym typeface="Wingdings"/>
                        </a:rPr>
                        <m:t>𝑂𝐴𝐶𝐵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  <a:cs typeface="Arial" pitchFamily="34" charset="0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s-ES" sz="1600" dirty="0">
                  <a:latin typeface="Arial" pitchFamily="34" charset="0"/>
                  <a:ea typeface="Cambria Math"/>
                  <a:cs typeface="Arial" pitchFamily="34" charset="0"/>
                  <a:sym typeface="Wingdings"/>
                </a:endParaRPr>
              </a:p>
            </p:txBody>
          </p:sp>
        </mc:Choice>
        <mc:Fallback xmlns="">
          <p:sp>
            <p:nvSpPr>
              <p:cNvPr id="9" name="3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41" y="6133343"/>
                <a:ext cx="4326339" cy="394723"/>
              </a:xfrm>
              <a:prstGeom prst="rect">
                <a:avLst/>
              </a:prstGeom>
              <a:blipFill>
                <a:blip r:embed="rId3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o 10"/>
          <p:cNvGrpSpPr/>
          <p:nvPr/>
        </p:nvGrpSpPr>
        <p:grpSpPr>
          <a:xfrm>
            <a:off x="477668" y="3643953"/>
            <a:ext cx="5117913" cy="2705909"/>
            <a:chOff x="504964" y="3507475"/>
            <a:chExt cx="5117913" cy="2705909"/>
          </a:xfrm>
        </p:grpSpPr>
        <p:grpSp>
          <p:nvGrpSpPr>
            <p:cNvPr id="12" name="Grupo 11"/>
            <p:cNvGrpSpPr/>
            <p:nvPr/>
          </p:nvGrpSpPr>
          <p:grpSpPr>
            <a:xfrm>
              <a:off x="504964" y="4053384"/>
              <a:ext cx="5117913" cy="2160000"/>
              <a:chOff x="655090" y="4094327"/>
              <a:chExt cx="5117913" cy="2160000"/>
            </a:xfrm>
          </p:grpSpPr>
          <p:grpSp>
            <p:nvGrpSpPr>
              <p:cNvPr id="15" name="53 Grupo"/>
              <p:cNvGrpSpPr/>
              <p:nvPr/>
            </p:nvGrpSpPr>
            <p:grpSpPr>
              <a:xfrm>
                <a:off x="655090" y="4094327"/>
                <a:ext cx="5117913" cy="2160000"/>
                <a:chOff x="1883390" y="3084393"/>
                <a:chExt cx="5117913" cy="2160000"/>
              </a:xfrm>
            </p:grpSpPr>
            <p:grpSp>
              <p:nvGrpSpPr>
                <p:cNvPr id="17" name="46 Grupo"/>
                <p:cNvGrpSpPr/>
                <p:nvPr/>
              </p:nvGrpSpPr>
              <p:grpSpPr>
                <a:xfrm>
                  <a:off x="1883390" y="3084393"/>
                  <a:ext cx="5117913" cy="2160000"/>
                  <a:chOff x="1064524" y="3084393"/>
                  <a:chExt cx="5117913" cy="2160000"/>
                </a:xfrm>
              </p:grpSpPr>
              <p:grpSp>
                <p:nvGrpSpPr>
                  <p:cNvPr id="21" name="14 Grupo"/>
                  <p:cNvGrpSpPr/>
                  <p:nvPr/>
                </p:nvGrpSpPr>
                <p:grpSpPr>
                  <a:xfrm>
                    <a:off x="1064524" y="3084393"/>
                    <a:ext cx="5117913" cy="2160000"/>
                    <a:chOff x="1897038" y="3098041"/>
                    <a:chExt cx="5117913" cy="2160000"/>
                  </a:xfrm>
                </p:grpSpPr>
                <p:sp>
                  <p:nvSpPr>
                    <p:cNvPr id="31" name="1 Paralelogramo"/>
                    <p:cNvSpPr/>
                    <p:nvPr/>
                  </p:nvSpPr>
                  <p:spPr>
                    <a:xfrm>
                      <a:off x="1897038" y="3384646"/>
                      <a:ext cx="5117913" cy="1569492"/>
                    </a:xfrm>
                    <a:prstGeom prst="parallelogram">
                      <a:avLst>
                        <a:gd name="adj" fmla="val 93696"/>
                      </a:avLst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2" name="24 CuadroTexto"/>
                        <p:cNvSpPr txBox="1"/>
                        <p:nvPr/>
                      </p:nvSpPr>
                      <p:spPr>
                        <a:xfrm>
                          <a:off x="4274560" y="4415150"/>
                          <a:ext cx="349968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s-ES" sz="16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s-ES" sz="1600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24 CuadroTexto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274560" y="4415150"/>
                          <a:ext cx="349968" cy="338554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t="-14286" r="-2105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s-E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3" name="25 CuadroTexto"/>
                        <p:cNvSpPr txBox="1"/>
                        <p:nvPr/>
                      </p:nvSpPr>
                      <p:spPr>
                        <a:xfrm>
                          <a:off x="3464225" y="3649668"/>
                          <a:ext cx="346249" cy="37497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s-ES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s-ES" sz="16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25 CuadroTexto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464225" y="3649668"/>
                          <a:ext cx="346249" cy="374974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s-E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34" name="27 Conector recto"/>
                    <p:cNvCxnSpPr/>
                    <p:nvPr/>
                  </p:nvCxnSpPr>
                  <p:spPr>
                    <a:xfrm>
                      <a:off x="3259143" y="3098041"/>
                      <a:ext cx="0" cy="216000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26 Conector recto de flecha"/>
                    <p:cNvCxnSpPr/>
                    <p:nvPr/>
                  </p:nvCxnSpPr>
                  <p:spPr>
                    <a:xfrm rot="16200000">
                      <a:off x="2631417" y="3835092"/>
                      <a:ext cx="1260000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00B050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" name="28 CuadroTexto"/>
                        <p:cNvSpPr txBox="1"/>
                        <p:nvPr/>
                      </p:nvSpPr>
                      <p:spPr>
                        <a:xfrm>
                          <a:off x="2531982" y="3126931"/>
                          <a:ext cx="757129" cy="37497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s-ES" sz="16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lang="es-ES" sz="16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s-ES" sz="16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s-ES" sz="1600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9" name="28 CuadroTexto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531982" y="3126931"/>
                          <a:ext cx="757129" cy="374974"/>
                        </a:xfrm>
                        <a:prstGeom prst="rect">
                          <a:avLst/>
                        </a:prstGeom>
                        <a:blipFill rotWithShape="1">
                          <a:blip r:embed="rId7"/>
                          <a:stretch>
                            <a:fillRect t="-327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s-E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7" name="30 CuadroTexto"/>
                    <p:cNvSpPr txBox="1"/>
                    <p:nvPr/>
                  </p:nvSpPr>
                  <p:spPr>
                    <a:xfrm>
                      <a:off x="3563558" y="4049901"/>
                      <a:ext cx="35484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600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</a:t>
                      </a: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" name="12 Arco"/>
                    <p:cNvSpPr/>
                    <p:nvPr/>
                  </p:nvSpPr>
                  <p:spPr>
                    <a:xfrm rot="1218819">
                      <a:off x="3190733" y="4204152"/>
                      <a:ext cx="477672" cy="532262"/>
                    </a:xfrm>
                    <a:prstGeom prst="arc">
                      <a:avLst>
                        <a:gd name="adj1" fmla="val 16335349"/>
                        <a:gd name="adj2" fmla="val 19914483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9" name="32 CuadroTexto"/>
                        <p:cNvSpPr txBox="1"/>
                        <p:nvPr/>
                      </p:nvSpPr>
                      <p:spPr>
                        <a:xfrm>
                          <a:off x="2067960" y="4614537"/>
                          <a:ext cx="357406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s-ES" sz="1600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3" name="32 CuadroTexto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067960" y="4614537"/>
                          <a:ext cx="357406" cy="338554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s-E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40" name="18 Conector recto de flecha"/>
                    <p:cNvCxnSpPr/>
                    <p:nvPr/>
                  </p:nvCxnSpPr>
                  <p:spPr>
                    <a:xfrm flipV="1">
                      <a:off x="3234122" y="3698544"/>
                      <a:ext cx="914799" cy="752904"/>
                    </a:xfrm>
                    <a:prstGeom prst="straightConnector1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17 Conector recto de flecha"/>
                    <p:cNvCxnSpPr/>
                    <p:nvPr/>
                  </p:nvCxnSpPr>
                  <p:spPr>
                    <a:xfrm>
                      <a:off x="3272791" y="4449170"/>
                      <a:ext cx="2347415" cy="0"/>
                    </a:xfrm>
                    <a:prstGeom prst="straightConnector1">
                      <a:avLst/>
                    </a:prstGeom>
                    <a:ln w="28575"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" name="20 Conector recto"/>
                  <p:cNvCxnSpPr/>
                  <p:nvPr/>
                </p:nvCxnSpPr>
                <p:spPr>
                  <a:xfrm flipH="1">
                    <a:off x="2943084" y="3714466"/>
                    <a:ext cx="366713" cy="68580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" name="37 CuadroTexto"/>
                      <p:cNvSpPr txBox="1"/>
                      <p:nvPr/>
                    </p:nvSpPr>
                    <p:spPr>
                      <a:xfrm>
                        <a:off x="3064956" y="3912813"/>
                        <a:ext cx="348492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h</m:t>
                              </m:r>
                            </m:oMath>
                          </m:oMathPara>
                        </a14:m>
                        <a:endParaRPr lang="es-ES" sz="1600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37 CuadroTexto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64956" y="3912813"/>
                        <a:ext cx="348492" cy="338554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39 CuadroTexto"/>
                      <p:cNvSpPr txBox="1"/>
                      <p:nvPr/>
                    </p:nvSpPr>
                    <p:spPr>
                      <a:xfrm>
                        <a:off x="2124825" y="4357502"/>
                        <a:ext cx="375616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𝑂</m:t>
                              </m:r>
                            </m:oMath>
                          </m:oMathPara>
                        </a14:m>
                        <a:endParaRPr lang="es-ES" sz="1600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0" name="39 CuadroTexto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24825" y="4357502"/>
                        <a:ext cx="375616" cy="338554"/>
                      </a:xfrm>
                      <a:prstGeom prst="rect">
                        <a:avLst/>
                      </a:prstGeom>
                      <a:blipFill rotWithShape="1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40 CuadroTexto"/>
                      <p:cNvSpPr txBox="1"/>
                      <p:nvPr/>
                    </p:nvSpPr>
                    <p:spPr>
                      <a:xfrm>
                        <a:off x="4529106" y="4441664"/>
                        <a:ext cx="36298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oMath>
                          </m:oMathPara>
                        </a14:m>
                        <a:endParaRPr lang="es-ES" sz="1600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1" name="40 CuadroTexto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29106" y="4441664"/>
                        <a:ext cx="362984" cy="338554"/>
                      </a:xfrm>
                      <a:prstGeom prst="rect">
                        <a:avLst/>
                      </a:prstGeom>
                      <a:blipFill rotWithShape="1"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8" name="41 CuadroTexto"/>
                      <p:cNvSpPr txBox="1"/>
                      <p:nvPr/>
                    </p:nvSpPr>
                    <p:spPr>
                      <a:xfrm>
                        <a:off x="3210390" y="3379413"/>
                        <a:ext cx="371319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oMath>
                          </m:oMathPara>
                        </a14:m>
                        <a:endParaRPr lang="es-ES" sz="1600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9" name="41 CuadroTexto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10390" y="3379413"/>
                        <a:ext cx="371319" cy="338554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9" name="42 Conector recto"/>
                  <p:cNvCxnSpPr/>
                  <p:nvPr/>
                </p:nvCxnSpPr>
                <p:spPr>
                  <a:xfrm flipH="1">
                    <a:off x="3000376" y="4310062"/>
                    <a:ext cx="14763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44 Conector recto"/>
                  <p:cNvCxnSpPr/>
                  <p:nvPr/>
                </p:nvCxnSpPr>
                <p:spPr>
                  <a:xfrm flipH="1">
                    <a:off x="3076434" y="4309779"/>
                    <a:ext cx="66677" cy="11906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49 Conector recto de flecha"/>
                <p:cNvCxnSpPr/>
                <p:nvPr/>
              </p:nvCxnSpPr>
              <p:spPr>
                <a:xfrm flipV="1">
                  <a:off x="5605463" y="3712191"/>
                  <a:ext cx="795338" cy="72169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prstDash val="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48 Conector recto de flecha"/>
                <p:cNvCxnSpPr/>
                <p:nvPr/>
              </p:nvCxnSpPr>
              <p:spPr>
                <a:xfrm>
                  <a:off x="4131006" y="3698259"/>
                  <a:ext cx="2323987" cy="2559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50 CuadroTexto"/>
                    <p:cNvSpPr txBox="1"/>
                    <p:nvPr/>
                  </p:nvSpPr>
                  <p:spPr>
                    <a:xfrm>
                      <a:off x="6305590" y="3379413"/>
                      <a:ext cx="36202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ES" sz="1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𝐶</m:t>
                            </m:r>
                          </m:oMath>
                        </m:oMathPara>
                      </a14:m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50 CuadroTexto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5590" y="3379413"/>
                      <a:ext cx="362022" cy="33855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955" r="3731" b="29254"/>
              <a:stretch/>
            </p:blipFill>
            <p:spPr bwMode="auto">
              <a:xfrm>
                <a:off x="2060811" y="4196687"/>
                <a:ext cx="436729" cy="539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" name="Imagen 12" descr="Apología de la sencillez | Ciberiada"/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1" t="21095" r="24527" b="14826"/>
            <a:stretch/>
          </p:blipFill>
          <p:spPr>
            <a:xfrm>
              <a:off x="1705970" y="3684896"/>
              <a:ext cx="339076" cy="436730"/>
            </a:xfrm>
            <a:prstGeom prst="rect">
              <a:avLst/>
            </a:prstGeom>
          </p:spPr>
        </p:pic>
        <p:sp>
          <p:nvSpPr>
            <p:cNvPr id="14" name="Arco 13"/>
            <p:cNvSpPr/>
            <p:nvPr/>
          </p:nvSpPr>
          <p:spPr>
            <a:xfrm>
              <a:off x="1460311" y="3507475"/>
              <a:ext cx="764274" cy="504967"/>
            </a:xfrm>
            <a:prstGeom prst="arc">
              <a:avLst>
                <a:gd name="adj1" fmla="val 59270"/>
                <a:gd name="adj2" fmla="val 10356874"/>
              </a:avLst>
            </a:prstGeom>
            <a:ln w="31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2" name="Elipse 41"/>
          <p:cNvSpPr/>
          <p:nvPr/>
        </p:nvSpPr>
        <p:spPr>
          <a:xfrm>
            <a:off x="6357185" y="5885687"/>
            <a:ext cx="1924335" cy="491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3" name="26 Conector recto de flecha"/>
          <p:cNvCxnSpPr/>
          <p:nvPr/>
        </p:nvCxnSpPr>
        <p:spPr>
          <a:xfrm rot="16200000">
            <a:off x="6950050" y="5730601"/>
            <a:ext cx="7560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ángulo 43"/>
              <p:cNvSpPr/>
              <p:nvPr/>
            </p:nvSpPr>
            <p:spPr>
              <a:xfrm>
                <a:off x="7360035" y="5400102"/>
                <a:ext cx="350609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s-ES" sz="1600" b="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4" name="Rectá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35" y="5400102"/>
                <a:ext cx="350609" cy="370101"/>
              </a:xfrm>
              <a:prstGeom prst="rect">
                <a:avLst/>
              </a:prstGeom>
              <a:blipFill>
                <a:blip r:embed="rId18"/>
                <a:stretch>
                  <a:fillRect t="-16393" r="-206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uadroTexto 44"/>
          <p:cNvSpPr txBox="1"/>
          <p:nvPr/>
        </p:nvSpPr>
        <p:spPr>
          <a:xfrm>
            <a:off x="4613891" y="584011"/>
            <a:ext cx="43015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Cálculo vectorial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54 CuadroTexto"/>
              <p:cNvSpPr txBox="1"/>
              <p:nvPr/>
            </p:nvSpPr>
            <p:spPr>
              <a:xfrm>
                <a:off x="6016123" y="3728746"/>
                <a:ext cx="2705100" cy="135498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600" dirty="0" smtClean="0">
                    <a:cs typeface="Arial" pitchFamily="34" charset="0"/>
                  </a:rPr>
                  <a:t>Cualquier superficie puede representarse mediante un vector,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s-ES" sz="1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𝑺</m:t>
                        </m:r>
                      </m:e>
                    </m:acc>
                  </m:oMath>
                </a14:m>
                <a:r>
                  <a:rPr lang="es-ES" sz="1600" dirty="0" smtClean="0">
                    <a:cs typeface="Arial" pitchFamily="34" charset="0"/>
                  </a:rPr>
                  <a:t>, perpendicular a ella y cuyo módulo sea igual al área de la misma.</a:t>
                </a:r>
                <a:endParaRPr lang="es-ES" sz="16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6" name="5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123" y="3728746"/>
                <a:ext cx="2705100" cy="1354986"/>
              </a:xfrm>
              <a:prstGeom prst="rect">
                <a:avLst/>
              </a:prstGeom>
              <a:blipFill>
                <a:blip r:embed="rId19"/>
                <a:stretch>
                  <a:fillRect l="-1121" t="-446" r="-897" b="-4911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Imagen 51">
            <a:hlinkClick r:id="rId20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6945" y="966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adroTexto 44"/>
          <p:cNvSpPr txBox="1"/>
          <p:nvPr/>
        </p:nvSpPr>
        <p:spPr>
          <a:xfrm>
            <a:off x="519562" y="1039125"/>
            <a:ext cx="41762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 </a:t>
            </a:r>
            <a:r>
              <a:rPr lang="es-ES" b="1" dirty="0" smtClean="0">
                <a:solidFill>
                  <a:srgbClr val="00B0F0"/>
                </a:solidFill>
              </a:rPr>
              <a:t>Propiedades del producto vectorial</a:t>
            </a:r>
            <a:endParaRPr lang="es-E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uadroTexto 45"/>
              <p:cNvSpPr txBox="1"/>
              <p:nvPr/>
            </p:nvSpPr>
            <p:spPr>
              <a:xfrm>
                <a:off x="518617" y="1310187"/>
                <a:ext cx="8311485" cy="208775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Sí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s-E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  <a:ea typeface="Cambria Math"/>
                      </a:rPr>
                      <m:t>=0</m:t>
                    </m:r>
                  </m:oMath>
                </a14:m>
                <a:r>
                  <a:rPr lang="es-ES" sz="1600" dirty="0" smtClean="0"/>
                  <a:t>, entonces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s-ES" sz="16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s-ES" sz="1600" dirty="0" smtClean="0"/>
                  <a:t>son paralelos. Por tanto,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ES" sz="1600" dirty="0" smtClean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s-ES" sz="1600" i="1">
                        <a:latin typeface="Cambria Math"/>
                        <a:ea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  <a:ea typeface="Cambria Math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sz="1600" i="1">
                        <a:latin typeface="Cambria Math"/>
                        <a:ea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s-ES" sz="1600" dirty="0" smtClean="0"/>
                  <a:t> (el producto vectorial es </a:t>
                </a:r>
                <a:r>
                  <a:rPr lang="es-ES" sz="1600" dirty="0" err="1" smtClean="0"/>
                  <a:t>anticonmutativo</a:t>
                </a:r>
                <a:r>
                  <a:rPr lang="es-ES" sz="1600" dirty="0" smtClean="0"/>
                  <a:t>).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s-E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s-E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ES" sz="1600" dirty="0" smtClean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s-E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s-ES" sz="16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s-ES" sz="1600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s-ES" sz="1600" dirty="0" smtClean="0"/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es-ES" sz="1600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s-ES" sz="1600" dirty="0"/>
              </a:p>
            </p:txBody>
          </p:sp>
        </mc:Choice>
        <mc:Fallback xmlns="">
          <p:sp>
            <p:nvSpPr>
              <p:cNvPr id="46" name="Cuadro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7" y="1310187"/>
                <a:ext cx="8311485" cy="2087751"/>
              </a:xfrm>
              <a:prstGeom prst="rect">
                <a:avLst/>
              </a:prstGeom>
              <a:blipFill>
                <a:blip r:embed="rId2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uadroTexto 46"/>
          <p:cNvSpPr txBox="1"/>
          <p:nvPr/>
        </p:nvSpPr>
        <p:spPr>
          <a:xfrm>
            <a:off x="436728" y="3343701"/>
            <a:ext cx="8161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A partir de las coordenadas cartesianas, se puede hacer el producto: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58 CuadroTexto"/>
              <p:cNvSpPr txBox="1"/>
              <p:nvPr/>
            </p:nvSpPr>
            <p:spPr>
              <a:xfrm>
                <a:off x="1822699" y="3697862"/>
                <a:ext cx="4254113" cy="400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;         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s-ES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s-ES" sz="16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s-E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s-ES" sz="16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s-E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s-ES" sz="16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8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699" y="3697862"/>
                <a:ext cx="4254113" cy="400046"/>
              </a:xfrm>
              <a:prstGeom prst="rect">
                <a:avLst/>
              </a:prstGeom>
              <a:blipFill>
                <a:blip r:embed="rId3"/>
                <a:stretch>
                  <a:fillRect r="-4011" b="-30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59 CuadroTexto"/>
              <p:cNvSpPr txBox="1"/>
              <p:nvPr/>
            </p:nvSpPr>
            <p:spPr>
              <a:xfrm>
                <a:off x="1538370" y="4205103"/>
                <a:ext cx="5667649" cy="688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s-ES" sz="1600" b="1" i="1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)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𝑖</m:t>
                              </m:r>
                            </m:e>
                          </m:acc>
                          <m:r>
                            <a:rPr lang="es-E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𝑗</m:t>
                              </m:r>
                            </m:e>
                          </m:acc>
                          <m:r>
                            <a:rPr lang="es-E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s-ES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/>
                                </a:rPr>
                                <m:t>𝒚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/>
                                </a:rPr>
                                <m:t>𝒛</m:t>
                              </m:r>
                            </m:sub>
                          </m:sSub>
                          <m:r>
                            <a:rPr lang="es-ES" sz="1600" b="1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/>
                                </a:rPr>
                                <m:t>𝒛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/>
                                </a:rPr>
                                <m:t>𝒚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s-ES" sz="1600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/>
                                </a:rPr>
                                <m:t>𝒛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  <m:r>
                            <a:rPr lang="es-ES" sz="16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/>
                                </a:rPr>
                                <m:t>𝒛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latin typeface="Cambria Math"/>
                            </a:rPr>
                            <m:t>𝒋</m:t>
                          </m:r>
                        </m:e>
                      </m:acc>
                      <m:r>
                        <a:rPr lang="es-ES" sz="1600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/>
                                </a:rPr>
                                <m:t>𝒚</m:t>
                              </m:r>
                            </m:sub>
                          </m:sSub>
                          <m:r>
                            <a:rPr lang="es-ES" sz="16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/>
                                </a:rPr>
                                <m:t>𝒚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s-ES" sz="1600" b="1" i="1" smtClean="0"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latin typeface="Cambria Math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es-ES" sz="1600" b="1" dirty="0"/>
              </a:p>
            </p:txBody>
          </p:sp>
        </mc:Choice>
        <mc:Fallback xmlns="">
          <p:sp>
            <p:nvSpPr>
              <p:cNvPr id="49" name="5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370" y="4205103"/>
                <a:ext cx="5667649" cy="688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60 CuadroTexto"/>
              <p:cNvSpPr txBox="1"/>
              <p:nvPr/>
            </p:nvSpPr>
            <p:spPr>
              <a:xfrm>
                <a:off x="641445" y="5503916"/>
                <a:ext cx="7888405" cy="896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s-ES" sz="1600" b="0" i="1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1600" b="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s-ES" sz="16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6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5" y="5503916"/>
                <a:ext cx="7888405" cy="896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adroTexto 50"/>
          <p:cNvSpPr txBox="1"/>
          <p:nvPr/>
        </p:nvSpPr>
        <p:spPr>
          <a:xfrm>
            <a:off x="466299" y="5038298"/>
            <a:ext cx="6632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Que suele escribirse como:</a:t>
            </a:r>
            <a:endParaRPr lang="es-ES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613891" y="584012"/>
            <a:ext cx="42162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Cálculo vectorial</a:t>
            </a:r>
          </a:p>
        </p:txBody>
      </p:sp>
    </p:spTree>
    <p:extLst>
      <p:ext uri="{BB962C8B-B14F-4D97-AF65-F5344CB8AC3E}">
        <p14:creationId xmlns:p14="http://schemas.microsoft.com/office/powerpoint/2010/main" val="9681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450375" y="1037230"/>
            <a:ext cx="57853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Momento de un vector respecto de un punto</a:t>
            </a:r>
            <a:endParaRPr lang="es-E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6 Rectángulo"/>
              <p:cNvSpPr/>
              <p:nvPr/>
            </p:nvSpPr>
            <p:spPr>
              <a:xfrm>
                <a:off x="470847" y="1425139"/>
                <a:ext cx="8263720" cy="11087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72000" rIns="72000">
                <a:spAutoFit/>
              </a:bodyPr>
              <a:lstStyle/>
              <a:p>
                <a:pPr algn="just"/>
                <a:r>
                  <a:rPr lang="es-ES" sz="1600" dirty="0" smtClean="0">
                    <a:cs typeface="Arial" pitchFamily="34" charset="0"/>
                  </a:rPr>
                  <a:t>Se define el </a:t>
                </a:r>
                <a:r>
                  <a:rPr lang="es-ES" sz="1600" b="1" dirty="0" smtClean="0">
                    <a:cs typeface="Arial" pitchFamily="34" charset="0"/>
                  </a:rPr>
                  <a:t>momento de un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s-ES" sz="1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s-ES" sz="1600" dirty="0" smtClean="0">
                    <a:cs typeface="Arial" pitchFamily="34" charset="0"/>
                  </a:rPr>
                  <a:t> aplicado a P, con respecto un punto O, como el producto vectorial entre el vector de posición,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s-ES" sz="1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𝒓</m:t>
                        </m:r>
                      </m:e>
                    </m:acc>
                    <m:r>
                      <a:rPr lang="es-ES" sz="16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s-ES" sz="1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s-ES" sz="1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s-ES" sz="1600" dirty="0" smtClean="0">
                    <a:cs typeface="Arial" pitchFamily="34" charset="0"/>
                  </a:rPr>
                  <a:t>, y el propio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s-ES" sz="1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s-ES" sz="1600" dirty="0" smtClean="0">
                    <a:cs typeface="Arial" pitchFamily="34" charset="0"/>
                  </a:rPr>
                  <a:t>:</a:t>
                </a:r>
                <a:r>
                  <a:rPr lang="es-ES" sz="1600" b="1" dirty="0" smtClean="0">
                    <a:cs typeface="Arial" pitchFamily="34" charset="0"/>
                  </a:rPr>
                  <a:t> </a:t>
                </a:r>
              </a:p>
              <a:p>
                <a:pPr algn="just"/>
                <a:endParaRPr lang="es-ES" sz="1600" b="1" dirty="0">
                  <a:cs typeface="Arial" pitchFamily="34" charset="0"/>
                </a:endParaRPr>
              </a:p>
              <a:p>
                <a:pPr algn="just"/>
                <a:endParaRPr lang="es-ES" sz="1600" b="1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47" y="1425139"/>
                <a:ext cx="8263720" cy="1108765"/>
              </a:xfrm>
              <a:prstGeom prst="rect">
                <a:avLst/>
              </a:prstGeom>
              <a:blipFill>
                <a:blip r:embed="rId2"/>
                <a:stretch>
                  <a:fillRect l="-590" t="-1099" r="-6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36 CuadroTexto"/>
              <p:cNvSpPr txBox="1"/>
              <p:nvPr/>
            </p:nvSpPr>
            <p:spPr>
              <a:xfrm>
                <a:off x="3850092" y="2039354"/>
                <a:ext cx="1527598" cy="42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⃗"/>
                              <m:ctrlPr>
                                <a:rPr lang="es-E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  <m:r>
                        <a:rPr lang="es-ES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092" y="2039354"/>
                <a:ext cx="1527598" cy="425245"/>
              </a:xfrm>
              <a:prstGeom prst="rect">
                <a:avLst/>
              </a:prstGeom>
              <a:blipFill>
                <a:blip r:embed="rId3"/>
                <a:stretch>
                  <a:fillRect t="-10145" r="-16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15 Grupo"/>
          <p:cNvGrpSpPr/>
          <p:nvPr/>
        </p:nvGrpSpPr>
        <p:grpSpPr>
          <a:xfrm>
            <a:off x="644441" y="2820538"/>
            <a:ext cx="3384834" cy="1669577"/>
            <a:chOff x="1408715" y="1715068"/>
            <a:chExt cx="3384834" cy="1669577"/>
          </a:xfrm>
        </p:grpSpPr>
        <p:sp>
          <p:nvSpPr>
            <p:cNvPr id="16" name="12 Triángulo isósceles"/>
            <p:cNvSpPr/>
            <p:nvPr/>
          </p:nvSpPr>
          <p:spPr>
            <a:xfrm rot="20917512">
              <a:off x="2349440" y="2433183"/>
              <a:ext cx="1474773" cy="524579"/>
            </a:xfrm>
            <a:prstGeom prst="triangle">
              <a:avLst>
                <a:gd name="adj" fmla="val 50682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7" name="10 Grupo"/>
            <p:cNvGrpSpPr/>
            <p:nvPr/>
          </p:nvGrpSpPr>
          <p:grpSpPr>
            <a:xfrm>
              <a:off x="1622291" y="1715068"/>
              <a:ext cx="2239169" cy="1591092"/>
              <a:chOff x="639653" y="1933433"/>
              <a:chExt cx="2239169" cy="1591092"/>
            </a:xfrm>
          </p:grpSpPr>
          <p:grpSp>
            <p:nvGrpSpPr>
              <p:cNvPr id="23" name="9 Grupo"/>
              <p:cNvGrpSpPr/>
              <p:nvPr/>
            </p:nvGrpSpPr>
            <p:grpSpPr>
              <a:xfrm>
                <a:off x="639653" y="1933433"/>
                <a:ext cx="2144490" cy="1591092"/>
                <a:chOff x="639653" y="1933433"/>
                <a:chExt cx="2144490" cy="1591092"/>
              </a:xfrm>
            </p:grpSpPr>
            <p:cxnSp>
              <p:nvCxnSpPr>
                <p:cNvPr id="29" name="8 Conector recto"/>
                <p:cNvCxnSpPr/>
                <p:nvPr/>
              </p:nvCxnSpPr>
              <p:spPr>
                <a:xfrm>
                  <a:off x="1405719" y="3316406"/>
                  <a:ext cx="13784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38 Conector recto"/>
                <p:cNvCxnSpPr/>
                <p:nvPr/>
              </p:nvCxnSpPr>
              <p:spPr>
                <a:xfrm rot="5400000">
                  <a:off x="711957" y="2622645"/>
                  <a:ext cx="13784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43 Conector recto"/>
                <p:cNvCxnSpPr/>
                <p:nvPr/>
              </p:nvCxnSpPr>
              <p:spPr>
                <a:xfrm rot="-1800000">
                  <a:off x="639653" y="3524525"/>
                  <a:ext cx="828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45 Conector recto de flecha"/>
              <p:cNvCxnSpPr>
                <a:endCxn id="16" idx="4"/>
              </p:cNvCxnSpPr>
              <p:nvPr/>
            </p:nvCxnSpPr>
            <p:spPr>
              <a:xfrm flipV="1">
                <a:off x="1405319" y="3025543"/>
                <a:ext cx="1473503" cy="293137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47 Conector recto de flecha"/>
              <p:cNvCxnSpPr/>
              <p:nvPr/>
            </p:nvCxnSpPr>
            <p:spPr>
              <a:xfrm>
                <a:off x="2046460" y="2649636"/>
                <a:ext cx="819571" cy="38016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51 Conector recto de flecha"/>
              <p:cNvCxnSpPr/>
              <p:nvPr/>
            </p:nvCxnSpPr>
            <p:spPr>
              <a:xfrm flipH="1" flipV="1">
                <a:off x="1037231" y="2661314"/>
                <a:ext cx="381100" cy="65406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54 CuadroTexto"/>
                  <p:cNvSpPr txBox="1"/>
                  <p:nvPr/>
                </p:nvSpPr>
                <p:spPr>
                  <a:xfrm>
                    <a:off x="2389080" y="3049592"/>
                    <a:ext cx="33342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55" name="54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9080" y="3049592"/>
                    <a:ext cx="333425" cy="33855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27273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55 CuadroTexto"/>
                  <p:cNvSpPr txBox="1"/>
                  <p:nvPr/>
                </p:nvSpPr>
                <p:spPr>
                  <a:xfrm>
                    <a:off x="2143421" y="2353557"/>
                    <a:ext cx="34996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56" name="55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3421" y="2353557"/>
                    <a:ext cx="349968" cy="33855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4545" r="-19298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29 CuadroTexto"/>
                <p:cNvSpPr txBox="1"/>
                <p:nvPr/>
              </p:nvSpPr>
              <p:spPr>
                <a:xfrm>
                  <a:off x="1408715" y="2287591"/>
                  <a:ext cx="649344" cy="3883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  <m:t>𝑂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0" name="2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715" y="2287591"/>
                  <a:ext cx="649344" cy="38831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30 CuadroTexto"/>
                <p:cNvSpPr txBox="1"/>
                <p:nvPr/>
              </p:nvSpPr>
              <p:spPr>
                <a:xfrm>
                  <a:off x="2227580" y="3038218"/>
                  <a:ext cx="3756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1" name="3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7580" y="3038218"/>
                  <a:ext cx="375616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31 CuadroTexto"/>
                <p:cNvSpPr txBox="1"/>
                <p:nvPr/>
              </p:nvSpPr>
              <p:spPr>
                <a:xfrm>
                  <a:off x="3772052" y="2562822"/>
                  <a:ext cx="102149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𝑃</m:t>
                        </m:r>
                        <m:r>
                          <a:rPr lang="es-ES" sz="1600" b="0" i="1" smtClean="0">
                            <a:latin typeface="Cambria Math"/>
                          </a:rPr>
                          <m:t>(</m:t>
                        </m:r>
                        <m:r>
                          <a:rPr lang="es-ES" sz="1600" b="0" i="1" smtClean="0">
                            <a:latin typeface="Cambria Math"/>
                          </a:rPr>
                          <m:t>𝑥</m:t>
                        </m:r>
                        <m:r>
                          <a:rPr lang="es-ES" sz="1600" b="0" i="1" smtClean="0">
                            <a:latin typeface="Cambria Math"/>
                          </a:rPr>
                          <m:t>,</m:t>
                        </m:r>
                        <m:r>
                          <a:rPr lang="es-ES" sz="1600" b="0" i="1" smtClean="0">
                            <a:latin typeface="Cambria Math"/>
                          </a:rPr>
                          <m:t>𝑦</m:t>
                        </m:r>
                        <m:r>
                          <a:rPr lang="es-ES" sz="1600" b="0" i="1" smtClean="0">
                            <a:latin typeface="Cambria Math"/>
                          </a:rPr>
                          <m:t>,</m:t>
                        </m:r>
                        <m:r>
                          <a:rPr lang="es-ES" sz="1600" b="0" i="1" smtClean="0">
                            <a:latin typeface="Cambria Math"/>
                          </a:rPr>
                          <m:t>𝑧</m:t>
                        </m:r>
                        <m:r>
                          <a:rPr lang="es-ES" sz="16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2" name="3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2052" y="2562822"/>
                  <a:ext cx="1021497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14 Arco"/>
            <p:cNvSpPr/>
            <p:nvPr/>
          </p:nvSpPr>
          <p:spPr>
            <a:xfrm rot="19169235">
              <a:off x="2265530" y="2866030"/>
              <a:ext cx="450376" cy="518615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33 CuadroTexto"/>
                <p:cNvSpPr txBox="1"/>
                <p:nvPr/>
              </p:nvSpPr>
              <p:spPr>
                <a:xfrm>
                  <a:off x="2191185" y="2551450"/>
                  <a:ext cx="55387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90</m:t>
                            </m:r>
                          </m:e>
                          <m:sup>
                            <m:r>
                              <a:rPr lang="es-ES" sz="16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4" name="3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1185" y="2551450"/>
                  <a:ext cx="553870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4258102" y="2784145"/>
                <a:ext cx="4435522" cy="2181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600" dirty="0" smtClean="0"/>
                  <a:t>Ejemplos: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El </a:t>
                </a:r>
                <a:r>
                  <a:rPr lang="es-ES" sz="1600" dirty="0" smtClean="0">
                    <a:solidFill>
                      <a:srgbClr val="00B0F0"/>
                    </a:solidFill>
                  </a:rPr>
                  <a:t>momento angular</a:t>
                </a:r>
                <a:r>
                  <a:rPr lang="es-ES" sz="16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s-ES" sz="1600" dirty="0" smtClean="0"/>
                  <a:t>, de una partícula de masa m que se mueve con velocidad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ES" sz="1600" dirty="0" smtClean="0"/>
                  <a:t>, que se define como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𝐿</m:t>
                        </m:r>
                      </m:e>
                    </m:acc>
                    <m:r>
                      <a:rPr lang="es-ES" sz="16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acc>
                    <m:r>
                      <a:rPr lang="es-ES" sz="16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ES" sz="1600" dirty="0" smtClean="0"/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s-ES" sz="1600" dirty="0" smtClean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El </a:t>
                </a:r>
                <a:r>
                  <a:rPr lang="es-ES" sz="1600" dirty="0" smtClean="0">
                    <a:solidFill>
                      <a:srgbClr val="00B0F0"/>
                    </a:solidFill>
                  </a:rPr>
                  <a:t>momento de una fuerza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s-ES" sz="1600" dirty="0" smtClean="0"/>
                  <a:t> aplicada a un punto P respecto a un punto O que se define como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𝑀</m:t>
                        </m:r>
                      </m:e>
                    </m:acc>
                    <m:r>
                      <a:rPr lang="es-ES" sz="16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acc>
                    <m:r>
                      <a:rPr lang="es-ES" sz="1600" i="1">
                        <a:latin typeface="Cambria Math"/>
                        <a:ea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s-ES" sz="1600" dirty="0" smtClean="0"/>
                  <a:t>.</a:t>
                </a:r>
                <a:endParaRPr lang="es-ES" sz="1600" dirty="0"/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02" y="2784145"/>
                <a:ext cx="4435522" cy="2181879"/>
              </a:xfrm>
              <a:prstGeom prst="rect">
                <a:avLst/>
              </a:prstGeom>
              <a:blipFill>
                <a:blip r:embed="rId10"/>
                <a:stretch>
                  <a:fillRect l="-825" t="-559" r="-688" b="-30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/>
          <p:cNvSpPr txBox="1"/>
          <p:nvPr/>
        </p:nvSpPr>
        <p:spPr>
          <a:xfrm>
            <a:off x="4613891" y="584011"/>
            <a:ext cx="43015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Cálculo vectorial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6" y="4593731"/>
            <a:ext cx="2707029" cy="1894920"/>
          </a:xfrm>
          <a:prstGeom prst="rect">
            <a:avLst/>
          </a:prstGeom>
        </p:spPr>
      </p:pic>
      <p:pic>
        <p:nvPicPr>
          <p:cNvPr id="33" name="Imagen 32">
            <a:hlinkClick r:id="rId12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6945" y="966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31800" y="2683372"/>
            <a:ext cx="5532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a) El producto vectorial de los dos vectores viene dado por: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631796" y="3238158"/>
                <a:ext cx="4892621" cy="896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acc>
                        <m:accPr>
                          <m:chr m:val="̂"/>
                          <m:ctrlPr>
                            <a:rPr lang="es-E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acc>
                        <m:accPr>
                          <m:chr m:val="̂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acc>
                        <m:accPr>
                          <m:chr m:val="̂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es-ES" sz="1600" b="1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96" y="3238158"/>
                <a:ext cx="4892621" cy="8967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454641" y="4329210"/>
            <a:ext cx="7156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b</a:t>
            </a:r>
            <a:r>
              <a:rPr lang="es-ES" sz="1600" dirty="0" smtClean="0"/>
              <a:t>) El área del paralelogramo viene dada por el módulo del producto vectorial: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707996" y="4705610"/>
                <a:ext cx="3565848" cy="312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=8,66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96" y="4705610"/>
                <a:ext cx="3565848" cy="312971"/>
              </a:xfrm>
              <a:prstGeom prst="rect">
                <a:avLst/>
              </a:prstGeom>
              <a:blipFill>
                <a:blip r:embed="rId3"/>
                <a:stretch>
                  <a:fillRect l="-684" t="-13725" r="-684" b="-196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454641" y="1085952"/>
            <a:ext cx="8318500" cy="1341700"/>
            <a:chOff x="482600" y="1202085"/>
            <a:chExt cx="8318500" cy="1341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ángulo 10"/>
                <p:cNvSpPr/>
                <p:nvPr/>
              </p:nvSpPr>
              <p:spPr>
                <a:xfrm>
                  <a:off x="482600" y="1540639"/>
                  <a:ext cx="8318500" cy="100314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tIns="108000">
                  <a:spAutoFit/>
                </a:bodyPr>
                <a:lstStyle/>
                <a:p>
                  <a:pPr algn="just"/>
                  <a:r>
                    <a:rPr lang="es-ES" sz="1600" dirty="0">
                      <a:latin typeface="Nunito Sans" panose="00000500000000000000" pitchFamily="2" charset="0"/>
                    </a:rPr>
                    <a:t>Sean los vectores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es-ES" sz="1600" dirty="0"/>
                    <a:t>;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=5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+5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a14:m>
                  <a:r>
                    <a:rPr lang="es-ES" sz="1600" dirty="0">
                      <a:latin typeface="Nunito Sans" panose="00000500000000000000" pitchFamily="2" charset="0"/>
                    </a:rPr>
                    <a:t>, Calcular: a) El producto vectorial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s-ES" sz="1600" dirty="0">
                      <a:latin typeface="Nunito Sans" panose="00000500000000000000" pitchFamily="2" charset="0"/>
                    </a:rPr>
                    <a:t>; b) El área del paralelogramo formado por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s-ES" sz="1600" dirty="0">
                      <a:latin typeface="Nunito Sans" panose="00000500000000000000" pitchFamily="2" charset="0"/>
                    </a:rPr>
                    <a:t> y</a:t>
                  </a:r>
                  <a14:m>
                    <m:oMath xmlns:m="http://schemas.openxmlformats.org/officeDocument/2006/math">
                      <m:r>
                        <a:rPr lang="es-ES" sz="160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s-ES" sz="1600" dirty="0">
                      <a:latin typeface="Nunito Sans" panose="00000500000000000000" pitchFamily="2" charset="0"/>
                    </a:rPr>
                    <a:t>; c) El valor de las componentes </a:t>
                  </a:r>
                  <a14:m>
                    <m:oMath xmlns:m="http://schemas.openxmlformats.org/officeDocument/2006/math">
                      <m:r>
                        <a:rPr lang="es-ES" sz="1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s-ES" sz="1600" dirty="0">
                      <a:latin typeface="Nunito Sans" panose="00000500000000000000" pitchFamily="2" charset="0"/>
                    </a:rPr>
                    <a:t> y </a:t>
                  </a:r>
                  <a14:m>
                    <m:oMath xmlns:m="http://schemas.openxmlformats.org/officeDocument/2006/math">
                      <m:r>
                        <a:rPr lang="es-ES" sz="16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s-ES" sz="1600" dirty="0">
                      <a:latin typeface="Nunito Sans" panose="00000500000000000000" pitchFamily="2" charset="0"/>
                    </a:rPr>
                    <a:t> del del vector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=2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es-ES" sz="1600" dirty="0">
                      <a:latin typeface="Nunito Sans" panose="00000500000000000000" pitchFamily="2" charset="0"/>
                    </a:rPr>
                    <a:t> para que sea paralelo 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s-ES" sz="1600" dirty="0">
                      <a:latin typeface="Nunito Sans" panose="00000500000000000000" pitchFamily="2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á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" y="1540639"/>
                  <a:ext cx="8318500" cy="10031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CuadroTexto 11"/>
            <p:cNvSpPr txBox="1"/>
            <p:nvPr/>
          </p:nvSpPr>
          <p:spPr>
            <a:xfrm>
              <a:off x="482600" y="1202085"/>
              <a:ext cx="2133600" cy="338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+mj-lt"/>
                </a:rPr>
                <a:t>Ejercicio resuelto </a:t>
              </a:r>
              <a:r>
                <a:rPr lang="es-ES" sz="16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469900" y="5105724"/>
                <a:ext cx="7471725" cy="374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 smtClean="0"/>
                  <a:t>c) Para que los vectores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ES" sz="1600" dirty="0" smtClean="0"/>
                  <a:t> y</a:t>
                </a:r>
                <a14:m>
                  <m:oMath xmlns:m="http://schemas.openxmlformats.org/officeDocument/2006/math">
                    <m:r>
                      <a:rPr lang="es-E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sz="1600" dirty="0" smtClean="0"/>
                  <a:t> sean paralelos, el producto vectorial debe ser nulo:</a:t>
                </a:r>
                <a:endParaRPr lang="es-ES" sz="16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5105724"/>
                <a:ext cx="7471725" cy="374974"/>
              </a:xfrm>
              <a:prstGeom prst="rect">
                <a:avLst/>
              </a:prstGeom>
              <a:blipFill>
                <a:blip r:embed="rId5"/>
                <a:stretch>
                  <a:fillRect l="-408" t="-4918" b="-229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631796" y="5598976"/>
                <a:ext cx="6383542" cy="87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ES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−5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96" y="5598976"/>
                <a:ext cx="6383542" cy="8749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/>
          <p:cNvSpPr/>
          <p:nvPr/>
        </p:nvSpPr>
        <p:spPr>
          <a:xfrm>
            <a:off x="4543705" y="522698"/>
            <a:ext cx="4600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3. Cálculo vectorial</a:t>
            </a:r>
          </a:p>
        </p:txBody>
      </p:sp>
    </p:spTree>
    <p:extLst>
      <p:ext uri="{BB962C8B-B14F-4D97-AF65-F5344CB8AC3E}">
        <p14:creationId xmlns:p14="http://schemas.microsoft.com/office/powerpoint/2010/main" val="20760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06400" y="1079500"/>
            <a:ext cx="3746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Comparando componentes, se obtiene: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410793" y="1517134"/>
                <a:ext cx="16979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=0;   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93" y="1517134"/>
                <a:ext cx="1697965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415086" y="1963370"/>
                <a:ext cx="2113720" cy="357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=0; 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86" y="1963370"/>
                <a:ext cx="2113720" cy="357983"/>
              </a:xfrm>
              <a:prstGeom prst="rect">
                <a:avLst/>
              </a:prstGeom>
              <a:blipFill>
                <a:blip r:embed="rId3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419100" y="2438400"/>
                <a:ext cx="23248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 smtClean="0"/>
                  <a:t>Por tanto 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sz="1600" dirty="0" smtClean="0"/>
                  <a:t> es:</a:t>
                </a:r>
                <a:endParaRPr lang="es-ES" sz="16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438400"/>
                <a:ext cx="2324804" cy="338554"/>
              </a:xfrm>
              <a:prstGeom prst="rect">
                <a:avLst/>
              </a:prstGeom>
              <a:blipFill>
                <a:blip r:embed="rId4"/>
                <a:stretch>
                  <a:fillRect l="-1575" t="-16071" r="-262" b="-232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3136900" y="2508250"/>
                <a:ext cx="10772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̂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̂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s-ES" sz="1600" b="1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900" y="2508250"/>
                <a:ext cx="1077218" cy="246221"/>
              </a:xfrm>
              <a:prstGeom prst="rect">
                <a:avLst/>
              </a:prstGeom>
              <a:blipFill>
                <a:blip r:embed="rId5"/>
                <a:stretch>
                  <a:fillRect l="-2273" t="-19512" r="-26705" b="-1951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ángulo 13"/>
          <p:cNvSpPr/>
          <p:nvPr/>
        </p:nvSpPr>
        <p:spPr>
          <a:xfrm>
            <a:off x="4543705" y="522698"/>
            <a:ext cx="4600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3. Cálculo vectorial</a:t>
            </a:r>
          </a:p>
        </p:txBody>
      </p:sp>
    </p:spTree>
    <p:extLst>
      <p:ext uri="{BB962C8B-B14F-4D97-AF65-F5344CB8AC3E}">
        <p14:creationId xmlns:p14="http://schemas.microsoft.com/office/powerpoint/2010/main" val="20080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07424"/>
                  </p:ext>
                </p:extLst>
              </p:nvPr>
            </p:nvGraphicFramePr>
            <p:xfrm>
              <a:off x="508000" y="1206500"/>
              <a:ext cx="8178801" cy="239934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dirty="0" smtClean="0"/>
                            <a:t>Sean los puntos A (2, 1,</a:t>
                          </a:r>
                          <a:r>
                            <a:rPr lang="es-ES" sz="1600" baseline="0" dirty="0" smtClean="0"/>
                            <a:t> </a:t>
                          </a:r>
                          <a:r>
                            <a:rPr lang="es-ES" sz="1600" dirty="0" smtClean="0"/>
                            <a:t>- 3), B (-2, -1, -2) y C (0, 3, -1):</a:t>
                          </a:r>
                          <a:r>
                            <a:rPr lang="es-ES" sz="1600" baseline="0" dirty="0" smtClean="0"/>
                            <a:t> </a:t>
                          </a:r>
                          <a:r>
                            <a:rPr lang="es-ES" sz="1600" dirty="0" smtClean="0"/>
                            <a:t>Calcular: i) El área del triángulo que forman los tres puntos; </a:t>
                          </a:r>
                          <a:r>
                            <a:rPr lang="es-ES" sz="1600" dirty="0" err="1" smtClean="0"/>
                            <a:t>ii</a:t>
                          </a:r>
                          <a:r>
                            <a:rPr lang="es-ES" sz="1600" dirty="0" smtClean="0"/>
                            <a:t>) El ángulo que forman los vectores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dirty="0" smtClean="0"/>
                            <a:t> y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dirty="0" smtClean="0"/>
                            <a:t>; iii) El </a:t>
                          </a:r>
                          <a:r>
                            <a:rPr lang="es-ES" sz="1600" dirty="0"/>
                            <a:t>momento del vector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dirty="0" smtClean="0"/>
                            <a:t>, </a:t>
                          </a:r>
                          <a:r>
                            <a:rPr lang="es-ES" sz="1600" dirty="0"/>
                            <a:t>respecto del origen de </a:t>
                          </a:r>
                          <a:r>
                            <a:rPr lang="es-ES" sz="1600" dirty="0" smtClean="0"/>
                            <a:t>coordenadas.</a:t>
                          </a:r>
                        </a:p>
                        <a:p>
                          <a:pPr marL="355600" marR="0" lvl="0" indent="-3556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 7,35; ii)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67,78</m:t>
                                  </m:r>
                                </m:e>
                                <m:sup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iii)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dirty="0" smtClean="0"/>
                            <a:t>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El </a:t>
                          </a:r>
                          <a:r>
                            <a:rPr lang="es-ES" sz="1600" dirty="0"/>
                            <a:t>punto de aplicación de la fuerza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 es el punto P (3, 0, 2). Calcula el momento de la </a:t>
                          </a:r>
                          <a:r>
                            <a:rPr lang="es-ES" sz="1600" dirty="0" smtClean="0"/>
                            <a:t>fuerza: i) Respecto </a:t>
                          </a:r>
                          <a:r>
                            <a:rPr lang="es-ES" sz="1600" dirty="0"/>
                            <a:t>al </a:t>
                          </a:r>
                          <a:r>
                            <a:rPr lang="es-ES" sz="1600" dirty="0" smtClean="0"/>
                            <a:t>origen; ii) Respecto </a:t>
                          </a:r>
                          <a:r>
                            <a:rPr lang="es-ES" sz="1600" dirty="0"/>
                            <a:t>al punto </a:t>
                          </a:r>
                          <a:r>
                            <a:rPr lang="es-ES" sz="1600" dirty="0" smtClean="0"/>
                            <a:t>Q (</a:t>
                          </a:r>
                          <a:r>
                            <a:rPr lang="es-ES" sz="1600" dirty="0"/>
                            <a:t>1, 1, 1).</a:t>
                          </a:r>
                        </a:p>
                        <a:p>
                          <a:pPr marL="0" indent="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oMath>
                          </a14:m>
                          <a:r>
                            <a:rPr lang="es-ES" sz="1600" dirty="0"/>
                            <a:t>; </a:t>
                          </a:r>
                          <a:r>
                            <a:rPr lang="es-ES" sz="1600" dirty="0" smtClean="0"/>
                            <a:t>ii)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oMath>
                          </a14:m>
                          <a:r>
                            <a:rPr lang="es-ES" sz="1600" dirty="0" smtClean="0"/>
                            <a:t>.</a:t>
                          </a:r>
                          <a:endParaRPr lang="es-E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07424"/>
                  </p:ext>
                </p:extLst>
              </p:nvPr>
            </p:nvGraphicFramePr>
            <p:xfrm>
              <a:off x="508000" y="1206500"/>
              <a:ext cx="8178801" cy="239934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15893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498" t="-29319" r="-158" b="-8429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90512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498" t="-165772" r="-158" b="-805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ángulo 3"/>
          <p:cNvSpPr/>
          <p:nvPr/>
        </p:nvSpPr>
        <p:spPr>
          <a:xfrm>
            <a:off x="4543705" y="522698"/>
            <a:ext cx="4600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3. Cálculo vectorial</a:t>
            </a:r>
          </a:p>
        </p:txBody>
      </p:sp>
    </p:spTree>
    <p:extLst>
      <p:ext uri="{BB962C8B-B14F-4D97-AF65-F5344CB8AC3E}">
        <p14:creationId xmlns:p14="http://schemas.microsoft.com/office/powerpoint/2010/main" val="23630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26591" y="584011"/>
            <a:ext cx="15741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Trigonometría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7" name="23 Grupo"/>
          <p:cNvGrpSpPr/>
          <p:nvPr/>
        </p:nvGrpSpPr>
        <p:grpSpPr>
          <a:xfrm>
            <a:off x="709682" y="3057098"/>
            <a:ext cx="3084394" cy="2881951"/>
            <a:chOff x="1132764" y="1801504"/>
            <a:chExt cx="3084394" cy="2881951"/>
          </a:xfrm>
        </p:grpSpPr>
        <p:sp>
          <p:nvSpPr>
            <p:cNvPr id="8" name="18 Arco"/>
            <p:cNvSpPr/>
            <p:nvPr/>
          </p:nvSpPr>
          <p:spPr>
            <a:xfrm>
              <a:off x="1664388" y="2625135"/>
              <a:ext cx="1392072" cy="1719618"/>
            </a:xfrm>
            <a:prstGeom prst="arc">
              <a:avLst>
                <a:gd name="adj1" fmla="val 18584046"/>
                <a:gd name="adj2" fmla="val 2041044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12 Elipse"/>
            <p:cNvSpPr/>
            <p:nvPr/>
          </p:nvSpPr>
          <p:spPr>
            <a:xfrm>
              <a:off x="1132764" y="1801504"/>
              <a:ext cx="2880000" cy="28796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" name="14 Conector recto"/>
            <p:cNvCxnSpPr/>
            <p:nvPr/>
          </p:nvCxnSpPr>
          <p:spPr>
            <a:xfrm>
              <a:off x="2565779" y="3241343"/>
              <a:ext cx="144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6 Conector recto"/>
            <p:cNvCxnSpPr/>
            <p:nvPr/>
          </p:nvCxnSpPr>
          <p:spPr>
            <a:xfrm rot="-3000000">
              <a:off x="2308744" y="2684059"/>
              <a:ext cx="144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7 Arco"/>
            <p:cNvSpPr/>
            <p:nvPr/>
          </p:nvSpPr>
          <p:spPr>
            <a:xfrm>
              <a:off x="1135038" y="1803777"/>
              <a:ext cx="2880000" cy="2879678"/>
            </a:xfrm>
            <a:prstGeom prst="arc">
              <a:avLst>
                <a:gd name="adj1" fmla="val 18584046"/>
                <a:gd name="adj2" fmla="val 0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9 CuadroTexto"/>
            <p:cNvSpPr txBox="1"/>
            <p:nvPr/>
          </p:nvSpPr>
          <p:spPr>
            <a:xfrm>
              <a:off x="3903260" y="2402006"/>
              <a:ext cx="313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14" name="20 CuadroTexto"/>
            <p:cNvSpPr txBox="1"/>
            <p:nvPr/>
          </p:nvSpPr>
          <p:spPr>
            <a:xfrm>
              <a:off x="3223146" y="3168555"/>
              <a:ext cx="313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i="1" dirty="0" smtClean="0">
                  <a:latin typeface="Arial" pitchFamily="34" charset="0"/>
                  <a:cs typeface="Arial" pitchFamily="34" charset="0"/>
                </a:rPr>
                <a:t>r</a:t>
              </a:r>
              <a:endParaRPr lang="es-ES" sz="16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21 CuadroTexto"/>
            <p:cNvSpPr txBox="1"/>
            <p:nvPr/>
          </p:nvSpPr>
          <p:spPr>
            <a:xfrm>
              <a:off x="2963839" y="2813712"/>
              <a:ext cx="313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es-ES" sz="1600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22 CuadroTexto"/>
              <p:cNvSpPr txBox="1"/>
              <p:nvPr/>
            </p:nvSpPr>
            <p:spPr>
              <a:xfrm>
                <a:off x="4429420" y="2988179"/>
                <a:ext cx="2756909" cy="512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 (á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𝑛𝑔𝑢𝑙𝑜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𝑒𝑛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𝑟𝑎𝑑𝑖𝑎𝑛𝑒𝑠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6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420" y="2988179"/>
                <a:ext cx="2756909" cy="5123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24 CuadroTexto"/>
          <p:cNvSpPr txBox="1"/>
          <p:nvPr/>
        </p:nvSpPr>
        <p:spPr>
          <a:xfrm>
            <a:off x="4435522" y="4967785"/>
            <a:ext cx="429904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Los valores del seno y la tangente de un ángulo pequeño coinciden con el del ángulo expresado en radianes</a:t>
            </a:r>
            <a:endParaRPr lang="es-ES" sz="1600" dirty="0">
              <a:cs typeface="Arial" pitchFamily="34" charset="0"/>
            </a:endParaRPr>
          </a:p>
        </p:txBody>
      </p:sp>
      <p:sp>
        <p:nvSpPr>
          <p:cNvPr id="18" name="26 CuadroTexto"/>
          <p:cNvSpPr txBox="1"/>
          <p:nvPr/>
        </p:nvSpPr>
        <p:spPr>
          <a:xfrm>
            <a:off x="4476465" y="3821373"/>
            <a:ext cx="2702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cs typeface="Arial" pitchFamily="34" charset="0"/>
              </a:rPr>
              <a:t>Si </a:t>
            </a:r>
            <a:r>
              <a:rPr lang="es-ES" sz="1600" dirty="0" smtClean="0">
                <a:cs typeface="Arial" pitchFamily="34" charset="0"/>
                <a:sym typeface="Symbol"/>
              </a:rPr>
              <a:t> es menor de 25º: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27 CuadroTexto"/>
              <p:cNvSpPr txBox="1"/>
              <p:nvPr/>
            </p:nvSpPr>
            <p:spPr>
              <a:xfrm>
                <a:off x="5002626" y="4257419"/>
                <a:ext cx="17554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𝑠𝑒𝑛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𝑡𝑔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9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626" y="4257419"/>
                <a:ext cx="1755481" cy="338554"/>
              </a:xfrm>
              <a:prstGeom prst="rect">
                <a:avLst/>
              </a:prstGeom>
              <a:blipFill>
                <a:blip r:embed="rId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/>
          <p:cNvSpPr txBox="1"/>
          <p:nvPr/>
        </p:nvSpPr>
        <p:spPr>
          <a:xfrm>
            <a:off x="450375" y="1487606"/>
            <a:ext cx="828419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Grado sexagesimal</a:t>
            </a:r>
            <a:r>
              <a:rPr lang="es-ES" sz="1600" dirty="0" smtClean="0"/>
              <a:t>. Resulta de dividirla circunferencia en 3600 y es la unidad que se utiliza en la vida cotidiana.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Radian</a:t>
            </a:r>
            <a:r>
              <a:rPr lang="es-ES" sz="1600" dirty="0" smtClean="0"/>
              <a:t>. Se define como el ángulo que limita un arco igual al radio de la circunferencia. Es la unidad del SI. Su símbolo es </a:t>
            </a:r>
            <a:r>
              <a:rPr lang="es-ES" sz="1600" b="1" dirty="0" smtClean="0"/>
              <a:t>rad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54841" y="968990"/>
            <a:ext cx="370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4.1. Medida de ángulos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27" name="Imagen 26">
            <a:hlinkClick r:id="rId4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6945" y="966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1" y="2106037"/>
            <a:ext cx="3847192" cy="384719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0200" y="948650"/>
            <a:ext cx="8470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>
                <a:solidFill>
                  <a:srgbClr val="0070C0"/>
                </a:solidFill>
              </a:rPr>
              <a:t>partir </a:t>
            </a:r>
            <a:r>
              <a:rPr lang="es-ES" sz="1600" b="1" dirty="0" smtClean="0">
                <a:solidFill>
                  <a:srgbClr val="0070C0"/>
                </a:solidFill>
              </a:rPr>
              <a:t>del 20 de </a:t>
            </a:r>
            <a:r>
              <a:rPr lang="es-ES" sz="1600" b="1" dirty="0">
                <a:solidFill>
                  <a:srgbClr val="0070C0"/>
                </a:solidFill>
              </a:rPr>
              <a:t>mayo de 2019, las 7 unidades básicas están basadas en 7 números exactos, algunos de los cuales son constantes físicas universales.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775707" y="1816039"/>
                <a:ext cx="33497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=6,626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070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−34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707" y="1816039"/>
                <a:ext cx="3349700" cy="246221"/>
              </a:xfrm>
              <a:prstGeom prst="rect">
                <a:avLst/>
              </a:prstGeom>
              <a:blipFill>
                <a:blip r:embed="rId3"/>
                <a:stretch>
                  <a:fillRect l="-909" t="-2500" b="-3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4724604" y="1513996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00B0F0"/>
                </a:solidFill>
              </a:rPr>
              <a:t>Constante de Planck:</a:t>
            </a:r>
            <a:endParaRPr lang="es-ES" sz="1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807319" y="2418278"/>
                <a:ext cx="21092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=299 792 458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319" y="2418278"/>
                <a:ext cx="2109231" cy="246221"/>
              </a:xfrm>
              <a:prstGeom prst="rect">
                <a:avLst/>
              </a:prstGeom>
              <a:blipFill>
                <a:blip r:embed="rId4"/>
                <a:stretch>
                  <a:fillRect l="-867" t="-5000" r="-289" b="-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/>
          <p:cNvSpPr txBox="1"/>
          <p:nvPr/>
        </p:nvSpPr>
        <p:spPr>
          <a:xfrm>
            <a:off x="4724604" y="2154605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00B0F0"/>
                </a:solidFill>
              </a:rPr>
              <a:t>Velocidad de la luz en el vacío:</a:t>
            </a:r>
            <a:endParaRPr lang="es-ES" sz="1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4851114" y="3270672"/>
                <a:ext cx="23440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𝐶𝑠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192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631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770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s-ES" sz="1600" dirty="0" smtClean="0"/>
                  <a:t> </a:t>
                </a:r>
                <a:endParaRPr lang="es-ES" sz="16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114" y="3270672"/>
                <a:ext cx="2344040" cy="246221"/>
              </a:xfrm>
              <a:prstGeom prst="rect">
                <a:avLst/>
              </a:prstGeom>
              <a:blipFill>
                <a:blip r:embed="rId5"/>
                <a:stretch>
                  <a:fillRect l="-3125" t="-5000" b="-12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/>
          <p:cNvSpPr txBox="1"/>
          <p:nvPr/>
        </p:nvSpPr>
        <p:spPr>
          <a:xfrm>
            <a:off x="4766666" y="2758831"/>
            <a:ext cx="392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B0F0"/>
                </a:solidFill>
              </a:rPr>
              <a:t>Frecuencia de la transición hiperfina del estado base del átomo de Cesio-133: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4822265" y="3906523"/>
                <a:ext cx="2769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=1,602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176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634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265" y="3906523"/>
                <a:ext cx="2769989" cy="246221"/>
              </a:xfrm>
              <a:prstGeom prst="rect">
                <a:avLst/>
              </a:prstGeom>
              <a:blipFill>
                <a:blip r:embed="rId6"/>
                <a:stretch>
                  <a:fillRect l="-441" t="-2500" r="-441" b="-2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/>
          <p:cNvSpPr txBox="1"/>
          <p:nvPr/>
        </p:nvSpPr>
        <p:spPr>
          <a:xfrm>
            <a:off x="4728610" y="3627117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00B0F0"/>
                </a:solidFill>
              </a:rPr>
              <a:t>Carga elemental:</a:t>
            </a:r>
            <a:endParaRPr lang="es-ES" sz="1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4834965" y="4618235"/>
                <a:ext cx="34371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=1,380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649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−23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65" y="4618235"/>
                <a:ext cx="3437159" cy="246221"/>
              </a:xfrm>
              <a:prstGeom prst="rect">
                <a:avLst/>
              </a:prstGeom>
              <a:blipFill>
                <a:blip r:embed="rId7"/>
                <a:stretch>
                  <a:fillRect l="-887" t="-5000" b="-3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/>
          <p:cNvSpPr txBox="1"/>
          <p:nvPr/>
        </p:nvSpPr>
        <p:spPr>
          <a:xfrm>
            <a:off x="4766666" y="4290053"/>
            <a:ext cx="2496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0B0F0"/>
                </a:solidFill>
              </a:rPr>
              <a:t>Constante de </a:t>
            </a:r>
            <a:r>
              <a:rPr lang="es-ES" sz="1600" dirty="0" smtClean="0">
                <a:solidFill>
                  <a:srgbClr val="00B0F0"/>
                </a:solidFill>
              </a:rPr>
              <a:t>Boltzmann:</a:t>
            </a:r>
            <a:endParaRPr lang="es-ES" sz="1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/>
              <p:cNvSpPr txBox="1"/>
              <p:nvPr/>
            </p:nvSpPr>
            <p:spPr>
              <a:xfrm>
                <a:off x="4834965" y="5322070"/>
                <a:ext cx="29558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=6,022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140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76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65" y="5322070"/>
                <a:ext cx="2955873" cy="246221"/>
              </a:xfrm>
              <a:prstGeom prst="rect">
                <a:avLst/>
              </a:prstGeom>
              <a:blipFill>
                <a:blip r:embed="rId8"/>
                <a:stretch>
                  <a:fillRect l="-825" t="-2500" b="-12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adroTexto 26"/>
          <p:cNvSpPr txBox="1"/>
          <p:nvPr/>
        </p:nvSpPr>
        <p:spPr>
          <a:xfrm>
            <a:off x="4775707" y="5023361"/>
            <a:ext cx="2201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00B0F0"/>
                </a:solidFill>
              </a:rPr>
              <a:t>Número de Avogadro:</a:t>
            </a:r>
            <a:endParaRPr lang="es-ES" sz="1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4834965" y="6242556"/>
                <a:ext cx="26393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=683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𝑐𝑑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𝑠𝑟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65" y="6242556"/>
                <a:ext cx="2639312" cy="246221"/>
              </a:xfrm>
              <a:prstGeom prst="rect">
                <a:avLst/>
              </a:prstGeom>
              <a:blipFill>
                <a:blip r:embed="rId9"/>
                <a:stretch>
                  <a:fillRect l="-1155" t="-2500" b="-32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4775707" y="5711756"/>
                <a:ext cx="40764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>
                    <a:solidFill>
                      <a:srgbClr val="00B0F0"/>
                    </a:solidFill>
                  </a:rPr>
                  <a:t>Eficacia luminosa de la luz monocromática de la luz de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540</m:t>
                    </m:r>
                    <m:r>
                      <a:rPr lang="es-E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s-ES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s-E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𝐻𝑧</m:t>
                    </m:r>
                    <m:r>
                      <a:rPr lang="es-ES" sz="16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s-ES" sz="1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707" y="5711756"/>
                <a:ext cx="4076496" cy="584775"/>
              </a:xfrm>
              <a:prstGeom prst="rect">
                <a:avLst/>
              </a:prstGeom>
              <a:blipFill>
                <a:blip r:embed="rId10"/>
                <a:stretch>
                  <a:fillRect l="-747" t="-2083" b="-1354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adroTexto 32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1. Sistema Internacional de Unidades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hlinkClick r:id="rId11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6945" y="966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13891" y="584011"/>
            <a:ext cx="15741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Trigonometría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7 CuadroTexto"/>
              <p:cNvSpPr txBox="1"/>
              <p:nvPr/>
            </p:nvSpPr>
            <p:spPr>
              <a:xfrm>
                <a:off x="526161" y="1268559"/>
                <a:ext cx="6613541" cy="601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𝛼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𝑐𝑎𝑡𝑒𝑡𝑜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𝑜𝑝𝑢𝑒𝑠𝑡𝑜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h𝑖𝑝𝑜𝑡𝑒𝑛𝑢𝑠𝑎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                                    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𝑐𝑜𝑠𝑐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𝛼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h𝑖𝑝𝑜𝑡𝑒𝑛𝑢𝑠𝑎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𝑐𝑎𝑡𝑒𝑡𝑜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𝑜𝑝𝑢𝑒𝑠𝑡𝑜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3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61" y="1268559"/>
                <a:ext cx="6613541" cy="6013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8 CuadroTexto"/>
              <p:cNvSpPr txBox="1"/>
              <p:nvPr/>
            </p:nvSpPr>
            <p:spPr>
              <a:xfrm>
                <a:off x="464024" y="2007812"/>
                <a:ext cx="6668043" cy="603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600" b="0" i="0" smtClean="0">
                          <a:latin typeface="Cambria Math" panose="02040503050406030204" pitchFamily="18" charset="0"/>
                          <a:ea typeface="Cambria Math"/>
                        </a:rPr>
                        <m:t>cos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𝛼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𝑐𝑎𝑡𝑒𝑡𝑜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𝑐𝑜𝑛𝑡𝑖𝑔𝑢𝑜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h𝑖𝑝𝑜𝑡𝑒𝑛𝑢𝑠𝑎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                                    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𝑠𝑒𝑐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𝛼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h𝑖𝑝𝑜𝑡𝑒𝑛𝑢𝑠𝑎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𝑐𝑎𝑡𝑒𝑡𝑜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𝑐𝑜𝑛𝑡𝑖𝑔𝑢𝑜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4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4" y="2007812"/>
                <a:ext cx="6668043" cy="603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9 CuadroTexto"/>
              <p:cNvSpPr txBox="1"/>
              <p:nvPr/>
            </p:nvSpPr>
            <p:spPr>
              <a:xfrm>
                <a:off x="530710" y="2760712"/>
                <a:ext cx="3010118" cy="580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𝑡𝑔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𝛼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𝑐𝑎𝑡𝑒𝑡𝑜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𝑜𝑝𝑢𝑒𝑠𝑡𝑜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𝑐𝑎𝑡𝑒𝑡𝑜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𝑐𝑜𝑛𝑡𝑖𝑔𝑢𝑜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𝑠𝑒𝑛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𝑐𝑜𝑠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5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10" y="2760712"/>
                <a:ext cx="3010118" cy="580352"/>
              </a:xfrm>
              <a:prstGeom prst="rect">
                <a:avLst/>
              </a:prstGeom>
              <a:blipFill>
                <a:blip r:embed="rId4"/>
                <a:stretch>
                  <a:fillRect b="-63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10 CuadroTexto"/>
              <p:cNvSpPr txBox="1"/>
              <p:nvPr/>
            </p:nvSpPr>
            <p:spPr>
              <a:xfrm>
                <a:off x="5255111" y="2762987"/>
                <a:ext cx="3213700" cy="593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𝑐𝑜𝑡𝑔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𝛼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𝑐𝑎𝑡𝑒𝑡𝑜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𝑐𝑜𝑛𝑡𝑖𝑔𝑢𝑜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𝑐𝑎𝑡𝑒𝑡𝑜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𝑜𝑝𝑢𝑒𝑠𝑡𝑜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𝑐𝑜𝑠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𝑠𝑒𝑛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6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11" y="2762987"/>
                <a:ext cx="3213700" cy="5931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n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7" y="3496054"/>
            <a:ext cx="5732061" cy="29908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4024" y="899227"/>
            <a:ext cx="429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4.2. Funciones trigonométricas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15" name="Imagen 14">
            <a:hlinkClick r:id="rId7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6945" y="966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01191" y="571311"/>
            <a:ext cx="15741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Trigonometría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77670" y="1009935"/>
            <a:ext cx="50360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4.3. Algunas relaciones trigonométricas</a:t>
            </a:r>
            <a:endParaRPr lang="es-E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9959030"/>
                  </p:ext>
                </p:extLst>
              </p:nvPr>
            </p:nvGraphicFramePr>
            <p:xfrm>
              <a:off x="2279172" y="1588067"/>
              <a:ext cx="4790368" cy="4547698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47903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703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</m:t>
                                </m:r>
                                <m:d>
                                  <m:d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𝑠𝑒𝑛𝑎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𝑐𝑜𝑠𝑏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𝑠𝑒𝑛𝑏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𝑐𝑜𝑠𝑎</m:t>
                                </m:r>
                              </m:oMath>
                            </m:oMathPara>
                          </a14:m>
                          <a:endParaRPr lang="es-ES" sz="16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036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𝑐𝑜𝑠𝑎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𝑐𝑜𝑠𝑏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𝑠𝑒𝑛𝑎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𝑠𝑒𝑛𝑏</m:t>
                                </m:r>
                              </m:oMath>
                            </m:oMathPara>
                          </a14:m>
                          <a:endParaRPr lang="es-ES" sz="16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8693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𝑠𝑒𝑛𝑎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𝑠𝑒𝑛𝑏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</m:t>
                                </m:r>
                                <m:d>
                                  <m:d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s-ES" sz="16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𝑠𝑒𝑛𝑎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𝑠𝑒𝑛𝑏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</m:t>
                                </m:r>
                                <m:d>
                                  <m:d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s-ES" sz="16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5980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𝑐𝑜𝑠𝑎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𝑐𝑜𝑠𝑏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s-ES" sz="16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8584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𝑐𝑜𝑠𝑎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𝑐𝑜𝑠𝑏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</m:t>
                                </m:r>
                                <m:d>
                                  <m:d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</m:t>
                                </m:r>
                                <m:d>
                                  <m:d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s-E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9959030"/>
                  </p:ext>
                </p:extLst>
              </p:nvPr>
            </p:nvGraphicFramePr>
            <p:xfrm>
              <a:off x="2279172" y="1588067"/>
              <a:ext cx="4790368" cy="4547698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47903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70351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7" t="-1064" r="-254" b="-6968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0363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7" t="-109195" r="-254" b="-6528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86931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7" t="-125517" r="-254" b="-29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7" t="-216556" r="-254" b="-1801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59809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7" t="-339007" r="-254" b="-929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8584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7" t="-479845" r="-254" b="-15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1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26591" y="571311"/>
            <a:ext cx="15741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Trigonometría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4022" y="1037230"/>
            <a:ext cx="85529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 </a:t>
            </a:r>
            <a:r>
              <a:rPr lang="es-ES" b="1" dirty="0" smtClean="0">
                <a:solidFill>
                  <a:srgbClr val="00B0F0"/>
                </a:solidFill>
              </a:rPr>
              <a:t>Razones trigonométricas de ángulos complementarios y suplementarios</a:t>
            </a:r>
            <a:endParaRPr lang="es-E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673373"/>
                  </p:ext>
                </p:extLst>
              </p:nvPr>
            </p:nvGraphicFramePr>
            <p:xfrm>
              <a:off x="464021" y="1642660"/>
              <a:ext cx="8284192" cy="39370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142096">
                      <a:extLst>
                        <a:ext uri="{9D8B030D-6E8A-4147-A177-3AD203B41FA5}">
                          <a16:colId xmlns:a16="http://schemas.microsoft.com/office/drawing/2014/main" val="2691427955"/>
                        </a:ext>
                      </a:extLst>
                    </a:gridCol>
                    <a:gridCol w="4142096">
                      <a:extLst>
                        <a:ext uri="{9D8B030D-6E8A-4147-A177-3AD203B41FA5}">
                          <a16:colId xmlns:a16="http://schemas.microsoft.com/office/drawing/2014/main" val="16206206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smtClean="0">
                              <a:solidFill>
                                <a:srgbClr val="0070C0"/>
                              </a:solidFill>
                            </a:rPr>
                            <a:t>Ángulos complementarios</a:t>
                          </a:r>
                          <a:endParaRPr lang="es-E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smtClean="0">
                              <a:solidFill>
                                <a:srgbClr val="0070C0"/>
                              </a:solidFill>
                            </a:rPr>
                            <a:t>Ángulos suplementarios</a:t>
                          </a:r>
                          <a:endParaRPr lang="es-E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7814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sen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𝑡𝑔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cotg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 smtClean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sen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180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m:rPr>
                                    <m:sty m:val="p"/>
                                  </m:rP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180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𝑡𝑔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m:rPr>
                                    <m:sty m:val="p"/>
                                  </m:rP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tg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180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52860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673373"/>
                  </p:ext>
                </p:extLst>
              </p:nvPr>
            </p:nvGraphicFramePr>
            <p:xfrm>
              <a:off x="464021" y="1642660"/>
              <a:ext cx="8284192" cy="39370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142096">
                      <a:extLst>
                        <a:ext uri="{9D8B030D-6E8A-4147-A177-3AD203B41FA5}">
                          <a16:colId xmlns:a16="http://schemas.microsoft.com/office/drawing/2014/main" val="2691427955"/>
                        </a:ext>
                      </a:extLst>
                    </a:gridCol>
                    <a:gridCol w="4142096">
                      <a:extLst>
                        <a:ext uri="{9D8B030D-6E8A-4147-A177-3AD203B41FA5}">
                          <a16:colId xmlns:a16="http://schemas.microsoft.com/office/drawing/2014/main" val="16206206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smtClean="0">
                              <a:solidFill>
                                <a:srgbClr val="0070C0"/>
                              </a:solidFill>
                            </a:rPr>
                            <a:t>Ángulos complementarios</a:t>
                          </a:r>
                          <a:endParaRPr lang="es-E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smtClean="0">
                              <a:solidFill>
                                <a:srgbClr val="0070C0"/>
                              </a:solidFill>
                            </a:rPr>
                            <a:t>Ángulos suplementarios</a:t>
                          </a:r>
                          <a:endParaRPr lang="es-E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7814888"/>
                      </a:ext>
                    </a:extLst>
                  </a:tr>
                  <a:tr h="356616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7" t="-10751" r="-100588" b="-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47" t="-10751" r="-588" b="-6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52860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Conector recto 8"/>
          <p:cNvCxnSpPr/>
          <p:nvPr/>
        </p:nvCxnSpPr>
        <p:spPr>
          <a:xfrm>
            <a:off x="3299133" y="2884085"/>
            <a:ext cx="0" cy="504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o 9"/>
          <p:cNvSpPr/>
          <p:nvPr/>
        </p:nvSpPr>
        <p:spPr>
          <a:xfrm>
            <a:off x="2732393" y="3146021"/>
            <a:ext cx="166689" cy="476251"/>
          </a:xfrm>
          <a:prstGeom prst="arc">
            <a:avLst>
              <a:gd name="adj1" fmla="val 167247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>
            <a:off x="1278340" y="2210938"/>
            <a:ext cx="2306471" cy="2306471"/>
            <a:chOff x="1251045" y="1965278"/>
            <a:chExt cx="2306471" cy="2306471"/>
          </a:xfrm>
        </p:grpSpPr>
        <p:sp>
          <p:nvSpPr>
            <p:cNvPr id="14" name="Elipse 13"/>
            <p:cNvSpPr/>
            <p:nvPr/>
          </p:nvSpPr>
          <p:spPr>
            <a:xfrm>
              <a:off x="1433016" y="2156346"/>
              <a:ext cx="1978925" cy="19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1251045" y="1965278"/>
              <a:ext cx="2306471" cy="2306471"/>
              <a:chOff x="1251045" y="1965278"/>
              <a:chExt cx="2306471" cy="2306471"/>
            </a:xfrm>
          </p:grpSpPr>
          <p:cxnSp>
            <p:nvCxnSpPr>
              <p:cNvPr id="16" name="Conector recto 15"/>
              <p:cNvCxnSpPr/>
              <p:nvPr/>
            </p:nvCxnSpPr>
            <p:spPr>
              <a:xfrm flipV="1">
                <a:off x="2414588" y="2647950"/>
                <a:ext cx="852487" cy="5048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upo 16"/>
              <p:cNvGrpSpPr/>
              <p:nvPr/>
            </p:nvGrpSpPr>
            <p:grpSpPr>
              <a:xfrm>
                <a:off x="1251045" y="1965278"/>
                <a:ext cx="2306471" cy="2306471"/>
                <a:chOff x="1251045" y="1965278"/>
                <a:chExt cx="2306471" cy="230647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CuadroTexto 17"/>
                    <p:cNvSpPr txBox="1"/>
                    <p:nvPr/>
                  </p:nvSpPr>
                  <p:spPr>
                    <a:xfrm>
                      <a:off x="3057524" y="2757487"/>
                      <a:ext cx="30956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CuadroTexto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57524" y="2757487"/>
                      <a:ext cx="309563" cy="33855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3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9" name="Grupo 18"/>
                <p:cNvGrpSpPr/>
                <p:nvPr/>
              </p:nvGrpSpPr>
              <p:grpSpPr>
                <a:xfrm>
                  <a:off x="1251045" y="1965278"/>
                  <a:ext cx="2306471" cy="2306471"/>
                  <a:chOff x="1251045" y="1965278"/>
                  <a:chExt cx="2306471" cy="2306471"/>
                </a:xfrm>
              </p:grpSpPr>
              <p:cxnSp>
                <p:nvCxnSpPr>
                  <p:cNvPr id="20" name="Conector recto 19"/>
                  <p:cNvCxnSpPr/>
                  <p:nvPr/>
                </p:nvCxnSpPr>
                <p:spPr>
                  <a:xfrm>
                    <a:off x="2415654" y="1965278"/>
                    <a:ext cx="0" cy="230647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Conector recto 20"/>
                  <p:cNvCxnSpPr/>
                  <p:nvPr/>
                </p:nvCxnSpPr>
                <p:spPr>
                  <a:xfrm rot="5400000">
                    <a:off x="2404281" y="1994851"/>
                    <a:ext cx="0" cy="230647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ector recto 21"/>
                  <p:cNvCxnSpPr/>
                  <p:nvPr/>
                </p:nvCxnSpPr>
                <p:spPr>
                  <a:xfrm flipV="1">
                    <a:off x="2409826" y="2352675"/>
                    <a:ext cx="609599" cy="8001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Conector recto 22"/>
                  <p:cNvCxnSpPr/>
                  <p:nvPr/>
                </p:nvCxnSpPr>
                <p:spPr>
                  <a:xfrm>
                    <a:off x="3019425" y="2352674"/>
                    <a:ext cx="0" cy="792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Arco 23"/>
                  <p:cNvSpPr/>
                  <p:nvPr/>
                </p:nvSpPr>
                <p:spPr>
                  <a:xfrm rot="20881385">
                    <a:off x="2500312" y="2928936"/>
                    <a:ext cx="166689" cy="476251"/>
                  </a:xfrm>
                  <a:prstGeom prst="arc">
                    <a:avLst>
                      <a:gd name="adj1" fmla="val 16724759"/>
                      <a:gd name="adj2" fmla="val 21282710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CuadroTexto 24"/>
                      <p:cNvSpPr txBox="1"/>
                      <p:nvPr/>
                    </p:nvSpPr>
                    <p:spPr>
                      <a:xfrm>
                        <a:off x="2795588" y="2809876"/>
                        <a:ext cx="309563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ES" sz="16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s-ES" sz="1600" dirty="0">
                          <a:solidFill>
                            <a:srgbClr val="00B0F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2" name="CuadroTexto 2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95588" y="2809876"/>
                        <a:ext cx="309563" cy="338554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" name="CuadroTexto 25"/>
                      <p:cNvSpPr txBox="1"/>
                      <p:nvPr/>
                    </p:nvSpPr>
                    <p:spPr>
                      <a:xfrm>
                        <a:off x="2538413" y="2714626"/>
                        <a:ext cx="309563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E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oMath>
                          </m:oMathPara>
                        </a14:m>
                        <a:endParaRPr lang="es-ES" sz="16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CuadroTexto 2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38413" y="2714626"/>
                        <a:ext cx="309563" cy="338554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892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CuadroTexto 26"/>
                      <p:cNvSpPr txBox="1"/>
                      <p:nvPr/>
                    </p:nvSpPr>
                    <p:spPr>
                      <a:xfrm>
                        <a:off x="2814637" y="3100387"/>
                        <a:ext cx="309563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oMath>
                          </m:oMathPara>
                        </a14:m>
                        <a:endParaRPr lang="es-ES" sz="16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4" name="CuadroTexto 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14637" y="3100387"/>
                        <a:ext cx="309563" cy="338554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r="-784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8" name="CuadroTexto 27"/>
                      <p:cNvSpPr txBox="1"/>
                      <p:nvPr/>
                    </p:nvSpPr>
                    <p:spPr>
                      <a:xfrm>
                        <a:off x="3105149" y="3105149"/>
                        <a:ext cx="309563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s-ES" sz="16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5" name="CuadroTexto 2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05149" y="3105149"/>
                        <a:ext cx="309563" cy="338554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CuadroTexto 28"/>
                      <p:cNvSpPr txBox="1"/>
                      <p:nvPr/>
                    </p:nvSpPr>
                    <p:spPr>
                      <a:xfrm>
                        <a:off x="2933699" y="2457449"/>
                        <a:ext cx="309563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oMath>
                          </m:oMathPara>
                        </a14:m>
                        <a:endParaRPr lang="es-ES" sz="16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7" name="CuadroTexto 2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33699" y="2457449"/>
                        <a:ext cx="309563" cy="338554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1961" r="-15686" b="-10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p:grpSp>
        <p:nvGrpSpPr>
          <p:cNvPr id="30" name="Grupo 29"/>
          <p:cNvGrpSpPr/>
          <p:nvPr/>
        </p:nvGrpSpPr>
        <p:grpSpPr>
          <a:xfrm>
            <a:off x="5456829" y="2213213"/>
            <a:ext cx="2306471" cy="2306471"/>
            <a:chOff x="1251045" y="1965278"/>
            <a:chExt cx="2306471" cy="2306471"/>
          </a:xfrm>
        </p:grpSpPr>
        <p:sp>
          <p:nvSpPr>
            <p:cNvPr id="31" name="Elipse 30"/>
            <p:cNvSpPr/>
            <p:nvPr/>
          </p:nvSpPr>
          <p:spPr>
            <a:xfrm>
              <a:off x="1433016" y="2156346"/>
              <a:ext cx="1978925" cy="19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2" name="Grupo 31"/>
            <p:cNvGrpSpPr/>
            <p:nvPr/>
          </p:nvGrpSpPr>
          <p:grpSpPr>
            <a:xfrm>
              <a:off x="1251045" y="1965278"/>
              <a:ext cx="2306471" cy="2306471"/>
              <a:chOff x="1251045" y="1965278"/>
              <a:chExt cx="2306471" cy="2306471"/>
            </a:xfrm>
          </p:grpSpPr>
          <p:cxnSp>
            <p:nvCxnSpPr>
              <p:cNvPr id="33" name="Conector recto 32"/>
              <p:cNvCxnSpPr>
                <a:endCxn id="31" idx="7"/>
              </p:cNvCxnSpPr>
              <p:nvPr/>
            </p:nvCxnSpPr>
            <p:spPr>
              <a:xfrm flipV="1">
                <a:off x="2414588" y="2446310"/>
                <a:ext cx="707546" cy="7064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o 33"/>
              <p:cNvGrpSpPr/>
              <p:nvPr/>
            </p:nvGrpSpPr>
            <p:grpSpPr>
              <a:xfrm>
                <a:off x="1251045" y="1965278"/>
                <a:ext cx="2306471" cy="2306471"/>
                <a:chOff x="1251045" y="1965278"/>
                <a:chExt cx="2306471" cy="230647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CuadroTexto 34"/>
                    <p:cNvSpPr txBox="1"/>
                    <p:nvPr/>
                  </p:nvSpPr>
                  <p:spPr>
                    <a:xfrm>
                      <a:off x="3052762" y="2633662"/>
                      <a:ext cx="30956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CuadroTexto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52762" y="2633662"/>
                      <a:ext cx="309563" cy="33855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3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6" name="Grupo 35"/>
                <p:cNvGrpSpPr/>
                <p:nvPr/>
              </p:nvGrpSpPr>
              <p:grpSpPr>
                <a:xfrm>
                  <a:off x="1251045" y="1965278"/>
                  <a:ext cx="2306471" cy="2306471"/>
                  <a:chOff x="1251045" y="1965278"/>
                  <a:chExt cx="2306471" cy="2306471"/>
                </a:xfrm>
              </p:grpSpPr>
              <p:cxnSp>
                <p:nvCxnSpPr>
                  <p:cNvPr id="37" name="Conector recto 36"/>
                  <p:cNvCxnSpPr/>
                  <p:nvPr/>
                </p:nvCxnSpPr>
                <p:spPr>
                  <a:xfrm>
                    <a:off x="2415654" y="1965278"/>
                    <a:ext cx="0" cy="230647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Conector recto 37"/>
                  <p:cNvCxnSpPr/>
                  <p:nvPr/>
                </p:nvCxnSpPr>
                <p:spPr>
                  <a:xfrm rot="5400000">
                    <a:off x="2404281" y="1994851"/>
                    <a:ext cx="0" cy="230647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ector recto 38"/>
                  <p:cNvCxnSpPr/>
                  <p:nvPr/>
                </p:nvCxnSpPr>
                <p:spPr>
                  <a:xfrm flipH="1" flipV="1">
                    <a:off x="1698437" y="2478987"/>
                    <a:ext cx="706628" cy="6595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ector recto 39"/>
                  <p:cNvCxnSpPr/>
                  <p:nvPr/>
                </p:nvCxnSpPr>
                <p:spPr>
                  <a:xfrm>
                    <a:off x="1695450" y="2486023"/>
                    <a:ext cx="0" cy="648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Arco 40"/>
                  <p:cNvSpPr/>
                  <p:nvPr/>
                </p:nvSpPr>
                <p:spPr>
                  <a:xfrm rot="20664759">
                    <a:off x="1932124" y="2907076"/>
                    <a:ext cx="760920" cy="710802"/>
                  </a:xfrm>
                  <a:prstGeom prst="arc">
                    <a:avLst>
                      <a:gd name="adj1" fmla="val 15878088"/>
                      <a:gd name="adj2" fmla="val 21282710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CuadroTexto 41"/>
                      <p:cNvSpPr txBox="1"/>
                      <p:nvPr/>
                    </p:nvSpPr>
                    <p:spPr>
                      <a:xfrm>
                        <a:off x="2762250" y="2752725"/>
                        <a:ext cx="309563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ES" sz="16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s-ES" sz="1600" dirty="0">
                          <a:solidFill>
                            <a:srgbClr val="00B0F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5" name="CuadroTexto 4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62250" y="2752725"/>
                        <a:ext cx="309563" cy="338554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CuadroTexto 42"/>
                      <p:cNvSpPr txBox="1"/>
                      <p:nvPr/>
                    </p:nvSpPr>
                    <p:spPr>
                      <a:xfrm>
                        <a:off x="2376488" y="2595564"/>
                        <a:ext cx="309563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E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oMath>
                          </m:oMathPara>
                        </a14:m>
                        <a:endParaRPr lang="es-ES" sz="16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6" name="CuadroTexto 4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76488" y="2595564"/>
                        <a:ext cx="309563" cy="33855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b="-892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CuadroTexto 43"/>
                      <p:cNvSpPr txBox="1"/>
                      <p:nvPr/>
                    </p:nvSpPr>
                    <p:spPr>
                      <a:xfrm>
                        <a:off x="1543049" y="3119437"/>
                        <a:ext cx="309563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oMath>
                          </m:oMathPara>
                        </a14:m>
                        <a:endParaRPr lang="es-ES" sz="16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7" name="CuadroTexto 4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43049" y="3119437"/>
                        <a:ext cx="309563" cy="338554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r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CuadroTexto 44"/>
                      <p:cNvSpPr txBox="1"/>
                      <p:nvPr/>
                    </p:nvSpPr>
                    <p:spPr>
                      <a:xfrm>
                        <a:off x="2933699" y="3043236"/>
                        <a:ext cx="309563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s-ES" sz="16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8" name="CuadroTexto 4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33699" y="3043236"/>
                        <a:ext cx="309563" cy="338554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CuadroTexto 45"/>
                      <p:cNvSpPr txBox="1"/>
                      <p:nvPr/>
                    </p:nvSpPr>
                    <p:spPr>
                      <a:xfrm>
                        <a:off x="1438274" y="2714624"/>
                        <a:ext cx="309563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oMath>
                          </m:oMathPara>
                        </a14:m>
                        <a:endParaRPr lang="es-ES" sz="16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9" name="CuadroTexto 4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38274" y="2714624"/>
                        <a:ext cx="309563" cy="338554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l="-1961" r="-15686" b="-1272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p:cxnSp>
        <p:nvCxnSpPr>
          <p:cNvPr id="47" name="Conector recto 46"/>
          <p:cNvCxnSpPr/>
          <p:nvPr/>
        </p:nvCxnSpPr>
        <p:spPr>
          <a:xfrm>
            <a:off x="7328208" y="2688822"/>
            <a:ext cx="0" cy="68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o 47"/>
          <p:cNvSpPr/>
          <p:nvPr/>
        </p:nvSpPr>
        <p:spPr>
          <a:xfrm rot="878494">
            <a:off x="6613522" y="3093956"/>
            <a:ext cx="415464" cy="467229"/>
          </a:xfrm>
          <a:prstGeom prst="arc">
            <a:avLst>
              <a:gd name="adj1" fmla="val 167247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3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26591" y="584011"/>
            <a:ext cx="15741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Trigonometría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5600" y="2487668"/>
            <a:ext cx="5256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La suma de las dos funciones se obtiene con la relación: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367065" y="2955827"/>
                <a:ext cx="3878113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smtClean="0">
                          <a:latin typeface="Cambria Math" panose="02040503050406030204" pitchFamily="18" charset="0"/>
                        </a:rPr>
                        <m:t>𝑠𝑒𝑛𝑎</m:t>
                      </m:r>
                      <m:r>
                        <a:rPr lang="es-ES" sz="16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smtClean="0">
                          <a:latin typeface="Cambria Math" panose="02040503050406030204" pitchFamily="18" charset="0"/>
                        </a:rPr>
                        <m:t>𝑠𝑒𝑛𝑏</m:t>
                      </m:r>
                      <m:r>
                        <a:rPr lang="es-ES" sz="160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1600" smtClean="0"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s-ES" sz="160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5" y="2955827"/>
                <a:ext cx="3878113" cy="6455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393700" y="3793277"/>
                <a:ext cx="74295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ES" sz="16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d>
                            <m:d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d>
                            <m:d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𝒔𝒆𝒏</m:t>
                      </m:r>
                      <m:d>
                        <m:d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s-E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s-E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s-E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s-ES" sz="1600" b="1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3793277"/>
                <a:ext cx="7429500" cy="338554"/>
              </a:xfrm>
              <a:prstGeom prst="rect">
                <a:avLst/>
              </a:prstGeom>
              <a:blipFill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/>
          <p:cNvSpPr txBox="1"/>
          <p:nvPr/>
        </p:nvSpPr>
        <p:spPr>
          <a:xfrm>
            <a:off x="368300" y="4405368"/>
            <a:ext cx="5652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La diferencia de las dos funciones se obtiene con la relación: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354365" y="4822727"/>
                <a:ext cx="3878113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>
                          <a:latin typeface="Cambria Math" panose="02040503050406030204" pitchFamily="18" charset="0"/>
                        </a:rPr>
                        <m:t>𝑠𝑒𝑛𝑎</m:t>
                      </m:r>
                      <m:r>
                        <a:rPr lang="es-ES" sz="16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600">
                          <a:latin typeface="Cambria Math" panose="02040503050406030204" pitchFamily="18" charset="0"/>
                        </a:rPr>
                        <m:t>𝑠𝑒𝑛𝑏</m:t>
                      </m:r>
                      <m:r>
                        <a:rPr lang="es-ES" sz="160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1600"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s-ES" sz="160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65" y="4822727"/>
                <a:ext cx="3878113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406400" y="5698277"/>
                <a:ext cx="74295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ES" sz="16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d>
                            <m:d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d>
                            <m:d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𝒔𝒆𝒏</m:t>
                      </m:r>
                      <m:d>
                        <m:d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s-E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s-E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s-E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s-ES" sz="1600" b="1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5698277"/>
                <a:ext cx="7429500" cy="338554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o 13"/>
          <p:cNvGrpSpPr/>
          <p:nvPr/>
        </p:nvGrpSpPr>
        <p:grpSpPr>
          <a:xfrm>
            <a:off x="454641" y="1085952"/>
            <a:ext cx="8318500" cy="1232439"/>
            <a:chOff x="482600" y="1202085"/>
            <a:chExt cx="8318500" cy="1232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ángulo 14"/>
                <p:cNvSpPr/>
                <p:nvPr/>
              </p:nvSpPr>
              <p:spPr>
                <a:xfrm>
                  <a:off x="482600" y="1540639"/>
                  <a:ext cx="8318500" cy="89388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tIns="108000">
                  <a:spAutoFit/>
                </a:bodyPr>
                <a:lstStyle/>
                <a:p>
                  <a:pPr algn="just"/>
                  <a:r>
                    <a:rPr lang="es-ES" sz="1600" dirty="0">
                      <a:latin typeface="Nunito Sans" panose="00000500000000000000" pitchFamily="2" charset="0"/>
                    </a:rPr>
                    <a:t>Halla la suma y la resta de las funciones siguientes:</a:t>
                  </a:r>
                </a:p>
                <a:p>
                  <a:pPr algn="just"/>
                  <a:endParaRPr lang="es-ES" sz="1600" dirty="0">
                    <a:latin typeface="Nunito Sans" panose="00000500000000000000" pitchFamily="2" charset="0"/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𝑠𝑒𝑛</m:t>
                        </m:r>
                        <m:d>
                          <m:d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𝑠𝑒𝑛</m:t>
                        </m:r>
                        <m:d>
                          <m:d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s-ES" sz="1600" dirty="0">
                    <a:latin typeface="Nunito Sans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5" name="Rectángu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" y="1540639"/>
                  <a:ext cx="8318500" cy="8938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uadroTexto 15"/>
            <p:cNvSpPr txBox="1"/>
            <p:nvPr/>
          </p:nvSpPr>
          <p:spPr>
            <a:xfrm>
              <a:off x="482600" y="1202085"/>
              <a:ext cx="2133600" cy="338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+mj-lt"/>
                </a:rPr>
                <a:t>Ejercicio resuelto </a:t>
              </a:r>
              <a:r>
                <a:rPr lang="es-ES" sz="1600" b="1" dirty="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8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26591" y="584011"/>
            <a:ext cx="15741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Trigonometría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5950778"/>
                  </p:ext>
                </p:extLst>
              </p:nvPr>
            </p:nvGraphicFramePr>
            <p:xfrm>
              <a:off x="508000" y="1206500"/>
              <a:ext cx="8178801" cy="368643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7.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273050" indent="-273050" algn="just"/>
                          <a:r>
                            <a:rPr lang="es-ES" sz="1600" dirty="0" smtClean="0"/>
                            <a:t>Halla la suma y la resta de las funciones siguientes:</a:t>
                          </a:r>
                        </a:p>
                        <a:p>
                          <a:pPr marL="273050" indent="-273050" algn="just"/>
                          <a:endParaRPr lang="es-ES" sz="1600" dirty="0" smtClean="0"/>
                        </a:p>
                        <a:p>
                          <a:pPr marL="273050" indent="-273050" algn="just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=5·</m:t>
                              </m:r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E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s-ES" sz="16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s-ES" sz="1600" dirty="0" smtClean="0"/>
                            <a:t>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=5·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s-ES" sz="1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s-ES" sz="1600" dirty="0" smtClean="0"/>
                        </a:p>
                        <a:p>
                          <a:pPr marL="273050" indent="-273050" algn="just"/>
                          <a:endParaRPr lang="es-ES" sz="1600" dirty="0" smtClean="0"/>
                        </a:p>
                        <a:p>
                          <a:pPr marL="273050" indent="-27305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=0,1 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s-ES" sz="1600" b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8.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273050" indent="-273050" algn="just"/>
                          <a:r>
                            <a:rPr lang="es-ES" sz="1600" dirty="0" smtClean="0"/>
                            <a:t>Dos ondas vienen descritas por las siguientes funciones:</a:t>
                          </a:r>
                        </a:p>
                        <a:p>
                          <a:pPr marL="273050" indent="-273050" algn="just"/>
                          <a:endParaRPr lang="es-ES" sz="1600" dirty="0" smtClean="0"/>
                        </a:p>
                        <a:p>
                          <a:pPr marL="273050" indent="-273050" algn="just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−0,5</m:t>
                                  </m:r>
                                  <m:sSub>
                                    <m:sSubPr>
                                      <m:ctrlPr>
                                        <a:rPr lang="es-E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S" sz="16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s-ES" sz="1600" dirty="0" smtClean="0"/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=0,3 </m:t>
                              </m:r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−0,5</m:t>
                                  </m:r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S" sz="16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s-ES" sz="1600" dirty="0" smtClean="0"/>
                        </a:p>
                        <a:p>
                          <a:pPr marL="273050" indent="-273050" algn="just"/>
                          <a:endParaRPr lang="es-ES" sz="1600" dirty="0" smtClean="0"/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dirty="0" smtClean="0"/>
                            <a:t>Las ondas concurren en un punto, el cuál experimenta una vibración que es suma de las funciones dadas. Hala la función que describe la vibración de ese punto.</a:t>
                          </a:r>
                        </a:p>
                        <a:p>
                          <a:pPr marL="0" indent="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=0,6 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d>
                                <m:d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−0,5</m:t>
                                  </m:r>
                                  <m:f>
                                    <m:fPr>
                                      <m:ctrlPr>
                                        <a:rPr lang="es-E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60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S" sz="160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s-ES" sz="160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s-E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60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S" sz="160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ES" sz="16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  <m:f>
                                <m:f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S" sz="16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S" sz="16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s-ES" sz="1600" dirty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5950778"/>
                  </p:ext>
                </p:extLst>
              </p:nvPr>
            </p:nvGraphicFramePr>
            <p:xfrm>
              <a:off x="508000" y="1206500"/>
              <a:ext cx="8178801" cy="368643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43173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7.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6498" t="-23830" r="-158" b="-13702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91941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8.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98" t="-92089" r="-158" b="-189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445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64691" y="596711"/>
            <a:ext cx="19620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</a:t>
            </a:r>
            <a:r>
              <a:rPr lang="es-ES" sz="1600" b="1" dirty="0" smtClean="0">
                <a:solidFill>
                  <a:schemeClr val="bg1"/>
                </a:solidFill>
              </a:rPr>
              <a:t>. Cálculo diferencial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8489" y="982638"/>
            <a:ext cx="524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sym typeface="Wingdings 3" panose="05040102010807070707" pitchFamily="18" charset="2"/>
              </a:rPr>
              <a:t>3</a:t>
            </a:r>
            <a:r>
              <a:rPr lang="es-E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.1 </a:t>
            </a:r>
            <a:r>
              <a:rPr lang="es-ES" b="1" dirty="0" smtClean="0">
                <a:solidFill>
                  <a:srgbClr val="002060"/>
                </a:solidFill>
              </a:rPr>
              <a:t>Definición de derivada Propiedades</a:t>
            </a:r>
            <a:endParaRPr lang="es-E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9 CuadroTexto"/>
              <p:cNvSpPr txBox="1"/>
              <p:nvPr/>
            </p:nvSpPr>
            <p:spPr>
              <a:xfrm>
                <a:off x="368490" y="1337481"/>
                <a:ext cx="837972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600" dirty="0" smtClean="0">
                    <a:cs typeface="Arial" pitchFamily="34" charset="0"/>
                  </a:rPr>
                  <a:t>Sea </a:t>
                </a:r>
                <a:r>
                  <a:rPr lang="es-ES" sz="1600" b="1" i="1" dirty="0" smtClean="0">
                    <a:cs typeface="Arial" pitchFamily="34" charset="0"/>
                  </a:rPr>
                  <a:t>y</a:t>
                </a:r>
                <a:r>
                  <a:rPr lang="es-ES" sz="1600" dirty="0" smtClean="0">
                    <a:cs typeface="Arial" pitchFamily="34" charset="0"/>
                  </a:rPr>
                  <a:t> una función de </a:t>
                </a:r>
                <a:r>
                  <a:rPr lang="es-ES" sz="1600" b="1" i="1" dirty="0" smtClean="0">
                    <a:cs typeface="Arial" pitchFamily="34" charset="0"/>
                  </a:rPr>
                  <a:t>x</a:t>
                </a:r>
                <a:r>
                  <a:rPr lang="es-ES" sz="1600" dirty="0" smtClean="0"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 smtClean="0"/>
                  <a:t> definida en un cierto intervalo. Si la variable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" sz="1600" dirty="0" smtClean="0"/>
                  <a:t> experimenta un incremento </a:t>
                </a:r>
                <a14:m>
                  <m:oMath xmlns:m="http://schemas.openxmlformats.org/officeDocument/2006/math">
                    <m:r>
                      <a:rPr lang="es-E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" sz="1600" dirty="0" smtClean="0"/>
                  <a:t>, la función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" sz="1600" dirty="0" smtClean="0"/>
                  <a:t> experimentará otro incremento </a:t>
                </a:r>
                <a14:m>
                  <m:oMath xmlns:m="http://schemas.openxmlformats.org/officeDocument/2006/math">
                    <m:r>
                      <a:rPr lang="es-E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" sz="1600" dirty="0" smtClean="0"/>
                  <a:t>, de modo que: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Al valor de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" sz="1600" dirty="0" smtClean="0"/>
                  <a:t> le corresponde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 smtClean="0"/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Al valor de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+∆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" sz="1600" dirty="0" smtClean="0"/>
                  <a:t> le corresponde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+∆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 smtClean="0"/>
                  <a:t>, es decir, </a:t>
                </a:r>
                <a14:m>
                  <m:oMath xmlns:m="http://schemas.openxmlformats.org/officeDocument/2006/math">
                    <m:r>
                      <a:rPr lang="es-E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+∆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 smtClean="0"/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La relación entre el incremento de la función y el incremento de la variable es:</a:t>
                </a:r>
                <a:endParaRPr lang="es-ES" sz="1600" dirty="0"/>
              </a:p>
            </p:txBody>
          </p:sp>
        </mc:Choice>
        <mc:Fallback xmlns="">
          <p:sp>
            <p:nvSpPr>
              <p:cNvPr id="8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0" y="1337481"/>
                <a:ext cx="8379724" cy="1569660"/>
              </a:xfrm>
              <a:prstGeom prst="rect">
                <a:avLst/>
              </a:prstGeom>
              <a:blipFill>
                <a:blip r:embed="rId2"/>
                <a:stretch>
                  <a:fillRect l="-364" t="-775" r="-436" b="-42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14 CuadroTexto"/>
              <p:cNvSpPr txBox="1"/>
              <p:nvPr/>
            </p:nvSpPr>
            <p:spPr>
              <a:xfrm>
                <a:off x="3742487" y="3028073"/>
                <a:ext cx="1631729" cy="561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60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ES" sz="16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60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ES" sz="16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487" y="3028073"/>
                <a:ext cx="1631729" cy="561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 flipH="1">
                <a:off x="423078" y="4060447"/>
                <a:ext cx="8316914" cy="132343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600" dirty="0" smtClean="0"/>
                  <a:t>La derivada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s-ES" sz="1600" dirty="0" smtClean="0"/>
                  <a:t> de la función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" sz="1600" dirty="0" smtClean="0"/>
                  <a:t> respecto a la variable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" sz="1600" dirty="0" smtClean="0"/>
                  <a:t> es el límite cuando </a:t>
                </a:r>
                <a14:m>
                  <m:oMath xmlns:m="http://schemas.openxmlformats.org/officeDocument/2006/math">
                    <m:r>
                      <a:rPr lang="es-E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s-ES" sz="1600" dirty="0" smtClean="0"/>
                  <a:t> de la razón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E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s-ES" sz="1600" dirty="0" smtClean="0"/>
                  <a:t>:</a:t>
                </a:r>
              </a:p>
              <a:p>
                <a:pPr algn="just"/>
                <a:endParaRPr lang="es-ES" sz="1600" dirty="0" smtClean="0"/>
              </a:p>
              <a:p>
                <a:pPr algn="just"/>
                <a:endParaRPr lang="es-ES" sz="1600" dirty="0"/>
              </a:p>
              <a:p>
                <a:pPr algn="just"/>
                <a:endParaRPr lang="es-ES" sz="16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3078" y="4060447"/>
                <a:ext cx="8316914" cy="1323439"/>
              </a:xfrm>
              <a:prstGeom prst="rect">
                <a:avLst/>
              </a:prstGeom>
              <a:blipFill>
                <a:blip r:embed="rId4"/>
                <a:stretch>
                  <a:fillRect l="-366" t="-8295" r="-36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8 CuadroTexto"/>
              <p:cNvSpPr txBox="1"/>
              <p:nvPr/>
            </p:nvSpPr>
            <p:spPr>
              <a:xfrm>
                <a:off x="2735993" y="4616677"/>
                <a:ext cx="3644716" cy="570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s-ES" sz="160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∆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∆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𝑓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ES" sz="1600" i="1" dirty="0"/>
              </a:p>
            </p:txBody>
          </p:sp>
        </mc:Choice>
        <mc:Fallback xmlns="">
          <p:sp>
            <p:nvSpPr>
              <p:cNvPr id="11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993" y="4616677"/>
                <a:ext cx="3644716" cy="570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368489" y="5519669"/>
                <a:ext cx="4660711" cy="446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/>
                  <a:t>Se representa como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s-ES" sz="1600" dirty="0" smtClean="0"/>
                  <a:t>, </a:t>
                </a:r>
                <a14:m>
                  <m:oMath xmlns:m="http://schemas.openxmlformats.org/officeDocument/2006/math"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 smtClean="0"/>
                  <a:t> o como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s-ES" sz="16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s-ES" sz="1600" dirty="0" smtClean="0"/>
                  <a:t>  </a:t>
                </a:r>
                <a:endParaRPr lang="es-ES" sz="16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89" y="5519669"/>
                <a:ext cx="4660711" cy="446917"/>
              </a:xfrm>
              <a:prstGeom prst="rect">
                <a:avLst/>
              </a:prstGeom>
              <a:blipFill>
                <a:blip r:embed="rId6"/>
                <a:stretch>
                  <a:fillRect l="-654" b="-81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9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382137" y="887104"/>
            <a:ext cx="587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Propiedades de las derivadas</a:t>
            </a:r>
            <a:endParaRPr lang="es-E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395786" y="1269242"/>
                <a:ext cx="8366076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La derivada de una constante es cero: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La derivada de una suma de funciones es la suma de las derivadas: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La derivada de un producto escalar de funciones 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La derivada de un producto vectorial de funciones 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La derivada de un cociente de funciones 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Si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" sz="1600" dirty="0" smtClean="0"/>
                  <a:t> es una función de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" sz="1600" dirty="0" smtClean="0"/>
                  <a:t> y, a su vez,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" sz="1600" dirty="0" smtClean="0"/>
                  <a:t> es función de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s-ES" sz="1600" dirty="0" smtClean="0"/>
                  <a:t>, entonces:</a:t>
                </a:r>
                <a:endParaRPr lang="es-ES" sz="1600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6" y="1269242"/>
                <a:ext cx="8366076" cy="4278094"/>
              </a:xfrm>
              <a:prstGeom prst="rect">
                <a:avLst/>
              </a:prstGeom>
              <a:blipFill>
                <a:blip r:embed="rId2"/>
                <a:stretch>
                  <a:fillRect l="-292" t="-285" b="-99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654184" y="1520290"/>
                <a:ext cx="861518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/>
                              <a:cs typeface="Arial" pitchFamily="34" charset="0"/>
                            </a:rPr>
                            <m:t>𝑑𝑎</m:t>
                          </m:r>
                        </m:num>
                        <m:den>
                          <m:r>
                            <a:rPr lang="es-ES" sz="1600" i="1">
                              <a:latin typeface="Cambria Math"/>
                              <a:cs typeface="Arial" pitchFamily="34" charset="0"/>
                            </a:rPr>
                            <m:t>𝑑𝑡</m:t>
                          </m:r>
                        </m:den>
                      </m:f>
                      <m:r>
                        <a:rPr lang="es-ES" sz="1600" i="1">
                          <a:latin typeface="Cambria Math"/>
                          <a:cs typeface="Arial" pitchFamily="34" charset="0"/>
                        </a:rPr>
                        <m:t>=0</m:t>
                      </m:r>
                    </m:oMath>
                  </m:oMathPara>
                </a14:m>
                <a:endParaRPr lang="es-E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84" y="1520290"/>
                <a:ext cx="861518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704984" y="2388774"/>
                <a:ext cx="38075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84" y="2388774"/>
                <a:ext cx="3807581" cy="246221"/>
              </a:xfrm>
              <a:prstGeom prst="rect">
                <a:avLst/>
              </a:prstGeom>
              <a:blipFill>
                <a:blip r:embed="rId4"/>
                <a:stretch>
                  <a:fillRect l="-801" t="-10000" r="-1282" b="-32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717684" y="3125762"/>
                <a:ext cx="48270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84" y="3125762"/>
                <a:ext cx="4827026" cy="246221"/>
              </a:xfrm>
              <a:prstGeom prst="rect">
                <a:avLst/>
              </a:prstGeom>
              <a:blipFill>
                <a:blip r:embed="rId5"/>
                <a:stretch>
                  <a:fillRect l="-505" t="-10000" r="-884" b="-32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717684" y="3839837"/>
                <a:ext cx="5091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84" y="3839837"/>
                <a:ext cx="5091522" cy="246221"/>
              </a:xfrm>
              <a:prstGeom prst="rect">
                <a:avLst/>
              </a:prstGeom>
              <a:blipFill>
                <a:blip r:embed="rId6"/>
                <a:stretch>
                  <a:fillRect l="-479" t="-10000" r="-838" b="-32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654184" y="4491515"/>
                <a:ext cx="4115999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𝑦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𝑓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(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𝑔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(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⟹  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𝑔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′(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𝑔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(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𝑥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sz="1600" i="1"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84" y="4491515"/>
                <a:ext cx="4115999" cy="617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755784" y="5578693"/>
                <a:ext cx="117865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s-E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84" y="5578693"/>
                <a:ext cx="1178656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4664691" y="596711"/>
            <a:ext cx="19620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</a:t>
            </a:r>
            <a:r>
              <a:rPr lang="es-ES" sz="1600" b="1" dirty="0" smtClean="0">
                <a:solidFill>
                  <a:schemeClr val="bg1"/>
                </a:solidFill>
              </a:rPr>
              <a:t>. Cálculo diferencial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a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585054"/>
                  </p:ext>
                </p:extLst>
              </p:nvPr>
            </p:nvGraphicFramePr>
            <p:xfrm>
              <a:off x="1616691" y="1100920"/>
              <a:ext cx="6096000" cy="5262527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95380708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416650218"/>
                        </a:ext>
                      </a:extLst>
                    </a:gridCol>
                  </a:tblGrid>
                  <a:tr h="3542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smtClean="0">
                              <a:solidFill>
                                <a:srgbClr val="0070C0"/>
                              </a:solidFill>
                            </a:rPr>
                            <a:t>Tablas de derivadas</a:t>
                          </a:r>
                          <a:endParaRPr lang="es-E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E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8642981"/>
                      </a:ext>
                    </a:extLst>
                  </a:tr>
                  <a:tr h="3542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smtClean="0"/>
                            <a:t>Función</a:t>
                          </a:r>
                          <a:endParaRPr lang="es-ES" sz="1600" b="1" dirty="0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smtClean="0"/>
                            <a:t>Derivada</a:t>
                          </a:r>
                          <a:endParaRPr lang="es-ES" sz="1600" b="1" dirty="0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9552815"/>
                      </a:ext>
                    </a:extLst>
                  </a:tr>
                  <a:tr h="3542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𝑐𝑜𝑛𝑠𝑡𝑎𝑛𝑡𝑒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0335737"/>
                      </a:ext>
                    </a:extLst>
                  </a:tr>
                  <a:tr h="3849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1761860"/>
                      </a:ext>
                    </a:extLst>
                  </a:tr>
                  <a:tr h="40986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6728794"/>
                      </a:ext>
                    </a:extLst>
                  </a:tr>
                  <a:tr h="7080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𝑙𝑛𝑓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′(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0627437"/>
                      </a:ext>
                    </a:extLst>
                  </a:tr>
                  <a:tr h="3964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𝑠𝑒𝑛𝑓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𝑐𝑜𝑠𝑓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7178658"/>
                      </a:ext>
                    </a:extLst>
                  </a:tr>
                  <a:tr h="43259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𝑐𝑜𝑠𝑓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𝑠𝑒𝑛𝑓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3634066"/>
                      </a:ext>
                    </a:extLst>
                  </a:tr>
                  <a:tr h="842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𝑡𝑔𝑓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′(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𝑐𝑜𝑠</m:t>
                                        </m:r>
                                      </m:e>
                                      <m:sup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0372316"/>
                      </a:ext>
                    </a:extLst>
                  </a:tr>
                  <a:tr h="10257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′(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71768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a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585054"/>
                  </p:ext>
                </p:extLst>
              </p:nvPr>
            </p:nvGraphicFramePr>
            <p:xfrm>
              <a:off x="1616691" y="1100920"/>
              <a:ext cx="6096000" cy="5262527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95380708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416650218"/>
                        </a:ext>
                      </a:extLst>
                    </a:gridCol>
                  </a:tblGrid>
                  <a:tr h="3542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smtClean="0">
                              <a:solidFill>
                                <a:srgbClr val="0070C0"/>
                              </a:solidFill>
                            </a:rPr>
                            <a:t>Tablas de derivadas</a:t>
                          </a:r>
                          <a:endParaRPr lang="es-E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E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8642981"/>
                      </a:ext>
                    </a:extLst>
                  </a:tr>
                  <a:tr h="3542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smtClean="0"/>
                            <a:t>Función</a:t>
                          </a:r>
                          <a:endParaRPr lang="es-ES" sz="1600" b="1" dirty="0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smtClean="0"/>
                            <a:t>Derivada</a:t>
                          </a:r>
                          <a:endParaRPr lang="es-ES" sz="1600" b="1" dirty="0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9552815"/>
                      </a:ext>
                    </a:extLst>
                  </a:tr>
                  <a:tr h="354263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" t="-201724" r="-100200" b="-11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00" t="-201724" r="-400" b="-11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0335737"/>
                      </a:ext>
                    </a:extLst>
                  </a:tr>
                  <a:tr h="384979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" t="-273438" r="-100200" b="-9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00" t="-273438" r="-400" b="-98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1761860"/>
                      </a:ext>
                    </a:extLst>
                  </a:tr>
                  <a:tr h="409862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" t="-356716" r="-100200" b="-8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00" t="-356716" r="-400" b="-837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728794"/>
                      </a:ext>
                    </a:extLst>
                  </a:tr>
                  <a:tr h="70807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" t="-263793" r="-100200" b="-383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00" t="-263793" r="-400" b="-3836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0627437"/>
                      </a:ext>
                    </a:extLst>
                  </a:tr>
                  <a:tr h="396408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" t="-649231" r="-100200" b="-5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00" t="-649231" r="-400" b="-58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7178658"/>
                      </a:ext>
                    </a:extLst>
                  </a:tr>
                  <a:tr h="432599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" t="-685915" r="-100200" b="-435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00" t="-685915" r="-400" b="-435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3634066"/>
                      </a:ext>
                    </a:extLst>
                  </a:tr>
                  <a:tr h="842021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" t="-401439" r="-100200" b="-122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00" t="-401439" r="-400" b="-122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0372316"/>
                      </a:ext>
                    </a:extLst>
                  </a:tr>
                  <a:tr h="102579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" t="-414881" r="-100200" b="-1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00" t="-414881" r="-400" b="-1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1768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CuadroTexto 3"/>
          <p:cNvSpPr txBox="1"/>
          <p:nvPr/>
        </p:nvSpPr>
        <p:spPr>
          <a:xfrm>
            <a:off x="4664691" y="596711"/>
            <a:ext cx="19620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</a:t>
            </a:r>
            <a:r>
              <a:rPr lang="es-ES" sz="1600" b="1" dirty="0" smtClean="0">
                <a:solidFill>
                  <a:schemeClr val="bg1"/>
                </a:solidFill>
              </a:rPr>
              <a:t>. Cálculo diferencial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68490" y="968990"/>
            <a:ext cx="694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5.2 </a:t>
            </a:r>
            <a:r>
              <a:rPr lang="es-ES" b="1" dirty="0" smtClean="0">
                <a:solidFill>
                  <a:srgbClr val="002060"/>
                </a:solidFill>
              </a:rPr>
              <a:t>Interpretación geométrica de las derivadas</a:t>
            </a:r>
            <a:endParaRPr lang="es-ES" b="1" dirty="0">
              <a:solidFill>
                <a:srgbClr val="00206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91237" y="1370324"/>
            <a:ext cx="4508310" cy="4222456"/>
            <a:chOff x="500626" y="1178635"/>
            <a:chExt cx="4508310" cy="422245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Gráfico 7"/>
                <p:cNvGraphicFramePr/>
                <p:nvPr>
                  <p:extLst>
                    <p:ext uri="{D42A27DB-BD31-4B8C-83A1-F6EECF244321}">
                      <p14:modId xmlns:p14="http://schemas.microsoft.com/office/powerpoint/2010/main" val="729350642"/>
                    </p:ext>
                  </p:extLst>
                </p:nvPr>
              </p:nvGraphicFramePr>
              <p:xfrm>
                <a:off x="500626" y="1178635"/>
                <a:ext cx="4508310" cy="4064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</mc:Choice>
          <mc:Fallback xmlns="">
            <p:graphicFrame>
              <p:nvGraphicFramePr>
                <p:cNvPr id="28" name="Gráfico 27"/>
                <p:cNvGraphicFramePr/>
                <p:nvPr>
                  <p:extLst>
                    <p:ext uri="{D42A27DB-BD31-4B8C-83A1-F6EECF244321}">
                      <p14:modId xmlns:p14="http://schemas.microsoft.com/office/powerpoint/2010/main" val="2518480290"/>
                    </p:ext>
                  </p:extLst>
                </p:nvPr>
              </p:nvGraphicFramePr>
              <p:xfrm>
                <a:off x="500626" y="1178635"/>
                <a:ext cx="4508310" cy="4064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Fallback>
        </mc:AlternateContent>
        <p:cxnSp>
          <p:nvCxnSpPr>
            <p:cNvPr id="9" name="Conector recto 8"/>
            <p:cNvCxnSpPr/>
            <p:nvPr/>
          </p:nvCxnSpPr>
          <p:spPr>
            <a:xfrm flipH="1">
              <a:off x="2737728" y="1741512"/>
              <a:ext cx="0" cy="2160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rot="5400000" flipH="1">
              <a:off x="2076891" y="3223400"/>
              <a:ext cx="0" cy="1332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 flipH="1">
              <a:off x="1019176" y="1619250"/>
              <a:ext cx="1090612" cy="34766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H="1">
              <a:off x="647700" y="1729097"/>
              <a:ext cx="2092017" cy="33763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o 12"/>
            <p:cNvSpPr/>
            <p:nvPr/>
          </p:nvSpPr>
          <p:spPr>
            <a:xfrm>
              <a:off x="969168" y="4936331"/>
              <a:ext cx="223838" cy="309562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  <p:sp>
          <p:nvSpPr>
            <p:cNvPr id="14" name="Arco 13"/>
            <p:cNvSpPr/>
            <p:nvPr/>
          </p:nvSpPr>
          <p:spPr>
            <a:xfrm>
              <a:off x="1402556" y="3726656"/>
              <a:ext cx="223838" cy="309562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771524" y="4729163"/>
                  <a:ext cx="2238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8" name="Cuadro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524" y="4729163"/>
                  <a:ext cx="223837" cy="338554"/>
                </a:xfrm>
                <a:prstGeom prst="rect">
                  <a:avLst/>
                </a:prstGeom>
                <a:blipFill>
                  <a:blip r:embed="rId4"/>
                  <a:stretch>
                    <a:fillRect r="-32432" b="-363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1095375" y="4724400"/>
                  <a:ext cx="2238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9" name="Cuadro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75" y="4724400"/>
                  <a:ext cx="223837" cy="338554"/>
                </a:xfrm>
                <a:prstGeom prst="rect">
                  <a:avLst/>
                </a:prstGeom>
                <a:blipFill>
                  <a:blip r:embed="rId5"/>
                  <a:stretch>
                    <a:fillRect r="-1891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1566863" y="3529012"/>
                  <a:ext cx="2238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0" name="CuadroTex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863" y="3529012"/>
                  <a:ext cx="223837" cy="338554"/>
                </a:xfrm>
                <a:prstGeom prst="rect">
                  <a:avLst/>
                </a:prstGeom>
                <a:blipFill>
                  <a:blip r:embed="rId6"/>
                  <a:stretch>
                    <a:fillRect r="-36111" b="-363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ector recto 17"/>
            <p:cNvCxnSpPr/>
            <p:nvPr/>
          </p:nvCxnSpPr>
          <p:spPr>
            <a:xfrm>
              <a:off x="1395413" y="3886200"/>
              <a:ext cx="0" cy="12001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2738438" y="3900488"/>
              <a:ext cx="0" cy="12001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1819275" y="3843337"/>
                  <a:ext cx="3762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4" name="Cuadro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9275" y="3843337"/>
                  <a:ext cx="376238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uadroTexto 21"/>
                <p:cNvSpPr txBox="1"/>
                <p:nvPr/>
              </p:nvSpPr>
              <p:spPr>
                <a:xfrm>
                  <a:off x="2738437" y="2738436"/>
                  <a:ext cx="33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5" name="Cuadro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437" y="2738436"/>
                  <a:ext cx="333375" cy="338554"/>
                </a:xfrm>
                <a:prstGeom prst="rect">
                  <a:avLst/>
                </a:prstGeom>
                <a:blipFill>
                  <a:blip r:embed="rId8"/>
                  <a:stretch>
                    <a:fillRect r="-18182" b="-357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uadroTexto 22"/>
                <p:cNvSpPr txBox="1"/>
                <p:nvPr/>
              </p:nvSpPr>
              <p:spPr>
                <a:xfrm>
                  <a:off x="2590800" y="1443036"/>
                  <a:ext cx="33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6" name="Cuadro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1443036"/>
                  <a:ext cx="333375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/>
                <p:cNvSpPr txBox="1"/>
                <p:nvPr/>
              </p:nvSpPr>
              <p:spPr>
                <a:xfrm>
                  <a:off x="1128713" y="3638549"/>
                  <a:ext cx="33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7" name="Cuadro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713" y="3638549"/>
                  <a:ext cx="333375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/>
                <p:cNvSpPr txBox="1"/>
                <p:nvPr/>
              </p:nvSpPr>
              <p:spPr>
                <a:xfrm>
                  <a:off x="3586163" y="2343149"/>
                  <a:ext cx="9905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8" name="Cuadro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6163" y="2343149"/>
                  <a:ext cx="990599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1243013" y="5048250"/>
                  <a:ext cx="2238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9" name="CuadroTexto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3013" y="5048250"/>
                  <a:ext cx="223837" cy="338554"/>
                </a:xfrm>
                <a:prstGeom prst="rect">
                  <a:avLst/>
                </a:prstGeom>
                <a:blipFill>
                  <a:blip r:embed="rId12"/>
                  <a:stretch>
                    <a:fillRect r="-1388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2386012" y="5062537"/>
                  <a:ext cx="7905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+∆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0" name="CuadroTexto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6012" y="5062537"/>
                  <a:ext cx="790575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5056496" y="1341615"/>
                <a:ext cx="368530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/>
                  <a:t>Sea la función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ES" sz="1600" dirty="0" smtClean="0"/>
              </a:p>
              <a:p>
                <a:endParaRPr lang="es-ES" sz="1600" dirty="0" smtClean="0"/>
              </a:p>
              <a:p>
                <a:r>
                  <a:rPr lang="es-ES" sz="1600" dirty="0" smtClean="0"/>
                  <a:t>A cada valor de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" sz="1600" dirty="0" smtClean="0"/>
                  <a:t> le corresponde un valor de la función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16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ES" sz="1600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496" y="1341615"/>
                <a:ext cx="3685309" cy="1077218"/>
              </a:xfrm>
              <a:prstGeom prst="rect">
                <a:avLst/>
              </a:prstGeom>
              <a:blipFill>
                <a:blip r:embed="rId14"/>
                <a:stretch>
                  <a:fillRect l="-826" t="-1130" b="-678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5416714" y="2567743"/>
                <a:ext cx="14643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14" y="2567743"/>
                <a:ext cx="1464375" cy="246221"/>
              </a:xfrm>
              <a:prstGeom prst="rect">
                <a:avLst/>
              </a:prstGeom>
              <a:blipFill>
                <a:blip r:embed="rId15"/>
                <a:stretch>
                  <a:fillRect l="-2917" t="-2439" r="-4167" b="-292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5402860" y="2955671"/>
                <a:ext cx="29227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860" y="2955671"/>
                <a:ext cx="2922787" cy="246221"/>
              </a:xfrm>
              <a:prstGeom prst="rect">
                <a:avLst/>
              </a:prstGeom>
              <a:blipFill>
                <a:blip r:embed="rId16"/>
                <a:stretch>
                  <a:fillRect l="-833" t="-2500" r="-1875" b="-3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/>
          <p:cNvSpPr txBox="1"/>
          <p:nvPr/>
        </p:nvSpPr>
        <p:spPr>
          <a:xfrm>
            <a:off x="5111915" y="3392089"/>
            <a:ext cx="3643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El ángulo que forma la secante AB con el eje X, cumple: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6247987" y="4105597"/>
                <a:ext cx="912237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987" y="4105597"/>
                <a:ext cx="912237" cy="46262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/>
              <p:cNvSpPr txBox="1"/>
              <p:nvPr/>
            </p:nvSpPr>
            <p:spPr>
              <a:xfrm>
                <a:off x="5056497" y="4832961"/>
                <a:ext cx="36991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600" dirty="0" smtClean="0"/>
                  <a:t>Cuando </a:t>
                </a:r>
                <a14:m>
                  <m:oMath xmlns:m="http://schemas.openxmlformats.org/officeDocument/2006/math">
                    <m:r>
                      <a:rPr lang="es-E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s-ES" sz="1600" dirty="0" smtClean="0"/>
                  <a:t>, en el límite, la secante se convierte en </a:t>
                </a:r>
                <a:r>
                  <a:rPr lang="es-ES" sz="1600" dirty="0" smtClean="0">
                    <a:solidFill>
                      <a:srgbClr val="00B0F0"/>
                    </a:solidFill>
                  </a:rPr>
                  <a:t>tangente a la curva en A</a:t>
                </a:r>
                <a:r>
                  <a:rPr lang="es-ES" sz="1600" dirty="0" smtClean="0"/>
                  <a:t>, entonces:</a:t>
                </a:r>
                <a:endParaRPr lang="es-ES" sz="1600" dirty="0"/>
              </a:p>
            </p:txBody>
          </p:sp>
        </mc:Choice>
        <mc:Fallback xmlns="">
          <p:sp>
            <p:nvSpPr>
              <p:cNvPr id="33" name="Cuadro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497" y="4832961"/>
                <a:ext cx="3699164" cy="830997"/>
              </a:xfrm>
              <a:prstGeom prst="rect">
                <a:avLst/>
              </a:prstGeom>
              <a:blipFill>
                <a:blip r:embed="rId18"/>
                <a:stretch>
                  <a:fillRect l="-824" t="-1471" r="-988" b="-955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/>
              <p:cNvSpPr txBox="1"/>
              <p:nvPr/>
            </p:nvSpPr>
            <p:spPr>
              <a:xfrm>
                <a:off x="5109604" y="5694945"/>
                <a:ext cx="333232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𝑡𝑔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604" y="5694945"/>
                <a:ext cx="3332322" cy="4675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uadroTexto 34"/>
          <p:cNvSpPr txBox="1"/>
          <p:nvPr/>
        </p:nvSpPr>
        <p:spPr>
          <a:xfrm>
            <a:off x="4664691" y="596711"/>
            <a:ext cx="19620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</a:t>
            </a:r>
            <a:r>
              <a:rPr lang="es-ES" sz="1600" b="1" dirty="0" smtClean="0">
                <a:solidFill>
                  <a:schemeClr val="bg1"/>
                </a:solidFill>
              </a:rPr>
              <a:t>. Cálculo diferencial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68490" y="968990"/>
            <a:ext cx="703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5.2 </a:t>
            </a:r>
            <a:r>
              <a:rPr lang="es-ES" b="1" dirty="0" smtClean="0">
                <a:solidFill>
                  <a:srgbClr val="002060"/>
                </a:solidFill>
              </a:rPr>
              <a:t>Interpretación geométrica de las derivadas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664691" y="596711"/>
            <a:ext cx="19620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</a:t>
            </a:r>
            <a:r>
              <a:rPr lang="es-ES" sz="1600" b="1" dirty="0" smtClean="0">
                <a:solidFill>
                  <a:schemeClr val="bg1"/>
                </a:solidFill>
              </a:rPr>
              <a:t>. Cálculo diferencial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1338322"/>
            <a:ext cx="5712367" cy="496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1. Sistema Internacional de Unidades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8129371"/>
                  </p:ext>
                </p:extLst>
              </p:nvPr>
            </p:nvGraphicFramePr>
            <p:xfrm>
              <a:off x="423079" y="1684086"/>
              <a:ext cx="8483600" cy="488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0211">
                      <a:extLst>
                        <a:ext uri="{9D8B030D-6E8A-4147-A177-3AD203B41FA5}">
                          <a16:colId xmlns:a16="http://schemas.microsoft.com/office/drawing/2014/main" val="3139985793"/>
                        </a:ext>
                      </a:extLst>
                    </a:gridCol>
                    <a:gridCol w="864651">
                      <a:extLst>
                        <a:ext uri="{9D8B030D-6E8A-4147-A177-3AD203B41FA5}">
                          <a16:colId xmlns:a16="http://schemas.microsoft.com/office/drawing/2014/main" val="1923853649"/>
                        </a:ext>
                      </a:extLst>
                    </a:gridCol>
                    <a:gridCol w="751870">
                      <a:extLst>
                        <a:ext uri="{9D8B030D-6E8A-4147-A177-3AD203B41FA5}">
                          <a16:colId xmlns:a16="http://schemas.microsoft.com/office/drawing/2014/main" val="794390394"/>
                        </a:ext>
                      </a:extLst>
                    </a:gridCol>
                    <a:gridCol w="5776868">
                      <a:extLst>
                        <a:ext uri="{9D8B030D-6E8A-4147-A177-3AD203B41FA5}">
                          <a16:colId xmlns:a16="http://schemas.microsoft.com/office/drawing/2014/main" val="4045650333"/>
                        </a:ext>
                      </a:extLst>
                    </a:gridCol>
                  </a:tblGrid>
                  <a:tr h="355600">
                    <a:tc>
                      <a:txBody>
                        <a:bodyPr/>
                        <a:lstStyle/>
                        <a:p>
                          <a:r>
                            <a:rPr lang="es-ES" sz="1200" b="1" dirty="0" smtClean="0">
                              <a:latin typeface="Nunito Sans" panose="00000500000000000000" pitchFamily="2" charset="0"/>
                            </a:rPr>
                            <a:t>Magnitud</a:t>
                          </a:r>
                          <a:endParaRPr lang="es-ES" sz="1200" b="1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b="1" dirty="0" smtClean="0">
                              <a:latin typeface="Nunito Sans" panose="00000500000000000000" pitchFamily="2" charset="0"/>
                            </a:rPr>
                            <a:t>Nombre</a:t>
                          </a:r>
                          <a:endParaRPr lang="es-ES" sz="1200" b="1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b="1" dirty="0" smtClean="0">
                              <a:latin typeface="Nunito Sans" panose="00000500000000000000" pitchFamily="2" charset="0"/>
                            </a:rPr>
                            <a:t>Símbolo</a:t>
                          </a:r>
                          <a:endParaRPr lang="es-ES" sz="1200" b="1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b="1" dirty="0" smtClean="0">
                              <a:latin typeface="Nunito Sans" panose="00000500000000000000" pitchFamily="2" charset="0"/>
                            </a:rPr>
                            <a:t>Definición</a:t>
                          </a:r>
                          <a:endParaRPr lang="es-ES" sz="1200" b="1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106169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longitud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metro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m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Se define tomando el valor numérico fijo de la velocidad de la luz en el vacío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c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 como 299 792 458 cuando se expresa en la unidad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m s</a:t>
                          </a:r>
                          <a:r>
                            <a:rPr lang="es-ES" sz="1200" i="1" baseline="30000" dirty="0" smtClean="0">
                              <a:latin typeface="Nunito Sans" panose="00000500000000000000" pitchFamily="2" charset="0"/>
                            </a:rPr>
                            <a:t>–1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donde el segundo se define en términos de la frecuencia de cesio </a:t>
                          </a:r>
                          <a14:m>
                            <m:oMath xmlns:m="http://schemas.openxmlformats.org/officeDocument/2006/math">
                              <m:r>
                                <a:rPr lang="es-E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s-E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s-E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.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028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masa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kilogramo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kg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Se define tomando el valor numérico fijo de la constante de Planck h como 6.626 070 15 x 10</a:t>
                          </a:r>
                          <a:r>
                            <a:rPr lang="es-ES" sz="1200" baseline="30000" dirty="0" smtClean="0">
                              <a:latin typeface="Nunito Sans" panose="00000500000000000000" pitchFamily="2" charset="0"/>
                            </a:rPr>
                            <a:t>–34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 cuando se expresa en la unidad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J s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que es igual a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kg m</a:t>
                          </a:r>
                          <a:r>
                            <a:rPr lang="es-ES" sz="1200" i="1" baseline="30000" dirty="0" smtClean="0">
                              <a:latin typeface="Nunito Sans" panose="00000500000000000000" pitchFamily="2" charset="0"/>
                            </a:rPr>
                            <a:t>2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 s</a:t>
                          </a:r>
                          <a:r>
                            <a:rPr lang="es-ES" sz="1200" i="1" baseline="30000" dirty="0" smtClean="0">
                              <a:latin typeface="Nunito Sans" panose="00000500000000000000" pitchFamily="2" charset="0"/>
                            </a:rPr>
                            <a:t>–1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donde el metro y el segundo se definen en términos de c y </a:t>
                          </a:r>
                          <a14:m>
                            <m:oMath xmlns:m="http://schemas.openxmlformats.org/officeDocument/2006/math">
                              <m:r>
                                <a:rPr lang="es-E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s-E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s-E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.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4495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tiempo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segundo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s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Se define tomando el valor numérico fijo de la frecuencia de cesio </a:t>
                          </a:r>
                          <a14:m>
                            <m:oMath xmlns:m="http://schemas.openxmlformats.org/officeDocument/2006/math">
                              <m:r>
                                <a:rPr lang="es-E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s-E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s-E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la frecuencia de transición hiperfina del estado fundamental no perturbado del átomo de cesio-133, como 9 192 631 770 cuando se expresa en la unidad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Hz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que es igual a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s</a:t>
                          </a:r>
                          <a:r>
                            <a:rPr lang="es-ES" sz="1200" i="1" baseline="30000" dirty="0" smtClean="0">
                              <a:latin typeface="Nunito Sans" panose="00000500000000000000" pitchFamily="2" charset="0"/>
                            </a:rPr>
                            <a:t>–1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.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687385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intensidad de corriente eléctrica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amperio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A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Se define tomando el valor numérico fijo de la carga elemental e como 1,602 176 634 x 10</a:t>
                          </a:r>
                          <a:r>
                            <a:rPr lang="es-ES" sz="1200" baseline="30000" dirty="0" smtClean="0">
                              <a:latin typeface="Nunito Sans" panose="00000500000000000000" pitchFamily="2" charset="0"/>
                            </a:rPr>
                            <a:t>–19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 cuando se expresa en la unidad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C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que es igual a </a:t>
                          </a:r>
                          <a:r>
                            <a:rPr lang="es-ES" sz="1200" i="1" dirty="0" err="1" smtClean="0">
                              <a:latin typeface="Nunito Sans" panose="00000500000000000000" pitchFamily="2" charset="0"/>
                            </a:rPr>
                            <a:t>A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 s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donde el segundo se define en términos de </a:t>
                          </a:r>
                          <a14:m>
                            <m:oMath xmlns:m="http://schemas.openxmlformats.org/officeDocument/2006/math">
                              <m:r>
                                <a:rPr lang="es-E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s-E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s-E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.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17509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temperatura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kelvin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K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Se define tomando el valor numérico fijo de la constante de Boltzmann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k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 como 1.380 649 x 10</a:t>
                          </a:r>
                          <a:r>
                            <a:rPr lang="es-ES" sz="1200" baseline="30000" dirty="0" smtClean="0">
                              <a:latin typeface="Nunito Sans" panose="00000500000000000000" pitchFamily="2" charset="0"/>
                            </a:rPr>
                            <a:t>–23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 cuando se expresa en la unidad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J K</a:t>
                          </a:r>
                          <a:r>
                            <a:rPr lang="es-ES" sz="1200" i="1" baseline="30000" dirty="0" smtClean="0">
                              <a:latin typeface="Nunito Sans" panose="00000500000000000000" pitchFamily="2" charset="0"/>
                            </a:rPr>
                            <a:t>–1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que es igual a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kg m</a:t>
                          </a:r>
                          <a:r>
                            <a:rPr lang="es-ES" sz="1200" i="1" baseline="30000" dirty="0" smtClean="0">
                              <a:latin typeface="Nunito Sans" panose="00000500000000000000" pitchFamily="2" charset="0"/>
                            </a:rPr>
                            <a:t>2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 s</a:t>
                          </a:r>
                          <a:r>
                            <a:rPr lang="es-ES" sz="1200" i="1" baseline="30000" dirty="0" smtClean="0">
                              <a:latin typeface="Nunito Sans" panose="00000500000000000000" pitchFamily="2" charset="0"/>
                            </a:rPr>
                            <a:t>–2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 K</a:t>
                          </a:r>
                          <a:r>
                            <a:rPr lang="es-ES" sz="1200" i="1" baseline="30000" dirty="0" smtClean="0">
                              <a:latin typeface="Nunito Sans" panose="00000500000000000000" pitchFamily="2" charset="0"/>
                            </a:rPr>
                            <a:t>–1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donde el kilogramo, metro y en segundo lugar se definen en términos de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h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c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 y </a:t>
                          </a:r>
                          <a14:m>
                            <m:oMath xmlns:m="http://schemas.openxmlformats.org/officeDocument/2006/math">
                              <m:r>
                                <a:rPr lang="es-E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s-E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s-E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.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004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Intensidad luminosa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candela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cd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Se define tomando el valor numérico fijo de la eficacia luminosa de la radiación monocromática de frecuencia 540 x 10</a:t>
                          </a:r>
                          <a:r>
                            <a:rPr lang="es-ES" sz="1200" baseline="30000" dirty="0" smtClean="0">
                              <a:latin typeface="Nunito Sans" panose="00000500000000000000" pitchFamily="2" charset="0"/>
                            </a:rPr>
                            <a:t>12 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Hz, </a:t>
                          </a:r>
                          <a:r>
                            <a:rPr lang="es-ES" sz="1200" i="1" dirty="0" err="1" smtClean="0">
                              <a:latin typeface="Nunito Sans" panose="00000500000000000000" pitchFamily="2" charset="0"/>
                            </a:rPr>
                            <a:t>K</a:t>
                          </a:r>
                          <a:r>
                            <a:rPr lang="es-ES" sz="1200" i="1" baseline="-25000" dirty="0" err="1" smtClean="0">
                              <a:latin typeface="Nunito Sans" panose="00000500000000000000" pitchFamily="2" charset="0"/>
                            </a:rPr>
                            <a:t>cd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como 683 cuando se expresa en la unidad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lm W</a:t>
                          </a:r>
                          <a:r>
                            <a:rPr lang="es-ES" sz="1200" i="1" baseline="30000" dirty="0" smtClean="0">
                              <a:latin typeface="Nunito Sans" panose="00000500000000000000" pitchFamily="2" charset="0"/>
                            </a:rPr>
                            <a:t>–1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que es igual a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cd sr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o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cd sr kg</a:t>
                          </a:r>
                          <a:r>
                            <a:rPr lang="es-ES" sz="1200" i="1" baseline="30000" dirty="0" smtClean="0">
                              <a:latin typeface="Nunito Sans" panose="00000500000000000000" pitchFamily="2" charset="0"/>
                            </a:rPr>
                            <a:t>–1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 m</a:t>
                          </a:r>
                          <a:r>
                            <a:rPr lang="es-ES" sz="1200" i="1" baseline="30000" dirty="0" smtClean="0">
                              <a:latin typeface="Nunito Sans" panose="00000500000000000000" pitchFamily="2" charset="0"/>
                            </a:rPr>
                            <a:t>–2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 s</a:t>
                          </a:r>
                          <a:r>
                            <a:rPr lang="es-ES" sz="1200" i="1" baseline="30000" dirty="0" smtClean="0">
                              <a:latin typeface="Nunito Sans" panose="00000500000000000000" pitchFamily="2" charset="0"/>
                            </a:rPr>
                            <a:t>3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donde el kilogramo, metro y segundo se definen en términos de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h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c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 y </a:t>
                          </a:r>
                          <a14:m>
                            <m:oMath xmlns:m="http://schemas.openxmlformats.org/officeDocument/2006/math">
                              <m:r>
                                <a:rPr lang="es-E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s-E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s-E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.</a:t>
                          </a: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3315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cantidad de sustancia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mol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mol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Un mol contiene exactamente 6.022 140 76 x 10</a:t>
                          </a:r>
                          <a:r>
                            <a:rPr lang="es-ES" sz="1200" baseline="30000" dirty="0" smtClean="0">
                              <a:latin typeface="Nunito Sans" panose="00000500000000000000" pitchFamily="2" charset="0"/>
                            </a:rPr>
                            <a:t>23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 entidades elementales. Este número es el valor numérico fijo de la constante de Avogadro,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N</a:t>
                          </a:r>
                          <a:r>
                            <a:rPr lang="es-ES" sz="1200" i="1" baseline="-25000" dirty="0" smtClean="0">
                              <a:latin typeface="Nunito Sans" panose="00000500000000000000" pitchFamily="2" charset="0"/>
                            </a:rPr>
                            <a:t>A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cuando se expresa en la unidad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mol</a:t>
                          </a:r>
                          <a:r>
                            <a:rPr lang="es-ES" sz="1200" i="1" baseline="30000" dirty="0" smtClean="0">
                              <a:latin typeface="Nunito Sans" panose="00000500000000000000" pitchFamily="2" charset="0"/>
                            </a:rPr>
                            <a:t>–1</a:t>
                          </a:r>
                          <a:r>
                            <a:rPr lang="es-ES" sz="1200" baseline="30000" dirty="0" smtClean="0">
                              <a:latin typeface="Nunito Sans" panose="00000500000000000000" pitchFamily="2" charset="0"/>
                            </a:rPr>
                            <a:t> 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y se denomina número de Avogadro.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00991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8129371"/>
                  </p:ext>
                </p:extLst>
              </p:nvPr>
            </p:nvGraphicFramePr>
            <p:xfrm>
              <a:off x="423079" y="1684086"/>
              <a:ext cx="8483600" cy="488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0211">
                      <a:extLst>
                        <a:ext uri="{9D8B030D-6E8A-4147-A177-3AD203B41FA5}">
                          <a16:colId xmlns:a16="http://schemas.microsoft.com/office/drawing/2014/main" val="3139985793"/>
                        </a:ext>
                      </a:extLst>
                    </a:gridCol>
                    <a:gridCol w="864651">
                      <a:extLst>
                        <a:ext uri="{9D8B030D-6E8A-4147-A177-3AD203B41FA5}">
                          <a16:colId xmlns:a16="http://schemas.microsoft.com/office/drawing/2014/main" val="1923853649"/>
                        </a:ext>
                      </a:extLst>
                    </a:gridCol>
                    <a:gridCol w="751870">
                      <a:extLst>
                        <a:ext uri="{9D8B030D-6E8A-4147-A177-3AD203B41FA5}">
                          <a16:colId xmlns:a16="http://schemas.microsoft.com/office/drawing/2014/main" val="794390394"/>
                        </a:ext>
                      </a:extLst>
                    </a:gridCol>
                    <a:gridCol w="5776868">
                      <a:extLst>
                        <a:ext uri="{9D8B030D-6E8A-4147-A177-3AD203B41FA5}">
                          <a16:colId xmlns:a16="http://schemas.microsoft.com/office/drawing/2014/main" val="4045650333"/>
                        </a:ext>
                      </a:extLst>
                    </a:gridCol>
                  </a:tblGrid>
                  <a:tr h="355600">
                    <a:tc>
                      <a:txBody>
                        <a:bodyPr/>
                        <a:lstStyle/>
                        <a:p>
                          <a:r>
                            <a:rPr lang="es-ES" sz="1200" b="1" dirty="0" smtClean="0">
                              <a:latin typeface="Nunito Sans" panose="00000500000000000000" pitchFamily="2" charset="0"/>
                            </a:rPr>
                            <a:t>Magnitud</a:t>
                          </a:r>
                          <a:endParaRPr lang="es-ES" sz="1200" b="1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b="1" dirty="0" smtClean="0">
                              <a:latin typeface="Nunito Sans" panose="00000500000000000000" pitchFamily="2" charset="0"/>
                            </a:rPr>
                            <a:t>Nombre</a:t>
                          </a:r>
                          <a:endParaRPr lang="es-ES" sz="1200" b="1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b="1" dirty="0" smtClean="0">
                              <a:latin typeface="Nunito Sans" panose="00000500000000000000" pitchFamily="2" charset="0"/>
                            </a:rPr>
                            <a:t>Símbolo</a:t>
                          </a:r>
                          <a:endParaRPr lang="es-ES" sz="1200" b="1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b="1" dirty="0" smtClean="0">
                              <a:latin typeface="Nunito Sans" panose="00000500000000000000" pitchFamily="2" charset="0"/>
                            </a:rPr>
                            <a:t>Definición</a:t>
                          </a:r>
                          <a:endParaRPr lang="es-ES" sz="1200" b="1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10616945"/>
                      </a:ext>
                    </a:extLst>
                  </a:tr>
                  <a:tr h="620640"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longitud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metro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m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36000" marR="36000" marT="36000" marB="36000" anchor="ctr">
                        <a:lnT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786" t="-58824" r="-105" b="-63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281554"/>
                      </a:ext>
                    </a:extLst>
                  </a:tr>
                  <a:tr h="620640"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masa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kilogramo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kg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786" t="-158824" r="-105" b="-53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4495578"/>
                      </a:ext>
                    </a:extLst>
                  </a:tr>
                  <a:tr h="620640"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tiempo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segundo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s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786" t="-258824" r="-105" b="-43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8738572"/>
                      </a:ext>
                    </a:extLst>
                  </a:tr>
                  <a:tr h="620640"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intensidad de corriente eléctrica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amperio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A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786" t="-358824" r="-105" b="-33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750915"/>
                      </a:ext>
                    </a:extLst>
                  </a:tr>
                  <a:tr h="620640"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temperatura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kelvin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K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786" t="-458824" r="-105" b="-23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8004221"/>
                      </a:ext>
                    </a:extLst>
                  </a:tr>
                  <a:tr h="803520"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Intensidad luminosa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candela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cd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786" t="-431818" r="-105" b="-84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3315533"/>
                      </a:ext>
                    </a:extLst>
                  </a:tr>
                  <a:tr h="620640"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cantidad de sustancia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mol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mol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Un mol contiene exactamente 6.022 140 76 x 10</a:t>
                          </a:r>
                          <a:r>
                            <a:rPr lang="es-ES" sz="1200" baseline="30000" dirty="0" smtClean="0">
                              <a:latin typeface="Nunito Sans" panose="00000500000000000000" pitchFamily="2" charset="0"/>
                            </a:rPr>
                            <a:t>23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 entidades elementales. Este número es el valor numérico fijo de la constante de Avogadro,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N</a:t>
                          </a:r>
                          <a:r>
                            <a:rPr lang="es-ES" sz="1200" i="1" baseline="-25000" dirty="0" smtClean="0">
                              <a:latin typeface="Nunito Sans" panose="00000500000000000000" pitchFamily="2" charset="0"/>
                            </a:rPr>
                            <a:t>A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, cuando se expresa en la unidad </a:t>
                          </a:r>
                          <a:r>
                            <a:rPr lang="es-ES" sz="1200" i="1" dirty="0" smtClean="0">
                              <a:latin typeface="Nunito Sans" panose="00000500000000000000" pitchFamily="2" charset="0"/>
                            </a:rPr>
                            <a:t>mol</a:t>
                          </a:r>
                          <a:r>
                            <a:rPr lang="es-ES" sz="1200" i="1" baseline="30000" dirty="0" smtClean="0">
                              <a:latin typeface="Nunito Sans" panose="00000500000000000000" pitchFamily="2" charset="0"/>
                            </a:rPr>
                            <a:t>–1</a:t>
                          </a:r>
                          <a:r>
                            <a:rPr lang="es-ES" sz="1200" baseline="30000" dirty="0" smtClean="0">
                              <a:latin typeface="Nunito Sans" panose="00000500000000000000" pitchFamily="2" charset="0"/>
                            </a:rPr>
                            <a:t> </a:t>
                          </a:r>
                          <a:r>
                            <a:rPr lang="es-ES" sz="1200" dirty="0" smtClean="0">
                              <a:latin typeface="Nunito Sans" panose="00000500000000000000" pitchFamily="2" charset="0"/>
                            </a:rPr>
                            <a:t>y se denomina número de Avogadro.</a:t>
                          </a:r>
                          <a:endParaRPr lang="es-ES" sz="1200" dirty="0">
                            <a:latin typeface="Nunito Sans" panose="00000500000000000000" pitchFamily="2" charset="0"/>
                          </a:endParaRPr>
                        </a:p>
                      </a:txBody>
                      <a:tcPr marL="36000" marR="36000" marT="36000" marB="36000" anchor="ctr">
                        <a:lnT w="9525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00991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CuadroTexto 13"/>
          <p:cNvSpPr txBox="1"/>
          <p:nvPr/>
        </p:nvSpPr>
        <p:spPr>
          <a:xfrm>
            <a:off x="369437" y="1306204"/>
            <a:ext cx="468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Magnitudes y unidades fundamentales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23079" y="968991"/>
            <a:ext cx="84415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1</a:t>
            </a:r>
            <a:r>
              <a:rPr lang="es-ES" b="1" dirty="0" smtClean="0">
                <a:solidFill>
                  <a:srgbClr val="002060"/>
                </a:solidFill>
              </a:rPr>
              <a:t>.1. </a:t>
            </a:r>
            <a:r>
              <a:rPr lang="es-ES" b="1" dirty="0">
                <a:solidFill>
                  <a:srgbClr val="002060"/>
                </a:solidFill>
              </a:rPr>
              <a:t>M</a:t>
            </a:r>
            <a:r>
              <a:rPr lang="es-ES" b="1" dirty="0" smtClean="0">
                <a:solidFill>
                  <a:srgbClr val="002060"/>
                </a:solidFill>
              </a:rPr>
              <a:t>agnitudes fundamentales y derivadas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00251" y="996286"/>
            <a:ext cx="468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5.3. </a:t>
            </a:r>
            <a:r>
              <a:rPr lang="es-ES" b="1" dirty="0" smtClean="0">
                <a:solidFill>
                  <a:srgbClr val="002060"/>
                </a:solidFill>
              </a:rPr>
              <a:t>Derivada parcial</a:t>
            </a:r>
            <a:endParaRPr lang="es-E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/>
              <p:cNvSpPr txBox="1"/>
              <p:nvPr/>
            </p:nvSpPr>
            <p:spPr>
              <a:xfrm>
                <a:off x="291566" y="1410475"/>
                <a:ext cx="838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600" dirty="0" smtClean="0"/>
                  <a:t>Sea una función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 smtClean="0"/>
                  <a:t>, derivar parcialmente con respecto a una sola de las variables consiste en derivar la función suponiendo que las otras variables son constantes. Esta operación se simboliza con la letra </a:t>
                </a:r>
                <a14:m>
                  <m:oMath xmlns:m="http://schemas.openxmlformats.org/officeDocument/2006/math">
                    <m:r>
                      <a:rPr lang="es-E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</m:oMath>
                </a14:m>
                <a:r>
                  <a:rPr lang="es-ES" sz="1600" dirty="0" smtClean="0"/>
                  <a:t> (derivada parcial).</a:t>
                </a:r>
                <a:endParaRPr lang="es-ES" sz="1600" dirty="0"/>
              </a:p>
            </p:txBody>
          </p:sp>
        </mc:Choice>
        <mc:Fallback xmlns=""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66" y="1410475"/>
                <a:ext cx="8382000" cy="830997"/>
              </a:xfrm>
              <a:prstGeom prst="rect">
                <a:avLst/>
              </a:prstGeom>
              <a:blipFill>
                <a:blip r:embed="rId2"/>
                <a:stretch>
                  <a:fillRect l="-436" t="-1460" r="-364" b="-875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7 CuadroTexto"/>
              <p:cNvSpPr txBox="1"/>
              <p:nvPr/>
            </p:nvSpPr>
            <p:spPr>
              <a:xfrm>
                <a:off x="3995589" y="2372787"/>
                <a:ext cx="1128322" cy="561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 smtClean="0">
                              <a:latin typeface="Cambria Math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s-ES" sz="1600" i="1" smtClean="0">
                              <a:latin typeface="Cambria Math"/>
                            </a:rPr>
                            <m:t>𝜕</m:t>
                          </m:r>
                          <m:r>
                            <a:rPr lang="es-ES" sz="160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7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589" y="2372787"/>
                <a:ext cx="1128322" cy="561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adroTexto 37"/>
          <p:cNvSpPr txBox="1"/>
          <p:nvPr/>
        </p:nvSpPr>
        <p:spPr>
          <a:xfrm>
            <a:off x="315967" y="3171450"/>
            <a:ext cx="707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Vector gradiente de una función escalar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9" name="9 CuadroTexto"/>
          <p:cNvSpPr txBox="1"/>
          <p:nvPr/>
        </p:nvSpPr>
        <p:spPr>
          <a:xfrm>
            <a:off x="341194" y="3588327"/>
            <a:ext cx="7844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cs typeface="Arial" pitchFamily="34" charset="0"/>
              </a:rPr>
              <a:t>Si </a:t>
            </a:r>
            <a:r>
              <a:rPr lang="es-ES" sz="1600" i="1" dirty="0" smtClean="0">
                <a:cs typeface="Arial" pitchFamily="34" charset="0"/>
              </a:rPr>
              <a:t>V(</a:t>
            </a:r>
            <a:r>
              <a:rPr lang="es-ES" sz="1600" i="1" dirty="0" err="1" smtClean="0">
                <a:cs typeface="Arial" pitchFamily="34" charset="0"/>
              </a:rPr>
              <a:t>x,y,z</a:t>
            </a:r>
            <a:r>
              <a:rPr lang="es-ES" sz="1600" i="1" dirty="0" smtClean="0">
                <a:cs typeface="Arial" pitchFamily="34" charset="0"/>
              </a:rPr>
              <a:t>)</a:t>
            </a:r>
            <a:r>
              <a:rPr lang="es-ES" sz="1600" dirty="0" smtClean="0">
                <a:cs typeface="Arial" pitchFamily="34" charset="0"/>
              </a:rPr>
              <a:t> es una función escalar, se define el gradiente como: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10 CuadroTexto"/>
              <p:cNvSpPr txBox="1"/>
              <p:nvPr/>
            </p:nvSpPr>
            <p:spPr>
              <a:xfrm>
                <a:off x="2266667" y="4050429"/>
                <a:ext cx="3361882" cy="602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𝑔𝑟𝑎𝑑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0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67" y="4050429"/>
                <a:ext cx="3361882" cy="6026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uadroTexto 40"/>
          <p:cNvSpPr txBox="1"/>
          <p:nvPr/>
        </p:nvSpPr>
        <p:spPr>
          <a:xfrm>
            <a:off x="4115420" y="3149221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/>
              <p:cNvSpPr txBox="1"/>
              <p:nvPr/>
            </p:nvSpPr>
            <p:spPr>
              <a:xfrm>
                <a:off x="351327" y="4957445"/>
                <a:ext cx="76477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/>
                  <a:t>El vector gradiente es conocido también como el </a:t>
                </a:r>
                <a:r>
                  <a:rPr lang="es-ES" sz="1600" dirty="0" smtClean="0">
                    <a:solidFill>
                      <a:srgbClr val="00B0F0"/>
                    </a:solidFill>
                  </a:rPr>
                  <a:t>operador nabla,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</m:oMath>
                </a14:m>
                <a:r>
                  <a:rPr lang="es-ES" sz="1600" dirty="0" smtClean="0"/>
                  <a:t>: </a:t>
                </a:r>
                <a:endParaRPr lang="es-ES" sz="1600" dirty="0"/>
              </a:p>
            </p:txBody>
          </p:sp>
        </mc:Choice>
        <mc:Fallback xmlns="">
          <p:sp>
            <p:nvSpPr>
              <p:cNvPr id="42" name="Cuadro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27" y="4957445"/>
                <a:ext cx="7647709" cy="338554"/>
              </a:xfrm>
              <a:prstGeom prst="rect">
                <a:avLst/>
              </a:prstGeom>
              <a:blipFill>
                <a:blip r:embed="rId5"/>
                <a:stretch>
                  <a:fillRect l="-478" t="-3571" b="-232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ángulo 42"/>
              <p:cNvSpPr/>
              <p:nvPr/>
            </p:nvSpPr>
            <p:spPr>
              <a:xfrm>
                <a:off x="3049122" y="5438099"/>
                <a:ext cx="2709396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𝛻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3" name="Rectá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22" y="5438099"/>
                <a:ext cx="2709396" cy="6455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4664691" y="596711"/>
            <a:ext cx="19620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</a:t>
            </a:r>
            <a:r>
              <a:rPr lang="es-ES" sz="1600" b="1" dirty="0" smtClean="0">
                <a:solidFill>
                  <a:schemeClr val="bg1"/>
                </a:solidFill>
              </a:rPr>
              <a:t>. Cálculo diferencial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664691" y="596711"/>
            <a:ext cx="19620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</a:t>
            </a:r>
            <a:r>
              <a:rPr lang="es-ES" sz="1600" b="1" dirty="0" smtClean="0">
                <a:solidFill>
                  <a:schemeClr val="bg1"/>
                </a:solidFill>
              </a:rPr>
              <a:t>. Cálculo diferencial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3700" y="2628900"/>
            <a:ext cx="3967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Las derivadas parciales vienen dadas por: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398501" y="3132192"/>
                <a:ext cx="1730602" cy="561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1" y="3132192"/>
                <a:ext cx="1730602" cy="5613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73101" y="3919592"/>
                <a:ext cx="2635786" cy="603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−15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01" y="3919592"/>
                <a:ext cx="2635786" cy="603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335001" y="4846692"/>
                <a:ext cx="2101216" cy="561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=−10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01" y="4846692"/>
                <a:ext cx="2101216" cy="5613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454641" y="1085952"/>
            <a:ext cx="8318500" cy="1232439"/>
            <a:chOff x="482600" y="1202085"/>
            <a:chExt cx="8318500" cy="1232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ángulo 10"/>
                <p:cNvSpPr/>
                <p:nvPr/>
              </p:nvSpPr>
              <p:spPr>
                <a:xfrm>
                  <a:off x="482600" y="1540639"/>
                  <a:ext cx="8318500" cy="89388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tIns="108000">
                  <a:spAutoFit/>
                </a:bodyPr>
                <a:lstStyle/>
                <a:p>
                  <a:pPr algn="just"/>
                  <a:r>
                    <a:rPr lang="es-ES" sz="1600" dirty="0">
                      <a:latin typeface="Nunito Sans" panose="00000500000000000000" pitchFamily="2" charset="0"/>
                    </a:rPr>
                    <a:t>Calcula las derivadas parciales de la siguiente función escalar:</a:t>
                  </a:r>
                </a:p>
                <a:p>
                  <a:pPr algn="just"/>
                  <a:endParaRPr lang="es-ES" sz="1600" dirty="0">
                    <a:latin typeface="Nunito Sans" panose="00000500000000000000" pitchFamily="2" charset="0"/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−5</m:t>
                        </m:r>
                        <m:sSup>
                          <m:sSup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s-ES" sz="1600" dirty="0">
                    <a:latin typeface="Nunito Sans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1" name="Rectá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" y="1540639"/>
                  <a:ext cx="8318500" cy="8938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CuadroTexto 11"/>
            <p:cNvSpPr txBox="1"/>
            <p:nvPr/>
          </p:nvSpPr>
          <p:spPr>
            <a:xfrm>
              <a:off x="482600" y="1202085"/>
              <a:ext cx="2133600" cy="338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+mj-lt"/>
                </a:rPr>
                <a:t>Ejercicio resuelto </a:t>
              </a:r>
              <a:r>
                <a:rPr lang="es-ES" sz="1600" b="1" dirty="0">
                  <a:solidFill>
                    <a:schemeClr val="bg1"/>
                  </a:solidFill>
                  <a:latin typeface="+mj-lt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39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664691" y="596711"/>
            <a:ext cx="19620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</a:t>
            </a:r>
            <a:r>
              <a:rPr lang="es-ES" sz="1600" b="1" dirty="0" smtClean="0">
                <a:solidFill>
                  <a:schemeClr val="bg1"/>
                </a:solidFill>
              </a:rPr>
              <a:t>. Cálculo diferencial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1411578"/>
                  </p:ext>
                </p:extLst>
              </p:nvPr>
            </p:nvGraphicFramePr>
            <p:xfrm>
              <a:off x="508000" y="1206500"/>
              <a:ext cx="8178801" cy="11582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9.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Calcula el gradiente de la función escalar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 y determina su valor en el punto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(1,0,1).</m:t>
                              </m:r>
                            </m:oMath>
                          </a14:m>
                          <a:endParaRPr lang="es-ES" sz="1600" dirty="0" smtClean="0"/>
                        </a:p>
                        <a:p>
                          <a:pPr marL="273050" indent="-27305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oMath>
                          </a14:m>
                          <a:endParaRPr lang="es-ES" sz="1600" b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1411578"/>
                  </p:ext>
                </p:extLst>
              </p:nvPr>
            </p:nvGraphicFramePr>
            <p:xfrm>
              <a:off x="508000" y="1206500"/>
              <a:ext cx="8178801" cy="11582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9.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98" t="-41176" r="-158" b="-1029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74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51991" y="571311"/>
            <a:ext cx="170238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</a:t>
            </a:r>
            <a:r>
              <a:rPr lang="es-ES" sz="1600" b="1" dirty="0" smtClean="0">
                <a:solidFill>
                  <a:schemeClr val="bg1"/>
                </a:solidFill>
              </a:rPr>
              <a:t>. Cálculo integral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92019" y="1557432"/>
                <a:ext cx="8298873" cy="132343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600" dirty="0" smtClean="0"/>
                  <a:t>Se denomina </a:t>
                </a:r>
                <a:r>
                  <a:rPr lang="es-ES" sz="1600" b="1" dirty="0" smtClean="0"/>
                  <a:t>función primitiva </a:t>
                </a:r>
                <a14:m>
                  <m:oMath xmlns:m="http://schemas.openxmlformats.org/officeDocument/2006/math">
                    <m:r>
                      <a:rPr lang="es-ES" sz="16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s-E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s-ES" sz="1600" dirty="0" smtClean="0"/>
                  <a:t>de una función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 smtClean="0"/>
                  <a:t> a una función cuya derivada sea igual a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 smtClean="0"/>
                  <a:t>:</a:t>
                </a:r>
              </a:p>
              <a:p>
                <a:pPr algn="just"/>
                <a:endParaRPr lang="es-ES" sz="1600" dirty="0"/>
              </a:p>
              <a:p>
                <a:pPr algn="just"/>
                <a:endParaRPr lang="es-ES" sz="1600" dirty="0" smtClean="0"/>
              </a:p>
              <a:p>
                <a:pPr algn="just"/>
                <a:endParaRPr lang="es-ES" sz="16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19" y="1557432"/>
                <a:ext cx="8298873" cy="1323439"/>
              </a:xfrm>
              <a:prstGeom prst="rect">
                <a:avLst/>
              </a:prstGeom>
              <a:blipFill>
                <a:blip r:embed="rId2"/>
                <a:stretch>
                  <a:fillRect l="-367" t="-917" r="-3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910771" y="2357891"/>
                <a:ext cx="1261371" cy="469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𝑑𝐹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771" y="2357891"/>
                <a:ext cx="1261371" cy="469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392019" y="3270380"/>
                <a:ext cx="834043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La función primitiva no es única, cualquier función el tipo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600" dirty="0" smtClean="0"/>
                  <a:t>también es primitiva de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 smtClean="0"/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s-ES" sz="1600" dirty="0" smtClean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El conjunto formado por todas las primitivas de una función recibe el nombre de integral indefinida.</a:t>
                </a:r>
                <a:endParaRPr lang="es-ES" sz="16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19" y="3270380"/>
                <a:ext cx="8340437" cy="1323439"/>
              </a:xfrm>
              <a:prstGeom prst="rect">
                <a:avLst/>
              </a:prstGeom>
              <a:blipFill>
                <a:blip r:embed="rId4"/>
                <a:stretch>
                  <a:fillRect l="-292" t="-917" r="-439" b="-504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12800" y="4983328"/>
                <a:ext cx="8298873" cy="132343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600" dirty="0" smtClean="0"/>
                  <a:t>Si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s-ES" sz="1600" dirty="0" smtClean="0"/>
                  <a:t>es una función primitiva de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 smtClean="0"/>
                  <a:t>, la expresión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600" dirty="0" smtClean="0"/>
                  <a:t>se llama </a:t>
                </a:r>
                <a:r>
                  <a:rPr lang="es-ES" sz="1600" b="1" dirty="0" smtClean="0"/>
                  <a:t>integral indefinida de la función </a:t>
                </a:r>
                <a14:m>
                  <m:oMath xmlns:m="http://schemas.openxmlformats.org/officeDocument/2006/math">
                    <m:r>
                      <a:rPr lang="es-ES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s-E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s-ES" sz="1600" dirty="0" smtClean="0"/>
                  <a:t>y se designa mediante el símbolo:</a:t>
                </a:r>
              </a:p>
              <a:p>
                <a:pPr algn="just"/>
                <a:endParaRPr lang="es-ES" sz="1600" dirty="0"/>
              </a:p>
              <a:p>
                <a:pPr algn="just"/>
                <a:endParaRPr lang="es-ES" sz="1600" dirty="0" smtClean="0"/>
              </a:p>
              <a:p>
                <a:pPr algn="just"/>
                <a:endParaRPr lang="es-ES" sz="16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0" y="4983328"/>
                <a:ext cx="8298873" cy="1323439"/>
              </a:xfrm>
              <a:prstGeom prst="rect">
                <a:avLst/>
              </a:prstGeom>
              <a:blipFill>
                <a:blip r:embed="rId5"/>
                <a:stretch>
                  <a:fillRect l="-441" t="-917" r="-3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3536699" y="5738402"/>
                <a:ext cx="195258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699" y="5738402"/>
                <a:ext cx="1952586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325651" y="1008515"/>
            <a:ext cx="468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6.1. </a:t>
            </a:r>
            <a:r>
              <a:rPr lang="es-ES" b="1" dirty="0" smtClean="0">
                <a:solidFill>
                  <a:srgbClr val="002060"/>
                </a:solidFill>
              </a:rPr>
              <a:t>Función primitiva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5830616"/>
                  </p:ext>
                </p:extLst>
              </p:nvPr>
            </p:nvGraphicFramePr>
            <p:xfrm>
              <a:off x="5237017" y="1049189"/>
              <a:ext cx="3519055" cy="545822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519055">
                      <a:extLst>
                        <a:ext uri="{9D8B030D-6E8A-4147-A177-3AD203B41FA5}">
                          <a16:colId xmlns:a16="http://schemas.microsoft.com/office/drawing/2014/main" val="2851481896"/>
                        </a:ext>
                      </a:extLst>
                    </a:gridCol>
                  </a:tblGrid>
                  <a:tr h="3406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smtClean="0">
                              <a:solidFill>
                                <a:srgbClr val="0070C0"/>
                              </a:solidFill>
                            </a:rPr>
                            <a:t>Tabla de integrales</a:t>
                          </a:r>
                          <a:endParaRPr lang="es-E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8651764"/>
                      </a:ext>
                    </a:extLst>
                  </a:tr>
                  <a:tr h="6716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  <m: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16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346325"/>
                      </a:ext>
                    </a:extLst>
                  </a:tr>
                  <a:tr h="67165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𝑘𝑑𝑥</m:t>
                                    </m:r>
                                  </m:e>
                                </m:nary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𝑘𝑥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0836452"/>
                      </a:ext>
                    </a:extLst>
                  </a:tr>
                  <a:tr h="67165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  <m: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es-ES" sz="16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4840723"/>
                      </a:ext>
                    </a:extLst>
                  </a:tr>
                  <a:tr h="67165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𝑠𝑒𝑛𝑥</m:t>
                                    </m:r>
                                    <m: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𝑐𝑜</m:t>
                                </m:r>
                                <m:r>
                                  <m:rPr>
                                    <m:sty m:val="p"/>
                                  </m:rPr>
                                  <a:rPr lang="es-ES" sz="16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7122215"/>
                      </a:ext>
                    </a:extLst>
                  </a:tr>
                  <a:tr h="67165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𝑐𝑜𝑠𝑥</m:t>
                                    </m:r>
                                    <m: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𝑠𝑒𝑛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8073474"/>
                      </a:ext>
                    </a:extLst>
                  </a:tr>
                  <a:tr h="340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s-E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s-ES" sz="16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p>
                                </m:sSup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2620503"/>
                      </a:ext>
                    </a:extLst>
                  </a:tr>
                  <a:tr h="340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E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  <m: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𝑙𝑛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6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51315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5830616"/>
                  </p:ext>
                </p:extLst>
              </p:nvPr>
            </p:nvGraphicFramePr>
            <p:xfrm>
              <a:off x="5237017" y="1049189"/>
              <a:ext cx="3519055" cy="545822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519055">
                      <a:extLst>
                        <a:ext uri="{9D8B030D-6E8A-4147-A177-3AD203B41FA5}">
                          <a16:colId xmlns:a16="http://schemas.microsoft.com/office/drawing/2014/main" val="2851481896"/>
                        </a:ext>
                      </a:extLst>
                    </a:gridCol>
                  </a:tblGrid>
                  <a:tr h="3406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smtClean="0">
                              <a:solidFill>
                                <a:srgbClr val="0070C0"/>
                              </a:solidFill>
                            </a:rPr>
                            <a:t>Tabla de integrales</a:t>
                          </a:r>
                          <a:endParaRPr lang="es-E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8651764"/>
                      </a:ext>
                    </a:extLst>
                  </a:tr>
                  <a:tr h="731076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3" t="-48333" r="-346" b="-6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346325"/>
                      </a:ext>
                    </a:extLst>
                  </a:tr>
                  <a:tr h="731076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3" t="-148333" r="-346" b="-5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0836452"/>
                      </a:ext>
                    </a:extLst>
                  </a:tr>
                  <a:tr h="731076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3" t="-248333" r="-346" b="-4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4840723"/>
                      </a:ext>
                    </a:extLst>
                  </a:tr>
                  <a:tr h="731076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3" t="-348333" r="-346" b="-3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122215"/>
                      </a:ext>
                    </a:extLst>
                  </a:tr>
                  <a:tr h="731076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3" t="-448333" r="-346" b="-2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073474"/>
                      </a:ext>
                    </a:extLst>
                  </a:tr>
                  <a:tr h="731076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3" t="-548333" r="-346" b="-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620503"/>
                      </a:ext>
                    </a:extLst>
                  </a:tr>
                  <a:tr h="731076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3" t="-648333" r="-346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51315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CuadroTexto 13"/>
          <p:cNvSpPr txBox="1"/>
          <p:nvPr/>
        </p:nvSpPr>
        <p:spPr>
          <a:xfrm>
            <a:off x="417705" y="1520691"/>
            <a:ext cx="46135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La integral indefinida de la diferencial de una función 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Cualquier constante puede sacarse fuera del signo de integración: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La integral de una suma de funciones es igual a la suma de las integrales: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1652205" y="2303266"/>
                <a:ext cx="1852174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𝑑𝐹</m:t>
                          </m:r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205" y="2303266"/>
                <a:ext cx="1852174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1402824" y="3911220"/>
                <a:ext cx="2263184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𝑘𝑓</m:t>
                          </m:r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824" y="3911220"/>
                <a:ext cx="2263184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680940" y="5586999"/>
                <a:ext cx="3856248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40" y="5586999"/>
                <a:ext cx="3856248" cy="645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4651991" y="571311"/>
            <a:ext cx="170238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</a:t>
            </a:r>
            <a:r>
              <a:rPr lang="es-ES" sz="1600" b="1" dirty="0" smtClean="0">
                <a:solidFill>
                  <a:schemeClr val="bg1"/>
                </a:solidFill>
              </a:rPr>
              <a:t>. Cálculo integral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5651" y="1008515"/>
            <a:ext cx="468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6.2. </a:t>
            </a:r>
            <a:r>
              <a:rPr lang="es-ES" b="1" dirty="0" smtClean="0">
                <a:solidFill>
                  <a:srgbClr val="002060"/>
                </a:solidFill>
              </a:rPr>
              <a:t>Propiedades de las integrales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51991" y="571311"/>
            <a:ext cx="170238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</a:t>
            </a:r>
            <a:r>
              <a:rPr lang="es-ES" sz="1600" b="1" dirty="0" smtClean="0">
                <a:solidFill>
                  <a:schemeClr val="bg1"/>
                </a:solidFill>
              </a:rPr>
              <a:t>. Cálculo integral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4641" y="2986472"/>
            <a:ext cx="4974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La integral de una suma es la suma de las integrales: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429241" y="3424622"/>
                <a:ext cx="7462171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1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1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s-ES" sz="16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16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1600" b="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s-ES" sz="16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 b="0" i="1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</m:e>
                          </m:d>
                          <m:r>
                            <a:rPr lang="es-ES" sz="1600" b="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s-E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E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es-E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E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s-E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den>
                                      </m:f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es-E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s-E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𝑐𝑜𝑠𝑥𝑑𝑥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41" y="3424622"/>
                <a:ext cx="7462171" cy="64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49811" y="4266133"/>
                <a:ext cx="5658472" cy="650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=−3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𝑠𝑒𝑛𝑥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1" y="4266133"/>
                <a:ext cx="5658472" cy="650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657841" y="5112325"/>
                <a:ext cx="750962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𝑠𝑒𝑛𝑥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s-ES" sz="16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s-ES" sz="16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s-E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𝒔𝒆𝒏𝒙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s-ES" sz="1600" b="1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41" y="5112325"/>
                <a:ext cx="7509620" cy="462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454641" y="1085952"/>
            <a:ext cx="8318500" cy="1632100"/>
            <a:chOff x="482600" y="1202085"/>
            <a:chExt cx="8318500" cy="1632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ángulo 10"/>
                <p:cNvSpPr/>
                <p:nvPr/>
              </p:nvSpPr>
              <p:spPr>
                <a:xfrm>
                  <a:off x="482600" y="1540639"/>
                  <a:ext cx="8318500" cy="129354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tIns="108000">
                  <a:spAutoFit/>
                </a:bodyPr>
                <a:lstStyle/>
                <a:p>
                  <a:pPr algn="just"/>
                  <a:r>
                    <a:rPr lang="es-ES" sz="1600" dirty="0">
                      <a:latin typeface="Nunito Sans" panose="00000500000000000000" pitchFamily="2" charset="0"/>
                    </a:rPr>
                    <a:t>Calcula la integral indefinida siguiente:</a:t>
                  </a:r>
                </a:p>
                <a:p>
                  <a:pPr algn="just"/>
                  <a:endParaRPr lang="es-ES" sz="1600" dirty="0">
                    <a:latin typeface="Nunito Sans" panose="00000500000000000000" pitchFamily="2" charset="0"/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E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ES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𝑐𝑜𝑠𝑥</m:t>
                                </m:r>
                              </m:e>
                            </m:d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s-ES" sz="1600" dirty="0">
                    <a:latin typeface="Nunito Sans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1" name="Rectá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" y="1540639"/>
                  <a:ext cx="8318500" cy="129354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CuadroTexto 11"/>
            <p:cNvSpPr txBox="1"/>
            <p:nvPr/>
          </p:nvSpPr>
          <p:spPr>
            <a:xfrm>
              <a:off x="482600" y="1202085"/>
              <a:ext cx="2133600" cy="338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+mj-lt"/>
                </a:rPr>
                <a:t>Ejercicio resuelto </a:t>
              </a:r>
              <a:r>
                <a:rPr lang="es-ES" sz="1600" b="1" dirty="0">
                  <a:solidFill>
                    <a:schemeClr val="bg1"/>
                  </a:solidFill>
                  <a:latin typeface="+mj-lt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77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51991" y="571311"/>
            <a:ext cx="170238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</a:t>
            </a:r>
            <a:r>
              <a:rPr lang="es-ES" sz="1600" b="1" dirty="0" smtClean="0">
                <a:solidFill>
                  <a:schemeClr val="bg1"/>
                </a:solidFill>
              </a:rPr>
              <a:t>. Cálculo integral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1224683"/>
                  </p:ext>
                </p:extLst>
              </p:nvPr>
            </p:nvGraphicFramePr>
            <p:xfrm>
              <a:off x="508000" y="1206500"/>
              <a:ext cx="8178801" cy="2778633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10.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273050" indent="-273050" algn="just"/>
                          <a:r>
                            <a:rPr lang="es-ES" sz="1600" dirty="0" smtClean="0"/>
                            <a:t>Calcula la integral indefinida siguiente: </a:t>
                          </a:r>
                        </a:p>
                        <a:p>
                          <a:pPr marL="0" indent="0" algn="just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sSup>
                                          <m:sSupPr>
                                            <m:ctrlPr>
                                              <a:rPr lang="es-ES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sz="160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s-ES" sz="160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𝑠𝑒𝑛𝑥</m:t>
                                        </m:r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+4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s-ES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s-ES" sz="160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rad>
                                      </m:e>
                                    </m:d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s-ES" sz="1600" dirty="0" smtClean="0"/>
                        </a:p>
                        <a:p>
                          <a:pPr marL="273050" marR="0" lvl="0" indent="-27305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s-E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s-E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60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ES" sz="1600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es-ES" sz="1600" dirty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11.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cuerpo se mueve a lo largo del eje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es-ES" sz="1600" dirty="0" smtClean="0"/>
                            <a:t> con una velocidad en función del tiempo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=12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s-ES" sz="1600" dirty="0" smtClean="0"/>
                            <a:t>, en unidades del SI. Obtener la expresión de la posición para cualquier instante de tiempo, teniendo en cuenta que en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=2 </m:t>
                              </m:r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s-ES" sz="1600" dirty="0" smtClean="0"/>
                            <a:t>, el cuerpo está en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=30 </m:t>
                              </m:r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1224683"/>
                  </p:ext>
                </p:extLst>
              </p:nvPr>
            </p:nvGraphicFramePr>
            <p:xfrm>
              <a:off x="508000" y="1206500"/>
              <a:ext cx="8178801" cy="2778633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3765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10.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6498" t="-24670" r="-158" b="-8326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11.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98" t="-161714" r="-158" b="-8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24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36726" y="996287"/>
            <a:ext cx="55068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6.3. La integral definida. Regla de Barrow</a:t>
            </a:r>
            <a:endParaRPr lang="es-ES" b="1" dirty="0">
              <a:solidFill>
                <a:srgbClr val="00206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15636" y="1313081"/>
            <a:ext cx="3324609" cy="3497392"/>
            <a:chOff x="706582" y="1122218"/>
            <a:chExt cx="3324609" cy="3497392"/>
          </a:xfrm>
        </p:grpSpPr>
        <p:cxnSp>
          <p:nvCxnSpPr>
            <p:cNvPr id="10" name="Conector recto 9"/>
            <p:cNvCxnSpPr/>
            <p:nvPr/>
          </p:nvCxnSpPr>
          <p:spPr>
            <a:xfrm rot="5400000" flipV="1">
              <a:off x="-540326" y="2729345"/>
              <a:ext cx="30341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ángulo 10"/>
            <p:cNvSpPr/>
            <p:nvPr/>
          </p:nvSpPr>
          <p:spPr>
            <a:xfrm>
              <a:off x="1440873" y="1861264"/>
              <a:ext cx="249382" cy="223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690255" y="1732438"/>
              <a:ext cx="249382" cy="2376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939637" y="1930743"/>
              <a:ext cx="249382" cy="21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189019" y="2621611"/>
              <a:ext cx="249382" cy="1476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438401" y="2882365"/>
              <a:ext cx="249382" cy="12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687783" y="2882365"/>
              <a:ext cx="249382" cy="12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2937164" y="2827153"/>
              <a:ext cx="249382" cy="127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3186546" y="2785384"/>
              <a:ext cx="249382" cy="131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 21"/>
            <p:cNvSpPr/>
            <p:nvPr/>
          </p:nvSpPr>
          <p:spPr>
            <a:xfrm>
              <a:off x="1399309" y="1736468"/>
              <a:ext cx="2064327" cy="1177407"/>
            </a:xfrm>
            <a:custGeom>
              <a:avLst/>
              <a:gdLst>
                <a:gd name="connsiteX0" fmla="*/ 0 w 2147455"/>
                <a:gd name="connsiteY0" fmla="*/ 521823 h 1177407"/>
                <a:gd name="connsiteX1" fmla="*/ 124691 w 2147455"/>
                <a:gd name="connsiteY1" fmla="*/ 230877 h 1177407"/>
                <a:gd name="connsiteX2" fmla="*/ 277091 w 2147455"/>
                <a:gd name="connsiteY2" fmla="*/ 36914 h 1177407"/>
                <a:gd name="connsiteX3" fmla="*/ 568036 w 2147455"/>
                <a:gd name="connsiteY3" fmla="*/ 23059 h 1177407"/>
                <a:gd name="connsiteX4" fmla="*/ 720436 w 2147455"/>
                <a:gd name="connsiteY4" fmla="*/ 286296 h 1177407"/>
                <a:gd name="connsiteX5" fmla="*/ 858982 w 2147455"/>
                <a:gd name="connsiteY5" fmla="*/ 701932 h 1177407"/>
                <a:gd name="connsiteX6" fmla="*/ 997527 w 2147455"/>
                <a:gd name="connsiteY6" fmla="*/ 992877 h 1177407"/>
                <a:gd name="connsiteX7" fmla="*/ 1191491 w 2147455"/>
                <a:gd name="connsiteY7" fmla="*/ 1159132 h 1177407"/>
                <a:gd name="connsiteX8" fmla="*/ 1454727 w 2147455"/>
                <a:gd name="connsiteY8" fmla="*/ 1159132 h 1177407"/>
                <a:gd name="connsiteX9" fmla="*/ 2147455 w 2147455"/>
                <a:gd name="connsiteY9" fmla="*/ 1034441 h 117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7455" h="1177407">
                  <a:moveTo>
                    <a:pt x="0" y="521823"/>
                  </a:moveTo>
                  <a:cubicBezTo>
                    <a:pt x="39254" y="416759"/>
                    <a:pt x="78509" y="311695"/>
                    <a:pt x="124691" y="230877"/>
                  </a:cubicBezTo>
                  <a:cubicBezTo>
                    <a:pt x="170873" y="150059"/>
                    <a:pt x="203200" y="71550"/>
                    <a:pt x="277091" y="36914"/>
                  </a:cubicBezTo>
                  <a:cubicBezTo>
                    <a:pt x="350982" y="2278"/>
                    <a:pt x="494145" y="-18505"/>
                    <a:pt x="568036" y="23059"/>
                  </a:cubicBezTo>
                  <a:cubicBezTo>
                    <a:pt x="641927" y="64623"/>
                    <a:pt x="671945" y="173151"/>
                    <a:pt x="720436" y="286296"/>
                  </a:cubicBezTo>
                  <a:cubicBezTo>
                    <a:pt x="768927" y="399441"/>
                    <a:pt x="812800" y="584169"/>
                    <a:pt x="858982" y="701932"/>
                  </a:cubicBezTo>
                  <a:cubicBezTo>
                    <a:pt x="905164" y="819695"/>
                    <a:pt x="942109" y="916677"/>
                    <a:pt x="997527" y="992877"/>
                  </a:cubicBezTo>
                  <a:cubicBezTo>
                    <a:pt x="1052945" y="1069077"/>
                    <a:pt x="1115291" y="1131423"/>
                    <a:pt x="1191491" y="1159132"/>
                  </a:cubicBezTo>
                  <a:cubicBezTo>
                    <a:pt x="1267691" y="1186841"/>
                    <a:pt x="1295400" y="1179914"/>
                    <a:pt x="1454727" y="1159132"/>
                  </a:cubicBezTo>
                  <a:cubicBezTo>
                    <a:pt x="1614054" y="1138350"/>
                    <a:pt x="1880754" y="1086395"/>
                    <a:pt x="2147455" y="103444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3" name="Conector recto 22"/>
            <p:cNvCxnSpPr/>
            <p:nvPr/>
          </p:nvCxnSpPr>
          <p:spPr>
            <a:xfrm flipV="1">
              <a:off x="845128" y="4114800"/>
              <a:ext cx="30341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uadroTexto 23"/>
            <p:cNvSpPr txBox="1"/>
            <p:nvPr/>
          </p:nvSpPr>
          <p:spPr>
            <a:xfrm>
              <a:off x="706582" y="1122218"/>
              <a:ext cx="284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Y</a:t>
              </a:r>
              <a:endParaRPr lang="es-ES" sz="1600" dirty="0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3740727" y="4114800"/>
              <a:ext cx="2904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X</a:t>
              </a:r>
              <a:endParaRPr lang="es-ES" sz="1600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1302327" y="4100947"/>
              <a:ext cx="2904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a</a:t>
              </a:r>
              <a:endParaRPr lang="es-ES" sz="1600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3311236" y="4114800"/>
              <a:ext cx="2904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b</a:t>
              </a:r>
              <a:endParaRPr lang="es-E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/>
                <p:cNvSpPr txBox="1"/>
                <p:nvPr/>
              </p:nvSpPr>
              <p:spPr>
                <a:xfrm>
                  <a:off x="2078180" y="4281056"/>
                  <a:ext cx="46820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s-E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3" name="Cuadro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180" y="4281056"/>
                  <a:ext cx="468205" cy="3385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uadroTexto 28"/>
                <p:cNvSpPr txBox="1"/>
                <p:nvPr/>
              </p:nvSpPr>
              <p:spPr>
                <a:xfrm>
                  <a:off x="1927642" y="1527723"/>
                  <a:ext cx="102137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s-E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s-E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s-E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4" name="Cuadro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7642" y="1527723"/>
                  <a:ext cx="1021370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Conector recto 29"/>
            <p:cNvCxnSpPr/>
            <p:nvPr/>
          </p:nvCxnSpPr>
          <p:spPr>
            <a:xfrm>
              <a:off x="2189018" y="4128655"/>
              <a:ext cx="0" cy="180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2438403" y="4128650"/>
              <a:ext cx="0" cy="180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/>
            <p:cNvCxnSpPr/>
            <p:nvPr/>
          </p:nvCxnSpPr>
          <p:spPr>
            <a:xfrm>
              <a:off x="2189018" y="4267200"/>
              <a:ext cx="252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/>
              <p:cNvSpPr txBox="1"/>
              <p:nvPr/>
            </p:nvSpPr>
            <p:spPr>
              <a:xfrm>
                <a:off x="3569441" y="1398775"/>
                <a:ext cx="517236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La </a:t>
                </a:r>
                <a:r>
                  <a:rPr lang="es-ES" sz="1600" dirty="0" smtClean="0">
                    <a:solidFill>
                      <a:srgbClr val="00B0F0"/>
                    </a:solidFill>
                  </a:rPr>
                  <a:t>integral definida </a:t>
                </a:r>
                <a:r>
                  <a:rPr lang="es-ES" sz="1600" dirty="0" smtClean="0"/>
                  <a:t>se interpreta como el </a:t>
                </a:r>
                <a:r>
                  <a:rPr lang="es-ES" sz="1600" dirty="0" smtClean="0">
                    <a:solidFill>
                      <a:srgbClr val="00B0F0"/>
                    </a:solidFill>
                  </a:rPr>
                  <a:t>área</a:t>
                </a:r>
                <a:r>
                  <a:rPr lang="es-ES" sz="1600" dirty="0" smtClean="0"/>
                  <a:t> limitada por una curva y el eje de abscisas.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Para calcularla se podría dividir el área en rectángulos, de tal forma que la suma de todos ellos daría una primera aproximación del área real.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 smtClean="0"/>
                  <a:t>Dicha aproximación sería tanto mejor, cuanto más pequeña fuese la base de los rectángulos y sería perfecta cuando </a:t>
                </a:r>
                <a14:m>
                  <m:oMath xmlns:m="http://schemas.openxmlformats.org/officeDocument/2006/math">
                    <m:r>
                      <a:rPr lang="es-E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s-ES" sz="1600" dirty="0" smtClean="0"/>
                  <a:t>. Esta suma se expresa mediante la siguiente notación:</a:t>
                </a:r>
                <a:endParaRPr lang="es-ES" sz="1600" dirty="0"/>
              </a:p>
            </p:txBody>
          </p:sp>
        </mc:Choice>
        <mc:Fallback xmlns="">
          <p:sp>
            <p:nvSpPr>
              <p:cNvPr id="33" name="Cuadro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441" y="1398775"/>
                <a:ext cx="5172364" cy="2308324"/>
              </a:xfrm>
              <a:prstGeom prst="rect">
                <a:avLst/>
              </a:prstGeom>
              <a:blipFill>
                <a:blip r:embed="rId4"/>
                <a:stretch>
                  <a:fillRect l="-472" t="-528" r="-590" b="-26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/>
              <p:cNvSpPr txBox="1"/>
              <p:nvPr/>
            </p:nvSpPr>
            <p:spPr>
              <a:xfrm>
                <a:off x="4353433" y="3810742"/>
                <a:ext cx="3394199" cy="625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sz="16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)∆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433" y="3810742"/>
                <a:ext cx="3394199" cy="625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/>
              <p:cNvSpPr txBox="1"/>
              <p:nvPr/>
            </p:nvSpPr>
            <p:spPr>
              <a:xfrm>
                <a:off x="470641" y="4925044"/>
                <a:ext cx="8271164" cy="15696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600" b="1" dirty="0" smtClean="0"/>
                  <a:t>Regla de Barrow</a:t>
                </a:r>
                <a:r>
                  <a:rPr lang="es-ES" sz="1600" dirty="0" smtClean="0"/>
                  <a:t>. Si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s-ES" sz="1600" dirty="0" smtClean="0"/>
                  <a:t>es una función continua y positiva en el intervalo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s-ES" sz="16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1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s-ES" sz="1600" dirty="0" smtClean="0"/>
                  <a:t>y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s-ES" sz="1600" dirty="0" smtClean="0"/>
                  <a:t>es una primitiva de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 smtClean="0"/>
                  <a:t>, el área limitada por la curva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 smtClean="0"/>
                  <a:t>, el eje de abscisas y las rectas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ES" sz="1600" dirty="0" smtClean="0"/>
                  <a:t> y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s-ES" sz="1600" dirty="0" smtClean="0"/>
                  <a:t> es el valor de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s-ES" sz="1600" dirty="0" smtClean="0"/>
              </a:p>
              <a:p>
                <a:pPr algn="just"/>
                <a:endParaRPr lang="es-ES" sz="1600" dirty="0"/>
              </a:p>
              <a:p>
                <a:pPr algn="just"/>
                <a:endParaRPr lang="es-ES" sz="1600" dirty="0" smtClean="0"/>
              </a:p>
              <a:p>
                <a:pPr algn="just"/>
                <a:endParaRPr lang="es-ES" sz="1600" dirty="0" smtClean="0"/>
              </a:p>
            </p:txBody>
          </p:sp>
        </mc:Choice>
        <mc:Fallback xmlns="">
          <p:sp>
            <p:nvSpPr>
              <p:cNvPr id="35" name="Cuadro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1" y="4925044"/>
                <a:ext cx="8271164" cy="1569660"/>
              </a:xfrm>
              <a:prstGeom prst="rect">
                <a:avLst/>
              </a:prstGeom>
              <a:blipFill>
                <a:blip r:embed="rId6"/>
                <a:stretch>
                  <a:fillRect l="-368" t="-778" r="-44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/>
              <p:cNvSpPr txBox="1"/>
              <p:nvPr/>
            </p:nvSpPr>
            <p:spPr>
              <a:xfrm>
                <a:off x="2658066" y="5784576"/>
                <a:ext cx="3953198" cy="558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066" y="5784576"/>
                <a:ext cx="3953198" cy="5584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uadroTexto 36"/>
          <p:cNvSpPr txBox="1"/>
          <p:nvPr/>
        </p:nvSpPr>
        <p:spPr>
          <a:xfrm>
            <a:off x="4651991" y="571311"/>
            <a:ext cx="170238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</a:t>
            </a:r>
            <a:r>
              <a:rPr lang="es-ES" sz="1600" b="1" dirty="0" smtClean="0">
                <a:solidFill>
                  <a:schemeClr val="bg1"/>
                </a:solidFill>
              </a:rPr>
              <a:t>. Cálculo integral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43" name="Imagen 42">
            <a:hlinkClick r:id="rId8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6945" y="966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1" y="571311"/>
            <a:ext cx="170238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</a:t>
            </a:r>
            <a:r>
              <a:rPr lang="es-ES" sz="1600" b="1" dirty="0" smtClean="0">
                <a:solidFill>
                  <a:schemeClr val="bg1"/>
                </a:solidFill>
              </a:rPr>
              <a:t>. Cálculo integral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38971" y="2816745"/>
            <a:ext cx="260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La integral viene dada por: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454641" y="3231218"/>
                <a:ext cx="5867247" cy="667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sz="1600" b="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  <m:e>
                          <m:r>
                            <a:rPr lang="es-ES" sz="1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1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S" sz="1600" b="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=−4</m:t>
                          </m:r>
                          <m:sSubSup>
                            <m:sSub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=−4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=−4</m:t>
                          </m:r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6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41" y="3231218"/>
                <a:ext cx="5867247" cy="667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o 6"/>
          <p:cNvGrpSpPr/>
          <p:nvPr/>
        </p:nvGrpSpPr>
        <p:grpSpPr>
          <a:xfrm>
            <a:off x="454641" y="1085952"/>
            <a:ext cx="8318500" cy="1538292"/>
            <a:chOff x="482600" y="1202085"/>
            <a:chExt cx="8318500" cy="15382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ángulo 10"/>
                <p:cNvSpPr/>
                <p:nvPr/>
              </p:nvSpPr>
              <p:spPr>
                <a:xfrm>
                  <a:off x="482600" y="1540639"/>
                  <a:ext cx="8318500" cy="11997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tIns="108000">
                  <a:spAutoFit/>
                </a:bodyPr>
                <a:lstStyle/>
                <a:p>
                  <a:pPr algn="just"/>
                  <a:r>
                    <a:rPr lang="es-ES" sz="1600" dirty="0">
                      <a:latin typeface="Nunito Sans" panose="00000500000000000000" pitchFamily="2" charset="0"/>
                    </a:rPr>
                    <a:t>Calcula la integral definida siguiente:</a:t>
                  </a:r>
                </a:p>
                <a:p>
                  <a:pPr algn="just"/>
                  <a:endParaRPr lang="es-ES" sz="1600" dirty="0">
                    <a:latin typeface="Nunito Sans" panose="00000500000000000000" pitchFamily="2" charset="0"/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E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s-ES" sz="1600" dirty="0">
                    <a:latin typeface="Nunito Sans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1" name="Rectá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" y="1540639"/>
                  <a:ext cx="8318500" cy="11997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CuadroTexto 11"/>
            <p:cNvSpPr txBox="1"/>
            <p:nvPr/>
          </p:nvSpPr>
          <p:spPr>
            <a:xfrm>
              <a:off x="482600" y="1202085"/>
              <a:ext cx="2133600" cy="338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+mj-lt"/>
                </a:rPr>
                <a:t>Ejercicio resuelto </a:t>
              </a:r>
              <a:r>
                <a:rPr lang="es-ES" sz="1600" b="1" dirty="0">
                  <a:solidFill>
                    <a:schemeClr val="bg1"/>
                  </a:solidFill>
                  <a:latin typeface="+mj-lt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5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1106124"/>
                  </p:ext>
                </p:extLst>
              </p:nvPr>
            </p:nvGraphicFramePr>
            <p:xfrm>
              <a:off x="508000" y="1206500"/>
              <a:ext cx="8178801" cy="3286697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1125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12.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La velocidad de un móvil con movimiento rectilíneo viene dada por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)=8</m:t>
                              </m:r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s-ES" sz="1600" dirty="0" smtClean="0"/>
                            <a:t>. Calcula el desplazamiento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s-ES" sz="1600" dirty="0" smtClean="0"/>
                            <a:t> realizado por el móvil entre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s-ES" sz="1600" dirty="0" smtClean="0"/>
                            <a:t> 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E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=4 </m:t>
                              </m:r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s-ES" sz="1600" dirty="0" smtClean="0"/>
                            <a:t>, sabiendo que se calcula con la expresión:</a:t>
                          </a:r>
                        </a:p>
                        <a:p>
                          <a:pPr marL="0" indent="0" algn="just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s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s-E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s-ES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  <m:e>
                                    <m:r>
                                      <a:rPr lang="es-ES" sz="1600" smtClean="0">
                                        <a:latin typeface="Cambria Math" panose="02040503050406030204" pitchFamily="18" charset="0"/>
                                      </a:rPr>
                                      <m:t>𝑣𝑑𝑡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s-ES" sz="1600" dirty="0" smtClean="0"/>
                        </a:p>
                        <a:p>
                          <a:pPr marL="355600" indent="-35560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56 m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1125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13.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dirty="0" smtClean="0"/>
                            <a:t>Calcula las siguientes integrales inmediatas: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" sz="1600" dirty="0" smtClean="0"/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dirty="0" smtClean="0"/>
                            <a:t>a)                                   b)                                c)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" sz="1600" dirty="0" smtClean="0"/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a) 26; b) 8;</a:t>
                          </a:r>
                          <a:r>
                            <a:rPr lang="es-ES" sz="1600" baseline="0" dirty="0" smtClean="0"/>
                            <a:t> c) 2,079</a:t>
                          </a:r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9165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1106124"/>
                  </p:ext>
                </p:extLst>
              </p:nvPr>
            </p:nvGraphicFramePr>
            <p:xfrm>
              <a:off x="508000" y="1206500"/>
              <a:ext cx="8178801" cy="3286697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64077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12.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6498" t="-20741" r="-158" b="-8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dirty="0" smtClean="0"/>
                            <a:t>13.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dirty="0" smtClean="0"/>
                            <a:t>Calcula las siguientes integrales inmediatas: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" sz="1600" dirty="0" smtClean="0"/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dirty="0" smtClean="0"/>
                            <a:t>a)                                   b)                                c)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" sz="1600" dirty="0" smtClean="0"/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a) 26; b) 8;</a:t>
                          </a:r>
                          <a:r>
                            <a:rPr lang="es-ES" sz="1600" baseline="0" dirty="0" smtClean="0"/>
                            <a:t> c) 2,079</a:t>
                          </a:r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91657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uadroTexto 7"/>
          <p:cNvSpPr txBox="1"/>
          <p:nvPr/>
        </p:nvSpPr>
        <p:spPr>
          <a:xfrm>
            <a:off x="4651991" y="571311"/>
            <a:ext cx="170238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</a:t>
            </a:r>
            <a:r>
              <a:rPr lang="es-ES" sz="1600" b="1" dirty="0" smtClean="0">
                <a:solidFill>
                  <a:schemeClr val="bg1"/>
                </a:solidFill>
              </a:rPr>
              <a:t>. Cálculo integral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1 CuadroTexto"/>
              <p:cNvSpPr txBox="1"/>
              <p:nvPr/>
            </p:nvSpPr>
            <p:spPr>
              <a:xfrm>
                <a:off x="1266210" y="3472029"/>
                <a:ext cx="1086772" cy="64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3</m:t>
                          </m:r>
                        </m:e>
                      </m:nary>
                      <m:sSup>
                        <m:sSup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210" y="3472029"/>
                <a:ext cx="1086772" cy="6444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9 CuadroTexto"/>
              <p:cNvSpPr txBox="1"/>
              <p:nvPr/>
            </p:nvSpPr>
            <p:spPr>
              <a:xfrm>
                <a:off x="3210068" y="3512404"/>
                <a:ext cx="1323311" cy="624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4</m:t>
                          </m:r>
                        </m:e>
                      </m:nary>
                      <m:r>
                        <a:rPr lang="es-ES" sz="1600" b="0" i="1" smtClean="0">
                          <a:latin typeface="Cambria Math"/>
                        </a:rPr>
                        <m:t>𝑠𝑒𝑛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ES" sz="1600" b="0" i="1" smtClean="0">
                          <a:latin typeface="Cambria Math"/>
                        </a:rPr>
                        <m:t>𝑑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068" y="3512404"/>
                <a:ext cx="1323311" cy="624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10 CuadroTexto"/>
              <p:cNvSpPr txBox="1"/>
              <p:nvPr/>
            </p:nvSpPr>
            <p:spPr>
              <a:xfrm>
                <a:off x="5047398" y="3475631"/>
                <a:ext cx="907043" cy="643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S" sz="16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s-ES" sz="16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398" y="3475631"/>
                <a:ext cx="907043" cy="6433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4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1" y="571311"/>
            <a:ext cx="400940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1. Sistema Internacional de Unidades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3079" y="968991"/>
            <a:ext cx="63714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1.1. Magnitudes fundamentales y derivadas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69437" y="1306204"/>
            <a:ext cx="468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Magnitudes y unidades derivadas</a:t>
            </a:r>
            <a:endParaRPr lang="es-ES" b="1" dirty="0">
              <a:solidFill>
                <a:srgbClr val="00B0F0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476736"/>
              </p:ext>
            </p:extLst>
          </p:nvPr>
        </p:nvGraphicFramePr>
        <p:xfrm>
          <a:off x="495300" y="1790700"/>
          <a:ext cx="8166099" cy="459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346">
                  <a:extLst>
                    <a:ext uri="{9D8B030D-6E8A-4147-A177-3AD203B41FA5}">
                      <a16:colId xmlns:a16="http://schemas.microsoft.com/office/drawing/2014/main" val="3139985793"/>
                    </a:ext>
                  </a:extLst>
                </a:gridCol>
                <a:gridCol w="3365720">
                  <a:extLst>
                    <a:ext uri="{9D8B030D-6E8A-4147-A177-3AD203B41FA5}">
                      <a16:colId xmlns:a16="http://schemas.microsoft.com/office/drawing/2014/main" val="1923853649"/>
                    </a:ext>
                  </a:extLst>
                </a:gridCol>
                <a:gridCol w="2722033">
                  <a:extLst>
                    <a:ext uri="{9D8B030D-6E8A-4147-A177-3AD203B41FA5}">
                      <a16:colId xmlns:a16="http://schemas.microsoft.com/office/drawing/2014/main" val="794390394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Nunito Sans" panose="00000500000000000000" pitchFamily="2" charset="0"/>
                        </a:rPr>
                        <a:t>Unidad derivada</a:t>
                      </a:r>
                      <a:endParaRPr lang="es-ES" sz="1400" b="1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Nunito Sans" panose="00000500000000000000" pitchFamily="2" charset="0"/>
                        </a:rPr>
                        <a:t>Magnitud</a:t>
                      </a:r>
                      <a:endParaRPr lang="es-ES" sz="1400" b="1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Nunito Sans" panose="00000500000000000000" pitchFamily="2" charset="0"/>
                        </a:rPr>
                        <a:t>Combinación de unidades fundamentales</a:t>
                      </a:r>
                      <a:endParaRPr lang="es-ES" sz="1400" b="1" dirty="0">
                        <a:latin typeface="Nunito Sans" panose="00000500000000000000" pitchFamily="2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61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newton (N)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fuerza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kg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m s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-2</a:t>
                      </a:r>
                      <a:endParaRPr lang="es-ES" sz="1400" baseline="300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8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pascal (</a:t>
                      </a:r>
                      <a:r>
                        <a:rPr lang="es-ES" sz="1400" dirty="0" err="1" smtClean="0">
                          <a:latin typeface="Nunito Sans" panose="00000500000000000000" pitchFamily="2" charset="0"/>
                        </a:rPr>
                        <a:t>Pa</a:t>
                      </a:r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)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presión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kg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m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-1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s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-2</a:t>
                      </a:r>
                      <a:endParaRPr lang="es-ES" sz="1400" baseline="300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49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hercio (Hz)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frecuencia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s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-1</a:t>
                      </a:r>
                      <a:endParaRPr lang="es-ES" sz="1400" baseline="300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738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julio (J)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energía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kg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m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2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s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-2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750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vatio (W)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potencia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kg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m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2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s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-3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004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culombio (C)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carga eléctrica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A s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438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voltio (V)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diferencia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de potencial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kg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m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2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s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-3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A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-1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146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ohmio (</a:t>
                      </a:r>
                      <a:r>
                        <a:rPr lang="es-ES" sz="1400" dirty="0" smtClean="0">
                          <a:latin typeface="Nunito Sans" panose="00000500000000000000" pitchFamily="2" charset="0"/>
                          <a:sym typeface="Symbol" panose="05050102010706020507" pitchFamily="18" charset="2"/>
                        </a:rPr>
                        <a:t>)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resistencia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kg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m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2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s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-3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A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-2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01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weber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(Wb)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flujo magnético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kg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m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2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s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-2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A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-1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392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tesla (T)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intensidad del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campo magnético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kg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s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-2</a:t>
                      </a:r>
                      <a:r>
                        <a:rPr lang="es-ES" sz="1400" baseline="0" dirty="0" smtClean="0">
                          <a:latin typeface="Nunito Sans" panose="00000500000000000000" pitchFamily="2" charset="0"/>
                        </a:rPr>
                        <a:t> A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-1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58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becquerel (Bq)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radiactividad</a:t>
                      </a:r>
                      <a:endParaRPr lang="es-E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Nunito Sans" panose="00000500000000000000" pitchFamily="2" charset="0"/>
                        </a:rPr>
                        <a:t>s</a:t>
                      </a:r>
                      <a:r>
                        <a:rPr lang="es-ES" sz="1400" baseline="30000" dirty="0" smtClean="0">
                          <a:latin typeface="Nunito Sans" panose="00000500000000000000" pitchFamily="2" charset="0"/>
                        </a:rPr>
                        <a:t>-1</a:t>
                      </a:r>
                      <a:endParaRPr lang="es-ES" sz="1400" baseline="300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09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8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67300" y="2527300"/>
            <a:ext cx="370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	Rafael Artacho Cañadas</a:t>
            </a:r>
          </a:p>
          <a:p>
            <a:pPr marL="355600" indent="-355600"/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	</a:t>
            </a:r>
            <a:endParaRPr lang="es-ES" dirty="0">
              <a:latin typeface="FontAwesome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355600" indent="-355600"/>
            <a:r>
              <a:rPr lang="es-ES" dirty="0" smtClean="0">
                <a:solidFill>
                  <a:srgbClr val="0070C0"/>
                </a:solidFill>
                <a:latin typeface="FontAwesome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</a:t>
            </a:r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 	Granada</a:t>
            </a:r>
          </a:p>
          <a:p>
            <a:pPr marL="355600" indent="-355600"/>
            <a:endParaRPr lang="es-ES" dirty="0">
              <a:latin typeface="Nunito Sans" panose="00000500000000000000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355600" indent="-355600"/>
            <a:r>
              <a:rPr lang="es-ES" dirty="0" smtClean="0">
                <a:solidFill>
                  <a:srgbClr val="0070C0"/>
                </a:solidFill>
                <a:latin typeface="FontAwesome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</a:t>
            </a:r>
            <a:r>
              <a:rPr lang="es-ES" dirty="0" smtClean="0">
                <a:latin typeface="FontAwesome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artacho1955@gmail.com</a:t>
            </a:r>
            <a:endParaRPr lang="es-ES" dirty="0">
              <a:latin typeface="FontAwesome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9600" y="2692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70C0"/>
                </a:solidFill>
              </a:rPr>
              <a:t>Información de Contacto</a:t>
            </a:r>
            <a:endParaRPr lang="es-ES" sz="3600" b="1" dirty="0">
              <a:solidFill>
                <a:srgbClr val="0070C0"/>
              </a:solidFill>
            </a:endParaRPr>
          </a:p>
        </p:txBody>
      </p:sp>
      <p:pic>
        <p:nvPicPr>
          <p:cNvPr id="4" name="Imagen 3" descr="File:Simpleicons Interface user-black-close-up-shape.svg ...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26289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13891" y="584011"/>
            <a:ext cx="4530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1. Sistema Internacional de Unidades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23079" y="968991"/>
            <a:ext cx="63714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1.2. Múltiplos y submúltiplos</a:t>
            </a:r>
            <a:endParaRPr lang="es-ES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490053"/>
              </p:ext>
            </p:extLst>
          </p:nvPr>
        </p:nvGraphicFramePr>
        <p:xfrm>
          <a:off x="423079" y="1866900"/>
          <a:ext cx="3996522" cy="2743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32174">
                  <a:extLst>
                    <a:ext uri="{9D8B030D-6E8A-4147-A177-3AD203B41FA5}">
                      <a16:colId xmlns:a16="http://schemas.microsoft.com/office/drawing/2014/main" val="98748820"/>
                    </a:ext>
                  </a:extLst>
                </a:gridCol>
                <a:gridCol w="1332174">
                  <a:extLst>
                    <a:ext uri="{9D8B030D-6E8A-4147-A177-3AD203B41FA5}">
                      <a16:colId xmlns:a16="http://schemas.microsoft.com/office/drawing/2014/main" val="4009630720"/>
                    </a:ext>
                  </a:extLst>
                </a:gridCol>
                <a:gridCol w="1332174">
                  <a:extLst>
                    <a:ext uri="{9D8B030D-6E8A-4147-A177-3AD203B41FA5}">
                      <a16:colId xmlns:a16="http://schemas.microsoft.com/office/drawing/2014/main" val="722138851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Factor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Prefijo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Símbolo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15672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18</a:t>
                      </a:r>
                      <a:endParaRPr lang="es-ES" sz="1400" baseline="300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exa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E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09485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15</a:t>
                      </a:r>
                      <a:endParaRPr lang="es-ES" sz="1400" baseline="300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peta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P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499683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12</a:t>
                      </a:r>
                      <a:endParaRPr lang="es-ES" sz="1400" baseline="300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tera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T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84393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9</a:t>
                      </a:r>
                      <a:endParaRPr lang="es-ES" sz="1400" baseline="300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giga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G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41315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6</a:t>
                      </a:r>
                      <a:endParaRPr lang="es-ES" sz="1400" baseline="300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mega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M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260603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3</a:t>
                      </a:r>
                      <a:endParaRPr lang="es-ES" sz="1400" baseline="300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kilo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k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215209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2</a:t>
                      </a:r>
                      <a:endParaRPr lang="es-ES" sz="1400" baseline="300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hecto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h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77969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 smtClean="0"/>
                        <a:t>deca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da</a:t>
                      </a:r>
                      <a:endParaRPr lang="es-ES" sz="14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010475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234814"/>
              </p:ext>
            </p:extLst>
          </p:nvPr>
        </p:nvGraphicFramePr>
        <p:xfrm>
          <a:off x="4702979" y="1866900"/>
          <a:ext cx="3996522" cy="2743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32174">
                  <a:extLst>
                    <a:ext uri="{9D8B030D-6E8A-4147-A177-3AD203B41FA5}">
                      <a16:colId xmlns:a16="http://schemas.microsoft.com/office/drawing/2014/main" val="98748820"/>
                    </a:ext>
                  </a:extLst>
                </a:gridCol>
                <a:gridCol w="1332174">
                  <a:extLst>
                    <a:ext uri="{9D8B030D-6E8A-4147-A177-3AD203B41FA5}">
                      <a16:colId xmlns:a16="http://schemas.microsoft.com/office/drawing/2014/main" val="4009630720"/>
                    </a:ext>
                  </a:extLst>
                </a:gridCol>
                <a:gridCol w="1332174">
                  <a:extLst>
                    <a:ext uri="{9D8B030D-6E8A-4147-A177-3AD203B41FA5}">
                      <a16:colId xmlns:a16="http://schemas.microsoft.com/office/drawing/2014/main" val="722138851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Factor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Prefijo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Símbolo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15672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-1</a:t>
                      </a:r>
                      <a:endParaRPr lang="es-ES" sz="1400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 smtClean="0"/>
                        <a:t>deci</a:t>
                      </a:r>
                      <a:endParaRPr lang="es-ES" sz="1400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d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09485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-2</a:t>
                      </a:r>
                      <a:endParaRPr lang="es-ES" sz="1400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 smtClean="0"/>
                        <a:t>centi</a:t>
                      </a:r>
                      <a:endParaRPr lang="es-ES" sz="1400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99683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-3</a:t>
                      </a:r>
                      <a:endParaRPr lang="es-ES" sz="1400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mili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m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4393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-6</a:t>
                      </a:r>
                      <a:endParaRPr lang="es-ES" sz="1400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micro</a:t>
                      </a:r>
                      <a:endParaRPr lang="es-ES" sz="1400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sym typeface="Symbol" panose="05050102010706020507" pitchFamily="18" charset="2"/>
                        </a:rPr>
                        <a:t>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41315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-9</a:t>
                      </a:r>
                      <a:endParaRPr lang="es-ES" sz="1400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nano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n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60603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-12</a:t>
                      </a:r>
                      <a:endParaRPr lang="es-ES" sz="1400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pico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p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15209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-15</a:t>
                      </a:r>
                      <a:endParaRPr lang="es-ES" sz="1400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 smtClean="0"/>
                        <a:t>femto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f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77969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10</a:t>
                      </a:r>
                      <a:r>
                        <a:rPr lang="es-ES" sz="1400" baseline="30000" dirty="0" smtClean="0"/>
                        <a:t>-18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atto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a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983756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321479" y="1371779"/>
            <a:ext cx="399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Múltiplos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613891" y="1371779"/>
            <a:ext cx="399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Subm</a:t>
            </a:r>
            <a:r>
              <a:rPr lang="es-ES" b="1" dirty="0" smtClean="0">
                <a:solidFill>
                  <a:srgbClr val="00B0F0"/>
                </a:solidFill>
              </a:rPr>
              <a:t>últiplos</a:t>
            </a:r>
            <a:endParaRPr lang="es-E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13891" y="584011"/>
            <a:ext cx="4530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</a:t>
            </a:r>
            <a:r>
              <a:rPr lang="es-ES" sz="1600" b="1" dirty="0" smtClean="0">
                <a:solidFill>
                  <a:schemeClr val="bg1"/>
                </a:solidFill>
              </a:rPr>
              <a:t>. Análisis dimensional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46101" y="1203141"/>
            <a:ext cx="7988300" cy="70788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s-ES" sz="1600" dirty="0" smtClean="0">
                <a:latin typeface="+mj-lt"/>
              </a:rPr>
              <a:t>El </a:t>
            </a:r>
            <a:r>
              <a:rPr lang="es-ES" sz="1600" b="1" dirty="0" smtClean="0">
                <a:solidFill>
                  <a:srgbClr val="002060"/>
                </a:solidFill>
                <a:latin typeface="+mj-lt"/>
              </a:rPr>
              <a:t>análisis dimensional </a:t>
            </a:r>
            <a:r>
              <a:rPr lang="es-ES" sz="1600" dirty="0" smtClean="0">
                <a:latin typeface="+mj-lt"/>
              </a:rPr>
              <a:t>es </a:t>
            </a:r>
            <a:r>
              <a:rPr lang="es-ES" sz="1600" dirty="0">
                <a:latin typeface="+mj-lt"/>
              </a:rPr>
              <a:t>una parte de la física que estudia la </a:t>
            </a:r>
            <a:r>
              <a:rPr lang="es-ES" sz="1600" b="1" dirty="0">
                <a:solidFill>
                  <a:srgbClr val="002060"/>
                </a:solidFill>
                <a:latin typeface="+mj-lt"/>
              </a:rPr>
              <a:t>forma como se relacionan las magnitudes fundamentales con las derivadas</a:t>
            </a: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.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46101" y="2413000"/>
            <a:ext cx="5702299" cy="1015663"/>
          </a:xfrm>
          <a:prstGeom prst="homePlate">
            <a:avLst>
              <a:gd name="adj" fmla="val 32165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s-ES" sz="1600" b="1" dirty="0" smtClean="0">
                <a:latin typeface="+mj-lt"/>
              </a:rPr>
              <a:t>Ecuación dimensional </a:t>
            </a:r>
            <a:r>
              <a:rPr lang="es-ES" sz="1600" dirty="0">
                <a:latin typeface="+mj-lt"/>
              </a:rPr>
              <a:t>e</a:t>
            </a:r>
            <a:r>
              <a:rPr lang="es-ES" sz="1600" dirty="0" smtClean="0">
                <a:latin typeface="+mj-lt"/>
              </a:rPr>
              <a:t>s </a:t>
            </a:r>
            <a:r>
              <a:rPr lang="es-ES" sz="1600" dirty="0">
                <a:latin typeface="+mj-lt"/>
              </a:rPr>
              <a:t>aquella igualdad matemática que sirve para relacionar las magnitudes derivadas en función de las fundamentales</a:t>
            </a:r>
            <a:r>
              <a:rPr lang="es-ES" sz="1600" dirty="0" smtClean="0">
                <a:latin typeface="+mj-lt"/>
              </a:rPr>
              <a:t>.</a:t>
            </a:r>
            <a:endParaRPr lang="es-ES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6451600" y="2647950"/>
                <a:ext cx="2210798" cy="271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es-E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600" y="2647950"/>
                <a:ext cx="2210798" cy="271356"/>
              </a:xfrm>
              <a:prstGeom prst="rect">
                <a:avLst/>
              </a:prstGeom>
              <a:blipFill>
                <a:blip r:embed="rId2"/>
                <a:stretch>
                  <a:fillRect t="-8889" r="-275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/>
          <p:cNvSpPr txBox="1"/>
          <p:nvPr/>
        </p:nvSpPr>
        <p:spPr>
          <a:xfrm>
            <a:off x="609601" y="3860800"/>
            <a:ext cx="5702299" cy="1015663"/>
          </a:xfrm>
          <a:prstGeom prst="homePlate">
            <a:avLst>
              <a:gd name="adj" fmla="val 30712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s-ES" sz="1600" b="1" dirty="0" smtClean="0">
                <a:latin typeface="+mj-lt"/>
              </a:rPr>
              <a:t>Principio de homogeneidad: </a:t>
            </a:r>
            <a:r>
              <a:rPr lang="es-ES" sz="1600" dirty="0">
                <a:latin typeface="+mj-lt"/>
              </a:rPr>
              <a:t>Una ecuación será homogénea, si es dimensionalmente correcta. Por lo tanto, todos sus términos serán iguales.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388100" y="3731736"/>
            <a:ext cx="22606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 smtClean="0">
                <a:latin typeface="+mj-lt"/>
              </a:rPr>
              <a:t>Siendo: A </a:t>
            </a:r>
            <a:r>
              <a:rPr lang="es-ES" sz="1600" dirty="0">
                <a:latin typeface="+mj-lt"/>
              </a:rPr>
              <a:t>= B + C + D; Si la fórmula es correcta, entonces se cumple que</a:t>
            </a:r>
            <a:r>
              <a:rPr lang="es-ES" sz="1600" dirty="0" smtClean="0">
                <a:latin typeface="+mj-lt"/>
              </a:rPr>
              <a:t>:</a:t>
            </a:r>
          </a:p>
          <a:p>
            <a:pPr algn="ctr"/>
            <a:r>
              <a:rPr lang="es-ES" sz="1600" dirty="0" smtClean="0">
                <a:latin typeface="+mj-lt"/>
              </a:rPr>
              <a:t> [</a:t>
            </a:r>
            <a:r>
              <a:rPr lang="es-ES" sz="1600" dirty="0">
                <a:latin typeface="+mj-lt"/>
              </a:rPr>
              <a:t>A] = [B] = [C] = [D]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33400" y="5293836"/>
            <a:ext cx="81153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s-ES" sz="1600" dirty="0">
                <a:latin typeface="+mj-lt"/>
              </a:rPr>
              <a:t>Los ángulos, las funciones trigonométricas, las funciones logarítmicas y en general cualquier número son </a:t>
            </a:r>
            <a:r>
              <a:rPr lang="es-ES" sz="1600" b="1" dirty="0">
                <a:latin typeface="+mj-lt"/>
              </a:rPr>
              <a:t>adimensionales</a:t>
            </a:r>
            <a:r>
              <a:rPr lang="es-ES" sz="1600" dirty="0">
                <a:latin typeface="+mj-lt"/>
              </a:rPr>
              <a:t>; es decir la ecuación dimensional de todos ellos es igual a la unidad.</a:t>
            </a:r>
          </a:p>
        </p:txBody>
      </p:sp>
    </p:spTree>
    <p:extLst>
      <p:ext uri="{BB962C8B-B14F-4D97-AF65-F5344CB8AC3E}">
        <p14:creationId xmlns:p14="http://schemas.microsoft.com/office/powerpoint/2010/main" val="838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13891" y="584011"/>
            <a:ext cx="4530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</a:t>
            </a:r>
            <a:r>
              <a:rPr lang="es-ES" sz="1600" b="1" dirty="0" smtClean="0">
                <a:solidFill>
                  <a:schemeClr val="bg1"/>
                </a:solidFill>
              </a:rPr>
              <a:t>. Análisis dimensional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69900" y="1376332"/>
                <a:ext cx="7620000" cy="464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75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Á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𝑟𝑒𝑎</m:t>
                        </m:r>
                      </m:e>
                    </m:d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𝐿𝑜𝑛𝑔𝑖𝑡𝑢𝑑</m:t>
                            </m:r>
                          </m:e>
                        </m:d>
                      </m:e>
                      <m:sup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ES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75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𝑉𝑜𝑙𝑢𝑚𝑒𝑛</m:t>
                        </m:r>
                      </m:e>
                    </m:d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Á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𝑟𝑒𝑎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𝐴𝑙𝑡𝑢𝑟𝑎</m:t>
                        </m:r>
                      </m:e>
                    </m:d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ES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75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𝐷𝑒𝑛𝑠𝑖𝑑𝑎𝑑</m:t>
                        </m:r>
                      </m:e>
                    </m:d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𝑀𝑎𝑠𝑎</m:t>
                            </m:r>
                          </m:num>
                          <m:den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𝑉𝑜𝑙𝑢𝑚𝑒𝑛</m:t>
                            </m:r>
                          </m:den>
                        </m:f>
                      </m:e>
                    </m:d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s-ES" sz="1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75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𝑉𝑒𝑙𝑜𝑐𝑖𝑑𝑎𝑑</m:t>
                        </m:r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𝐷𝑖𝑠𝑡𝑎𝑛𝑐𝑖𝑎</m:t>
                            </m:r>
                          </m:num>
                          <m:den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𝑇𝑖𝑒𝑚𝑝𝑜</m:t>
                            </m:r>
                          </m:den>
                        </m:f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s-ES" sz="1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75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𝐴𝑐𝑒𝑙𝑒𝑟𝑎𝑐𝑖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ó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𝑉𝑒𝑙𝑜𝑐𝑖𝑑𝑎𝑑</m:t>
                            </m:r>
                          </m:num>
                          <m:den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𝑇𝑖𝑒𝑚𝑝𝑜</m:t>
                            </m:r>
                          </m:den>
                        </m:f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ES" sz="1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75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𝐹𝑢𝑒𝑟𝑧𝑎</m:t>
                        </m:r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𝑀𝑎𝑠𝑎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𝐴𝑐𝑒𝑙𝑒𝑟𝑎𝑐𝑖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ó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𝑀𝐿</m:t>
                    </m:r>
                    <m:sSup>
                      <m:sSupPr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s-ES" sz="1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75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𝑇𝑟𝑎𝑏𝑎𝑗𝑜</m:t>
                        </m:r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𝐹𝑢𝑒𝑟𝑧𝑎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𝐷𝑖𝑠𝑡𝑎𝑛𝑐𝑖𝑎</m:t>
                        </m:r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𝑀𝐿</m:t>
                    </m:r>
                    <m:sSup>
                      <m:sSupPr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s-E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s-ES" sz="1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75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𝑃𝑜𝑡𝑒𝑛𝑐𝑖𝑎</m:t>
                        </m:r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𝑇𝑟𝑎𝑏𝑎𝑗𝑜</m:t>
                            </m:r>
                          </m:num>
                          <m:den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𝑇𝑖𝑒𝑚𝑝𝑜</m:t>
                            </m:r>
                          </m:den>
                        </m:f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E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1376332"/>
                <a:ext cx="7620000" cy="4647683"/>
              </a:xfrm>
              <a:prstGeom prst="rect">
                <a:avLst/>
              </a:prstGeom>
              <a:blipFill>
                <a:blip r:embed="rId2"/>
                <a:stretch>
                  <a:fillRect l="-3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469900" y="1007000"/>
            <a:ext cx="399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Ejemplos</a:t>
            </a:r>
            <a:endParaRPr lang="es-E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13891" y="584011"/>
            <a:ext cx="4530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</a:t>
            </a:r>
            <a:r>
              <a:rPr lang="es-ES" sz="1600" b="1" dirty="0" smtClean="0">
                <a:solidFill>
                  <a:schemeClr val="bg1"/>
                </a:solidFill>
              </a:rPr>
              <a:t>. Análisis dimensional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54641" y="1013122"/>
            <a:ext cx="8318500" cy="1730953"/>
            <a:chOff x="825500" y="2097713"/>
            <a:chExt cx="8318500" cy="1730953"/>
          </a:xfrm>
        </p:grpSpPr>
        <p:sp>
          <p:nvSpPr>
            <p:cNvPr id="5" name="Rectángulo 4"/>
            <p:cNvSpPr/>
            <p:nvPr/>
          </p:nvSpPr>
          <p:spPr>
            <a:xfrm>
              <a:off x="825500" y="2442339"/>
              <a:ext cx="8318500" cy="13863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tIns="108000">
              <a:spAutoFit/>
            </a:bodyPr>
            <a:lstStyle/>
            <a:p>
              <a:pPr lvl="0" algn="just" defTabSz="914400">
                <a:defRPr/>
              </a:pPr>
              <a:r>
                <a:rPr lang="es-ES" sz="1600" i="1" dirty="0"/>
                <a:t>Un grupo de alumnos quiere estudiar los </a:t>
              </a:r>
              <a:r>
                <a:rPr lang="es-ES" sz="1600" b="1" i="1" dirty="0">
                  <a:solidFill>
                    <a:srgbClr val="002060"/>
                  </a:solidFill>
                </a:rPr>
                <a:t>factores que influyen en el periodo de oscilación </a:t>
              </a:r>
              <a:r>
                <a:rPr lang="es-ES" sz="1600" i="1" dirty="0"/>
                <a:t>de un péndulo simple. Los alumnos suponen que el periodo depende de la longitud del hilo (l), de la masa del cuerpo que oscila (m) y del valor de la gravedad (g). Utiliza el cálculo dimensional para estimar si las variables mencionadas son correctas, y establece el tipo de relación de las mismas con el periodo.</a:t>
              </a: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825500" y="2097713"/>
              <a:ext cx="2059959" cy="338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+mj-lt"/>
                </a:rPr>
                <a:t>Ejercicio resuelto 1</a:t>
              </a:r>
              <a:endParaRPr lang="es-E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54641" y="2871075"/>
                <a:ext cx="8432800" cy="369043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266700" indent="-266700">
                  <a:lnSpc>
                    <a:spcPct val="125000"/>
                  </a:lnSpc>
                  <a:buAutoNum type="arabicPeriod"/>
                </a:pPr>
                <a:r>
                  <a:rPr lang="es-ES" sz="1600" dirty="0" smtClean="0"/>
                  <a:t>La relación general entre las variables indicadas y del periodo es: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𝑐𝑜𝑛𝑠𝑡𝑎𝑛𝑡𝑒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s-ES" sz="1600" dirty="0"/>
              </a:p>
              <a:p>
                <a:pPr marL="266700" indent="-266700">
                  <a:lnSpc>
                    <a:spcPct val="125000"/>
                  </a:lnSpc>
                  <a:buAutoNum type="arabicPeriod"/>
                </a:pPr>
                <a:r>
                  <a:rPr lang="es-ES" sz="1600" dirty="0"/>
                  <a:t>La fórmula dimensional de las magnitudes implicadas: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;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;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;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  <a:p>
                <a:pPr>
                  <a:lnSpc>
                    <a:spcPct val="125000"/>
                  </a:lnSpc>
                </a:pPr>
                <a:r>
                  <a:rPr lang="es-ES" sz="1600" dirty="0"/>
                  <a:t>3. Establecer la condición de homogeneidad: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𝑐𝑜𝑛𝑠𝑡𝑎𝑛𝑡𝑒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·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  <a:p>
                <a:pPr>
                  <a:lnSpc>
                    <a:spcPct val="125000"/>
                  </a:lnSpc>
                </a:pPr>
                <a:r>
                  <a:rPr lang="es-ES" sz="1600" dirty="0"/>
                  <a:t>4. Desarrollar la condición de homogeneidad dimensional. Debe verificarse: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;0=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;1=−2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s-ES" sz="1600" dirty="0"/>
              </a:p>
              <a:p>
                <a:pPr marL="177800" indent="-177800">
                  <a:lnSpc>
                    <a:spcPct val="125000"/>
                  </a:lnSpc>
                </a:pPr>
                <a:r>
                  <a:rPr lang="es-ES" sz="1600" dirty="0"/>
                  <a:t>	Resolviendo, podemos establecer el valor de los exponentes: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sz="16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=0;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type m:val="lin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ES" sz="1600" dirty="0"/>
              </a:p>
              <a:p>
                <a:pPr marL="177800" indent="-177800">
                  <a:lnSpc>
                    <a:spcPct val="125000"/>
                  </a:lnSpc>
                </a:pPr>
                <a:r>
                  <a:rPr lang="es-ES" sz="1600" dirty="0"/>
                  <a:t>	Por lo tanto, podemos establecer la relación:</a:t>
                </a:r>
              </a:p>
              <a:p>
                <a:pPr marL="177800" indent="-177800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𝑐𝑜𝑛𝑠𝑡𝑎𝑛𝑡𝑒</m:t>
                      </m:r>
                      <m:rad>
                        <m:radPr>
                          <m:degHide m:val="on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41" y="2871075"/>
                <a:ext cx="8432800" cy="3690434"/>
              </a:xfrm>
              <a:prstGeom prst="rect">
                <a:avLst/>
              </a:prstGeom>
              <a:blipFill>
                <a:blip r:embed="rId2"/>
                <a:stretch>
                  <a:fillRect l="-1663" t="-1157" r="-10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2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unito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</TotalTime>
  <Words>10289</Words>
  <Application>Microsoft Office PowerPoint</Application>
  <PresentationFormat>Presentación en pantalla (4:3)</PresentationFormat>
  <Paragraphs>769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1" baseType="lpstr">
      <vt:lpstr>Arial</vt:lpstr>
      <vt:lpstr>Calibri</vt:lpstr>
      <vt:lpstr>Cambria Math</vt:lpstr>
      <vt:lpstr>FontAwesome</vt:lpstr>
      <vt:lpstr>Nunito Sans</vt:lpstr>
      <vt:lpstr>Segoe UI</vt:lpstr>
      <vt:lpstr>Segoe UI Emoji</vt:lpstr>
      <vt:lpstr>Symbol</vt:lpstr>
      <vt:lpstr>Wingdings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Artacho Cañadas</dc:creator>
  <cp:lastModifiedBy>Rafael Artacho Cañadas</cp:lastModifiedBy>
  <cp:revision>266</cp:revision>
  <dcterms:created xsi:type="dcterms:W3CDTF">2017-11-25T07:07:06Z</dcterms:created>
  <dcterms:modified xsi:type="dcterms:W3CDTF">2025-07-25T09:04:11Z</dcterms:modified>
</cp:coreProperties>
</file>