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256" r:id="rId2"/>
    <p:sldId id="284" r:id="rId3"/>
    <p:sldId id="357" r:id="rId4"/>
    <p:sldId id="436" r:id="rId5"/>
    <p:sldId id="493" r:id="rId6"/>
    <p:sldId id="494" r:id="rId7"/>
    <p:sldId id="371" r:id="rId8"/>
    <p:sldId id="495" r:id="rId9"/>
    <p:sldId id="496" r:id="rId10"/>
    <p:sldId id="497" r:id="rId11"/>
    <p:sldId id="498" r:id="rId12"/>
    <p:sldId id="437" r:id="rId13"/>
    <p:sldId id="499" r:id="rId14"/>
    <p:sldId id="500" r:id="rId15"/>
    <p:sldId id="549" r:id="rId16"/>
    <p:sldId id="501" r:id="rId17"/>
    <p:sldId id="552" r:id="rId18"/>
    <p:sldId id="551" r:id="rId19"/>
    <p:sldId id="502" r:id="rId20"/>
    <p:sldId id="503" r:id="rId21"/>
    <p:sldId id="504" r:id="rId22"/>
    <p:sldId id="505" r:id="rId23"/>
    <p:sldId id="506" r:id="rId24"/>
    <p:sldId id="508" r:id="rId25"/>
    <p:sldId id="509" r:id="rId26"/>
    <p:sldId id="512" r:id="rId27"/>
    <p:sldId id="510" r:id="rId28"/>
    <p:sldId id="511" r:id="rId29"/>
    <p:sldId id="513" r:id="rId30"/>
    <p:sldId id="514" r:id="rId31"/>
    <p:sldId id="515" r:id="rId32"/>
    <p:sldId id="516" r:id="rId33"/>
    <p:sldId id="517" r:id="rId34"/>
    <p:sldId id="518" r:id="rId35"/>
    <p:sldId id="519" r:id="rId36"/>
    <p:sldId id="520" r:id="rId37"/>
    <p:sldId id="521" r:id="rId38"/>
    <p:sldId id="522" r:id="rId39"/>
    <p:sldId id="523" r:id="rId40"/>
    <p:sldId id="524" r:id="rId41"/>
    <p:sldId id="525" r:id="rId42"/>
    <p:sldId id="526" r:id="rId43"/>
    <p:sldId id="528" r:id="rId44"/>
    <p:sldId id="527" r:id="rId45"/>
    <p:sldId id="529" r:id="rId46"/>
    <p:sldId id="530" r:id="rId47"/>
    <p:sldId id="531" r:id="rId48"/>
    <p:sldId id="532" r:id="rId49"/>
    <p:sldId id="533" r:id="rId50"/>
    <p:sldId id="543" r:id="rId51"/>
    <p:sldId id="535" r:id="rId52"/>
    <p:sldId id="536" r:id="rId53"/>
    <p:sldId id="537" r:id="rId54"/>
    <p:sldId id="538" r:id="rId55"/>
    <p:sldId id="539" r:id="rId56"/>
    <p:sldId id="540" r:id="rId57"/>
    <p:sldId id="541" r:id="rId58"/>
    <p:sldId id="544" r:id="rId59"/>
    <p:sldId id="545" r:id="rId60"/>
    <p:sldId id="546" r:id="rId61"/>
    <p:sldId id="547" r:id="rId62"/>
    <p:sldId id="548" r:id="rId63"/>
    <p:sldId id="32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1C8"/>
    <a:srgbClr val="FF99FF"/>
    <a:srgbClr val="0099FF"/>
    <a:srgbClr val="C00000"/>
    <a:srgbClr val="5B9BD5"/>
    <a:srgbClr val="FF3399"/>
    <a:srgbClr val="FF3300"/>
    <a:srgbClr val="66CCFF"/>
    <a:srgbClr val="66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0" autoAdjust="0"/>
    <p:restoredTop sz="94660"/>
  </p:normalViewPr>
  <p:slideViewPr>
    <p:cSldViewPr snapToGrid="0">
      <p:cViewPr varScale="1">
        <p:scale>
          <a:sx n="75" d="100"/>
          <a:sy n="75" d="100"/>
        </p:scale>
        <p:origin x="92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ln>
              <a:solidFill>
                <a:srgbClr val="CC0000"/>
              </a:solidFill>
            </a:ln>
          </c:spPr>
          <c:marker>
            <c:symbol val="none"/>
          </c:marker>
          <c:cat>
            <c:numRef>
              <c:f>Hoja1!$A$2:$A$100</c:f>
              <c:numCache>
                <c:formatCode>General</c:formatCode>
                <c:ptCount val="99"/>
                <c:pt idx="0">
                  <c:v>0</c:v>
                </c:pt>
                <c:pt idx="1">
                  <c:v>1.0999999999999999E-2</c:v>
                </c:pt>
                <c:pt idx="2">
                  <c:v>2.200000000000002E-2</c:v>
                </c:pt>
                <c:pt idx="3">
                  <c:v>3.3000000000000002E-2</c:v>
                </c:pt>
                <c:pt idx="4">
                  <c:v>4.4000000000000039E-2</c:v>
                </c:pt>
                <c:pt idx="5">
                  <c:v>5.5000000000000035E-2</c:v>
                </c:pt>
                <c:pt idx="6">
                  <c:v>6.6000000000000003E-2</c:v>
                </c:pt>
                <c:pt idx="7">
                  <c:v>7.7000000000000055E-2</c:v>
                </c:pt>
                <c:pt idx="8">
                  <c:v>8.8000000000000092E-2</c:v>
                </c:pt>
                <c:pt idx="9">
                  <c:v>9.9000000000000116E-2</c:v>
                </c:pt>
                <c:pt idx="10">
                  <c:v>0.10999999999999997</c:v>
                </c:pt>
                <c:pt idx="11">
                  <c:v>0.12099999999999997</c:v>
                </c:pt>
                <c:pt idx="12">
                  <c:v>0.13200000000000001</c:v>
                </c:pt>
                <c:pt idx="13">
                  <c:v>0.14300000000000004</c:v>
                </c:pt>
                <c:pt idx="14">
                  <c:v>0.15400000000000014</c:v>
                </c:pt>
                <c:pt idx="15">
                  <c:v>0.16500000000000017</c:v>
                </c:pt>
                <c:pt idx="16">
                  <c:v>0.17600000000000016</c:v>
                </c:pt>
                <c:pt idx="17">
                  <c:v>0.18700000000000017</c:v>
                </c:pt>
                <c:pt idx="18">
                  <c:v>0.19800000000000023</c:v>
                </c:pt>
                <c:pt idx="19">
                  <c:v>0.20900000000000019</c:v>
                </c:pt>
                <c:pt idx="20">
                  <c:v>0.22000000000000022</c:v>
                </c:pt>
                <c:pt idx="21">
                  <c:v>0.23100000000000009</c:v>
                </c:pt>
                <c:pt idx="22">
                  <c:v>0.24200000000000021</c:v>
                </c:pt>
                <c:pt idx="23">
                  <c:v>0.25300000000000006</c:v>
                </c:pt>
                <c:pt idx="24">
                  <c:v>0.26400000000000007</c:v>
                </c:pt>
                <c:pt idx="25">
                  <c:v>0.27500000000000008</c:v>
                </c:pt>
                <c:pt idx="26">
                  <c:v>0.28600000000000031</c:v>
                </c:pt>
                <c:pt idx="27">
                  <c:v>0.29700000000000032</c:v>
                </c:pt>
                <c:pt idx="28">
                  <c:v>0.30800000000000038</c:v>
                </c:pt>
                <c:pt idx="29">
                  <c:v>0.31900000000000045</c:v>
                </c:pt>
                <c:pt idx="30">
                  <c:v>0.33000000000000052</c:v>
                </c:pt>
                <c:pt idx="31">
                  <c:v>0.34100000000000052</c:v>
                </c:pt>
                <c:pt idx="32">
                  <c:v>0.35200000000000031</c:v>
                </c:pt>
                <c:pt idx="33">
                  <c:v>0.36300000000000032</c:v>
                </c:pt>
                <c:pt idx="34">
                  <c:v>0.37400000000000044</c:v>
                </c:pt>
                <c:pt idx="35">
                  <c:v>0.38500000000000051</c:v>
                </c:pt>
                <c:pt idx="36">
                  <c:v>0.39600000000000052</c:v>
                </c:pt>
                <c:pt idx="37">
                  <c:v>0.40700000000000031</c:v>
                </c:pt>
                <c:pt idx="38">
                  <c:v>0.41800000000000032</c:v>
                </c:pt>
                <c:pt idx="39">
                  <c:v>0.42900000000000038</c:v>
                </c:pt>
                <c:pt idx="40">
                  <c:v>0.4400000000000005</c:v>
                </c:pt>
                <c:pt idx="41">
                  <c:v>0.45100000000000035</c:v>
                </c:pt>
                <c:pt idx="42">
                  <c:v>0.4620000000000003</c:v>
                </c:pt>
                <c:pt idx="43">
                  <c:v>0.47300000000000031</c:v>
                </c:pt>
                <c:pt idx="44">
                  <c:v>0.48400000000000032</c:v>
                </c:pt>
                <c:pt idx="45">
                  <c:v>0.49500000000000038</c:v>
                </c:pt>
                <c:pt idx="46">
                  <c:v>0.50600000000000023</c:v>
                </c:pt>
                <c:pt idx="47">
                  <c:v>0.51700000000000024</c:v>
                </c:pt>
                <c:pt idx="48">
                  <c:v>0.52800000000000025</c:v>
                </c:pt>
                <c:pt idx="49">
                  <c:v>0.5390000000000007</c:v>
                </c:pt>
                <c:pt idx="50">
                  <c:v>0.5500000000000006</c:v>
                </c:pt>
                <c:pt idx="51">
                  <c:v>0.56100000000000061</c:v>
                </c:pt>
                <c:pt idx="52">
                  <c:v>0.57200000000000062</c:v>
                </c:pt>
                <c:pt idx="53">
                  <c:v>0.58300000000000063</c:v>
                </c:pt>
                <c:pt idx="54">
                  <c:v>0.59400000000000064</c:v>
                </c:pt>
                <c:pt idx="55">
                  <c:v>0.60500000000000065</c:v>
                </c:pt>
                <c:pt idx="56">
                  <c:v>0.61600000000000088</c:v>
                </c:pt>
                <c:pt idx="57">
                  <c:v>0.627000000000001</c:v>
                </c:pt>
                <c:pt idx="58">
                  <c:v>0.63800000000000101</c:v>
                </c:pt>
                <c:pt idx="59">
                  <c:v>0.64900000000000102</c:v>
                </c:pt>
                <c:pt idx="60">
                  <c:v>0.66000000000000114</c:v>
                </c:pt>
                <c:pt idx="61">
                  <c:v>0.67100000000000104</c:v>
                </c:pt>
                <c:pt idx="62">
                  <c:v>0.68200000000000105</c:v>
                </c:pt>
                <c:pt idx="63">
                  <c:v>0.69300000000000106</c:v>
                </c:pt>
                <c:pt idx="64">
                  <c:v>0.70400000000000063</c:v>
                </c:pt>
                <c:pt idx="65">
                  <c:v>0.71500000000000064</c:v>
                </c:pt>
                <c:pt idx="66">
                  <c:v>0.72600000000000064</c:v>
                </c:pt>
                <c:pt idx="67">
                  <c:v>0.73700000000000065</c:v>
                </c:pt>
                <c:pt idx="68">
                  <c:v>0.748000000000001</c:v>
                </c:pt>
                <c:pt idx="69">
                  <c:v>0.75900000000000112</c:v>
                </c:pt>
                <c:pt idx="70">
                  <c:v>0.77000000000000068</c:v>
                </c:pt>
                <c:pt idx="71">
                  <c:v>0.78100000000000069</c:v>
                </c:pt>
                <c:pt idx="72">
                  <c:v>0.7920000000000007</c:v>
                </c:pt>
                <c:pt idx="73">
                  <c:v>0.8030000000000006</c:v>
                </c:pt>
                <c:pt idx="74">
                  <c:v>0.81400000000000061</c:v>
                </c:pt>
                <c:pt idx="75">
                  <c:v>0.82500000000000062</c:v>
                </c:pt>
                <c:pt idx="76">
                  <c:v>0.83600000000000063</c:v>
                </c:pt>
                <c:pt idx="77">
                  <c:v>0.84700000000000064</c:v>
                </c:pt>
                <c:pt idx="78">
                  <c:v>0.85800000000000065</c:v>
                </c:pt>
                <c:pt idx="79">
                  <c:v>0.8690000000000011</c:v>
                </c:pt>
                <c:pt idx="80">
                  <c:v>0.88000000000000123</c:v>
                </c:pt>
                <c:pt idx="81">
                  <c:v>0.89100000000000124</c:v>
                </c:pt>
                <c:pt idx="82">
                  <c:v>0.90200000000000069</c:v>
                </c:pt>
                <c:pt idx="83">
                  <c:v>0.9130000000000007</c:v>
                </c:pt>
                <c:pt idx="84">
                  <c:v>0.9240000000000006</c:v>
                </c:pt>
                <c:pt idx="85">
                  <c:v>0.93500000000000061</c:v>
                </c:pt>
                <c:pt idx="86">
                  <c:v>0.94600000000000062</c:v>
                </c:pt>
                <c:pt idx="87">
                  <c:v>0.95700000000000063</c:v>
                </c:pt>
                <c:pt idx="88">
                  <c:v>0.96800000000000064</c:v>
                </c:pt>
                <c:pt idx="89">
                  <c:v>0.97900000000000054</c:v>
                </c:pt>
                <c:pt idx="90">
                  <c:v>0.99000000000000066</c:v>
                </c:pt>
                <c:pt idx="91">
                  <c:v>1.0010000000000006</c:v>
                </c:pt>
                <c:pt idx="92">
                  <c:v>1.0120000000000005</c:v>
                </c:pt>
                <c:pt idx="93">
                  <c:v>1.0230000000000004</c:v>
                </c:pt>
                <c:pt idx="94">
                  <c:v>1.0340000000000003</c:v>
                </c:pt>
                <c:pt idx="95">
                  <c:v>1.0450000000000002</c:v>
                </c:pt>
                <c:pt idx="96">
                  <c:v>1.056</c:v>
                </c:pt>
                <c:pt idx="97">
                  <c:v>1.0669999999999988</c:v>
                </c:pt>
                <c:pt idx="98">
                  <c:v>1.0779999999999987</c:v>
                </c:pt>
              </c:numCache>
            </c:numRef>
          </c:cat>
          <c:val>
            <c:numRef>
              <c:f>Hoja1!$B$2:$B$100</c:f>
              <c:numCache>
                <c:formatCode>General</c:formatCode>
                <c:ptCount val="99"/>
                <c:pt idx="0">
                  <c:v>1000000</c:v>
                </c:pt>
                <c:pt idx="1">
                  <c:v>946485.14795348409</c:v>
                </c:pt>
                <c:pt idx="2">
                  <c:v>895834.13529652881</c:v>
                </c:pt>
                <c:pt idx="3">
                  <c:v>847893.70408791583</c:v>
                </c:pt>
                <c:pt idx="4">
                  <c:v>802518.79796247836</c:v>
                </c:pt>
                <c:pt idx="5">
                  <c:v>759572.12322496844</c:v>
                </c:pt>
                <c:pt idx="6">
                  <c:v>718923.7334319267</c:v>
                </c:pt>
                <c:pt idx="7">
                  <c:v>680450.63620458764</c:v>
                </c:pt>
                <c:pt idx="8">
                  <c:v>644036.4210831424</c:v>
                </c:pt>
                <c:pt idx="9">
                  <c:v>609570.90729630948</c:v>
                </c:pt>
                <c:pt idx="10">
                  <c:v>576949.810380487</c:v>
                </c:pt>
                <c:pt idx="11">
                  <c:v>546074.42663970951</c:v>
                </c:pt>
                <c:pt idx="12">
                  <c:v>516851.33449169964</c:v>
                </c:pt>
                <c:pt idx="13">
                  <c:v>489192.11179633107</c:v>
                </c:pt>
                <c:pt idx="14">
                  <c:v>463013.06831122807</c:v>
                </c:pt>
                <c:pt idx="15">
                  <c:v>438234.9924649492</c:v>
                </c:pt>
                <c:pt idx="16">
                  <c:v>414782.91168158164</c:v>
                </c:pt>
                <c:pt idx="17">
                  <c:v>392585.8655315183</c:v>
                </c:pt>
                <c:pt idx="18">
                  <c:v>371576.69102204556</c:v>
                </c:pt>
                <c:pt idx="19">
                  <c:v>351691.81937806692</c:v>
                </c:pt>
                <c:pt idx="20">
                  <c:v>332871.08369807998</c:v>
                </c:pt>
                <c:pt idx="21">
                  <c:v>315057.53690341354</c:v>
                </c:pt>
                <c:pt idx="22">
                  <c:v>298197.27942988725</c:v>
                </c:pt>
                <c:pt idx="23">
                  <c:v>282239.29614052369</c:v>
                </c:pt>
                <c:pt idx="24">
                  <c:v>267135.30196585</c:v>
                </c:pt>
                <c:pt idx="25">
                  <c:v>252839.59580474635</c:v>
                </c:pt>
                <c:pt idx="26">
                  <c:v>239308.92224375444</c:v>
                </c:pt>
                <c:pt idx="27">
                  <c:v>226502.34067646871</c:v>
                </c:pt>
                <c:pt idx="28">
                  <c:v>214381.10142697778</c:v>
                </c:pt>
                <c:pt idx="29">
                  <c:v>202908.52850254372</c:v>
                </c:pt>
                <c:pt idx="30">
                  <c:v>192049.90862075399</c:v>
                </c:pt>
                <c:pt idx="31">
                  <c:v>181772.38617536737</c:v>
                </c:pt>
                <c:pt idx="32">
                  <c:v>172044.86382305043</c:v>
                </c:pt>
                <c:pt idx="33">
                  <c:v>162837.90839019668</c:v>
                </c:pt>
                <c:pt idx="34">
                  <c:v>154123.66181513132</c:v>
                </c:pt>
                <c:pt idx="35">
                  <c:v>145875.75685622726</c:v>
                </c:pt>
                <c:pt idx="36">
                  <c:v>138069.23731089282</c:v>
                </c:pt>
                <c:pt idx="37">
                  <c:v>130680.48250402481</c:v>
                </c:pt>
                <c:pt idx="38">
                  <c:v>123687.13581745466</c:v>
                </c:pt>
                <c:pt idx="39">
                  <c:v>117068.03704412621</c:v>
                </c:pt>
                <c:pt idx="40">
                  <c:v>110803.15836233387</c:v>
                </c:pt>
                <c:pt idx="41">
                  <c:v>104873.54373628677</c:v>
                </c:pt>
                <c:pt idx="42">
                  <c:v>99261.25155964552</c:v>
                </c:pt>
                <c:pt idx="43">
                  <c:v>93949.300368479089</c:v>
                </c:pt>
                <c:pt idx="44">
                  <c:v>88921.617459386223</c:v>
                </c:pt>
                <c:pt idx="45">
                  <c:v>84162.990257310157</c:v>
                </c:pt>
                <c:pt idx="46">
                  <c:v>79659.020285897946</c:v>
                </c:pt>
                <c:pt idx="47">
                  <c:v>75396.079601127669</c:v>
                </c:pt>
                <c:pt idx="48">
                  <c:v>71361.269556386003</c:v>
                </c:pt>
                <c:pt idx="49">
                  <c:v>67542.381774224414</c:v>
                </c:pt>
                <c:pt idx="50">
                  <c:v>63927.861206707486</c:v>
                </c:pt>
                <c:pt idx="51">
                  <c:v>60506.771172580229</c:v>
                </c:pt>
                <c:pt idx="52">
                  <c:v>57268.760265467274</c:v>
                </c:pt>
                <c:pt idx="53">
                  <c:v>54204.031032973384</c:v>
                </c:pt>
                <c:pt idx="54">
                  <c:v>51303.310331919041</c:v>
                </c:pt>
                <c:pt idx="55">
                  <c:v>48557.821270009881</c:v>
                </c:pt>
                <c:pt idx="56">
                  <c:v>45959.256649044168</c:v>
                </c:pt>
                <c:pt idx="57">
                  <c:v>43499.753829302681</c:v>
                </c:pt>
                <c:pt idx="58">
                  <c:v>41171.870939067667</c:v>
                </c:pt>
                <c:pt idx="59">
                  <c:v>38968.564357285199</c:v>
                </c:pt>
                <c:pt idx="60">
                  <c:v>36883.167401239909</c:v>
                </c:pt>
                <c:pt idx="61">
                  <c:v>34909.370154755685</c:v>
                </c:pt>
                <c:pt idx="62">
                  <c:v>33041.200375886881</c:v>
                </c:pt>
                <c:pt idx="63">
                  <c:v>31273.005426331973</c:v>
                </c:pt>
                <c:pt idx="64">
                  <c:v>29599.435167891916</c:v>
                </c:pt>
                <c:pt idx="65">
                  <c:v>28015.425774221778</c:v>
                </c:pt>
                <c:pt idx="66">
                  <c:v>26516.184408894122</c:v>
                </c:pt>
                <c:pt idx="67">
                  <c:v>25097.17472341402</c:v>
                </c:pt>
                <c:pt idx="68">
                  <c:v>23754.103131304953</c:v>
                </c:pt>
                <c:pt idx="69">
                  <c:v>22482.905816735478</c:v>
                </c:pt>
                <c:pt idx="70">
                  <c:v>21279.736438377095</c:v>
                </c:pt>
                <c:pt idx="71">
                  <c:v>20140.954491288521</c:v>
                </c:pt>
                <c:pt idx="72">
                  <c:v>19063.114291611586</c:v>
                </c:pt>
                <c:pt idx="73">
                  <c:v>18042.954550750157</c:v>
                </c:pt>
                <c:pt idx="74">
                  <c:v>17077.388507484757</c:v>
                </c:pt>
                <c:pt idx="75">
                  <c:v>16163.494588165842</c:v>
                </c:pt>
                <c:pt idx="76">
                  <c:v>15298.507566725479</c:v>
                </c:pt>
                <c:pt idx="77">
                  <c:v>14479.810197759649</c:v>
                </c:pt>
                <c:pt idx="78">
                  <c:v>13704.925297364909</c:v>
                </c:pt>
                <c:pt idx="79">
                  <c:v>12971.508247767873</c:v>
                </c:pt>
                <c:pt idx="80">
                  <c:v>12277.339903068394</c:v>
                </c:pt>
                <c:pt idx="81">
                  <c:v>11620.319874630904</c:v>
                </c:pt>
                <c:pt idx="82">
                  <c:v>10998.460175806842</c:v>
                </c:pt>
                <c:pt idx="83">
                  <c:v>10409.879206759042</c:v>
                </c:pt>
                <c:pt idx="84">
                  <c:v>9852.7960611872295</c:v>
                </c:pt>
                <c:pt idx="85">
                  <c:v>9325.5251377282839</c:v>
                </c:pt>
                <c:pt idx="86">
                  <c:v>8826.4710397266899</c:v>
                </c:pt>
                <c:pt idx="87">
                  <c:v>8354.1237479428801</c:v>
                </c:pt>
                <c:pt idx="88">
                  <c:v>7907.0540515934144</c:v>
                </c:pt>
                <c:pt idx="89">
                  <c:v>7483.9092238985904</c:v>
                </c:pt>
                <c:pt idx="90">
                  <c:v>7083.4089290521024</c:v>
                </c:pt>
                <c:pt idx="91">
                  <c:v>6704.341348228907</c:v>
                </c:pt>
                <c:pt idx="92">
                  <c:v>6345.5595129090989</c:v>
                </c:pt>
                <c:pt idx="93">
                  <c:v>6005.9778344234073</c:v>
                </c:pt>
                <c:pt idx="94">
                  <c:v>5684.5688192195848</c:v>
                </c:pt>
                <c:pt idx="95">
                  <c:v>5380.3599599108184</c:v>
                </c:pt>
                <c:pt idx="96">
                  <c:v>5092.430792699186</c:v>
                </c:pt>
                <c:pt idx="97">
                  <c:v>4819.9101122707716</c:v>
                </c:pt>
                <c:pt idx="98">
                  <c:v>4561.9733357350951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C7F-475B-8BF5-1C99D7EDD8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3681152"/>
        <c:axId val="280937640"/>
      </c:lineChart>
      <c:catAx>
        <c:axId val="28368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crossAx val="280937640"/>
        <c:crosses val="autoZero"/>
        <c:auto val="1"/>
        <c:lblAlgn val="ctr"/>
        <c:lblOffset val="100"/>
        <c:noMultiLvlLbl val="1"/>
      </c:catAx>
      <c:valAx>
        <c:axId val="280937640"/>
        <c:scaling>
          <c:orientation val="minMax"/>
          <c:max val="1000000"/>
        </c:scaling>
        <c:delete val="0"/>
        <c:axPos val="l"/>
        <c:majorGridlines/>
        <c:numFmt formatCode="General" sourceLinked="1"/>
        <c:majorTickMark val="none"/>
        <c:minorTickMark val="none"/>
        <c:tickLblPos val="none"/>
        <c:crossAx val="283681152"/>
        <c:crosses val="autoZero"/>
        <c:crossBetween val="between"/>
        <c:majorUnit val="200000"/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8F8D7-557D-4F1D-B56D-DC46477EF97B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4BB57-768C-4E80-9E4D-133551E828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57478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DF924-6E06-49EF-A8DE-50D50EBC2EFA}" type="datetimeFigureOut">
              <a:rPr lang="es-ES" smtClean="0"/>
              <a:t>25/07/2025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B2BD3-B4DF-432B-995C-E1CF55AA4F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0959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21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493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 userDrawn="1"/>
        </p:nvSpPr>
        <p:spPr>
          <a:xfrm>
            <a:off x="4382638" y="549321"/>
            <a:ext cx="4761362" cy="2873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Paralelogramo 8"/>
          <p:cNvSpPr/>
          <p:nvPr userDrawn="1"/>
        </p:nvSpPr>
        <p:spPr>
          <a:xfrm>
            <a:off x="551421" y="267661"/>
            <a:ext cx="4296804" cy="288912"/>
          </a:xfrm>
          <a:prstGeom prst="parallelogram">
            <a:avLst>
              <a:gd name="adj" fmla="val 7734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Paralelogramo 10"/>
          <p:cNvSpPr/>
          <p:nvPr userDrawn="1"/>
        </p:nvSpPr>
        <p:spPr>
          <a:xfrm>
            <a:off x="324988" y="549321"/>
            <a:ext cx="4313688" cy="287315"/>
          </a:xfrm>
          <a:prstGeom prst="parallelogram">
            <a:avLst>
              <a:gd name="adj" fmla="val 813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riángulo rectángulo 6"/>
          <p:cNvSpPr/>
          <p:nvPr userDrawn="1"/>
        </p:nvSpPr>
        <p:spPr>
          <a:xfrm flipV="1">
            <a:off x="0" y="0"/>
            <a:ext cx="1064525" cy="1378425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riángulo isósceles 7"/>
          <p:cNvSpPr/>
          <p:nvPr userDrawn="1"/>
        </p:nvSpPr>
        <p:spPr>
          <a:xfrm>
            <a:off x="855047" y="0"/>
            <a:ext cx="416541" cy="270000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0" y="0"/>
            <a:ext cx="866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FÍSICA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 userDrawn="1"/>
        </p:nvSpPr>
        <p:spPr>
          <a:xfrm>
            <a:off x="0" y="237985"/>
            <a:ext cx="39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2º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 userDrawn="1"/>
        </p:nvSpPr>
        <p:spPr>
          <a:xfrm>
            <a:off x="0" y="6629400"/>
            <a:ext cx="9144000" cy="22859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 userDrawn="1"/>
        </p:nvSpPr>
        <p:spPr>
          <a:xfrm>
            <a:off x="-66675" y="6642556"/>
            <a:ext cx="2415654" cy="18466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s-ES" sz="1200" dirty="0" smtClean="0">
                <a:solidFill>
                  <a:schemeClr val="bg1"/>
                </a:solidFill>
              </a:rPr>
              <a:t>Rafael Artacho Cañadas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 userDrawn="1"/>
        </p:nvSpPr>
        <p:spPr>
          <a:xfrm>
            <a:off x="8120417" y="6642556"/>
            <a:ext cx="92804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97ADD3B9-7012-4487-87AB-CEB091580AB4}" type="slidenum">
              <a:rPr lang="es-ES" sz="1200" smtClean="0">
                <a:solidFill>
                  <a:schemeClr val="bg1"/>
                </a:solidFill>
              </a:rPr>
              <a:pPr algn="r"/>
              <a:t>‹Nº›</a:t>
            </a:fld>
            <a:r>
              <a:rPr lang="es-ES" sz="1200" dirty="0" smtClean="0">
                <a:solidFill>
                  <a:schemeClr val="bg1"/>
                </a:solidFill>
              </a:rPr>
              <a:t> de 63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 userDrawn="1"/>
        </p:nvSpPr>
        <p:spPr>
          <a:xfrm>
            <a:off x="855048" y="303118"/>
            <a:ext cx="424559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Bloque </a:t>
            </a:r>
            <a:r>
              <a:rPr lang="es-ES" sz="1600" b="1" dirty="0" smtClean="0">
                <a:solidFill>
                  <a:schemeClr val="bg1"/>
                </a:solidFill>
              </a:rPr>
              <a:t>4: </a:t>
            </a:r>
            <a:r>
              <a:rPr lang="es-ES" sz="1600" b="1" dirty="0" smtClean="0">
                <a:solidFill>
                  <a:schemeClr val="bg1"/>
                </a:solidFill>
              </a:rPr>
              <a:t>FÍSICA </a:t>
            </a:r>
            <a:r>
              <a:rPr lang="es-ES" sz="1600" b="1" dirty="0" smtClean="0">
                <a:solidFill>
                  <a:schemeClr val="bg1"/>
                </a:solidFill>
              </a:rPr>
              <a:t>RELATIVISTA, …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 userDrawn="1"/>
        </p:nvSpPr>
        <p:spPr>
          <a:xfrm>
            <a:off x="616044" y="584010"/>
            <a:ext cx="32828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/>
              <a:t>12. </a:t>
            </a:r>
            <a:r>
              <a:rPr lang="es-ES" sz="1600" b="1" dirty="0" smtClean="0"/>
              <a:t>FÍSICA NUCLEAR</a:t>
            </a:r>
            <a:endParaRPr lang="es-ES" sz="1600" b="1" dirty="0"/>
          </a:p>
        </p:txBody>
      </p:sp>
      <p:grpSp>
        <p:nvGrpSpPr>
          <p:cNvPr id="22" name="Grupo 21"/>
          <p:cNvGrpSpPr/>
          <p:nvPr userDrawn="1"/>
        </p:nvGrpSpPr>
        <p:grpSpPr>
          <a:xfrm>
            <a:off x="8730106" y="90849"/>
            <a:ext cx="318358" cy="430887"/>
            <a:chOff x="7081997" y="86271"/>
            <a:chExt cx="318358" cy="430887"/>
          </a:xfrm>
        </p:grpSpPr>
        <p:grpSp>
          <p:nvGrpSpPr>
            <p:cNvPr id="23" name="Grupo 22"/>
            <p:cNvGrpSpPr/>
            <p:nvPr/>
          </p:nvGrpSpPr>
          <p:grpSpPr>
            <a:xfrm>
              <a:off x="7081997" y="86271"/>
              <a:ext cx="318358" cy="284811"/>
              <a:chOff x="7077234" y="158271"/>
              <a:chExt cx="318358" cy="284811"/>
            </a:xfrm>
          </p:grpSpPr>
          <p:sp>
            <p:nvSpPr>
              <p:cNvPr id="25" name="Rectángulo redondeado 24"/>
              <p:cNvSpPr/>
              <p:nvPr/>
            </p:nvSpPr>
            <p:spPr>
              <a:xfrm>
                <a:off x="7110413" y="262510"/>
                <a:ext cx="252000" cy="18000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" name="Triángulo isósceles 25"/>
              <p:cNvSpPr/>
              <p:nvPr/>
            </p:nvSpPr>
            <p:spPr>
              <a:xfrm>
                <a:off x="7110413" y="202743"/>
                <a:ext cx="252000" cy="72000"/>
              </a:xfrm>
              <a:prstGeom prst="triangl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" name="Redondear rectángulo de esquina del mismo lado 26"/>
              <p:cNvSpPr/>
              <p:nvPr/>
            </p:nvSpPr>
            <p:spPr>
              <a:xfrm>
                <a:off x="7200413" y="335082"/>
                <a:ext cx="72000" cy="108000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cxnSp>
            <p:nvCxnSpPr>
              <p:cNvPr id="28" name="Conector recto 27"/>
              <p:cNvCxnSpPr/>
              <p:nvPr/>
            </p:nvCxnSpPr>
            <p:spPr>
              <a:xfrm flipV="1">
                <a:off x="7077234" y="159809"/>
                <a:ext cx="159179" cy="94817"/>
              </a:xfrm>
              <a:prstGeom prst="line">
                <a:avLst/>
              </a:prstGeom>
              <a:ln w="28575" cap="rnd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/>
              <p:cNvCxnSpPr/>
              <p:nvPr/>
            </p:nvCxnSpPr>
            <p:spPr>
              <a:xfrm flipH="1" flipV="1">
                <a:off x="7236414" y="159809"/>
                <a:ext cx="159178" cy="94817"/>
              </a:xfrm>
              <a:prstGeom prst="line">
                <a:avLst/>
              </a:prstGeom>
              <a:ln w="28575" cap="rnd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ángulo redondeado 29"/>
              <p:cNvSpPr/>
              <p:nvPr/>
            </p:nvSpPr>
            <p:spPr>
              <a:xfrm>
                <a:off x="7293143" y="158271"/>
                <a:ext cx="45719" cy="540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4" name="CuadroTexto 23">
              <a:hlinkClick r:id="rId4" action="ppaction://hlinksldjump"/>
            </p:cNvPr>
            <p:cNvSpPr txBox="1"/>
            <p:nvPr/>
          </p:nvSpPr>
          <p:spPr>
            <a:xfrm>
              <a:off x="7109731" y="86271"/>
              <a:ext cx="26289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s-ES" sz="700" dirty="0" smtClean="0">
                <a:solidFill>
                  <a:srgbClr val="0070C0"/>
                </a:solidFill>
              </a:endParaRPr>
            </a:p>
            <a:p>
              <a:endParaRPr lang="es-ES" sz="700" dirty="0">
                <a:solidFill>
                  <a:srgbClr val="0070C0"/>
                </a:solidFill>
              </a:endParaRPr>
            </a:p>
            <a:p>
              <a:endParaRPr lang="es-ES" sz="700" dirty="0" smtClean="0">
                <a:solidFill>
                  <a:srgbClr val="0070C0"/>
                </a:solidFill>
              </a:endParaRPr>
            </a:p>
            <a:p>
              <a:r>
                <a:rPr lang="es-ES" sz="700" dirty="0" smtClean="0">
                  <a:solidFill>
                    <a:srgbClr val="0070C0"/>
                  </a:solidFill>
                </a:rPr>
                <a:t>INICIO</a:t>
              </a:r>
              <a:endParaRPr lang="es-ES" sz="7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8" y="556573"/>
            <a:ext cx="2736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2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34.xml"/><Relationship Id="rId18" Type="http://schemas.openxmlformats.org/officeDocument/2006/relationships/slide" Target="slide49.xml"/><Relationship Id="rId3" Type="http://schemas.openxmlformats.org/officeDocument/2006/relationships/slide" Target="slide4.xml"/><Relationship Id="rId21" Type="http://schemas.openxmlformats.org/officeDocument/2006/relationships/slide" Target="slide56.xml"/><Relationship Id="rId7" Type="http://schemas.openxmlformats.org/officeDocument/2006/relationships/slide" Target="slide14.xml"/><Relationship Id="rId12" Type="http://schemas.openxmlformats.org/officeDocument/2006/relationships/slide" Target="slide32.xml"/><Relationship Id="rId17" Type="http://schemas.openxmlformats.org/officeDocument/2006/relationships/slide" Target="slide44.xml"/><Relationship Id="rId2" Type="http://schemas.openxmlformats.org/officeDocument/2006/relationships/slide" Target="slide3.xml"/><Relationship Id="rId16" Type="http://schemas.openxmlformats.org/officeDocument/2006/relationships/slide" Target="slide40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5.xml"/><Relationship Id="rId24" Type="http://schemas.openxmlformats.org/officeDocument/2006/relationships/slide" Target="slide62.xml"/><Relationship Id="rId5" Type="http://schemas.openxmlformats.org/officeDocument/2006/relationships/slide" Target="slide10.xml"/><Relationship Id="rId15" Type="http://schemas.openxmlformats.org/officeDocument/2006/relationships/slide" Target="slide39.xml"/><Relationship Id="rId23" Type="http://schemas.openxmlformats.org/officeDocument/2006/relationships/slide" Target="slide60.xml"/><Relationship Id="rId10" Type="http://schemas.openxmlformats.org/officeDocument/2006/relationships/slide" Target="slide23.xml"/><Relationship Id="rId19" Type="http://schemas.openxmlformats.org/officeDocument/2006/relationships/slide" Target="slide51.xml"/><Relationship Id="rId4" Type="http://schemas.openxmlformats.org/officeDocument/2006/relationships/slide" Target="slide7.xml"/><Relationship Id="rId9" Type="http://schemas.openxmlformats.org/officeDocument/2006/relationships/slide" Target="slide22.xml"/><Relationship Id="rId14" Type="http://schemas.openxmlformats.org/officeDocument/2006/relationships/slide" Target="slide38.xml"/><Relationship Id="rId22" Type="http://schemas.openxmlformats.org/officeDocument/2006/relationships/slide" Target="slide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47.png"/><Relationship Id="rId12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56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chart" Target="../charts/chart1.xml"/><Relationship Id="rId7" Type="http://schemas.openxmlformats.org/officeDocument/2006/relationships/image" Target="../media/image8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het.colorado.edu/sims/html/rutherford-scattering/latest/rutherford-scattering_en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2" Type="http://schemas.openxmlformats.org/officeDocument/2006/relationships/image" Target="../media/image132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1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9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g"/><Relationship Id="rId7" Type="http://schemas.openxmlformats.org/officeDocument/2006/relationships/image" Target="../media/image13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10.png"/><Relationship Id="rId4" Type="http://schemas.openxmlformats.org/officeDocument/2006/relationships/image" Target="../media/image13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5828" r="4207"/>
          <a:stretch/>
        </p:blipFill>
        <p:spPr>
          <a:xfrm>
            <a:off x="0" y="1422451"/>
            <a:ext cx="5250426" cy="326753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587" y="1415232"/>
            <a:ext cx="3844413" cy="3274755"/>
          </a:xfrm>
          <a:prstGeom prst="rect">
            <a:avLst/>
          </a:prstGeom>
        </p:spPr>
      </p:pic>
      <p:sp>
        <p:nvSpPr>
          <p:cNvPr id="4" name="Triángulo rectángulo 3"/>
          <p:cNvSpPr/>
          <p:nvPr/>
        </p:nvSpPr>
        <p:spPr>
          <a:xfrm flipV="1">
            <a:off x="0" y="-1"/>
            <a:ext cx="2838734" cy="4694830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riángulo isósceles 5"/>
          <p:cNvSpPr/>
          <p:nvPr/>
        </p:nvSpPr>
        <p:spPr>
          <a:xfrm>
            <a:off x="1978925" y="0"/>
            <a:ext cx="1719617" cy="141936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0" y="6509982"/>
            <a:ext cx="9144000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0" y="441847"/>
            <a:ext cx="223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</a:rPr>
              <a:t>FÍSICA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0" y="1202711"/>
            <a:ext cx="197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2º CURSO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712192" y="350745"/>
            <a:ext cx="54318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2000" b="1" dirty="0"/>
              <a:t>BLOQUE 4: </a:t>
            </a:r>
            <a:r>
              <a:rPr lang="es-ES" sz="2000" b="1" dirty="0">
                <a:solidFill>
                  <a:srgbClr val="0070C0"/>
                </a:solidFill>
              </a:rPr>
              <a:t>FÍSICA RELATIVISTA, CUÁNTICA</a:t>
            </a:r>
          </a:p>
          <a:p>
            <a:r>
              <a:rPr lang="es-ES" sz="2000" b="1" dirty="0">
                <a:solidFill>
                  <a:srgbClr val="0070C0"/>
                </a:solidFill>
              </a:rPr>
              <a:t>NUCLEAR Y DE PARTÍCULAS</a:t>
            </a:r>
            <a:endParaRPr lang="es-ES" sz="2000" b="1" dirty="0">
              <a:solidFill>
                <a:srgbClr val="0070C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36476" y="4986740"/>
            <a:ext cx="8829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En este apartado se introducen la búsqueda de la partícula más pequeña en que puede dividirse la materia, el nacimiento del universo, la materia oscura, y otros muchos hitos de la Física moderna.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6997700" y="6519446"/>
            <a:ext cx="214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Rafael Artacho Cañadas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690598" y="978806"/>
            <a:ext cx="545340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ES" sz="2400" b="1" dirty="0" smtClean="0">
                <a:solidFill>
                  <a:srgbClr val="00B0F0"/>
                </a:solidFill>
              </a:rPr>
              <a:t>12. </a:t>
            </a:r>
            <a:r>
              <a:rPr lang="es-ES" sz="2400" b="1" dirty="0" smtClean="0">
                <a:solidFill>
                  <a:srgbClr val="00B0F0"/>
                </a:solidFill>
              </a:rPr>
              <a:t>FÍSICA NUCLEAR</a:t>
            </a:r>
            <a:endParaRPr lang="es-ES" sz="2400" b="1" dirty="0">
              <a:solidFill>
                <a:srgbClr val="00B0F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6" y="1782872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Modelo nuclear del átomo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2.3. Tamaño y densidad del núcleo</a:t>
            </a:r>
            <a:endParaRPr lang="es-ES" b="1" dirty="0">
              <a:solidFill>
                <a:srgbClr val="00206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6091037" y="2327635"/>
            <a:ext cx="1635466" cy="1595801"/>
            <a:chOff x="6473107" y="3919842"/>
            <a:chExt cx="1635466" cy="1595801"/>
          </a:xfrm>
        </p:grpSpPr>
        <p:pic>
          <p:nvPicPr>
            <p:cNvPr id="41" name="Imagen 40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937" y="4723587"/>
              <a:ext cx="576000" cy="576000"/>
            </a:xfrm>
            <a:prstGeom prst="rect">
              <a:avLst/>
            </a:prstGeom>
          </p:spPr>
        </p:pic>
        <p:pic>
          <p:nvPicPr>
            <p:cNvPr id="40" name="Imagen 39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547" y="4009247"/>
              <a:ext cx="576000" cy="576000"/>
            </a:xfrm>
            <a:prstGeom prst="rect">
              <a:avLst/>
            </a:prstGeom>
          </p:spPr>
        </p:pic>
        <p:pic>
          <p:nvPicPr>
            <p:cNvPr id="39" name="Imagen 38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010" y="4394212"/>
              <a:ext cx="576000" cy="576000"/>
            </a:xfrm>
            <a:prstGeom prst="rect">
              <a:avLst/>
            </a:prstGeom>
          </p:spPr>
        </p:pic>
        <p:pic>
          <p:nvPicPr>
            <p:cNvPr id="30" name="Imagen 29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7466" y="3937986"/>
              <a:ext cx="576000" cy="576000"/>
            </a:xfrm>
            <a:prstGeom prst="rect">
              <a:avLst/>
            </a:prstGeom>
          </p:spPr>
        </p:pic>
        <p:pic>
          <p:nvPicPr>
            <p:cNvPr id="36" name="Imagen 35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866" y="4771553"/>
              <a:ext cx="576000" cy="576000"/>
            </a:xfrm>
            <a:prstGeom prst="rect">
              <a:avLst/>
            </a:prstGeom>
          </p:spPr>
        </p:pic>
        <p:pic>
          <p:nvPicPr>
            <p:cNvPr id="34" name="Imagen 33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223" y="4463518"/>
              <a:ext cx="576000" cy="576000"/>
            </a:xfrm>
            <a:prstGeom prst="rect">
              <a:avLst/>
            </a:prstGeom>
          </p:spPr>
        </p:pic>
        <p:pic>
          <p:nvPicPr>
            <p:cNvPr id="23" name="Imagen 22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651" y="3919842"/>
              <a:ext cx="576000" cy="576000"/>
            </a:xfrm>
            <a:prstGeom prst="rect">
              <a:avLst/>
            </a:prstGeom>
          </p:spPr>
        </p:pic>
        <p:pic>
          <p:nvPicPr>
            <p:cNvPr id="29" name="Imagen 28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795" y="4175518"/>
              <a:ext cx="576000" cy="576000"/>
            </a:xfrm>
            <a:prstGeom prst="rect">
              <a:avLst/>
            </a:prstGeom>
          </p:spPr>
        </p:pic>
        <p:pic>
          <p:nvPicPr>
            <p:cNvPr id="32" name="Imagen 31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2573" y="4342164"/>
              <a:ext cx="576000" cy="576000"/>
            </a:xfrm>
            <a:prstGeom prst="rect">
              <a:avLst/>
            </a:prstGeom>
          </p:spPr>
        </p:pic>
        <p:pic>
          <p:nvPicPr>
            <p:cNvPr id="31" name="Imagen 30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230" y="4323572"/>
              <a:ext cx="576000" cy="576000"/>
            </a:xfrm>
            <a:prstGeom prst="rect">
              <a:avLst/>
            </a:prstGeom>
          </p:spPr>
        </p:pic>
        <p:pic>
          <p:nvPicPr>
            <p:cNvPr id="37" name="Imagen 36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003" y="4806258"/>
              <a:ext cx="576000" cy="576000"/>
            </a:xfrm>
            <a:prstGeom prst="rect">
              <a:avLst/>
            </a:prstGeom>
          </p:spPr>
        </p:pic>
        <p:pic>
          <p:nvPicPr>
            <p:cNvPr id="42" name="Imagen 41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107" y="4483553"/>
              <a:ext cx="576000" cy="576000"/>
            </a:xfrm>
            <a:prstGeom prst="rect">
              <a:avLst/>
            </a:prstGeom>
          </p:spPr>
        </p:pic>
        <p:pic>
          <p:nvPicPr>
            <p:cNvPr id="43" name="Imagen 42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794" y="4939643"/>
              <a:ext cx="576000" cy="576000"/>
            </a:xfrm>
            <a:prstGeom prst="rect">
              <a:avLst/>
            </a:prstGeom>
          </p:spPr>
        </p:pic>
        <p:pic>
          <p:nvPicPr>
            <p:cNvPr id="35" name="Imagen 34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937" y="4614107"/>
              <a:ext cx="576000" cy="576000"/>
            </a:xfrm>
            <a:prstGeom prst="rect">
              <a:avLst/>
            </a:prstGeom>
          </p:spPr>
        </p:pic>
        <p:pic>
          <p:nvPicPr>
            <p:cNvPr id="38" name="Imagen 37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831" y="4223451"/>
              <a:ext cx="576000" cy="576000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359748" y="1421634"/>
            <a:ext cx="8377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Al usar el principio de conservación de la energía, Rutherford encontró una expresión para cuán cerca una partícula alfa que se mueve directamente hacia el núcleo puede llegar a éste antes de ser repelido por la repulsión de Coulomb.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950637" y="2526518"/>
            <a:ext cx="1098547" cy="1061826"/>
            <a:chOff x="1626919" y="3411733"/>
            <a:chExt cx="1098547" cy="1061826"/>
          </a:xfrm>
        </p:grpSpPr>
        <p:pic>
          <p:nvPicPr>
            <p:cNvPr id="24" name="Imagen 23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940" y="3897559"/>
              <a:ext cx="576000" cy="576000"/>
            </a:xfrm>
            <a:prstGeom prst="rect">
              <a:avLst/>
            </a:prstGeom>
          </p:spPr>
        </p:pic>
        <p:pic>
          <p:nvPicPr>
            <p:cNvPr id="25" name="Imagen 24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919" y="3737516"/>
              <a:ext cx="576000" cy="576000"/>
            </a:xfrm>
            <a:prstGeom prst="rect">
              <a:avLst/>
            </a:prstGeom>
          </p:spPr>
        </p:pic>
        <p:pic>
          <p:nvPicPr>
            <p:cNvPr id="26" name="Imagen 25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434" y="3411733"/>
              <a:ext cx="576000" cy="576000"/>
            </a:xfrm>
            <a:prstGeom prst="rect">
              <a:avLst/>
            </a:prstGeom>
          </p:spPr>
        </p:pic>
        <p:pic>
          <p:nvPicPr>
            <p:cNvPr id="27" name="Imagen 26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466" y="3656888"/>
              <a:ext cx="576000" cy="576000"/>
            </a:xfrm>
            <a:prstGeom prst="rect">
              <a:avLst/>
            </a:prstGeom>
          </p:spPr>
        </p:pic>
      </p:grpSp>
      <p:cxnSp>
        <p:nvCxnSpPr>
          <p:cNvPr id="8" name="Conector recto de flecha 7"/>
          <p:cNvCxnSpPr/>
          <p:nvPr/>
        </p:nvCxnSpPr>
        <p:spPr>
          <a:xfrm>
            <a:off x="2049184" y="3012344"/>
            <a:ext cx="684000" cy="0"/>
          </a:xfrm>
          <a:prstGeom prst="straightConnector1">
            <a:avLst/>
          </a:prstGeom>
          <a:ln w="381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2305615" y="2752275"/>
                <a:ext cx="1711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615" y="2752275"/>
                <a:ext cx="171137" cy="246221"/>
              </a:xfrm>
              <a:prstGeom prst="rect">
                <a:avLst/>
              </a:prstGeom>
              <a:blipFill>
                <a:blip r:embed="rId3"/>
                <a:stretch>
                  <a:fillRect l="-21429" t="-39024" r="-964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upo 43"/>
          <p:cNvGrpSpPr/>
          <p:nvPr/>
        </p:nvGrpSpPr>
        <p:grpSpPr>
          <a:xfrm>
            <a:off x="4154834" y="2549536"/>
            <a:ext cx="1098547" cy="1061826"/>
            <a:chOff x="1626919" y="3411733"/>
            <a:chExt cx="1098547" cy="1061826"/>
          </a:xfrm>
        </p:grpSpPr>
        <p:pic>
          <p:nvPicPr>
            <p:cNvPr id="45" name="Imagen 44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940" y="3897559"/>
              <a:ext cx="576000" cy="576000"/>
            </a:xfrm>
            <a:prstGeom prst="rect">
              <a:avLst/>
            </a:prstGeom>
          </p:spPr>
        </p:pic>
        <p:pic>
          <p:nvPicPr>
            <p:cNvPr id="46" name="Imagen 45" descr="Clipart - Esfera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354"/>
                      </a14:imgEffect>
                      <a14:imgEffect>
                        <a14:saturation sa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919" y="3737516"/>
              <a:ext cx="576000" cy="576000"/>
            </a:xfrm>
            <a:prstGeom prst="rect">
              <a:avLst/>
            </a:prstGeom>
          </p:spPr>
        </p:pic>
        <p:pic>
          <p:nvPicPr>
            <p:cNvPr id="47" name="Imagen 46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434" y="3411733"/>
              <a:ext cx="576000" cy="576000"/>
            </a:xfrm>
            <a:prstGeom prst="rect">
              <a:avLst/>
            </a:prstGeom>
          </p:spPr>
        </p:pic>
        <p:pic>
          <p:nvPicPr>
            <p:cNvPr id="48" name="Imagen 47" descr="Clipart - Esfera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466" y="3656888"/>
              <a:ext cx="576000" cy="576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49"/>
              <p:cNvSpPr txBox="1"/>
              <p:nvPr/>
            </p:nvSpPr>
            <p:spPr>
              <a:xfrm>
                <a:off x="5246271" y="2957338"/>
                <a:ext cx="55284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0" name="CuadroTexto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271" y="2957338"/>
                <a:ext cx="552844" cy="246221"/>
              </a:xfrm>
              <a:prstGeom prst="rect">
                <a:avLst/>
              </a:prstGeom>
              <a:blipFill>
                <a:blip r:embed="rId6"/>
                <a:stretch>
                  <a:fillRect l="-6667" t="-39024" r="-6667" b="-243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Conector recto de flecha 50"/>
          <p:cNvCxnSpPr/>
          <p:nvPr/>
        </p:nvCxnSpPr>
        <p:spPr>
          <a:xfrm>
            <a:off x="4378349" y="3701957"/>
            <a:ext cx="684000" cy="0"/>
          </a:xfrm>
          <a:prstGeom prst="straightConnector1">
            <a:avLst/>
          </a:prstGeom>
          <a:ln w="38100">
            <a:solidFill>
              <a:srgbClr val="FF330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 CuadroTexto"/>
          <p:cNvSpPr txBox="1"/>
          <p:nvPr/>
        </p:nvSpPr>
        <p:spPr>
          <a:xfrm>
            <a:off x="519446" y="3986388"/>
            <a:ext cx="8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sym typeface="Wingdings"/>
              </a:rPr>
              <a:t>La energía cinética de la partícula </a:t>
            </a:r>
            <a:r>
              <a:rPr lang="es-ES" sz="1600" dirty="0" smtClean="0">
                <a:sym typeface="Symbol"/>
              </a:rPr>
              <a:t> se habrá transformado en energía potencial electrostática: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56 CuadroTexto"/>
              <p:cNvSpPr txBox="1"/>
              <p:nvPr/>
            </p:nvSpPr>
            <p:spPr>
              <a:xfrm>
                <a:off x="2087536" y="4546499"/>
                <a:ext cx="3277244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s-ES" sz="160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  <m:sSup>
                        <m:sSup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s-ES" sz="160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sub>
                          </m:sSub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/>
                        </a:rPr>
                        <m:t>𝑘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·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𝑍𝑒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/>
                        </a:rPr>
                        <m:t>𝑘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𝑍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3" name="5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536" y="4546499"/>
                <a:ext cx="3277244" cy="5848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57 Rectángulo"/>
              <p:cNvSpPr/>
              <p:nvPr/>
            </p:nvSpPr>
            <p:spPr>
              <a:xfrm>
                <a:off x="5364317" y="4546499"/>
                <a:ext cx="1250792" cy="6341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/>
                        </a:rPr>
                        <m:t>𝒓</m:t>
                      </m:r>
                      <m:r>
                        <a:rPr lang="es-ES" sz="16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1" i="1" smtClean="0">
                              <a:latin typeface="Cambria Math"/>
                            </a:rPr>
                            <m:t>𝟒</m:t>
                          </m:r>
                          <m:r>
                            <a:rPr lang="es-ES" sz="1600" b="1" i="1" smtClean="0">
                              <a:latin typeface="Cambria Math"/>
                            </a:rPr>
                            <m:t>𝒌𝒁</m:t>
                          </m:r>
                          <m:sSup>
                            <m:sSupPr>
                              <m:ctrlPr>
                                <a:rPr lang="es-E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1" i="1"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s-ES" sz="16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s-ES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1" i="1">
                                  <a:latin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s-ES" sz="1600" b="1" i="1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sub>
                          </m:sSub>
                          <m:sSup>
                            <m:sSupPr>
                              <m:ctrlPr>
                                <a:rPr lang="es-E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S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1" i="1">
                                      <a:latin typeface="Cambria Math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s-ES" sz="1600" b="1" i="1">
                                      <a:latin typeface="Cambria Math"/>
                                      <a:ea typeface="Cambria Math"/>
                                    </a:rPr>
                                    <m:t>𝜶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sz="1600" b="1" i="1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54" name="5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317" y="4546499"/>
                <a:ext cx="1250792" cy="6341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54 CuadroTexto"/>
          <p:cNvSpPr txBox="1"/>
          <p:nvPr/>
        </p:nvSpPr>
        <p:spPr>
          <a:xfrm>
            <a:off x="519446" y="5396809"/>
            <a:ext cx="757832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600" dirty="0" smtClean="0"/>
              <a:t>Para el oro el radio del núcleo era del orden de </a:t>
            </a:r>
            <a:r>
              <a:rPr lang="es-ES" sz="1600" dirty="0" smtClean="0">
                <a:solidFill>
                  <a:srgbClr val="00B0F0"/>
                </a:solidFill>
              </a:rPr>
              <a:t>10</a:t>
            </a:r>
            <a:r>
              <a:rPr lang="es-ES" sz="1600" baseline="30000" dirty="0" smtClean="0">
                <a:solidFill>
                  <a:srgbClr val="00B0F0"/>
                </a:solidFill>
              </a:rPr>
              <a:t>-14</a:t>
            </a:r>
            <a:r>
              <a:rPr lang="es-ES" sz="1600" dirty="0" smtClean="0">
                <a:solidFill>
                  <a:srgbClr val="00B0F0"/>
                </a:solidFill>
              </a:rPr>
              <a:t> m</a:t>
            </a:r>
            <a:endParaRPr lang="es-ES" sz="1600" dirty="0" smtClean="0"/>
          </a:p>
          <a:p>
            <a:pPr>
              <a:spcAft>
                <a:spcPts val="600"/>
              </a:spcAft>
            </a:pPr>
            <a:r>
              <a:rPr lang="es-ES" sz="1600" dirty="0" smtClean="0"/>
              <a:t>El </a:t>
            </a:r>
            <a:r>
              <a:rPr lang="es-ES" sz="1600" dirty="0"/>
              <a:t>tamaño del átomo se estimaba en unos </a:t>
            </a:r>
            <a:r>
              <a:rPr lang="es-ES" sz="1600" dirty="0">
                <a:solidFill>
                  <a:srgbClr val="00B0F0"/>
                </a:solidFill>
              </a:rPr>
              <a:t>10</a:t>
            </a:r>
            <a:r>
              <a:rPr lang="es-ES" sz="1600" baseline="30000" dirty="0">
                <a:solidFill>
                  <a:srgbClr val="00B0F0"/>
                </a:solidFill>
              </a:rPr>
              <a:t>-10</a:t>
            </a:r>
            <a:r>
              <a:rPr lang="es-ES" sz="1600" dirty="0">
                <a:solidFill>
                  <a:srgbClr val="00B0F0"/>
                </a:solidFill>
              </a:rPr>
              <a:t> </a:t>
            </a:r>
            <a:r>
              <a:rPr lang="es-ES" sz="1600" dirty="0" smtClean="0">
                <a:solidFill>
                  <a:srgbClr val="00B0F0"/>
                </a:solidFill>
              </a:rPr>
              <a:t>m</a:t>
            </a:r>
            <a:endParaRPr lang="es-ES" sz="1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Modelo nuclear del átomo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2.3. Tamaño y densidad del núcleo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49" name="3 CuadroTexto"/>
          <p:cNvSpPr txBox="1"/>
          <p:nvPr/>
        </p:nvSpPr>
        <p:spPr>
          <a:xfrm>
            <a:off x="342900" y="1392607"/>
            <a:ext cx="8394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 smtClean="0">
                <a:sym typeface="Wingdings"/>
              </a:rPr>
              <a:t>Posteriormente se han empleado técnicas de dispersión de electrones de elevado momento lineal, llegándose a la siguientes conclusiones: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Los núcleos atómicos son </a:t>
            </a:r>
            <a:r>
              <a:rPr lang="es-ES" sz="1600" i="1" dirty="0">
                <a:solidFill>
                  <a:srgbClr val="00B0F0"/>
                </a:solidFill>
              </a:rPr>
              <a:t>básicamente esféricos</a:t>
            </a:r>
            <a:r>
              <a:rPr lang="es-ES" sz="1600" dirty="0"/>
              <a:t>, si bien sus </a:t>
            </a:r>
            <a:r>
              <a:rPr lang="es-ES" sz="1600" i="1" dirty="0">
                <a:solidFill>
                  <a:srgbClr val="00B0F0"/>
                </a:solidFill>
              </a:rPr>
              <a:t>bordes son difusos</a:t>
            </a:r>
            <a:r>
              <a:rPr lang="es-ES" sz="1600" dirty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El tamaño de los </a:t>
            </a:r>
            <a:r>
              <a:rPr lang="es-ES" sz="1600" i="1" dirty="0">
                <a:solidFill>
                  <a:srgbClr val="00B0F0"/>
                </a:solidFill>
              </a:rPr>
              <a:t>núcleos pequeños es del orden de los 10</a:t>
            </a:r>
            <a:r>
              <a:rPr lang="es-ES" sz="1600" i="1" baseline="30000" dirty="0">
                <a:solidFill>
                  <a:srgbClr val="00B0F0"/>
                </a:solidFill>
              </a:rPr>
              <a:t>-15</a:t>
            </a:r>
            <a:r>
              <a:rPr lang="es-ES" sz="1600" i="1" dirty="0">
                <a:solidFill>
                  <a:srgbClr val="00B0F0"/>
                </a:solidFill>
              </a:rPr>
              <a:t> </a:t>
            </a:r>
            <a:r>
              <a:rPr lang="es-ES" sz="1600" dirty="0"/>
              <a:t>m</a:t>
            </a:r>
            <a:r>
              <a:rPr lang="es-ES" sz="1600" dirty="0" smtClean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Se ha podido establecer una fórmula empírica que relaciona el radio nuclear con el número másico, A: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6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68 CuadroTexto"/>
              <p:cNvSpPr txBox="1"/>
              <p:nvPr/>
            </p:nvSpPr>
            <p:spPr>
              <a:xfrm>
                <a:off x="3183974" y="3124491"/>
                <a:ext cx="1774781" cy="39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𝑟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≅1,2·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s-ES" sz="1600" b="0" i="1" smtClean="0">
                          <a:latin typeface="Cambria Math"/>
                        </a:rPr>
                        <m:t>  </m:t>
                      </m:r>
                      <m:r>
                        <a:rPr lang="es-ES" sz="1600" b="0" i="1" smtClean="0">
                          <a:latin typeface="Cambria Math"/>
                        </a:rPr>
                        <m:t>𝑓𝑚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5" name="6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974" y="3124491"/>
                <a:ext cx="1774781" cy="391774"/>
              </a:xfrm>
              <a:prstGeom prst="rect">
                <a:avLst/>
              </a:prstGeom>
              <a:blipFill>
                <a:blip r:embed="rId2"/>
                <a:stretch>
                  <a:fillRect t="-84375" b="-1125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6053" y="3086942"/>
            <a:ext cx="1741355" cy="215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ángulo 1"/>
          <p:cNvSpPr/>
          <p:nvPr/>
        </p:nvSpPr>
        <p:spPr>
          <a:xfrm>
            <a:off x="342900" y="3677617"/>
            <a:ext cx="622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La unidad en la que suele expresarse el tamaño del núcleo es el </a:t>
            </a:r>
            <a:r>
              <a:rPr lang="es-ES" sz="1600" dirty="0" err="1"/>
              <a:t>fentómetro</a:t>
            </a:r>
            <a:r>
              <a:rPr lang="es-ES" sz="1600" dirty="0"/>
              <a:t> o fermi, en honor a </a:t>
            </a:r>
            <a:r>
              <a:rPr lang="es-ES" sz="1600" b="1" dirty="0"/>
              <a:t>Enrico Fermi </a:t>
            </a:r>
            <a:r>
              <a:rPr lang="es-ES" sz="1600" dirty="0"/>
              <a:t>(1901-1954), (1 𝑓𝑚 = 10</a:t>
            </a:r>
            <a:r>
              <a:rPr lang="es-ES" sz="1600" baseline="30000" dirty="0"/>
              <a:t>−15</a:t>
            </a:r>
            <a:r>
              <a:rPr lang="es-ES" sz="1600" dirty="0"/>
              <a:t> 𝑚).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92708" y="4669966"/>
            <a:ext cx="33023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  <a:sym typeface="Wingdings"/>
              </a:rPr>
              <a:t>Densidad del núcleo</a:t>
            </a:r>
            <a:endParaRPr lang="es-ES" b="1" dirty="0">
              <a:sym typeface="Wingding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8 CuadroTexto"/>
              <p:cNvSpPr txBox="1"/>
              <p:nvPr/>
            </p:nvSpPr>
            <p:spPr>
              <a:xfrm>
                <a:off x="486053" y="5556250"/>
                <a:ext cx="6873869" cy="808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𝝆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1,66·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−27</m:t>
                                  </m:r>
                                </m:sup>
                              </m:sSup>
                            </m:e>
                          </m:d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·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𝑘𝑔</m:t>
                          </m:r>
                        </m:num>
                        <m:den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1,66·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−27</m:t>
                                  </m:r>
                                </m:sup>
                              </m:sSup>
                            </m:e>
                          </m:d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·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𝑘𝑔</m:t>
                          </m:r>
                        </m:num>
                        <m:den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den>
                          </m:f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1,2·</m:t>
                                  </m:r>
                                  <m:sSup>
                                    <m:sSup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1600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f>
                                        <m:fPr>
                                          <m:type m:val="skw"/>
                                          <m:ctrlPr>
                                            <a:rPr lang="es-E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s-ES" sz="1600" i="1"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s-ES" sz="1600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sup>
                                  </m:sSup>
                                  <m:r>
                                    <a:rPr lang="es-ES" sz="1600" i="1">
                                      <a:latin typeface="Cambria Math"/>
                                    </a:rPr>
                                    <m:t>  </m:t>
                                  </m:r>
                                  <m:r>
                                    <a:rPr lang="es-ES" sz="1600" i="1">
                                      <a:latin typeface="Cambria Math"/>
                                    </a:rPr>
                                    <m:t>𝑓𝑚</m:t>
                                  </m:r>
                                  <m:r>
                                    <m:rPr>
                                      <m:nor/>
                                    </m:rPr>
                                    <a:rPr lang="es-ES" sz="1600" dirty="0"/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𝟐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𝟒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𝟏𝟕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𝒌𝒈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0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53" y="5556250"/>
                <a:ext cx="6873869" cy="808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486053" y="5071918"/>
            <a:ext cx="2568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Si calculamos la densidad:</a:t>
            </a:r>
            <a:endParaRPr lang="es-ES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438990" y="5594350"/>
            <a:ext cx="1248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¡Para todos los núcleos!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07613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3</a:t>
            </a:r>
            <a:r>
              <a:rPr lang="es-ES" b="1" dirty="0" smtClean="0">
                <a:solidFill>
                  <a:srgbClr val="002060"/>
                </a:solidFill>
              </a:rPr>
              <a:t>.1. Interacción nuclear fuerte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0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Antes de la década de 1970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8633" y="1783016"/>
            <a:ext cx="8453267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E</a:t>
            </a:r>
            <a:r>
              <a:rPr lang="es-ES" sz="1600" dirty="0" smtClean="0"/>
              <a:t>l </a:t>
            </a:r>
            <a:r>
              <a:rPr lang="es-ES" sz="1600" dirty="0"/>
              <a:t>núcleo consiste en una colección de protones y neutrones fuertemente </a:t>
            </a:r>
            <a:r>
              <a:rPr lang="es-ES" sz="1600" dirty="0" smtClean="0"/>
              <a:t>empaquetados.</a:t>
            </a:r>
            <a:endParaRPr lang="es-ES" sz="1600" dirty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Las </a:t>
            </a:r>
            <a:r>
              <a:rPr lang="es-ES" sz="1600" dirty="0"/>
              <a:t>grandes fuerzas </a:t>
            </a:r>
            <a:r>
              <a:rPr lang="es-ES" sz="1600" dirty="0" smtClean="0"/>
              <a:t>electrostáticas repulsivas </a:t>
            </a:r>
            <a:r>
              <a:rPr lang="es-ES" sz="1600" dirty="0"/>
              <a:t>entre protones deben hacer que el núcleo se separe. </a:t>
            </a: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Sin </a:t>
            </a:r>
            <a:r>
              <a:rPr lang="es-ES" sz="1600" dirty="0"/>
              <a:t>embargo, </a:t>
            </a:r>
            <a:r>
              <a:rPr lang="es-ES" sz="1600" dirty="0" smtClean="0"/>
              <a:t>los núcleos </a:t>
            </a:r>
            <a:r>
              <a:rPr lang="es-ES" sz="1600" dirty="0"/>
              <a:t>son estables debido a la presencia de otra fuerza de corto alcance (</a:t>
            </a:r>
            <a:r>
              <a:rPr lang="es-ES" sz="1600" dirty="0" smtClean="0"/>
              <a:t>aproximadamente 2 </a:t>
            </a:r>
            <a:r>
              <a:rPr lang="es-ES" sz="1600" dirty="0" err="1"/>
              <a:t>fm</a:t>
            </a:r>
            <a:r>
              <a:rPr lang="es-ES" sz="1600" dirty="0"/>
              <a:t>): la </a:t>
            </a:r>
            <a:r>
              <a:rPr lang="es-ES" sz="1600" b="1" dirty="0"/>
              <a:t>fuerza nuclear</a:t>
            </a:r>
            <a:r>
              <a:rPr lang="es-ES" sz="1600" dirty="0"/>
              <a:t>, una </a:t>
            </a:r>
            <a:r>
              <a:rPr lang="es-ES" sz="1600" i="1" dirty="0">
                <a:solidFill>
                  <a:srgbClr val="00B0F0"/>
                </a:solidFill>
              </a:rPr>
              <a:t>fuerza atractiva </a:t>
            </a:r>
            <a:r>
              <a:rPr lang="es-ES" sz="1600" dirty="0"/>
              <a:t>que actúa entre todas las </a:t>
            </a:r>
            <a:r>
              <a:rPr lang="es-ES" sz="1600" dirty="0" smtClean="0"/>
              <a:t>partículas nucleares</a:t>
            </a:r>
            <a:r>
              <a:rPr lang="es-ES" sz="1600" dirty="0"/>
              <a:t>. </a:t>
            </a: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Los </a:t>
            </a:r>
            <a:r>
              <a:rPr lang="es-ES" sz="1600" dirty="0"/>
              <a:t>protones se atraen mutuamente vía la fuerza nuclear y al mismo tiempo </a:t>
            </a:r>
            <a:r>
              <a:rPr lang="es-ES" sz="1600" dirty="0" smtClean="0"/>
              <a:t>se repelen </a:t>
            </a:r>
            <a:r>
              <a:rPr lang="es-ES" sz="1600" dirty="0"/>
              <a:t>mutuamente mediante la fuerza de Coulomb. La fuerza nuclear atractiva </a:t>
            </a:r>
            <a:r>
              <a:rPr lang="es-ES" sz="1600" dirty="0" smtClean="0"/>
              <a:t>también </a:t>
            </a:r>
            <a:r>
              <a:rPr lang="es-ES" sz="1600" i="1" dirty="0" smtClean="0">
                <a:solidFill>
                  <a:srgbClr val="00B0F0"/>
                </a:solidFill>
              </a:rPr>
              <a:t>actúa </a:t>
            </a:r>
            <a:r>
              <a:rPr lang="es-ES" sz="1600" i="1" dirty="0">
                <a:solidFill>
                  <a:srgbClr val="00B0F0"/>
                </a:solidFill>
              </a:rPr>
              <a:t>entre pares de neutrones y entre neutrones y protones</a:t>
            </a:r>
            <a:r>
              <a:rPr lang="es-ES" sz="1600" dirty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La fuerza nuclear atractiva </a:t>
            </a:r>
            <a:r>
              <a:rPr lang="es-ES" sz="1600" i="1" dirty="0">
                <a:solidFill>
                  <a:srgbClr val="00B0F0"/>
                </a:solidFill>
              </a:rPr>
              <a:t>es más fuerte que la fuerza repulsiva de Coulomb </a:t>
            </a:r>
            <a:r>
              <a:rPr lang="es-ES" sz="1600" dirty="0"/>
              <a:t>dentro </a:t>
            </a:r>
            <a:r>
              <a:rPr lang="es-ES" sz="1600" dirty="0" smtClean="0"/>
              <a:t>del núcleo </a:t>
            </a:r>
            <a:r>
              <a:rPr lang="es-ES" sz="1600" dirty="0"/>
              <a:t>(a distancias cortas). </a:t>
            </a: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La fuerza </a:t>
            </a:r>
            <a:r>
              <a:rPr lang="es-ES" sz="1600" dirty="0"/>
              <a:t>nuclear fuerte es casi </a:t>
            </a:r>
            <a:r>
              <a:rPr lang="es-ES" sz="1600" i="1" dirty="0">
                <a:solidFill>
                  <a:srgbClr val="00B0F0"/>
                </a:solidFill>
              </a:rPr>
              <a:t>independiente de la carga</a:t>
            </a:r>
            <a:r>
              <a:rPr lang="es-ES" sz="1600" dirty="0"/>
              <a:t>. 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L</a:t>
            </a:r>
            <a:r>
              <a:rPr lang="es-ES" sz="1600" dirty="0" smtClean="0"/>
              <a:t>as </a:t>
            </a:r>
            <a:r>
              <a:rPr lang="es-ES" sz="1600" dirty="0"/>
              <a:t>fuerzas </a:t>
            </a:r>
            <a:r>
              <a:rPr lang="es-ES" sz="1600" dirty="0" smtClean="0"/>
              <a:t>nucleares asociadas </a:t>
            </a:r>
            <a:r>
              <a:rPr lang="es-ES" sz="1600" dirty="0"/>
              <a:t>con las interacciones protón-protón, protón-neutrón y </a:t>
            </a:r>
            <a:r>
              <a:rPr lang="es-ES" sz="1600" dirty="0" smtClean="0"/>
              <a:t>neutrón-neutrón son </a:t>
            </a:r>
            <a:r>
              <a:rPr lang="es-ES" sz="1600" dirty="0"/>
              <a:t>aproximadamente iguales, aparte de la adicional fuerza de Coulomb repulsiva para </a:t>
            </a:r>
            <a:r>
              <a:rPr lang="es-ES" sz="1600" dirty="0" smtClean="0"/>
              <a:t>la interacción </a:t>
            </a:r>
            <a:r>
              <a:rPr lang="es-ES" sz="1600" dirty="0"/>
              <a:t>protón-protón</a:t>
            </a:r>
            <a:r>
              <a:rPr lang="es-ES" sz="1600" dirty="0" smtClean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El modelo de </a:t>
            </a:r>
            <a:r>
              <a:rPr lang="es-ES" sz="1600" dirty="0">
                <a:solidFill>
                  <a:srgbClr val="00B0F0"/>
                </a:solidFill>
              </a:rPr>
              <a:t>Yukawa</a:t>
            </a:r>
            <a:r>
              <a:rPr lang="es-ES" sz="1600" dirty="0"/>
              <a:t> (1935) explicaba satisfactoriamente muchos aspectos de la fuerza nuclear </a:t>
            </a:r>
            <a:r>
              <a:rPr lang="es-ES" sz="1600" dirty="0" smtClean="0"/>
              <a:t>fuerte.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6473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3</a:t>
            </a:r>
            <a:r>
              <a:rPr lang="es-ES" b="1" dirty="0" smtClean="0">
                <a:solidFill>
                  <a:srgbClr val="002060"/>
                </a:solidFill>
              </a:rPr>
              <a:t>.1. Interacción nuclear fuerte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5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Después del descubrimiento de los quarks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0690" y="1804093"/>
            <a:ext cx="81026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Los </a:t>
            </a:r>
            <a:r>
              <a:rPr lang="es-ES" sz="1600" dirty="0"/>
              <a:t>protones y los neutrones que componen el núcleo, se consideran que están hechos de </a:t>
            </a:r>
            <a:r>
              <a:rPr lang="es-ES" sz="1600" b="1" dirty="0" smtClean="0"/>
              <a:t>quarks</a:t>
            </a:r>
            <a:r>
              <a:rPr lang="es-ES" sz="1600" dirty="0" smtClean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Las </a:t>
            </a:r>
            <a:r>
              <a:rPr lang="es-ES" sz="1600" i="1" dirty="0">
                <a:solidFill>
                  <a:srgbClr val="00B0F0"/>
                </a:solidFill>
              </a:rPr>
              <a:t>fuerzas que mantienen unidos los quarks son mucho más fuertes </a:t>
            </a:r>
            <a:r>
              <a:rPr lang="es-ES" sz="1600" dirty="0"/>
              <a:t>que las que mantienen unidos a neutrones y </a:t>
            </a:r>
            <a:r>
              <a:rPr lang="es-ES" sz="1600" dirty="0" smtClean="0"/>
              <a:t>protones.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Las </a:t>
            </a:r>
            <a:r>
              <a:rPr lang="es-ES" sz="1600" dirty="0"/>
              <a:t>fuerzas entre quarks son debidas a los </a:t>
            </a:r>
            <a:r>
              <a:rPr lang="es-ES" sz="1600" b="1" dirty="0"/>
              <a:t>gluones</a:t>
            </a:r>
            <a:r>
              <a:rPr lang="es-ES" sz="1600" dirty="0"/>
              <a:t> y son tan fuertes que producen el llamado confinamiento del color que imposibilita observar quarks desnudos a temperaturas ordinarias, mientras que en núcleos pesados sí es posible separar algunos protones o </a:t>
            </a:r>
            <a:r>
              <a:rPr lang="es-ES" sz="1600" dirty="0" smtClean="0"/>
              <a:t>neutrones.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La </a:t>
            </a:r>
            <a:r>
              <a:rPr lang="es-ES" sz="1600" i="1" dirty="0">
                <a:solidFill>
                  <a:srgbClr val="00B0F0"/>
                </a:solidFill>
              </a:rPr>
              <a:t>fuerza fuerte entre los nucleones puede ser considerada como una fuerza de color residual</a:t>
            </a:r>
            <a:r>
              <a:rPr lang="es-ES" sz="1600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 r="51455"/>
          <a:stretch/>
        </p:blipFill>
        <p:spPr>
          <a:xfrm>
            <a:off x="2376087" y="4589471"/>
            <a:ext cx="1840313" cy="19669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1" t="4580"/>
          <a:stretch/>
        </p:blipFill>
        <p:spPr>
          <a:xfrm>
            <a:off x="5565203" y="4610548"/>
            <a:ext cx="1789283" cy="19669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73246" y="5594004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 smtClean="0"/>
              <a:t>gluón</a:t>
            </a:r>
            <a:endParaRPr lang="es-ES" sz="1400" dirty="0"/>
          </a:p>
        </p:txBody>
      </p:sp>
      <p:cxnSp>
        <p:nvCxnSpPr>
          <p:cNvPr id="10" name="Conector recto de flecha 9"/>
          <p:cNvCxnSpPr>
            <a:stCxn id="6" idx="1"/>
          </p:cNvCxnSpPr>
          <p:nvPr/>
        </p:nvCxnSpPr>
        <p:spPr>
          <a:xfrm flipH="1" flipV="1">
            <a:off x="3619500" y="5594004"/>
            <a:ext cx="953746" cy="153889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stCxn id="6" idx="3"/>
          </p:cNvCxnSpPr>
          <p:nvPr/>
        </p:nvCxnSpPr>
        <p:spPr>
          <a:xfrm flipV="1">
            <a:off x="5208356" y="5594004"/>
            <a:ext cx="900344" cy="153889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29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3.2. Estabilidad de los núcleos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42900" y="1486555"/>
            <a:ext cx="83947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NewBaskervilleStd-Roman"/>
              </a:rPr>
              <a:t>Hay alrededor de 260 núcleos estables, otros cientos han sido observados, pero </a:t>
            </a:r>
            <a:r>
              <a:rPr lang="es-ES" sz="1600" dirty="0" smtClean="0">
                <a:latin typeface="NewBaskervilleStd-Roman"/>
              </a:rPr>
              <a:t>son inestables</a:t>
            </a:r>
            <a:r>
              <a:rPr lang="es-ES" sz="1600" dirty="0">
                <a:latin typeface="NewBaskervilleStd-Roman"/>
              </a:rPr>
              <a:t>. </a:t>
            </a:r>
            <a:endParaRPr lang="es-ES" sz="1600" dirty="0" smtClean="0">
              <a:latin typeface="NewBaskervilleStd-Roman"/>
            </a:endParaRPr>
          </a:p>
          <a:p>
            <a:pPr marL="177800" indent="-1778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NewBaskervilleStd-Roman"/>
              </a:rPr>
              <a:t>Los </a:t>
            </a:r>
            <a:r>
              <a:rPr lang="es-ES" sz="1600" i="1" dirty="0" smtClean="0">
                <a:solidFill>
                  <a:srgbClr val="00B0F0"/>
                </a:solidFill>
                <a:latin typeface="NewBaskervilleStd-Roman"/>
              </a:rPr>
              <a:t>núcleos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ligeros son más estables </a:t>
            </a:r>
            <a:r>
              <a:rPr lang="es-ES" sz="1600" dirty="0">
                <a:latin typeface="NewBaskervilleStd-Roman"/>
              </a:rPr>
              <a:t>si contienen </a:t>
            </a:r>
            <a:r>
              <a:rPr lang="es-ES" sz="1600" dirty="0" smtClean="0">
                <a:latin typeface="NewBaskervilleStd-Roman"/>
              </a:rPr>
              <a:t>igual número </a:t>
            </a:r>
            <a:r>
              <a:rPr lang="es-ES" sz="1600" dirty="0">
                <a:latin typeface="NewBaskervilleStd-Roman"/>
              </a:rPr>
              <a:t>de protones y </a:t>
            </a:r>
            <a:r>
              <a:rPr lang="es-ES" sz="1600" dirty="0" smtClean="0">
                <a:latin typeface="NewBaskervilleStd-Roman"/>
              </a:rPr>
              <a:t>neutrones. Esta </a:t>
            </a:r>
            <a:r>
              <a:rPr lang="es-ES" sz="1600" dirty="0">
                <a:latin typeface="NewBaskervilleStd-Roman"/>
              </a:rPr>
              <a:t>diferencia se puede entender en parte al reconocer que, </a:t>
            </a:r>
            <a:r>
              <a:rPr lang="es-ES" sz="1600" dirty="0" smtClean="0">
                <a:latin typeface="NewBaskervilleStd-Roman"/>
              </a:rPr>
              <a:t>conforme </a:t>
            </a:r>
            <a:r>
              <a:rPr lang="es-ES" sz="1600" i="1" dirty="0" smtClean="0">
                <a:solidFill>
                  <a:srgbClr val="00B0F0"/>
                </a:solidFill>
                <a:latin typeface="NewBaskervilleStd-Roman"/>
              </a:rPr>
              <a:t>aumenta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el número de protones</a:t>
            </a:r>
            <a:r>
              <a:rPr lang="es-ES" sz="1600" dirty="0">
                <a:latin typeface="NewBaskervilleStd-Roman"/>
              </a:rPr>
              <a:t>, aumenta la intensidad de la fuerza de Coulomb, </a:t>
            </a:r>
            <a:r>
              <a:rPr lang="es-ES" sz="1600" dirty="0" smtClean="0">
                <a:latin typeface="NewBaskervilleStd-Roman"/>
              </a:rPr>
              <a:t>que tiende </a:t>
            </a:r>
            <a:r>
              <a:rPr lang="es-ES" sz="1600" dirty="0">
                <a:latin typeface="NewBaskervilleStd-Roman"/>
              </a:rPr>
              <a:t>a romper al núcleo. Como resultado,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se necesitan más neutrones para mantener </a:t>
            </a:r>
            <a:r>
              <a:rPr lang="es-ES" sz="1600" i="1" dirty="0" smtClean="0">
                <a:solidFill>
                  <a:srgbClr val="00B0F0"/>
                </a:solidFill>
                <a:latin typeface="NewBaskervilleStd-Roman"/>
              </a:rPr>
              <a:t>al núcleo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estable</a:t>
            </a:r>
            <a:r>
              <a:rPr lang="es-ES" sz="1600" dirty="0">
                <a:latin typeface="NewBaskervilleStd-Roman"/>
              </a:rPr>
              <a:t> porque a los neutrones sólo los afecta la fuerza nuclear atractiva. </a:t>
            </a:r>
            <a:endParaRPr lang="es-ES" sz="1600" dirty="0" smtClean="0">
              <a:latin typeface="NewBaskervilleStd-Roman"/>
            </a:endParaRP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NewBaskervilleStd-Roman"/>
              </a:rPr>
              <a:t>L</a:t>
            </a:r>
            <a:r>
              <a:rPr lang="es-ES" sz="1600" dirty="0" smtClean="0">
                <a:latin typeface="NewBaskervilleStd-Roman"/>
              </a:rPr>
              <a:t>os </a:t>
            </a:r>
            <a:r>
              <a:rPr lang="es-ES" sz="1600" dirty="0">
                <a:latin typeface="NewBaskervilleStd-Roman"/>
              </a:rPr>
              <a:t>neutrones adicionales “disminuyen” la densidad de carga nuclear. Eventualmente, </a:t>
            </a:r>
            <a:r>
              <a:rPr lang="es-ES" sz="1600" i="1" dirty="0" smtClean="0">
                <a:solidFill>
                  <a:srgbClr val="00B0F0"/>
                </a:solidFill>
                <a:latin typeface="NewBaskervilleStd-Roman"/>
              </a:rPr>
              <a:t>cuando </a:t>
            </a:r>
            <a:r>
              <a:rPr lang="es-ES" sz="1600" i="1" dirty="0" smtClean="0">
                <a:solidFill>
                  <a:srgbClr val="00B0F0"/>
                </a:solidFill>
                <a:latin typeface="NewBaskervilleStd-Italic"/>
              </a:rPr>
              <a:t>Z </a:t>
            </a:r>
            <a:r>
              <a:rPr lang="es-ES" sz="1600" i="1" dirty="0" smtClean="0">
                <a:solidFill>
                  <a:srgbClr val="00B0F0"/>
                </a:solidFill>
                <a:latin typeface="WWDOC01"/>
              </a:rPr>
              <a:t>=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83, las fuerzas repulsivas entre los protones no se pueden compensar mediante </a:t>
            </a:r>
            <a:r>
              <a:rPr lang="es-ES" sz="1600" i="1" dirty="0" smtClean="0">
                <a:solidFill>
                  <a:srgbClr val="00B0F0"/>
                </a:solidFill>
                <a:latin typeface="NewBaskervilleStd-Roman"/>
              </a:rPr>
              <a:t>la adición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de neutrones</a:t>
            </a:r>
            <a:r>
              <a:rPr lang="es-ES" sz="1600" dirty="0">
                <a:latin typeface="NewBaskervilleStd-Roman"/>
              </a:rPr>
              <a:t>. Los elementos que contienen más de 83 protones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no tienen </a:t>
            </a:r>
            <a:r>
              <a:rPr lang="es-ES" sz="1600" i="1" dirty="0" smtClean="0">
                <a:solidFill>
                  <a:srgbClr val="00B0F0"/>
                </a:solidFill>
                <a:latin typeface="NewBaskervilleStd-Roman"/>
              </a:rPr>
              <a:t>núcleos estables</a:t>
            </a:r>
            <a:r>
              <a:rPr lang="es-ES" sz="1600" dirty="0" smtClean="0">
                <a:latin typeface="NewBaskervilleStd-Roman"/>
              </a:rPr>
              <a:t> </a:t>
            </a:r>
            <a:r>
              <a:rPr lang="es-ES" sz="1600" dirty="0">
                <a:latin typeface="NewBaskervilleStd-Roman"/>
              </a:rPr>
              <a:t>sino que, más bien, decaen o se desintegran en otras partículas en varios periodos</a:t>
            </a:r>
            <a:r>
              <a:rPr lang="es-ES" sz="1600" dirty="0" smtClean="0">
                <a:latin typeface="NewBaskervilleStd-Roman"/>
              </a:rPr>
              <a:t>.</a:t>
            </a:r>
            <a:endParaRPr lang="es-ES" sz="1600" dirty="0">
              <a:latin typeface="NewBaskervilleStd-Roman"/>
            </a:endParaRPr>
          </a:p>
        </p:txBody>
      </p:sp>
    </p:spTree>
    <p:extLst>
      <p:ext uri="{BB962C8B-B14F-4D97-AF65-F5344CB8AC3E}">
        <p14:creationId xmlns:p14="http://schemas.microsoft.com/office/powerpoint/2010/main" val="39891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3.2. Estabilidad de los núcleos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654" t="10500" r="10322" b="12541"/>
          <a:stretch/>
        </p:blipFill>
        <p:spPr>
          <a:xfrm>
            <a:off x="2095500" y="1484050"/>
            <a:ext cx="4889500" cy="48019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16200000">
            <a:off x="888278" y="2383495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Número de neutrones N</a:t>
            </a:r>
            <a:endParaRPr lang="es-ES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000161" y="6223532"/>
            <a:ext cx="19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Número de protones </a:t>
            </a:r>
            <a:r>
              <a:rPr lang="es-ES" sz="1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5043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3.3. Energía de enlace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3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Equivalencia masa energía</a:t>
            </a:r>
            <a:endParaRPr lang="es-ES" b="1" dirty="0">
              <a:solidFill>
                <a:srgbClr val="00B0F0"/>
              </a:solidFill>
            </a:endParaRPr>
          </a:p>
        </p:txBody>
      </p:sp>
      <p:pic>
        <p:nvPicPr>
          <p:cNvPr id="11" name="Nuclear 3 E=mc2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340" y="2029618"/>
            <a:ext cx="7353300" cy="41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5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3.3. Energía de enlace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3" name="Nuclear 4 Defecto de masa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051" y="1905794"/>
            <a:ext cx="7629878" cy="4291806"/>
          </a:xfrm>
          <a:prstGeom prst="rect">
            <a:avLst/>
          </a:prstGeom>
        </p:spPr>
      </p:pic>
      <p:sp>
        <p:nvSpPr>
          <p:cNvPr id="7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Defecto de masa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3.3. Energía de enlace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2900" y="1421143"/>
            <a:ext cx="8496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ym typeface="Wingdings"/>
              </a:rPr>
              <a:t>Mediante técnicas de espectrometría se ha podido comprobar que la masa de los núcleos es menor que la suma de la masa de los nucleones</a:t>
            </a:r>
            <a:r>
              <a:rPr lang="es-ES" sz="1600" dirty="0" smtClean="0">
                <a:sym typeface="Wingdings"/>
              </a:rPr>
              <a:t>.</a:t>
            </a:r>
          </a:p>
          <a:p>
            <a:pPr algn="just"/>
            <a:endParaRPr lang="es-ES" sz="1600" dirty="0">
              <a:sym typeface="Wingdings"/>
            </a:endParaRPr>
          </a:p>
          <a:p>
            <a:pPr algn="just"/>
            <a:r>
              <a:rPr lang="es-ES" sz="1600" dirty="0" smtClean="0">
                <a:sym typeface="Wingdings"/>
              </a:rPr>
              <a:t>Se define el </a:t>
            </a:r>
            <a:r>
              <a:rPr lang="es-ES" sz="1600" b="1" dirty="0" smtClean="0">
                <a:sym typeface="Wingdings"/>
              </a:rPr>
              <a:t>defecto de masa </a:t>
            </a:r>
            <a:r>
              <a:rPr lang="es-ES" sz="1600" dirty="0" smtClean="0">
                <a:sym typeface="Wingdings"/>
              </a:rPr>
              <a:t>como: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6 CuadroTexto"/>
              <p:cNvSpPr txBox="1"/>
              <p:nvPr/>
            </p:nvSpPr>
            <p:spPr>
              <a:xfrm>
                <a:off x="3067892" y="2526897"/>
                <a:ext cx="2944716" cy="688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𝑛𝑢𝑐𝑙𝑒𝑜𝑛𝑒𝑠</m:t>
                              </m:r>
                            </m:sub>
                          </m:sSub>
                        </m:e>
                      </m:nary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ú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𝑐𝑙𝑒𝑜</m:t>
                          </m:r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8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892" y="2526897"/>
                <a:ext cx="2944716" cy="6885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42900" y="3244019"/>
                <a:ext cx="8496300" cy="1353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S" sz="1600" dirty="0"/>
                  <a:t>Además, dado que la masa es otra manifestación de </a:t>
                </a:r>
                <a:r>
                  <a:rPr lang="es-ES" sz="1600" dirty="0" smtClean="0"/>
                  <a:t>energía (</a:t>
                </a:r>
                <a14:m>
                  <m:oMath xmlns:m="http://schemas.openxmlformats.org/officeDocument/2006/math">
                    <m:r>
                      <a:rPr lang="es-ES" sz="16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s-ES" sz="1600" i="1">
                        <a:latin typeface="Cambria Math"/>
                        <a:ea typeface="Cambria Math"/>
                      </a:rPr>
                      <m:t>𝐸</m:t>
                    </m:r>
                    <m:r>
                      <a:rPr lang="es-ES" sz="1600" i="1">
                        <a:latin typeface="Cambria Math"/>
                        <a:ea typeface="Cambria Math"/>
                      </a:rPr>
                      <m:t>=∆</m:t>
                    </m:r>
                    <m:r>
                      <a:rPr lang="es-ES" sz="1600" i="1">
                        <a:latin typeface="Cambria Math"/>
                        <a:ea typeface="Cambria Math"/>
                      </a:rPr>
                      <m:t>𝑚</m:t>
                    </m:r>
                    <m:r>
                      <a:rPr lang="es-ES" sz="1600" i="1">
                        <a:latin typeface="Cambria Math"/>
                        <a:ea typeface="Cambria Math"/>
                      </a:rPr>
                      <m:t>·</m:t>
                    </m:r>
                    <m:sSup>
                      <m:sSupPr>
                        <m:ctrlPr>
                          <a:rPr lang="es-ES" sz="16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s-ES" sz="16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es-ES" sz="16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sz="1600" i="1" dirty="0" smtClean="0"/>
                  <a:t>),</a:t>
                </a:r>
                <a:r>
                  <a:rPr lang="es-ES" sz="1600" i="1" dirty="0" smtClean="0">
                    <a:solidFill>
                      <a:srgbClr val="00B0F0"/>
                    </a:solidFill>
                  </a:rPr>
                  <a:t> </a:t>
                </a:r>
                <a:r>
                  <a:rPr lang="es-ES" sz="1600" i="1" dirty="0">
                    <a:solidFill>
                      <a:srgbClr val="00B0F0"/>
                    </a:solidFill>
                  </a:rPr>
                  <a:t>la energía total del </a:t>
                </a:r>
                <a:r>
                  <a:rPr lang="es-ES" sz="1600" i="1" dirty="0" smtClean="0">
                    <a:solidFill>
                      <a:srgbClr val="00B0F0"/>
                    </a:solidFill>
                  </a:rPr>
                  <a:t>sistema enlazado </a:t>
                </a:r>
                <a:r>
                  <a:rPr lang="es-ES" sz="1600" dirty="0"/>
                  <a:t>(el núcleo) </a:t>
                </a:r>
                <a:r>
                  <a:rPr lang="es-ES" sz="1600" i="1" dirty="0">
                    <a:solidFill>
                      <a:srgbClr val="00B0F0"/>
                    </a:solidFill>
                  </a:rPr>
                  <a:t>es menor que la energía combinada de los nucleones separados</a:t>
                </a:r>
                <a:r>
                  <a:rPr lang="es-ES" sz="1600" dirty="0"/>
                  <a:t>. </a:t>
                </a:r>
                <a:r>
                  <a:rPr lang="es-ES" sz="1600" dirty="0" smtClean="0"/>
                  <a:t>Esta diferencia </a:t>
                </a:r>
                <a:r>
                  <a:rPr lang="es-ES" sz="1600" dirty="0"/>
                  <a:t>en energía se llama </a:t>
                </a:r>
                <a:r>
                  <a:rPr lang="es-ES" sz="1600" b="1" dirty="0"/>
                  <a:t>energía de enlace del núcleo </a:t>
                </a:r>
                <a:r>
                  <a:rPr lang="es-ES" sz="1600" dirty="0"/>
                  <a:t>y se puede considerar </a:t>
                </a:r>
                <a:r>
                  <a:rPr lang="es-ES" sz="1600" dirty="0" smtClean="0"/>
                  <a:t>como la </a:t>
                </a:r>
                <a:r>
                  <a:rPr lang="es-ES" sz="1600" i="1" dirty="0">
                    <a:solidFill>
                      <a:srgbClr val="00B0F0"/>
                    </a:solidFill>
                  </a:rPr>
                  <a:t>energía que se debe agregar a un núcleo para romperlo en sus neutrones y </a:t>
                </a:r>
                <a:r>
                  <a:rPr lang="es-ES" sz="1600" i="1" dirty="0" smtClean="0">
                    <a:solidFill>
                      <a:srgbClr val="00B0F0"/>
                    </a:solidFill>
                  </a:rPr>
                  <a:t>protones separados</a:t>
                </a:r>
                <a:r>
                  <a:rPr lang="es-ES" sz="1600" dirty="0"/>
                  <a:t>.</a:t>
                </a: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244019"/>
                <a:ext cx="8496300" cy="1353384"/>
              </a:xfrm>
              <a:prstGeom prst="rect">
                <a:avLst/>
              </a:prstGeom>
              <a:blipFill>
                <a:blip r:embed="rId3"/>
                <a:stretch>
                  <a:fillRect l="-359" t="-901" r="-430" b="-315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23 CuadroTexto"/>
              <p:cNvSpPr txBox="1"/>
              <p:nvPr/>
            </p:nvSpPr>
            <p:spPr>
              <a:xfrm>
                <a:off x="2881441" y="4473539"/>
                <a:ext cx="3541098" cy="745782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𝑬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s-ES" sz="16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s-ES" sz="1600" b="1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1" i="1">
                                      <a:latin typeface="Cambria Math"/>
                                      <a:ea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s-ES" sz="1600" b="1" i="1">
                                      <a:latin typeface="Cambria Math"/>
                                      <a:ea typeface="Cambria Math"/>
                                    </a:rPr>
                                    <m:t>𝒏𝒖𝒄𝒍𝒆𝒐𝒏𝒆𝒔</m:t>
                                  </m:r>
                                </m:sub>
                              </m:sSub>
                            </m:e>
                          </m:nary>
                          <m:r>
                            <a:rPr lang="es-ES" sz="1600" b="1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S" sz="16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b="1" i="1">
                                  <a:latin typeface="Cambria Math"/>
                                  <a:ea typeface="Cambria Math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s-ES" sz="1600" b="1" i="1"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  <m:r>
                                <a:rPr lang="es-ES" sz="1600" b="1" i="1">
                                  <a:latin typeface="Cambria Math"/>
                                  <a:ea typeface="Cambria Math"/>
                                </a:rPr>
                                <m:t>ú</m:t>
                              </m:r>
                              <m:r>
                                <a:rPr lang="es-ES" sz="1600" b="1" i="1">
                                  <a:latin typeface="Cambria Math"/>
                                  <a:ea typeface="Cambria Math"/>
                                </a:rPr>
                                <m:t>𝒄𝒍𝒆𝒐</m:t>
                              </m:r>
                            </m:sub>
                          </m:sSub>
                        </m:e>
                      </m:d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𝒄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0" name="2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441" y="4473539"/>
                <a:ext cx="3541098" cy="7457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uadroTexto 3"/>
          <p:cNvSpPr txBox="1"/>
          <p:nvPr/>
        </p:nvSpPr>
        <p:spPr>
          <a:xfrm>
            <a:off x="342900" y="5219321"/>
            <a:ext cx="2387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El equivalente de 1 u es: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9 Rectángulo"/>
              <p:cNvSpPr/>
              <p:nvPr/>
            </p:nvSpPr>
            <p:spPr>
              <a:xfrm>
                <a:off x="792725" y="5617075"/>
                <a:ext cx="7944875" cy="562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s-ES" sz="160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=1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𝑢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3·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8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=1,66·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−27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𝑘𝑔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·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3·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8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=1,49·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𝐽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𝟗𝟑𝟏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𝟓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𝑴𝒆𝑽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2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725" y="5617075"/>
                <a:ext cx="7944875" cy="5627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507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3.3. Energía de enlace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6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Energía de enlace por nucleón</a:t>
            </a:r>
            <a:endParaRPr lang="es-ES" b="1" dirty="0">
              <a:solidFill>
                <a:srgbClr val="00B0F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56111" r="35073" b="8442"/>
          <a:stretch/>
        </p:blipFill>
        <p:spPr>
          <a:xfrm>
            <a:off x="3797300" y="1804093"/>
            <a:ext cx="5080000" cy="463048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70586" y="1804093"/>
            <a:ext cx="329971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>
                <a:latin typeface="NewBaskervilleStd-Roman"/>
              </a:rPr>
              <a:t>Al examinar una gráfica de </a:t>
            </a:r>
            <a:r>
              <a:rPr lang="es-ES" sz="1600" b="1" dirty="0">
                <a:latin typeface="NewBaskervilleStd-Roman"/>
              </a:rPr>
              <a:t>energía de enlace por nucleón</a:t>
            </a:r>
            <a:r>
              <a:rPr lang="es-ES" sz="1600" dirty="0">
                <a:latin typeface="NewBaskervilleStd-Roman"/>
              </a:rPr>
              <a:t>, </a:t>
            </a:r>
            <a:r>
              <a:rPr lang="es-ES" sz="1600" i="1" dirty="0">
                <a:latin typeface="NewBaskervilleStd-Italic"/>
              </a:rPr>
              <a:t>E</a:t>
            </a:r>
            <a:r>
              <a:rPr lang="es-ES" sz="1600" dirty="0">
                <a:latin typeface="NewBaskervilleStd-Roman"/>
              </a:rPr>
              <a:t>/</a:t>
            </a:r>
            <a:r>
              <a:rPr lang="es-ES" sz="1600" i="1" dirty="0">
                <a:latin typeface="NewBaskervilleStd-Italic"/>
              </a:rPr>
              <a:t>A</a:t>
            </a:r>
            <a:r>
              <a:rPr lang="es-ES" sz="1600" dirty="0">
                <a:latin typeface="NewBaskervilleStd-Roman"/>
              </a:rPr>
              <a:t>, como función del número de masa para varios núcleos estables, observamos</a:t>
            </a:r>
            <a:r>
              <a:rPr lang="es-ES" sz="1600" dirty="0" smtClean="0">
                <a:latin typeface="NewBaskervilleStd-Roman"/>
              </a:rPr>
              <a:t>: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NewBaskervilleStd-Roman"/>
              </a:rPr>
              <a:t>Excepto por los núcleos más ligeros, la energía de enlace promedio por nucleón es aproximadamente 8 </a:t>
            </a:r>
            <a:r>
              <a:rPr lang="es-ES" sz="1600" dirty="0" err="1">
                <a:latin typeface="NewBaskervilleStd-Roman"/>
              </a:rPr>
              <a:t>MeV</a:t>
            </a:r>
            <a:r>
              <a:rPr lang="es-ES" sz="1600" dirty="0" smtClean="0">
                <a:latin typeface="NewBaskervilleStd-Roman"/>
              </a:rPr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NewBaskervilleStd-Roman"/>
              </a:rPr>
              <a:t>Los núcleos </a:t>
            </a:r>
            <a:r>
              <a:rPr lang="es-ES" sz="1600" i="1" dirty="0" smtClean="0">
                <a:solidFill>
                  <a:srgbClr val="00B0F0"/>
                </a:solidFill>
                <a:latin typeface="NewBaskervilleStd-Roman"/>
              </a:rPr>
              <a:t>alrededor de A = 60 son los más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estables</a:t>
            </a:r>
            <a:r>
              <a:rPr lang="es-ES" sz="1600" dirty="0">
                <a:latin typeface="NewBaskervilleStd-Roman"/>
              </a:rPr>
              <a:t>. </a:t>
            </a:r>
            <a:r>
              <a:rPr lang="es-ES" sz="1600" dirty="0" smtClean="0">
                <a:latin typeface="NewBaskervilleStd-Roman"/>
              </a:rPr>
              <a:t>Este </a:t>
            </a:r>
            <a:r>
              <a:rPr lang="es-ES" sz="1600" dirty="0">
                <a:latin typeface="NewBaskervilleStd-Roman"/>
              </a:rPr>
              <a:t>hecho permite que se libere energía en las reacciones de fisión y </a:t>
            </a:r>
            <a:r>
              <a:rPr lang="es-ES" sz="1600" dirty="0" smtClean="0">
                <a:latin typeface="NewBaskervilleStd-Roman"/>
              </a:rPr>
              <a:t>fusión.</a:t>
            </a:r>
            <a:endParaRPr lang="es-ES" sz="1600" dirty="0">
              <a:latin typeface="NewBaskervilleStd-Roman"/>
            </a:endParaRP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NewBaskervilleStd-Roman"/>
              </a:rPr>
              <a:t>La curva varía lentamente para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A &gt; 40</a:t>
            </a:r>
            <a:r>
              <a:rPr lang="es-ES" sz="1600" dirty="0">
                <a:latin typeface="NewBaskervilleStd-Roman"/>
              </a:rPr>
              <a:t>, lo cual sugiere </a:t>
            </a:r>
            <a:r>
              <a:rPr lang="es-ES" sz="1600" i="1" dirty="0">
                <a:solidFill>
                  <a:srgbClr val="00B0F0"/>
                </a:solidFill>
                <a:latin typeface="NewBaskervilleStd-Roman"/>
              </a:rPr>
              <a:t>que la fuerza nuclear se satura</a:t>
            </a:r>
            <a:r>
              <a:rPr lang="es-ES" sz="1600" dirty="0">
                <a:latin typeface="NewBaskervilleStd-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6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59300" y="556715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TABLA DE CONTENIDOS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475093"/>
              </p:ext>
            </p:extLst>
          </p:nvPr>
        </p:nvGraphicFramePr>
        <p:xfrm>
          <a:off x="546100" y="1300921"/>
          <a:ext cx="8229600" cy="479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18730764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377069663"/>
                    </a:ext>
                  </a:extLst>
                </a:gridCol>
              </a:tblGrid>
              <a:tr h="4795080">
                <a:tc>
                  <a:txBody>
                    <a:bodyPr/>
                    <a:lstStyle/>
                    <a:p>
                      <a:pPr marL="265113" indent="-265113"/>
                      <a:r>
                        <a:rPr lang="es-ES" sz="1600" dirty="0" smtClean="0">
                          <a:solidFill>
                            <a:schemeClr val="tx1"/>
                          </a:solidFill>
                          <a:hlinkClick r:id="rId2" action="ppaction://hlinksldjump"/>
                        </a:rPr>
                        <a:t>1. 	Evolución</a:t>
                      </a:r>
                      <a:r>
                        <a:rPr lang="es-ES" sz="1600" baseline="0" dirty="0" smtClean="0">
                          <a:solidFill>
                            <a:schemeClr val="tx1"/>
                          </a:solidFill>
                          <a:hlinkClick r:id="rId2" action="ppaction://hlinksldjump"/>
                        </a:rPr>
                        <a:t> del modelo de átomo</a:t>
                      </a:r>
                      <a:endParaRPr lang="es-E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1" u="none" dirty="0" smtClean="0">
                          <a:solidFill>
                            <a:schemeClr val="tx1"/>
                          </a:solidFill>
                          <a:hlinkClick r:id="rId3" action="ppaction://hlinksldjump"/>
                        </a:rPr>
                        <a:t>2.	Modelo nuclear del átomo</a:t>
                      </a:r>
                      <a:endParaRPr lang="es-ES" sz="1600" b="1" u="non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dirty="0" smtClean="0">
                          <a:solidFill>
                            <a:schemeClr val="tx1"/>
                          </a:solidFill>
                          <a:hlinkClick r:id="rId3" action="ppaction://hlinksldjump"/>
                        </a:rPr>
                        <a:t>2.1.	Experimento de Rutherford, Geiger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3" action="ppaction://hlinksldjump"/>
                        </a:rPr>
                        <a:t> y </a:t>
                      </a:r>
                      <a:r>
                        <a:rPr lang="es-ES" sz="1600" b="0" dirty="0" smtClean="0">
                          <a:solidFill>
                            <a:schemeClr val="tx1"/>
                          </a:solidFill>
                          <a:hlinkClick r:id="rId3" action="ppaction://hlinksldjump"/>
                        </a:rPr>
                        <a:t>Marsden</a:t>
                      </a:r>
                      <a:endParaRPr lang="es-ES" sz="16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dirty="0" smtClean="0">
                          <a:solidFill>
                            <a:schemeClr val="tx1"/>
                          </a:solidFill>
                          <a:hlinkClick r:id="rId4" action="ppaction://hlinksldjump"/>
                        </a:rPr>
                        <a:t>2.2.	Estructura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4" action="ppaction://hlinksldjump"/>
                        </a:rPr>
                        <a:t> del núcleo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5" action="ppaction://hlinksldjump"/>
                        </a:rPr>
                        <a:t>2.3.	Tamaño y densidad del núcleo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6" action="ppaction://hlinksldjump"/>
                        </a:rPr>
                        <a:t>3. 	Estabilidad del núcleo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6" action="ppaction://hlinksldjump"/>
                        </a:rPr>
                        <a:t>3.1.	Interacción nuclear fuerte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7" action="ppaction://hlinksldjump"/>
                        </a:rPr>
                        <a:t>3.2.	Estabilidad de los núcleos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8" action="ppaction://hlinksldjump"/>
                        </a:rPr>
                        <a:t>3.3.	Energía de enlace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9" action="ppaction://hlinksldjump"/>
                        </a:rPr>
                        <a:t>4.	Radiactividad natural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0" action="ppaction://hlinksldjump"/>
                        </a:rPr>
                        <a:t>4.1.	Tipos de radiactividad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1" action="ppaction://hlinksldjump"/>
                        </a:rPr>
                        <a:t>4.2.	Leyes del desplazamiento radiactivo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2" action="ppaction://hlinksldjump"/>
                        </a:rPr>
                        <a:t>4.3.	Ley de la desintegración radiactiva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buNone/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3" action="ppaction://hlinksldjump"/>
                        </a:rPr>
                        <a:t>4.4.	Usos prácticos de la radiactividad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1" dirty="0" smtClean="0">
                          <a:solidFill>
                            <a:schemeClr val="tx1"/>
                          </a:solidFill>
                          <a:hlinkClick r:id="rId14" action="ppaction://hlinksldjump"/>
                        </a:rPr>
                        <a:t>5. 	Reacciones nucleares</a:t>
                      </a:r>
                      <a:endParaRPr lang="es-E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dirty="0" smtClean="0">
                          <a:solidFill>
                            <a:schemeClr val="tx1"/>
                          </a:solidFill>
                          <a:hlinkClick r:id="rId15" action="ppaction://hlinksldjump"/>
                        </a:rPr>
                        <a:t>5.1.Reacciones nucleares artificiales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6" action="ppaction://hlinksldjump"/>
                        </a:rPr>
                        <a:t>5.2.	Fisión nuclear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7" action="ppaction://hlinksldjump"/>
                        </a:rPr>
                        <a:t>5.3.	Fusión nuclear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6700" indent="-266700">
                        <a:tabLst>
                          <a:tab pos="265113" algn="l"/>
                        </a:tabLst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18" action="ppaction://hlinksldjump"/>
                        </a:rPr>
                        <a:t>6.	Interacciones fundamentales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19" action="ppaction://hlinksldjump"/>
                        </a:rPr>
                        <a:t>7.	La estructura más íntima de la materia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19" action="ppaction://hlinksldjump"/>
                        </a:rPr>
                        <a:t>7.1.	Las partículas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20" action="ppaction://hlinksldjump"/>
                        </a:rPr>
                        <a:t>7.2.	La interacción débil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21" action="ppaction://hlinksldjump"/>
                        </a:rPr>
                        <a:t>7.3.	De la materia a los quarks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1" baseline="0" dirty="0" smtClean="0">
                          <a:solidFill>
                            <a:schemeClr val="tx1"/>
                          </a:solidFill>
                          <a:hlinkClick r:id="rId22" action="ppaction://hlinksldjump"/>
                        </a:rPr>
                        <a:t>8.	La conexión cósmica</a:t>
                      </a:r>
                      <a:endParaRPr lang="es-ES" sz="16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22" action="ppaction://hlinksldjump"/>
                        </a:rPr>
                        <a:t>8.1.	La línea del tiempo del Big Bang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23" action="ppaction://hlinksldjump"/>
                        </a:rPr>
                        <a:t>8.2.	Materia y energía oscuras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622300" indent="-622300">
                        <a:tabLst>
                          <a:tab pos="265113" algn="l"/>
                        </a:tabLst>
                      </a:pP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s-ES" sz="1600" b="0" baseline="0" dirty="0" smtClean="0">
                          <a:solidFill>
                            <a:schemeClr val="tx1"/>
                          </a:solidFill>
                          <a:hlinkClick r:id="rId24" action="ppaction://hlinksldjump"/>
                        </a:rPr>
                        <a:t>8.3.	Problemas y perspectivas</a:t>
                      </a:r>
                      <a:endParaRPr lang="es-ES" sz="16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655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2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403841" y="1127422"/>
            <a:ext cx="8295660" cy="1525962"/>
            <a:chOff x="825500" y="2097713"/>
            <a:chExt cx="8318500" cy="15259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ángulo 12"/>
                <p:cNvSpPr/>
                <p:nvPr/>
              </p:nvSpPr>
              <p:spPr>
                <a:xfrm>
                  <a:off x="825500" y="2442339"/>
                  <a:ext cx="8318500" cy="118133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tIns="108000">
                  <a:spAutoFit/>
                </a:bodyPr>
                <a:lstStyle/>
                <a:p>
                  <a:pPr lvl="0" algn="just" defTabSz="914400">
                    <a:defRPr/>
                  </a:pPr>
                  <a:r>
                    <a:rPr lang="es-ES" sz="1600" i="1" dirty="0" smtClean="0"/>
                    <a:t>Para el núcleo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, </a:t>
                  </a:r>
                  <a:r>
                    <a:rPr lang="es-ES" sz="1600" i="1" dirty="0"/>
                    <a:t>cuya masa es 12,0000 u, calcula:</a:t>
                  </a:r>
                </a:p>
                <a:p>
                  <a:pPr lvl="0" algn="just" defTabSz="914400">
                    <a:defRPr/>
                  </a:pPr>
                  <a:r>
                    <a:rPr lang="es-ES" sz="1600" i="1" dirty="0"/>
                    <a:t>a) El defecto de masa.</a:t>
                  </a:r>
                </a:p>
                <a:p>
                  <a:pPr lvl="0" algn="just" defTabSz="914400">
                    <a:defRPr/>
                  </a:pPr>
                  <a:r>
                    <a:rPr lang="es-ES" sz="1600" i="1" dirty="0"/>
                    <a:t>b) La energía de enlace total y la energía de enlace por nucleón.</a:t>
                  </a:r>
                </a:p>
                <a:p>
                  <a:pPr lvl="0" algn="just" defTabSz="914400">
                    <a:defRPr/>
                  </a:pPr>
                  <a:r>
                    <a:rPr lang="es-ES" sz="1600" i="1" dirty="0"/>
                    <a:t>Datos: </a:t>
                  </a:r>
                  <a:r>
                    <a:rPr lang="es-ES" sz="1600" i="1" dirty="0" err="1"/>
                    <a:t>m</a:t>
                  </a:r>
                  <a:r>
                    <a:rPr lang="es-ES" sz="1600" i="1" baseline="-25000" dirty="0" err="1"/>
                    <a:t>p</a:t>
                  </a:r>
                  <a:r>
                    <a:rPr lang="es-ES" sz="1600" i="1" dirty="0"/>
                    <a:t> </a:t>
                  </a:r>
                  <a:r>
                    <a:rPr lang="es-ES" sz="1600" i="1" dirty="0" smtClean="0"/>
                    <a:t>= </a:t>
                  </a:r>
                  <a:r>
                    <a:rPr lang="es-ES" sz="1600" i="1" dirty="0"/>
                    <a:t>1,0073 u; </a:t>
                  </a:r>
                  <a:r>
                    <a:rPr lang="es-ES" sz="1600" i="1" dirty="0" err="1"/>
                    <a:t>m</a:t>
                  </a:r>
                  <a:r>
                    <a:rPr lang="es-ES" sz="1600" i="1" baseline="-25000" dirty="0" err="1"/>
                    <a:t>n</a:t>
                  </a:r>
                  <a:r>
                    <a:rPr lang="es-ES" sz="1600" i="1" dirty="0"/>
                    <a:t> </a:t>
                  </a:r>
                  <a:r>
                    <a:rPr lang="es-ES" sz="1600" i="1" dirty="0" smtClean="0"/>
                    <a:t>= </a:t>
                  </a:r>
                  <a:r>
                    <a:rPr lang="es-ES" sz="1600" i="1" dirty="0"/>
                    <a:t>1,0087 u; 1 u </a:t>
                  </a:r>
                  <a:r>
                    <a:rPr lang="es-ES" sz="1600" i="1" dirty="0" smtClean="0"/>
                    <a:t>= 1,66·10</a:t>
                  </a:r>
                  <a:r>
                    <a:rPr lang="es-ES" sz="1600" i="1" baseline="30000" dirty="0" smtClean="0"/>
                    <a:t>-27</a:t>
                  </a:r>
                  <a:r>
                    <a:rPr lang="es-ES" sz="1600" i="1" dirty="0" smtClean="0"/>
                    <a:t> kg; c = 3·10</a:t>
                  </a:r>
                  <a:r>
                    <a:rPr lang="es-ES" sz="1600" i="1" baseline="30000" dirty="0" smtClean="0"/>
                    <a:t>8</a:t>
                  </a:r>
                  <a:r>
                    <a:rPr lang="es-ES" sz="1600" i="1" dirty="0" smtClean="0"/>
                    <a:t> m s</a:t>
                  </a:r>
                  <a:r>
                    <a:rPr lang="es-ES" sz="1600" i="1" baseline="30000" dirty="0" smtClean="0"/>
                    <a:t>-1</a:t>
                  </a:r>
                </a:p>
              </p:txBody>
            </p:sp>
          </mc:Choice>
          <mc:Fallback xmlns="">
            <p:sp>
              <p:nvSpPr>
                <p:cNvPr id="13" name="Rectángu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00" y="2442339"/>
                  <a:ext cx="8318500" cy="118133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uadroTexto 13"/>
            <p:cNvSpPr txBox="1"/>
            <p:nvPr/>
          </p:nvSpPr>
          <p:spPr>
            <a:xfrm>
              <a:off x="825500" y="2097713"/>
              <a:ext cx="2059959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  <a:latin typeface="+mj-lt"/>
                </a:rPr>
                <a:t>Ejercicio resuelto 1</a:t>
              </a:r>
              <a:endParaRPr lang="es-E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289541" y="2817336"/>
            <a:ext cx="8409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a) El defecto de masa se calcula a partir de la masa del núcleo y la masa de </a:t>
            </a:r>
            <a:r>
              <a:rPr lang="es-ES" sz="1600" dirty="0" smtClean="0"/>
              <a:t>sus constituyentes</a:t>
            </a:r>
            <a:r>
              <a:rPr lang="es-ES" sz="1600" dirty="0"/>
              <a:t>. El núcleo </a:t>
            </a:r>
            <a:r>
              <a:rPr lang="es-ES" sz="1600" dirty="0" smtClean="0"/>
              <a:t>de carbono </a:t>
            </a:r>
            <a:r>
              <a:rPr lang="es-ES" sz="1600" dirty="0"/>
              <a:t>tiene seis protones y seis neutrones, por tanto: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1147697" y="3512970"/>
                <a:ext cx="6460102" cy="317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6 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+6 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6·1,0073+6·1,0087</m:t>
                          </m:r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−12=0,096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697" y="3512970"/>
                <a:ext cx="6460102" cy="317844"/>
              </a:xfrm>
              <a:prstGeom prst="rect">
                <a:avLst/>
              </a:prstGeom>
              <a:blipFill>
                <a:blip r:embed="rId3"/>
                <a:stretch>
                  <a:fillRect l="-189" b="-1346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/>
          <p:cNvSpPr/>
          <p:nvPr/>
        </p:nvSpPr>
        <p:spPr>
          <a:xfrm>
            <a:off x="289541" y="4004744"/>
            <a:ext cx="8409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b) La energía total de enlace se calcula multiplicando este exceso de masa por la velocidad de la luz</a:t>
            </a:r>
            <a:r>
              <a:rPr lang="es-ES" sz="1600" dirty="0" smtClean="0"/>
              <a:t>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1147697" y="4502738"/>
                <a:ext cx="6755567" cy="494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=0,096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1,66·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−27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𝟒𝟑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697" y="4502738"/>
                <a:ext cx="6755567" cy="494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1033397" y="5017875"/>
                <a:ext cx="4427622" cy="590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1,43·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1,6·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−13</m:t>
                              </m:r>
                            </m:sup>
                          </m:s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den>
                      </m:f>
                      <m:r>
                        <a:rPr lang="es-E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𝟖𝟗</m:t>
                      </m:r>
                      <m:r>
                        <a:rPr lang="es-E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𝟔𝟒</m:t>
                      </m:r>
                      <m:r>
                        <a:rPr lang="es-E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397" y="5017875"/>
                <a:ext cx="4427622" cy="590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289541" y="5603115"/>
            <a:ext cx="24186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>
                <a:latin typeface="Calibri" panose="020F0502020204030204" pitchFamily="34" charset="0"/>
              </a:rPr>
              <a:t>Como hay doce nucleones:</a:t>
            </a:r>
            <a:endParaRPr lang="es-E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2906843" y="5952154"/>
                <a:ext cx="3175356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num>
                        <m:den>
                          <m:r>
                            <a:rPr lang="es-ES" sz="16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89,64 </m:t>
                          </m:r>
                          <m:r>
                            <a:rPr lang="es-E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  <m:r>
                            <m:rPr>
                              <m:nor/>
                            </m:rPr>
                            <a:rPr lang="es-ES" sz="1600" dirty="0"/>
                            <m:t> 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ES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1" i="1" smtClean="0">
                              <a:latin typeface="Cambria Math" panose="02040503050406030204" pitchFamily="18" charset="0"/>
                            </a:rPr>
                            <m:t>𝑴𝒆𝑽</m:t>
                          </m:r>
                        </m:num>
                        <m:den>
                          <m:r>
                            <a:rPr lang="es-ES" sz="1600" b="1" i="1" smtClean="0">
                              <a:latin typeface="Cambria Math" panose="02040503050406030204" pitchFamily="18" charset="0"/>
                            </a:rPr>
                            <m:t>𝒏𝒖𝒄𝒍𝒆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</a:rPr>
                            <m:t>ó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843" y="5952154"/>
                <a:ext cx="3175356" cy="4626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733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3</a:t>
            </a:r>
            <a:r>
              <a:rPr lang="es-ES" sz="1600" b="1" dirty="0" smtClean="0">
                <a:solidFill>
                  <a:schemeClr val="bg1"/>
                </a:solidFill>
              </a:rPr>
              <a:t>. Estabilidad nuclear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a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9172641"/>
                  </p:ext>
                </p:extLst>
              </p:nvPr>
            </p:nvGraphicFramePr>
            <p:xfrm>
              <a:off x="469901" y="1130300"/>
              <a:ext cx="8271490" cy="524662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i="1" dirty="0" smtClean="0"/>
                            <a:t>La masa de los isótopos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i="1" dirty="0" smtClean="0"/>
                            <a:t> </a:t>
                          </a:r>
                          <a:r>
                            <a:rPr lang="es-ES" sz="1600" i="1" dirty="0"/>
                            <a:t>y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i="1" dirty="0"/>
                            <a:t>, son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12,0000</m:t>
                              </m:r>
                            </m:oMath>
                          </a14:m>
                          <a:r>
                            <a:rPr lang="es-ES" sz="1600" i="1" dirty="0"/>
                            <a:t> y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13,0034 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i="1" dirty="0"/>
                            <a:t>, respectivamente. Explique qué es el defecto de masa de un núcleo y calcule el de ambos isótopos.</a:t>
                          </a:r>
                        </a:p>
                        <a:p>
                          <a:pPr marL="0" indent="0"/>
                          <a:r>
                            <a:rPr lang="es-ES" sz="1600" i="1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=1,007276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=1,00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8665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endParaRPr lang="es-ES" sz="1600" b="0" i="1" dirty="0" smtClean="0"/>
                        </a:p>
                        <a:p>
                          <a:pPr marL="0" indent="0" algn="just"/>
                          <a:r>
                            <a:rPr lang="es-ES" sz="1600" b="1" i="1" dirty="0" smtClean="0"/>
                            <a:t>Sol</a:t>
                          </a:r>
                          <a:r>
                            <a:rPr lang="es-ES" sz="1600" i="1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=0,095646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r>
                            <a:rPr lang="es-ES" sz="1600" i="1" dirty="0" smtClean="0">
                              <a:solidFill>
                                <a:srgbClr val="C00000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=0,1009</m:t>
                              </m:r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endParaRPr lang="es-ES" sz="1600" i="1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La masa atómica del isótopo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es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14,0001089 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/>
                            <a:t>. Indique los nucleones de este isótopo y calcule su defecto de masa y calcule su energía de enlace.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=1,007276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=1,008665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;1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=1,66·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−27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=3·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354013" indent="-354013" algn="just"/>
                          <a:r>
                            <a:rPr lang="es-ES" sz="1600" b="1" dirty="0" smtClean="0">
                              <a:solidFill>
                                <a:schemeClr val="tx1"/>
                              </a:solidFill>
                            </a:rPr>
                            <a:t>Sol</a:t>
                          </a:r>
                          <a:r>
                            <a:rPr lang="es-ES" sz="1600" dirty="0">
                              <a:solidFill>
                                <a:schemeClr val="tx1"/>
                              </a:solidFill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=0,1114781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i="1" dirty="0" smtClean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=1,67·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−11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oMath>
                          </a14:m>
                          <a:endParaRPr lang="es-ES" sz="1600" i="1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Considere los </a:t>
                          </a:r>
                          <a:r>
                            <a:rPr lang="es-ES" sz="1600" dirty="0" err="1"/>
                            <a:t>nucleidos</a:t>
                          </a:r>
                          <a:r>
                            <a:rPr lang="es-ES" sz="1600" dirty="0"/>
                            <a:t>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sPre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y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𝐻𝑒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 smtClean="0"/>
                            <a:t>, </a:t>
                          </a:r>
                          <a:r>
                            <a:rPr lang="es-ES" sz="1600" dirty="0"/>
                            <a:t>calcule la energía de enlace de cada uno e indique cuál de ellos es más estable y justifique la respuesta.</a:t>
                          </a:r>
                        </a:p>
                        <a:p>
                          <a:pPr marL="0" indent="0" algn="l"/>
                          <a:r>
                            <a:rPr lang="es-ES" sz="1600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=1,007276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=1,00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8665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b="0" dirty="0" smtClean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=3,0160494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b="0" dirty="0" smtClean="0"/>
                            <a:t>; </a:t>
                          </a:r>
                        </a:p>
                        <a:p>
                          <a:pPr marL="0" indent="0" algn="l"/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=4,00260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b="0" dirty="0" smtClean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=1,66·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−27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=3·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/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=1,28·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−12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 ∆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4,37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−12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oMath>
                          </a14:m>
                          <a:endParaRPr lang="es-ES" sz="1600" dirty="0" smtClean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9134883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>
                            <a:tabLst/>
                          </a:pPr>
                          <a:r>
                            <a:rPr lang="es-ES" sz="1600" dirty="0" smtClean="0"/>
                            <a:t>Calcule el defecto de masa de los </a:t>
                          </a:r>
                          <a:r>
                            <a:rPr lang="es-ES" sz="1600" dirty="0" err="1"/>
                            <a:t>núclidos</a:t>
                          </a:r>
                          <a:r>
                            <a:rPr lang="es-ES" sz="1600" dirty="0"/>
                            <a:t>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y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86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222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𝑅𝑛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y </a:t>
                          </a:r>
                          <a:r>
                            <a:rPr lang="es-ES" sz="1600" dirty="0"/>
                            <a:t>razone cuál de ellos es más estable. </a:t>
                          </a:r>
                        </a:p>
                        <a:p>
                          <a:pPr marL="0" indent="0" algn="just">
                            <a:tabLst/>
                          </a:pPr>
                          <a:r>
                            <a:rPr lang="es-ES" sz="1600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=11,009305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86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222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𝑅𝑛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=222,017574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=1,007276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endParaRPr lang="es-ES" sz="160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just"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=1,008665</m:t>
                                </m:r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;1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=1,66·</m:t>
                                </m:r>
                                <m:sSup>
                                  <m:sSup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  <m:t>−27</m:t>
                                    </m:r>
                                  </m:sup>
                                </m:sSup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𝑘𝑔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=3·</m:t>
                                </m:r>
                                <m:sSup>
                                  <m:sSup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</m:sSup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s-ES" sz="1600" b="1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354013" indent="-354013" algn="just"/>
                          <a:r>
                            <a:rPr lang="es-ES" sz="1600" b="1" dirty="0" smtClean="0">
                              <a:solidFill>
                                <a:schemeClr val="tx1"/>
                              </a:solidFill>
                            </a:rPr>
                            <a:t>Sol</a:t>
                          </a:r>
                          <a:r>
                            <a:rPr lang="es-ES" sz="1600" dirty="0">
                              <a:solidFill>
                                <a:schemeClr val="tx1"/>
                              </a:solidFill>
                            </a:rPr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0,079065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i="1" dirty="0" smtClean="0"/>
                            <a:t>;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86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222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𝑅𝑛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1,786602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endParaRPr lang="es-ES" sz="1600" i="1" dirty="0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59869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a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9172641"/>
                  </p:ext>
                </p:extLst>
              </p:nvPr>
            </p:nvGraphicFramePr>
            <p:xfrm>
              <a:off x="469901" y="1130300"/>
              <a:ext cx="8271490" cy="524662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097788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4946" t="-31667" r="-232" b="-35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092391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4946" t="-131667" r="-232" b="-25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  <a:tr h="133985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3.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4946" t="-189545" r="-232" b="-10863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9134883"/>
                      </a:ext>
                    </a:extLst>
                  </a:tr>
                  <a:tr h="138131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4.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46" t="-280617" r="-232" b="-528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59869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12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79400" y="1016844"/>
            <a:ext cx="845820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En 1896, </a:t>
            </a:r>
            <a:r>
              <a:rPr lang="es-ES" sz="1600" b="1" dirty="0"/>
              <a:t>Becquerel</a:t>
            </a:r>
            <a:r>
              <a:rPr lang="es-ES" sz="1600" dirty="0"/>
              <a:t> descubrió accidentalmente que los cristales de sal de uranio </a:t>
            </a:r>
            <a:r>
              <a:rPr lang="es-ES" sz="1600" dirty="0" smtClean="0"/>
              <a:t>emiten una </a:t>
            </a:r>
            <a:r>
              <a:rPr lang="es-ES" sz="1600" dirty="0"/>
              <a:t>radiación invisible que puede oscurecer una placa fotográfica incluso si la placa </a:t>
            </a:r>
            <a:r>
              <a:rPr lang="es-ES" sz="1600" dirty="0" smtClean="0"/>
              <a:t>se cubre </a:t>
            </a:r>
            <a:r>
              <a:rPr lang="es-ES" sz="1600" dirty="0"/>
              <a:t>para excluir la luz. </a:t>
            </a: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Después </a:t>
            </a:r>
            <a:r>
              <a:rPr lang="es-ES" sz="1600" dirty="0"/>
              <a:t>de muchas de estas observaciones bajo </a:t>
            </a:r>
            <a:r>
              <a:rPr lang="es-ES" sz="1600" dirty="0" smtClean="0"/>
              <a:t>condiciones controladas</a:t>
            </a:r>
            <a:r>
              <a:rPr lang="es-ES" sz="1600" dirty="0"/>
              <a:t>, concluyó que la radiación emitida por los cristales era de un nuevo tipo, </a:t>
            </a:r>
            <a:r>
              <a:rPr lang="es-ES" sz="1600" dirty="0" smtClean="0"/>
              <a:t>uno que </a:t>
            </a:r>
            <a:r>
              <a:rPr lang="es-ES" sz="1600" dirty="0"/>
              <a:t>no requería estimulación externa. </a:t>
            </a: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Esta </a:t>
            </a:r>
            <a:r>
              <a:rPr lang="es-ES" sz="1600" dirty="0"/>
              <a:t>emisión espontánea de radiación pronto </a:t>
            </a:r>
            <a:r>
              <a:rPr lang="es-ES" sz="1600" dirty="0" smtClean="0"/>
              <a:t>se llamó </a:t>
            </a:r>
            <a:r>
              <a:rPr lang="es-ES" sz="1600" i="1" dirty="0">
                <a:solidFill>
                  <a:srgbClr val="00B0F0"/>
                </a:solidFill>
              </a:rPr>
              <a:t>radiactividad</a:t>
            </a:r>
            <a:r>
              <a:rPr lang="es-ES" sz="1600" dirty="0"/>
              <a:t>. </a:t>
            </a: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Experimentos </a:t>
            </a:r>
            <a:r>
              <a:rPr lang="es-ES" sz="1600" dirty="0"/>
              <a:t>posteriores de otros científicos demostraron que </a:t>
            </a:r>
            <a:r>
              <a:rPr lang="es-ES" sz="1600" dirty="0" smtClean="0"/>
              <a:t>otras sustancias </a:t>
            </a:r>
            <a:r>
              <a:rPr lang="es-ES" sz="1600" dirty="0"/>
              <a:t>también eran radiactivas</a:t>
            </a:r>
            <a:r>
              <a:rPr lang="es-ES" sz="1600" dirty="0" smtClean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Las investigaciones más significativas de este tipo las desarrollaron </a:t>
            </a:r>
            <a:r>
              <a:rPr lang="es-ES" sz="1600" b="1" dirty="0"/>
              <a:t>Marie y Pierre </a:t>
            </a:r>
            <a:r>
              <a:rPr lang="es-ES" sz="1600" b="1" dirty="0" smtClean="0"/>
              <a:t>Curie</a:t>
            </a:r>
            <a:r>
              <a:rPr lang="es-ES" sz="1600" dirty="0" smtClean="0"/>
              <a:t>. Luego </a:t>
            </a:r>
            <a:r>
              <a:rPr lang="es-ES" sz="1600" dirty="0"/>
              <a:t>de varios años de cuidadosos y laboriosos procesos </a:t>
            </a:r>
            <a:r>
              <a:rPr lang="es-ES" sz="1600" dirty="0" smtClean="0"/>
              <a:t>reportaron </a:t>
            </a:r>
            <a:r>
              <a:rPr lang="es-ES" sz="1600" dirty="0"/>
              <a:t>el </a:t>
            </a:r>
            <a:r>
              <a:rPr lang="es-ES" sz="1600" dirty="0" smtClean="0"/>
              <a:t>descubrimiento de </a:t>
            </a:r>
            <a:r>
              <a:rPr lang="es-ES" sz="1600" dirty="0"/>
              <a:t>dos elementos anteriormente desconocidos, ambos radiactivos. Estos elementos </a:t>
            </a:r>
            <a:r>
              <a:rPr lang="es-ES" sz="1600" dirty="0" smtClean="0"/>
              <a:t>recibieron los </a:t>
            </a:r>
            <a:r>
              <a:rPr lang="es-ES" sz="1600" dirty="0"/>
              <a:t>nombres de </a:t>
            </a:r>
            <a:r>
              <a:rPr lang="es-ES" sz="1600" i="1" dirty="0">
                <a:solidFill>
                  <a:srgbClr val="00B0F0"/>
                </a:solidFill>
              </a:rPr>
              <a:t>polonio</a:t>
            </a:r>
            <a:r>
              <a:rPr lang="es-ES" sz="1600" dirty="0"/>
              <a:t> y </a:t>
            </a:r>
            <a:r>
              <a:rPr lang="es-ES" sz="1600" i="1" dirty="0">
                <a:solidFill>
                  <a:srgbClr val="00B0F0"/>
                </a:solidFill>
              </a:rPr>
              <a:t>radio</a:t>
            </a:r>
            <a:r>
              <a:rPr lang="es-ES" sz="1600" dirty="0"/>
              <a:t>. </a:t>
            </a: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i="1" dirty="0" smtClean="0">
                <a:solidFill>
                  <a:srgbClr val="00B0F0"/>
                </a:solidFill>
              </a:rPr>
              <a:t>Experimentos </a:t>
            </a:r>
            <a:r>
              <a:rPr lang="es-ES" sz="1600" i="1" dirty="0">
                <a:solidFill>
                  <a:srgbClr val="00B0F0"/>
                </a:solidFill>
              </a:rPr>
              <a:t>posteriores</a:t>
            </a:r>
            <a:r>
              <a:rPr lang="es-ES" sz="1600" dirty="0"/>
              <a:t>, incluido el famoso </a:t>
            </a:r>
            <a:r>
              <a:rPr lang="es-ES" sz="1600" dirty="0" smtClean="0"/>
              <a:t>trabajo de </a:t>
            </a:r>
            <a:r>
              <a:rPr lang="es-ES" sz="1600" dirty="0"/>
              <a:t>Rutherford sobre dispersión de partículas alfa, sugirió que </a:t>
            </a:r>
            <a:r>
              <a:rPr lang="es-ES" sz="1600" i="1" dirty="0">
                <a:solidFill>
                  <a:srgbClr val="00B0F0"/>
                </a:solidFill>
              </a:rPr>
              <a:t>la radiactividad </a:t>
            </a:r>
            <a:r>
              <a:rPr lang="es-ES" sz="1600" i="1" dirty="0" smtClean="0">
                <a:solidFill>
                  <a:srgbClr val="00B0F0"/>
                </a:solidFill>
              </a:rPr>
              <a:t>era resultado </a:t>
            </a:r>
            <a:r>
              <a:rPr lang="es-ES" sz="1600" i="1" dirty="0">
                <a:solidFill>
                  <a:srgbClr val="00B0F0"/>
                </a:solidFill>
              </a:rPr>
              <a:t>del decaimiento o desintegración, de núcleos inestables</a:t>
            </a:r>
            <a:r>
              <a:rPr lang="es-ES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5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4.1. Tipos de radiactividad</a:t>
            </a:r>
            <a:endParaRPr lang="es-ES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342900" y="1392607"/>
                <a:ext cx="8509000" cy="1079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ES" sz="1600" dirty="0"/>
                  <a:t>Una sustancia radiactiva puede emitir alguno de </a:t>
                </a:r>
                <a:r>
                  <a:rPr lang="es-ES" sz="1600" b="1" dirty="0"/>
                  <a:t>tres tipos de radiación</a:t>
                </a:r>
                <a:r>
                  <a:rPr lang="es-ES" sz="1600" dirty="0"/>
                  <a:t>: </a:t>
                </a:r>
                <a:r>
                  <a:rPr lang="es-ES" sz="1600" i="1" dirty="0">
                    <a:solidFill>
                      <a:srgbClr val="00B0F0"/>
                    </a:solidFill>
                  </a:rPr>
                  <a:t>partículas alfa </a:t>
                </a:r>
                <a:r>
                  <a:rPr lang="es-ES" sz="1600" dirty="0"/>
                  <a:t>(</a:t>
                </a:r>
                <a:r>
                  <a:rPr lang="es-ES" sz="1600" dirty="0">
                    <a:sym typeface="Symbol" panose="05050102010706020507" pitchFamily="18" charset="2"/>
                  </a:rPr>
                  <a:t></a:t>
                </a:r>
                <a:r>
                  <a:rPr lang="es-ES" sz="1600" dirty="0"/>
                  <a:t>), en la que las partículas emitidas son núcleos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es-ES" sz="1600" dirty="0"/>
                  <a:t>; </a:t>
                </a:r>
                <a:r>
                  <a:rPr lang="es-ES" sz="1600" i="1" dirty="0">
                    <a:solidFill>
                      <a:srgbClr val="00B0F0"/>
                    </a:solidFill>
                  </a:rPr>
                  <a:t>partículas beta </a:t>
                </a:r>
                <a:r>
                  <a:rPr lang="es-ES" sz="1600" dirty="0"/>
                  <a:t>(</a:t>
                </a:r>
                <a:r>
                  <a:rPr lang="es-ES" sz="1600" dirty="0">
                    <a:sym typeface="Symbol" panose="05050102010706020507" pitchFamily="18" charset="2"/>
                  </a:rPr>
                  <a:t></a:t>
                </a:r>
                <a:r>
                  <a:rPr lang="es-ES" sz="1600" dirty="0"/>
                  <a:t>), en la que las partículas emitidas son electrones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s-E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sz="1600" dirty="0"/>
                  <a:t> o positrones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s-ES" sz="1600" dirty="0"/>
                  <a:t>); y </a:t>
                </a:r>
                <a:r>
                  <a:rPr lang="es-ES" sz="1600" i="1" dirty="0">
                    <a:solidFill>
                      <a:srgbClr val="00B0F0"/>
                    </a:solidFill>
                  </a:rPr>
                  <a:t>rayos gamma </a:t>
                </a:r>
                <a:r>
                  <a:rPr lang="es-ES" sz="1600" dirty="0"/>
                  <a:t>(</a:t>
                </a:r>
                <a:r>
                  <a:rPr lang="es-ES" sz="1600" dirty="0">
                    <a:sym typeface="Symbol" panose="05050102010706020507" pitchFamily="18" charset="2"/>
                  </a:rPr>
                  <a:t></a:t>
                </a:r>
                <a:r>
                  <a:rPr lang="es-ES" sz="1600" dirty="0"/>
                  <a:t>), en la que los “rayos” emitidos son fotones de alta energía</a:t>
                </a:r>
                <a:r>
                  <a:rPr lang="es-ES" sz="1600" dirty="0" smtClean="0"/>
                  <a:t>.</a:t>
                </a:r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392607"/>
                <a:ext cx="8509000" cy="1079526"/>
              </a:xfrm>
              <a:prstGeom prst="rect">
                <a:avLst/>
              </a:prstGeom>
              <a:blipFill>
                <a:blip r:embed="rId2"/>
                <a:stretch>
                  <a:fillRect l="-358" t="-3371" r="-430" b="-618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upo 7"/>
          <p:cNvGrpSpPr/>
          <p:nvPr/>
        </p:nvGrpSpPr>
        <p:grpSpPr>
          <a:xfrm>
            <a:off x="933555" y="2521164"/>
            <a:ext cx="7286816" cy="1743087"/>
            <a:chOff x="976640" y="1253339"/>
            <a:chExt cx="7286816" cy="1743087"/>
          </a:xfrm>
        </p:grpSpPr>
        <p:grpSp>
          <p:nvGrpSpPr>
            <p:cNvPr id="9" name="50 Grupo"/>
            <p:cNvGrpSpPr/>
            <p:nvPr/>
          </p:nvGrpSpPr>
          <p:grpSpPr>
            <a:xfrm>
              <a:off x="4075504" y="1320395"/>
              <a:ext cx="2465832" cy="1569720"/>
              <a:chOff x="4224528" y="2258568"/>
              <a:chExt cx="2465832" cy="1569720"/>
            </a:xfrm>
          </p:grpSpPr>
          <p:sp>
            <p:nvSpPr>
              <p:cNvPr id="34" name="51 Rectángulo"/>
              <p:cNvSpPr/>
              <p:nvPr/>
            </p:nvSpPr>
            <p:spPr bwMode="auto">
              <a:xfrm>
                <a:off x="4224528" y="2258568"/>
                <a:ext cx="2423160" cy="137160"/>
              </a:xfrm>
              <a:prstGeom prst="rect">
                <a:avLst/>
              </a:prstGeom>
              <a:solidFill>
                <a:schemeClr val="accent4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52 Rectángulo"/>
              <p:cNvSpPr/>
              <p:nvPr/>
            </p:nvSpPr>
            <p:spPr bwMode="auto">
              <a:xfrm>
                <a:off x="4267200" y="3691128"/>
                <a:ext cx="2423160" cy="137160"/>
              </a:xfrm>
              <a:prstGeom prst="rect">
                <a:avLst/>
              </a:prstGeom>
              <a:solidFill>
                <a:schemeClr val="accent4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" name="53 CuadroTexto"/>
            <p:cNvSpPr txBox="1"/>
            <p:nvPr/>
          </p:nvSpPr>
          <p:spPr>
            <a:xfrm>
              <a:off x="7019872" y="1640435"/>
              <a:ext cx="10424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smtClean="0"/>
                <a:t>Radiación alfa </a:t>
              </a:r>
              <a:endParaRPr lang="es-ES" sz="1000" dirty="0"/>
            </a:p>
          </p:txBody>
        </p:sp>
        <p:sp>
          <p:nvSpPr>
            <p:cNvPr id="11" name="54 Rectángulo"/>
            <p:cNvSpPr/>
            <p:nvPr/>
          </p:nvSpPr>
          <p:spPr bwMode="auto">
            <a:xfrm>
              <a:off x="8117152" y="1347827"/>
              <a:ext cx="146304" cy="1481328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2" name="55 Grupo"/>
            <p:cNvGrpSpPr/>
            <p:nvPr/>
          </p:nvGrpSpPr>
          <p:grpSpPr>
            <a:xfrm>
              <a:off x="976640" y="1840651"/>
              <a:ext cx="681228" cy="470916"/>
              <a:chOff x="1125664" y="2778824"/>
              <a:chExt cx="681228" cy="470916"/>
            </a:xfrm>
          </p:grpSpPr>
          <p:sp>
            <p:nvSpPr>
              <p:cNvPr id="31" name="56 Cilindro"/>
              <p:cNvSpPr/>
              <p:nvPr/>
            </p:nvSpPr>
            <p:spPr bwMode="auto">
              <a:xfrm rot="5400000">
                <a:off x="1230820" y="2673668"/>
                <a:ext cx="470916" cy="681228"/>
              </a:xfrm>
              <a:prstGeom prst="can">
                <a:avLst>
                  <a:gd name="adj" fmla="val 41794"/>
                </a:avLst>
              </a:prstGeom>
              <a:gradFill flip="none" rotWithShape="1">
                <a:gsLst>
                  <a:gs pos="0">
                    <a:srgbClr val="8488C4"/>
                  </a:gs>
                  <a:gs pos="53000">
                    <a:srgbClr val="D4DEFF"/>
                  </a:gs>
                  <a:gs pos="83000">
                    <a:srgbClr val="D4DEFF"/>
                  </a:gs>
                  <a:gs pos="100000">
                    <a:srgbClr val="96AB94"/>
                  </a:gs>
                </a:gsLst>
                <a:lin ang="2700000" scaled="1"/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57 Elipse"/>
              <p:cNvSpPr/>
              <p:nvPr/>
            </p:nvSpPr>
            <p:spPr bwMode="auto">
              <a:xfrm>
                <a:off x="1681162" y="2928937"/>
                <a:ext cx="66675" cy="15240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" name="58 Grupo"/>
            <p:cNvGrpSpPr/>
            <p:nvPr/>
          </p:nvGrpSpPr>
          <p:grpSpPr>
            <a:xfrm>
              <a:off x="3627448" y="1253339"/>
              <a:ext cx="2725706" cy="1743087"/>
              <a:chOff x="3776472" y="2191512"/>
              <a:chExt cx="2725706" cy="1743087"/>
            </a:xfrm>
          </p:grpSpPr>
          <p:sp>
            <p:nvSpPr>
              <p:cNvPr id="21" name="59 CuadroTexto"/>
              <p:cNvSpPr txBox="1"/>
              <p:nvPr/>
            </p:nvSpPr>
            <p:spPr>
              <a:xfrm>
                <a:off x="3776472" y="3657600"/>
                <a:ext cx="429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200" dirty="0" smtClean="0"/>
                  <a:t>+q</a:t>
                </a:r>
                <a:endParaRPr lang="es-ES" sz="1200" dirty="0"/>
              </a:p>
            </p:txBody>
          </p:sp>
          <p:sp>
            <p:nvSpPr>
              <p:cNvPr id="22" name="60 CuadroTexto"/>
              <p:cNvSpPr txBox="1"/>
              <p:nvPr/>
            </p:nvSpPr>
            <p:spPr>
              <a:xfrm>
                <a:off x="3800856" y="2191512"/>
                <a:ext cx="4297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ES" sz="1200" dirty="0" smtClean="0"/>
                  <a:t>-q</a:t>
                </a:r>
                <a:endParaRPr lang="es-ES" sz="1200" dirty="0"/>
              </a:p>
            </p:txBody>
          </p:sp>
          <p:grpSp>
            <p:nvGrpSpPr>
              <p:cNvPr id="23" name="61 Grupo"/>
              <p:cNvGrpSpPr/>
              <p:nvPr/>
            </p:nvGrpSpPr>
            <p:grpSpPr>
              <a:xfrm>
                <a:off x="4349496" y="2445290"/>
                <a:ext cx="2152682" cy="1206214"/>
                <a:chOff x="4559808" y="4127786"/>
                <a:chExt cx="2152682" cy="1206214"/>
              </a:xfrm>
            </p:grpSpPr>
            <p:cxnSp>
              <p:nvCxnSpPr>
                <p:cNvPr id="24" name="62 Conector recto de flecha"/>
                <p:cNvCxnSpPr/>
                <p:nvPr/>
              </p:nvCxnSpPr>
              <p:spPr bwMode="auto">
                <a:xfrm rot="5400000" flipH="1" flipV="1">
                  <a:off x="5397278" y="4728972"/>
                  <a:ext cx="1197070" cy="79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5" name="63 Conector recto de flecha"/>
                <p:cNvCxnSpPr/>
                <p:nvPr/>
              </p:nvCxnSpPr>
              <p:spPr bwMode="auto">
                <a:xfrm rot="5400000" flipH="1" flipV="1">
                  <a:off x="5759990" y="4735068"/>
                  <a:ext cx="1197070" cy="79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6" name="64 Conector recto de flecha"/>
                <p:cNvCxnSpPr/>
                <p:nvPr/>
              </p:nvCxnSpPr>
              <p:spPr bwMode="auto">
                <a:xfrm rot="5400000" flipH="1" flipV="1">
                  <a:off x="6113558" y="4732020"/>
                  <a:ext cx="1197070" cy="79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7" name="65 Conector recto de flecha"/>
                <p:cNvCxnSpPr/>
                <p:nvPr/>
              </p:nvCxnSpPr>
              <p:spPr bwMode="auto">
                <a:xfrm rot="5400000" flipH="1" flipV="1">
                  <a:off x="4333526" y="4725924"/>
                  <a:ext cx="1197070" cy="79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8" name="66 Conector recto de flecha"/>
                <p:cNvCxnSpPr/>
                <p:nvPr/>
              </p:nvCxnSpPr>
              <p:spPr bwMode="auto">
                <a:xfrm rot="5400000" flipH="1" flipV="1">
                  <a:off x="4696238" y="4732020"/>
                  <a:ext cx="1197070" cy="79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29" name="67 Conector recto de flecha"/>
                <p:cNvCxnSpPr/>
                <p:nvPr/>
              </p:nvCxnSpPr>
              <p:spPr bwMode="auto">
                <a:xfrm rot="5400000" flipH="1" flipV="1">
                  <a:off x="5049806" y="4728972"/>
                  <a:ext cx="1197070" cy="79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0" name="68 Conector recto de flecha"/>
                <p:cNvCxnSpPr/>
                <p:nvPr/>
              </p:nvCxnSpPr>
              <p:spPr bwMode="auto">
                <a:xfrm rot="5400000" flipH="1" flipV="1">
                  <a:off x="3961670" y="4728972"/>
                  <a:ext cx="1197070" cy="794"/>
                </a:xfrm>
                <a:prstGeom prst="straightConnector1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</p:grpSp>
        </p:grpSp>
        <p:cxnSp>
          <p:nvCxnSpPr>
            <p:cNvPr id="14" name="69 Conector recto"/>
            <p:cNvCxnSpPr/>
            <p:nvPr/>
          </p:nvCxnSpPr>
          <p:spPr bwMode="auto">
            <a:xfrm>
              <a:off x="1594051" y="2080871"/>
              <a:ext cx="2507456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" name="70 Grupo"/>
            <p:cNvGrpSpPr/>
            <p:nvPr/>
          </p:nvGrpSpPr>
          <p:grpSpPr>
            <a:xfrm>
              <a:off x="4085478" y="1901230"/>
              <a:ext cx="4040818" cy="882205"/>
              <a:chOff x="4234502" y="2839403"/>
              <a:chExt cx="4040818" cy="882205"/>
            </a:xfrm>
          </p:grpSpPr>
          <p:cxnSp>
            <p:nvCxnSpPr>
              <p:cNvPr id="18" name="71 Conector recto"/>
              <p:cNvCxnSpPr/>
              <p:nvPr/>
            </p:nvCxnSpPr>
            <p:spPr bwMode="auto">
              <a:xfrm>
                <a:off x="4234502" y="3019425"/>
                <a:ext cx="4018026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72 Forma libre"/>
              <p:cNvSpPr/>
              <p:nvPr/>
            </p:nvSpPr>
            <p:spPr bwMode="auto">
              <a:xfrm>
                <a:off x="4251960" y="2839403"/>
                <a:ext cx="4023360" cy="182880"/>
              </a:xfrm>
              <a:custGeom>
                <a:avLst/>
                <a:gdLst>
                  <a:gd name="connsiteX0" fmla="*/ 0 w 4023360"/>
                  <a:gd name="connsiteY0" fmla="*/ 182880 h 182880"/>
                  <a:gd name="connsiteX1" fmla="*/ 1499616 w 4023360"/>
                  <a:gd name="connsiteY1" fmla="*/ 146304 h 182880"/>
                  <a:gd name="connsiteX2" fmla="*/ 2423160 w 4023360"/>
                  <a:gd name="connsiteY2" fmla="*/ 109728 h 182880"/>
                  <a:gd name="connsiteX3" fmla="*/ 4023360 w 4023360"/>
                  <a:gd name="connsiteY3" fmla="*/ 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23360" h="182880">
                    <a:moveTo>
                      <a:pt x="0" y="182880"/>
                    </a:moveTo>
                    <a:lnTo>
                      <a:pt x="1499616" y="146304"/>
                    </a:lnTo>
                    <a:cubicBezTo>
                      <a:pt x="1903476" y="134112"/>
                      <a:pt x="2002536" y="134112"/>
                      <a:pt x="2423160" y="109728"/>
                    </a:cubicBezTo>
                    <a:cubicBezTo>
                      <a:pt x="2843784" y="85344"/>
                      <a:pt x="3433572" y="42672"/>
                      <a:pt x="4023360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73 Forma libre"/>
              <p:cNvSpPr/>
              <p:nvPr/>
            </p:nvSpPr>
            <p:spPr bwMode="auto">
              <a:xfrm>
                <a:off x="4252912" y="3024188"/>
                <a:ext cx="4013263" cy="697420"/>
              </a:xfrm>
              <a:custGeom>
                <a:avLst/>
                <a:gdLst>
                  <a:gd name="connsiteX0" fmla="*/ 0 w 4014216"/>
                  <a:gd name="connsiteY0" fmla="*/ 0 h 804672"/>
                  <a:gd name="connsiteX1" fmla="*/ 877824 w 4014216"/>
                  <a:gd name="connsiteY1" fmla="*/ 73152 h 804672"/>
                  <a:gd name="connsiteX2" fmla="*/ 1682496 w 4014216"/>
                  <a:gd name="connsiteY2" fmla="*/ 182880 h 804672"/>
                  <a:gd name="connsiteX3" fmla="*/ 2212848 w 4014216"/>
                  <a:gd name="connsiteY3" fmla="*/ 310896 h 804672"/>
                  <a:gd name="connsiteX4" fmla="*/ 2414016 w 4014216"/>
                  <a:gd name="connsiteY4" fmla="*/ 365760 h 804672"/>
                  <a:gd name="connsiteX5" fmla="*/ 4014216 w 4014216"/>
                  <a:gd name="connsiteY5" fmla="*/ 804672 h 804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4216" h="804672">
                    <a:moveTo>
                      <a:pt x="0" y="0"/>
                    </a:moveTo>
                    <a:cubicBezTo>
                      <a:pt x="298704" y="21336"/>
                      <a:pt x="597408" y="42672"/>
                      <a:pt x="877824" y="73152"/>
                    </a:cubicBezTo>
                    <a:cubicBezTo>
                      <a:pt x="1158240" y="103632"/>
                      <a:pt x="1459992" y="143256"/>
                      <a:pt x="1682496" y="182880"/>
                    </a:cubicBezTo>
                    <a:cubicBezTo>
                      <a:pt x="1905000" y="222504"/>
                      <a:pt x="2090928" y="280416"/>
                      <a:pt x="2212848" y="310896"/>
                    </a:cubicBezTo>
                    <a:cubicBezTo>
                      <a:pt x="2334768" y="341376"/>
                      <a:pt x="2414016" y="365760"/>
                      <a:pt x="2414016" y="365760"/>
                    </a:cubicBezTo>
                    <a:lnTo>
                      <a:pt x="4014216" y="804672"/>
                    </a:lnTo>
                  </a:path>
                </a:pathLst>
              </a:custGeom>
              <a:noFill/>
              <a:ln w="22225" cap="flat" cmpd="sng" algn="ctr">
                <a:solidFill>
                  <a:srgbClr val="1C47D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" name="74 CuadroTexto"/>
            <p:cNvSpPr txBox="1"/>
            <p:nvPr/>
          </p:nvSpPr>
          <p:spPr>
            <a:xfrm>
              <a:off x="6980248" y="2679803"/>
              <a:ext cx="10424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smtClean="0"/>
                <a:t>Radiación beta </a:t>
              </a:r>
              <a:endParaRPr lang="es-ES" sz="1000" dirty="0"/>
            </a:p>
          </p:txBody>
        </p:sp>
        <p:sp>
          <p:nvSpPr>
            <p:cNvPr id="17" name="75 CuadroTexto"/>
            <p:cNvSpPr txBox="1"/>
            <p:nvPr/>
          </p:nvSpPr>
          <p:spPr>
            <a:xfrm>
              <a:off x="6919288" y="2058011"/>
              <a:ext cx="1222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dirty="0" smtClean="0"/>
                <a:t>Radiación gamma</a:t>
              </a:r>
              <a:endParaRPr lang="es-ES" sz="1000" dirty="0"/>
            </a:p>
          </p:txBody>
        </p:sp>
      </p:grpSp>
      <p:sp>
        <p:nvSpPr>
          <p:cNvPr id="36" name="81 CuadroTexto"/>
          <p:cNvSpPr txBox="1"/>
          <p:nvPr/>
        </p:nvSpPr>
        <p:spPr>
          <a:xfrm>
            <a:off x="378645" y="4566009"/>
            <a:ext cx="70381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S" sz="1600" b="1" dirty="0" smtClean="0">
                <a:solidFill>
                  <a:srgbClr val="FF0000"/>
                </a:solidFill>
              </a:rPr>
              <a:t>Radiación alfa (</a:t>
            </a:r>
            <a:r>
              <a:rPr lang="es-ES" sz="1600" b="1" dirty="0" smtClean="0">
                <a:solidFill>
                  <a:srgbClr val="FF0000"/>
                </a:solidFill>
                <a:sym typeface="Symbol"/>
              </a:rPr>
              <a:t>)</a:t>
            </a:r>
            <a:r>
              <a:rPr lang="es-ES" sz="1600" dirty="0" smtClean="0">
                <a:sym typeface="Symbol"/>
              </a:rPr>
              <a:t> son núcleos de Helio emitidos una velocidad de unos 16.000 km/s</a:t>
            </a:r>
          </a:p>
          <a:p>
            <a:pPr algn="just">
              <a:spcAft>
                <a:spcPts val="1200"/>
              </a:spcAft>
            </a:pPr>
            <a:r>
              <a:rPr lang="es-ES" sz="1600" b="1" dirty="0">
                <a:solidFill>
                  <a:srgbClr val="1C47D2"/>
                </a:solidFill>
              </a:rPr>
              <a:t>Radiación beta (</a:t>
            </a:r>
            <a:r>
              <a:rPr lang="es-ES" sz="1600" b="1" dirty="0">
                <a:solidFill>
                  <a:srgbClr val="1C47D2"/>
                </a:solidFill>
                <a:sym typeface="Symbol"/>
              </a:rPr>
              <a:t>)</a:t>
            </a:r>
            <a:r>
              <a:rPr lang="es-ES" sz="1600" dirty="0">
                <a:solidFill>
                  <a:srgbClr val="1C47D2"/>
                </a:solidFill>
                <a:sym typeface="Symbol"/>
              </a:rPr>
              <a:t> </a:t>
            </a:r>
            <a:r>
              <a:rPr lang="es-ES" sz="1600" dirty="0">
                <a:sym typeface="Symbol"/>
              </a:rPr>
              <a:t>son electrones que proceden del núcleo por desintegración de un neutrón y son emitidos por el núcleo a unos 260.000 </a:t>
            </a:r>
            <a:r>
              <a:rPr lang="es-ES" sz="1600" dirty="0" smtClean="0">
                <a:sym typeface="Symbol"/>
              </a:rPr>
              <a:t>km/s</a:t>
            </a:r>
          </a:p>
          <a:p>
            <a:pPr algn="just">
              <a:spcAft>
                <a:spcPts val="1200"/>
              </a:spcAft>
            </a:pPr>
            <a:r>
              <a:rPr lang="es-ES" sz="1600" b="1" dirty="0">
                <a:solidFill>
                  <a:srgbClr val="7030A0"/>
                </a:solidFill>
              </a:rPr>
              <a:t>Radiación gamma (</a:t>
            </a:r>
            <a:r>
              <a:rPr lang="es-ES" sz="1600" b="1" dirty="0">
                <a:solidFill>
                  <a:srgbClr val="7030A0"/>
                </a:solidFill>
                <a:sym typeface="Symbol"/>
              </a:rPr>
              <a:t>)</a:t>
            </a:r>
            <a:r>
              <a:rPr lang="es-ES" sz="1600" dirty="0">
                <a:solidFill>
                  <a:srgbClr val="7030A0"/>
                </a:solidFill>
                <a:sym typeface="Symbol"/>
              </a:rPr>
              <a:t> </a:t>
            </a:r>
            <a:r>
              <a:rPr lang="es-ES" sz="1600" dirty="0">
                <a:sym typeface="Symbol"/>
              </a:rPr>
              <a:t>es de naturaleza </a:t>
            </a:r>
            <a:r>
              <a:rPr lang="es-ES" sz="1600" dirty="0" smtClean="0">
                <a:sym typeface="Symbol"/>
              </a:rPr>
              <a:t>electromagnética</a:t>
            </a:r>
            <a:endParaRPr lang="es-ES" sz="1600" dirty="0"/>
          </a:p>
        </p:txBody>
      </p:sp>
      <p:grpSp>
        <p:nvGrpSpPr>
          <p:cNvPr id="37" name="Grupo 36"/>
          <p:cNvGrpSpPr/>
          <p:nvPr/>
        </p:nvGrpSpPr>
        <p:grpSpPr>
          <a:xfrm>
            <a:off x="7821925" y="4472234"/>
            <a:ext cx="723465" cy="699282"/>
            <a:chOff x="1626919" y="3411733"/>
            <a:chExt cx="1098547" cy="1061826"/>
          </a:xfrm>
        </p:grpSpPr>
        <p:pic>
          <p:nvPicPr>
            <p:cNvPr id="38" name="Imagen 37" descr="Clipart - Esfera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940" y="3897559"/>
              <a:ext cx="576000" cy="576000"/>
            </a:xfrm>
            <a:prstGeom prst="rect">
              <a:avLst/>
            </a:prstGeom>
          </p:spPr>
        </p:pic>
        <p:pic>
          <p:nvPicPr>
            <p:cNvPr id="39" name="Imagen 38" descr="Clipart - Esfera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919" y="3737516"/>
              <a:ext cx="576000" cy="576000"/>
            </a:xfrm>
            <a:prstGeom prst="rect">
              <a:avLst/>
            </a:prstGeom>
          </p:spPr>
        </p:pic>
        <p:pic>
          <p:nvPicPr>
            <p:cNvPr id="40" name="Imagen 39" descr="Clipart - Esfera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0434" y="3411733"/>
              <a:ext cx="576000" cy="576000"/>
            </a:xfrm>
            <a:prstGeom prst="rect">
              <a:avLst/>
            </a:prstGeom>
          </p:spPr>
        </p:pic>
        <p:pic>
          <p:nvPicPr>
            <p:cNvPr id="41" name="Imagen 40" descr="Clipart - Esfera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466" y="3656888"/>
              <a:ext cx="576000" cy="576000"/>
            </a:xfrm>
            <a:prstGeom prst="rect">
              <a:avLst/>
            </a:prstGeom>
          </p:spPr>
        </p:pic>
      </p:grpSp>
      <p:pic>
        <p:nvPicPr>
          <p:cNvPr id="42" name="83 Imagen" descr="esfer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74" t="7895" r="9587" b="11466"/>
          <a:stretch>
            <a:fillRect/>
          </a:stretch>
        </p:blipFill>
        <p:spPr>
          <a:xfrm>
            <a:off x="8131839" y="5455692"/>
            <a:ext cx="146304" cy="146304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4" t="7721" r="10935" b="75139"/>
          <a:stretch/>
        </p:blipFill>
        <p:spPr>
          <a:xfrm>
            <a:off x="7816846" y="5970459"/>
            <a:ext cx="868856" cy="47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4.1. Tipos de radiactividad</a:t>
            </a:r>
            <a:endParaRPr lang="es-ES" b="1" dirty="0">
              <a:solidFill>
                <a:srgbClr val="002060"/>
              </a:solidFill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69945"/>
              </p:ext>
            </p:extLst>
          </p:nvPr>
        </p:nvGraphicFramePr>
        <p:xfrm>
          <a:off x="609600" y="1885198"/>
          <a:ext cx="8128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107">
                  <a:extLst>
                    <a:ext uri="{9D8B030D-6E8A-4147-A177-3AD203B41FA5}">
                      <a16:colId xmlns:a16="http://schemas.microsoft.com/office/drawing/2014/main" val="4079446022"/>
                    </a:ext>
                  </a:extLst>
                </a:gridCol>
                <a:gridCol w="1068820">
                  <a:extLst>
                    <a:ext uri="{9D8B030D-6E8A-4147-A177-3AD203B41FA5}">
                      <a16:colId xmlns:a16="http://schemas.microsoft.com/office/drawing/2014/main" val="2728257919"/>
                    </a:ext>
                  </a:extLst>
                </a:gridCol>
                <a:gridCol w="919682">
                  <a:extLst>
                    <a:ext uri="{9D8B030D-6E8A-4147-A177-3AD203B41FA5}">
                      <a16:colId xmlns:a16="http://schemas.microsoft.com/office/drawing/2014/main" val="955632212"/>
                    </a:ext>
                  </a:extLst>
                </a:gridCol>
                <a:gridCol w="3231315">
                  <a:extLst>
                    <a:ext uri="{9D8B030D-6E8A-4147-A177-3AD203B41FA5}">
                      <a16:colId xmlns:a16="http://schemas.microsoft.com/office/drawing/2014/main" val="1715547766"/>
                    </a:ext>
                  </a:extLst>
                </a:gridCol>
                <a:gridCol w="1889076">
                  <a:extLst>
                    <a:ext uri="{9D8B030D-6E8A-4147-A177-3AD203B41FA5}">
                      <a16:colId xmlns:a16="http://schemas.microsoft.com/office/drawing/2014/main" val="1550543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Radiación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Masa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Carga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Poder de penetración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Poder de ionización</a:t>
                      </a:r>
                      <a:endParaRPr lang="es-E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12673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Alfa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4 u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+ 2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Absorbida por</a:t>
                      </a:r>
                      <a:r>
                        <a:rPr lang="es-ES" sz="1400" baseline="0" dirty="0" smtClean="0"/>
                        <a:t> una hoja de papel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Muy grande</a:t>
                      </a:r>
                      <a:endParaRPr lang="es-E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2286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Beta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1/1840</a:t>
                      </a:r>
                      <a:r>
                        <a:rPr lang="es-ES" sz="1400" baseline="0" dirty="0" smtClean="0"/>
                        <a:t> u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- 1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Absorbida por una hoja de aluminio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Menor que la radiación alfa</a:t>
                      </a:r>
                      <a:endParaRPr lang="es-E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958702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Gamma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0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0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Absorbida por un bloque</a:t>
                      </a:r>
                      <a:r>
                        <a:rPr lang="es-ES" sz="1400" baseline="0" dirty="0" smtClean="0"/>
                        <a:t> de plomo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Muy pequeño</a:t>
                      </a:r>
                      <a:endParaRPr lang="es-E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051319319"/>
                  </a:ext>
                </a:extLst>
              </a:tr>
            </a:tbl>
          </a:graphicData>
        </a:graphic>
      </p:graphicFrame>
      <p:pic>
        <p:nvPicPr>
          <p:cNvPr id="7" name="17 Imagen" descr="o_animtipos_radiac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879" y="3751179"/>
            <a:ext cx="4228221" cy="2446421"/>
          </a:xfrm>
          <a:prstGeom prst="rect">
            <a:avLst/>
          </a:prstGeom>
        </p:spPr>
      </p:pic>
      <p:sp>
        <p:nvSpPr>
          <p:cNvPr id="8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Propiedades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4.2. Leyes del decaimiento radiactivo (Rutherford y </a:t>
            </a:r>
            <a:r>
              <a:rPr lang="es-ES" b="1" dirty="0" err="1" smtClean="0">
                <a:solidFill>
                  <a:srgbClr val="002060"/>
                </a:solidFill>
              </a:rPr>
              <a:t>Sody</a:t>
            </a:r>
            <a:r>
              <a:rPr lang="es-ES" b="1" dirty="0" smtClean="0">
                <a:solidFill>
                  <a:srgbClr val="002060"/>
                </a:solidFill>
              </a:rPr>
              <a:t>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9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Decaimiento alfa</a:t>
            </a:r>
            <a:endParaRPr lang="es-E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/>
              <p:cNvSpPr/>
              <p:nvPr/>
            </p:nvSpPr>
            <p:spPr>
              <a:xfrm>
                <a:off x="685800" y="1910016"/>
                <a:ext cx="8051800" cy="85882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S" sz="1600" dirty="0" smtClean="0">
                    <a:latin typeface="+mj-lt"/>
                  </a:rPr>
                  <a:t>Si un núcleo emite una partícula alfa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es-ES" sz="1600" dirty="0" smtClean="0">
                    <a:latin typeface="+mj-lt"/>
                  </a:rPr>
                  <a:t>, </a:t>
                </a:r>
                <a:r>
                  <a:rPr lang="es-ES" sz="1600" dirty="0">
                    <a:latin typeface="+mj-lt"/>
                  </a:rPr>
                  <a:t>pierde dos protones y dos neutrones. Por </a:t>
                </a:r>
                <a:r>
                  <a:rPr lang="es-ES" sz="1600" dirty="0" smtClean="0">
                    <a:latin typeface="+mj-lt"/>
                  </a:rPr>
                  <a:t>lo tanto</a:t>
                </a:r>
                <a:r>
                  <a:rPr lang="es-ES" sz="1600" dirty="0">
                    <a:latin typeface="+mj-lt"/>
                  </a:rPr>
                  <a:t>, el número de neutrones </a:t>
                </a:r>
                <a:r>
                  <a:rPr lang="es-ES" sz="1600" i="1" dirty="0">
                    <a:latin typeface="+mj-lt"/>
                  </a:rPr>
                  <a:t>N </a:t>
                </a:r>
                <a:r>
                  <a:rPr lang="es-ES" sz="1600" dirty="0">
                    <a:latin typeface="+mj-lt"/>
                  </a:rPr>
                  <a:t>de un solo núcleo disminuye por 2, </a:t>
                </a:r>
                <a:r>
                  <a:rPr lang="es-ES" sz="1600" i="1" dirty="0">
                    <a:latin typeface="+mj-lt"/>
                  </a:rPr>
                  <a:t>Z </a:t>
                </a:r>
                <a:r>
                  <a:rPr lang="es-ES" sz="1600" dirty="0">
                    <a:latin typeface="+mj-lt"/>
                  </a:rPr>
                  <a:t>disminuye por 2 </a:t>
                </a:r>
                <a:r>
                  <a:rPr lang="es-ES" sz="1600" dirty="0" smtClean="0">
                    <a:latin typeface="+mj-lt"/>
                  </a:rPr>
                  <a:t>y </a:t>
                </a:r>
                <a:r>
                  <a:rPr lang="es-ES" sz="1600" i="1" dirty="0" smtClean="0">
                    <a:latin typeface="+mj-lt"/>
                  </a:rPr>
                  <a:t>A </a:t>
                </a:r>
                <a:r>
                  <a:rPr lang="es-ES" sz="1600" dirty="0">
                    <a:latin typeface="+mj-lt"/>
                  </a:rPr>
                  <a:t>disminuye </a:t>
                </a:r>
                <a:r>
                  <a:rPr lang="es-ES" sz="1600" dirty="0" smtClean="0">
                    <a:latin typeface="+mj-lt"/>
                  </a:rPr>
                  <a:t>en </a:t>
                </a:r>
                <a:r>
                  <a:rPr lang="es-ES" sz="1600" dirty="0">
                    <a:latin typeface="+mj-lt"/>
                  </a:rPr>
                  <a:t>4</a:t>
                </a:r>
                <a:r>
                  <a:rPr lang="es-ES" sz="1600" dirty="0" smtClean="0">
                    <a:latin typeface="+mj-lt"/>
                  </a:rPr>
                  <a:t>.</a:t>
                </a:r>
                <a:endParaRPr lang="es-ES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ángulo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10016"/>
                <a:ext cx="8051800" cy="8588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 CuadroTexto"/>
              <p:cNvSpPr txBox="1"/>
              <p:nvPr/>
            </p:nvSpPr>
            <p:spPr>
              <a:xfrm>
                <a:off x="2821695" y="3103614"/>
                <a:ext cx="1890005" cy="34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𝑍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𝐴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𝑋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−4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𝑌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𝐻𝑒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695" y="3103614"/>
                <a:ext cx="1890005" cy="3434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2"/>
          <p:cNvSpPr/>
          <p:nvPr/>
        </p:nvSpPr>
        <p:spPr>
          <a:xfrm>
            <a:off x="685800" y="3757126"/>
            <a:ext cx="55969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donde X se llama </a:t>
            </a:r>
            <a:r>
              <a:rPr lang="es-ES" sz="1600" b="1" dirty="0">
                <a:latin typeface="+mj-lt"/>
              </a:rPr>
              <a:t>núcleo padre </a:t>
            </a:r>
            <a:r>
              <a:rPr lang="es-ES" sz="1600" dirty="0" smtClean="0">
                <a:latin typeface="+mj-lt"/>
              </a:rPr>
              <a:t>e </a:t>
            </a:r>
            <a:r>
              <a:rPr lang="es-ES" sz="1600" dirty="0">
                <a:latin typeface="+mj-lt"/>
              </a:rPr>
              <a:t>Y se conoce como </a:t>
            </a:r>
            <a:r>
              <a:rPr lang="es-ES" sz="1600" b="1" dirty="0">
                <a:latin typeface="+mj-lt"/>
              </a:rPr>
              <a:t>núcleo </a:t>
            </a:r>
            <a:r>
              <a:rPr lang="es-ES" sz="1600" b="1" dirty="0" smtClean="0">
                <a:latin typeface="+mj-lt"/>
              </a:rPr>
              <a:t>hijo.</a:t>
            </a:r>
            <a:endParaRPr lang="es-ES" sz="1600" dirty="0">
              <a:latin typeface="+mj-lt"/>
            </a:endParaRPr>
          </a:p>
        </p:txBody>
      </p:sp>
      <p:pic>
        <p:nvPicPr>
          <p:cNvPr id="11" name="44 Imagen" descr="AnimationSoddy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882056"/>
            <a:ext cx="2336800" cy="155786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5800" y="4566923"/>
            <a:ext cx="80518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+mj-lt"/>
              </a:rPr>
              <a:t>Para que ocurra emisión alfa,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la masa del padre debe ser mayor que la masa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combinada del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hijo y la partícula alfa</a:t>
            </a:r>
            <a:r>
              <a:rPr lang="es-ES" sz="1600" dirty="0">
                <a:latin typeface="+mj-lt"/>
              </a:rPr>
              <a:t>. </a:t>
            </a:r>
            <a:endParaRPr lang="es-ES" sz="1600" dirty="0" smtClean="0">
              <a:latin typeface="+mj-lt"/>
            </a:endParaRP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En </a:t>
            </a:r>
            <a:r>
              <a:rPr lang="es-ES" sz="1600" dirty="0">
                <a:latin typeface="+mj-lt"/>
              </a:rPr>
              <a:t>el proceso de decaimiento, este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exceso de masa se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convierte en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energía </a:t>
            </a:r>
            <a:r>
              <a:rPr lang="es-ES" sz="1600" dirty="0">
                <a:latin typeface="+mj-lt"/>
              </a:rPr>
              <a:t>de otras formas y aparece en forma de energía cinética en el núcleo hijo y </a:t>
            </a:r>
            <a:r>
              <a:rPr lang="es-ES" sz="1600" dirty="0" smtClean="0">
                <a:latin typeface="+mj-lt"/>
              </a:rPr>
              <a:t>la partícula </a:t>
            </a:r>
            <a:r>
              <a:rPr lang="es-ES" sz="1600" dirty="0">
                <a:latin typeface="+mj-lt"/>
              </a:rPr>
              <a:t>alfa</a:t>
            </a:r>
            <a:r>
              <a:rPr lang="es-ES" sz="1600" dirty="0" smtClean="0">
                <a:latin typeface="+mj-lt"/>
              </a:rPr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La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cantidad de movimiento se conserva</a:t>
            </a:r>
            <a:r>
              <a:rPr lang="es-ES" sz="1600" dirty="0">
                <a:latin typeface="+mj-lt"/>
              </a:rPr>
              <a:t>, las dos partículas emitidas en el </a:t>
            </a:r>
            <a:r>
              <a:rPr lang="es-ES" sz="1600" dirty="0" smtClean="0">
                <a:latin typeface="+mj-lt"/>
              </a:rPr>
              <a:t>decaimiento de </a:t>
            </a:r>
            <a:r>
              <a:rPr lang="es-ES" sz="1600" dirty="0">
                <a:latin typeface="+mj-lt"/>
              </a:rPr>
              <a:t>un núcleo en reposo deben tener cantidades iguales de movimiento, pero </a:t>
            </a:r>
            <a:r>
              <a:rPr lang="es-ES" sz="1600" dirty="0" smtClean="0">
                <a:latin typeface="+mj-lt"/>
              </a:rPr>
              <a:t>con dirección </a:t>
            </a:r>
            <a:r>
              <a:rPr lang="es-ES" sz="1600" dirty="0">
                <a:latin typeface="+mj-lt"/>
              </a:rPr>
              <a:t>opuesta.</a:t>
            </a:r>
          </a:p>
        </p:txBody>
      </p:sp>
    </p:spTree>
    <p:extLst>
      <p:ext uri="{BB962C8B-B14F-4D97-AF65-F5344CB8AC3E}">
        <p14:creationId xmlns:p14="http://schemas.microsoft.com/office/powerpoint/2010/main" val="418057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03841" y="1127422"/>
            <a:ext cx="8295660" cy="1497813"/>
            <a:chOff x="825500" y="2097713"/>
            <a:chExt cx="8318500" cy="14978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ángulo 12"/>
                <p:cNvSpPr/>
                <p:nvPr/>
              </p:nvSpPr>
              <p:spPr>
                <a:xfrm>
                  <a:off x="825500" y="2442339"/>
                  <a:ext cx="8318500" cy="11531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tIns="108000">
                  <a:spAutoFit/>
                </a:bodyPr>
                <a:lstStyle/>
                <a:p>
                  <a:pPr lvl="0" algn="just" defTabSz="914400">
                    <a:defRPr/>
                  </a:pPr>
                  <a:r>
                    <a:rPr lang="es-ES" sz="1600" i="1" dirty="0" smtClean="0"/>
                    <a:t>Se demostró que el núcleo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226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𝑅𝑎</m:t>
                          </m:r>
                        </m:e>
                      </m:sPre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s-ES" sz="1600" i="1" dirty="0" smtClean="0"/>
                    <a:t>experimenta </a:t>
                  </a:r>
                  <a:r>
                    <a:rPr lang="es-ES" sz="1600" i="1" dirty="0"/>
                    <a:t>decaimiento alfa a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22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. </a:t>
                  </a:r>
                  <a:r>
                    <a:rPr lang="es-ES" sz="1600" i="1" dirty="0"/>
                    <a:t>Calcule la </a:t>
                  </a:r>
                  <a:r>
                    <a:rPr lang="es-ES" sz="1600" i="1" dirty="0" smtClean="0"/>
                    <a:t>cantidad de </a:t>
                  </a:r>
                  <a:r>
                    <a:rPr lang="es-ES" sz="1600" i="1" dirty="0"/>
                    <a:t>energía liberada en este decaimiento. </a:t>
                  </a:r>
                  <a:endParaRPr lang="es-ES" sz="1600" i="1" dirty="0" smtClean="0"/>
                </a:p>
                <a:p>
                  <a:pPr lvl="0" algn="just" defTabSz="914400">
                    <a:defRPr/>
                  </a:pPr>
                  <a:r>
                    <a:rPr lang="es-ES" sz="1600" i="1" dirty="0" smtClean="0"/>
                    <a:t>Datos: m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88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226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𝑅𝑎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226,025 402 u; m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86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222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𝑅𝑛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222,017 571 u; m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4,002 602 u;</a:t>
                  </a:r>
                </a:p>
                <a:p>
                  <a:pPr lvl="0" algn="just" defTabSz="914400">
                    <a:defRPr/>
                  </a:pPr>
                  <a:r>
                    <a:rPr lang="es-ES" sz="1600" i="1" dirty="0" smtClean="0"/>
                    <a:t>1 u = 1,66·10</a:t>
                  </a:r>
                  <a:r>
                    <a:rPr lang="es-ES" sz="1600" i="1" baseline="30000" dirty="0" smtClean="0"/>
                    <a:t>-27</a:t>
                  </a:r>
                  <a:r>
                    <a:rPr lang="es-ES" sz="1600" i="1" dirty="0" smtClean="0"/>
                    <a:t> kg; c = 3·10</a:t>
                  </a:r>
                  <a:r>
                    <a:rPr lang="es-ES" sz="1600" i="1" baseline="30000" dirty="0" smtClean="0"/>
                    <a:t>8</a:t>
                  </a:r>
                  <a:r>
                    <a:rPr lang="es-ES" sz="1600" i="1" dirty="0" smtClean="0"/>
                    <a:t> m s</a:t>
                  </a:r>
                  <a:r>
                    <a:rPr lang="es-ES" sz="1600" i="1" baseline="30000" dirty="0" smtClean="0"/>
                    <a:t>-1</a:t>
                  </a:r>
                  <a:endParaRPr lang="es-ES" sz="1600" i="1" baseline="30000" dirty="0"/>
                </a:p>
              </p:txBody>
            </p:sp>
          </mc:Choice>
          <mc:Fallback xmlns="">
            <p:sp>
              <p:nvSpPr>
                <p:cNvPr id="13" name="Rectángulo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00" y="2442339"/>
                  <a:ext cx="8318500" cy="115318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uadroTexto 13"/>
            <p:cNvSpPr txBox="1"/>
            <p:nvPr/>
          </p:nvSpPr>
          <p:spPr>
            <a:xfrm>
              <a:off x="825500" y="2097713"/>
              <a:ext cx="2059959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  <a:latin typeface="+mj-lt"/>
                </a:rPr>
                <a:t>Ejercicio resuelto 2</a:t>
              </a:r>
              <a:endParaRPr lang="es-E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396972" y="2851978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Escribimos la ecuación del decaimiento: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396972" y="4225369"/>
                <a:ext cx="8302529" cy="3196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88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226</m:t>
                              </m:r>
                            </m:sup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𝑅𝑎</m:t>
                              </m:r>
                            </m:e>
                          </m:sPre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Pre>
                                <m:sPrePr>
                                  <m:ctrlP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s-E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22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sPre>
                            </m:sub>
                          </m:s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Pre>
                                <m:sPrePr>
                                  <m:ctrlPr>
                                    <a:rPr lang="es-E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E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𝐻𝑒</m:t>
                                  </m:r>
                                </m:e>
                              </m:sPre>
                            </m:sub>
                          </m:sSub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=226,025 402−</m:t>
                      </m:r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222,017 571+4,002 602</m:t>
                          </m:r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=0,005 229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72" y="4225369"/>
                <a:ext cx="8302529" cy="319639"/>
              </a:xfrm>
              <a:prstGeom prst="rect">
                <a:avLst/>
              </a:prstGeom>
              <a:blipFill>
                <a:blip r:embed="rId3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3 CuadroTexto"/>
              <p:cNvSpPr txBox="1"/>
              <p:nvPr/>
            </p:nvSpPr>
            <p:spPr>
              <a:xfrm>
                <a:off x="2960033" y="3279751"/>
                <a:ext cx="2247859" cy="345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226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𝑅𝑎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86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222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𝑅𝑛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𝐻𝑒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5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033" y="3279751"/>
                <a:ext cx="2247859" cy="345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adroTexto 15"/>
          <p:cNvSpPr txBox="1"/>
          <p:nvPr/>
        </p:nvSpPr>
        <p:spPr>
          <a:xfrm>
            <a:off x="396972" y="3755830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El defecto de masa:</a:t>
            </a:r>
            <a:endParaRPr lang="es-ES" sz="16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96972" y="4684962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La energía equivalente: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403841" y="5023516"/>
                <a:ext cx="8597674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=0,005 229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1,66·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−27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𝟖𝟏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−13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41" y="5023516"/>
                <a:ext cx="8597674" cy="5312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396972" y="5737653"/>
                <a:ext cx="168898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𝟖𝟖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72" y="5737653"/>
                <a:ext cx="1688989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7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4.2. Leyes del decaimiento radiactivo (Rutherford y </a:t>
            </a:r>
            <a:r>
              <a:rPr lang="es-ES" b="1" dirty="0" err="1" smtClean="0">
                <a:solidFill>
                  <a:srgbClr val="002060"/>
                </a:solidFill>
              </a:rPr>
              <a:t>Sody</a:t>
            </a:r>
            <a:r>
              <a:rPr lang="es-ES" b="1" dirty="0" smtClean="0">
                <a:solidFill>
                  <a:srgbClr val="002060"/>
                </a:solidFill>
              </a:rPr>
              <a:t>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9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Decaimiento beta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85800" y="1910016"/>
            <a:ext cx="8051800" cy="8450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Cuando un núcleo radiactivo experimenta decaimiento beta, el núcleo hijo tiene el </a:t>
            </a:r>
            <a:r>
              <a:rPr lang="es-ES" sz="1600" dirty="0" smtClean="0">
                <a:latin typeface="+mj-lt"/>
              </a:rPr>
              <a:t>mismo número </a:t>
            </a:r>
            <a:r>
              <a:rPr lang="es-ES" sz="1600" dirty="0">
                <a:latin typeface="+mj-lt"/>
              </a:rPr>
              <a:t>de nucleones que el núcleo padre, pero el número atómico cambia por 1: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85800" y="4194453"/>
            <a:ext cx="55969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latin typeface="+mj-lt"/>
              </a:rPr>
              <a:t>Como veremos más adelante, estos </a:t>
            </a:r>
            <a:r>
              <a:rPr lang="es-ES" sz="1600" dirty="0">
                <a:latin typeface="+mj-lt"/>
              </a:rPr>
              <a:t>procesos no se </a:t>
            </a:r>
            <a:r>
              <a:rPr lang="es-ES" sz="1600" dirty="0" smtClean="0">
                <a:latin typeface="+mj-lt"/>
              </a:rPr>
              <a:t>describen por </a:t>
            </a:r>
            <a:r>
              <a:rPr lang="es-ES" sz="1600" dirty="0">
                <a:latin typeface="+mj-lt"/>
              </a:rPr>
              <a:t>completo mediante estas </a:t>
            </a:r>
            <a:r>
              <a:rPr lang="es-ES" sz="1600" dirty="0" smtClean="0">
                <a:latin typeface="+mj-lt"/>
              </a:rPr>
              <a:t>expresiones.</a:t>
            </a:r>
            <a:endParaRPr lang="es-ES" sz="1600" dirty="0">
              <a:latin typeface="+mj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85800" y="4804342"/>
            <a:ext cx="8051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>
                <a:latin typeface="+mj-lt"/>
              </a:rPr>
              <a:t>La emisión de electrones de un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núcleo</a:t>
            </a:r>
            <a:r>
              <a:rPr lang="es-ES" sz="1600" dirty="0">
                <a:latin typeface="+mj-lt"/>
              </a:rPr>
              <a:t> es sorprendente porque, en todos los </a:t>
            </a:r>
            <a:r>
              <a:rPr lang="es-ES" sz="1600" dirty="0" smtClean="0">
                <a:latin typeface="+mj-lt"/>
              </a:rPr>
              <a:t>análisis anteriores</a:t>
            </a:r>
            <a:r>
              <a:rPr lang="es-ES" sz="1600" dirty="0">
                <a:latin typeface="+mj-lt"/>
              </a:rPr>
              <a:t>, se afirmó que el núcleo está compuesto solamente de protones y </a:t>
            </a:r>
            <a:r>
              <a:rPr lang="es-ES" sz="1600" dirty="0" smtClean="0">
                <a:latin typeface="+mj-lt"/>
              </a:rPr>
              <a:t>neutrones.</a:t>
            </a:r>
          </a:p>
          <a:p>
            <a:pPr algn="just">
              <a:spcAft>
                <a:spcPts val="600"/>
              </a:spcAft>
            </a:pPr>
            <a:r>
              <a:rPr lang="es-ES" sz="1600" dirty="0">
                <a:latin typeface="+mj-lt"/>
              </a:rPr>
              <a:t>Esta aparente discrepancia se puede explicar al notar que el electrón emitido se crea </a:t>
            </a:r>
            <a:r>
              <a:rPr lang="es-ES" sz="1600" dirty="0" smtClean="0">
                <a:latin typeface="+mj-lt"/>
              </a:rPr>
              <a:t>en el </a:t>
            </a:r>
            <a:r>
              <a:rPr lang="es-ES" sz="1600" dirty="0">
                <a:latin typeface="+mj-lt"/>
              </a:rPr>
              <a:t>núcleo mediante un proceso en el cual un neutrón se transforma en un </a:t>
            </a:r>
            <a:r>
              <a:rPr lang="es-ES" sz="1600" dirty="0" smtClean="0">
                <a:latin typeface="+mj-lt"/>
              </a:rPr>
              <a:t>protón: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88 CuadroTexto"/>
              <p:cNvSpPr txBox="1"/>
              <p:nvPr/>
            </p:nvSpPr>
            <p:spPr>
              <a:xfrm>
                <a:off x="2654021" y="3114029"/>
                <a:ext cx="1845312" cy="344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𝑍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𝐴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𝑋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+1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𝑌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" name="8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021" y="3114029"/>
                <a:ext cx="1845312" cy="34464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47 Imagen" descr="AnimationSoddy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600" y="2983656"/>
            <a:ext cx="2322000" cy="154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88 CuadroTexto"/>
              <p:cNvSpPr txBox="1"/>
              <p:nvPr/>
            </p:nvSpPr>
            <p:spPr>
              <a:xfrm>
                <a:off x="2654021" y="3712546"/>
                <a:ext cx="1845313" cy="345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𝑍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𝐴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𝑋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𝑌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" name="8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021" y="3712546"/>
                <a:ext cx="1845313" cy="345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88 CuadroTexto"/>
              <p:cNvSpPr txBox="1"/>
              <p:nvPr/>
            </p:nvSpPr>
            <p:spPr>
              <a:xfrm>
                <a:off x="3484255" y="6046302"/>
                <a:ext cx="1596143" cy="343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5" name="8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255" y="6046302"/>
                <a:ext cx="1596143" cy="343940"/>
              </a:xfrm>
              <a:prstGeom prst="rect">
                <a:avLst/>
              </a:prstGeom>
              <a:blipFill>
                <a:blip r:embed="rId5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699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403841" y="1127422"/>
            <a:ext cx="8295660" cy="1282690"/>
            <a:chOff x="825500" y="2097713"/>
            <a:chExt cx="8318500" cy="1282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ángulo 17"/>
                <p:cNvSpPr/>
                <p:nvPr/>
              </p:nvSpPr>
              <p:spPr>
                <a:xfrm>
                  <a:off x="825500" y="2442339"/>
                  <a:ext cx="8318500" cy="93806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tIns="108000">
                  <a:spAutoFit/>
                </a:bodyPr>
                <a:lstStyle/>
                <a:p>
                  <a:pPr lvl="0" algn="just" defTabSz="914400">
                    <a:defRPr/>
                  </a:pPr>
                  <a:r>
                    <a:rPr lang="es-ES" sz="1600" i="1" dirty="0" smtClean="0"/>
                    <a:t>Encuentra </a:t>
                  </a:r>
                  <a:r>
                    <a:rPr lang="es-ES" sz="1600" i="1" dirty="0"/>
                    <a:t>la energía liberada en el decaimiento beta </a:t>
                  </a:r>
                  <a:r>
                    <a:rPr lang="es-ES" sz="1600" i="1" dirty="0" smtClean="0"/>
                    <a:t>de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 a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.</a:t>
                  </a:r>
                </a:p>
                <a:p>
                  <a:pPr lvl="0" algn="just" defTabSz="914400">
                    <a:defRPr/>
                  </a:pPr>
                  <a:r>
                    <a:rPr lang="es-ES" sz="1600" i="1" dirty="0" smtClean="0"/>
                    <a:t>Datos: m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14,003 242 u; m 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14,003 074 u; 1 u = 1,66·10</a:t>
                  </a:r>
                  <a:r>
                    <a:rPr lang="es-ES" sz="1600" i="1" baseline="30000" dirty="0" smtClean="0"/>
                    <a:t>-27</a:t>
                  </a:r>
                  <a:r>
                    <a:rPr lang="es-ES" sz="1600" i="1" dirty="0" smtClean="0"/>
                    <a:t> kg; c = 3·10</a:t>
                  </a:r>
                  <a:r>
                    <a:rPr lang="es-ES" sz="1600" i="1" baseline="30000" dirty="0" smtClean="0"/>
                    <a:t>8</a:t>
                  </a:r>
                  <a:r>
                    <a:rPr lang="es-ES" sz="1600" i="1" dirty="0" smtClean="0"/>
                    <a:t> m s</a:t>
                  </a:r>
                  <a:r>
                    <a:rPr lang="es-ES" sz="1600" i="1" baseline="30000" dirty="0" smtClean="0"/>
                    <a:t>-1</a:t>
                  </a:r>
                  <a:endParaRPr lang="es-ES" sz="1600" i="1" baseline="30000" dirty="0"/>
                </a:p>
              </p:txBody>
            </p:sp>
          </mc:Choice>
          <mc:Fallback xmlns="">
            <p:sp>
              <p:nvSpPr>
                <p:cNvPr id="18" name="Rectángulo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00" y="2442339"/>
                  <a:ext cx="8318500" cy="9380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CuadroTexto 18"/>
            <p:cNvSpPr txBox="1"/>
            <p:nvPr/>
          </p:nvSpPr>
          <p:spPr>
            <a:xfrm>
              <a:off x="825500" y="2097713"/>
              <a:ext cx="2059959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  <a:latin typeface="+mj-lt"/>
                </a:rPr>
                <a:t>Ejercicio resuelto </a:t>
              </a:r>
              <a:r>
                <a:rPr lang="es-ES" sz="1600" b="1" dirty="0"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308072" y="2559878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Escribimos la ecuación del decaimiento: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3 CuadroTexto"/>
              <p:cNvSpPr txBox="1"/>
              <p:nvPr/>
            </p:nvSpPr>
            <p:spPr>
              <a:xfrm>
                <a:off x="3074333" y="3001589"/>
                <a:ext cx="1818959" cy="343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7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1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333" y="3001589"/>
                <a:ext cx="1818959" cy="3439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/>
              <p:cNvSpPr txBox="1"/>
              <p:nvPr/>
            </p:nvSpPr>
            <p:spPr>
              <a:xfrm>
                <a:off x="1463772" y="3961913"/>
                <a:ext cx="5598071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sup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14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sPre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=14,003 242−14,003 074=0,000 168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2" name="Cuadro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72" y="3961913"/>
                <a:ext cx="5598071" cy="299569"/>
              </a:xfrm>
              <a:prstGeom prst="rect">
                <a:avLst/>
              </a:prstGeom>
              <a:blipFill>
                <a:blip r:embed="rId4"/>
                <a:stretch>
                  <a:fillRect l="-218" b="-1224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uadroTexto 22"/>
          <p:cNvSpPr txBox="1"/>
          <p:nvPr/>
        </p:nvSpPr>
        <p:spPr>
          <a:xfrm>
            <a:off x="308072" y="3504014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El defecto de masa:</a:t>
            </a:r>
            <a:endParaRPr lang="es-ES" sz="16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08072" y="4433146"/>
            <a:ext cx="571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La energía equivalente: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/>
              <p:cNvSpPr txBox="1"/>
              <p:nvPr/>
            </p:nvSpPr>
            <p:spPr>
              <a:xfrm>
                <a:off x="314941" y="4771700"/>
                <a:ext cx="8341899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=0,000 168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1,66·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−27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−13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den>
                      </m:f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5" name="CuadroTexto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41" y="4771700"/>
                <a:ext cx="8341899" cy="5312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/>
              <p:cNvSpPr/>
              <p:nvPr/>
            </p:nvSpPr>
            <p:spPr>
              <a:xfrm>
                <a:off x="308072" y="5485837"/>
                <a:ext cx="18124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𝟏𝟓𝟔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26" name="Rectángulo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072" y="5485837"/>
                <a:ext cx="1812419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0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3 CuadroTexto"/>
              <p:cNvSpPr txBox="1"/>
              <p:nvPr/>
            </p:nvSpPr>
            <p:spPr>
              <a:xfrm>
                <a:off x="2237899" y="4164059"/>
                <a:ext cx="4828181" cy="343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7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𝑁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sPre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sPre>
                      <m:r>
                        <a:rPr lang="es-ES" sz="1600" i="1">
                          <a:latin typeface="Cambria Math"/>
                        </a:rPr>
                        <m:t> 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1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99" y="4164059"/>
                <a:ext cx="4828181" cy="343940"/>
              </a:xfrm>
              <a:prstGeom prst="rect">
                <a:avLst/>
              </a:prstGeom>
              <a:blipFill>
                <a:blip r:embed="rId2"/>
                <a:stretch>
                  <a:fillRect r="-1263" b="-175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583277" y="1832831"/>
                <a:ext cx="8243223" cy="2521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s-ES" sz="1600" dirty="0" smtClean="0"/>
                  <a:t>La </a:t>
                </a:r>
                <a:r>
                  <a:rPr lang="es-ES" sz="1600" i="1" dirty="0" smtClean="0">
                    <a:solidFill>
                      <a:srgbClr val="00B0F0"/>
                    </a:solidFill>
                  </a:rPr>
                  <a:t>energía calculada por lo general es más que la energía observada </a:t>
                </a:r>
                <a:r>
                  <a:rPr lang="es-ES" sz="1600" dirty="0" smtClean="0"/>
                  <a:t>en este proceso. La discrepancia condujo a una crisis en la física porque parecía que la energía no se conservaba.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es-ES" sz="1600" dirty="0" smtClean="0"/>
                  <a:t>En </a:t>
                </a:r>
                <a:r>
                  <a:rPr lang="es-ES" sz="1600" dirty="0"/>
                  <a:t>1930, Pauli propuso que una tercera partícula debe estar presente para </a:t>
                </a:r>
                <a:r>
                  <a:rPr lang="es-ES" sz="1600" dirty="0" smtClean="0"/>
                  <a:t>llevarse la </a:t>
                </a:r>
                <a:r>
                  <a:rPr lang="es-ES" sz="1600" dirty="0"/>
                  <a:t>energía “faltante” y conservar la cantidad de movimiento. Más tarde, Enrico Fermi </a:t>
                </a:r>
                <a:r>
                  <a:rPr lang="es-ES" sz="1600" dirty="0" smtClean="0"/>
                  <a:t>llamó </a:t>
                </a:r>
                <a:r>
                  <a:rPr lang="es-ES" sz="1600" dirty="0"/>
                  <a:t>a esta partícula </a:t>
                </a:r>
                <a:r>
                  <a:rPr lang="es-ES" sz="1600" b="1" dirty="0"/>
                  <a:t>neutrino</a:t>
                </a:r>
                <a:r>
                  <a:rPr lang="es-ES" sz="1600" dirty="0"/>
                  <a:t> (“</a:t>
                </a:r>
                <a:r>
                  <a:rPr lang="es-ES" sz="1600" dirty="0" smtClean="0"/>
                  <a:t>el pequeño </a:t>
                </a:r>
                <a:r>
                  <a:rPr lang="es-ES" sz="1600" dirty="0"/>
                  <a:t>neutro”) porque debía ser eléctricamente neutro y tener poca o ninguna masa</a:t>
                </a:r>
                <a:r>
                  <a:rPr lang="es-ES" sz="1600" dirty="0" smtClean="0"/>
                  <a:t>.</a:t>
                </a:r>
              </a:p>
              <a:p>
                <a:pPr algn="just">
                  <a:spcAft>
                    <a:spcPts val="600"/>
                  </a:spcAft>
                </a:pPr>
                <a:r>
                  <a:rPr lang="es-ES" sz="1600" dirty="0" smtClean="0"/>
                  <a:t>Ahora los procesos de </a:t>
                </a:r>
                <a:r>
                  <a:rPr lang="es-ES" sz="1600" dirty="0"/>
                  <a:t>decaimiento </a:t>
                </a:r>
                <a:r>
                  <a:rPr lang="es-ES" sz="1600" dirty="0" smtClean="0"/>
                  <a:t>beta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s-E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s-ES" sz="1600" dirty="0" smtClean="0"/>
                  <a:t> se pueden </a:t>
                </a:r>
                <a:r>
                  <a:rPr lang="es-ES" sz="1600" dirty="0"/>
                  <a:t>representar en su forma correcta:</a:t>
                </a: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77" y="1832831"/>
                <a:ext cx="8243223" cy="2521652"/>
              </a:xfrm>
              <a:prstGeom prst="rect">
                <a:avLst/>
              </a:prstGeom>
              <a:blipFill>
                <a:blip r:embed="rId3"/>
                <a:stretch>
                  <a:fillRect l="-444" t="-484" r="-370" b="-24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4.2. Leyes del decaimiento radiactivo (Rutherford y </a:t>
            </a:r>
            <a:r>
              <a:rPr lang="es-ES" b="1" dirty="0" err="1" smtClean="0">
                <a:solidFill>
                  <a:srgbClr val="002060"/>
                </a:solidFill>
              </a:rPr>
              <a:t>Sody</a:t>
            </a:r>
            <a:r>
              <a:rPr lang="es-ES" b="1" dirty="0" smtClean="0">
                <a:solidFill>
                  <a:srgbClr val="002060"/>
                </a:solidFill>
              </a:rPr>
              <a:t>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0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Decaimiento beta</a:t>
            </a:r>
            <a:endParaRPr lang="es-ES" b="1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3 CuadroTexto"/>
              <p:cNvSpPr txBox="1"/>
              <p:nvPr/>
            </p:nvSpPr>
            <p:spPr>
              <a:xfrm>
                <a:off x="2237899" y="4623236"/>
                <a:ext cx="4873065" cy="344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6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𝐶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    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</m:e>
                      </m:sPre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sPre>
                      <m:r>
                        <a:rPr lang="es-ES" sz="1600" i="1">
                          <a:latin typeface="Cambria Math"/>
                        </a:rPr>
                        <m:t> 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→ 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1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7899" y="4623236"/>
                <a:ext cx="4873065" cy="344133"/>
              </a:xfrm>
              <a:prstGeom prst="rect">
                <a:avLst/>
              </a:prstGeom>
              <a:blipFill>
                <a:blip r:embed="rId4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527050" y="5117757"/>
                <a:ext cx="8026400" cy="60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600" dirty="0" smtClean="0"/>
                  <a:t>Donde,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s-ES" sz="1600" b="1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s-ES" sz="16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s-ES" sz="1600" dirty="0" smtClean="0"/>
                  <a:t> indica un </a:t>
                </a:r>
                <a:r>
                  <a:rPr lang="es-ES" sz="1600" b="1" dirty="0" smtClean="0"/>
                  <a:t>antineutrino</a:t>
                </a:r>
                <a:r>
                  <a:rPr lang="es-ES" sz="16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s-ES" sz="1600" dirty="0" smtClean="0"/>
                  <a:t> indica un </a:t>
                </a:r>
                <a:r>
                  <a:rPr lang="es-ES" sz="1600" b="1" dirty="0" smtClean="0"/>
                  <a:t>neutrino</a:t>
                </a:r>
                <a:r>
                  <a:rPr lang="es-ES" sz="1600" dirty="0" smtClean="0"/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−</m:t>
                        </m:r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𝟏</m:t>
                        </m:r>
                      </m:sub>
                      <m:sup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𝟎</m:t>
                        </m:r>
                      </m:sup>
                      <m:e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𝒆</m:t>
                        </m:r>
                      </m:e>
                    </m:sPre>
                  </m:oMath>
                </a14:m>
                <a:r>
                  <a:rPr lang="es-ES" sz="1600" dirty="0" smtClean="0"/>
                  <a:t> indica un </a:t>
                </a:r>
                <a:r>
                  <a:rPr lang="es-ES" sz="1600" b="1" dirty="0" smtClean="0"/>
                  <a:t>electrón</a:t>
                </a:r>
                <a:r>
                  <a:rPr lang="es-ES" sz="1600" dirty="0" smtClean="0"/>
                  <a:t> y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PrePr>
                      <m:sub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𝟏</m:t>
                        </m:r>
                      </m:sub>
                      <m:sup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𝟎</m:t>
                        </m:r>
                      </m:sup>
                      <m:e>
                        <m:r>
                          <a:rPr lang="es-ES" sz="1600" b="1" i="1">
                            <a:latin typeface="Cambria Math" panose="02040503050406030204" pitchFamily="18" charset="0"/>
                            <a:ea typeface="Cambria Math"/>
                          </a:rPr>
                          <m:t>𝒆</m:t>
                        </m:r>
                      </m:e>
                    </m:sPre>
                  </m:oMath>
                </a14:m>
                <a:r>
                  <a:rPr lang="es-ES" sz="1600" dirty="0" smtClean="0"/>
                  <a:t> indica un </a:t>
                </a:r>
                <a:r>
                  <a:rPr lang="es-ES" sz="1600" b="1" dirty="0" smtClean="0"/>
                  <a:t>positrón</a:t>
                </a:r>
                <a:r>
                  <a:rPr lang="es-ES" sz="1600" dirty="0" smtClean="0"/>
                  <a:t>.  </a:t>
                </a:r>
                <a:endParaRPr lang="es-ES" sz="1600" dirty="0"/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050" y="5117757"/>
                <a:ext cx="8026400" cy="601831"/>
              </a:xfrm>
              <a:prstGeom prst="rect">
                <a:avLst/>
              </a:prstGeom>
              <a:blipFill>
                <a:blip r:embed="rId5"/>
                <a:stretch>
                  <a:fillRect l="-380" b="-1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78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1. Evolución del modelo atómico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83190" y="1124455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="1" dirty="0" smtClean="0"/>
              <a:t>ARISTÓTELES</a:t>
            </a:r>
          </a:p>
          <a:p>
            <a:r>
              <a:rPr lang="es-ES" sz="800" dirty="0" smtClean="0"/>
              <a:t>Sostiene que la </a:t>
            </a:r>
          </a:p>
          <a:p>
            <a:r>
              <a:rPr lang="es-ES" sz="800" dirty="0" smtClean="0"/>
              <a:t>materia era continua y estaba constituida por 4 elementos esenciales: Tierra, agua, aire y fuego. </a:t>
            </a:r>
          </a:p>
          <a:p>
            <a:endParaRPr lang="es-ES" sz="8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1326817" y="1122305"/>
            <a:ext cx="995054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JOHN DALTON</a:t>
            </a:r>
          </a:p>
          <a:p>
            <a:r>
              <a:rPr lang="es-ES" sz="800" dirty="0" smtClean="0"/>
              <a:t>Enuncia su TEORÍA</a:t>
            </a:r>
          </a:p>
          <a:p>
            <a:r>
              <a:rPr lang="es-ES" sz="800" dirty="0" smtClean="0"/>
              <a:t>ATÓMICA de la materia en la que sostiene </a:t>
            </a:r>
            <a:r>
              <a:rPr lang="es-ES" sz="800" dirty="0"/>
              <a:t>a</a:t>
            </a:r>
            <a:r>
              <a:rPr lang="es-ES" sz="800" dirty="0" smtClean="0"/>
              <a:t>l átomo como una esfera compacta, indivisible e indestructible.</a:t>
            </a:r>
            <a:endParaRPr lang="es-ES" sz="8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2382149" y="1112050"/>
            <a:ext cx="766492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EUGEN GOLDSTEIN</a:t>
            </a:r>
          </a:p>
          <a:p>
            <a:r>
              <a:rPr lang="es-ES" sz="800" dirty="0" smtClean="0"/>
              <a:t>Descubrió los rayos canales a los que posteriormente se les llamó </a:t>
            </a:r>
            <a:r>
              <a:rPr lang="es-ES" sz="800" b="1" dirty="0" smtClean="0"/>
              <a:t>protones</a:t>
            </a:r>
            <a:r>
              <a:rPr lang="es-ES" sz="800" dirty="0" smtClean="0"/>
              <a:t>.</a:t>
            </a:r>
            <a:endParaRPr lang="es-ES" sz="8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3757275" y="1107523"/>
            <a:ext cx="99944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MAX PLANCK</a:t>
            </a:r>
          </a:p>
          <a:p>
            <a:r>
              <a:rPr lang="es-ES" sz="800" dirty="0" smtClean="0"/>
              <a:t>Postuló que cualquier partícula emite energía llamado Cuanto, por lo que la energía emitida del electrón no es continua sino cuantizada.</a:t>
            </a:r>
            <a:endParaRPr lang="es-ES" sz="8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5508793" y="1114210"/>
            <a:ext cx="89094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LOUIS DE BROGLIE</a:t>
            </a:r>
          </a:p>
          <a:p>
            <a:r>
              <a:rPr lang="es-ES" sz="800" dirty="0" smtClean="0"/>
              <a:t>Propuso que el electrón tendría propiedades ondulatorias y de partículas al igual que la energía lumínica.</a:t>
            </a:r>
            <a:endParaRPr lang="es-ES" sz="800" dirty="0"/>
          </a:p>
        </p:txBody>
      </p:sp>
      <p:sp>
        <p:nvSpPr>
          <p:cNvPr id="35" name="CuadroTexto 34"/>
          <p:cNvSpPr txBox="1"/>
          <p:nvPr/>
        </p:nvSpPr>
        <p:spPr>
          <a:xfrm>
            <a:off x="7095770" y="1107523"/>
            <a:ext cx="103134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WERNER HEISEMBERG</a:t>
            </a:r>
          </a:p>
          <a:p>
            <a:r>
              <a:rPr lang="es-ES" sz="800" dirty="0" smtClean="0"/>
              <a:t>Formuló el </a:t>
            </a:r>
            <a:r>
              <a:rPr lang="es-ES" sz="800" b="1" dirty="0" smtClean="0"/>
              <a:t>Principio de Incertidumbre </a:t>
            </a:r>
            <a:r>
              <a:rPr lang="es-ES" sz="800" dirty="0" smtClean="0"/>
              <a:t>el cual establece que es imposible determinar la posición y la velocidad exacta del electrón.</a:t>
            </a:r>
            <a:endParaRPr lang="es-ES" sz="8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283190" y="4053363"/>
            <a:ext cx="119716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DEMÓCRITO - LEUCIPO</a:t>
            </a:r>
          </a:p>
          <a:p>
            <a:r>
              <a:rPr lang="es-ES" sz="800" dirty="0" smtClean="0"/>
              <a:t>Sostenía que el universo está formado por una partícula indestructible llamado átomo del griego A=sin, TOMO=División.</a:t>
            </a:r>
            <a:endParaRPr lang="es-ES" sz="8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1869299" y="4063626"/>
            <a:ext cx="102570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JOSEPH THOMSON</a:t>
            </a:r>
          </a:p>
          <a:p>
            <a:r>
              <a:rPr lang="es-ES" sz="800" dirty="0" smtClean="0"/>
              <a:t>Estableció su propio modelo atómico en el que sostenía que el átomo era como una esfera de electricidad positiva en donde se encuentran distribuidos los electrones. Se asemeja a un pudin de pasas.</a:t>
            </a:r>
            <a:endParaRPr lang="es-ES" sz="8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3035848" y="4063626"/>
            <a:ext cx="1091584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ERNEST RUTHERFORD</a:t>
            </a:r>
          </a:p>
          <a:p>
            <a:r>
              <a:rPr lang="es-ES" sz="800" dirty="0" smtClean="0"/>
              <a:t>Propuso un modelo atómico que sostenía que el átomo estaba constituido por un núcleo central: descubre el </a:t>
            </a:r>
            <a:r>
              <a:rPr lang="es-ES" sz="800" b="1" dirty="0" smtClean="0"/>
              <a:t>núcleo </a:t>
            </a:r>
            <a:r>
              <a:rPr lang="es-ES" sz="800" dirty="0" smtClean="0"/>
              <a:t>atómico.</a:t>
            </a:r>
            <a:endParaRPr lang="es-ES" sz="800" dirty="0"/>
          </a:p>
        </p:txBody>
      </p:sp>
      <p:sp>
        <p:nvSpPr>
          <p:cNvPr id="39" name="CuadroTexto 38"/>
          <p:cNvSpPr txBox="1"/>
          <p:nvPr/>
        </p:nvSpPr>
        <p:spPr>
          <a:xfrm>
            <a:off x="4675847" y="4017459"/>
            <a:ext cx="921416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NIELS BOHR</a:t>
            </a:r>
          </a:p>
          <a:p>
            <a:r>
              <a:rPr lang="es-ES" sz="800" dirty="0" smtClean="0"/>
              <a:t>Propuso un nuevo modelo para el átomo de hidrógeno aplicando la teoría cuántica de Planck</a:t>
            </a:r>
            <a:endParaRPr lang="es-ES" sz="800" dirty="0"/>
          </a:p>
        </p:txBody>
      </p:sp>
      <p:sp>
        <p:nvSpPr>
          <p:cNvPr id="40" name="CuadroTexto 39"/>
          <p:cNvSpPr txBox="1"/>
          <p:nvPr/>
        </p:nvSpPr>
        <p:spPr>
          <a:xfrm>
            <a:off x="6452172" y="3997235"/>
            <a:ext cx="787179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dirty="0" smtClean="0"/>
              <a:t>Aparece un </a:t>
            </a:r>
            <a:r>
              <a:rPr lang="es-ES" sz="800" b="1" dirty="0" smtClean="0"/>
              <a:t>modelo Matemático </a:t>
            </a:r>
            <a:r>
              <a:rPr lang="es-ES" sz="800" dirty="0" smtClean="0"/>
              <a:t>que explica el comportamiento del electrón en átomos que tienen más de un electrón. Se estableció el concepto de “orbital”.</a:t>
            </a:r>
            <a:endParaRPr lang="es-ES" sz="800" dirty="0"/>
          </a:p>
        </p:txBody>
      </p:sp>
      <p:sp>
        <p:nvSpPr>
          <p:cNvPr id="41" name="CuadroTexto 40"/>
          <p:cNvSpPr txBox="1"/>
          <p:nvPr/>
        </p:nvSpPr>
        <p:spPr>
          <a:xfrm>
            <a:off x="8046585" y="3997235"/>
            <a:ext cx="807678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s-ES" sz="800" b="1" dirty="0" smtClean="0"/>
              <a:t>ERWIN SCHRÖDINGER</a:t>
            </a:r>
          </a:p>
          <a:p>
            <a:r>
              <a:rPr lang="es-ES" sz="800" dirty="0" smtClean="0"/>
              <a:t>Propone una ecuación matemática quela la posición más probable del electrón en un átomo.</a:t>
            </a:r>
            <a:endParaRPr lang="es-ES" sz="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92" y="2217308"/>
            <a:ext cx="624900" cy="624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36" y="2286664"/>
            <a:ext cx="1281315" cy="58940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09" y="5633286"/>
            <a:ext cx="627162" cy="60682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52" y="5373791"/>
            <a:ext cx="633957" cy="6307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45" y="4921543"/>
            <a:ext cx="888860" cy="1009639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20452"/>
              </p:ext>
            </p:extLst>
          </p:nvPr>
        </p:nvGraphicFramePr>
        <p:xfrm>
          <a:off x="413304" y="3271625"/>
          <a:ext cx="8435420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542">
                  <a:extLst>
                    <a:ext uri="{9D8B030D-6E8A-4147-A177-3AD203B41FA5}">
                      <a16:colId xmlns:a16="http://schemas.microsoft.com/office/drawing/2014/main" val="3836143262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2024421634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3075872278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3662057000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3631411902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3220964069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1728025610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4078864255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2855829400"/>
                    </a:ext>
                  </a:extLst>
                </a:gridCol>
                <a:gridCol w="843542">
                  <a:extLst>
                    <a:ext uri="{9D8B030D-6E8A-4147-A177-3AD203B41FA5}">
                      <a16:colId xmlns:a16="http://schemas.microsoft.com/office/drawing/2014/main" val="435952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050" dirty="0" smtClean="0"/>
                        <a:t>Siglos V-IV </a:t>
                      </a:r>
                      <a:r>
                        <a:rPr lang="es-ES" sz="1050" dirty="0" err="1" smtClean="0"/>
                        <a:t>a.c.</a:t>
                      </a:r>
                      <a:endParaRPr lang="es-ES" sz="1050" dirty="0"/>
                    </a:p>
                  </a:txBody>
                  <a:tcPr marL="36000" marR="36000" anchor="ctr" anchorCtr="1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1808</a:t>
                      </a:r>
                      <a:endParaRPr lang="es-ES" sz="1050" dirty="0"/>
                    </a:p>
                  </a:txBody>
                  <a:tcPr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1897</a:t>
                      </a:r>
                      <a:endParaRPr lang="es-ES" sz="1050" dirty="0"/>
                    </a:p>
                  </a:txBody>
                  <a:tcPr anchor="ctr" anchorCtr="1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1909</a:t>
                      </a:r>
                      <a:endParaRPr lang="es-ES" sz="1050" dirty="0"/>
                    </a:p>
                  </a:txBody>
                  <a:tcPr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1910</a:t>
                      </a:r>
                      <a:endParaRPr lang="es-ES" sz="1050" dirty="0"/>
                    </a:p>
                  </a:txBody>
                  <a:tcPr anchor="ctr" anchorCtr="1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1913</a:t>
                      </a:r>
                      <a:endParaRPr lang="es-ES" sz="1050" dirty="0"/>
                    </a:p>
                  </a:txBody>
                  <a:tcPr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1924</a:t>
                      </a:r>
                      <a:endParaRPr lang="es-ES" sz="1050" dirty="0"/>
                    </a:p>
                  </a:txBody>
                  <a:tcPr anchor="ctr" anchorCtr="1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1925</a:t>
                      </a:r>
                      <a:endParaRPr lang="es-ES" sz="1050" dirty="0"/>
                    </a:p>
                  </a:txBody>
                  <a:tcPr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1926</a:t>
                      </a:r>
                      <a:endParaRPr lang="es-ES" sz="1050" dirty="0"/>
                    </a:p>
                  </a:txBody>
                  <a:tcPr anchor="ctr" anchorCtr="1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050" dirty="0" smtClean="0"/>
                        <a:t>1927</a:t>
                      </a:r>
                      <a:endParaRPr lang="es-ES" sz="1050" dirty="0"/>
                    </a:p>
                  </a:txBody>
                  <a:tcPr anchor="ctr" anchorCt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669853"/>
                  </a:ext>
                </a:extLst>
              </a:tr>
            </a:tbl>
          </a:graphicData>
        </a:graphic>
      </p:graphicFrame>
      <p:cxnSp>
        <p:nvCxnSpPr>
          <p:cNvPr id="6" name="Conector recto 5"/>
          <p:cNvCxnSpPr/>
          <p:nvPr/>
        </p:nvCxnSpPr>
        <p:spPr>
          <a:xfrm flipV="1">
            <a:off x="504825" y="3721205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 flipV="1">
            <a:off x="1028700" y="2940557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1647825" y="2940557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2319228" y="3709235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2765395" y="2936237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V="1">
            <a:off x="4127432" y="2936237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 flipV="1">
            <a:off x="3336895" y="3709235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 flipV="1">
            <a:off x="5052918" y="3721205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 flipV="1">
            <a:off x="5851495" y="2936237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/>
          <p:cNvCxnSpPr/>
          <p:nvPr/>
        </p:nvCxnSpPr>
        <p:spPr>
          <a:xfrm flipV="1">
            <a:off x="6751671" y="3729459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V="1">
            <a:off x="8393760" y="3709235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 flipV="1">
            <a:off x="7549180" y="2936237"/>
            <a:ext cx="0" cy="2880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545" y="2311679"/>
            <a:ext cx="583046" cy="5794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92" y="5263955"/>
            <a:ext cx="727370" cy="65504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9"/>
          <a:stretch/>
        </p:blipFill>
        <p:spPr>
          <a:xfrm>
            <a:off x="7239351" y="2228306"/>
            <a:ext cx="686132" cy="61721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39"/>
          <a:stretch/>
        </p:blipFill>
        <p:spPr>
          <a:xfrm>
            <a:off x="5383428" y="2251191"/>
            <a:ext cx="836099" cy="67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4.2. Leyes del decaimiento radiactivo (Rutherford y </a:t>
            </a:r>
            <a:r>
              <a:rPr lang="es-ES" b="1" dirty="0" err="1" smtClean="0">
                <a:solidFill>
                  <a:srgbClr val="002060"/>
                </a:solidFill>
              </a:rPr>
              <a:t>Sody</a:t>
            </a:r>
            <a:r>
              <a:rPr lang="es-ES" b="1" dirty="0" smtClean="0">
                <a:solidFill>
                  <a:srgbClr val="002060"/>
                </a:solidFill>
              </a:rPr>
              <a:t>)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0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Decaimiento gamma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58800" y="1804093"/>
            <a:ext cx="817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Con mucha frecuencia un núcleo que experimenta decaimiento radiactivo se deja en </a:t>
            </a:r>
            <a:r>
              <a:rPr lang="es-ES" sz="1600" dirty="0" smtClean="0"/>
              <a:t>un estado </a:t>
            </a:r>
            <a:r>
              <a:rPr lang="es-ES" sz="1600" dirty="0"/>
              <a:t>de energía excitado. Entonces el núcleo puede experimentar un segundo </a:t>
            </a:r>
            <a:r>
              <a:rPr lang="es-ES" sz="1600" dirty="0" smtClean="0"/>
              <a:t>decaimiento a </a:t>
            </a:r>
            <a:r>
              <a:rPr lang="es-ES" sz="1600" dirty="0"/>
              <a:t>un estado energético más bajo, acaso incluso al estado base, al emitir uno o </a:t>
            </a:r>
            <a:r>
              <a:rPr lang="es-ES" sz="1600" dirty="0" smtClean="0"/>
              <a:t>más fotones </a:t>
            </a:r>
            <a:r>
              <a:rPr lang="es-ES" sz="1600" dirty="0"/>
              <a:t>de alta </a:t>
            </a:r>
            <a:r>
              <a:rPr lang="es-ES" sz="1600" dirty="0" smtClean="0"/>
              <a:t>energía (</a:t>
            </a:r>
            <a:r>
              <a:rPr lang="es-ES" sz="1600" i="1" dirty="0" smtClean="0">
                <a:solidFill>
                  <a:srgbClr val="00B0F0"/>
                </a:solidFill>
              </a:rPr>
              <a:t>rayos gamma</a:t>
            </a:r>
            <a:r>
              <a:rPr lang="es-ES" sz="1600" dirty="0" smtClean="0"/>
              <a:t>).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2078722" y="3016183"/>
                <a:ext cx="44808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sPre>
                      <m:r>
                        <a:rPr lang="es-ES" sz="1600" i="1">
                          <a:latin typeface="Cambria Math"/>
                        </a:rPr>
                        <m:t> 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→</m:t>
                      </m:r>
                      <m:sSup>
                        <m:sSup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6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−1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e>
                      </m:sPre>
                      <m:r>
                        <a:rPr lang="es-ES" sz="1600" i="1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b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Pre>
                        <m:sPre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722" y="3016183"/>
                <a:ext cx="4480842" cy="369332"/>
              </a:xfrm>
              <a:prstGeom prst="rect">
                <a:avLst/>
              </a:prstGeom>
              <a:blipFill>
                <a:blip r:embed="rId2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514350" y="3451756"/>
                <a:ext cx="8267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600" dirty="0" smtClean="0"/>
                  <a:t>Donde el asterisco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S" sz="1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es-ES" sz="1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es-ES" sz="1400" i="1">
                                <a:latin typeface="Cambria Math" panose="02040503050406030204" pitchFamily="18" charset="0"/>
                                <a:ea typeface="Cambria Math"/>
                              </a:rPr>
                              <m:t>6</m:t>
                            </m:r>
                          </m:sub>
                          <m:sup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  <m:e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sPre>
                      </m:e>
                      <m:sup>
                        <m:r>
                          <a:rPr lang="es-ES" sz="1400" i="1"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s-ES" sz="1600" dirty="0" smtClean="0"/>
                  <a:t> indica que el átomo de carbono está en un estado excitado después del decaimiento.</a:t>
                </a:r>
                <a:endParaRPr lang="es-ES" sz="1600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0" y="3451756"/>
                <a:ext cx="8267700" cy="584775"/>
              </a:xfrm>
              <a:prstGeom prst="rect">
                <a:avLst/>
              </a:prstGeom>
              <a:blipFill>
                <a:blip r:embed="rId3"/>
                <a:stretch>
                  <a:fillRect l="-368" t="-2083" r="-368" b="-1354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upo 70"/>
          <p:cNvGrpSpPr/>
          <p:nvPr/>
        </p:nvGrpSpPr>
        <p:grpSpPr>
          <a:xfrm>
            <a:off x="1992563" y="4102772"/>
            <a:ext cx="4653159" cy="2279732"/>
            <a:chOff x="1992563" y="4102772"/>
            <a:chExt cx="4653159" cy="2279732"/>
          </a:xfrm>
        </p:grpSpPr>
        <p:grpSp>
          <p:nvGrpSpPr>
            <p:cNvPr id="69" name="Grupo 68"/>
            <p:cNvGrpSpPr/>
            <p:nvPr/>
          </p:nvGrpSpPr>
          <p:grpSpPr>
            <a:xfrm>
              <a:off x="1992563" y="4102772"/>
              <a:ext cx="4653159" cy="2279732"/>
              <a:chOff x="1175847" y="4296761"/>
              <a:chExt cx="4653159" cy="2279732"/>
            </a:xfrm>
          </p:grpSpPr>
          <p:pic>
            <p:nvPicPr>
              <p:cNvPr id="17" name="Imagen 16" descr="Clipart - Esfera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872" y="4798587"/>
                <a:ext cx="144001" cy="144000"/>
              </a:xfrm>
              <a:prstGeom prst="rect">
                <a:avLst/>
              </a:prstGeom>
            </p:spPr>
          </p:pic>
          <p:grpSp>
            <p:nvGrpSpPr>
              <p:cNvPr id="8" name="Grupo 7"/>
              <p:cNvGrpSpPr/>
              <p:nvPr/>
            </p:nvGrpSpPr>
            <p:grpSpPr>
              <a:xfrm>
                <a:off x="1175847" y="4463232"/>
                <a:ext cx="873495" cy="865782"/>
                <a:chOff x="2016868" y="4572463"/>
                <a:chExt cx="873495" cy="865782"/>
              </a:xfrm>
            </p:grpSpPr>
            <p:pic>
              <p:nvPicPr>
                <p:cNvPr id="39" name="Imagen 38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6912" y="4587961"/>
                  <a:ext cx="415636" cy="415635"/>
                </a:xfrm>
                <a:prstGeom prst="rect">
                  <a:avLst/>
                </a:prstGeom>
              </p:spPr>
            </p:pic>
            <p:grpSp>
              <p:nvGrpSpPr>
                <p:cNvPr id="7" name="Grupo 6"/>
                <p:cNvGrpSpPr/>
                <p:nvPr/>
              </p:nvGrpSpPr>
              <p:grpSpPr>
                <a:xfrm>
                  <a:off x="2016868" y="4572463"/>
                  <a:ext cx="873495" cy="865782"/>
                  <a:chOff x="2016868" y="4572463"/>
                  <a:chExt cx="873495" cy="865782"/>
                </a:xfrm>
              </p:grpSpPr>
              <p:pic>
                <p:nvPicPr>
                  <p:cNvPr id="14" name="Imagen 13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60638" y="5022610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n 15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86214" y="4753655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20" name="Imagen 19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75866" y="4688562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n 21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45212" y="4832622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n 22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31178" y="4657981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n 23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71992" y="4961473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agen 24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80950" y="4572463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n 25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379844" y="4974786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n 27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16868" y="4809646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agen 17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60539" y="4845374"/>
                    <a:ext cx="415636" cy="415635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n 12" descr="Clipart - Esfera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duotone>
                      <a:schemeClr val="accent4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474727" y="4780280"/>
                    <a:ext cx="415636" cy="415635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43" name="Grupo 42"/>
              <p:cNvGrpSpPr/>
              <p:nvPr/>
            </p:nvGrpSpPr>
            <p:grpSpPr>
              <a:xfrm>
                <a:off x="2758559" y="4420725"/>
                <a:ext cx="955190" cy="975013"/>
                <a:chOff x="3558659" y="4463232"/>
                <a:chExt cx="955190" cy="975013"/>
              </a:xfrm>
            </p:grpSpPr>
            <p:pic>
              <p:nvPicPr>
                <p:cNvPr id="41" name="Imagen 40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2312" y="4572463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19" name="Imagen 18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58581" y="4736398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30" name="Imagen 29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4369" y="4978728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31" name="Imagen 30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39945" y="4709773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32" name="Imagen 31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5669" y="4528755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34" name="Imagen 33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8213" y="4805691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35" name="Imagen 34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0129" y="4463232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36" name="Imagen 35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91645" y="4974785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37" name="Imagen 36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4681" y="4528581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38" name="Imagen 37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9263" y="4777277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40" name="Imagen 39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58659" y="4862521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42" name="Imagen 41" descr="Clipart - Esfera"/>
                <p:cNvPicPr>
                  <a:picLocks noChangeAspect="1"/>
                </p:cNvPicPr>
                <p:nvPr/>
              </p:nvPicPr>
              <p:blipFill>
                <a:blip r:embed="rId5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2499" y="5022610"/>
                  <a:ext cx="415636" cy="415635"/>
                </a:xfrm>
                <a:prstGeom prst="rect">
                  <a:avLst/>
                </a:prstGeom>
              </p:spPr>
            </p:pic>
          </p:grpSp>
          <p:pic>
            <p:nvPicPr>
              <p:cNvPr id="44" name="83 Imagen" descr="esfera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9774" t="7895" r="9587" b="11466"/>
              <a:stretch>
                <a:fillRect/>
              </a:stretch>
            </p:blipFill>
            <p:spPr>
              <a:xfrm>
                <a:off x="4340094" y="4779089"/>
                <a:ext cx="146304" cy="146304"/>
              </a:xfrm>
              <a:prstGeom prst="rect">
                <a:avLst/>
              </a:prstGeom>
            </p:spPr>
          </p:pic>
          <p:pic>
            <p:nvPicPr>
              <p:cNvPr id="45" name="Imagen 4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04" t="7721" r="10935" b="75139"/>
              <a:stretch/>
            </p:blipFill>
            <p:spPr>
              <a:xfrm rot="5400000">
                <a:off x="3636156" y="6012198"/>
                <a:ext cx="812136" cy="223568"/>
              </a:xfrm>
              <a:prstGeom prst="rect">
                <a:avLst/>
              </a:prstGeom>
            </p:spPr>
          </p:pic>
          <p:grpSp>
            <p:nvGrpSpPr>
              <p:cNvPr id="46" name="Grupo 45"/>
              <p:cNvGrpSpPr/>
              <p:nvPr/>
            </p:nvGrpSpPr>
            <p:grpSpPr>
              <a:xfrm>
                <a:off x="4597910" y="5562773"/>
                <a:ext cx="876932" cy="892156"/>
                <a:chOff x="3558659" y="4463232"/>
                <a:chExt cx="955190" cy="975013"/>
              </a:xfrm>
            </p:grpSpPr>
            <p:pic>
              <p:nvPicPr>
                <p:cNvPr id="47" name="Imagen 46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2312" y="4572463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48" name="Imagen 47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58581" y="4736398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49" name="Imagen 48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14369" y="4978728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0" name="Imagen 49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39945" y="4709773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1" name="Imagen 50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5669" y="4528755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2" name="Imagen 51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98213" y="4805691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3" name="Imagen 52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0129" y="4463232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4" name="Imagen 53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91645" y="4974785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5" name="Imagen 54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34681" y="4528581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6" name="Imagen 55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9263" y="4777277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7" name="Imagen 56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58659" y="4862521"/>
                  <a:ext cx="415636" cy="415635"/>
                </a:xfrm>
                <a:prstGeom prst="rect">
                  <a:avLst/>
                </a:prstGeom>
              </p:spPr>
            </p:pic>
            <p:pic>
              <p:nvPicPr>
                <p:cNvPr id="58" name="Imagen 57" descr="Clipart - Esfera"/>
                <p:cNvPicPr>
                  <a:picLocks noChangeAspect="1"/>
                </p:cNvPicPr>
                <p:nvPr/>
              </p:nvPicPr>
              <p:blipFill>
                <a:blip r:embed="rId8" cstate="print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2499" y="5022610"/>
                  <a:ext cx="415636" cy="415635"/>
                </a:xfrm>
                <a:prstGeom prst="rect">
                  <a:avLst/>
                </a:prstGeom>
              </p:spPr>
            </p:pic>
          </p:grpSp>
          <p:sp>
            <p:nvSpPr>
              <p:cNvPr id="59" name="Flecha derecha 58"/>
              <p:cNvSpPr/>
              <p:nvPr/>
            </p:nvSpPr>
            <p:spPr>
              <a:xfrm>
                <a:off x="2078722" y="4865555"/>
                <a:ext cx="537478" cy="11454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" name="Más 59"/>
              <p:cNvSpPr/>
              <p:nvPr/>
            </p:nvSpPr>
            <p:spPr>
              <a:xfrm>
                <a:off x="3802059" y="4679076"/>
                <a:ext cx="312151" cy="372957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" name="Más 60"/>
              <p:cNvSpPr/>
              <p:nvPr/>
            </p:nvSpPr>
            <p:spPr>
              <a:xfrm>
                <a:off x="4648200" y="4679076"/>
                <a:ext cx="312151" cy="372957"/>
              </a:xfrm>
              <a:prstGeom prst="mathPlus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" name="Flecha derecha 61"/>
              <p:cNvSpPr/>
              <p:nvPr/>
            </p:nvSpPr>
            <p:spPr>
              <a:xfrm rot="1853860">
                <a:off x="3885269" y="5522267"/>
                <a:ext cx="537478" cy="11454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" name="Triángulo isósceles 62"/>
              <p:cNvSpPr/>
              <p:nvPr/>
            </p:nvSpPr>
            <p:spPr>
              <a:xfrm rot="10800000">
                <a:off x="3997341" y="6449741"/>
                <a:ext cx="105264" cy="12675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Rectángulo 63"/>
                  <p:cNvSpPr/>
                  <p:nvPr/>
                </p:nvSpPr>
                <p:spPr>
                  <a:xfrm>
                    <a:off x="1323535" y="5392220"/>
                    <a:ext cx="559384" cy="3469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sPre>
                        </m:oMath>
                      </m:oMathPara>
                    </a14:m>
                    <a:endParaRPr lang="es-ES" sz="1600" dirty="0"/>
                  </a:p>
                </p:txBody>
              </p:sp>
            </mc:Choice>
            <mc:Fallback xmlns="">
              <p:sp>
                <p:nvSpPr>
                  <p:cNvPr id="64" name="Rectángulo 6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3535" y="5392220"/>
                    <a:ext cx="559384" cy="34695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Rectángulo 64"/>
                  <p:cNvSpPr/>
                  <p:nvPr/>
                </p:nvSpPr>
                <p:spPr>
                  <a:xfrm>
                    <a:off x="2895032" y="5447774"/>
                    <a:ext cx="633763" cy="34342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es-ES" sz="1600" dirty="0"/>
                  </a:p>
                </p:txBody>
              </p:sp>
            </mc:Choice>
            <mc:Fallback xmlns="">
              <p:sp>
                <p:nvSpPr>
                  <p:cNvPr id="65" name="Rectángulo 6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5032" y="5447774"/>
                    <a:ext cx="633763" cy="34342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Rectángulo 65"/>
                  <p:cNvSpPr/>
                  <p:nvPr/>
                </p:nvSpPr>
                <p:spPr>
                  <a:xfrm>
                    <a:off x="4154008" y="4321637"/>
                    <a:ext cx="478414" cy="34291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</m:sPre>
                        </m:oMath>
                      </m:oMathPara>
                    </a14:m>
                    <a:endParaRPr lang="es-ES" sz="1600" dirty="0"/>
                  </a:p>
                </p:txBody>
              </p:sp>
            </mc:Choice>
            <mc:Fallback xmlns="">
              <p:sp>
                <p:nvSpPr>
                  <p:cNvPr id="66" name="Rectángulo 6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4008" y="4321637"/>
                    <a:ext cx="478414" cy="34291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ángulo 66"/>
                  <p:cNvSpPr/>
                  <p:nvPr/>
                </p:nvSpPr>
                <p:spPr>
                  <a:xfrm>
                    <a:off x="4931654" y="4296761"/>
                    <a:ext cx="428194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lang="es-ES" sz="1600" dirty="0"/>
                  </a:p>
                </p:txBody>
              </p:sp>
            </mc:Choice>
            <mc:Fallback xmlns="">
              <p:sp>
                <p:nvSpPr>
                  <p:cNvPr id="67" name="Rectángulo 6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1654" y="4296761"/>
                    <a:ext cx="428194" cy="33855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18571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ángulo 67"/>
                  <p:cNvSpPr/>
                  <p:nvPr/>
                </p:nvSpPr>
                <p:spPr>
                  <a:xfrm>
                    <a:off x="5278919" y="5415952"/>
                    <a:ext cx="550087" cy="34342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sPre>
                        </m:oMath>
                      </m:oMathPara>
                    </a14:m>
                    <a:endParaRPr lang="es-ES" sz="1600" dirty="0"/>
                  </a:p>
                </p:txBody>
              </p:sp>
            </mc:Choice>
            <mc:Fallback xmlns="">
              <p:sp>
                <p:nvSpPr>
                  <p:cNvPr id="68" name="Rectángulo 6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78919" y="5415952"/>
                    <a:ext cx="550087" cy="34342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ángulo 69"/>
                <p:cNvSpPr/>
                <p:nvPr/>
              </p:nvSpPr>
              <p:spPr>
                <a:xfrm>
                  <a:off x="4437158" y="5745123"/>
                  <a:ext cx="35048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70" name="Rectángulo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158" y="5745123"/>
                  <a:ext cx="350481" cy="33855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532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2" name="Tabla 7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1690395"/>
                  </p:ext>
                </p:extLst>
              </p:nvPr>
            </p:nvGraphicFramePr>
            <p:xfrm>
              <a:off x="469901" y="1130300"/>
              <a:ext cx="8271490" cy="4324414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5.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El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𝑅𝑎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−226</m:t>
                              </m:r>
                            </m:oMath>
                          </a14:m>
                          <a:r>
                            <a:rPr lang="es-ES" sz="1600" dirty="0" smtClean="0"/>
                            <a:t> </a:t>
                          </a:r>
                          <a:r>
                            <a:rPr lang="es-ES" sz="1600" dirty="0"/>
                            <a:t>se desintegra emitiendo una partícula alfa. Si la masa del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𝑅𝑎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−226</m:t>
                              </m:r>
                            </m:oMath>
                          </a14:m>
                          <a:r>
                            <a:rPr lang="es-ES" sz="1600" dirty="0"/>
                            <a:t> es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226,025 406 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/>
                            <a:t>; la del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𝑅𝑛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−222</m:t>
                              </m:r>
                            </m:oMath>
                          </a14:m>
                          <a:r>
                            <a:rPr lang="es-ES" sz="1600" dirty="0"/>
                            <a:t> es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222,017574 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/>
                            <a:t>, y la de la partícula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𝑎𝑙𝑓𝑎</m:t>
                              </m:r>
                            </m:oMath>
                          </a14:m>
                          <a:r>
                            <a:rPr lang="es-ES" sz="1600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4,002603 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/>
                            <a:t>, </a:t>
                          </a:r>
                          <a:r>
                            <a:rPr lang="es-ES" sz="1600" dirty="0" smtClean="0"/>
                            <a:t>determina: i) La </a:t>
                          </a:r>
                          <a:r>
                            <a:rPr lang="es-ES" sz="1600" dirty="0"/>
                            <a:t>energía cinética que se transfiere en el proceso de </a:t>
                          </a:r>
                          <a:r>
                            <a:rPr lang="es-ES" sz="1600" dirty="0" smtClean="0"/>
                            <a:t>desintegración; ii) La </a:t>
                          </a:r>
                          <a:r>
                            <a:rPr lang="es-ES" sz="1600" dirty="0"/>
                            <a:t>velocidad con qué es emitida la partícula alfa.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=1,66·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−27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=3·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/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=7,81·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−13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=1,52·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i="1" dirty="0" smtClean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El núcleo radiactivo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92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235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 smtClean="0"/>
                            <a:t> se </a:t>
                          </a:r>
                          <a:r>
                            <a:rPr lang="es-ES" sz="1600" dirty="0"/>
                            <a:t>desintegra, emitiendo partículas alfa. Sabiendo que la desintegración de un átomo </a:t>
                          </a:r>
                          <a:r>
                            <a:rPr lang="es-ES" sz="1600" dirty="0" smtClean="0"/>
                            <a:t>de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92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235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sPre>
                              <m:r>
                                <a:rPr lang="es-ES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produce </a:t>
                          </a:r>
                          <a:r>
                            <a:rPr lang="es-ES" sz="1600" dirty="0"/>
                            <a:t>unos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200 </m:t>
                              </m:r>
                              <m:r>
                                <a:rPr lang="es-ES" sz="1600" i="1" dirty="0" err="1">
                                  <a:latin typeface="Cambria Math" panose="02040503050406030204" pitchFamily="18" charset="0"/>
                                </a:rPr>
                                <m:t>𝑀𝑒𝑉</m:t>
                              </m:r>
                              <m:r>
                                <a:rPr lang="es-ES" sz="16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/>
                            <a:t>de energía, calcule la energía total liberada por cada gramo de dicho elemento.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92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235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=235,128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 smtClean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=1,66·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−27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=3·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endParaRPr lang="es-ES" sz="1600" b="0" i="1" dirty="0" smtClean="0">
                            <a:latin typeface="Cambria Math" panose="02040503050406030204" pitchFamily="18" charset="0"/>
                          </a:endParaRPr>
                        </a:p>
                        <a:p>
                          <a:pPr marL="0" indent="0" algn="just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=1,6·</m:t>
                                </m:r>
                                <m:sSup>
                                  <m:sSupPr>
                                    <m:ctrlPr>
                                      <a:rPr lang="es-E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sz="1600" b="0" i="1" smtClean="0">
                                        <a:latin typeface="Cambria Math" panose="02040503050406030204" pitchFamily="18" charset="0"/>
                                      </a:rPr>
                                      <m:t>−19</m:t>
                                    </m:r>
                                  </m:sup>
                                </m:sSup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s-ES" sz="1600" dirty="0" smtClean="0"/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=8,2·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i="1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7.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El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83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𝐵𝑖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emite </a:t>
                          </a:r>
                          <a:r>
                            <a:rPr lang="es-ES" sz="1600" dirty="0"/>
                            <a:t>una partícula beta y se transforma en polonio que, a su vez, emite una partícula alfa y se transforma en plomo. Escriba las reacciones de desintegración descritas.</a:t>
                          </a: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9134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2" name="Tabla 7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1690395"/>
                  </p:ext>
                </p:extLst>
              </p:nvPr>
            </p:nvGraphicFramePr>
            <p:xfrm>
              <a:off x="469901" y="1130300"/>
              <a:ext cx="8271490" cy="4324414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5544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5.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4946" t="-22353" r="-232" b="-16235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60521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6.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4946" t="-118182" r="-232" b="-568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  <a:tr h="82943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7.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46" t="-423529" r="-232" b="-1029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9134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4970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4.3. Ley de la desintegración radiactiva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5" name="51 CuadroTexto"/>
          <p:cNvSpPr txBox="1"/>
          <p:nvPr/>
        </p:nvSpPr>
        <p:spPr>
          <a:xfrm>
            <a:off x="381390" y="1392607"/>
            <a:ext cx="845781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En 1904 Rutherford descubrió que la </a:t>
            </a:r>
            <a:r>
              <a:rPr lang="es-ES" sz="1600" b="1" dirty="0" smtClean="0"/>
              <a:t>actividad</a:t>
            </a:r>
            <a:r>
              <a:rPr lang="es-ES" sz="1600" dirty="0" smtClean="0"/>
              <a:t> de una sustancia radiactiva disminuía exponencialmente con el tiempo.</a:t>
            </a:r>
          </a:p>
          <a:p>
            <a:pPr marL="177800" indent="-1778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Se entiende por </a:t>
            </a:r>
            <a:r>
              <a:rPr lang="es-ES" sz="1600" b="1" dirty="0"/>
              <a:t>actividad de una sustancia radiactiva </a:t>
            </a:r>
            <a:r>
              <a:rPr lang="es-ES" sz="1600" dirty="0"/>
              <a:t>al número de partículas emitidas por unidad de tiempo, o lo que es lo mismo, el número de núcleos que se desintegran por unidad de tiempo y es proporcional a una constante característica de cada sustancia (</a:t>
            </a:r>
            <a:r>
              <a:rPr lang="es-ES" sz="1600" b="1" dirty="0"/>
              <a:t>constante de desintegración radiactiva </a:t>
            </a:r>
            <a:r>
              <a:rPr lang="es-ES" sz="1600" b="1" dirty="0">
                <a:sym typeface="Symbol"/>
              </a:rPr>
              <a:t></a:t>
            </a:r>
            <a:r>
              <a:rPr lang="es-ES" sz="1600" dirty="0">
                <a:sym typeface="Symbol"/>
              </a:rPr>
              <a:t>) y al número de núcleos existentes en ese momento</a:t>
            </a:r>
            <a:r>
              <a:rPr lang="es-ES" sz="1600" dirty="0" smtClean="0"/>
              <a:t>:</a:t>
            </a:r>
          </a:p>
          <a:p>
            <a:pPr marL="177800" indent="-1778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177800" indent="-1778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ym typeface="Wingdings"/>
              </a:rPr>
              <a:t>El número de núcleos que se desintegran en un </a:t>
            </a:r>
            <a:r>
              <a:rPr lang="es-ES" sz="1600" i="1" dirty="0" err="1">
                <a:sym typeface="Wingdings"/>
              </a:rPr>
              <a:t>dt</a:t>
            </a:r>
            <a:r>
              <a:rPr lang="es-ES" sz="1600" dirty="0">
                <a:sym typeface="Wingdings"/>
              </a:rPr>
              <a:t> será, por tanto:</a:t>
            </a:r>
            <a:endParaRPr lang="es-ES" sz="1600" dirty="0"/>
          </a:p>
          <a:p>
            <a:pPr marL="177800" indent="-1778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177800" indent="-1778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El número de núcleos existentes en un instante determinado se obtendrá</a:t>
            </a:r>
            <a:r>
              <a:rPr lang="es-ES" sz="1600" dirty="0" smtClean="0"/>
              <a:t>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6 CuadroTexto"/>
              <p:cNvSpPr txBox="1"/>
              <p:nvPr/>
            </p:nvSpPr>
            <p:spPr>
              <a:xfrm>
                <a:off x="2404632" y="3134385"/>
                <a:ext cx="5206297" cy="640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𝐴</m:t>
                      </m:r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(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𝐵𝑞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𝑑𝑒𝑠𝑖𝑛𝑡𝑒𝑔𝑟𝑎𝑐𝑖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ó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𝑠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−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𝐵𝑒𝑞𝑢𝑒𝑟𝑒𝑙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6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632" y="3134385"/>
                <a:ext cx="5206297" cy="6401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8 CuadroTexto"/>
              <p:cNvSpPr txBox="1"/>
              <p:nvPr/>
            </p:nvSpPr>
            <p:spPr>
              <a:xfrm>
                <a:off x="3720496" y="4168690"/>
                <a:ext cx="13955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𝑑𝑁</m:t>
                      </m:r>
                      <m:r>
                        <a:rPr lang="es-ES" sz="1600" b="0" i="1" smtClean="0">
                          <a:latin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𝑁𝑑𝑡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7" name="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496" y="4168690"/>
                <a:ext cx="1395510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9 Rectángulo"/>
              <p:cNvSpPr/>
              <p:nvPr/>
            </p:nvSpPr>
            <p:spPr>
              <a:xfrm>
                <a:off x="1149381" y="4962815"/>
                <a:ext cx="7005218" cy="676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</a:rPr>
                            <m:t>𝑑𝑁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=−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𝑑𝑡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</m:t>
                      </m:r>
                      <m:nary>
                        <m:nary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s-ES" sz="16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i="1">
                                  <a:latin typeface="Cambria Math"/>
                                </a:rPr>
                                <m:t>𝑑𝑁</m:t>
                              </m:r>
                            </m:num>
                            <m:den>
                              <m:r>
                                <a:rPr lang="es-ES" sz="1600" i="1">
                                  <a:latin typeface="Cambria Math"/>
                                </a:rPr>
                                <m:t>𝑁</m:t>
                              </m:r>
                            </m:den>
                          </m:f>
                        </m:e>
                      </m:nary>
                      <m:r>
                        <a:rPr lang="es-ES" sz="1600" i="1">
                          <a:latin typeface="Cambria Math"/>
                        </a:rPr>
                        <m:t>=−</m:t>
                      </m:r>
                      <m:nary>
                        <m:nary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s-ES" sz="1600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S" sz="1600" i="1">
                              <a:latin typeface="Cambria Math"/>
                            </a:rPr>
                            <m:t>𝑡</m:t>
                          </m:r>
                        </m:sup>
                        <m:e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e>
                      </m:nary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  </m:t>
                      </m:r>
                      <m:r>
                        <a:rPr lang="es-ES" sz="1600" i="1">
                          <a:latin typeface="Cambria Math"/>
                        </a:rPr>
                        <m:t>𝑙𝑛𝑁</m:t>
                      </m:r>
                      <m:r>
                        <a:rPr lang="es-ES" sz="1600" i="1">
                          <a:latin typeface="Cambria Math"/>
                        </a:rPr>
                        <m:t>−</m:t>
                      </m:r>
                      <m:r>
                        <a:rPr lang="es-ES" sz="1600" i="1">
                          <a:latin typeface="Cambria Math"/>
                        </a:rPr>
                        <m:t>𝑙𝑛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s-ES" sz="16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s-ES" sz="1600" i="1">
                          <a:latin typeface="Cambria Math"/>
                        </a:rPr>
                        <m:t>=</m:t>
                      </m:r>
                      <m:r>
                        <a:rPr lang="es-ES" sz="1600" i="1">
                          <a:latin typeface="Cambria Math"/>
                        </a:rPr>
                        <m:t>𝑙𝑛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s-ES" sz="1600" i="1">
                          <a:latin typeface="Cambria Math"/>
                        </a:rPr>
                        <m:t>=−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𝑡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8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81" y="4962815"/>
                <a:ext cx="7005218" cy="6764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12 CuadroTexto"/>
              <p:cNvSpPr txBox="1"/>
              <p:nvPr/>
            </p:nvSpPr>
            <p:spPr>
              <a:xfrm>
                <a:off x="2595132" y="5952122"/>
                <a:ext cx="1295162" cy="34830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/>
                        </a:rPr>
                        <m:t>𝑵</m:t>
                      </m:r>
                      <m:r>
                        <a:rPr lang="es-ES" sz="1600" b="1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1" i="1" smtClean="0">
                              <a:latin typeface="Cambria Math"/>
                            </a:rPr>
                            <m:t>𝑵</m:t>
                          </m:r>
                        </m:e>
                        <m:sub>
                          <m:r>
                            <a:rPr lang="es-ES" sz="1600" b="1" i="1" smtClean="0">
                              <a:latin typeface="Cambria Math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𝝀</m:t>
                          </m:r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𝒕</m:t>
                          </m:r>
                        </m:sup>
                      </m:sSup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9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132" y="5952122"/>
                <a:ext cx="1295162" cy="348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62 CuadroTexto"/>
          <p:cNvSpPr txBox="1"/>
          <p:nvPr/>
        </p:nvSpPr>
        <p:spPr>
          <a:xfrm>
            <a:off x="3909344" y="5961868"/>
            <a:ext cx="40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Ley de la desintegración radiactiva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6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4.3. Ley de la desintegración radiactiva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0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Período de semidesintegración o semivida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12" name="22 CuadroTexto"/>
          <p:cNvSpPr txBox="1"/>
          <p:nvPr/>
        </p:nvSpPr>
        <p:spPr>
          <a:xfrm>
            <a:off x="642918" y="1892993"/>
            <a:ext cx="809468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/>
              <a:t>Periodo de semidesintegración</a:t>
            </a:r>
            <a:r>
              <a:rPr lang="es-ES" sz="1600" dirty="0" smtClean="0"/>
              <a:t> o </a:t>
            </a:r>
            <a:r>
              <a:rPr lang="es-ES" sz="1600" b="1" dirty="0" smtClean="0"/>
              <a:t>semivida</a:t>
            </a:r>
            <a:r>
              <a:rPr lang="es-ES" sz="1600" dirty="0" smtClean="0"/>
              <a:t> es el tiempo que tarda en desintegrarse la mita de los núcleos iniciales.</a:t>
            </a:r>
            <a:endParaRPr lang="es-ES" sz="1600" dirty="0"/>
          </a:p>
        </p:txBody>
      </p:sp>
      <p:grpSp>
        <p:nvGrpSpPr>
          <p:cNvPr id="26" name="Grupo 25"/>
          <p:cNvGrpSpPr/>
          <p:nvPr/>
        </p:nvGrpSpPr>
        <p:grpSpPr>
          <a:xfrm>
            <a:off x="694846" y="2750881"/>
            <a:ext cx="2845621" cy="2045693"/>
            <a:chOff x="418279" y="2709522"/>
            <a:chExt cx="2845621" cy="2045693"/>
          </a:xfrm>
        </p:grpSpPr>
        <p:grpSp>
          <p:nvGrpSpPr>
            <p:cNvPr id="13" name="18 Grupo"/>
            <p:cNvGrpSpPr/>
            <p:nvPr/>
          </p:nvGrpSpPr>
          <p:grpSpPr>
            <a:xfrm>
              <a:off x="824259" y="2709522"/>
              <a:ext cx="2439641" cy="2014878"/>
              <a:chOff x="1386840" y="2192528"/>
              <a:chExt cx="3529584" cy="2358362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4" name="19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2768182"/>
                      </p:ext>
                    </p:extLst>
                  </p:nvPr>
                </p:nvGraphicFramePr>
                <p:xfrm>
                  <a:off x="1386840" y="2192528"/>
                  <a:ext cx="3413760" cy="2187448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2"/>
                  </a:graphicData>
                </a:graphic>
              </p:graphicFrame>
            </mc:Choice>
            <mc:Fallback xmlns="">
              <p:graphicFrame>
                <p:nvGraphicFramePr>
                  <p:cNvPr id="14" name="19 Gráfico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2768182"/>
                      </p:ext>
                    </p:extLst>
                  </p:nvPr>
                </p:nvGraphicFramePr>
                <p:xfrm>
                  <a:off x="1386840" y="2192528"/>
                  <a:ext cx="3413760" cy="2187448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</mc:Fallback>
          </mc:AlternateContent>
          <p:sp>
            <p:nvSpPr>
              <p:cNvPr id="16" name="21 CuadroTexto"/>
              <p:cNvSpPr txBox="1"/>
              <p:nvPr/>
            </p:nvSpPr>
            <p:spPr>
              <a:xfrm>
                <a:off x="4568952" y="4212336"/>
                <a:ext cx="3474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b="1" dirty="0" smtClean="0"/>
                  <a:t>t</a:t>
                </a:r>
                <a:endParaRPr lang="es-ES" sz="1600" b="1" dirty="0"/>
              </a:p>
            </p:txBody>
          </p:sp>
        </p:grpSp>
        <p:cxnSp>
          <p:nvCxnSpPr>
            <p:cNvPr id="3" name="Conector recto 2"/>
            <p:cNvCxnSpPr/>
            <p:nvPr/>
          </p:nvCxnSpPr>
          <p:spPr>
            <a:xfrm>
              <a:off x="934085" y="3650846"/>
              <a:ext cx="30851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1242595" y="3650846"/>
              <a:ext cx="0" cy="792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uadroTexto 16"/>
                <p:cNvSpPr txBox="1"/>
                <p:nvPr/>
              </p:nvSpPr>
              <p:spPr>
                <a:xfrm>
                  <a:off x="418279" y="3519042"/>
                  <a:ext cx="476209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17" name="CuadroTexto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279" y="3519042"/>
                  <a:ext cx="476209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564" t="-2857" r="-2564" b="-3142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uadroTexto 19"/>
                <p:cNvSpPr txBox="1"/>
                <p:nvPr/>
              </p:nvSpPr>
              <p:spPr>
                <a:xfrm>
                  <a:off x="701340" y="2743719"/>
                  <a:ext cx="202781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20" name="CuadroTexto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340" y="2743719"/>
                  <a:ext cx="202781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29412" r="-11765" b="-11429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uadroTexto 18"/>
                <p:cNvSpPr txBox="1"/>
                <p:nvPr/>
              </p:nvSpPr>
              <p:spPr>
                <a:xfrm>
                  <a:off x="1180499" y="4477510"/>
                  <a:ext cx="299517" cy="27770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f>
                              <m:fPr>
                                <m:type m:val="skw"/>
                                <m:ctrlPr>
                                  <a:rPr lang="es-E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E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s-ES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19" name="CuadroTexto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0499" y="4477510"/>
                  <a:ext cx="299517" cy="277705"/>
                </a:xfrm>
                <a:prstGeom prst="rect">
                  <a:avLst/>
                </a:prstGeom>
                <a:blipFill>
                  <a:blip r:embed="rId6"/>
                  <a:stretch>
                    <a:fillRect l="-42857" t="-86957" r="-144898" b="-180435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3 CuadroTexto"/>
              <p:cNvSpPr txBox="1"/>
              <p:nvPr/>
            </p:nvSpPr>
            <p:spPr>
              <a:xfrm>
                <a:off x="3920481" y="2769002"/>
                <a:ext cx="4925066" cy="551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f>
                                <m:fPr>
                                  <m:type m:val="skw"/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</m:t>
                      </m:r>
                      <m:r>
                        <a:rPr lang="es-ES" sz="1600" i="1">
                          <a:latin typeface="Cambria Math"/>
                        </a:rPr>
                        <m:t>2=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f>
                                <m:fPr>
                                  <m:type m:val="skw"/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 </m:t>
                      </m:r>
                      <m:r>
                        <a:rPr lang="es-ES" sz="1600" i="1">
                          <a:latin typeface="Cambria Math"/>
                        </a:rPr>
                        <m:t>𝑙𝑛</m:t>
                      </m:r>
                      <m:r>
                        <a:rPr lang="es-ES" sz="1600" i="1">
                          <a:latin typeface="Cambria Math"/>
                        </a:rPr>
                        <m:t>2=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𝜆</m:t>
                      </m:r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2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481" y="2769002"/>
                <a:ext cx="4925066" cy="5517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37 CuadroTexto"/>
              <p:cNvSpPr txBox="1"/>
              <p:nvPr/>
            </p:nvSpPr>
            <p:spPr>
              <a:xfrm>
                <a:off x="3932679" y="3507345"/>
                <a:ext cx="1215141" cy="56009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1" i="1">
                              <a:latin typeface="Cambria Math"/>
                              <a:ea typeface="Cambria Math"/>
                            </a:rPr>
                            <m:t>𝑻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s-ES" sz="1600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1" i="1"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s-ES" sz="1600" b="1" i="1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</m:sub>
                      </m:sSub>
                      <m:r>
                        <a:rPr lang="es-ES" sz="16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𝒍𝒏</m:t>
                          </m:r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s-ES" sz="1600" b="1" i="1" smtClean="0">
                              <a:latin typeface="Cambria Math"/>
                              <a:ea typeface="Cambria Math"/>
                            </a:rPr>
                            <m:t>𝝀</m:t>
                          </m:r>
                        </m:den>
                      </m:f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23" name="3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679" y="3507345"/>
                <a:ext cx="1215141" cy="5600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4" name="3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528581"/>
              </p:ext>
            </p:extLst>
          </p:nvPr>
        </p:nvGraphicFramePr>
        <p:xfrm>
          <a:off x="6351324" y="3708265"/>
          <a:ext cx="2386276" cy="26319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6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4873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Núclido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T</a:t>
                      </a:r>
                      <a:r>
                        <a:rPr lang="es-ES" sz="1400" baseline="-25000" dirty="0" smtClean="0"/>
                        <a:t>1/2</a:t>
                      </a:r>
                      <a:endParaRPr lang="es-ES" sz="1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30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C-14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5370 años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30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Po-214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164 </a:t>
                      </a:r>
                      <a:r>
                        <a:rPr lang="es-ES" sz="1400" dirty="0" smtClean="0">
                          <a:sym typeface="Symbol"/>
                        </a:rPr>
                        <a:t>s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30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Rn-222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3,82 días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30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Ra-225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14,8 días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30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Th-234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24,5</a:t>
                      </a:r>
                      <a:r>
                        <a:rPr lang="es-ES" sz="1400" baseline="0" dirty="0" smtClean="0"/>
                        <a:t> días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30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Np-237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2,35·10</a:t>
                      </a:r>
                      <a:r>
                        <a:rPr lang="es-ES" sz="1400" baseline="30000" dirty="0" smtClean="0"/>
                        <a:t>6</a:t>
                      </a:r>
                      <a:r>
                        <a:rPr lang="es-ES" sz="1400" dirty="0" smtClean="0"/>
                        <a:t> años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301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U-238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4,468·10</a:t>
                      </a:r>
                      <a:r>
                        <a:rPr lang="es-ES" sz="1400" baseline="30000" dirty="0" smtClean="0"/>
                        <a:t>9</a:t>
                      </a:r>
                      <a:r>
                        <a:rPr lang="es-ES" sz="1400" dirty="0" smtClean="0"/>
                        <a:t> años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28 CuadroTexto"/>
          <p:cNvSpPr txBox="1"/>
          <p:nvPr/>
        </p:nvSpPr>
        <p:spPr>
          <a:xfrm>
            <a:off x="694846" y="5522659"/>
            <a:ext cx="5261454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 smtClean="0"/>
              <a:t>Vida media, </a:t>
            </a:r>
            <a:r>
              <a:rPr lang="es-ES" sz="1600" b="1" dirty="0" smtClean="0">
                <a:sym typeface="Symbol"/>
              </a:rPr>
              <a:t>, </a:t>
            </a:r>
            <a:r>
              <a:rPr lang="es-ES" sz="1600" dirty="0" smtClean="0">
                <a:sym typeface="Symbol"/>
              </a:rPr>
              <a:t>representa el promedio de vida que tenga un átomo y es:</a:t>
            </a:r>
          </a:p>
          <a:p>
            <a:pPr algn="just"/>
            <a:endParaRPr lang="es-ES" sz="1600" dirty="0">
              <a:sym typeface="Symbo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38 CuadroTexto"/>
              <p:cNvSpPr txBox="1"/>
              <p:nvPr/>
            </p:nvSpPr>
            <p:spPr>
              <a:xfrm>
                <a:off x="2764703" y="5811592"/>
                <a:ext cx="718274" cy="55496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effectLst/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es-ES" sz="1600" b="0" i="1" smtClean="0">
                          <a:effectLst/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effectLst/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effectLst/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effectLst/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s-ES" sz="1600" dirty="0">
                  <a:effectLst/>
                </a:endParaRPr>
              </a:p>
            </p:txBody>
          </p:sp>
        </mc:Choice>
        <mc:Fallback xmlns="">
          <p:sp>
            <p:nvSpPr>
              <p:cNvPr id="29" name="3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703" y="5811592"/>
                <a:ext cx="718274" cy="55496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14 CuadroTexto"/>
          <p:cNvSpPr txBox="1"/>
          <p:nvPr/>
        </p:nvSpPr>
        <p:spPr>
          <a:xfrm>
            <a:off x="591692" y="5069688"/>
            <a:ext cx="5364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Vida media</a:t>
            </a:r>
            <a:endParaRPr lang="es-ES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2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4.4. Usos prácticos de la radiactividad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1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>
                <a:solidFill>
                  <a:srgbClr val="00B0F0"/>
                </a:solidFill>
              </a:rPr>
              <a:t>Datación arqueológica por el método del carbono-14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590974" y="1804093"/>
            <a:ext cx="82482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El C-14 tiene un periodo de semidesintegración de 5730 años.</a:t>
            </a: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65113" indent="-265113" algn="just">
              <a:buFont typeface="Arial" panose="020B0604020202020204" pitchFamily="34" charset="0"/>
              <a:buChar char="•"/>
            </a:pPr>
            <a:r>
              <a:rPr lang="es-ES" sz="1600" dirty="0"/>
              <a:t>Se forma por los rayos cósmicos que producen neutrones en las capas altas de la </a:t>
            </a:r>
            <a:r>
              <a:rPr lang="es-ES" sz="1600" dirty="0" smtClean="0"/>
              <a:t>atmósfera.</a:t>
            </a: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65113" indent="-265113">
              <a:buFont typeface="Arial" panose="020B0604020202020204" pitchFamily="34" charset="0"/>
              <a:buChar char="•"/>
            </a:pPr>
            <a:r>
              <a:rPr lang="es-ES" sz="1600" dirty="0"/>
              <a:t>Los neutrones colisionan con el N-14 y originan el </a:t>
            </a:r>
            <a:r>
              <a:rPr lang="es-ES" sz="1600" dirty="0" smtClean="0"/>
              <a:t>C-14.</a:t>
            </a:r>
            <a:br>
              <a:rPr lang="es-ES" sz="1600" dirty="0" smtClean="0"/>
            </a:br>
            <a:endParaRPr lang="es-ES" sz="1600" dirty="0" smtClean="0"/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65113" indent="-265113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El </a:t>
            </a:r>
            <a:r>
              <a:rPr lang="es-ES" sz="1600" dirty="0"/>
              <a:t>C-14 se mezcla con el isótopo estable C-12 y en el proceso de intercambio es ingerido por los seres vivos</a:t>
            </a:r>
            <a:r>
              <a:rPr lang="es-ES" sz="1600" dirty="0" smtClean="0"/>
              <a:t>.</a:t>
            </a:r>
          </a:p>
          <a:p>
            <a:pPr marL="265113" indent="-265113" algn="just">
              <a:buFont typeface="Arial" panose="020B0604020202020204" pitchFamily="34" charset="0"/>
              <a:buChar char="•"/>
            </a:pPr>
            <a:endParaRPr lang="es-ES" sz="1600" dirty="0" smtClean="0"/>
          </a:p>
          <a:p>
            <a:pPr marL="265113" indent="-265113" algn="just">
              <a:buFont typeface="Arial" panose="020B0604020202020204" pitchFamily="34" charset="0"/>
              <a:buChar char="•"/>
            </a:pPr>
            <a:r>
              <a:rPr lang="es-ES" sz="1600" dirty="0"/>
              <a:t>Una vez el ser vivo fallece, finaliza el proceso de intercambio y el C-14 empieza a disminuir por desintegración beta</a:t>
            </a:r>
            <a:r>
              <a:rPr lang="es-ES" sz="1600" dirty="0" smtClean="0"/>
              <a:t>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6 CuadroTexto"/>
              <p:cNvSpPr txBox="1"/>
              <p:nvPr/>
            </p:nvSpPr>
            <p:spPr>
              <a:xfrm>
                <a:off x="2806058" y="3517367"/>
                <a:ext cx="3691864" cy="342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7</m:t>
                          </m:r>
                        </m:sub>
                        <m:sup>
                          <m:r>
                            <a:rPr lang="es-ES" sz="1600" i="1">
                              <a:latin typeface="Cambria Math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𝑁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6</m:t>
                          </m:r>
                        </m:sub>
                        <m:sup>
                          <m:r>
                            <a:rPr lang="es-ES" sz="1600" i="1">
                              <a:latin typeface="Cambria Math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𝐻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27" name="6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058" y="3517367"/>
                <a:ext cx="3691864" cy="34291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41 CuadroTexto"/>
              <p:cNvSpPr txBox="1"/>
              <p:nvPr/>
            </p:nvSpPr>
            <p:spPr>
              <a:xfrm>
                <a:off x="3104777" y="5454934"/>
                <a:ext cx="3220620" cy="343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6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𝐶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7</m:t>
                          </m:r>
                        </m:sub>
                        <m:sup>
                          <m:r>
                            <a:rPr lang="es-ES" sz="1600" i="1">
                              <a:latin typeface="Cambria Math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0</m:t>
                              </m:r>
                            </m:sup>
                            <m:e>
                              <m:r>
                                <a:rPr lang="es-ES" sz="160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sPre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600" b="0" i="1" smtClean="0"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30" name="4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777" y="5454934"/>
                <a:ext cx="3220620" cy="343940"/>
              </a:xfrm>
              <a:prstGeom prst="rect">
                <a:avLst/>
              </a:prstGeom>
              <a:blipFill>
                <a:blip r:embed="rId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6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4.4. Usos prácticos de la radiactividad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1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>
                <a:solidFill>
                  <a:srgbClr val="00B0F0"/>
                </a:solidFill>
              </a:rPr>
              <a:t>Series radiactivas y geocronología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60515" y="1783016"/>
            <a:ext cx="52941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Existen </a:t>
            </a:r>
            <a:r>
              <a:rPr lang="es-ES" sz="1600" i="1" dirty="0">
                <a:solidFill>
                  <a:srgbClr val="00B0F0"/>
                </a:solidFill>
              </a:rPr>
              <a:t>tres series de núcleos que ocurren en la </a:t>
            </a:r>
            <a:r>
              <a:rPr lang="es-ES" sz="1600" i="1" dirty="0" smtClean="0">
                <a:solidFill>
                  <a:srgbClr val="00B0F0"/>
                </a:solidFill>
              </a:rPr>
              <a:t>naturaleza</a:t>
            </a:r>
            <a:r>
              <a:rPr lang="es-ES" sz="1600" dirty="0" smtClean="0"/>
              <a:t>. Cada </a:t>
            </a:r>
            <a:r>
              <a:rPr lang="es-ES" sz="1600" dirty="0"/>
              <a:t>una </a:t>
            </a:r>
            <a:r>
              <a:rPr lang="es-ES" sz="1600" dirty="0" smtClean="0"/>
              <a:t>comienza con </a:t>
            </a:r>
            <a:r>
              <a:rPr lang="es-ES" sz="1600" dirty="0"/>
              <a:t>un isótopo radiactivo específico de larga </a:t>
            </a:r>
            <a:r>
              <a:rPr lang="es-ES" sz="1600" dirty="0" smtClean="0"/>
              <a:t>duración (4n: </a:t>
            </a:r>
            <a:r>
              <a:rPr lang="es-ES" sz="1600" baseline="30000" dirty="0" smtClean="0"/>
              <a:t>232</a:t>
            </a:r>
            <a:r>
              <a:rPr lang="es-ES" sz="1600" dirty="0" smtClean="0"/>
              <a:t>Th; 4n+3: </a:t>
            </a:r>
            <a:r>
              <a:rPr lang="es-ES" sz="1600" baseline="30000" dirty="0" smtClean="0"/>
              <a:t>238</a:t>
            </a:r>
            <a:r>
              <a:rPr lang="es-ES" sz="1600" dirty="0" smtClean="0"/>
              <a:t>U; 4n+4: </a:t>
            </a:r>
            <a:r>
              <a:rPr lang="es-ES" sz="1600" baseline="30000" dirty="0" smtClean="0"/>
              <a:t>235</a:t>
            </a:r>
            <a:r>
              <a:rPr lang="es-ES" sz="1600" dirty="0" smtClean="0"/>
              <a:t>U) </a:t>
            </a:r>
            <a:r>
              <a:rPr lang="es-ES" sz="1600" dirty="0"/>
              <a:t>con vida media que </a:t>
            </a:r>
            <a:r>
              <a:rPr lang="es-ES" sz="1600" dirty="0" smtClean="0"/>
              <a:t>supera la </a:t>
            </a:r>
            <a:r>
              <a:rPr lang="es-ES" sz="1600" dirty="0"/>
              <a:t>de cualquiera de sus descendientes. </a:t>
            </a:r>
            <a:endParaRPr lang="es-ES" sz="1600" dirty="0" smtClean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La </a:t>
            </a:r>
            <a:r>
              <a:rPr lang="es-ES" sz="1600" i="1" dirty="0">
                <a:solidFill>
                  <a:srgbClr val="00B0F0"/>
                </a:solidFill>
              </a:rPr>
              <a:t>cuarta serie </a:t>
            </a:r>
            <a:r>
              <a:rPr lang="es-ES" sz="1600" dirty="0" smtClean="0"/>
              <a:t>con </a:t>
            </a:r>
            <a:r>
              <a:rPr lang="es-ES" sz="1600" baseline="30000" dirty="0" smtClean="0"/>
              <a:t>237</a:t>
            </a:r>
            <a:r>
              <a:rPr lang="es-ES" sz="1600" dirty="0" smtClean="0"/>
              <a:t>Np (4n+2), un </a:t>
            </a:r>
            <a:r>
              <a:rPr lang="es-ES" sz="1600" dirty="0"/>
              <a:t>elemento transuránico </a:t>
            </a:r>
            <a:r>
              <a:rPr lang="es-ES" sz="1600" dirty="0" smtClean="0"/>
              <a:t>que </a:t>
            </a:r>
            <a:r>
              <a:rPr lang="es-ES" sz="1600" i="1" dirty="0">
                <a:solidFill>
                  <a:srgbClr val="00B0F0"/>
                </a:solidFill>
              </a:rPr>
              <a:t>no se encuentra en la naturaleza</a:t>
            </a:r>
            <a:r>
              <a:rPr lang="es-ES" sz="1600" dirty="0"/>
              <a:t>. Este elemento tiene una vida media de “</a:t>
            </a:r>
            <a:r>
              <a:rPr lang="es-ES" sz="1600" dirty="0" smtClean="0"/>
              <a:t>solamente” 2,14·10</a:t>
            </a:r>
            <a:r>
              <a:rPr lang="es-ES" sz="1600" baseline="30000" dirty="0" smtClean="0"/>
              <a:t>6</a:t>
            </a:r>
            <a:r>
              <a:rPr lang="es-ES" sz="1600" dirty="0" smtClean="0"/>
              <a:t> </a:t>
            </a:r>
            <a:r>
              <a:rPr lang="es-ES" sz="1600" dirty="0"/>
              <a:t>años.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/>
              <a:t>Las dos series del uranio son un poco más complejas que la serie de </a:t>
            </a:r>
            <a:r>
              <a:rPr lang="es-ES" sz="1600" baseline="30000" dirty="0" smtClean="0"/>
              <a:t>232</a:t>
            </a:r>
            <a:r>
              <a:rPr lang="es-ES" sz="1600" dirty="0" smtClean="0"/>
              <a:t>Th.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/>
              <a:t>La </a:t>
            </a:r>
            <a:r>
              <a:rPr lang="es-ES" sz="1600" dirty="0"/>
              <a:t>radiactividad natural constantemente suministra elementos radiactivos al </a:t>
            </a:r>
            <a:r>
              <a:rPr lang="es-ES" sz="1600" dirty="0" smtClean="0"/>
              <a:t>ambiente, que </a:t>
            </a:r>
            <a:r>
              <a:rPr lang="es-ES" sz="1600" dirty="0"/>
              <a:t>de otra forma habrían desaparecido hace mucho tiempo. </a:t>
            </a:r>
            <a:endParaRPr lang="es-ES" sz="1600" dirty="0" smtClean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/>
              <a:t>El conocimiento de los periodos de semidesintegración de los isótopos que componen la serie permite la datación de rocas y minerales por el método antes expuesto (</a:t>
            </a:r>
            <a:r>
              <a:rPr lang="es-ES" sz="1600" b="1" dirty="0"/>
              <a:t>ley de la geocronología</a:t>
            </a:r>
            <a:r>
              <a:rPr lang="es-ES" sz="1600" dirty="0" smtClean="0"/>
              <a:t>).</a:t>
            </a:r>
            <a:endParaRPr lang="es-ES" sz="1600" dirty="0"/>
          </a:p>
        </p:txBody>
      </p:sp>
      <p:grpSp>
        <p:nvGrpSpPr>
          <p:cNvPr id="5" name="Grupo 4"/>
          <p:cNvGrpSpPr/>
          <p:nvPr/>
        </p:nvGrpSpPr>
        <p:grpSpPr>
          <a:xfrm>
            <a:off x="6044629" y="1892993"/>
            <a:ext cx="2751402" cy="4409184"/>
            <a:chOff x="6044629" y="1892993"/>
            <a:chExt cx="2751402" cy="4409184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44629" y="1892993"/>
              <a:ext cx="2751402" cy="410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CuadroTexto 2"/>
            <p:cNvSpPr txBox="1"/>
            <p:nvPr/>
          </p:nvSpPr>
          <p:spPr>
            <a:xfrm>
              <a:off x="6959600" y="5994400"/>
              <a:ext cx="9829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/>
                <a:t>Serie </a:t>
              </a:r>
              <a:r>
                <a:rPr lang="es-ES" sz="1400" baseline="30000" dirty="0" smtClean="0"/>
                <a:t>238</a:t>
              </a:r>
              <a:r>
                <a:rPr lang="es-ES" sz="1400" dirty="0" smtClean="0"/>
                <a:t>U</a:t>
              </a:r>
              <a:endParaRPr lang="es-E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99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03841" y="1127422"/>
            <a:ext cx="8295660" cy="1494415"/>
            <a:chOff x="825500" y="2097713"/>
            <a:chExt cx="8318500" cy="1494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ángulo 9"/>
                <p:cNvSpPr/>
                <p:nvPr/>
              </p:nvSpPr>
              <p:spPr>
                <a:xfrm>
                  <a:off x="825500" y="2442339"/>
                  <a:ext cx="8318500" cy="114978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tIns="108000">
                  <a:spAutoFit/>
                </a:bodyPr>
                <a:lstStyle/>
                <a:p>
                  <a:pPr algn="just"/>
                  <a:r>
                    <a:rPr lang="es-ES" sz="1600" dirty="0"/>
                    <a:t>En el accidente de la central nuclear de Fukushima I se produjeron emisiones de yodo y cesio radiactivos a la atmósfera. El periodo de semidesintegración del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55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137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𝐶𝑠</m:t>
                          </m:r>
                        </m:e>
                      </m:sPre>
                    </m:oMath>
                  </a14:m>
                  <a:r>
                    <a:rPr lang="es-ES" sz="1600" dirty="0"/>
                    <a:t> es 30,23 años. Calcule la constante de desintegración de Cs-137 y el tiempo, medido en años, que debe transcurrir para que la actividad del Cs-137  se reduzca a un 1 % del valor inicial</a:t>
                  </a:r>
                  <a:r>
                    <a:rPr lang="es-ES" sz="1600" dirty="0" smtClean="0"/>
                    <a:t>.</a:t>
                  </a:r>
                  <a:endParaRPr lang="es-ES" sz="1600" dirty="0"/>
                </a:p>
              </p:txBody>
            </p:sp>
          </mc:Choice>
          <mc:Fallback xmlns="">
            <p:sp>
              <p:nvSpPr>
                <p:cNvPr id="10" name="Rectángulo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00" y="2442339"/>
                  <a:ext cx="8318500" cy="114978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CuadroTexto 10"/>
            <p:cNvSpPr txBox="1"/>
            <p:nvPr/>
          </p:nvSpPr>
          <p:spPr>
            <a:xfrm>
              <a:off x="825500" y="2097713"/>
              <a:ext cx="2059959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  <a:latin typeface="+mj-lt"/>
                </a:rPr>
                <a:t>Ejercicio resuelto 4</a:t>
              </a:r>
              <a:endParaRPr lang="es-E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CuadroTexto 2"/>
          <p:cNvSpPr txBox="1"/>
          <p:nvPr/>
        </p:nvSpPr>
        <p:spPr>
          <a:xfrm>
            <a:off x="304248" y="2776883"/>
            <a:ext cx="779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Teniendo en cuenta la expresión del período de semidesintegración: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37 CuadroTexto"/>
              <p:cNvSpPr txBox="1"/>
              <p:nvPr/>
            </p:nvSpPr>
            <p:spPr>
              <a:xfrm>
                <a:off x="1559659" y="3115437"/>
                <a:ext cx="5588902" cy="680636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s-ES" sz="1600" b="0" i="1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f>
                            <m:fPr>
                              <m:type m:val="skw"/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s-ES" sz="1600" b="0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sz="1600" b="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b>
                      </m:sSub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𝑙𝑛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</m:t>
                      </m:r>
                      <m:r>
                        <a:rPr lang="es-ES" sz="1600" b="1" i="1">
                          <a:latin typeface="Cambria Math"/>
                          <a:ea typeface="Cambria Math"/>
                        </a:rPr>
                        <m:t>𝝀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𝑙𝑛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f>
                                <m:fPr>
                                  <m:type m:val="skw"/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𝑙𝑛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30,23 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ñ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𝑜𝑠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𝟎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𝟎𝟐𝟐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𝟗𝟐𝟗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𝒂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ñ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𝒐𝒔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2" name="3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659" y="3115437"/>
                <a:ext cx="5588902" cy="6806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370492" y="3965350"/>
                <a:ext cx="779283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/>
                  <a:t>Para calcular el tiempo, multiplicamos cada uno de los miembros de la ecuación de la desintegración radiactiva por </a:t>
                </a:r>
                <a14:m>
                  <m:oMath xmlns:m="http://schemas.openxmlformats.org/officeDocument/2006/math">
                    <m:r>
                      <a:rPr lang="es-ES" sz="1600" i="1"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r>
                  <a:rPr lang="es-ES" sz="1600" dirty="0" smtClean="0"/>
                  <a:t>:</a:t>
                </a:r>
                <a:endParaRPr lang="es-ES" sz="1600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92" y="3965350"/>
                <a:ext cx="7792830" cy="584775"/>
              </a:xfrm>
              <a:prstGeom prst="rect">
                <a:avLst/>
              </a:prstGeom>
              <a:blipFill>
                <a:blip r:embed="rId4"/>
                <a:stretch>
                  <a:fillRect l="-469" t="-2083" b="-1354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2 CuadroTexto"/>
              <p:cNvSpPr txBox="1"/>
              <p:nvPr/>
            </p:nvSpPr>
            <p:spPr>
              <a:xfrm>
                <a:off x="1559659" y="4645986"/>
                <a:ext cx="5547929" cy="35016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s-ES" sz="1600" b="0" i="1" smtClean="0">
                          <a:latin typeface="Cambria Math"/>
                        </a:rPr>
                        <m:t>𝑁</m:t>
                      </m:r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sz="1600" i="1">
                              <a:latin typeface="Cambria Math"/>
                            </a:rPr>
                            <m:t>−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       0,01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s-ES" sz="1600" i="1">
                              <a:latin typeface="Cambria Math"/>
                            </a:rPr>
                            <m:t>−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659" y="4645986"/>
                <a:ext cx="5547929" cy="350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uadroTexto 14"/>
          <p:cNvSpPr txBox="1"/>
          <p:nvPr/>
        </p:nvSpPr>
        <p:spPr>
          <a:xfrm>
            <a:off x="370492" y="5058347"/>
            <a:ext cx="779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Tomando logaritmos y ordenando: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12 CuadroTexto"/>
              <p:cNvSpPr txBox="1"/>
              <p:nvPr/>
            </p:nvSpPr>
            <p:spPr>
              <a:xfrm>
                <a:off x="587701" y="5459102"/>
                <a:ext cx="8199745" cy="585866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0,01=</m:t>
                      </m:r>
                      <m:func>
                        <m:func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  <m:r>
                                    <a:rPr lang="es-ES" sz="16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→    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𝑙𝑛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0,01=−</m:t>
                      </m:r>
                      <m:r>
                        <a:rPr lang="es-ES" sz="1600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𝑡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/>
                        </a:rPr>
                        <m:t>      →     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𝑙𝑛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𝑙𝑛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0,01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−0,022 929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𝟐𝟎𝟎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𝟖𝟒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ñ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𝒐𝒔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6" name="1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701" y="5459102"/>
                <a:ext cx="8199745" cy="5858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87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4. Radiactividad natural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3466988"/>
                  </p:ext>
                </p:extLst>
              </p:nvPr>
            </p:nvGraphicFramePr>
            <p:xfrm>
              <a:off x="469901" y="1130300"/>
              <a:ext cx="8271490" cy="459397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8.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El </a:t>
                          </a:r>
                          <a:r>
                            <a:rPr lang="es-ES" sz="1600" dirty="0"/>
                            <a:t>período de semidesintegración </a:t>
                          </a:r>
                          <a:r>
                            <a:rPr lang="es-ES" sz="1600" dirty="0" smtClean="0"/>
                            <a:t>del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88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226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𝑅𝑎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 smtClean="0"/>
                            <a:t> es </a:t>
                          </a:r>
                          <a:r>
                            <a:rPr lang="es-ES" sz="1600" dirty="0"/>
                            <a:t>de 1620 años. i) Determine la actividad para 1 g de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88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226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𝑅𝑎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/>
                            <a:t>; ii) Calcule el tiempo necesario para que la actividad de una muestra de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88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226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𝑅𝑎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 smtClean="0"/>
                            <a:t> quede </a:t>
                          </a:r>
                          <a:r>
                            <a:rPr lang="es-ES" sz="1600" dirty="0"/>
                            <a:t>reducida a un dieciseisavo de su valor original</a:t>
                          </a:r>
                          <a:r>
                            <a:rPr lang="es-ES" sz="1600" dirty="0" smtClean="0"/>
                            <a:t>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=6,022·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88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226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𝑅𝑎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=226,025406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endParaRPr lang="es-ES" sz="1600" dirty="0"/>
                        </a:p>
                        <a:p>
                          <a:pPr marL="0" indent="0" algn="just">
                            <a:tabLst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s-E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 =3,62·</m:t>
                              </m:r>
                              <m:sSup>
                                <m:sSupPr>
                                  <m:ctrlPr>
                                    <a:rPr lang="pt-BR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 dirty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 dirty="0" err="1">
                                  <a:latin typeface="Cambria Math" panose="02040503050406030204" pitchFamily="18" charset="0"/>
                                </a:rPr>
                                <m:t>𝐵𝑞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;</m:t>
                              </m:r>
                              <m:r>
                                <m:rPr>
                                  <m:sty m:val="p"/>
                                </m:rPr>
                                <a:rPr lang="es-E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ii</m:t>
                              </m:r>
                              <m:r>
                                <a:rPr lang="es-ES" sz="1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=6480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ñ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𝑜𝑠</m:t>
                              </m:r>
                            </m:oMath>
                          </a14:m>
                          <a:endParaRPr lang="es-ES" sz="1600" b="0" dirty="0" smtClean="0">
                            <a:solidFill>
                              <a:schemeClr val="tx1"/>
                            </a:solidFill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Entre unos restos arqueológicos de edad desconocida se encuentra una muestra de carbono en la que sólo queda una octava parte del carbono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s-ES" sz="1600" dirty="0" smtClean="0"/>
                            <a:t>que </a:t>
                          </a:r>
                          <a:r>
                            <a:rPr lang="es-ES" sz="1600" dirty="0"/>
                            <a:t>contenía originalmente. El periodo de semidesintegración del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 smtClean="0"/>
                            <a:t> es </a:t>
                          </a:r>
                          <a:r>
                            <a:rPr lang="es-ES" sz="1600" dirty="0"/>
                            <a:t>de 5730 años. i) Calcule la edad de dichos restos. ii) Si en la actualidad hay 10</a:t>
                          </a:r>
                          <a:r>
                            <a:rPr lang="es-ES" sz="1600" baseline="30000" dirty="0"/>
                            <a:t>12</a:t>
                          </a:r>
                          <a:r>
                            <a:rPr lang="es-ES" sz="1600" dirty="0"/>
                            <a:t> átomos de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 smtClean="0"/>
                            <a:t> en </a:t>
                          </a:r>
                          <a:r>
                            <a:rPr lang="es-ES" sz="1600" dirty="0"/>
                            <a:t>la muestra, ¿cuál es su actividad?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=17185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ñ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𝑜𝑠</m:t>
                              </m:r>
                            </m:oMath>
                          </a14:m>
                          <a:r>
                            <a:rPr lang="es-ES" sz="1600" dirty="0">
                              <a:ea typeface="Cambria Math" panose="02040503050406030204" pitchFamily="18" charset="0"/>
                            </a:rPr>
                            <a:t>; ii)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= 3,84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𝐵𝑞</m:t>
                              </m:r>
                            </m:oMath>
                          </a14:m>
                          <a:endParaRPr lang="es-ES" sz="1600" dirty="0" smtClean="0"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El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55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26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𝐶𝑠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 smtClean="0"/>
                            <a:t> tiene </a:t>
                          </a:r>
                          <a:r>
                            <a:rPr lang="es-ES" sz="1600" dirty="0"/>
                            <a:t>un periodo de semidesintegración de 1,64 minutos. i) ¿Cuántos núcleos hay en una muestra de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0,7·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−6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r>
                            <a:rPr lang="es-ES" sz="1600" dirty="0" smtClean="0"/>
                            <a:t>?; </a:t>
                          </a:r>
                          <a:r>
                            <a:rPr lang="es-ES" sz="1600" dirty="0"/>
                            <a:t>ii) Calcule la actividad para la muestra del apartado i) al cabo de 2 minutos.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=6,022·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23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55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126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𝐶𝑠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=132,905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endParaRPr lang="es-ES" sz="1600" dirty="0" smtClean="0"/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:r>
                            <a:rPr lang="pt-BR" sz="1600" dirty="0" smtClean="0"/>
                            <a:t>i) </a:t>
                          </a:r>
                          <a14:m>
                            <m:oMath xmlns:m="http://schemas.openxmlformats.org/officeDocument/2006/math"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 =  3,17·</m:t>
                              </m:r>
                              <m:sSup>
                                <m:sSupPr>
                                  <m:ctrlPr>
                                    <a:rPr lang="pt-BR" sz="1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sup>
                              </m:sSup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ú</m:t>
                              </m:r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𝑐𝑙𝑒𝑜𝑠</m:t>
                              </m:r>
                            </m:oMath>
                          </a14:m>
                          <a:r>
                            <a:rPr lang="pt-BR" sz="1600" dirty="0"/>
                            <a:t>; </a:t>
                          </a:r>
                          <a:r>
                            <a:rPr lang="pt-BR" sz="1600" dirty="0" err="1"/>
                            <a:t>ii</a:t>
                          </a:r>
                          <a:r>
                            <a:rPr lang="pt-BR" sz="1600" dirty="0"/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 = 9,59·</m:t>
                              </m:r>
                              <m:sSup>
                                <m:sSupPr>
                                  <m:ctrlPr>
                                    <a:rPr lang="pt-BR" sz="1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 dirty="0" err="1" smtClean="0">
                                  <a:latin typeface="Cambria Math" panose="02040503050406030204" pitchFamily="18" charset="0"/>
                                </a:rPr>
                                <m:t>𝐵𝑞</m:t>
                              </m:r>
                            </m:oMath>
                          </a14:m>
                          <a:endParaRPr lang="pt-BR" sz="1600" dirty="0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9134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3466988"/>
                  </p:ext>
                </p:extLst>
              </p:nvPr>
            </p:nvGraphicFramePr>
            <p:xfrm>
              <a:off x="469901" y="1130300"/>
              <a:ext cx="8271490" cy="4593971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336548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8.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4946" t="-25909" r="-232" b="-2245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567434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9.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4946" t="-107782" r="-232" b="-922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  <a:tr h="1354709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10.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46" t="-239462" r="-232" b="-627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9134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993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8300" y="1140936"/>
            <a:ext cx="83439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Es posible cambiar la estructura de los núcleos al bombardearlos con partículas </a:t>
            </a:r>
            <a:r>
              <a:rPr lang="es-ES" sz="1600" dirty="0" smtClean="0">
                <a:latin typeface="+mj-lt"/>
              </a:rPr>
              <a:t>energéticas. Tales </a:t>
            </a:r>
            <a:r>
              <a:rPr lang="es-ES" sz="1600" dirty="0">
                <a:latin typeface="+mj-lt"/>
              </a:rPr>
              <a:t>cambios se llaman </a:t>
            </a:r>
            <a:r>
              <a:rPr lang="es-ES" sz="1600" b="1" dirty="0">
                <a:latin typeface="+mj-lt"/>
              </a:rPr>
              <a:t>reacciones nucleares</a:t>
            </a:r>
            <a:r>
              <a:rPr lang="es-ES" sz="1600" dirty="0">
                <a:latin typeface="+mj-lt"/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68300" y="1908939"/>
            <a:ext cx="8432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+mj-lt"/>
              </a:rPr>
              <a:t>Rutherford</a:t>
            </a:r>
            <a:r>
              <a:rPr lang="es-ES" sz="1600" dirty="0">
                <a:latin typeface="+mj-lt"/>
              </a:rPr>
              <a:t> fue el primero en </a:t>
            </a:r>
            <a:r>
              <a:rPr lang="es-ES" sz="1600" dirty="0" smtClean="0">
                <a:latin typeface="+mj-lt"/>
              </a:rPr>
              <a:t>observar reacciones </a:t>
            </a:r>
            <a:r>
              <a:rPr lang="es-ES" sz="1600" dirty="0">
                <a:latin typeface="+mj-lt"/>
              </a:rPr>
              <a:t>nucleares, usando fuentes radiactivas de la naturaleza para el bombardeo </a:t>
            </a:r>
            <a:r>
              <a:rPr lang="es-ES" sz="1600" dirty="0" smtClean="0">
                <a:latin typeface="+mj-lt"/>
              </a:rPr>
              <a:t>de partículas</a:t>
            </a:r>
            <a:r>
              <a:rPr lang="es-ES" sz="1600" dirty="0">
                <a:latin typeface="+mj-lt"/>
              </a:rPr>
              <a:t>. Descubrió que se liberaban </a:t>
            </a:r>
            <a:r>
              <a:rPr lang="es-ES" sz="1600" dirty="0" smtClean="0">
                <a:latin typeface="+mj-lt"/>
              </a:rPr>
              <a:t>protones cuando </a:t>
            </a:r>
            <a:r>
              <a:rPr lang="es-ES" sz="1600" dirty="0">
                <a:latin typeface="+mj-lt"/>
              </a:rPr>
              <a:t>se permitía que partículas </a:t>
            </a:r>
            <a:r>
              <a:rPr lang="es-ES" sz="1600" dirty="0" smtClean="0">
                <a:latin typeface="+mj-lt"/>
              </a:rPr>
              <a:t>alfa chocaran </a:t>
            </a:r>
            <a:r>
              <a:rPr lang="es-ES" sz="1600" dirty="0">
                <a:latin typeface="+mj-lt"/>
              </a:rPr>
              <a:t>con átomos de nitrógeno. El proceso se puede representar simbólicamente </a:t>
            </a:r>
            <a:r>
              <a:rPr lang="es-ES" sz="1600" dirty="0" smtClean="0">
                <a:latin typeface="+mj-lt"/>
              </a:rPr>
              <a:t>como:</a:t>
            </a: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endParaRPr lang="es-ES" sz="1600" dirty="0" smtClean="0">
              <a:latin typeface="+mj-lt"/>
            </a:endParaRP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r>
              <a:rPr lang="es-ES" sz="1600" dirty="0"/>
              <a:t>En 1931, </a:t>
            </a:r>
            <a:r>
              <a:rPr lang="es-ES" sz="1600" b="1" dirty="0"/>
              <a:t>Frédéric Joliot </a:t>
            </a:r>
            <a:r>
              <a:rPr lang="es-ES" sz="1600" dirty="0"/>
              <a:t>(1900-1958) e </a:t>
            </a:r>
            <a:r>
              <a:rPr lang="es-ES" sz="1600" b="1" dirty="0" smtClean="0"/>
              <a:t>Irene </a:t>
            </a:r>
            <a:r>
              <a:rPr lang="es-ES" sz="1600" b="1" dirty="0"/>
              <a:t>Curie </a:t>
            </a:r>
            <a:r>
              <a:rPr lang="es-ES" sz="1600" dirty="0"/>
              <a:t>(1897-1956) descubrieron que la bombardear núcleos de berilio con partículas alfa, se producía una radiación muy penetrante que inicialmente supusieron que era radiación gamma. Análisis posteriores de </a:t>
            </a:r>
            <a:r>
              <a:rPr lang="es-ES" sz="1600" b="1" dirty="0"/>
              <a:t>James Chadwick </a:t>
            </a:r>
            <a:r>
              <a:rPr lang="es-ES" sz="1600" dirty="0"/>
              <a:t>(1891-1974) permitió identificarla como un </a:t>
            </a:r>
            <a:r>
              <a:rPr lang="es-ES" sz="1600" b="1" dirty="0">
                <a:solidFill>
                  <a:srgbClr val="0070C0"/>
                </a:solidFill>
              </a:rPr>
              <a:t>neutrón</a:t>
            </a:r>
            <a:r>
              <a:rPr lang="es-ES" sz="16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87 CuadroTexto"/>
              <p:cNvSpPr txBox="1"/>
              <p:nvPr/>
            </p:nvSpPr>
            <p:spPr>
              <a:xfrm>
                <a:off x="3216866" y="3094982"/>
                <a:ext cx="2323008" cy="34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7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𝑁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8</m:t>
                          </m:r>
                        </m:sub>
                        <m:sup>
                          <m:r>
                            <a:rPr lang="es-ES" sz="1600" i="1">
                              <a:latin typeface="Cambria Math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𝑂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𝐻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6" name="8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866" y="3094982"/>
                <a:ext cx="2323008" cy="3434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88 CuadroTexto"/>
              <p:cNvSpPr txBox="1"/>
              <p:nvPr/>
            </p:nvSpPr>
            <p:spPr>
              <a:xfrm>
                <a:off x="3265533" y="4809168"/>
                <a:ext cx="2274341" cy="343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9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𝐵𝑒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6</m:t>
                          </m:r>
                        </m:sub>
                        <m:sup>
                          <m:r>
                            <a:rPr lang="es-ES" sz="1600" i="1">
                              <a:latin typeface="Cambria Math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8" name="8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533" y="4809168"/>
                <a:ext cx="2274341" cy="3436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88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5.1. Reacciones nucleares artificiales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9" name="90 CuadroTexto"/>
          <p:cNvSpPr txBox="1"/>
          <p:nvPr/>
        </p:nvSpPr>
        <p:spPr>
          <a:xfrm>
            <a:off x="342900" y="1392607"/>
            <a:ext cx="849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En 1932 </a:t>
            </a:r>
            <a:r>
              <a:rPr lang="es-ES" sz="1600" b="1" dirty="0" smtClean="0"/>
              <a:t>John Cockcroft </a:t>
            </a:r>
            <a:r>
              <a:rPr lang="es-ES" sz="1600" dirty="0" smtClean="0"/>
              <a:t>(1897-1967) y </a:t>
            </a:r>
            <a:r>
              <a:rPr lang="es-ES" sz="1600" b="1" dirty="0" smtClean="0"/>
              <a:t>E.T.S. Walton </a:t>
            </a:r>
            <a:r>
              <a:rPr lang="es-ES" sz="1600" dirty="0" smtClean="0"/>
              <a:t>(1903-1995) bombardean núcleos de Litio con </a:t>
            </a:r>
            <a:r>
              <a:rPr lang="es-ES" sz="1600" i="1" dirty="0" smtClean="0"/>
              <a:t>protones</a:t>
            </a:r>
            <a:r>
              <a:rPr lang="es-ES" sz="1600" dirty="0" smtClean="0"/>
              <a:t> </a:t>
            </a:r>
            <a:r>
              <a:rPr lang="es-ES" sz="1600" i="1" dirty="0" smtClean="0"/>
              <a:t>artificialmente acelerados</a:t>
            </a:r>
            <a:r>
              <a:rPr lang="es-ES" sz="1600" dirty="0" smtClean="0"/>
              <a:t>, convirtiéndose en los primeros en desintegrar un núcleo atómico, primordial para el desarrollo de la energía nuclear: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100 CuadroTexto"/>
              <p:cNvSpPr txBox="1"/>
              <p:nvPr/>
            </p:nvSpPr>
            <p:spPr>
              <a:xfrm>
                <a:off x="3040681" y="2249252"/>
                <a:ext cx="3099047" cy="343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𝐿𝑖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𝐻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8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𝐵𝑒</m:t>
                          </m:r>
                          <m:r>
                            <a:rPr lang="es-ES" sz="1600" i="1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𝐻𝑒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10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681" y="2249252"/>
                <a:ext cx="3099047" cy="3436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92 CuadroTexto"/>
          <p:cNvSpPr txBox="1"/>
          <p:nvPr/>
        </p:nvSpPr>
        <p:spPr>
          <a:xfrm>
            <a:off x="342900" y="2750849"/>
            <a:ext cx="55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Reacciones nucleares con neutrones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12" name="93 CuadroTexto"/>
          <p:cNvSpPr txBox="1"/>
          <p:nvPr/>
        </p:nvSpPr>
        <p:spPr>
          <a:xfrm>
            <a:off x="533400" y="3248675"/>
            <a:ext cx="8267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"/>
              </a:rPr>
              <a:t>El núcleo se transforma en un isótopo de número másico A+1 y emite radiación gamma: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>
                <a:sym typeface="Wingdings"/>
              </a:rPr>
              <a:t>El núcleo emite una partícula alfa</a:t>
            </a:r>
            <a:r>
              <a:rPr lang="es-ES" sz="1600" dirty="0" smtClean="0">
                <a:sym typeface="Wingdings"/>
              </a:rPr>
              <a:t>: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>
                <a:sym typeface="Wingdings"/>
              </a:rPr>
              <a:t>El núcleo emite un protón</a:t>
            </a:r>
            <a:r>
              <a:rPr lang="es-ES" sz="1600" dirty="0" smtClean="0">
                <a:sym typeface="Wingdings"/>
              </a:rPr>
              <a:t>: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 smtClean="0">
              <a:sym typeface="Wingdings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>
                <a:sym typeface="Wingdings"/>
              </a:rPr>
              <a:t>Al capturar el neutrón, el núcleo se desestabiliza y se fragmenta en dos núcleos más pequeños: </a:t>
            </a:r>
            <a:r>
              <a:rPr lang="es-ES" sz="1600" b="1" dirty="0">
                <a:sym typeface="Wingdings"/>
              </a:rPr>
              <a:t>fisión </a:t>
            </a:r>
            <a:r>
              <a:rPr lang="es-ES" sz="1600" b="1" dirty="0" smtClean="0">
                <a:sym typeface="Wingdings"/>
              </a:rPr>
              <a:t>nuclear</a:t>
            </a:r>
            <a:r>
              <a:rPr lang="es-ES" sz="1600" dirty="0">
                <a:sym typeface="Wingdings"/>
              </a:rPr>
              <a:t>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01 CuadroTexto"/>
              <p:cNvSpPr txBox="1"/>
              <p:nvPr/>
            </p:nvSpPr>
            <p:spPr>
              <a:xfrm>
                <a:off x="3178866" y="3705478"/>
                <a:ext cx="2822676" cy="344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238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𝑈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3" name="10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866" y="3705478"/>
                <a:ext cx="2822676" cy="3449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02 CuadroTexto"/>
              <p:cNvSpPr txBox="1"/>
              <p:nvPr/>
            </p:nvSpPr>
            <p:spPr>
              <a:xfrm>
                <a:off x="3300442" y="4566975"/>
                <a:ext cx="2839286" cy="348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5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10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𝐵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3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𝐿𝑖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i="1"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4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𝐻𝑒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4" name="10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442" y="4566975"/>
                <a:ext cx="2839286" cy="3484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103 CuadroTexto"/>
              <p:cNvSpPr txBox="1"/>
              <p:nvPr/>
            </p:nvSpPr>
            <p:spPr>
              <a:xfrm>
                <a:off x="3300442" y="5260605"/>
                <a:ext cx="2776066" cy="342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7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𝑁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6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𝐶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𝐻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5" name="10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442" y="5260605"/>
                <a:ext cx="2776066" cy="3429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832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Modelo nuclear del átomo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2.1. Experimento de Rutherford, Geiger y Marsden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1402773"/>
            <a:ext cx="2463800" cy="197104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42900" y="1402773"/>
            <a:ext cx="5778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En 1909 Ernest Rutherford propuso a Geiger y Marsden la realización de un experimento en el que deberían lanzar partículas alfa procedentes de una fuente radiactiva contra una lámina de oro de unos pocos átomos de espesor.</a:t>
            </a:r>
          </a:p>
          <a:p>
            <a:pPr algn="just"/>
            <a:endParaRPr lang="es-ES" sz="1600" dirty="0"/>
          </a:p>
          <a:p>
            <a:pPr algn="just"/>
            <a:r>
              <a:rPr lang="es-ES" sz="1600" dirty="0"/>
              <a:t>El </a:t>
            </a:r>
            <a:r>
              <a:rPr lang="es-ES" sz="1600" i="1" dirty="0">
                <a:solidFill>
                  <a:srgbClr val="00B0F0"/>
                </a:solidFill>
              </a:rPr>
              <a:t>objetivo </a:t>
            </a:r>
            <a:r>
              <a:rPr lang="es-ES" sz="1600" dirty="0"/>
              <a:t>del experimento era </a:t>
            </a:r>
            <a:r>
              <a:rPr lang="es-ES" sz="1600" i="1" dirty="0">
                <a:solidFill>
                  <a:srgbClr val="00B0F0"/>
                </a:solidFill>
              </a:rPr>
              <a:t>corroborar</a:t>
            </a:r>
            <a:r>
              <a:rPr lang="es-ES" sz="1600" dirty="0"/>
              <a:t> la idea de Rutherford de que las </a:t>
            </a:r>
            <a:r>
              <a:rPr lang="es-ES" sz="1600" i="1" dirty="0">
                <a:solidFill>
                  <a:srgbClr val="00B0F0"/>
                </a:solidFill>
              </a:rPr>
              <a:t>partículas atravesarían la lámina metálica sin desviarse apenas</a:t>
            </a:r>
            <a:r>
              <a:rPr lang="es-ES" sz="1600" dirty="0"/>
              <a:t>.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931958" y="6313720"/>
            <a:ext cx="13708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" dirty="0" smtClean="0"/>
              <a:t>RESULTADO ESPERADO</a:t>
            </a:r>
            <a:endParaRPr lang="es-ES" sz="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83" y="3475042"/>
            <a:ext cx="3186917" cy="2971800"/>
          </a:xfrm>
          <a:prstGeom prst="rect">
            <a:avLst/>
          </a:prstGeom>
        </p:spPr>
      </p:pic>
      <p:sp>
        <p:nvSpPr>
          <p:cNvPr id="2" name="Botón de acción: Hacia delante o Siguiente 1">
            <a:hlinkClick r:id="rId4" highlightClick="1"/>
          </p:cNvPr>
          <p:cNvSpPr/>
          <p:nvPr/>
        </p:nvSpPr>
        <p:spPr>
          <a:xfrm>
            <a:off x="6853544" y="5970820"/>
            <a:ext cx="1016000" cy="3429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6765066" y="5693821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Ver simulación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86571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5.2. Fisión nuclear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44500" y="1561354"/>
            <a:ext cx="82931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La </a:t>
            </a:r>
            <a:r>
              <a:rPr lang="es-ES" sz="1600" b="1" dirty="0">
                <a:latin typeface="+mj-lt"/>
              </a:rPr>
              <a:t>fisión nuclear </a:t>
            </a:r>
            <a:r>
              <a:rPr lang="es-ES" sz="1600" dirty="0">
                <a:latin typeface="+mj-lt"/>
              </a:rPr>
              <a:t>ocurre cuando un núcleo </a:t>
            </a:r>
            <a:r>
              <a:rPr lang="es-ES" sz="1600" dirty="0" smtClean="0">
                <a:latin typeface="+mj-lt"/>
              </a:rPr>
              <a:t>pesado, </a:t>
            </a:r>
            <a:r>
              <a:rPr lang="es-ES" sz="1600" dirty="0">
                <a:latin typeface="+mj-lt"/>
              </a:rPr>
              <a:t>se divide o fisiona en </a:t>
            </a:r>
            <a:r>
              <a:rPr lang="es-ES" sz="1600" dirty="0" smtClean="0">
                <a:latin typeface="+mj-lt"/>
              </a:rPr>
              <a:t>dos núcleos </a:t>
            </a:r>
            <a:r>
              <a:rPr lang="es-ES" sz="1600" dirty="0">
                <a:latin typeface="+mj-lt"/>
              </a:rPr>
              <a:t>más pequeños. En tal reacción, </a:t>
            </a:r>
            <a:r>
              <a:rPr lang="es-ES" sz="1600" b="1" dirty="0">
                <a:latin typeface="+mj-lt"/>
              </a:rPr>
              <a:t>la masa total de los productos es menor que </a:t>
            </a:r>
            <a:r>
              <a:rPr lang="es-ES" sz="1600" b="1" dirty="0" smtClean="0">
                <a:latin typeface="+mj-lt"/>
              </a:rPr>
              <a:t>la masa </a:t>
            </a:r>
            <a:r>
              <a:rPr lang="es-ES" sz="1600" b="1" dirty="0">
                <a:latin typeface="+mj-lt"/>
              </a:rPr>
              <a:t>original del núcleo pesado</a:t>
            </a:r>
            <a:r>
              <a:rPr lang="es-ES" sz="1600" dirty="0">
                <a:latin typeface="+mj-lt"/>
              </a:rPr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42900" y="2561098"/>
            <a:ext cx="8394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En 1938, </a:t>
            </a:r>
            <a:r>
              <a:rPr lang="es-ES" sz="1600" b="1" dirty="0"/>
              <a:t>Otto Hahn </a:t>
            </a:r>
            <a:r>
              <a:rPr lang="es-ES" sz="1600" dirty="0"/>
              <a:t>y </a:t>
            </a:r>
            <a:r>
              <a:rPr lang="es-ES" sz="1600" b="1" dirty="0"/>
              <a:t>Frederic </a:t>
            </a:r>
            <a:r>
              <a:rPr lang="es-ES" sz="1600" b="1" dirty="0" err="1"/>
              <a:t>Strassman</a:t>
            </a:r>
            <a:r>
              <a:rPr lang="es-ES" sz="1600" b="1" dirty="0"/>
              <a:t> </a:t>
            </a:r>
            <a:r>
              <a:rPr lang="es-ES" sz="1600" dirty="0"/>
              <a:t>observaron la primera fisión nuclear del U-235 utilizando neutrones lentos: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407 CuadroTexto"/>
              <p:cNvSpPr txBox="1"/>
              <p:nvPr/>
            </p:nvSpPr>
            <p:spPr>
              <a:xfrm>
                <a:off x="2354120" y="3211387"/>
                <a:ext cx="4037772" cy="3494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235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236</m:t>
                          </m:r>
                        </m:sup>
                        <m:e>
                          <m:sSup>
                            <m:sSupPr>
                              <m:ctrlPr>
                                <a:rPr lang="es-E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56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141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𝐵𝑎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+</m:t>
                              </m:r>
                            </m:e>
                          </m:sPre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36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92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𝐾𝑟</m:t>
                              </m:r>
                            </m:e>
                          </m:sPre>
                          <m:r>
                            <a:rPr lang="es-ES" sz="1600" b="0" i="1" smtClean="0">
                              <a:latin typeface="Cambria Math"/>
                            </a:rPr>
                            <m:t>+3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sPre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6" name="40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120" y="3211387"/>
                <a:ext cx="4037772" cy="34945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o 22"/>
          <p:cNvGrpSpPr/>
          <p:nvPr/>
        </p:nvGrpSpPr>
        <p:grpSpPr>
          <a:xfrm>
            <a:off x="1193549" y="3715256"/>
            <a:ext cx="6578851" cy="2839958"/>
            <a:chOff x="1193549" y="3715256"/>
            <a:chExt cx="6578851" cy="2839958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49" y="3715256"/>
              <a:ext cx="6578851" cy="2723644"/>
            </a:xfrm>
            <a:prstGeom prst="rect">
              <a:avLst/>
            </a:prstGeom>
          </p:spPr>
        </p:pic>
        <p:sp>
          <p:nvSpPr>
            <p:cNvPr id="21" name="CuadroTexto 20"/>
            <p:cNvSpPr txBox="1"/>
            <p:nvPr/>
          </p:nvSpPr>
          <p:spPr>
            <a:xfrm>
              <a:off x="3890406" y="6031994"/>
              <a:ext cx="9652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n</a:t>
              </a:r>
              <a:r>
                <a:rPr lang="es-ES" sz="1400" dirty="0" smtClean="0"/>
                <a:t>úcleo inestable</a:t>
              </a:r>
              <a:endParaRPr lang="es-E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uadroTexto 21"/>
                <p:cNvSpPr txBox="1"/>
                <p:nvPr/>
              </p:nvSpPr>
              <p:spPr>
                <a:xfrm>
                  <a:off x="5685301" y="5077078"/>
                  <a:ext cx="74469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200 </m:t>
                        </m:r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22" name="CuadroTexto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5301" y="5077078"/>
                  <a:ext cx="744691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4918" r="-3279" b="-285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829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5.2. Fisión nuclear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1" name="92 CuadroTexto"/>
          <p:cNvSpPr txBox="1"/>
          <p:nvPr/>
        </p:nvSpPr>
        <p:spPr>
          <a:xfrm>
            <a:off x="342900" y="1413684"/>
            <a:ext cx="55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Reactores nucleares de fisión nuclear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4490" y="1783016"/>
            <a:ext cx="833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Los neutrones emitidos cuando </a:t>
            </a:r>
            <a:r>
              <a:rPr lang="es-ES" sz="1600" baseline="30000" dirty="0">
                <a:latin typeface="+mj-lt"/>
              </a:rPr>
              <a:t>235</a:t>
            </a:r>
            <a:r>
              <a:rPr lang="es-ES" sz="1600" dirty="0">
                <a:latin typeface="+mj-lt"/>
              </a:rPr>
              <a:t>U experimenta fisión a su vez pueden hacer que </a:t>
            </a:r>
            <a:r>
              <a:rPr lang="es-ES" sz="1600" dirty="0" smtClean="0">
                <a:latin typeface="+mj-lt"/>
              </a:rPr>
              <a:t>otros núcleos </a:t>
            </a:r>
            <a:r>
              <a:rPr lang="es-ES" sz="1600" dirty="0">
                <a:latin typeface="+mj-lt"/>
              </a:rPr>
              <a:t>experimenten fisión, con la posibilidad de una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reacción en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cadena:</a:t>
            </a:r>
            <a:endParaRPr lang="es-ES" sz="1600" i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0"/>
          <a:stretch/>
        </p:blipFill>
        <p:spPr>
          <a:xfrm>
            <a:off x="431801" y="2499735"/>
            <a:ext cx="5359400" cy="362206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295461" y="2499735"/>
            <a:ext cx="24421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Un </a:t>
            </a:r>
            <a:r>
              <a:rPr lang="es-ES" sz="1600" dirty="0">
                <a:solidFill>
                  <a:srgbClr val="00B0F0"/>
                </a:solidFill>
                <a:latin typeface="+mj-lt"/>
              </a:rPr>
              <a:t>reactor nuclear </a:t>
            </a:r>
            <a:r>
              <a:rPr lang="es-ES" sz="1600" dirty="0">
                <a:latin typeface="+mj-lt"/>
              </a:rPr>
              <a:t>es </a:t>
            </a:r>
            <a:r>
              <a:rPr lang="es-ES" sz="1600" dirty="0" smtClean="0">
                <a:latin typeface="+mj-lt"/>
              </a:rPr>
              <a:t>un sistema </a:t>
            </a:r>
            <a:r>
              <a:rPr lang="es-ES" sz="1600" dirty="0">
                <a:latin typeface="+mj-lt"/>
              </a:rPr>
              <a:t>diseñado para mantener lo que se llama </a:t>
            </a:r>
            <a:r>
              <a:rPr lang="es-ES" sz="1600" b="1" dirty="0" smtClean="0">
                <a:latin typeface="+mj-lt"/>
              </a:rPr>
              <a:t>reacción en </a:t>
            </a:r>
            <a:r>
              <a:rPr lang="es-ES" sz="1600" b="1" dirty="0">
                <a:latin typeface="+mj-lt"/>
              </a:rPr>
              <a:t>cadena </a:t>
            </a:r>
            <a:r>
              <a:rPr lang="es-ES" sz="1600" b="1" dirty="0" smtClean="0">
                <a:latin typeface="+mj-lt"/>
              </a:rPr>
              <a:t>autosostenida</a:t>
            </a:r>
            <a:r>
              <a:rPr lang="es-ES" sz="1600" dirty="0" smtClean="0">
                <a:latin typeface="+mj-lt"/>
              </a:rPr>
              <a:t>.</a:t>
            </a: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r>
              <a:rPr lang="es-ES" sz="1600" dirty="0" smtClean="0">
                <a:latin typeface="+mj-lt"/>
              </a:rPr>
              <a:t>Para ello es necesaria una mínima cantidad de masa del combustible (</a:t>
            </a:r>
            <a:r>
              <a:rPr lang="es-ES" sz="1600" b="1" dirty="0" smtClean="0">
                <a:latin typeface="+mj-lt"/>
              </a:rPr>
              <a:t>masa crítica</a:t>
            </a:r>
            <a:r>
              <a:rPr lang="es-ES" sz="1600" dirty="0" smtClean="0">
                <a:latin typeface="+mj-lt"/>
              </a:rPr>
              <a:t>) y de un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moderador</a:t>
            </a:r>
            <a:r>
              <a:rPr lang="es-ES" sz="1600" dirty="0" smtClean="0">
                <a:latin typeface="+mj-lt"/>
              </a:rPr>
              <a:t> absorbente de neutrones para controlar la reacción en cadena.</a:t>
            </a:r>
            <a:endParaRPr lang="es-E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01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03841" y="1127422"/>
            <a:ext cx="8295660" cy="1730953"/>
            <a:chOff x="825500" y="2097713"/>
            <a:chExt cx="8318500" cy="17309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ángulo 8"/>
                <p:cNvSpPr/>
                <p:nvPr/>
              </p:nvSpPr>
              <p:spPr>
                <a:xfrm>
                  <a:off x="825500" y="2442339"/>
                  <a:ext cx="8318500" cy="138632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tIns="108000">
                  <a:spAutoFit/>
                </a:bodyPr>
                <a:lstStyle/>
                <a:p>
                  <a:pPr algn="just"/>
                  <a:r>
                    <a:rPr lang="es-ES" sz="1600" dirty="0" smtClean="0"/>
                    <a:t>a) Calcule </a:t>
                  </a:r>
                  <a:r>
                    <a:rPr lang="es-ES" sz="1600" dirty="0"/>
                    <a:t>la energía total liberada si </a:t>
                  </a:r>
                  <a:r>
                    <a:rPr lang="es-ES" sz="1600" dirty="0" smtClean="0"/>
                    <a:t>1 </a:t>
                  </a:r>
                  <a:r>
                    <a:rPr lang="es-ES" sz="1600" dirty="0"/>
                    <a:t>kg de </a:t>
                  </a:r>
                  <a:r>
                    <a:rPr lang="es-ES" sz="1600" baseline="30000" dirty="0"/>
                    <a:t>235</a:t>
                  </a:r>
                  <a:r>
                    <a:rPr lang="es-ES" sz="1600" dirty="0"/>
                    <a:t>U experimenta fisión y considere que la energía de </a:t>
                  </a:r>
                  <a:r>
                    <a:rPr lang="es-ES" sz="1600" dirty="0" smtClean="0"/>
                    <a:t>desintegración por núcleo es de </a:t>
                  </a:r>
                  <a:r>
                    <a:rPr lang="es-ES" sz="1600" i="1" dirty="0" smtClean="0"/>
                    <a:t>Q = 208 </a:t>
                  </a:r>
                  <a:r>
                    <a:rPr lang="es-ES" sz="1600" dirty="0" err="1" smtClean="0"/>
                    <a:t>MeV</a:t>
                  </a:r>
                  <a:r>
                    <a:rPr lang="es-ES" sz="1600" dirty="0" smtClean="0"/>
                    <a:t>. </a:t>
                  </a:r>
                  <a:r>
                    <a:rPr lang="es-ES" sz="1600" dirty="0"/>
                    <a:t>b) ¿Cuántos kilogramos de </a:t>
                  </a:r>
                  <a:r>
                    <a:rPr lang="es-ES" sz="1600" baseline="30000" dirty="0"/>
                    <a:t>235</a:t>
                  </a:r>
                  <a:r>
                    <a:rPr lang="es-ES" sz="1600" dirty="0"/>
                    <a:t>U se necesitarían para satisfacer el consumo de </a:t>
                  </a:r>
                  <a:r>
                    <a:rPr lang="es-ES" sz="1600" dirty="0" smtClean="0"/>
                    <a:t>energía </a:t>
                  </a:r>
                  <a:r>
                    <a:rPr lang="pt-BR" sz="1600" dirty="0" smtClean="0"/>
                    <a:t>anual </a:t>
                  </a:r>
                  <a:r>
                    <a:rPr lang="pt-BR" sz="1600" dirty="0"/>
                    <a:t>mundial (aproximadamente </a:t>
                  </a:r>
                  <a:r>
                    <a:rPr lang="pt-BR" sz="1600" dirty="0" smtClean="0"/>
                    <a:t>4·10</a:t>
                  </a:r>
                  <a:r>
                    <a:rPr lang="pt-BR" sz="1600" baseline="30000" dirty="0" smtClean="0"/>
                    <a:t>20</a:t>
                  </a:r>
                  <a:r>
                    <a:rPr lang="pt-BR" sz="1600" dirty="0" smtClean="0"/>
                    <a:t> </a:t>
                  </a:r>
                  <a:r>
                    <a:rPr lang="pt-BR" sz="1600" dirty="0"/>
                    <a:t>J</a:t>
                  </a:r>
                  <a:r>
                    <a:rPr lang="pt-BR" sz="1600" dirty="0" smtClean="0"/>
                    <a:t>)?</a:t>
                  </a:r>
                </a:p>
                <a:p>
                  <a:pPr algn="just"/>
                  <a:r>
                    <a:rPr lang="es-ES" sz="1600" i="1" dirty="0" smtClean="0"/>
                    <a:t>Datos: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=6,02·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</m:oMath>
                  </a14:m>
                  <a:endParaRPr lang="es-ES" sz="1600" i="1" dirty="0"/>
                </a:p>
              </p:txBody>
            </p:sp>
          </mc:Choice>
          <mc:Fallback xmlns="">
            <p:sp>
              <p:nvSpPr>
                <p:cNvPr id="9" name="Rectángulo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00" y="2442339"/>
                  <a:ext cx="8318500" cy="138632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CuadroTexto 9"/>
            <p:cNvSpPr txBox="1"/>
            <p:nvPr/>
          </p:nvSpPr>
          <p:spPr>
            <a:xfrm>
              <a:off x="825500" y="2097713"/>
              <a:ext cx="2059959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  <a:latin typeface="+mj-lt"/>
                </a:rPr>
                <a:t>Ejercicio resuelto </a:t>
              </a:r>
              <a:r>
                <a:rPr lang="es-ES" sz="1600" b="1" dirty="0">
                  <a:solidFill>
                    <a:schemeClr val="bg1"/>
                  </a:solidFill>
                  <a:latin typeface="+mj-lt"/>
                </a:rPr>
                <a:t>5</a:t>
              </a:r>
            </a:p>
          </p:txBody>
        </p:sp>
      </p:grpSp>
      <p:sp>
        <p:nvSpPr>
          <p:cNvPr id="2" name="Rectángulo 1"/>
          <p:cNvSpPr/>
          <p:nvPr/>
        </p:nvSpPr>
        <p:spPr>
          <a:xfrm>
            <a:off x="302241" y="3121961"/>
            <a:ext cx="8079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latin typeface="+mj-lt"/>
              </a:rPr>
              <a:t>a) Calculamos </a:t>
            </a:r>
            <a:r>
              <a:rPr lang="es-ES" sz="1600" dirty="0">
                <a:latin typeface="+mj-lt"/>
              </a:rPr>
              <a:t>la energía total liberada de </a:t>
            </a:r>
            <a:r>
              <a:rPr lang="es-ES" sz="1600" dirty="0" smtClean="0">
                <a:latin typeface="+mj-lt"/>
              </a:rPr>
              <a:t>1 </a:t>
            </a:r>
            <a:r>
              <a:rPr lang="es-ES" sz="1600" dirty="0">
                <a:latin typeface="+mj-lt"/>
              </a:rPr>
              <a:t>kg de </a:t>
            </a:r>
            <a:r>
              <a:rPr lang="es-ES" sz="1600" baseline="30000" dirty="0" smtClean="0">
                <a:latin typeface="+mj-lt"/>
              </a:rPr>
              <a:t>235</a:t>
            </a:r>
            <a:r>
              <a:rPr lang="es-ES" sz="1600" dirty="0" smtClean="0">
                <a:latin typeface="+mj-lt"/>
              </a:rPr>
              <a:t>U:</a:t>
            </a:r>
            <a:endParaRPr lang="es-ES" sz="1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/>
              <p:cNvSpPr txBox="1"/>
              <p:nvPr/>
            </p:nvSpPr>
            <p:spPr>
              <a:xfrm>
                <a:off x="718244" y="3613690"/>
                <a:ext cx="7115794" cy="537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m:rPr>
                          <m:sty m:val="p"/>
                        </m:rPr>
                        <a:rPr lang="es-E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Q</m:t>
                      </m:r>
                      <m:r>
                        <a:rPr lang="es-E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235 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6,02·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𝑐𝑙𝑒𝑜𝑠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𝑚𝑜𝑙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208 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ú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𝑐𝑙𝑒𝑜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𝟑𝟐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𝟐𝟔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𝑴𝒆𝑽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3" name="CuadroTex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44" y="3613690"/>
                <a:ext cx="7115794" cy="5373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/>
          <p:cNvSpPr/>
          <p:nvPr/>
        </p:nvSpPr>
        <p:spPr>
          <a:xfrm>
            <a:off x="407817" y="5116500"/>
            <a:ext cx="80797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b</a:t>
            </a:r>
            <a:r>
              <a:rPr lang="es-ES" sz="1600" dirty="0" smtClean="0">
                <a:latin typeface="+mj-lt"/>
              </a:rPr>
              <a:t>) Los kg necesarios:</a:t>
            </a:r>
            <a:endParaRPr lang="es-ES" sz="1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/>
              <p:cNvSpPr txBox="1"/>
              <p:nvPr/>
            </p:nvSpPr>
            <p:spPr>
              <a:xfrm>
                <a:off x="718244" y="5573733"/>
                <a:ext cx="6225550" cy="563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→    </m:t>
                      </m:r>
                      <m:sSub>
                        <m:sSubPr>
                          <m:ctrlPr>
                            <a:rPr lang="es-E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s-ES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𝒌𝒈</m:t>
                          </m:r>
                        </m:sub>
                      </m:sSub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</m:sub>
                          </m:sSub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8,51</m:t>
                          </m:r>
                          <m:r>
                            <a:rPr lang="es-E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·</m:t>
                          </m:r>
                          <m:sSup>
                            <m:sSupPr>
                              <m:ctrlP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13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𝑘𝑔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2" name="Cuadro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44" y="5573733"/>
                <a:ext cx="6225550" cy="5637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429241" y="4304192"/>
                <a:ext cx="5146726" cy="585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5,32·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sz="16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26</m:t>
                          </m:r>
                        </m:sup>
                      </m:sSup>
                      <m:r>
                        <a:rPr lang="es-ES" sz="1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−13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𝑀𝑒𝑉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𝟓𝟏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41" y="4304192"/>
                <a:ext cx="5146726" cy="5859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4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7679954"/>
                  </p:ext>
                </p:extLst>
              </p:nvPr>
            </p:nvGraphicFramePr>
            <p:xfrm>
              <a:off x="469901" y="1130300"/>
              <a:ext cx="8271490" cy="427405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El uranio-235 tiene unos cuarenta modos posibles de desintegración por absorción de un neutrón. i) Completa la reacción nuclear siguiente, que ocurre cuando un núcleo de </a:t>
                          </a:r>
                          <a:r>
                            <a:rPr lang="es-ES" sz="1600" baseline="30000" dirty="0" smtClean="0"/>
                            <a:t>235</a:t>
                          </a:r>
                          <a:r>
                            <a:rPr lang="es-ES" sz="1600" dirty="0" smtClean="0"/>
                            <a:t>U absorbe un neutrón: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Pre>
                                    <m:sPre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92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235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sPre>
                                  <m:r>
                                    <a:rPr lang="es-E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sPre>
                                    <m:sPrePr>
                                      <m:ctrlPr>
                                        <a:rPr lang="es-ES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38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95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𝑆𝑟</m:t>
                                      </m:r>
                                    </m:e>
                                  </m:sPr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Pre>
                                    <m:sPre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sPr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sPre>
                                    <m:sPre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sPre>
                                </m:e>
                              </m:sPre>
                            </m:oMath>
                          </a14:m>
                          <a:r>
                            <a:rPr lang="es-ES" sz="1600" dirty="0" smtClean="0"/>
                            <a:t>. Indica también cuántos neutrones y protones tiene este núcleo de uranio;</a:t>
                          </a:r>
                          <a:r>
                            <a:rPr lang="es-ES" sz="1600" baseline="0" dirty="0" smtClean="0"/>
                            <a:t> </a:t>
                          </a:r>
                          <a:r>
                            <a:rPr lang="es-ES" sz="1600" baseline="0" dirty="0" err="1" smtClean="0"/>
                            <a:t>ii</a:t>
                          </a:r>
                          <a:r>
                            <a:rPr lang="es-ES" sz="1600" baseline="0" dirty="0" smtClean="0"/>
                            <a:t>) Calcula la energía producida en la fisión de un núcleo de uranio 235, de acuerdo con la reacción anterior.</a:t>
                          </a:r>
                          <a:endParaRPr lang="es-ES" sz="1600" dirty="0" smtClean="0"/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Datos: </a:t>
                          </a:r>
                          <a:r>
                            <a:rPr lang="pl-PL" sz="1600" dirty="0" smtClean="0"/>
                            <a:t>m</a:t>
                          </a:r>
                          <a:r>
                            <a:rPr lang="pl-PL" sz="1600" baseline="-25000" dirty="0" smtClean="0"/>
                            <a:t>n</a:t>
                          </a:r>
                          <a:r>
                            <a:rPr lang="es-ES" sz="1600" baseline="0" dirty="0" smtClean="0"/>
                            <a:t> = </a:t>
                          </a:r>
                          <a:r>
                            <a:rPr lang="pl-PL" sz="1600" dirty="0" smtClean="0"/>
                            <a:t>1,008 66 u; m(</a:t>
                          </a:r>
                          <a:r>
                            <a:rPr lang="pl-PL" sz="1600" baseline="30000" dirty="0" smtClean="0"/>
                            <a:t>235</a:t>
                          </a:r>
                          <a:r>
                            <a:rPr lang="pl-PL" sz="1600" dirty="0" smtClean="0"/>
                            <a:t>U) </a:t>
                          </a:r>
                          <a:r>
                            <a:rPr lang="es-ES" sz="1600" dirty="0" smtClean="0"/>
                            <a:t>=</a:t>
                          </a:r>
                          <a:r>
                            <a:rPr lang="pl-PL" sz="1600" dirty="0" smtClean="0"/>
                            <a:t> 235,124 u; m(</a:t>
                          </a:r>
                          <a:r>
                            <a:rPr lang="pl-PL" sz="1600" baseline="30000" dirty="0" smtClean="0"/>
                            <a:t>95</a:t>
                          </a:r>
                          <a:r>
                            <a:rPr lang="pl-PL" sz="1600" dirty="0" smtClean="0"/>
                            <a:t>Sr) </a:t>
                          </a:r>
                          <a:r>
                            <a:rPr lang="es-ES" sz="1600" dirty="0" smtClean="0"/>
                            <a:t>=</a:t>
                          </a:r>
                          <a:r>
                            <a:rPr lang="pl-PL" sz="1600" dirty="0" smtClean="0"/>
                            <a:t> 94,9194 u; m(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sPre>
                            </m:oMath>
                          </a14:m>
                          <a:r>
                            <a:rPr lang="pl-PL" sz="1600" dirty="0" smtClean="0"/>
                            <a:t>) </a:t>
                          </a:r>
                          <a:r>
                            <a:rPr lang="es-ES" sz="1600" dirty="0" smtClean="0"/>
                            <a:t>=</a:t>
                          </a:r>
                          <a:r>
                            <a:rPr lang="pl-PL" sz="1600" dirty="0" smtClean="0"/>
                            <a:t> 138,919 u; c </a:t>
                          </a:r>
                          <a:r>
                            <a:rPr lang="es-ES" sz="1600" dirty="0" smtClean="0"/>
                            <a:t>=</a:t>
                          </a:r>
                          <a:r>
                            <a:rPr lang="pl-PL" sz="1600" dirty="0" smtClean="0"/>
                            <a:t> 3·10</a:t>
                          </a:r>
                          <a:r>
                            <a:rPr lang="pl-PL" sz="1600" baseline="30000" dirty="0" smtClean="0"/>
                            <a:t>8</a:t>
                          </a:r>
                          <a:r>
                            <a:rPr lang="pl-PL" sz="1600" dirty="0" smtClean="0"/>
                            <a:t> m s</a:t>
                          </a:r>
                          <a:r>
                            <a:rPr lang="es-ES" sz="1600" baseline="30000" dirty="0" smtClean="0"/>
                            <a:t>-</a:t>
                          </a:r>
                          <a:r>
                            <a:rPr lang="pl-PL" sz="1600" baseline="30000" dirty="0" smtClean="0"/>
                            <a:t>1</a:t>
                          </a:r>
                          <a:r>
                            <a:rPr lang="pl-PL" sz="1600" dirty="0" smtClean="0"/>
                            <a:t>;</a:t>
                          </a:r>
                          <a:r>
                            <a:rPr lang="es-ES" sz="1600" baseline="0" dirty="0" smtClean="0"/>
                            <a:t> </a:t>
                          </a:r>
                          <a:r>
                            <a:rPr lang="pl-PL" sz="1600" dirty="0" smtClean="0"/>
                            <a:t>1 u </a:t>
                          </a:r>
                          <a:r>
                            <a:rPr lang="es-ES" sz="1600" dirty="0" smtClean="0"/>
                            <a:t>=</a:t>
                          </a:r>
                          <a:r>
                            <a:rPr lang="pl-PL" sz="1600" dirty="0" smtClean="0"/>
                            <a:t> 1,660 54·10</a:t>
                          </a:r>
                          <a:r>
                            <a:rPr lang="es-ES" sz="1600" baseline="30000" dirty="0" smtClean="0"/>
                            <a:t>-</a:t>
                          </a:r>
                          <a:r>
                            <a:rPr lang="pl-PL" sz="1600" baseline="30000" dirty="0" smtClean="0"/>
                            <a:t>27 </a:t>
                          </a:r>
                          <a:r>
                            <a:rPr lang="pl-PL" sz="1600" dirty="0" smtClean="0"/>
                            <a:t>kg.</a:t>
                          </a:r>
                          <a:endParaRPr lang="es-ES" sz="1600" dirty="0" smtClean="0"/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ii</m:t>
                              </m:r>
                              <m:r>
                                <a:rPr lang="es-ES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pt-BR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=4,138·</m:t>
                              </m:r>
                              <m:sSup>
                                <m:sSupPr>
                                  <m:ctrlPr>
                                    <a:rPr lang="es-E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−11</m:t>
                                  </m:r>
                                </m:sup>
                              </m:sSup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ú</m:t>
                                  </m:r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𝑐𝑙𝑒𝑜</m:t>
                                  </m:r>
                                </m:e>
                                <m:sup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b="0" dirty="0" smtClean="0">
                            <a:solidFill>
                              <a:schemeClr val="tx1"/>
                            </a:solidFill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12.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>
                              <a:ea typeface="Cambria Math" panose="02040503050406030204" pitchFamily="18" charset="0"/>
                            </a:rPr>
                            <a:t>Considere la reacción nuclear: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92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235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51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133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𝑆𝑏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41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99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𝑁𝑏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>
                              <a:ea typeface="Cambria Math" panose="02040503050406030204" pitchFamily="18" charset="0"/>
                            </a:rPr>
                            <a:t>. Determine la energía liberada por átomo de Uranio. ¿Qué cantidad de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92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235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 smtClean="0">
                              <a:ea typeface="Cambria Math" panose="02040503050406030204" pitchFamily="18" charset="0"/>
                            </a:rPr>
                            <a:t> se </a:t>
                          </a:r>
                          <a:r>
                            <a:rPr lang="es-ES" sz="1600" dirty="0">
                              <a:ea typeface="Cambria Math" panose="02040503050406030204" pitchFamily="18" charset="0"/>
                            </a:rPr>
                            <a:t>necesita para producir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pt-BR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 dirty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6 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dirty="0" smtClean="0"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𝑘𝑊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oMath>
                          </a14:m>
                          <a:r>
                            <a:rPr lang="es-ES" sz="1600" dirty="0">
                              <a:ea typeface="Cambria Math" panose="02040503050406030204" pitchFamily="18" charset="0"/>
                            </a:rPr>
                            <a:t>?</a:t>
                          </a:r>
                        </a:p>
                        <a:p>
                          <a:pPr marL="0" indent="0"/>
                          <a:r>
                            <a:rPr lang="es-ES" sz="1600" dirty="0" smtClean="0"/>
                            <a:t>Datos</a:t>
                          </a:r>
                          <a:r>
                            <a:rPr lang="es-ES" sz="1600" dirty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92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235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=235,128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51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133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𝑆𝑏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=132,942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41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99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𝑁𝑏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98,932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=1,0086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 smtClean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=1,66·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−27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=3·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=6,022·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23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</a:rPr>
                                <m:t>3,43</m:t>
                              </m:r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sSup>
                                <m:sSupPr>
                                  <m:ctrlPr>
                                    <a:rPr lang="pt-BR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 dirty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−11</m:t>
                                  </m:r>
                                </m:sup>
                              </m:sSup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 dirty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oMath>
                          </a14:m>
                          <a:r>
                            <a:rPr lang="es-ES" sz="1600" dirty="0" smtClean="0">
                              <a:ea typeface="Cambria Math" panose="02040503050406030204" pitchFamily="18" charset="0"/>
                            </a:rPr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92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235</m:t>
                                      </m:r>
                                    </m:sup>
                                    <m:e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=41,21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oMath>
                          </a14:m>
                          <a:endParaRPr lang="es-ES" sz="1600" dirty="0"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a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7679954"/>
                  </p:ext>
                </p:extLst>
              </p:nvPr>
            </p:nvGraphicFramePr>
            <p:xfrm>
              <a:off x="469901" y="1130300"/>
              <a:ext cx="8271490" cy="427405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2300351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11.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4946" t="-15079" r="-232" b="-7460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63842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12.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46" t="-161710" r="-232" b="-48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451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5.3. Fusión nuclear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31800" y="1534850"/>
            <a:ext cx="83058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+mj-lt"/>
              </a:rPr>
              <a:t>Cuando dos núcleos ligeros se combinan para formar un núcleo más pesado, el proceso </a:t>
            </a:r>
            <a:r>
              <a:rPr lang="es-ES" sz="1600" b="1" dirty="0" smtClean="0">
                <a:latin typeface="+mj-lt"/>
              </a:rPr>
              <a:t>se llama </a:t>
            </a:r>
            <a:r>
              <a:rPr lang="es-ES" sz="1600" b="1" dirty="0">
                <a:latin typeface="+mj-lt"/>
              </a:rPr>
              <a:t>fusión nuclear</a:t>
            </a:r>
            <a:r>
              <a:rPr lang="es-ES" sz="1600" dirty="0">
                <a:latin typeface="+mj-lt"/>
              </a:rPr>
              <a:t>. Puesto que la masa del núcleo final es menor que la suma de las masas </a:t>
            </a:r>
            <a:r>
              <a:rPr lang="es-ES" sz="1600" dirty="0" smtClean="0">
                <a:latin typeface="+mj-lt"/>
              </a:rPr>
              <a:t>de los </a:t>
            </a:r>
            <a:r>
              <a:rPr lang="es-ES" sz="1600" dirty="0">
                <a:latin typeface="+mj-lt"/>
              </a:rPr>
              <a:t>núcleos originales, hay una pérdida de masa, acompañada por la liberación de energía.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31800" y="2754311"/>
            <a:ext cx="8305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Todas las estrellas generan su energía a través de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procesos de fusión. </a:t>
            </a:r>
            <a:endParaRPr lang="es-ES" sz="1600" i="1" dirty="0" smtClean="0">
              <a:solidFill>
                <a:srgbClr val="00B0F0"/>
              </a:solidFill>
              <a:latin typeface="+mj-lt"/>
            </a:endParaRPr>
          </a:p>
          <a:p>
            <a:pPr algn="just"/>
            <a:endParaRPr lang="es-ES" sz="1600" dirty="0" smtClean="0">
              <a:latin typeface="+mj-lt"/>
            </a:endParaRPr>
          </a:p>
          <a:p>
            <a:pPr algn="just"/>
            <a:r>
              <a:rPr lang="es-ES" sz="1600" dirty="0" smtClean="0">
                <a:latin typeface="+mj-lt"/>
              </a:rPr>
              <a:t>La </a:t>
            </a:r>
            <a:r>
              <a:rPr lang="es-ES" sz="1600" dirty="0">
                <a:latin typeface="+mj-lt"/>
              </a:rPr>
              <a:t>energía producida por fusión </a:t>
            </a:r>
            <a:r>
              <a:rPr lang="es-ES" sz="1600" dirty="0" smtClean="0">
                <a:latin typeface="+mj-lt"/>
              </a:rPr>
              <a:t>aumenta la </a:t>
            </a:r>
            <a:r>
              <a:rPr lang="es-ES" sz="1600" dirty="0">
                <a:latin typeface="+mj-lt"/>
              </a:rPr>
              <a:t>presión dentro de la estrella y evita su colapso debido a la gravedad</a:t>
            </a:r>
            <a:r>
              <a:rPr lang="es-ES" sz="1600" dirty="0" smtClean="0">
                <a:latin typeface="+mj-lt"/>
              </a:rPr>
              <a:t>.</a:t>
            </a: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r>
              <a:rPr lang="es-ES" sz="1600" dirty="0">
                <a:latin typeface="+mj-lt"/>
              </a:rPr>
              <a:t>Antes de que las reacciones de fusión en la estrella puedan sostener sus </a:t>
            </a:r>
            <a:r>
              <a:rPr lang="es-ES" sz="1600" dirty="0" smtClean="0">
                <a:latin typeface="+mj-lt"/>
              </a:rPr>
              <a:t>necesidades de </a:t>
            </a:r>
            <a:r>
              <a:rPr lang="es-ES" sz="1600" dirty="0">
                <a:latin typeface="+mj-lt"/>
              </a:rPr>
              <a:t>energía, se deben satisfacer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dos condiciones</a:t>
            </a:r>
            <a:r>
              <a:rPr lang="es-ES" sz="1600" dirty="0">
                <a:latin typeface="+mj-lt"/>
              </a:rPr>
              <a:t>. </a:t>
            </a:r>
            <a:endParaRPr lang="es-ES" sz="1600" dirty="0" smtClean="0">
              <a:latin typeface="+mj-lt"/>
            </a:endParaRPr>
          </a:p>
          <a:p>
            <a:pPr algn="just"/>
            <a:endParaRPr lang="es-ES" sz="1600" dirty="0" smtClean="0">
              <a:latin typeface="+mj-lt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b="1" dirty="0" smtClean="0">
                <a:latin typeface="+mj-lt"/>
              </a:rPr>
              <a:t>Primera</a:t>
            </a:r>
            <a:r>
              <a:rPr lang="es-ES" sz="1600" dirty="0">
                <a:latin typeface="+mj-lt"/>
              </a:rPr>
              <a:t>: la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temperatura debe ser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suficientemente alta </a:t>
            </a:r>
            <a:r>
              <a:rPr lang="es-ES" sz="1600" dirty="0">
                <a:latin typeface="+mj-lt"/>
              </a:rPr>
              <a:t>(alrededor de 10</a:t>
            </a:r>
            <a:r>
              <a:rPr lang="es-ES" sz="1600" baseline="30000" dirty="0">
                <a:latin typeface="+mj-lt"/>
              </a:rPr>
              <a:t>7</a:t>
            </a:r>
            <a:r>
              <a:rPr lang="es-ES" sz="1600" dirty="0">
                <a:latin typeface="+mj-lt"/>
              </a:rPr>
              <a:t> K para el hidrógeno) para permitir que la energía cinética de </a:t>
            </a:r>
            <a:r>
              <a:rPr lang="es-ES" sz="1600" dirty="0" smtClean="0">
                <a:latin typeface="+mj-lt"/>
              </a:rPr>
              <a:t>los núcleos </a:t>
            </a:r>
            <a:r>
              <a:rPr lang="es-ES" sz="1600" dirty="0">
                <a:latin typeface="+mj-lt"/>
              </a:rPr>
              <a:t>de hidrógeno con carga positiva supere su repulsión </a:t>
            </a:r>
            <a:r>
              <a:rPr lang="es-ES" sz="1600" dirty="0" err="1">
                <a:latin typeface="+mj-lt"/>
              </a:rPr>
              <a:t>coulombiana</a:t>
            </a:r>
            <a:r>
              <a:rPr lang="es-ES" sz="1600" dirty="0">
                <a:latin typeface="+mj-lt"/>
              </a:rPr>
              <a:t> mutua </a:t>
            </a:r>
            <a:r>
              <a:rPr lang="es-ES" sz="1600" dirty="0" smtClean="0">
                <a:latin typeface="+mj-lt"/>
              </a:rPr>
              <a:t>mientras chocan</a:t>
            </a:r>
            <a:r>
              <a:rPr lang="es-ES" sz="1600" dirty="0">
                <a:latin typeface="+mj-lt"/>
              </a:rPr>
              <a:t>. </a:t>
            </a:r>
            <a:endParaRPr lang="es-ES" sz="1600" dirty="0" smtClean="0">
              <a:latin typeface="+mj-lt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 smtClean="0">
              <a:latin typeface="+mj-lt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b="1" dirty="0" smtClean="0">
                <a:latin typeface="+mj-lt"/>
              </a:rPr>
              <a:t>Segunda</a:t>
            </a:r>
            <a:r>
              <a:rPr lang="es-ES" sz="1600" dirty="0">
                <a:latin typeface="+mj-lt"/>
              </a:rPr>
              <a:t>: la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densidad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de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núcleos debe ser suficientemente alta </a:t>
            </a:r>
            <a:r>
              <a:rPr lang="es-ES" sz="1600" dirty="0">
                <a:latin typeface="+mj-lt"/>
              </a:rPr>
              <a:t>para </a:t>
            </a:r>
            <a:r>
              <a:rPr lang="es-ES" sz="1600" dirty="0" smtClean="0">
                <a:latin typeface="+mj-lt"/>
              </a:rPr>
              <a:t>asegurar una </a:t>
            </a:r>
            <a:r>
              <a:rPr lang="es-ES" sz="1600" dirty="0">
                <a:latin typeface="+mj-lt"/>
              </a:rPr>
              <a:t>alta proporción de colisiones.</a:t>
            </a:r>
          </a:p>
        </p:txBody>
      </p:sp>
    </p:spTree>
    <p:extLst>
      <p:ext uri="{BB962C8B-B14F-4D97-AF65-F5344CB8AC3E}">
        <p14:creationId xmlns:p14="http://schemas.microsoft.com/office/powerpoint/2010/main" val="24695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5.3. Fusión nuclear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2900" y="1392607"/>
            <a:ext cx="8394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El </a:t>
            </a:r>
            <a:r>
              <a:rPr lang="es-ES" sz="1600" b="1" dirty="0">
                <a:latin typeface="+mj-lt"/>
              </a:rPr>
              <a:t>ciclo protón-protón </a:t>
            </a:r>
            <a:r>
              <a:rPr lang="es-ES" sz="1600" dirty="0">
                <a:latin typeface="+mj-lt"/>
              </a:rPr>
              <a:t>es una serie de tres reacciones nucleares que se cree son </a:t>
            </a:r>
            <a:r>
              <a:rPr lang="es-ES" sz="1600" dirty="0" smtClean="0">
                <a:latin typeface="+mj-lt"/>
              </a:rPr>
              <a:t>las etapas </a:t>
            </a:r>
            <a:r>
              <a:rPr lang="es-ES" sz="1600" dirty="0">
                <a:latin typeface="+mj-lt"/>
              </a:rPr>
              <a:t>en la liberación de energía en el Sol y otras estrellas ricas en hidrógeno</a:t>
            </a:r>
            <a:r>
              <a:rPr lang="es-ES" sz="1600" dirty="0" smtClean="0">
                <a:latin typeface="+mj-lt"/>
              </a:rPr>
              <a:t>.</a:t>
            </a: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r>
              <a:rPr lang="es-ES" sz="1600" dirty="0">
                <a:latin typeface="+mj-lt"/>
              </a:rPr>
              <a:t>Una </a:t>
            </a:r>
            <a:r>
              <a:rPr lang="es-ES" sz="1600" dirty="0" smtClean="0">
                <a:latin typeface="+mj-lt"/>
              </a:rPr>
              <a:t>visión global </a:t>
            </a:r>
            <a:r>
              <a:rPr lang="es-ES" sz="1600" dirty="0">
                <a:latin typeface="+mj-lt"/>
              </a:rPr>
              <a:t>del ciclo protón-protón es que cuatro protones se combinan para formar una </a:t>
            </a:r>
            <a:r>
              <a:rPr lang="es-ES" sz="1600" dirty="0" smtClean="0">
                <a:latin typeface="+mj-lt"/>
              </a:rPr>
              <a:t>partícula alfa </a:t>
            </a:r>
            <a:r>
              <a:rPr lang="es-ES" sz="1600" dirty="0">
                <a:latin typeface="+mj-lt"/>
              </a:rPr>
              <a:t>y dos positrones, con la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liberación de 25 </a:t>
            </a:r>
            <a:r>
              <a:rPr lang="es-ES" sz="1600" i="1" dirty="0" err="1">
                <a:solidFill>
                  <a:srgbClr val="00B0F0"/>
                </a:solidFill>
                <a:latin typeface="+mj-lt"/>
              </a:rPr>
              <a:t>MeV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es-ES" sz="1600" dirty="0">
                <a:latin typeface="+mj-lt"/>
              </a:rPr>
              <a:t>de energía en el proceso.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38 CuadroTexto"/>
              <p:cNvSpPr txBox="1"/>
              <p:nvPr/>
            </p:nvSpPr>
            <p:spPr>
              <a:xfrm>
                <a:off x="3093476" y="2741245"/>
                <a:ext cx="2893548" cy="344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4</m:t>
                      </m:r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𝐻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 → 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+2</m:t>
                      </m:r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+1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𝑒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+2</m:t>
                          </m:r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lang="es-ES" sz="16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9" name="3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476" y="2741245"/>
                <a:ext cx="2893548" cy="3441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b="9433"/>
          <a:stretch/>
        </p:blipFill>
        <p:spPr>
          <a:xfrm>
            <a:off x="1955800" y="3236103"/>
            <a:ext cx="5029200" cy="31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5.3. Fusión nuclear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7" name="92 CuadroTexto"/>
          <p:cNvSpPr txBox="1"/>
          <p:nvPr/>
        </p:nvSpPr>
        <p:spPr>
          <a:xfrm>
            <a:off x="342900" y="1413684"/>
            <a:ext cx="55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Reactores nucleares de fusión nuclear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46100" y="1804093"/>
            <a:ext cx="83058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/>
              <a:t>Los </a:t>
            </a:r>
            <a:r>
              <a:rPr lang="es-ES" sz="1600" b="1" dirty="0"/>
              <a:t>reactores de fusión nuclear</a:t>
            </a:r>
            <a:r>
              <a:rPr lang="es-ES" sz="1600" dirty="0"/>
              <a:t> son proyectos experimentales viables, que se hallan en proceso de diseño y realización. Se utilizarán para la generación de energía a partir de la </a:t>
            </a:r>
            <a:r>
              <a:rPr lang="es-ES" sz="1600" i="1" dirty="0">
                <a:solidFill>
                  <a:srgbClr val="00B0F0"/>
                </a:solidFill>
              </a:rPr>
              <a:t>fusión termonuclear </a:t>
            </a:r>
            <a:r>
              <a:rPr lang="es-ES" sz="1600" dirty="0"/>
              <a:t>de </a:t>
            </a:r>
            <a:r>
              <a:rPr lang="es-ES" sz="1600" i="1" dirty="0">
                <a:solidFill>
                  <a:srgbClr val="00B0F0"/>
                </a:solidFill>
              </a:rPr>
              <a:t>iones confinados </a:t>
            </a:r>
            <a:r>
              <a:rPr lang="es-ES" sz="1600" dirty="0"/>
              <a:t>mediante una implosión o por campos magnéticos</a:t>
            </a:r>
            <a:r>
              <a:rPr lang="es-ES" sz="1600" dirty="0" smtClean="0"/>
              <a:t>.</a:t>
            </a:r>
            <a:endParaRPr lang="es-ES" sz="1600" dirty="0"/>
          </a:p>
          <a:p>
            <a:pPr algn="just">
              <a:spcAft>
                <a:spcPts val="600"/>
              </a:spcAft>
            </a:pPr>
            <a:r>
              <a:rPr lang="es-ES" sz="1600" dirty="0"/>
              <a:t>Con el fin de conseguir la fusión nuclear y superar la barrera electrostática-térmica funcional, el interior del reactor ha de ser calentado entre </a:t>
            </a:r>
            <a:r>
              <a:rPr lang="es-ES" sz="1600" b="1" dirty="0"/>
              <a:t>1,500 y 2,500 millones de grados</a:t>
            </a:r>
            <a:r>
              <a:rPr lang="es-ES" sz="1600" dirty="0"/>
              <a:t> hasta que el combustible alcance el </a:t>
            </a:r>
            <a:r>
              <a:rPr lang="es-ES" sz="1600" i="1" dirty="0">
                <a:solidFill>
                  <a:srgbClr val="00B0F0"/>
                </a:solidFill>
              </a:rPr>
              <a:t>estado de plasma/alterado</a:t>
            </a:r>
            <a:r>
              <a:rPr lang="es-ES" sz="1600" dirty="0"/>
              <a:t>. A esta temperatura es más fácil separar los electrones del núcleo y que éste se aproxime a otro venciendo las fuerzas de atracción electrostáticas-nucleares. </a:t>
            </a:r>
          </a:p>
          <a:p>
            <a:pPr algn="just"/>
            <a:r>
              <a:rPr lang="es-ES" sz="1600" dirty="0" smtClean="0"/>
              <a:t>Existen varias clases de </a:t>
            </a:r>
            <a:r>
              <a:rPr lang="es-ES" sz="1600" i="1" dirty="0" smtClean="0">
                <a:solidFill>
                  <a:srgbClr val="00B0F0"/>
                </a:solidFill>
              </a:rPr>
              <a:t>confinamiento</a:t>
            </a:r>
            <a:r>
              <a:rPr lang="es-ES" sz="1600" dirty="0" smtClean="0"/>
              <a:t>: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b="1" dirty="0"/>
              <a:t>Confinamiento magnético</a:t>
            </a:r>
            <a:r>
              <a:rPr lang="es-ES" sz="1600" dirty="0"/>
              <a:t>: Se basa en creación de campos magnéticos, con el objetivo de confinar y guiar el gas plasmático ionizado en el interior del reactor</a:t>
            </a:r>
            <a:r>
              <a:rPr lang="es-ES" sz="1600" dirty="0" smtClean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b="1" dirty="0"/>
              <a:t>Confinamiento inercial</a:t>
            </a:r>
            <a:r>
              <a:rPr lang="es-ES" sz="1600" dirty="0"/>
              <a:t>: Se basa en generación rápida de energía antes que el plasma pueda expandirse. </a:t>
            </a:r>
            <a:endParaRPr lang="es-ES" sz="1600" dirty="0" smtClean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b="1" dirty="0" smtClean="0"/>
              <a:t>Confinamiento </a:t>
            </a:r>
            <a:r>
              <a:rPr lang="es-ES" sz="1600" b="1" dirty="0"/>
              <a:t>por pinzamiento</a:t>
            </a:r>
            <a:r>
              <a:rPr lang="es-ES" sz="1600" dirty="0"/>
              <a:t>: Consiste en comprimir el plasma en movimiento guiado por campos magnéticos opuestos: uno generado por el propio plasma en movimiento y el otro generado externamente.</a:t>
            </a:r>
          </a:p>
        </p:txBody>
      </p:sp>
    </p:spTree>
    <p:extLst>
      <p:ext uri="{BB962C8B-B14F-4D97-AF65-F5344CB8AC3E}">
        <p14:creationId xmlns:p14="http://schemas.microsoft.com/office/powerpoint/2010/main" val="288585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03841" y="1127422"/>
            <a:ext cx="8295660" cy="1788213"/>
            <a:chOff x="825500" y="2097713"/>
            <a:chExt cx="8318500" cy="17882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ángulo 7"/>
                <p:cNvSpPr/>
                <p:nvPr/>
              </p:nvSpPr>
              <p:spPr>
                <a:xfrm>
                  <a:off x="825500" y="2442339"/>
                  <a:ext cx="8318500" cy="14435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tIns="108000">
                  <a:spAutoFit/>
                </a:bodyPr>
                <a:lstStyle/>
                <a:p>
                  <a:pPr algn="just"/>
                  <a:r>
                    <a:rPr lang="es-ES" sz="1600" dirty="0" smtClean="0"/>
                    <a:t>En algunas estrellas se producen reacciones de fusión del ciclo de carbono. En la etapa final un protón se une con </a:t>
                  </a:r>
                  <a:r>
                    <a:rPr lang="es-ES" sz="1600" dirty="0"/>
                    <a:t>el </a:t>
                  </a:r>
                  <a:r>
                    <a:rPr lang="es-ES" sz="1600" dirty="0" smtClean="0"/>
                    <a:t>núcleo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sPre>
                    </m:oMath>
                  </a14:m>
                  <a:r>
                    <a:rPr lang="es-ES" sz="1600" dirty="0" smtClean="0"/>
                    <a:t> para dar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a14:m>
                  <a:r>
                    <a:rPr lang="es-ES" sz="1600" dirty="0" smtClean="0"/>
                    <a:t> </a:t>
                  </a:r>
                  <a:r>
                    <a:rPr lang="es-ES" sz="1600" dirty="0"/>
                    <a:t>y un núcleo de </a:t>
                  </a:r>
                  <a:r>
                    <a:rPr lang="es-ES" sz="1600" dirty="0" smtClean="0"/>
                    <a:t>helio. i) Escribe </a:t>
                  </a:r>
                  <a:r>
                    <a:rPr lang="es-ES" sz="1600" dirty="0"/>
                    <a:t>la reacción nuclear </a:t>
                  </a:r>
                  <a:r>
                    <a:rPr lang="es-ES" sz="1600" dirty="0" smtClean="0"/>
                    <a:t>correspondiente; </a:t>
                  </a:r>
                  <a:r>
                    <a:rPr lang="es-ES" sz="1600" dirty="0" err="1" smtClean="0"/>
                    <a:t>ii</a:t>
                  </a:r>
                  <a:r>
                    <a:rPr lang="es-ES" sz="1600" dirty="0" smtClean="0"/>
                    <a:t>) </a:t>
                  </a:r>
                  <a:r>
                    <a:rPr lang="es-ES" sz="1600" dirty="0"/>
                    <a:t>¿Cuánta energía se genera al formar 10 kg de 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a14:m>
                  <a:r>
                    <a:rPr lang="es-ES" sz="1600" dirty="0" smtClean="0"/>
                    <a:t> ?</a:t>
                  </a:r>
                </a:p>
                <a:p>
                  <a:pPr algn="just"/>
                  <a:r>
                    <a:rPr lang="es-ES" sz="1600" i="1" dirty="0" smtClean="0"/>
                    <a:t>Datos: m(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1,007 825 u; m(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15,000 108 u; m(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12,000 000 u;</a:t>
                  </a:r>
                </a:p>
                <a:p>
                  <a:pPr algn="just"/>
                  <a:r>
                    <a:rPr lang="es-ES" sz="1600" i="1" dirty="0" smtClean="0"/>
                    <a:t>m(</a:t>
                  </a:r>
                  <a14:m>
                    <m:oMath xmlns:m="http://schemas.openxmlformats.org/officeDocument/2006/math"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𝐻𝑒</m:t>
                          </m:r>
                        </m:e>
                      </m:sPre>
                    </m:oMath>
                  </a14:m>
                  <a:r>
                    <a:rPr lang="es-ES" sz="1600" i="1" dirty="0" smtClean="0"/>
                    <a:t>) = 4,002 603 u; 1 u = 1,66·10</a:t>
                  </a:r>
                  <a:r>
                    <a:rPr lang="es-ES" sz="1600" i="1" baseline="30000" dirty="0" smtClean="0"/>
                    <a:t>-27</a:t>
                  </a:r>
                  <a:r>
                    <a:rPr lang="es-ES" sz="1600" i="1" dirty="0" smtClean="0"/>
                    <a:t> kg; c = 3·10</a:t>
                  </a:r>
                  <a:r>
                    <a:rPr lang="es-ES" sz="1600" i="1" baseline="30000" dirty="0" smtClean="0"/>
                    <a:t>8</a:t>
                  </a:r>
                  <a:r>
                    <a:rPr lang="es-ES" sz="1600" i="1" dirty="0" smtClean="0"/>
                    <a:t> m s</a:t>
                  </a:r>
                  <a:r>
                    <a:rPr lang="es-ES" sz="1600" i="1" baseline="30000" dirty="0" smtClean="0"/>
                    <a:t>-1</a:t>
                  </a:r>
                  <a:endParaRPr lang="es-ES" sz="1600" i="1" baseline="30000" dirty="0"/>
                </a:p>
              </p:txBody>
            </p:sp>
          </mc:Choice>
          <mc:Fallback xmlns="">
            <p:sp>
              <p:nvSpPr>
                <p:cNvPr id="8" name="Rectángulo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500" y="2442339"/>
                  <a:ext cx="8318500" cy="144358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CuadroTexto 8"/>
            <p:cNvSpPr txBox="1"/>
            <p:nvPr/>
          </p:nvSpPr>
          <p:spPr>
            <a:xfrm>
              <a:off x="825500" y="2097713"/>
              <a:ext cx="2059959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1600" b="1" dirty="0" smtClean="0">
                  <a:solidFill>
                    <a:schemeClr val="bg1"/>
                  </a:solidFill>
                  <a:latin typeface="+mj-lt"/>
                </a:rPr>
                <a:t>Ejercicio resuelto 6</a:t>
              </a:r>
              <a:endParaRPr lang="es-E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403841" y="3033486"/>
            <a:ext cx="82956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latin typeface="+mj-lt"/>
              </a:rPr>
              <a:t>i) </a:t>
            </a:r>
            <a:r>
              <a:rPr lang="es-ES" sz="1600" dirty="0">
                <a:latin typeface="+mj-lt"/>
              </a:rPr>
              <a:t>Para completar la reacción hay que tener en cuenta que deben conservarse tanto el número de </a:t>
            </a:r>
            <a:r>
              <a:rPr lang="es-ES" sz="1600" dirty="0" smtClean="0">
                <a:latin typeface="+mj-lt"/>
              </a:rPr>
              <a:t>nucleones como </a:t>
            </a:r>
            <a:r>
              <a:rPr lang="es-ES" sz="1600" dirty="0">
                <a:latin typeface="+mj-lt"/>
              </a:rPr>
              <a:t>la carga eléctrica. Por tanto: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38 CuadroTexto"/>
              <p:cNvSpPr txBox="1"/>
              <p:nvPr/>
            </p:nvSpPr>
            <p:spPr>
              <a:xfrm>
                <a:off x="3031205" y="3618261"/>
                <a:ext cx="2297296" cy="3470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sPre>
                          <m:r>
                            <a:rPr lang="es-ES" sz="1600" b="0" i="1" smtClean="0">
                              <a:latin typeface="Cambria Math"/>
                            </a:rPr>
                            <m:t>→ 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es-ES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38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205" y="3618261"/>
                <a:ext cx="2297296" cy="3470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/>
              <p:cNvSpPr/>
              <p:nvPr/>
            </p:nvSpPr>
            <p:spPr>
              <a:xfrm>
                <a:off x="403841" y="3903723"/>
                <a:ext cx="829566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dirty="0" err="1" smtClean="0">
                    <a:latin typeface="Calibri" panose="020F0502020204030204" pitchFamily="34" charset="0"/>
                  </a:rPr>
                  <a:t>ii</a:t>
                </a:r>
                <a:r>
                  <a:rPr lang="es-ES" dirty="0" smtClean="0">
                    <a:latin typeface="Calibri" panose="020F0502020204030204" pitchFamily="34" charset="0"/>
                  </a:rPr>
                  <a:t>) </a:t>
                </a:r>
                <a:r>
                  <a:rPr lang="es-ES" dirty="0">
                    <a:latin typeface="Calibri" panose="020F0502020204030204" pitchFamily="34" charset="0"/>
                  </a:rPr>
                  <a:t>Al formar un núcleo de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es-ES" sz="1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</m:oMath>
                </a14:m>
                <a:r>
                  <a:rPr lang="es-ES" dirty="0" smtClean="0">
                    <a:latin typeface="Calibri" panose="020F0502020204030204" pitchFamily="34" charset="0"/>
                  </a:rPr>
                  <a:t> </a:t>
                </a:r>
                <a:r>
                  <a:rPr lang="es-ES" dirty="0">
                    <a:latin typeface="Calibri" panose="020F0502020204030204" pitchFamily="34" charset="0"/>
                  </a:rPr>
                  <a:t>se genera cierta energía que podemos calcular realizando el balance </a:t>
                </a:r>
                <a:r>
                  <a:rPr lang="es-ES" dirty="0" smtClean="0">
                    <a:latin typeface="Calibri" panose="020F0502020204030204" pitchFamily="34" charset="0"/>
                  </a:rPr>
                  <a:t>energético en </a:t>
                </a:r>
                <a:r>
                  <a:rPr lang="es-ES" dirty="0">
                    <a:latin typeface="Calibri" panose="020F0502020204030204" pitchFamily="34" charset="0"/>
                  </a:rPr>
                  <a:t>la reacción nuclear anterior. Así:</a:t>
                </a:r>
                <a:endParaRPr lang="es-ES" dirty="0"/>
              </a:p>
            </p:txBody>
          </p:sp>
        </mc:Choice>
        <mc:Fallback xmlns="">
          <p:sp>
            <p:nvSpPr>
              <p:cNvPr id="4" name="Rectángulo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41" y="3903723"/>
                <a:ext cx="8295660" cy="646331"/>
              </a:xfrm>
              <a:prstGeom prst="rect">
                <a:avLst/>
              </a:prstGeom>
              <a:blipFill>
                <a:blip r:embed="rId4"/>
                <a:stretch>
                  <a:fillRect l="-588" t="-4717" r="-1176" b="-1320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1430992" y="4537206"/>
                <a:ext cx="5497722" cy="254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  <m:sup>
                          <m:r>
                            <a:rPr lang="es-ES" sz="1600" i="1">
                              <a:latin typeface="Cambria Math"/>
                            </a:rPr>
                            <m:t>1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sPre>
                            </m:e>
                          </m:d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/>
                                    </a:rPr>
                                    <m:t>𝐻𝑒</m:t>
                                  </m:r>
                                </m:e>
                              </m:sPre>
                            </m:e>
                          </m:d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sPre>
                            </m:e>
                          </m:d>
                        </m:e>
                      </m:sPre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5,333·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s-E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600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92" y="4537206"/>
                <a:ext cx="5497722" cy="254685"/>
              </a:xfrm>
              <a:prstGeom prst="rect">
                <a:avLst/>
              </a:prstGeom>
              <a:blipFill>
                <a:blip r:embed="rId5"/>
                <a:stretch>
                  <a:fillRect l="-333" b="-3095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ángulo 11"/>
          <p:cNvSpPr/>
          <p:nvPr/>
        </p:nvSpPr>
        <p:spPr>
          <a:xfrm>
            <a:off x="403841" y="4834220"/>
            <a:ext cx="82339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latin typeface="+mj-lt"/>
              </a:rPr>
              <a:t>Entonces la energía generada durante la formación de un núcleo de </a:t>
            </a:r>
            <a:r>
              <a:rPr lang="es-ES" sz="1600" baseline="30000" dirty="0">
                <a:latin typeface="+mj-lt"/>
              </a:rPr>
              <a:t>12</a:t>
            </a:r>
            <a:r>
              <a:rPr lang="es-ES" sz="1600" dirty="0">
                <a:latin typeface="+mj-lt"/>
              </a:rPr>
              <a:t>C 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521749" y="5131903"/>
                <a:ext cx="8177752" cy="4941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=5,333·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1,66·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−27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𝟏𝟓𝟓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/á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𝒕𝒐𝒎𝒐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49" y="5131903"/>
                <a:ext cx="8177752" cy="494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ángulo 14"/>
          <p:cNvSpPr/>
          <p:nvPr/>
        </p:nvSpPr>
        <p:spPr>
          <a:xfrm>
            <a:off x="403841" y="564631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600" dirty="0"/>
              <a:t>Como piden la energía liberada al formar 10 kg: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ángulo 15"/>
              <p:cNvSpPr/>
              <p:nvPr/>
            </p:nvSpPr>
            <p:spPr>
              <a:xfrm>
                <a:off x="1238721" y="5926642"/>
                <a:ext cx="6155018" cy="60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8,155·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𝑡𝑜𝑚𝑜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á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𝑡𝑜𝑚𝑜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1,66·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−27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</m:den>
                      </m:f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·10 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𝑘𝑔</m:t>
                      </m:r>
                      <m:r>
                        <a:rPr lang="es-E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·</m:t>
                      </m:r>
                      <m:sSup>
                        <m:sSupPr>
                          <m:ctrlP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s-ES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</m:sup>
                      </m:sSup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s-ES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s-ES" sz="1600" b="1" dirty="0"/>
              </a:p>
            </p:txBody>
          </p:sp>
        </mc:Choice>
        <mc:Fallback xmlns="">
          <p:sp>
            <p:nvSpPr>
              <p:cNvPr id="16" name="Rectángulo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721" y="5926642"/>
                <a:ext cx="6155018" cy="6042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216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5</a:t>
            </a:r>
            <a:r>
              <a:rPr lang="es-ES" sz="1600" b="1" dirty="0" smtClean="0">
                <a:solidFill>
                  <a:schemeClr val="bg1"/>
                </a:solidFill>
              </a:rPr>
              <a:t>. Reacciones nucleares</a:t>
            </a:r>
            <a:endParaRPr lang="es-ES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a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679579"/>
                  </p:ext>
                </p:extLst>
              </p:nvPr>
            </p:nvGraphicFramePr>
            <p:xfrm>
              <a:off x="469901" y="1130300"/>
              <a:ext cx="8271490" cy="273285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13.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/>
                            <a:t>Imagine una central nuclear en la que se produjera energía a partir de la siguiente reacción nuclear: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𝐻𝑒</m:t>
                                  </m:r>
                                </m:e>
                              </m:sPre>
                              <m:r>
                                <a:rPr lang="es-E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 </m:t>
                              </m:r>
                              <m:sPre>
                                <m:sPre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8</m:t>
                                  </m:r>
                                </m:sub>
                                <m:sup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</m:sPre>
                            </m:oMath>
                          </a14:m>
                          <a:r>
                            <a:rPr lang="es-ES" sz="1600" dirty="0"/>
                            <a:t>. Determine la energía que se produciría por cada kilogramo de helio que se fusionase. 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Datos: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sub>
                                    <m:sup>
                                      <m: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=15,9950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 smtClean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𝐻𝑒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=4,0026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 smtClean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=1,66·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−27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=3·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/>
                        </a:p>
                        <a:p>
                          <a:pPr marL="0" indent="0" algn="just"/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</a:rPr>
                                <m:t>8,65</m:t>
                              </m:r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·</m:t>
                              </m:r>
                              <m:sSup>
                                <m:sSupPr>
                                  <m:ctrlPr>
                                    <a:rPr lang="pt-BR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i="1" dirty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r>
                                <a:rPr lang="pt-BR" sz="16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dirty="0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sSup>
                                <m:sSupPr>
                                  <m:ctrlPr>
                                    <a:rPr lang="es-E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s-ES" sz="1600" i="1" dirty="0">
                                      <a:latin typeface="Cambria Math" panose="02040503050406030204" pitchFamily="18" charset="0"/>
                                    </a:rPr>
                                    <m:t>𝑘𝑔</m:t>
                                  </m:r>
                                </m:e>
                                <m:sup>
                                  <m:r>
                                    <a:rPr lang="es-ES" sz="1600" i="1" dirty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b="0" dirty="0" smtClean="0">
                            <a:solidFill>
                              <a:schemeClr val="tx1"/>
                            </a:solidFill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7416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14.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just"/>
                          <a:r>
                            <a:rPr lang="es-ES" sz="1600" dirty="0" smtClean="0">
                              <a:ea typeface="Cambria Math" panose="02040503050406030204" pitchFamily="18" charset="0"/>
                            </a:rPr>
                            <a:t>En esta reacción nuclear se liberan 11,47 </a:t>
                          </a:r>
                          <a:r>
                            <a:rPr lang="es-ES" sz="1600" dirty="0" err="1" smtClean="0">
                              <a:ea typeface="Cambria Math" panose="02040503050406030204" pitchFamily="18" charset="0"/>
                            </a:rPr>
                            <a:t>MeV</a:t>
                          </a:r>
                          <a:r>
                            <a:rPr lang="es-ES" sz="1600" dirty="0" smtClean="0">
                              <a:ea typeface="Cambria Math" panose="02040503050406030204" pitchFamily="18" charset="0"/>
                            </a:rPr>
                            <a:t>,</a:t>
                          </a:r>
                          <a:r>
                            <a:rPr lang="es-ES" sz="1600" baseline="0" dirty="0" smtClean="0">
                              <a:ea typeface="Cambria Math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s-ES" sz="1600" i="1" baseline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s-ES" sz="1600" b="0" i="1" baseline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p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𝐿𝑖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Pre>
                                    <m:sPre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sPre>
                                  <m:r>
                                    <a:rPr lang="es-E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Pre>
                                    <m:sPre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𝐻𝑒</m:t>
                                      </m:r>
                                    </m:e>
                                  </m:sPre>
                                </m:e>
                              </m:sPre>
                            </m:oMath>
                          </a14:m>
                          <a:r>
                            <a:rPr lang="es-ES" sz="1600" dirty="0" smtClean="0">
                              <a:ea typeface="Cambria Math" panose="02040503050406030204" pitchFamily="18" charset="0"/>
                            </a:rPr>
                            <a:t>. Completa los números A y Z y calcula la masa atómica del isótopo de litio.</a:t>
                          </a:r>
                        </a:p>
                        <a:p>
                          <a:pPr marL="0" indent="0" algn="just"/>
                          <a:r>
                            <a:rPr lang="es-ES" sz="1600" dirty="0" smtClean="0"/>
                            <a:t>Datos</a:t>
                          </a:r>
                          <a:r>
                            <a:rPr lang="es-ES" sz="1600" dirty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007 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r>
                            <a:rPr lang="es-ES" sz="1600" dirty="0"/>
                            <a:t>;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s-E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  <m:e>
                                      <m:r>
                                        <a:rPr lang="es-ES" sz="1600" b="0" i="1" smtClean="0">
                                          <a:latin typeface="Cambria Math" panose="02040503050406030204" pitchFamily="18" charset="0"/>
                                        </a:rPr>
                                        <m:t>𝐻𝑒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4,002 6 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</m:oMath>
                          </a14:m>
                          <a:r>
                            <a:rPr lang="es-ES" sz="1600" b="1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=1,66·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−27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𝑘𝑔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=3·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s-ES" sz="1600" b="1" dirty="0" smtClean="0"/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600" b="1" dirty="0" smtClean="0"/>
                            <a:t>Sol</a:t>
                          </a:r>
                          <a:r>
                            <a:rPr lang="es-ES" sz="1600" dirty="0" smtClean="0"/>
                            <a:t>: </a:t>
                          </a:r>
                          <a14:m>
                            <m:oMath xmlns:m="http://schemas.openxmlformats.org/officeDocument/2006/math"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d>
                                <m:d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160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=7,009 7 </m:t>
                              </m:r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oMath>
                          </a14:m>
                          <a:endParaRPr lang="es-ES" sz="1600" dirty="0">
                            <a:ea typeface="Cambria Math" panose="02040503050406030204" pitchFamily="18" charset="0"/>
                          </a:endParaRPr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a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7679579"/>
                  </p:ext>
                </p:extLst>
              </p:nvPr>
            </p:nvGraphicFramePr>
            <p:xfrm>
              <a:off x="469901" y="1130300"/>
              <a:ext cx="8271490" cy="273285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85318">
                      <a:extLst>
                        <a:ext uri="{9D8B030D-6E8A-4147-A177-3AD203B41FA5}">
                          <a16:colId xmlns:a16="http://schemas.microsoft.com/office/drawing/2014/main" val="2610252087"/>
                        </a:ext>
                      </a:extLst>
                    </a:gridCol>
                    <a:gridCol w="1207329">
                      <a:extLst>
                        <a:ext uri="{9D8B030D-6E8A-4147-A177-3AD203B41FA5}">
                          <a16:colId xmlns:a16="http://schemas.microsoft.com/office/drawing/2014/main" val="3809521380"/>
                        </a:ext>
                      </a:extLst>
                    </a:gridCol>
                    <a:gridCol w="6678843">
                      <a:extLst>
                        <a:ext uri="{9D8B030D-6E8A-4147-A177-3AD203B41FA5}">
                          <a16:colId xmlns:a16="http://schemas.microsoft.com/office/drawing/2014/main" val="1261505457"/>
                        </a:ext>
                      </a:extLst>
                    </a:gridCol>
                  </a:tblGrid>
                  <a:tr h="335280">
                    <a:tc gridSpan="2">
                      <a:txBody>
                        <a:bodyPr/>
                        <a:lstStyle/>
                        <a:p>
                          <a:r>
                            <a:rPr lang="es-ES" sz="1600" dirty="0" smtClean="0"/>
                            <a:t>ACTIVIDADES</a:t>
                          </a:r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>
                        <a:lnL w="12700" cap="flat" cmpd="sng" algn="ctr">
                          <a:solidFill>
                            <a:srgbClr val="0070C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58519145"/>
                      </a:ext>
                    </a:extLst>
                  </a:tr>
                  <a:tr h="1323594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dirty="0" smtClean="0">
                              <a:latin typeface="+mn-lt"/>
                            </a:rPr>
                            <a:t>13.</a:t>
                          </a:r>
                          <a:endParaRPr lang="es-ES" sz="1600" b="1" dirty="0">
                            <a:solidFill>
                              <a:srgbClr val="C00000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4946" t="-26147" r="-232" b="-8715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35451715"/>
                      </a:ext>
                    </a:extLst>
                  </a:tr>
                  <a:tr h="1073976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</a:pPr>
                          <a:r>
                            <a:rPr lang="es-ES" sz="1600" b="0" dirty="0" smtClean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14.</a:t>
                          </a:r>
                          <a:endParaRPr lang="es-ES" sz="1600" b="0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36000" marR="36000">
                        <a:lnL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s-ES"/>
                        </a:p>
                      </a:txBody>
                      <a:tcPr>
                        <a:lnR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946" t="-156250" r="-232" b="-795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s-E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648405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036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6. Interacciones fundamentales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3700" y="1038136"/>
            <a:ext cx="8382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/>
              <a:t>Todas las partículas en la naturaleza están sujetas a </a:t>
            </a:r>
            <a:r>
              <a:rPr lang="es-ES" sz="1600" b="1" dirty="0"/>
              <a:t>cuatro fuerzas fundamentales</a:t>
            </a:r>
            <a:r>
              <a:rPr lang="es-ES" sz="1600" dirty="0"/>
              <a:t>: las fuerzas </a:t>
            </a:r>
            <a:r>
              <a:rPr lang="es-ES" sz="1600" i="1" dirty="0">
                <a:solidFill>
                  <a:srgbClr val="00B0F0"/>
                </a:solidFill>
              </a:rPr>
              <a:t>fuerte, electromagnética, débil y gravitacional</a:t>
            </a:r>
            <a:r>
              <a:rPr lang="es-ES" sz="1600" dirty="0"/>
              <a:t>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93700" y="1843515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/>
              <a:t>Las </a:t>
            </a:r>
            <a:r>
              <a:rPr lang="es-ES" sz="1600" dirty="0"/>
              <a:t>fuerzas entre dos partículas se transportan mediante </a:t>
            </a:r>
            <a:r>
              <a:rPr lang="es-ES" sz="1600" i="1" dirty="0">
                <a:solidFill>
                  <a:srgbClr val="00B0F0"/>
                </a:solidFill>
              </a:rPr>
              <a:t>un intercambio de cuantos </a:t>
            </a:r>
            <a:r>
              <a:rPr lang="es-ES" sz="1600" dirty="0"/>
              <a:t>de campo. Este proceso es análogo al enlace covalente entre dos átomos creado por un intercambio o compartición de electrones. La interacción electromagnética, por ejemplo, involucra un intercambio de fotones.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84" y="3141337"/>
            <a:ext cx="2215816" cy="196469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3700" y="5428231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/>
              <a:t>Diagrama de </a:t>
            </a:r>
            <a:r>
              <a:rPr lang="es-ES" sz="1600" b="1" dirty="0" smtClean="0"/>
              <a:t>Feynman </a:t>
            </a:r>
            <a:r>
              <a:rPr lang="es-ES" sz="1600" dirty="0" smtClean="0"/>
              <a:t>que </a:t>
            </a:r>
            <a:r>
              <a:rPr lang="es-ES" sz="1600" dirty="0"/>
              <a:t>representa un fotón que </a:t>
            </a:r>
            <a:r>
              <a:rPr lang="es-ES" sz="1600" dirty="0" smtClean="0"/>
              <a:t>media la </a:t>
            </a:r>
            <a:r>
              <a:rPr lang="es-ES" sz="1600" dirty="0"/>
              <a:t>fuerza electromagnética entre </a:t>
            </a:r>
            <a:r>
              <a:rPr lang="es-ES" sz="1600" dirty="0" smtClean="0"/>
              <a:t>dos electrones</a:t>
            </a:r>
            <a:r>
              <a:rPr lang="es-E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43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Modelo nuclear del átomo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2.1. Experimento de Rutherford, Geiger y Marsden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2900" y="1392607"/>
            <a:ext cx="84963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El análisis y las conclusiones que Rutherford extrajo del experimento las podemos resumir de la siguiente manera:</a:t>
            </a:r>
          </a:p>
          <a:p>
            <a:pPr algn="just"/>
            <a:endParaRPr lang="es-ES" sz="1600" dirty="0"/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Si </a:t>
            </a:r>
            <a:r>
              <a:rPr lang="es-ES" sz="1600" dirty="0"/>
              <a:t>la mayoría de las partículas α atraviesan la lámina de oro sin desviarse es porque no encuentran ningún obstáculo en su camino; de aquí se puede deducir que </a:t>
            </a:r>
            <a:r>
              <a:rPr lang="es-ES" sz="1600" i="1" dirty="0">
                <a:solidFill>
                  <a:srgbClr val="00B0F0"/>
                </a:solidFill>
              </a:rPr>
              <a:t>la mayor parte del volumen del átomo está vacío</a:t>
            </a:r>
            <a:r>
              <a:rPr lang="es-ES" sz="1600" dirty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Si </a:t>
            </a:r>
            <a:r>
              <a:rPr lang="es-ES" sz="1600" dirty="0"/>
              <a:t>hay un número significativo de partículas que sufren una desviación apreciable es porque, en su camino a través de la lámina, se ejerce sobre ellas una fuerza de la suficiente magnitud como para variar la dirección de su movimiento.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Teniendo </a:t>
            </a:r>
            <a:r>
              <a:rPr lang="es-ES" sz="1600" dirty="0"/>
              <a:t>en cuenta que las partículas α viajan a velocidad elevada, que poseen una masa de 4 u aproximadamente y que tienen carga eléctrica positiva de valor doble que la del electrón, </a:t>
            </a:r>
            <a:r>
              <a:rPr lang="es-ES" sz="1600" i="1" dirty="0">
                <a:solidFill>
                  <a:srgbClr val="00B0F0"/>
                </a:solidFill>
              </a:rPr>
              <a:t>la única explicación a la desviación es que sufran una fuerza eléctrica repulsiva por parte de alguna región del átomo con carga positiva</a:t>
            </a:r>
            <a:r>
              <a:rPr lang="es-ES" sz="1600" dirty="0"/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Para </a:t>
            </a:r>
            <a:r>
              <a:rPr lang="es-ES" sz="1600" dirty="0"/>
              <a:t>que algunas partículas reboten, debe existir alguna parte del átomo con masa contra la que choque las partículas radiactivas.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Por </a:t>
            </a:r>
            <a:r>
              <a:rPr lang="es-ES" sz="1600" dirty="0"/>
              <a:t>tanto, </a:t>
            </a:r>
            <a:r>
              <a:rPr lang="es-ES" sz="1600" i="1" dirty="0">
                <a:solidFill>
                  <a:srgbClr val="00B0F0"/>
                </a:solidFill>
              </a:rPr>
              <a:t>debe existir en el interior del átomo una zona con partículas que posean masa y carga eléctrica positiva</a:t>
            </a:r>
            <a:r>
              <a:rPr lang="es-ES" sz="1600" dirty="0"/>
              <a:t>. Esa clase de partícula subatómica </a:t>
            </a:r>
            <a:r>
              <a:rPr lang="es-ES" sz="1600" dirty="0" smtClean="0"/>
              <a:t>recibió, más tarde, </a:t>
            </a:r>
            <a:r>
              <a:rPr lang="es-ES" sz="1600" dirty="0"/>
              <a:t>el nombre de </a:t>
            </a:r>
            <a:r>
              <a:rPr lang="es-ES" sz="1600" i="1" dirty="0" smtClean="0">
                <a:solidFill>
                  <a:srgbClr val="00B0F0"/>
                </a:solidFill>
              </a:rPr>
              <a:t>protón</a:t>
            </a:r>
            <a:r>
              <a:rPr lang="es-ES" sz="1600" dirty="0" smtClean="0"/>
              <a:t>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8485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6. Interacciones fundamentales</a:t>
            </a:r>
            <a:endParaRPr lang="es-ES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78134"/>
              </p:ext>
            </p:extLst>
          </p:nvPr>
        </p:nvGraphicFramePr>
        <p:xfrm>
          <a:off x="368300" y="1221215"/>
          <a:ext cx="838200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900">
                  <a:extLst>
                    <a:ext uri="{9D8B030D-6E8A-4147-A177-3AD203B41FA5}">
                      <a16:colId xmlns:a16="http://schemas.microsoft.com/office/drawing/2014/main" val="10248166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3739068234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596719457"/>
                    </a:ext>
                  </a:extLst>
                </a:gridCol>
                <a:gridCol w="2120900">
                  <a:extLst>
                    <a:ext uri="{9D8B030D-6E8A-4147-A177-3AD203B41FA5}">
                      <a16:colId xmlns:a16="http://schemas.microsoft.com/office/drawing/2014/main" val="3710864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Fuerte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Electromagnética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Débil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Gravitatoria</a:t>
                      </a:r>
                      <a:endParaRPr lang="es-E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1897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 smtClean="0"/>
                        <a:t>La </a:t>
                      </a:r>
                      <a:r>
                        <a:rPr lang="es-ES" sz="1200" b="1" dirty="0" smtClean="0">
                          <a:solidFill>
                            <a:srgbClr val="002060"/>
                          </a:solidFill>
                        </a:rPr>
                        <a:t>fuerza fuerte </a:t>
                      </a:r>
                      <a:r>
                        <a:rPr lang="es-ES" sz="1200" dirty="0" smtClean="0"/>
                        <a:t>es responsable del firme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enlace de los quarks </a:t>
                      </a:r>
                      <a:r>
                        <a:rPr lang="es-ES" sz="1200" dirty="0" smtClean="0"/>
                        <a:t>para formar neutrones y protones y de la fuerza nuclear, una especie de </a:t>
                      </a:r>
                      <a:r>
                        <a:rPr lang="es-ES" sz="1200" b="1" dirty="0" smtClean="0">
                          <a:solidFill>
                            <a:srgbClr val="002060"/>
                          </a:solidFill>
                        </a:rPr>
                        <a:t>fuerza fuerte residual</a:t>
                      </a:r>
                      <a:r>
                        <a:rPr lang="es-ES" sz="1200" dirty="0" smtClean="0"/>
                        <a:t>, que </a:t>
                      </a:r>
                      <a:r>
                        <a:rPr lang="es-ES" sz="1200" i="1" dirty="0" smtClean="0">
                          <a:solidFill>
                            <a:srgbClr val="0099FF"/>
                          </a:solidFill>
                        </a:rPr>
                        <a:t>enlaza neutrones y protones </a:t>
                      </a:r>
                      <a:r>
                        <a:rPr lang="es-ES" sz="1200" dirty="0" smtClean="0"/>
                        <a:t>en núcleos. Es una fuerza de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muy corto alcance </a:t>
                      </a:r>
                      <a:r>
                        <a:rPr lang="es-ES" sz="1200" dirty="0" smtClean="0"/>
                        <a:t>y es despreciable para separaciones mayores que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aproximadamente 10</a:t>
                      </a:r>
                      <a:r>
                        <a:rPr lang="es-ES" sz="1200" i="1" baseline="30000" dirty="0" smtClean="0">
                          <a:solidFill>
                            <a:srgbClr val="00B0F0"/>
                          </a:solidFill>
                        </a:rPr>
                        <a:t>-15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 m </a:t>
                      </a:r>
                      <a:r>
                        <a:rPr lang="es-ES" sz="1200" dirty="0" smtClean="0"/>
                        <a:t>(el tamaño aproximado </a:t>
                      </a:r>
                      <a:r>
                        <a:rPr lang="es-ES" sz="1400" dirty="0" smtClean="0"/>
                        <a:t>del </a:t>
                      </a:r>
                      <a:r>
                        <a:rPr lang="es-ES" sz="1200" dirty="0" smtClean="0"/>
                        <a:t>núcleo).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 smtClean="0"/>
                        <a:t>La </a:t>
                      </a:r>
                      <a:r>
                        <a:rPr lang="es-ES" sz="1200" b="1" dirty="0" smtClean="0">
                          <a:solidFill>
                            <a:srgbClr val="002060"/>
                          </a:solidFill>
                        </a:rPr>
                        <a:t>fuerza electromagnética</a:t>
                      </a:r>
                      <a:r>
                        <a:rPr lang="es-ES" sz="1200" dirty="0" smtClean="0"/>
                        <a:t>, que es más o menos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10</a:t>
                      </a:r>
                      <a:r>
                        <a:rPr lang="es-ES" sz="1200" i="1" baseline="30000" dirty="0" smtClean="0">
                          <a:solidFill>
                            <a:srgbClr val="00B0F0"/>
                          </a:solidFill>
                        </a:rPr>
                        <a:t>-2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 veces la intensidad de la fuerza fuerte</a:t>
                      </a:r>
                      <a:r>
                        <a:rPr lang="es-ES" sz="1200" dirty="0" smtClean="0"/>
                        <a:t>, es responsable del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enlace de átomos y moléculas</a:t>
                      </a:r>
                      <a:r>
                        <a:rPr lang="es-ES" sz="1200" dirty="0" smtClean="0"/>
                        <a:t>. Es una fuerza de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largo alcance </a:t>
                      </a:r>
                      <a:r>
                        <a:rPr lang="es-ES" sz="1200" dirty="0" smtClean="0"/>
                        <a:t>que disminuye en intensidad como el cuadrado inverso de la separación entre partículas en interacción.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 smtClean="0"/>
                        <a:t>La </a:t>
                      </a:r>
                      <a:r>
                        <a:rPr lang="es-ES" sz="1200" b="1" dirty="0" smtClean="0">
                          <a:solidFill>
                            <a:srgbClr val="002060"/>
                          </a:solidFill>
                        </a:rPr>
                        <a:t>fuerza débil </a:t>
                      </a:r>
                      <a:r>
                        <a:rPr lang="es-ES" sz="1200" dirty="0" smtClean="0"/>
                        <a:t>es una fuerza nuclear de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corto alcance </a:t>
                      </a:r>
                      <a:r>
                        <a:rPr lang="es-ES" sz="1200" dirty="0" smtClean="0"/>
                        <a:t>que se muestra en la inestabilidad de ciertos núcleos. Está involucrada en el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mecanismo de decaimiento beta </a:t>
                      </a:r>
                      <a:r>
                        <a:rPr lang="es-ES" sz="1200" dirty="0" smtClean="0"/>
                        <a:t>y tiene una intensidad de sólo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10</a:t>
                      </a:r>
                      <a:r>
                        <a:rPr lang="es-ES" sz="1200" i="1" baseline="30000" dirty="0" smtClean="0">
                          <a:solidFill>
                            <a:srgbClr val="00B0F0"/>
                          </a:solidFill>
                        </a:rPr>
                        <a:t>-6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 veces la fuerza fuerte.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200" dirty="0" smtClean="0"/>
                        <a:t>La </a:t>
                      </a:r>
                      <a:r>
                        <a:rPr lang="es-ES" sz="1200" b="1" dirty="0" smtClean="0">
                          <a:solidFill>
                            <a:srgbClr val="002060"/>
                          </a:solidFill>
                        </a:rPr>
                        <a:t>fuerza gravitatoria </a:t>
                      </a:r>
                      <a:r>
                        <a:rPr lang="es-ES" sz="1200" dirty="0" smtClean="0"/>
                        <a:t>es una fuerza de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largo alcance</a:t>
                      </a:r>
                      <a:r>
                        <a:rPr lang="es-ES" sz="1200" dirty="0" smtClean="0"/>
                        <a:t>, con una intensidad de sólo aproximadamente</a:t>
                      </a:r>
                      <a:r>
                        <a:rPr lang="es-ES" sz="1200" baseline="0" dirty="0" smtClean="0"/>
                        <a:t>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10</a:t>
                      </a:r>
                      <a:r>
                        <a:rPr lang="es-ES" sz="1200" i="1" baseline="30000" dirty="0" smtClean="0">
                          <a:solidFill>
                            <a:srgbClr val="00B0F0"/>
                          </a:solidFill>
                        </a:rPr>
                        <a:t>-43</a:t>
                      </a:r>
                      <a:r>
                        <a:rPr lang="es-ES" sz="1200" i="1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veces la de la fuerza fuerte</a:t>
                      </a:r>
                      <a:r>
                        <a:rPr lang="es-ES" sz="1200" dirty="0" smtClean="0"/>
                        <a:t>. Aunque esta interacción conocida es la fuerza que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mantiene unidos los planetas, estrellas y galaxias</a:t>
                      </a:r>
                      <a:r>
                        <a:rPr lang="es-ES" sz="1200" dirty="0" smtClean="0"/>
                        <a:t>, su efecto sobre las partículas elementales es despreciable. La fuerza gravitacional es con mucho </a:t>
                      </a:r>
                      <a:r>
                        <a:rPr lang="es-ES" sz="1200" i="1" dirty="0" smtClean="0">
                          <a:solidFill>
                            <a:srgbClr val="00B0F0"/>
                          </a:solidFill>
                        </a:rPr>
                        <a:t>la más débil de todas las fuerzas fundamentales</a:t>
                      </a:r>
                      <a:r>
                        <a:rPr lang="es-ES" sz="1200" dirty="0" smtClean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004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 smtClean="0"/>
                        <a:t>La </a:t>
                      </a:r>
                      <a:r>
                        <a:rPr lang="es-ES" sz="1200" dirty="0" smtClean="0">
                          <a:solidFill>
                            <a:srgbClr val="002060"/>
                          </a:solidFill>
                        </a:rPr>
                        <a:t>partícul</a:t>
                      </a:r>
                      <a:r>
                        <a:rPr lang="es-ES" sz="1200" baseline="0" dirty="0" smtClean="0">
                          <a:solidFill>
                            <a:srgbClr val="002060"/>
                          </a:solidFill>
                        </a:rPr>
                        <a:t>a mediadora de la fuerza fuerte </a:t>
                      </a:r>
                      <a:r>
                        <a:rPr lang="es-ES" sz="1200" baseline="0" dirty="0" smtClean="0"/>
                        <a:t>es el </a:t>
                      </a:r>
                      <a:r>
                        <a:rPr lang="es-ES" sz="1200" b="1" baseline="0" dirty="0" smtClean="0">
                          <a:solidFill>
                            <a:srgbClr val="00B0F0"/>
                          </a:solidFill>
                        </a:rPr>
                        <a:t>gluon. </a:t>
                      </a:r>
                      <a:r>
                        <a:rPr lang="es-ES" sz="1200" b="0" baseline="0" dirty="0" smtClean="0">
                          <a:solidFill>
                            <a:schemeClr val="tx1"/>
                          </a:solidFill>
                        </a:rPr>
                        <a:t>Para la </a:t>
                      </a:r>
                      <a:r>
                        <a:rPr lang="es-ES" sz="1200" b="0" baseline="0" dirty="0" smtClean="0">
                          <a:solidFill>
                            <a:srgbClr val="002060"/>
                          </a:solidFill>
                        </a:rPr>
                        <a:t>fuerza fuerte residual </a:t>
                      </a:r>
                      <a:r>
                        <a:rPr lang="es-ES" sz="1200" b="0" baseline="0" dirty="0" smtClean="0">
                          <a:solidFill>
                            <a:schemeClr val="tx1"/>
                          </a:solidFill>
                        </a:rPr>
                        <a:t>el</a:t>
                      </a:r>
                      <a:r>
                        <a:rPr lang="es-ES" sz="1200" b="0" baseline="0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r>
                        <a:rPr lang="es-ES" sz="1200" b="1" baseline="0" dirty="0" smtClean="0">
                          <a:solidFill>
                            <a:srgbClr val="00B0F0"/>
                          </a:solidFill>
                        </a:rPr>
                        <a:t>pion.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/>
                        <a:t>La </a:t>
                      </a:r>
                      <a:r>
                        <a:rPr lang="es-ES" sz="1200" dirty="0" smtClean="0">
                          <a:solidFill>
                            <a:srgbClr val="002060"/>
                          </a:solidFill>
                        </a:rPr>
                        <a:t>partícul</a:t>
                      </a:r>
                      <a:r>
                        <a:rPr lang="es-ES" sz="1200" baseline="0" dirty="0" smtClean="0">
                          <a:solidFill>
                            <a:srgbClr val="002060"/>
                          </a:solidFill>
                        </a:rPr>
                        <a:t>a mediadora </a:t>
                      </a:r>
                      <a:r>
                        <a:rPr lang="es-ES" sz="1200" baseline="0" dirty="0" smtClean="0"/>
                        <a:t>es el </a:t>
                      </a:r>
                      <a:r>
                        <a:rPr lang="es-ES" sz="1200" b="1" baseline="0" dirty="0" smtClean="0">
                          <a:solidFill>
                            <a:srgbClr val="00B0F0"/>
                          </a:solidFill>
                        </a:rPr>
                        <a:t>fotón</a:t>
                      </a:r>
                      <a:r>
                        <a:rPr lang="es-ES" sz="1200" baseline="0" dirty="0" smtClean="0"/>
                        <a:t>.</a:t>
                      </a:r>
                      <a:endParaRPr lang="es-E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/>
                        <a:t>La </a:t>
                      </a:r>
                      <a:r>
                        <a:rPr lang="es-ES" sz="1200" dirty="0" smtClean="0">
                          <a:solidFill>
                            <a:srgbClr val="002060"/>
                          </a:solidFill>
                        </a:rPr>
                        <a:t>partícul</a:t>
                      </a:r>
                      <a:r>
                        <a:rPr lang="es-ES" sz="1200" baseline="0" dirty="0" smtClean="0">
                          <a:solidFill>
                            <a:srgbClr val="002060"/>
                          </a:solidFill>
                        </a:rPr>
                        <a:t>a mediadora </a:t>
                      </a:r>
                      <a:r>
                        <a:rPr lang="es-ES" sz="1200" baseline="0" dirty="0" smtClean="0"/>
                        <a:t>son los </a:t>
                      </a:r>
                      <a:r>
                        <a:rPr lang="es-ES" sz="1200" b="1" baseline="0" dirty="0" smtClean="0">
                          <a:solidFill>
                            <a:srgbClr val="00B0F0"/>
                          </a:solidFill>
                        </a:rPr>
                        <a:t>bosones W y Z</a:t>
                      </a:r>
                      <a:r>
                        <a:rPr lang="es-ES" sz="1200" baseline="0" dirty="0" smtClean="0"/>
                        <a:t>.</a:t>
                      </a:r>
                      <a:endParaRPr lang="es-E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>
                          <a:solidFill>
                            <a:srgbClr val="FF0000"/>
                          </a:solidFill>
                        </a:rPr>
                        <a:t>Se cree </a:t>
                      </a:r>
                      <a:r>
                        <a:rPr lang="es-ES" sz="1200" dirty="0" smtClean="0"/>
                        <a:t>que</a:t>
                      </a:r>
                      <a:r>
                        <a:rPr lang="es-ES" sz="1200" baseline="0" dirty="0" smtClean="0"/>
                        <a:t> l</a:t>
                      </a:r>
                      <a:r>
                        <a:rPr lang="es-ES" sz="1200" dirty="0" smtClean="0"/>
                        <a:t>a </a:t>
                      </a:r>
                      <a:r>
                        <a:rPr lang="es-ES" sz="1200" dirty="0" smtClean="0">
                          <a:solidFill>
                            <a:srgbClr val="002060"/>
                          </a:solidFill>
                        </a:rPr>
                        <a:t>partícul</a:t>
                      </a:r>
                      <a:r>
                        <a:rPr lang="es-ES" sz="1200" baseline="0" dirty="0" smtClean="0">
                          <a:solidFill>
                            <a:srgbClr val="002060"/>
                          </a:solidFill>
                        </a:rPr>
                        <a:t>a mediadora </a:t>
                      </a:r>
                      <a:r>
                        <a:rPr lang="es-ES" sz="1200" baseline="0" dirty="0" smtClean="0"/>
                        <a:t>es el </a:t>
                      </a:r>
                      <a:r>
                        <a:rPr lang="es-ES" sz="1200" b="1" baseline="0" dirty="0" smtClean="0">
                          <a:solidFill>
                            <a:srgbClr val="00B0F0"/>
                          </a:solidFill>
                        </a:rPr>
                        <a:t>gravitón</a:t>
                      </a:r>
                      <a:r>
                        <a:rPr lang="es-ES" sz="1200" baseline="0" dirty="0" smtClean="0"/>
                        <a:t>.</a:t>
                      </a:r>
                      <a:endParaRPr lang="es-ES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335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s-ES" sz="1200" smtClean="0"/>
                    </a:p>
                    <a:p>
                      <a:pPr algn="l"/>
                      <a:endParaRPr lang="es-ES" sz="1200" smtClean="0"/>
                    </a:p>
                    <a:p>
                      <a:pPr algn="l"/>
                      <a:endParaRPr lang="es-ES" sz="1200" smtClean="0"/>
                    </a:p>
                    <a:p>
                      <a:pPr algn="l"/>
                      <a:endParaRPr lang="es-ES" sz="1200" smtClean="0"/>
                    </a:p>
                    <a:p>
                      <a:pPr algn="l"/>
                      <a:endParaRPr lang="es-ES" sz="1200" smtClean="0"/>
                    </a:p>
                    <a:p>
                      <a:pPr algn="l"/>
                      <a:endParaRPr lang="es-ES" sz="1200" smtClean="0"/>
                    </a:p>
                    <a:p>
                      <a:pPr algn="l"/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79516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53923" b="67430"/>
          <a:stretch/>
        </p:blipFill>
        <p:spPr>
          <a:xfrm>
            <a:off x="3096910" y="5412818"/>
            <a:ext cx="1439863" cy="73660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9" t="-469" r="-937" b="68347"/>
          <a:stretch/>
        </p:blipFill>
        <p:spPr>
          <a:xfrm>
            <a:off x="5197552" y="5434497"/>
            <a:ext cx="1279448" cy="7463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1" r="54946" b="20006"/>
          <a:stretch/>
        </p:blipFill>
        <p:spPr>
          <a:xfrm>
            <a:off x="997222" y="5131672"/>
            <a:ext cx="1246528" cy="6494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5" t="49418" b="20006"/>
          <a:stretch/>
        </p:blipFill>
        <p:spPr>
          <a:xfrm>
            <a:off x="1014072" y="5807670"/>
            <a:ext cx="1113747" cy="63904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450785" y="5550285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?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7. La </a:t>
            </a:r>
            <a:r>
              <a:rPr lang="es-ES" sz="1600" b="1" dirty="0">
                <a:solidFill>
                  <a:schemeClr val="bg1"/>
                </a:solidFill>
              </a:rPr>
              <a:t>estructura más íntima de la materia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7.1. Las partículas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27037" y="1502709"/>
            <a:ext cx="831056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/>
              <a:t>Una </a:t>
            </a:r>
            <a:r>
              <a:rPr lang="es-ES" sz="1600" b="1" dirty="0" smtClean="0"/>
              <a:t>partícula elemental </a:t>
            </a:r>
            <a:r>
              <a:rPr lang="es-ES" sz="1600" dirty="0" smtClean="0"/>
              <a:t>es aquella que no tiene estructura interna, es decir, si en su interior no hay partículas más simples.</a:t>
            </a:r>
            <a:endParaRPr lang="es-E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73248" y="2294778"/>
            <a:ext cx="8364352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 2" panose="05020102010507070707" pitchFamily="18" charset="2"/>
              </a:rPr>
              <a:t>En la década de 1930 se conocían: el </a:t>
            </a:r>
            <a:r>
              <a:rPr lang="es-ES" sz="1600" b="1" dirty="0" smtClean="0">
                <a:sym typeface="Wingdings 2" panose="05020102010507070707" pitchFamily="18" charset="2"/>
              </a:rPr>
              <a:t>electrón</a:t>
            </a:r>
            <a:r>
              <a:rPr lang="es-ES" sz="1600" dirty="0" smtClean="0">
                <a:sym typeface="Wingdings 2" panose="05020102010507070707" pitchFamily="18" charset="2"/>
              </a:rPr>
              <a:t>, el </a:t>
            </a:r>
            <a:r>
              <a:rPr lang="es-ES" sz="1600" b="1" dirty="0" smtClean="0">
                <a:sym typeface="Wingdings 2" panose="05020102010507070707" pitchFamily="18" charset="2"/>
              </a:rPr>
              <a:t>protón</a:t>
            </a:r>
            <a:r>
              <a:rPr lang="es-ES" sz="1600" dirty="0" smtClean="0">
                <a:sym typeface="Wingdings 2" panose="05020102010507070707" pitchFamily="18" charset="2"/>
              </a:rPr>
              <a:t> y el </a:t>
            </a:r>
            <a:r>
              <a:rPr lang="es-ES" sz="1600" b="1" dirty="0" smtClean="0">
                <a:sym typeface="Wingdings 2" panose="05020102010507070707" pitchFamily="18" charset="2"/>
              </a:rPr>
              <a:t>neutrón</a:t>
            </a:r>
            <a:r>
              <a:rPr lang="es-ES" sz="1600" dirty="0" smtClean="0">
                <a:sym typeface="Wingdings 2" panose="05020102010507070707" pitchFamily="18" charset="2"/>
              </a:rPr>
              <a:t> junto con el </a:t>
            </a:r>
            <a:r>
              <a:rPr lang="es-ES" sz="1600" b="1" dirty="0" smtClean="0">
                <a:sym typeface="Wingdings 2" panose="05020102010507070707" pitchFamily="18" charset="2"/>
              </a:rPr>
              <a:t>fotón</a:t>
            </a:r>
            <a:r>
              <a:rPr lang="es-ES" sz="1600" dirty="0" smtClean="0">
                <a:sym typeface="Wingdings 2" panose="05020102010507070707" pitchFamily="18" charset="2"/>
              </a:rPr>
              <a:t> (sin carga ni masa) que introdujo </a:t>
            </a:r>
            <a:r>
              <a:rPr lang="es-ES" sz="1600" i="1" dirty="0" smtClean="0">
                <a:solidFill>
                  <a:srgbClr val="00B0F0"/>
                </a:solidFill>
                <a:sym typeface="Wingdings 2" panose="05020102010507070707" pitchFamily="18" charset="2"/>
              </a:rPr>
              <a:t>Einstein</a:t>
            </a:r>
            <a:r>
              <a:rPr lang="es-ES" sz="1600" dirty="0" smtClean="0">
                <a:sym typeface="Wingdings 2" panose="05020102010507070707" pitchFamily="18" charset="2"/>
              </a:rPr>
              <a:t> para explicar el efecto fotoeléctrico.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 2" panose="05020102010507070707" pitchFamily="18" charset="2"/>
              </a:rPr>
              <a:t>En 1931 </a:t>
            </a:r>
            <a:r>
              <a:rPr lang="es-ES" sz="1600" i="1" dirty="0" err="1" smtClean="0">
                <a:solidFill>
                  <a:srgbClr val="00B0F0"/>
                </a:solidFill>
                <a:sym typeface="Wingdings 2" panose="05020102010507070707" pitchFamily="18" charset="2"/>
              </a:rPr>
              <a:t>Dirac</a:t>
            </a:r>
            <a:r>
              <a:rPr lang="es-ES" sz="1600" dirty="0" smtClean="0">
                <a:sym typeface="Wingdings 2" panose="05020102010507070707" pitchFamily="18" charset="2"/>
              </a:rPr>
              <a:t> predijo la existencia del </a:t>
            </a:r>
            <a:r>
              <a:rPr lang="es-ES" sz="1600" b="1" dirty="0" smtClean="0">
                <a:sym typeface="Wingdings 2" panose="05020102010507070707" pitchFamily="18" charset="2"/>
              </a:rPr>
              <a:t>positrón</a:t>
            </a:r>
            <a:r>
              <a:rPr lang="es-ES" sz="1600" dirty="0" smtClean="0">
                <a:sym typeface="Wingdings 2" panose="05020102010507070707" pitchFamily="18" charset="2"/>
              </a:rPr>
              <a:t> (electrón con carga positiva), confirmado al año siguiente por Anderson.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 2" panose="05020102010507070707" pitchFamily="18" charset="2"/>
              </a:rPr>
              <a:t>Se generalizó la idea de que toda partícula tiene su correspondiente </a:t>
            </a:r>
            <a:r>
              <a:rPr lang="es-ES" sz="1600" b="1" dirty="0" smtClean="0">
                <a:sym typeface="Wingdings 2" panose="05020102010507070707" pitchFamily="18" charset="2"/>
              </a:rPr>
              <a:t>antipartícula</a:t>
            </a:r>
            <a:r>
              <a:rPr lang="es-ES" sz="1600" dirty="0" smtClean="0">
                <a:sym typeface="Wingdings 2" panose="05020102010507070707" pitchFamily="18" charset="2"/>
              </a:rPr>
              <a:t>. Al conjunto de antipartículas se lo denomina </a:t>
            </a:r>
            <a:r>
              <a:rPr lang="es-ES" sz="1600" b="1" dirty="0" smtClean="0">
                <a:sym typeface="Wingdings 2" panose="05020102010507070707" pitchFamily="18" charset="2"/>
              </a:rPr>
              <a:t>antimateria</a:t>
            </a:r>
            <a:r>
              <a:rPr lang="es-ES" sz="1600" dirty="0" smtClean="0">
                <a:sym typeface="Wingdings 2" panose="05020102010507070707" pitchFamily="18" charset="2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i="1" dirty="0" smtClean="0">
                <a:solidFill>
                  <a:srgbClr val="00B0F0"/>
                </a:solidFill>
                <a:sym typeface="Wingdings 2" panose="05020102010507070707" pitchFamily="18" charset="2"/>
              </a:rPr>
              <a:t>Pauli</a:t>
            </a:r>
            <a:r>
              <a:rPr lang="es-ES" sz="1600" dirty="0" smtClean="0">
                <a:sym typeface="Wingdings 2" panose="05020102010507070707" pitchFamily="18" charset="2"/>
              </a:rPr>
              <a:t> postula la existencia del </a:t>
            </a:r>
            <a:r>
              <a:rPr lang="es-ES" sz="1600" b="1" dirty="0" smtClean="0">
                <a:sym typeface="Wingdings 2" panose="05020102010507070707" pitchFamily="18" charset="2"/>
              </a:rPr>
              <a:t>neutrino</a:t>
            </a:r>
            <a:r>
              <a:rPr lang="es-ES" sz="1600" dirty="0" smtClean="0">
                <a:sym typeface="Wingdings 2" panose="05020102010507070707" pitchFamily="18" charset="2"/>
              </a:rPr>
              <a:t> (sin carga ni masa) asociado al electrón con el fin de asegurar las leyes de conservación en la desintegración beta (se confirmó en 1956).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 2" panose="05020102010507070707" pitchFamily="18" charset="2"/>
              </a:rPr>
              <a:t>En 1953 </a:t>
            </a:r>
            <a:r>
              <a:rPr lang="es-ES" sz="1600" dirty="0" err="1" smtClean="0">
                <a:solidFill>
                  <a:srgbClr val="00B0F0"/>
                </a:solidFill>
                <a:sym typeface="Wingdings 2" panose="05020102010507070707" pitchFamily="18" charset="2"/>
              </a:rPr>
              <a:t>Gell</a:t>
            </a:r>
            <a:r>
              <a:rPr lang="es-ES" sz="1600" dirty="0" smtClean="0">
                <a:solidFill>
                  <a:srgbClr val="00B0F0"/>
                </a:solidFill>
                <a:sym typeface="Wingdings 2" panose="05020102010507070707" pitchFamily="18" charset="2"/>
              </a:rPr>
              <a:t>-Mann</a:t>
            </a:r>
            <a:r>
              <a:rPr lang="es-ES" sz="1600" dirty="0" smtClean="0">
                <a:sym typeface="Wingdings 2" panose="05020102010507070707" pitchFamily="18" charset="2"/>
              </a:rPr>
              <a:t> y </a:t>
            </a:r>
            <a:r>
              <a:rPr lang="es-ES" sz="1600" i="1" dirty="0" err="1" smtClean="0">
                <a:solidFill>
                  <a:srgbClr val="00B0F0"/>
                </a:solidFill>
                <a:sym typeface="Wingdings 2" panose="05020102010507070707" pitchFamily="18" charset="2"/>
              </a:rPr>
              <a:t>Zweig</a:t>
            </a:r>
            <a:r>
              <a:rPr lang="es-ES" sz="1600" dirty="0" smtClean="0">
                <a:sym typeface="Wingdings 2" panose="05020102010507070707" pitchFamily="18" charset="2"/>
              </a:rPr>
              <a:t> postularon la existencia de los </a:t>
            </a:r>
            <a:r>
              <a:rPr lang="es-ES" sz="1600" b="1" dirty="0" smtClean="0">
                <a:sym typeface="Wingdings 2" panose="05020102010507070707" pitchFamily="18" charset="2"/>
              </a:rPr>
              <a:t>quarks </a:t>
            </a:r>
            <a:r>
              <a:rPr lang="es-ES" sz="1600" dirty="0" smtClean="0">
                <a:sym typeface="Wingdings 2" panose="05020102010507070707" pitchFamily="18" charset="2"/>
              </a:rPr>
              <a:t>(partículas elementales que componen los nucleones).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sym typeface="Wingdings 2" panose="05020102010507070707" pitchFamily="18" charset="2"/>
              </a:rPr>
              <a:t>Existen en los quarks seis “</a:t>
            </a:r>
            <a:r>
              <a:rPr lang="es-ES" sz="1600" i="1" dirty="0" smtClean="0">
                <a:solidFill>
                  <a:srgbClr val="00B0F0"/>
                </a:solidFill>
                <a:sym typeface="Wingdings 2" panose="05020102010507070707" pitchFamily="18" charset="2"/>
              </a:rPr>
              <a:t>sabores</a:t>
            </a:r>
            <a:r>
              <a:rPr lang="es-ES" sz="1600" dirty="0" smtClean="0">
                <a:sym typeface="Wingdings 2" panose="05020102010507070707" pitchFamily="18" charset="2"/>
              </a:rPr>
              <a:t>”. Los dos primeros componen la materia conocida: </a:t>
            </a:r>
            <a:r>
              <a:rPr lang="es-ES" sz="1600" b="1" dirty="0" smtClean="0">
                <a:sym typeface="Wingdings 2" panose="05020102010507070707" pitchFamily="18" charset="2"/>
              </a:rPr>
              <a:t>up</a:t>
            </a:r>
            <a:r>
              <a:rPr lang="es-ES" sz="1600" dirty="0" smtClean="0">
                <a:sym typeface="Wingdings 2" panose="05020102010507070707" pitchFamily="18" charset="2"/>
              </a:rPr>
              <a:t> (u) y </a:t>
            </a:r>
            <a:r>
              <a:rPr lang="es-ES" sz="1600" b="1" dirty="0" err="1" smtClean="0">
                <a:sym typeface="Wingdings 2" panose="05020102010507070707" pitchFamily="18" charset="2"/>
              </a:rPr>
              <a:t>dowm</a:t>
            </a:r>
            <a:r>
              <a:rPr lang="es-ES" sz="1600" dirty="0" smtClean="0">
                <a:sym typeface="Wingdings 2" panose="05020102010507070707" pitchFamily="18" charset="2"/>
              </a:rPr>
              <a:t> (d). Los otros cuatro se relacionan con la desintegración de ciertas partículas: </a:t>
            </a:r>
            <a:r>
              <a:rPr lang="es-ES" sz="1600" b="1" dirty="0" err="1" smtClean="0">
                <a:sym typeface="Wingdings 2" panose="05020102010507070707" pitchFamily="18" charset="2"/>
              </a:rPr>
              <a:t>strange</a:t>
            </a:r>
            <a:r>
              <a:rPr lang="es-ES" sz="1600" dirty="0" smtClean="0">
                <a:sym typeface="Wingdings 2" panose="05020102010507070707" pitchFamily="18" charset="2"/>
              </a:rPr>
              <a:t> (s), </a:t>
            </a:r>
            <a:r>
              <a:rPr lang="es-ES" sz="1600" b="1" dirty="0" err="1" smtClean="0">
                <a:sym typeface="Wingdings 2" panose="05020102010507070707" pitchFamily="18" charset="2"/>
              </a:rPr>
              <a:t>charm</a:t>
            </a:r>
            <a:r>
              <a:rPr lang="es-ES" sz="1600" dirty="0" smtClean="0">
                <a:sym typeface="Wingdings 2" panose="05020102010507070707" pitchFamily="18" charset="2"/>
              </a:rPr>
              <a:t> (c), </a:t>
            </a:r>
            <a:r>
              <a:rPr lang="es-ES" sz="1600" b="1" dirty="0" err="1" smtClean="0">
                <a:sym typeface="Wingdings 2" panose="05020102010507070707" pitchFamily="18" charset="2"/>
              </a:rPr>
              <a:t>bottom</a:t>
            </a:r>
            <a:r>
              <a:rPr lang="es-ES" sz="1600" dirty="0" smtClean="0">
                <a:sym typeface="Wingdings 2" panose="05020102010507070707" pitchFamily="18" charset="2"/>
              </a:rPr>
              <a:t> (b) y </a:t>
            </a:r>
            <a:r>
              <a:rPr lang="es-ES" sz="1600" b="1" dirty="0" smtClean="0">
                <a:sym typeface="Wingdings 2" panose="05020102010507070707" pitchFamily="18" charset="2"/>
              </a:rPr>
              <a:t>top</a:t>
            </a:r>
            <a:r>
              <a:rPr lang="es-ES" sz="1600" dirty="0" smtClean="0">
                <a:sym typeface="Wingdings 2" panose="05020102010507070707" pitchFamily="18" charset="2"/>
              </a:rPr>
              <a:t> (t).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70032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7. La </a:t>
            </a:r>
            <a:r>
              <a:rPr lang="es-ES" sz="1600" b="1" dirty="0">
                <a:solidFill>
                  <a:schemeClr val="bg1"/>
                </a:solidFill>
              </a:rPr>
              <a:t>estructura más íntima de la materia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7.1. Las partículas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9" name="11 CuadroTexto"/>
          <p:cNvSpPr txBox="1"/>
          <p:nvPr/>
        </p:nvSpPr>
        <p:spPr>
          <a:xfrm>
            <a:off x="473691" y="1515954"/>
            <a:ext cx="8263909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1600" dirty="0" smtClean="0">
                <a:sym typeface="Wingdings"/>
              </a:rPr>
              <a:t>De los seis quarks, únicamente los </a:t>
            </a:r>
            <a:r>
              <a:rPr lang="es-E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u</a:t>
            </a:r>
            <a:r>
              <a:rPr lang="es-ES" sz="1600" dirty="0" smtClean="0">
                <a:sym typeface="Wingdings"/>
              </a:rPr>
              <a:t> y los </a:t>
            </a:r>
            <a:r>
              <a:rPr lang="es-ES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d</a:t>
            </a:r>
            <a:r>
              <a:rPr lang="es-ES" sz="1600" dirty="0" smtClean="0">
                <a:sym typeface="Wingdings"/>
              </a:rPr>
              <a:t> son constituyentes de la materia ordinaria.</a:t>
            </a:r>
            <a:endParaRPr lang="es-E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41" y="1977855"/>
            <a:ext cx="3222009" cy="456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" b="50806"/>
          <a:stretch/>
        </p:blipFill>
        <p:spPr bwMode="auto">
          <a:xfrm>
            <a:off x="5728689" y="2119737"/>
            <a:ext cx="1650011" cy="198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1"/>
          <a:stretch/>
        </p:blipFill>
        <p:spPr bwMode="auto">
          <a:xfrm>
            <a:off x="5670919" y="4367330"/>
            <a:ext cx="1707781" cy="182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3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7. La </a:t>
            </a:r>
            <a:r>
              <a:rPr lang="es-ES" sz="1600" b="1" dirty="0">
                <a:solidFill>
                  <a:schemeClr val="bg1"/>
                </a:solidFill>
              </a:rPr>
              <a:t>estructura más íntima de la materia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7.1. Las partículas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8" name="92 CuadroTexto"/>
          <p:cNvSpPr txBox="1"/>
          <p:nvPr/>
        </p:nvSpPr>
        <p:spPr>
          <a:xfrm>
            <a:off x="342900" y="1413684"/>
            <a:ext cx="55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Clasificación de la materia</a:t>
            </a:r>
            <a:endParaRPr lang="es-ES" b="1" dirty="0">
              <a:solidFill>
                <a:srgbClr val="00B0F0"/>
              </a:solidFill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571500" y="1783016"/>
            <a:ext cx="7899400" cy="4706652"/>
            <a:chOff x="571500" y="1783016"/>
            <a:chExt cx="7899400" cy="4706652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1804093"/>
              <a:ext cx="7899400" cy="4685575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2079480" y="1783016"/>
              <a:ext cx="47740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s-ES" b="1" dirty="0" smtClean="0"/>
                <a:t>Modelo </a:t>
              </a:r>
              <a:r>
                <a:rPr lang="es-ES" b="1" dirty="0"/>
                <a:t>estándar de partículas elementales </a:t>
              </a:r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914400" y="2091319"/>
              <a:ext cx="5596578" cy="404961"/>
              <a:chOff x="3141022" y="998185"/>
              <a:chExt cx="5596578" cy="404961"/>
            </a:xfrm>
          </p:grpSpPr>
          <p:sp>
            <p:nvSpPr>
              <p:cNvPr id="10" name="Rectángulo redondeado 9"/>
              <p:cNvSpPr/>
              <p:nvPr/>
            </p:nvSpPr>
            <p:spPr>
              <a:xfrm>
                <a:off x="3141022" y="1052215"/>
                <a:ext cx="5596578" cy="31145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3624304" y="1003036"/>
                <a:ext cx="20553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/>
                  <a:t>Tres generaciones de la materia</a:t>
                </a:r>
              </a:p>
              <a:p>
                <a:pPr algn="ctr"/>
                <a:r>
                  <a:rPr lang="es-ES" sz="1000" b="1" dirty="0" smtClean="0"/>
                  <a:t>(fermiones)</a:t>
                </a:r>
                <a:endParaRPr lang="es-ES" sz="1000" b="1" dirty="0"/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6068742" y="998185"/>
                <a:ext cx="22797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000" b="1" dirty="0" smtClean="0"/>
                  <a:t>Tres generaciones de la antimateria</a:t>
                </a:r>
              </a:p>
              <a:p>
                <a:pPr algn="ctr"/>
                <a:r>
                  <a:rPr lang="es-ES" sz="1000" b="1" dirty="0" smtClean="0"/>
                  <a:t>(</a:t>
                </a:r>
                <a:r>
                  <a:rPr lang="es-ES" sz="1000" b="1" dirty="0" err="1" smtClean="0"/>
                  <a:t>antifermiones</a:t>
                </a:r>
                <a:r>
                  <a:rPr lang="es-ES" sz="1000" b="1" dirty="0" smtClean="0"/>
                  <a:t>)</a:t>
                </a:r>
                <a:endParaRPr lang="es-ES" sz="1000" b="1" dirty="0"/>
              </a:p>
            </p:txBody>
          </p:sp>
        </p:grpSp>
        <p:grpSp>
          <p:nvGrpSpPr>
            <p:cNvPr id="15" name="Grupo 14"/>
            <p:cNvGrpSpPr/>
            <p:nvPr/>
          </p:nvGrpSpPr>
          <p:grpSpPr>
            <a:xfrm>
              <a:off x="6540511" y="2135648"/>
              <a:ext cx="1884128" cy="321153"/>
              <a:chOff x="3061197" y="1407996"/>
              <a:chExt cx="3218103" cy="321153"/>
            </a:xfrm>
          </p:grpSpPr>
          <p:sp>
            <p:nvSpPr>
              <p:cNvPr id="16" name="Rectángulo redondeado 15"/>
              <p:cNvSpPr/>
              <p:nvPr/>
            </p:nvSpPr>
            <p:spPr>
              <a:xfrm>
                <a:off x="3061197" y="1407996"/>
                <a:ext cx="3217293" cy="311452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CuadroTexto 16"/>
              <p:cNvSpPr txBox="1"/>
              <p:nvPr/>
            </p:nvSpPr>
            <p:spPr>
              <a:xfrm>
                <a:off x="3089767" y="1421372"/>
                <a:ext cx="318953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s-ES" sz="1000" b="1" dirty="0" smtClean="0"/>
                  <a:t>Interacciones / partículas </a:t>
                </a:r>
              </a:p>
              <a:p>
                <a:pPr algn="ctr"/>
                <a:r>
                  <a:rPr lang="es-ES" sz="1000" b="1" dirty="0" smtClean="0"/>
                  <a:t>portadoras de fuerza (bosones)</a:t>
                </a:r>
                <a:endParaRPr lang="es-ES" sz="10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076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7. La </a:t>
            </a:r>
            <a:r>
              <a:rPr lang="es-ES" sz="1600" b="1" dirty="0">
                <a:solidFill>
                  <a:schemeClr val="bg1"/>
                </a:solidFill>
              </a:rPr>
              <a:t>estructura más íntima de la materia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7.1. Las partículas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8" name="92 CuadroTexto"/>
          <p:cNvSpPr txBox="1"/>
          <p:nvPr/>
        </p:nvSpPr>
        <p:spPr>
          <a:xfrm>
            <a:off x="342900" y="1413684"/>
            <a:ext cx="55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>
                <a:solidFill>
                  <a:srgbClr val="00B0F0"/>
                </a:solidFill>
              </a:rPr>
              <a:t>El mecanismo de Higgs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58800" y="1804093"/>
            <a:ext cx="82931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/>
              <a:t>El mecanismo de Higgs da masa a todas las partículas elementales, pero no se dice nada acerca de la masa del bosón de </a:t>
            </a:r>
            <a:r>
              <a:rPr lang="es-ES" sz="1600" dirty="0" smtClean="0"/>
              <a:t>Higgs.</a:t>
            </a:r>
          </a:p>
          <a:p>
            <a:pPr algn="just"/>
            <a:r>
              <a:rPr lang="es-ES" sz="1600" dirty="0" smtClean="0"/>
              <a:t>David </a:t>
            </a:r>
            <a:r>
              <a:rPr lang="es-ES" sz="1600" dirty="0"/>
              <a:t>Miller (CERN), </a:t>
            </a:r>
            <a:r>
              <a:rPr lang="es-ES" sz="1600" dirty="0" smtClean="0"/>
              <a:t>propuso la siguiente explicación sencilla:</a:t>
            </a:r>
            <a:endParaRPr lang="es-ES" sz="16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4" y="2769577"/>
            <a:ext cx="3796282" cy="26811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18" y="2769577"/>
            <a:ext cx="3796282" cy="268112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61360" y="5508244"/>
            <a:ext cx="39788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En una reunión de físicos, los huéspedes llenan toda la habitación de manera uniforme, como el </a:t>
            </a:r>
            <a:r>
              <a:rPr lang="es-ES" sz="1200" i="1" dirty="0">
                <a:solidFill>
                  <a:srgbClr val="00B0F0"/>
                </a:solidFill>
              </a:rPr>
              <a:t>campo de Higgs</a:t>
            </a:r>
            <a:r>
              <a:rPr lang="es-ES" sz="1200" dirty="0"/>
              <a:t> llena todo el espacio</a:t>
            </a:r>
            <a:r>
              <a:rPr lang="es-ES" sz="1200" i="1" dirty="0">
                <a:solidFill>
                  <a:srgbClr val="00B0F0"/>
                </a:solidFill>
              </a:rPr>
              <a:t>. Einstein </a:t>
            </a:r>
            <a:r>
              <a:rPr lang="es-ES" sz="1200" dirty="0"/>
              <a:t>que simboliza una </a:t>
            </a:r>
            <a:r>
              <a:rPr lang="es-ES" sz="1200" dirty="0">
                <a:solidFill>
                  <a:srgbClr val="00B0F0"/>
                </a:solidFill>
              </a:rPr>
              <a:t>partícula elemental libre </a:t>
            </a:r>
            <a:r>
              <a:rPr lang="es-ES" sz="1200" dirty="0"/>
              <a:t>de sus movimientos, su </a:t>
            </a:r>
            <a:r>
              <a:rPr lang="es-ES" sz="1200" i="1" dirty="0">
                <a:solidFill>
                  <a:srgbClr val="00B0F0"/>
                </a:solidFill>
              </a:rPr>
              <a:t>masa inercial es igual a </a:t>
            </a:r>
            <a:r>
              <a:rPr lang="es-ES" sz="1200" i="1" dirty="0" smtClean="0">
                <a:solidFill>
                  <a:srgbClr val="00B0F0"/>
                </a:solidFill>
              </a:rPr>
              <a:t>cero</a:t>
            </a:r>
            <a:r>
              <a:rPr lang="es-ES" sz="1200" dirty="0" smtClean="0"/>
              <a:t>.</a:t>
            </a:r>
            <a:endParaRPr lang="es-ES" sz="1200" dirty="0"/>
          </a:p>
        </p:txBody>
      </p:sp>
      <p:sp>
        <p:nvSpPr>
          <p:cNvPr id="11" name="Rectángulo 10"/>
          <p:cNvSpPr/>
          <p:nvPr/>
        </p:nvSpPr>
        <p:spPr>
          <a:xfrm>
            <a:off x="4853960" y="5508243"/>
            <a:ext cx="3978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/>
              <a:t>A </a:t>
            </a:r>
            <a:r>
              <a:rPr lang="es-ES" sz="1200" dirty="0"/>
              <a:t>medida que avanza en la </a:t>
            </a:r>
            <a:r>
              <a:rPr lang="es-ES" sz="1200" dirty="0" smtClean="0"/>
              <a:t>habitación, personas </a:t>
            </a:r>
            <a:r>
              <a:rPr lang="es-ES" sz="1200" dirty="0"/>
              <a:t>se agrupan alrededor de ello y es difícil de empujarlo, </a:t>
            </a:r>
            <a:r>
              <a:rPr lang="es-ES" sz="1200" i="1" dirty="0">
                <a:solidFill>
                  <a:srgbClr val="00B0F0"/>
                </a:solidFill>
              </a:rPr>
              <a:t>adquiere una masa de inercia</a:t>
            </a:r>
            <a:r>
              <a:rPr lang="es-ES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18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7. La </a:t>
            </a:r>
            <a:r>
              <a:rPr lang="es-ES" sz="1600" b="1" dirty="0">
                <a:solidFill>
                  <a:schemeClr val="bg1"/>
                </a:solidFill>
              </a:rPr>
              <a:t>estructura más íntima de la materia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7.2. La interacción débil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42900" y="1414468"/>
            <a:ext cx="83947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 smtClean="0">
                <a:latin typeface="+mj-lt"/>
              </a:rPr>
              <a:t>La </a:t>
            </a:r>
            <a:r>
              <a:rPr lang="es-ES" sz="1600" dirty="0">
                <a:latin typeface="+mj-lt"/>
              </a:rPr>
              <a:t>interacción débil es </a:t>
            </a:r>
            <a:r>
              <a:rPr lang="es-ES" sz="1600" dirty="0" smtClean="0">
                <a:latin typeface="+mj-lt"/>
              </a:rPr>
              <a:t>responsable del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decaimiento</a:t>
            </a:r>
            <a:r>
              <a:rPr lang="es-ES" sz="1600" dirty="0">
                <a:latin typeface="+mj-lt"/>
              </a:rPr>
              <a:t> de los quarks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c, s, b y t </a:t>
            </a:r>
            <a:r>
              <a:rPr lang="es-ES" sz="1600" dirty="0">
                <a:latin typeface="+mj-lt"/>
              </a:rPr>
              <a:t>en los quarks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u</a:t>
            </a:r>
            <a:r>
              <a:rPr lang="es-ES" sz="1600" dirty="0">
                <a:latin typeface="+mj-lt"/>
              </a:rPr>
              <a:t> y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d</a:t>
            </a:r>
            <a:r>
              <a:rPr lang="es-ES" sz="1600" dirty="0">
                <a:latin typeface="+mj-lt"/>
              </a:rPr>
              <a:t> más ligeros y más </a:t>
            </a:r>
            <a:r>
              <a:rPr lang="es-ES" sz="1600" dirty="0" smtClean="0">
                <a:latin typeface="+mj-lt"/>
              </a:rPr>
              <a:t>estables, así </a:t>
            </a:r>
            <a:r>
              <a:rPr lang="es-ES" sz="1600" dirty="0">
                <a:latin typeface="+mj-lt"/>
              </a:rPr>
              <a:t>como del decaimiento de los masivos leptones m y t en electrones (más ligeros). </a:t>
            </a:r>
            <a:endParaRPr lang="es-ES" sz="1600" dirty="0" smtClean="0">
              <a:latin typeface="+mj-lt"/>
            </a:endParaRP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endParaRPr lang="es-ES" sz="1600" dirty="0" smtClean="0">
              <a:latin typeface="+mj-lt"/>
            </a:endParaRP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endParaRPr lang="es-ES" sz="1600" dirty="0" smtClean="0">
              <a:latin typeface="+mj-lt"/>
            </a:endParaRP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endParaRPr lang="es-ES" sz="1600" dirty="0" smtClean="0">
              <a:latin typeface="+mj-lt"/>
            </a:endParaRPr>
          </a:p>
          <a:p>
            <a:pPr algn="just"/>
            <a:endParaRPr lang="es-ES" sz="1600" dirty="0" smtClean="0">
              <a:latin typeface="+mj-lt"/>
            </a:endParaRPr>
          </a:p>
          <a:p>
            <a:pPr algn="just"/>
            <a:endParaRPr lang="es-ES" sz="1600" b="1" dirty="0" smtClean="0">
              <a:latin typeface="+mj-lt"/>
            </a:endParaRPr>
          </a:p>
          <a:p>
            <a:pPr algn="just"/>
            <a:endParaRPr lang="es-ES" sz="1600" b="1" dirty="0">
              <a:latin typeface="+mj-lt"/>
            </a:endParaRPr>
          </a:p>
          <a:p>
            <a:pPr algn="just"/>
            <a:endParaRPr lang="es-ES" sz="1600" b="1" dirty="0" smtClean="0">
              <a:latin typeface="+mj-lt"/>
            </a:endParaRPr>
          </a:p>
          <a:p>
            <a:pPr algn="just"/>
            <a:r>
              <a:rPr lang="es-ES" sz="1600" b="1" dirty="0" smtClean="0">
                <a:latin typeface="+mj-lt"/>
              </a:rPr>
              <a:t>La interacción </a:t>
            </a:r>
            <a:r>
              <a:rPr lang="es-ES" sz="1600" b="1" dirty="0">
                <a:latin typeface="+mj-lt"/>
              </a:rPr>
              <a:t>débil es muy importante porque gobierna la estabilidad de las partículas</a:t>
            </a:r>
          </a:p>
          <a:p>
            <a:pPr algn="just"/>
            <a:r>
              <a:rPr lang="es-ES" sz="1600" b="1" dirty="0">
                <a:latin typeface="+mj-lt"/>
              </a:rPr>
              <a:t>básicas de la materia</a:t>
            </a:r>
            <a:r>
              <a:rPr lang="es-ES" sz="1600" dirty="0" smtClean="0">
                <a:latin typeface="+mj-lt"/>
              </a:rPr>
              <a:t>.</a:t>
            </a:r>
          </a:p>
          <a:p>
            <a:pPr algn="just"/>
            <a:endParaRPr lang="es-ES" sz="1600" dirty="0">
              <a:latin typeface="+mj-lt"/>
            </a:endParaRPr>
          </a:p>
          <a:p>
            <a:pPr algn="just"/>
            <a:r>
              <a:rPr lang="es-ES" sz="1600" dirty="0">
                <a:latin typeface="+mj-lt"/>
              </a:rPr>
              <a:t>La </a:t>
            </a:r>
            <a:r>
              <a:rPr lang="es-ES" sz="1600" b="1" dirty="0">
                <a:solidFill>
                  <a:srgbClr val="00B0F0"/>
                </a:solidFill>
                <a:latin typeface="+mj-lt"/>
              </a:rPr>
              <a:t>teoría electrodébil </a:t>
            </a:r>
            <a:r>
              <a:rPr lang="es-ES" sz="1600" dirty="0">
                <a:latin typeface="+mj-lt"/>
              </a:rPr>
              <a:t>unifica las interacciones electromagnética y débil. Esta </a:t>
            </a:r>
            <a:r>
              <a:rPr lang="es-ES" sz="1600" dirty="0" smtClean="0">
                <a:latin typeface="+mj-lt"/>
              </a:rPr>
              <a:t>teoría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postula</a:t>
            </a:r>
            <a:r>
              <a:rPr lang="es-ES" sz="1600" dirty="0" smtClean="0">
                <a:latin typeface="+mj-lt"/>
              </a:rPr>
              <a:t> </a:t>
            </a:r>
            <a:r>
              <a:rPr lang="es-ES" sz="1600" dirty="0">
                <a:latin typeface="+mj-lt"/>
              </a:rPr>
              <a:t>que las interacciones débil y electromagnética tienen la misma intensidad a </a:t>
            </a:r>
            <a:r>
              <a:rPr lang="es-ES" sz="1600" dirty="0" smtClean="0">
                <a:latin typeface="+mj-lt"/>
              </a:rPr>
              <a:t>energías de </a:t>
            </a:r>
            <a:r>
              <a:rPr lang="es-ES" sz="1600" dirty="0">
                <a:latin typeface="+mj-lt"/>
              </a:rPr>
              <a:t>partícula muy altas y son diferentes manifestaciones de una sola interacción </a:t>
            </a:r>
            <a:r>
              <a:rPr lang="es-ES" sz="1600" dirty="0" smtClean="0">
                <a:latin typeface="+mj-lt"/>
              </a:rPr>
              <a:t>electrodébil unificadora</a:t>
            </a:r>
            <a:r>
              <a:rPr lang="es-ES" sz="1600" dirty="0">
                <a:latin typeface="+mj-lt"/>
              </a:rPr>
              <a:t>.</a:t>
            </a:r>
          </a:p>
        </p:txBody>
      </p:sp>
      <p:grpSp>
        <p:nvGrpSpPr>
          <p:cNvPr id="56" name="Grupo 55"/>
          <p:cNvGrpSpPr/>
          <p:nvPr/>
        </p:nvGrpSpPr>
        <p:grpSpPr>
          <a:xfrm>
            <a:off x="745435" y="2318356"/>
            <a:ext cx="3293965" cy="2162529"/>
            <a:chOff x="2797218" y="2205030"/>
            <a:chExt cx="3293965" cy="2162529"/>
          </a:xfrm>
        </p:grpSpPr>
        <p:sp>
          <p:nvSpPr>
            <p:cNvPr id="4" name="CuadroTexto 3"/>
            <p:cNvSpPr txBox="1"/>
            <p:nvPr/>
          </p:nvSpPr>
          <p:spPr>
            <a:xfrm>
              <a:off x="3314064" y="2946400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>
                  <a:solidFill>
                    <a:schemeClr val="bg1"/>
                  </a:solidFill>
                </a:rPr>
                <a:t>d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3301364" y="3344166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>
                  <a:solidFill>
                    <a:schemeClr val="bg1"/>
                  </a:solidFill>
                </a:rPr>
                <a:t>d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3303619" y="3743218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5197184" y="3564743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>
                  <a:solidFill>
                    <a:schemeClr val="bg1"/>
                  </a:solidFill>
                </a:rPr>
                <a:t>d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5212139" y="3960621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5212139" y="3169113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</a:rPr>
                <a:t>u</a:t>
              </a:r>
            </a:p>
          </p:txBody>
        </p:sp>
        <p:grpSp>
          <p:nvGrpSpPr>
            <p:cNvPr id="26" name="Grupo 25"/>
            <p:cNvGrpSpPr/>
            <p:nvPr/>
          </p:nvGrpSpPr>
          <p:grpSpPr>
            <a:xfrm>
              <a:off x="3674064" y="3073374"/>
              <a:ext cx="1538075" cy="275739"/>
              <a:chOff x="3674064" y="3073374"/>
              <a:chExt cx="1538075" cy="275739"/>
            </a:xfrm>
          </p:grpSpPr>
          <p:cxnSp>
            <p:nvCxnSpPr>
              <p:cNvPr id="9" name="Conector recto 8"/>
              <p:cNvCxnSpPr/>
              <p:nvPr/>
            </p:nvCxnSpPr>
            <p:spPr>
              <a:xfrm>
                <a:off x="3674064" y="3126400"/>
                <a:ext cx="720000" cy="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/>
              <p:cNvCxnSpPr>
                <a:endCxn id="17" idx="2"/>
              </p:cNvCxnSpPr>
              <p:nvPr/>
            </p:nvCxnSpPr>
            <p:spPr>
              <a:xfrm>
                <a:off x="4306690" y="3122790"/>
                <a:ext cx="905449" cy="226323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riángulo isósceles 19"/>
              <p:cNvSpPr/>
              <p:nvPr/>
            </p:nvSpPr>
            <p:spPr>
              <a:xfrm rot="5400000">
                <a:off x="3975100" y="3051174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" name="Triángulo isósceles 26"/>
              <p:cNvSpPr/>
              <p:nvPr/>
            </p:nvSpPr>
            <p:spPr>
              <a:xfrm rot="6540000">
                <a:off x="4758873" y="3171763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9" name="Grupo 28"/>
            <p:cNvGrpSpPr/>
            <p:nvPr/>
          </p:nvGrpSpPr>
          <p:grpSpPr>
            <a:xfrm>
              <a:off x="3662890" y="3476939"/>
              <a:ext cx="1535820" cy="275739"/>
              <a:chOff x="3669082" y="3073374"/>
              <a:chExt cx="1535820" cy="275739"/>
            </a:xfrm>
          </p:grpSpPr>
          <p:cxnSp>
            <p:nvCxnSpPr>
              <p:cNvPr id="30" name="Conector recto 29"/>
              <p:cNvCxnSpPr/>
              <p:nvPr/>
            </p:nvCxnSpPr>
            <p:spPr>
              <a:xfrm>
                <a:off x="3669082" y="3126400"/>
                <a:ext cx="720000" cy="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cto 30"/>
              <p:cNvCxnSpPr/>
              <p:nvPr/>
            </p:nvCxnSpPr>
            <p:spPr>
              <a:xfrm>
                <a:off x="4382890" y="3122790"/>
                <a:ext cx="822012" cy="226323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riángulo isósceles 31"/>
              <p:cNvSpPr/>
              <p:nvPr/>
            </p:nvSpPr>
            <p:spPr>
              <a:xfrm rot="5400000">
                <a:off x="3975100" y="3051174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" name="Triángulo isósceles 33"/>
              <p:cNvSpPr/>
              <p:nvPr/>
            </p:nvSpPr>
            <p:spPr>
              <a:xfrm rot="6540000">
                <a:off x="4758873" y="3171763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>
              <a:off x="3662890" y="3861861"/>
              <a:ext cx="1535820" cy="275739"/>
              <a:chOff x="3669082" y="3073374"/>
              <a:chExt cx="1535820" cy="275739"/>
            </a:xfrm>
          </p:grpSpPr>
          <p:cxnSp>
            <p:nvCxnSpPr>
              <p:cNvPr id="36" name="Conector recto 35"/>
              <p:cNvCxnSpPr/>
              <p:nvPr/>
            </p:nvCxnSpPr>
            <p:spPr>
              <a:xfrm>
                <a:off x="3669082" y="3126400"/>
                <a:ext cx="720000" cy="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cto 36"/>
              <p:cNvCxnSpPr/>
              <p:nvPr/>
            </p:nvCxnSpPr>
            <p:spPr>
              <a:xfrm>
                <a:off x="4382890" y="3122790"/>
                <a:ext cx="822012" cy="226323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riángulo isósceles 37"/>
              <p:cNvSpPr/>
              <p:nvPr/>
            </p:nvSpPr>
            <p:spPr>
              <a:xfrm rot="5400000">
                <a:off x="3975100" y="3051174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" name="Triángulo isósceles 38"/>
              <p:cNvSpPr/>
              <p:nvPr/>
            </p:nvSpPr>
            <p:spPr>
              <a:xfrm rot="6540000">
                <a:off x="4758873" y="3171763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41" name="Imagen 40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9878128">
              <a:off x="4345935" y="2877715"/>
              <a:ext cx="676713" cy="116432"/>
            </a:xfrm>
            <a:prstGeom prst="rect">
              <a:avLst/>
            </a:prstGeom>
          </p:spPr>
        </p:pic>
        <p:cxnSp>
          <p:nvCxnSpPr>
            <p:cNvPr id="43" name="Conector recto de flecha 42"/>
            <p:cNvCxnSpPr/>
            <p:nvPr/>
          </p:nvCxnSpPr>
          <p:spPr>
            <a:xfrm flipV="1">
              <a:off x="4977808" y="2398423"/>
              <a:ext cx="181962" cy="41417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de flecha 43"/>
            <p:cNvCxnSpPr/>
            <p:nvPr/>
          </p:nvCxnSpPr>
          <p:spPr>
            <a:xfrm>
              <a:off x="4976673" y="2812601"/>
              <a:ext cx="481659" cy="122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CuadroTexto 48"/>
            <p:cNvSpPr txBox="1"/>
            <p:nvPr/>
          </p:nvSpPr>
          <p:spPr>
            <a:xfrm>
              <a:off x="5076111" y="2205030"/>
              <a:ext cx="216000" cy="216000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endParaRPr lang="es-ES" sz="1400" dirty="0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5454181" y="2682589"/>
              <a:ext cx="288000" cy="288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endParaRPr lang="es-ES" sz="1400" dirty="0">
                <a:solidFill>
                  <a:srgbClr val="C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CuadroTexto 50"/>
                <p:cNvSpPr txBox="1"/>
                <p:nvPr/>
              </p:nvSpPr>
              <p:spPr>
                <a:xfrm>
                  <a:off x="4460518" y="2682589"/>
                  <a:ext cx="32964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51" name="CuadroTexto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0518" y="2682589"/>
                  <a:ext cx="329641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11111" b="-285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Abrir llave 51"/>
            <p:cNvSpPr/>
            <p:nvPr/>
          </p:nvSpPr>
          <p:spPr>
            <a:xfrm>
              <a:off x="3110890" y="2898033"/>
              <a:ext cx="198192" cy="1239567"/>
            </a:xfrm>
            <a:prstGeom prst="leftBrace">
              <a:avLst>
                <a:gd name="adj1" fmla="val 86866"/>
                <a:gd name="adj2" fmla="val 500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2797218" y="3352849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C00000"/>
                  </a:solidFill>
                </a:rPr>
                <a:t>n</a:t>
              </a:r>
              <a:endParaRPr lang="es-ES" dirty="0">
                <a:solidFill>
                  <a:srgbClr val="C00000"/>
                </a:solidFill>
              </a:endParaRPr>
            </a:p>
          </p:txBody>
        </p:sp>
        <p:sp>
          <p:nvSpPr>
            <p:cNvPr id="54" name="Abrir llave 53"/>
            <p:cNvSpPr/>
            <p:nvPr/>
          </p:nvSpPr>
          <p:spPr>
            <a:xfrm flipH="1">
              <a:off x="5557199" y="3127992"/>
              <a:ext cx="198192" cy="1239567"/>
            </a:xfrm>
            <a:prstGeom prst="leftBrace">
              <a:avLst>
                <a:gd name="adj1" fmla="val 86866"/>
                <a:gd name="adj2" fmla="val 500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5771865" y="3558552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C00000"/>
                  </a:solidFill>
                </a:rPr>
                <a:t>p</a:t>
              </a:r>
              <a:endParaRPr lang="es-E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4972823" y="2289834"/>
            <a:ext cx="3293965" cy="2191051"/>
            <a:chOff x="2797218" y="2176508"/>
            <a:chExt cx="3293965" cy="2191051"/>
          </a:xfrm>
        </p:grpSpPr>
        <p:sp>
          <p:nvSpPr>
            <p:cNvPr id="58" name="CuadroTexto 57"/>
            <p:cNvSpPr txBox="1"/>
            <p:nvPr/>
          </p:nvSpPr>
          <p:spPr>
            <a:xfrm>
              <a:off x="5200666" y="3970140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>
                  <a:solidFill>
                    <a:schemeClr val="bg1"/>
                  </a:solidFill>
                </a:rPr>
                <a:t>d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  <p:sp>
          <p:nvSpPr>
            <p:cNvPr id="59" name="CuadroTexto 58"/>
            <p:cNvSpPr txBox="1"/>
            <p:nvPr/>
          </p:nvSpPr>
          <p:spPr>
            <a:xfrm>
              <a:off x="3300977" y="3735928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>
                  <a:solidFill>
                    <a:schemeClr val="bg1"/>
                  </a:solidFill>
                </a:rPr>
                <a:t>d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CuadroTexto 59"/>
            <p:cNvSpPr txBox="1"/>
            <p:nvPr/>
          </p:nvSpPr>
          <p:spPr>
            <a:xfrm>
              <a:off x="3279864" y="2946727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61" name="CuadroTexto 60"/>
            <p:cNvSpPr txBox="1"/>
            <p:nvPr/>
          </p:nvSpPr>
          <p:spPr>
            <a:xfrm>
              <a:off x="5210017" y="3169460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>
                  <a:solidFill>
                    <a:schemeClr val="bg1"/>
                  </a:solidFill>
                </a:rPr>
                <a:t>d</a:t>
              </a:r>
              <a:endParaRPr lang="es-ES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3288931" y="3339878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</a:rPr>
                <a:t>u</a:t>
              </a:r>
            </a:p>
          </p:txBody>
        </p:sp>
        <p:sp>
          <p:nvSpPr>
            <p:cNvPr id="63" name="CuadroTexto 62"/>
            <p:cNvSpPr txBox="1"/>
            <p:nvPr/>
          </p:nvSpPr>
          <p:spPr>
            <a:xfrm>
              <a:off x="5198054" y="3579048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bg1"/>
                  </a:solidFill>
                </a:rPr>
                <a:t>u</a:t>
              </a:r>
            </a:p>
          </p:txBody>
        </p:sp>
        <p:grpSp>
          <p:nvGrpSpPr>
            <p:cNvPr id="64" name="Grupo 63"/>
            <p:cNvGrpSpPr/>
            <p:nvPr/>
          </p:nvGrpSpPr>
          <p:grpSpPr>
            <a:xfrm>
              <a:off x="3662890" y="3073374"/>
              <a:ext cx="1532390" cy="676947"/>
              <a:chOff x="3662890" y="3073374"/>
              <a:chExt cx="1532390" cy="676947"/>
            </a:xfrm>
          </p:grpSpPr>
          <p:cxnSp>
            <p:nvCxnSpPr>
              <p:cNvPr id="85" name="Conector recto 84"/>
              <p:cNvCxnSpPr/>
              <p:nvPr/>
            </p:nvCxnSpPr>
            <p:spPr>
              <a:xfrm>
                <a:off x="3662890" y="3124514"/>
                <a:ext cx="720000" cy="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cto 85"/>
              <p:cNvCxnSpPr/>
              <p:nvPr/>
            </p:nvCxnSpPr>
            <p:spPr>
              <a:xfrm>
                <a:off x="4373268" y="3523998"/>
                <a:ext cx="822012" cy="226323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riángulo isósceles 86"/>
              <p:cNvSpPr/>
              <p:nvPr/>
            </p:nvSpPr>
            <p:spPr>
              <a:xfrm rot="5400000">
                <a:off x="3975100" y="3051174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8" name="Triángulo isósceles 87"/>
              <p:cNvSpPr/>
              <p:nvPr/>
            </p:nvSpPr>
            <p:spPr>
              <a:xfrm rot="6540000">
                <a:off x="4758873" y="3171763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5" name="Grupo 64"/>
            <p:cNvGrpSpPr/>
            <p:nvPr/>
          </p:nvGrpSpPr>
          <p:grpSpPr>
            <a:xfrm>
              <a:off x="3662890" y="3122265"/>
              <a:ext cx="1539293" cy="583263"/>
              <a:chOff x="3669082" y="2718700"/>
              <a:chExt cx="1539293" cy="583263"/>
            </a:xfrm>
          </p:grpSpPr>
          <p:cxnSp>
            <p:nvCxnSpPr>
              <p:cNvPr id="81" name="Conector recto 80"/>
              <p:cNvCxnSpPr/>
              <p:nvPr/>
            </p:nvCxnSpPr>
            <p:spPr>
              <a:xfrm>
                <a:off x="3669082" y="3126400"/>
                <a:ext cx="720000" cy="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cto 81"/>
              <p:cNvCxnSpPr/>
              <p:nvPr/>
            </p:nvCxnSpPr>
            <p:spPr>
              <a:xfrm>
                <a:off x="4386363" y="2718700"/>
                <a:ext cx="822012" cy="226323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riángulo isósceles 82"/>
              <p:cNvSpPr/>
              <p:nvPr/>
            </p:nvSpPr>
            <p:spPr>
              <a:xfrm rot="5400000">
                <a:off x="3975100" y="3051174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4" name="Triángulo isósceles 83"/>
              <p:cNvSpPr/>
              <p:nvPr/>
            </p:nvSpPr>
            <p:spPr>
              <a:xfrm rot="6540000">
                <a:off x="4758873" y="3171763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6" name="Grupo 65"/>
            <p:cNvGrpSpPr/>
            <p:nvPr/>
          </p:nvGrpSpPr>
          <p:grpSpPr>
            <a:xfrm>
              <a:off x="3662890" y="3861861"/>
              <a:ext cx="1539293" cy="279349"/>
              <a:chOff x="3669082" y="3073374"/>
              <a:chExt cx="1539293" cy="279349"/>
            </a:xfrm>
          </p:grpSpPr>
          <p:cxnSp>
            <p:nvCxnSpPr>
              <p:cNvPr id="77" name="Conector recto 76"/>
              <p:cNvCxnSpPr/>
              <p:nvPr/>
            </p:nvCxnSpPr>
            <p:spPr>
              <a:xfrm>
                <a:off x="3669082" y="3126400"/>
                <a:ext cx="720000" cy="0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cto 77"/>
              <p:cNvCxnSpPr/>
              <p:nvPr/>
            </p:nvCxnSpPr>
            <p:spPr>
              <a:xfrm>
                <a:off x="4386363" y="3126400"/>
                <a:ext cx="822012" cy="226323"/>
              </a:xfrm>
              <a:prstGeom prst="line">
                <a:avLst/>
              </a:prstGeom>
              <a:ln w="28575">
                <a:solidFill>
                  <a:srgbClr val="5B9BD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riángulo isósceles 78"/>
              <p:cNvSpPr/>
              <p:nvPr/>
            </p:nvSpPr>
            <p:spPr>
              <a:xfrm rot="5400000">
                <a:off x="3975100" y="3051174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" name="Triángulo isósceles 79"/>
              <p:cNvSpPr/>
              <p:nvPr/>
            </p:nvSpPr>
            <p:spPr>
              <a:xfrm rot="6540000">
                <a:off x="4758873" y="3171763"/>
                <a:ext cx="108000" cy="152400"/>
              </a:xfrm>
              <a:prstGeom prst="triangle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67" name="Imagen 66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9712839">
              <a:off x="4332377" y="2853460"/>
              <a:ext cx="656207" cy="136820"/>
            </a:xfrm>
            <a:prstGeom prst="rect">
              <a:avLst/>
            </a:prstGeom>
          </p:spPr>
        </p:pic>
        <p:cxnSp>
          <p:nvCxnSpPr>
            <p:cNvPr id="68" name="Conector recto de flecha 67"/>
            <p:cNvCxnSpPr/>
            <p:nvPr/>
          </p:nvCxnSpPr>
          <p:spPr>
            <a:xfrm flipV="1">
              <a:off x="4963594" y="2378763"/>
              <a:ext cx="181962" cy="41417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de flecha 68"/>
            <p:cNvCxnSpPr/>
            <p:nvPr/>
          </p:nvCxnSpPr>
          <p:spPr>
            <a:xfrm>
              <a:off x="4948472" y="2797167"/>
              <a:ext cx="481659" cy="1221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uadroTexto 69"/>
            <p:cNvSpPr txBox="1"/>
            <p:nvPr/>
          </p:nvSpPr>
          <p:spPr>
            <a:xfrm>
              <a:off x="5061897" y="2176508"/>
              <a:ext cx="216000" cy="216000"/>
            </a:xfrm>
            <a:prstGeom prst="ellipse">
              <a:avLst/>
            </a:prstGeom>
            <a:solidFill>
              <a:srgbClr val="FF99FF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endParaRPr lang="es-ES" sz="1400" dirty="0"/>
            </a:p>
          </p:txBody>
        </p:sp>
        <p:sp>
          <p:nvSpPr>
            <p:cNvPr id="71" name="CuadroTexto 70"/>
            <p:cNvSpPr txBox="1"/>
            <p:nvPr/>
          </p:nvSpPr>
          <p:spPr>
            <a:xfrm>
              <a:off x="5435221" y="2654701"/>
              <a:ext cx="288000" cy="288000"/>
            </a:xfrm>
            <a:prstGeom prst="ellipse">
              <a:avLst/>
            </a:prstGeom>
            <a:solidFill>
              <a:srgbClr val="7030A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endParaRPr lang="es-ES" sz="14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uadroTexto 71"/>
                <p:cNvSpPr txBox="1"/>
                <p:nvPr/>
              </p:nvSpPr>
              <p:spPr>
                <a:xfrm>
                  <a:off x="4460518" y="2682589"/>
                  <a:ext cx="329641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s-E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s-ES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s-ES" sz="1400" dirty="0"/>
                </a:p>
              </p:txBody>
            </p:sp>
          </mc:Choice>
          <mc:Fallback xmlns="">
            <p:sp>
              <p:nvSpPr>
                <p:cNvPr id="72" name="CuadroTexto 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0518" y="2682589"/>
                  <a:ext cx="329641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11111" t="-2857" r="-1852" b="-285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Abrir llave 72"/>
            <p:cNvSpPr/>
            <p:nvPr/>
          </p:nvSpPr>
          <p:spPr>
            <a:xfrm>
              <a:off x="3110890" y="2898033"/>
              <a:ext cx="198192" cy="1239567"/>
            </a:xfrm>
            <a:prstGeom prst="leftBrace">
              <a:avLst>
                <a:gd name="adj1" fmla="val 86866"/>
                <a:gd name="adj2" fmla="val 500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4" name="CuadroTexto 73"/>
            <p:cNvSpPr txBox="1"/>
            <p:nvPr/>
          </p:nvSpPr>
          <p:spPr>
            <a:xfrm>
              <a:off x="2797218" y="3352849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>
                  <a:solidFill>
                    <a:srgbClr val="C00000"/>
                  </a:solidFill>
                </a:rPr>
                <a:t>p</a:t>
              </a:r>
            </a:p>
          </p:txBody>
        </p:sp>
        <p:sp>
          <p:nvSpPr>
            <p:cNvPr id="75" name="Abrir llave 74"/>
            <p:cNvSpPr/>
            <p:nvPr/>
          </p:nvSpPr>
          <p:spPr>
            <a:xfrm flipH="1">
              <a:off x="5557199" y="3127992"/>
              <a:ext cx="198192" cy="1239567"/>
            </a:xfrm>
            <a:prstGeom prst="leftBrace">
              <a:avLst>
                <a:gd name="adj1" fmla="val 86866"/>
                <a:gd name="adj2" fmla="val 50000"/>
              </a:avLst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6" name="CuadroTexto 75"/>
            <p:cNvSpPr txBox="1"/>
            <p:nvPr/>
          </p:nvSpPr>
          <p:spPr>
            <a:xfrm>
              <a:off x="5771865" y="3558552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rgbClr val="C00000"/>
                  </a:solidFill>
                </a:rPr>
                <a:t>n</a:t>
              </a:r>
              <a:endParaRPr lang="es-ES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/>
              <p:cNvSpPr/>
              <p:nvPr/>
            </p:nvSpPr>
            <p:spPr>
              <a:xfrm>
                <a:off x="2957258" y="2301848"/>
                <a:ext cx="34477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s-ES" sz="10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05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s-ES" sz="105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258" y="2301848"/>
                <a:ext cx="344774" cy="2539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3371690" y="2801228"/>
                <a:ext cx="38080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sz="11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s-ES" sz="1100" dirty="0"/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690" y="2801228"/>
                <a:ext cx="380809" cy="2616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7192079" y="2268382"/>
                <a:ext cx="34477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05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s-ES" sz="105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s-ES" sz="1050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079" y="2268382"/>
                <a:ext cx="344774" cy="2539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7579360" y="2791868"/>
                <a:ext cx="38081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s-ES" sz="11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9360" y="2791868"/>
                <a:ext cx="380810" cy="2616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3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 smtClean="0">
                <a:solidFill>
                  <a:schemeClr val="bg1"/>
                </a:solidFill>
              </a:rPr>
              <a:t>7. La </a:t>
            </a:r>
            <a:r>
              <a:rPr lang="es-ES" sz="1600" b="1" dirty="0">
                <a:solidFill>
                  <a:schemeClr val="bg1"/>
                </a:solidFill>
              </a:rPr>
              <a:t>estructura más íntima de la materia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7.3. De la materia a los quarks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59392" y="139805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1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7" t="7537" r="23621" b="16006"/>
          <a:stretch/>
        </p:blipFill>
        <p:spPr>
          <a:xfrm>
            <a:off x="560615" y="1647102"/>
            <a:ext cx="801455" cy="11948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30" y="1467360"/>
            <a:ext cx="2508250" cy="1923576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6606858" y="4270032"/>
            <a:ext cx="1598053" cy="1680807"/>
            <a:chOff x="4700512" y="3750024"/>
            <a:chExt cx="1598053" cy="1680807"/>
          </a:xfrm>
        </p:grpSpPr>
        <p:sp>
          <p:nvSpPr>
            <p:cNvPr id="15" name="CuadroTexto 14"/>
            <p:cNvSpPr txBox="1"/>
            <p:nvPr/>
          </p:nvSpPr>
          <p:spPr>
            <a:xfrm>
              <a:off x="6204464" y="4673600"/>
              <a:ext cx="90" cy="173117"/>
            </a:xfrm>
            <a:prstGeom prst="ellipse">
              <a:avLst/>
            </a:prstGeom>
            <a:solidFill>
              <a:srgbClr val="00B050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endParaRPr lang="es-ES" sz="800" dirty="0">
                <a:solidFill>
                  <a:schemeClr val="bg1"/>
                </a:solidFill>
              </a:endParaRPr>
            </a:p>
          </p:txBody>
        </p:sp>
        <p:grpSp>
          <p:nvGrpSpPr>
            <p:cNvPr id="142" name="Grupo 141"/>
            <p:cNvGrpSpPr/>
            <p:nvPr/>
          </p:nvGrpSpPr>
          <p:grpSpPr>
            <a:xfrm>
              <a:off x="4793097" y="3905408"/>
              <a:ext cx="1421382" cy="1339944"/>
              <a:chOff x="1633332" y="3554112"/>
              <a:chExt cx="1421382" cy="1339944"/>
            </a:xfrm>
          </p:grpSpPr>
          <p:grpSp>
            <p:nvGrpSpPr>
              <p:cNvPr id="143" name="Grupo 142"/>
              <p:cNvGrpSpPr/>
              <p:nvPr/>
            </p:nvGrpSpPr>
            <p:grpSpPr>
              <a:xfrm>
                <a:off x="2143739" y="4077311"/>
                <a:ext cx="373935" cy="370012"/>
                <a:chOff x="2431952" y="3613515"/>
                <a:chExt cx="373935" cy="370012"/>
              </a:xfrm>
            </p:grpSpPr>
            <p:sp>
              <p:nvSpPr>
                <p:cNvPr id="182" name="CuadroTexto 181"/>
                <p:cNvSpPr txBox="1"/>
                <p:nvPr/>
              </p:nvSpPr>
              <p:spPr>
                <a:xfrm>
                  <a:off x="2648512" y="3671289"/>
                  <a:ext cx="144000" cy="144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183" name="CuadroTexto 182"/>
                <p:cNvSpPr txBox="1"/>
                <p:nvPr/>
              </p:nvSpPr>
              <p:spPr>
                <a:xfrm>
                  <a:off x="2431952" y="3709744"/>
                  <a:ext cx="144000" cy="144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184" name="CuadroTexto 183"/>
                <p:cNvSpPr txBox="1"/>
                <p:nvPr/>
              </p:nvSpPr>
              <p:spPr>
                <a:xfrm>
                  <a:off x="2464450" y="3695700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 smtClean="0">
                      <a:solidFill>
                        <a:schemeClr val="bg1"/>
                      </a:solidFill>
                    </a:rPr>
                    <a:t>p</a:t>
                  </a:r>
                  <a:endParaRPr lang="es-E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" name="CuadroTexto 184"/>
                <p:cNvSpPr txBox="1"/>
                <p:nvPr/>
              </p:nvSpPr>
              <p:spPr>
                <a:xfrm>
                  <a:off x="2608450" y="368215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 smtClean="0">
                      <a:solidFill>
                        <a:schemeClr val="bg1"/>
                      </a:solidFill>
                    </a:rPr>
                    <a:t>p</a:t>
                  </a:r>
                  <a:endParaRPr lang="es-E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CuadroTexto 185"/>
                <p:cNvSpPr txBox="1"/>
                <p:nvPr/>
              </p:nvSpPr>
              <p:spPr>
                <a:xfrm>
                  <a:off x="2536450" y="377518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 smtClean="0">
                      <a:solidFill>
                        <a:schemeClr val="bg1"/>
                      </a:solidFill>
                    </a:rPr>
                    <a:t>p</a:t>
                  </a:r>
                  <a:endParaRPr lang="es-E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" name="CuadroTexto 186"/>
                <p:cNvSpPr txBox="1"/>
                <p:nvPr/>
              </p:nvSpPr>
              <p:spPr>
                <a:xfrm>
                  <a:off x="2496949" y="3613515"/>
                  <a:ext cx="144000" cy="144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188" name="CuadroTexto 187"/>
                <p:cNvSpPr txBox="1"/>
                <p:nvPr/>
              </p:nvSpPr>
              <p:spPr>
                <a:xfrm>
                  <a:off x="2589887" y="362745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 smtClean="0">
                      <a:solidFill>
                        <a:schemeClr val="bg1"/>
                      </a:solidFill>
                    </a:rPr>
                    <a:t>p</a:t>
                  </a:r>
                  <a:endParaRPr lang="es-E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" name="CuadroTexto 188"/>
                <p:cNvSpPr txBox="1"/>
                <p:nvPr/>
              </p:nvSpPr>
              <p:spPr>
                <a:xfrm>
                  <a:off x="2572450" y="383952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 smtClean="0">
                      <a:solidFill>
                        <a:schemeClr val="bg1"/>
                      </a:solidFill>
                    </a:rPr>
                    <a:t>p</a:t>
                  </a:r>
                  <a:endParaRPr lang="es-E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" name="CuadroTexto 189"/>
                <p:cNvSpPr txBox="1"/>
                <p:nvPr/>
              </p:nvSpPr>
              <p:spPr>
                <a:xfrm>
                  <a:off x="2464450" y="3821859"/>
                  <a:ext cx="144000" cy="144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191" name="CuadroTexto 190"/>
                <p:cNvSpPr txBox="1"/>
                <p:nvPr/>
              </p:nvSpPr>
              <p:spPr>
                <a:xfrm>
                  <a:off x="2616013" y="3623700"/>
                  <a:ext cx="144000" cy="144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192" name="CuadroTexto 191"/>
                <p:cNvSpPr txBox="1"/>
                <p:nvPr/>
              </p:nvSpPr>
              <p:spPr>
                <a:xfrm>
                  <a:off x="2644450" y="3699459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 smtClean="0">
                      <a:solidFill>
                        <a:schemeClr val="bg1"/>
                      </a:solidFill>
                    </a:rPr>
                    <a:t>p</a:t>
                  </a:r>
                  <a:endParaRPr lang="es-E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" name="CuadroTexto 192"/>
                <p:cNvSpPr txBox="1"/>
                <p:nvPr/>
              </p:nvSpPr>
              <p:spPr>
                <a:xfrm>
                  <a:off x="2661887" y="3803281"/>
                  <a:ext cx="144000" cy="144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194" name="CuadroTexto 193"/>
                <p:cNvSpPr txBox="1"/>
                <p:nvPr/>
              </p:nvSpPr>
              <p:spPr>
                <a:xfrm>
                  <a:off x="2562577" y="3829257"/>
                  <a:ext cx="144000" cy="144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195" name="CuadroTexto 194"/>
                <p:cNvSpPr txBox="1"/>
                <p:nvPr/>
              </p:nvSpPr>
              <p:spPr>
                <a:xfrm>
                  <a:off x="2621825" y="3801757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 smtClean="0">
                      <a:solidFill>
                        <a:schemeClr val="bg1"/>
                      </a:solidFill>
                    </a:rPr>
                    <a:t>p</a:t>
                  </a:r>
                  <a:endParaRPr lang="es-E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" name="CuadroTexto 195"/>
                <p:cNvSpPr txBox="1"/>
                <p:nvPr/>
              </p:nvSpPr>
              <p:spPr>
                <a:xfrm>
                  <a:off x="2592201" y="3723832"/>
                  <a:ext cx="144000" cy="144000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197" name="CuadroTexto 196"/>
                <p:cNvSpPr txBox="1"/>
                <p:nvPr/>
              </p:nvSpPr>
              <p:spPr>
                <a:xfrm>
                  <a:off x="2492326" y="3716383"/>
                  <a:ext cx="144000" cy="144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s-ES" sz="800" dirty="0" smtClean="0">
                      <a:solidFill>
                        <a:schemeClr val="bg1"/>
                      </a:solidFill>
                    </a:rPr>
                    <a:t>p</a:t>
                  </a:r>
                  <a:endParaRPr lang="es-ES" sz="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6" name="Grupo 145"/>
              <p:cNvGrpSpPr/>
              <p:nvPr/>
            </p:nvGrpSpPr>
            <p:grpSpPr>
              <a:xfrm>
                <a:off x="2152076" y="3762111"/>
                <a:ext cx="72000" cy="72000"/>
                <a:chOff x="3300412" y="4000500"/>
                <a:chExt cx="72000" cy="72000"/>
              </a:xfrm>
            </p:grpSpPr>
            <p:sp>
              <p:nvSpPr>
                <p:cNvPr id="180" name="Elipse 179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81" name="Menos 180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47" name="Grupo 146"/>
              <p:cNvGrpSpPr/>
              <p:nvPr/>
            </p:nvGrpSpPr>
            <p:grpSpPr>
              <a:xfrm>
                <a:off x="2481674" y="4691312"/>
                <a:ext cx="72000" cy="72000"/>
                <a:chOff x="3300412" y="4000500"/>
                <a:chExt cx="72000" cy="72000"/>
              </a:xfrm>
            </p:grpSpPr>
            <p:sp>
              <p:nvSpPr>
                <p:cNvPr id="178" name="Elipse 177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9" name="Menos 178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48" name="Grupo 147"/>
              <p:cNvGrpSpPr/>
              <p:nvPr/>
            </p:nvGrpSpPr>
            <p:grpSpPr>
              <a:xfrm>
                <a:off x="1826665" y="3710201"/>
                <a:ext cx="72000" cy="72000"/>
                <a:chOff x="3300412" y="4000500"/>
                <a:chExt cx="72000" cy="72000"/>
              </a:xfrm>
            </p:grpSpPr>
            <p:sp>
              <p:nvSpPr>
                <p:cNvPr id="176" name="Elipse 175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7" name="Menos 176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49" name="Grupo 148"/>
              <p:cNvGrpSpPr/>
              <p:nvPr/>
            </p:nvGrpSpPr>
            <p:grpSpPr>
              <a:xfrm>
                <a:off x="2071739" y="3554112"/>
                <a:ext cx="72000" cy="72000"/>
                <a:chOff x="3300412" y="4000500"/>
                <a:chExt cx="72000" cy="72000"/>
              </a:xfrm>
            </p:grpSpPr>
            <p:sp>
              <p:nvSpPr>
                <p:cNvPr id="174" name="Elipse 173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5" name="Menos 174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50" name="Grupo 149"/>
              <p:cNvGrpSpPr/>
              <p:nvPr/>
            </p:nvGrpSpPr>
            <p:grpSpPr>
              <a:xfrm>
                <a:off x="2802899" y="3683987"/>
                <a:ext cx="72000" cy="72000"/>
                <a:chOff x="3300412" y="4000500"/>
                <a:chExt cx="72000" cy="72000"/>
              </a:xfrm>
            </p:grpSpPr>
            <p:sp>
              <p:nvSpPr>
                <p:cNvPr id="172" name="Elipse 171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3" name="Menos 172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51" name="Grupo 150"/>
              <p:cNvGrpSpPr/>
              <p:nvPr/>
            </p:nvGrpSpPr>
            <p:grpSpPr>
              <a:xfrm>
                <a:off x="2982714" y="3936041"/>
                <a:ext cx="72000" cy="72000"/>
                <a:chOff x="3300412" y="4000500"/>
                <a:chExt cx="72000" cy="72000"/>
              </a:xfrm>
            </p:grpSpPr>
            <p:sp>
              <p:nvSpPr>
                <p:cNvPr id="170" name="Elipse 169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71" name="Menos 170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54" name="Grupo 153"/>
              <p:cNvGrpSpPr/>
              <p:nvPr/>
            </p:nvGrpSpPr>
            <p:grpSpPr>
              <a:xfrm>
                <a:off x="1633332" y="4329053"/>
                <a:ext cx="198116" cy="130789"/>
                <a:chOff x="3300412" y="3920000"/>
                <a:chExt cx="198116" cy="130789"/>
              </a:xfrm>
            </p:grpSpPr>
            <p:sp>
              <p:nvSpPr>
                <p:cNvPr id="164" name="Elipse 163"/>
                <p:cNvSpPr/>
                <p:nvPr/>
              </p:nvSpPr>
              <p:spPr>
                <a:xfrm>
                  <a:off x="3426528" y="39200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5" name="Menos 164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55" name="Grupo 154"/>
              <p:cNvGrpSpPr/>
              <p:nvPr/>
            </p:nvGrpSpPr>
            <p:grpSpPr>
              <a:xfrm>
                <a:off x="1842025" y="4758766"/>
                <a:ext cx="72000" cy="72000"/>
                <a:chOff x="3300412" y="4000500"/>
                <a:chExt cx="72000" cy="72000"/>
              </a:xfrm>
            </p:grpSpPr>
            <p:sp>
              <p:nvSpPr>
                <p:cNvPr id="162" name="Elipse 161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3" name="Menos 162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56" name="Grupo 155"/>
              <p:cNvGrpSpPr/>
              <p:nvPr/>
            </p:nvGrpSpPr>
            <p:grpSpPr>
              <a:xfrm>
                <a:off x="2975174" y="4515900"/>
                <a:ext cx="72000" cy="72000"/>
                <a:chOff x="3300412" y="4000500"/>
                <a:chExt cx="72000" cy="72000"/>
              </a:xfrm>
            </p:grpSpPr>
            <p:sp>
              <p:nvSpPr>
                <p:cNvPr id="160" name="Elipse 159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1" name="Menos 160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57" name="Grupo 156"/>
              <p:cNvGrpSpPr/>
              <p:nvPr/>
            </p:nvGrpSpPr>
            <p:grpSpPr>
              <a:xfrm>
                <a:off x="2724250" y="4822056"/>
                <a:ext cx="72000" cy="72000"/>
                <a:chOff x="3300412" y="4000500"/>
                <a:chExt cx="72000" cy="72000"/>
              </a:xfrm>
            </p:grpSpPr>
            <p:sp>
              <p:nvSpPr>
                <p:cNvPr id="158" name="Elipse 157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9" name="Menos 158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</p:grpSp>
        <p:sp>
          <p:nvSpPr>
            <p:cNvPr id="22" name="Elipse 21"/>
            <p:cNvSpPr/>
            <p:nvPr/>
          </p:nvSpPr>
          <p:spPr>
            <a:xfrm>
              <a:off x="4700512" y="3750024"/>
              <a:ext cx="1598053" cy="168080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"/>
                    <a:lumMod val="9000"/>
                    <a:lumOff val="91000"/>
                  </a:schemeClr>
                </a:gs>
                <a:gs pos="50000">
                  <a:schemeClr val="accent1">
                    <a:tint val="44500"/>
                    <a:satMod val="160000"/>
                    <a:alpha val="35000"/>
                  </a:schemeClr>
                </a:gs>
                <a:gs pos="100000">
                  <a:schemeClr val="accent1">
                    <a:tint val="23500"/>
                    <a:satMod val="160000"/>
                    <a:alpha val="12000"/>
                    <a:lumMod val="46000"/>
                    <a:lumOff val="5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98" name="Imagen 19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7951102">
              <a:off x="5529370" y="4263798"/>
              <a:ext cx="524403" cy="4571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CuadroTexto 198"/>
                <p:cNvSpPr txBox="1"/>
                <p:nvPr/>
              </p:nvSpPr>
              <p:spPr>
                <a:xfrm>
                  <a:off x="5697745" y="4101991"/>
                  <a:ext cx="124328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s-ES" sz="1200" dirty="0"/>
                </a:p>
              </p:txBody>
            </p:sp>
          </mc:Choice>
          <mc:Fallback xmlns="">
            <p:sp>
              <p:nvSpPr>
                <p:cNvPr id="199" name="CuadroTexto 1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745" y="4101991"/>
                  <a:ext cx="124328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28571" r="-19048" b="-23333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8" name="Grupo 207"/>
          <p:cNvGrpSpPr/>
          <p:nvPr/>
        </p:nvGrpSpPr>
        <p:grpSpPr>
          <a:xfrm>
            <a:off x="693389" y="5036905"/>
            <a:ext cx="1080000" cy="1080000"/>
            <a:chOff x="1128935" y="3012439"/>
            <a:chExt cx="1080000" cy="1080000"/>
          </a:xfrm>
        </p:grpSpPr>
        <p:sp>
          <p:nvSpPr>
            <p:cNvPr id="237" name="Elipse 236"/>
            <p:cNvSpPr/>
            <p:nvPr/>
          </p:nvSpPr>
          <p:spPr>
            <a:xfrm>
              <a:off x="1128935" y="3012439"/>
              <a:ext cx="1080000" cy="108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8" name="CuadroTexto 237"/>
            <p:cNvSpPr txBox="1"/>
            <p:nvPr/>
          </p:nvSpPr>
          <p:spPr>
            <a:xfrm>
              <a:off x="1346777" y="3635597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/>
                <a:t>d</a:t>
              </a:r>
              <a:endParaRPr lang="es-ES" sz="1400" dirty="0"/>
            </a:p>
          </p:txBody>
        </p:sp>
        <p:sp>
          <p:nvSpPr>
            <p:cNvPr id="239" name="CuadroTexto 238"/>
            <p:cNvSpPr txBox="1"/>
            <p:nvPr/>
          </p:nvSpPr>
          <p:spPr>
            <a:xfrm>
              <a:off x="1808302" y="3378263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/>
                <a:t>u</a:t>
              </a:r>
            </a:p>
          </p:txBody>
        </p:sp>
        <p:pic>
          <p:nvPicPr>
            <p:cNvPr id="240" name="Imagen 23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9878128">
              <a:off x="1665316" y="3662585"/>
              <a:ext cx="180000" cy="30970"/>
            </a:xfrm>
            <a:prstGeom prst="rect">
              <a:avLst/>
            </a:prstGeom>
          </p:spPr>
        </p:pic>
        <p:sp>
          <p:nvSpPr>
            <p:cNvPr id="241" name="CuadroTexto 240"/>
            <p:cNvSpPr txBox="1"/>
            <p:nvPr/>
          </p:nvSpPr>
          <p:spPr>
            <a:xfrm>
              <a:off x="1351791" y="3102621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/>
                <a:t>d</a:t>
              </a:r>
              <a:endParaRPr lang="es-ES" sz="1400" dirty="0"/>
            </a:p>
          </p:txBody>
        </p:sp>
        <p:pic>
          <p:nvPicPr>
            <p:cNvPr id="242" name="Imagen 24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705314">
              <a:off x="1683606" y="3392377"/>
              <a:ext cx="180000" cy="30970"/>
            </a:xfrm>
            <a:prstGeom prst="rect">
              <a:avLst/>
            </a:prstGeom>
          </p:spPr>
        </p:pic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6200000">
              <a:off x="1428133" y="3536954"/>
              <a:ext cx="180000" cy="30970"/>
            </a:xfrm>
            <a:prstGeom prst="rect">
              <a:avLst/>
            </a:prstGeom>
          </p:spPr>
        </p:pic>
        <p:sp>
          <p:nvSpPr>
            <p:cNvPr id="244" name="CuadroTexto 243"/>
            <p:cNvSpPr txBox="1"/>
            <p:nvPr/>
          </p:nvSpPr>
          <p:spPr>
            <a:xfrm>
              <a:off x="1663596" y="3621269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g</a:t>
              </a:r>
              <a:endParaRPr lang="es-ES" sz="1000" dirty="0"/>
            </a:p>
          </p:txBody>
        </p:sp>
      </p:grpSp>
      <p:grpSp>
        <p:nvGrpSpPr>
          <p:cNvPr id="211" name="Grupo 210"/>
          <p:cNvGrpSpPr/>
          <p:nvPr/>
        </p:nvGrpSpPr>
        <p:grpSpPr>
          <a:xfrm>
            <a:off x="662506" y="3720497"/>
            <a:ext cx="1080000" cy="1080000"/>
            <a:chOff x="3048397" y="2867862"/>
            <a:chExt cx="1080000" cy="1080000"/>
          </a:xfrm>
        </p:grpSpPr>
        <p:sp>
          <p:nvSpPr>
            <p:cNvPr id="213" name="Elipse 212"/>
            <p:cNvSpPr/>
            <p:nvPr/>
          </p:nvSpPr>
          <p:spPr>
            <a:xfrm>
              <a:off x="3048397" y="2867862"/>
              <a:ext cx="1080000" cy="1080000"/>
            </a:xfrm>
            <a:prstGeom prst="ellipse">
              <a:avLst/>
            </a:prstGeom>
            <a:solidFill>
              <a:srgbClr val="C00000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4" name="CuadroTexto 213"/>
            <p:cNvSpPr txBox="1"/>
            <p:nvPr/>
          </p:nvSpPr>
          <p:spPr>
            <a:xfrm>
              <a:off x="3266239" y="3491020"/>
              <a:ext cx="360000" cy="360000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 smtClean="0"/>
                <a:t>d</a:t>
              </a:r>
              <a:endParaRPr lang="es-ES" sz="1400" dirty="0"/>
            </a:p>
          </p:txBody>
        </p:sp>
        <p:sp>
          <p:nvSpPr>
            <p:cNvPr id="215" name="CuadroTexto 214"/>
            <p:cNvSpPr txBox="1"/>
            <p:nvPr/>
          </p:nvSpPr>
          <p:spPr>
            <a:xfrm>
              <a:off x="3727764" y="3233686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/>
                <a:t>u</a:t>
              </a:r>
            </a:p>
          </p:txBody>
        </p:sp>
        <p:pic>
          <p:nvPicPr>
            <p:cNvPr id="216" name="Imagen 215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9878128">
              <a:off x="3584778" y="3518008"/>
              <a:ext cx="180000" cy="30970"/>
            </a:xfrm>
            <a:prstGeom prst="rect">
              <a:avLst/>
            </a:prstGeom>
          </p:spPr>
        </p:pic>
        <p:pic>
          <p:nvPicPr>
            <p:cNvPr id="217" name="Imagen 216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705314">
              <a:off x="3603068" y="3247800"/>
              <a:ext cx="180000" cy="30970"/>
            </a:xfrm>
            <a:prstGeom prst="rect">
              <a:avLst/>
            </a:prstGeom>
          </p:spPr>
        </p:pic>
        <p:pic>
          <p:nvPicPr>
            <p:cNvPr id="218" name="Imagen 217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6200000">
              <a:off x="3347595" y="3392377"/>
              <a:ext cx="180000" cy="30970"/>
            </a:xfrm>
            <a:prstGeom prst="rect">
              <a:avLst/>
            </a:prstGeom>
          </p:spPr>
        </p:pic>
        <p:sp>
          <p:nvSpPr>
            <p:cNvPr id="219" name="CuadroTexto 218"/>
            <p:cNvSpPr txBox="1"/>
            <p:nvPr/>
          </p:nvSpPr>
          <p:spPr>
            <a:xfrm>
              <a:off x="3597760" y="3042003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 smtClean="0"/>
                <a:t>g</a:t>
              </a:r>
              <a:endParaRPr lang="es-ES" sz="1000" dirty="0"/>
            </a:p>
          </p:txBody>
        </p:sp>
        <p:sp>
          <p:nvSpPr>
            <p:cNvPr id="220" name="CuadroTexto 219"/>
            <p:cNvSpPr txBox="1"/>
            <p:nvPr/>
          </p:nvSpPr>
          <p:spPr>
            <a:xfrm>
              <a:off x="3266239" y="2950697"/>
              <a:ext cx="360000" cy="36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txBody>
            <a:bodyPr wrap="none" lIns="18000" tIns="18000" rIns="18000" bIns="18000" rtlCol="0">
              <a:spAutoFit/>
            </a:bodyPr>
            <a:lstStyle/>
            <a:p>
              <a:pPr algn="ctr"/>
              <a:r>
                <a:rPr lang="es-ES" sz="1400" dirty="0"/>
                <a:t>u</a:t>
              </a:r>
            </a:p>
          </p:txBody>
        </p:sp>
      </p:grpSp>
      <p:sp>
        <p:nvSpPr>
          <p:cNvPr id="25" name="Flecha a la derecha con muesca 24"/>
          <p:cNvSpPr/>
          <p:nvPr/>
        </p:nvSpPr>
        <p:spPr>
          <a:xfrm>
            <a:off x="1460197" y="2198432"/>
            <a:ext cx="645885" cy="23071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5" name="Flecha a la derecha con muesca 244"/>
          <p:cNvSpPr/>
          <p:nvPr/>
        </p:nvSpPr>
        <p:spPr>
          <a:xfrm>
            <a:off x="4818466" y="2184699"/>
            <a:ext cx="645885" cy="23071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Flecha curvada hacia la izquierda 25"/>
          <p:cNvSpPr/>
          <p:nvPr/>
        </p:nvSpPr>
        <p:spPr>
          <a:xfrm>
            <a:off x="8200124" y="3628251"/>
            <a:ext cx="428114" cy="1036978"/>
          </a:xfrm>
          <a:prstGeom prst="curvedLeftArrow">
            <a:avLst>
              <a:gd name="adj1" fmla="val 29806"/>
              <a:gd name="adj2" fmla="val 50000"/>
              <a:gd name="adj3" fmla="val 4279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46" name="Flecha a la derecha con muesca 245"/>
          <p:cNvSpPr/>
          <p:nvPr/>
        </p:nvSpPr>
        <p:spPr>
          <a:xfrm flipH="1">
            <a:off x="5760038" y="5095023"/>
            <a:ext cx="645885" cy="23071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1" name="Grupo 30"/>
          <p:cNvGrpSpPr/>
          <p:nvPr/>
        </p:nvGrpSpPr>
        <p:grpSpPr>
          <a:xfrm>
            <a:off x="3351919" y="3935373"/>
            <a:ext cx="2160000" cy="2160000"/>
            <a:chOff x="3313668" y="3332665"/>
            <a:chExt cx="2160000" cy="2160000"/>
          </a:xfrm>
        </p:grpSpPr>
        <p:sp>
          <p:nvSpPr>
            <p:cNvPr id="303" name="Elipse 302"/>
            <p:cNvSpPr/>
            <p:nvPr/>
          </p:nvSpPr>
          <p:spPr>
            <a:xfrm>
              <a:off x="3313668" y="3332665"/>
              <a:ext cx="2160000" cy="216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302" name="Imagen 30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2678646">
              <a:off x="4489823" y="4630251"/>
              <a:ext cx="216000" cy="37164"/>
            </a:xfrm>
            <a:prstGeom prst="rect">
              <a:avLst/>
            </a:prstGeom>
          </p:spPr>
        </p:pic>
        <p:pic>
          <p:nvPicPr>
            <p:cNvPr id="301" name="Imagen 30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6887742">
              <a:off x="4239161" y="4641821"/>
              <a:ext cx="216000" cy="37164"/>
            </a:xfrm>
            <a:prstGeom prst="rect">
              <a:avLst/>
            </a:prstGeom>
          </p:spPr>
        </p:pic>
        <p:pic>
          <p:nvPicPr>
            <p:cNvPr id="299" name="Imagen 29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164502">
              <a:off x="4153644" y="4441793"/>
              <a:ext cx="180000" cy="30970"/>
            </a:xfrm>
            <a:prstGeom prst="rect">
              <a:avLst/>
            </a:prstGeom>
          </p:spPr>
        </p:pic>
        <p:pic>
          <p:nvPicPr>
            <p:cNvPr id="262" name="Imagen 261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6887742">
              <a:off x="4441636" y="4254514"/>
              <a:ext cx="216000" cy="37164"/>
            </a:xfrm>
            <a:prstGeom prst="rect">
              <a:avLst/>
            </a:prstGeom>
          </p:spPr>
        </p:pic>
        <p:grpSp>
          <p:nvGrpSpPr>
            <p:cNvPr id="30" name="Grupo 29"/>
            <p:cNvGrpSpPr/>
            <p:nvPr/>
          </p:nvGrpSpPr>
          <p:grpSpPr>
            <a:xfrm>
              <a:off x="4094691" y="4695634"/>
              <a:ext cx="288000" cy="288000"/>
              <a:chOff x="4063655" y="4681170"/>
              <a:chExt cx="288000" cy="288000"/>
            </a:xfrm>
          </p:grpSpPr>
          <p:sp>
            <p:nvSpPr>
              <p:cNvPr id="29" name="Elipse 28"/>
              <p:cNvSpPr/>
              <p:nvPr/>
            </p:nvSpPr>
            <p:spPr>
              <a:xfrm>
                <a:off x="4063655" y="4681170"/>
                <a:ext cx="288000" cy="28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7" name="CuadroTexto 246"/>
              <p:cNvSpPr txBox="1"/>
              <p:nvPr/>
            </p:nvSpPr>
            <p:spPr>
              <a:xfrm>
                <a:off x="4160421" y="4713912"/>
                <a:ext cx="1041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 smtClean="0">
                    <a:solidFill>
                      <a:schemeClr val="bg1"/>
                    </a:solidFill>
                  </a:rPr>
                  <a:t>p</a:t>
                </a:r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1" name="Grupo 250"/>
            <p:cNvGrpSpPr/>
            <p:nvPr/>
          </p:nvGrpSpPr>
          <p:grpSpPr>
            <a:xfrm>
              <a:off x="4650349" y="3563552"/>
              <a:ext cx="288000" cy="288000"/>
              <a:chOff x="4051300" y="4683704"/>
              <a:chExt cx="288000" cy="288000"/>
            </a:xfrm>
          </p:grpSpPr>
          <p:sp>
            <p:nvSpPr>
              <p:cNvPr id="252" name="Elipse 251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3" name="CuadroTexto 252"/>
              <p:cNvSpPr txBox="1"/>
              <p:nvPr/>
            </p:nvSpPr>
            <p:spPr>
              <a:xfrm>
                <a:off x="4160421" y="4713912"/>
                <a:ext cx="1025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grpSp>
          <p:nvGrpSpPr>
            <p:cNvPr id="254" name="Grupo 253"/>
            <p:cNvGrpSpPr/>
            <p:nvPr/>
          </p:nvGrpSpPr>
          <p:grpSpPr>
            <a:xfrm>
              <a:off x="4926784" y="3916163"/>
              <a:ext cx="288000" cy="288000"/>
              <a:chOff x="4051300" y="4683704"/>
              <a:chExt cx="288000" cy="288000"/>
            </a:xfrm>
          </p:grpSpPr>
          <p:sp>
            <p:nvSpPr>
              <p:cNvPr id="255" name="Elipse 254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6" name="CuadroTexto 255"/>
              <p:cNvSpPr txBox="1"/>
              <p:nvPr/>
            </p:nvSpPr>
            <p:spPr>
              <a:xfrm>
                <a:off x="4160421" y="4713912"/>
                <a:ext cx="1041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 smtClean="0">
                    <a:solidFill>
                      <a:schemeClr val="bg1"/>
                    </a:solidFill>
                  </a:rPr>
                  <a:t>p</a:t>
                </a:r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7" name="Grupo 256"/>
            <p:cNvGrpSpPr/>
            <p:nvPr/>
          </p:nvGrpSpPr>
          <p:grpSpPr>
            <a:xfrm>
              <a:off x="4480598" y="3891163"/>
              <a:ext cx="288000" cy="288000"/>
              <a:chOff x="4051300" y="4683704"/>
              <a:chExt cx="288000" cy="288000"/>
            </a:xfrm>
          </p:grpSpPr>
          <p:sp>
            <p:nvSpPr>
              <p:cNvPr id="258" name="Elipse 257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9" name="CuadroTexto 258"/>
              <p:cNvSpPr txBox="1"/>
              <p:nvPr/>
            </p:nvSpPr>
            <p:spPr>
              <a:xfrm>
                <a:off x="4160421" y="4713912"/>
                <a:ext cx="1025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pic>
          <p:nvPicPr>
            <p:cNvPr id="260" name="Imagen 25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>
              <a:off x="4555880" y="4427128"/>
              <a:ext cx="216000" cy="37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CuadroTexto 260"/>
                <p:cNvSpPr txBox="1"/>
                <p:nvPr/>
              </p:nvSpPr>
              <p:spPr>
                <a:xfrm>
                  <a:off x="4615056" y="4245065"/>
                  <a:ext cx="134780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s-ES" sz="1200" dirty="0"/>
                </a:p>
              </p:txBody>
            </p:sp>
          </mc:Choice>
          <mc:Fallback xmlns="">
            <p:sp>
              <p:nvSpPr>
                <p:cNvPr id="261" name="CuadroTexto 2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5056" y="4245065"/>
                  <a:ext cx="134780" cy="184666"/>
                </a:xfrm>
                <a:prstGeom prst="rect">
                  <a:avLst/>
                </a:prstGeom>
                <a:blipFill>
                  <a:blip r:embed="rId8"/>
                  <a:stretch>
                    <a:fillRect l="-13636" r="-1363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3" name="Grupo 262"/>
            <p:cNvGrpSpPr/>
            <p:nvPr/>
          </p:nvGrpSpPr>
          <p:grpSpPr>
            <a:xfrm>
              <a:off x="3557709" y="4585551"/>
              <a:ext cx="288000" cy="288000"/>
              <a:chOff x="4051300" y="4683704"/>
              <a:chExt cx="288000" cy="288000"/>
            </a:xfrm>
          </p:grpSpPr>
          <p:sp>
            <p:nvSpPr>
              <p:cNvPr id="264" name="Elipse 263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5" name="CuadroTexto 264"/>
              <p:cNvSpPr txBox="1"/>
              <p:nvPr/>
            </p:nvSpPr>
            <p:spPr>
              <a:xfrm>
                <a:off x="4160421" y="4713912"/>
                <a:ext cx="1041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 smtClean="0">
                    <a:solidFill>
                      <a:schemeClr val="bg1"/>
                    </a:solidFill>
                  </a:rPr>
                  <a:t>p</a:t>
                </a:r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6" name="Grupo 265"/>
            <p:cNvGrpSpPr/>
            <p:nvPr/>
          </p:nvGrpSpPr>
          <p:grpSpPr>
            <a:xfrm>
              <a:off x="4609163" y="4692464"/>
              <a:ext cx="288000" cy="288000"/>
              <a:chOff x="4051300" y="4683704"/>
              <a:chExt cx="288000" cy="288000"/>
            </a:xfrm>
          </p:grpSpPr>
          <p:sp>
            <p:nvSpPr>
              <p:cNvPr id="267" name="Elipse 266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68" name="CuadroTexto 267"/>
              <p:cNvSpPr txBox="1"/>
              <p:nvPr/>
            </p:nvSpPr>
            <p:spPr>
              <a:xfrm>
                <a:off x="4160421" y="4713912"/>
                <a:ext cx="1025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grpSp>
          <p:nvGrpSpPr>
            <p:cNvPr id="269" name="Grupo 268"/>
            <p:cNvGrpSpPr/>
            <p:nvPr/>
          </p:nvGrpSpPr>
          <p:grpSpPr>
            <a:xfrm>
              <a:off x="4317255" y="4319310"/>
              <a:ext cx="288000" cy="288000"/>
              <a:chOff x="4051300" y="4683704"/>
              <a:chExt cx="288000" cy="288000"/>
            </a:xfrm>
          </p:grpSpPr>
          <p:sp>
            <p:nvSpPr>
              <p:cNvPr id="270" name="Elipse 269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1" name="CuadroTexto 270"/>
              <p:cNvSpPr txBox="1"/>
              <p:nvPr/>
            </p:nvSpPr>
            <p:spPr>
              <a:xfrm>
                <a:off x="4160421" y="4713912"/>
                <a:ext cx="1025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grpSp>
          <p:nvGrpSpPr>
            <p:cNvPr id="272" name="Grupo 271"/>
            <p:cNvGrpSpPr/>
            <p:nvPr/>
          </p:nvGrpSpPr>
          <p:grpSpPr>
            <a:xfrm>
              <a:off x="3478105" y="4094929"/>
              <a:ext cx="288000" cy="288000"/>
              <a:chOff x="4051300" y="4683704"/>
              <a:chExt cx="288000" cy="288000"/>
            </a:xfrm>
          </p:grpSpPr>
          <p:sp>
            <p:nvSpPr>
              <p:cNvPr id="273" name="Elipse 272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4" name="CuadroTexto 273"/>
              <p:cNvSpPr txBox="1"/>
              <p:nvPr/>
            </p:nvSpPr>
            <p:spPr>
              <a:xfrm>
                <a:off x="4160421" y="4713912"/>
                <a:ext cx="1025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grpSp>
          <p:nvGrpSpPr>
            <p:cNvPr id="275" name="Grupo 274"/>
            <p:cNvGrpSpPr/>
            <p:nvPr/>
          </p:nvGrpSpPr>
          <p:grpSpPr>
            <a:xfrm>
              <a:off x="4046328" y="3891330"/>
              <a:ext cx="288000" cy="288000"/>
              <a:chOff x="4051300" y="4683704"/>
              <a:chExt cx="288000" cy="288000"/>
            </a:xfrm>
          </p:grpSpPr>
          <p:sp>
            <p:nvSpPr>
              <p:cNvPr id="276" name="Elipse 275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77" name="CuadroTexto 276"/>
              <p:cNvSpPr txBox="1"/>
              <p:nvPr/>
            </p:nvSpPr>
            <p:spPr>
              <a:xfrm>
                <a:off x="4160421" y="4713912"/>
                <a:ext cx="1041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 smtClean="0">
                    <a:solidFill>
                      <a:schemeClr val="bg1"/>
                    </a:solidFill>
                  </a:rPr>
                  <a:t>p</a:t>
                </a:r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8" name="Grupo 277"/>
            <p:cNvGrpSpPr/>
            <p:nvPr/>
          </p:nvGrpSpPr>
          <p:grpSpPr>
            <a:xfrm>
              <a:off x="3863675" y="4290252"/>
              <a:ext cx="288000" cy="288000"/>
              <a:chOff x="4051300" y="4683704"/>
              <a:chExt cx="288000" cy="288000"/>
            </a:xfrm>
          </p:grpSpPr>
          <p:sp>
            <p:nvSpPr>
              <p:cNvPr id="279" name="Elipse 278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0" name="CuadroTexto 279"/>
              <p:cNvSpPr txBox="1"/>
              <p:nvPr/>
            </p:nvSpPr>
            <p:spPr>
              <a:xfrm>
                <a:off x="4160421" y="4713912"/>
                <a:ext cx="1041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 smtClean="0">
                    <a:solidFill>
                      <a:schemeClr val="bg1"/>
                    </a:solidFill>
                  </a:rPr>
                  <a:t>p</a:t>
                </a:r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1" name="Grupo 280"/>
            <p:cNvGrpSpPr/>
            <p:nvPr/>
          </p:nvGrpSpPr>
          <p:grpSpPr>
            <a:xfrm>
              <a:off x="4764248" y="4278983"/>
              <a:ext cx="288000" cy="288000"/>
              <a:chOff x="4051300" y="4683704"/>
              <a:chExt cx="288000" cy="288000"/>
            </a:xfrm>
          </p:grpSpPr>
          <p:sp>
            <p:nvSpPr>
              <p:cNvPr id="282" name="Elipse 281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3" name="CuadroTexto 282"/>
              <p:cNvSpPr txBox="1"/>
              <p:nvPr/>
            </p:nvSpPr>
            <p:spPr>
              <a:xfrm>
                <a:off x="4160421" y="4713912"/>
                <a:ext cx="1041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 smtClean="0">
                    <a:solidFill>
                      <a:schemeClr val="bg1"/>
                    </a:solidFill>
                  </a:rPr>
                  <a:t>p</a:t>
                </a:r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4" name="Grupo 283"/>
            <p:cNvGrpSpPr/>
            <p:nvPr/>
          </p:nvGrpSpPr>
          <p:grpSpPr>
            <a:xfrm>
              <a:off x="3711044" y="3670697"/>
              <a:ext cx="288000" cy="288000"/>
              <a:chOff x="4051300" y="4683704"/>
              <a:chExt cx="288000" cy="288000"/>
            </a:xfrm>
          </p:grpSpPr>
          <p:sp>
            <p:nvSpPr>
              <p:cNvPr id="285" name="Elipse 284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6" name="CuadroTexto 285"/>
              <p:cNvSpPr txBox="1"/>
              <p:nvPr/>
            </p:nvSpPr>
            <p:spPr>
              <a:xfrm>
                <a:off x="4160421" y="4713912"/>
                <a:ext cx="1041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 smtClean="0">
                    <a:solidFill>
                      <a:schemeClr val="bg1"/>
                    </a:solidFill>
                  </a:rPr>
                  <a:t>p</a:t>
                </a:r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7" name="Grupo 286"/>
            <p:cNvGrpSpPr/>
            <p:nvPr/>
          </p:nvGrpSpPr>
          <p:grpSpPr>
            <a:xfrm>
              <a:off x="4168807" y="3485075"/>
              <a:ext cx="288000" cy="288000"/>
              <a:chOff x="4051300" y="4683704"/>
              <a:chExt cx="288000" cy="288000"/>
            </a:xfrm>
          </p:grpSpPr>
          <p:sp>
            <p:nvSpPr>
              <p:cNvPr id="288" name="Elipse 287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89" name="CuadroTexto 288"/>
              <p:cNvSpPr txBox="1"/>
              <p:nvPr/>
            </p:nvSpPr>
            <p:spPr>
              <a:xfrm>
                <a:off x="4160421" y="4713912"/>
                <a:ext cx="1025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grpSp>
          <p:nvGrpSpPr>
            <p:cNvPr id="290" name="Grupo 289"/>
            <p:cNvGrpSpPr/>
            <p:nvPr/>
          </p:nvGrpSpPr>
          <p:grpSpPr>
            <a:xfrm>
              <a:off x="4363345" y="4986932"/>
              <a:ext cx="288000" cy="288000"/>
              <a:chOff x="4051300" y="4683704"/>
              <a:chExt cx="288000" cy="288000"/>
            </a:xfrm>
          </p:grpSpPr>
          <p:sp>
            <p:nvSpPr>
              <p:cNvPr id="291" name="Elipse 290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2" name="CuadroTexto 291"/>
              <p:cNvSpPr txBox="1"/>
              <p:nvPr/>
            </p:nvSpPr>
            <p:spPr>
              <a:xfrm>
                <a:off x="4160421" y="4713912"/>
                <a:ext cx="1025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grpSp>
          <p:nvGrpSpPr>
            <p:cNvPr id="293" name="Grupo 292"/>
            <p:cNvGrpSpPr/>
            <p:nvPr/>
          </p:nvGrpSpPr>
          <p:grpSpPr>
            <a:xfrm>
              <a:off x="3880807" y="4986932"/>
              <a:ext cx="288000" cy="288000"/>
              <a:chOff x="4051300" y="4683704"/>
              <a:chExt cx="288000" cy="288000"/>
            </a:xfrm>
          </p:grpSpPr>
          <p:sp>
            <p:nvSpPr>
              <p:cNvPr id="294" name="Elipse 293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5" name="CuadroTexto 294"/>
              <p:cNvSpPr txBox="1"/>
              <p:nvPr/>
            </p:nvSpPr>
            <p:spPr>
              <a:xfrm>
                <a:off x="4160421" y="4713912"/>
                <a:ext cx="10259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>
                    <a:solidFill>
                      <a:schemeClr val="bg1"/>
                    </a:solidFill>
                  </a:rPr>
                  <a:t>n</a:t>
                </a:r>
              </a:p>
            </p:txBody>
          </p:sp>
        </p:grpSp>
        <p:grpSp>
          <p:nvGrpSpPr>
            <p:cNvPr id="296" name="Grupo 295"/>
            <p:cNvGrpSpPr/>
            <p:nvPr/>
          </p:nvGrpSpPr>
          <p:grpSpPr>
            <a:xfrm>
              <a:off x="5029478" y="4563564"/>
              <a:ext cx="288000" cy="288000"/>
              <a:chOff x="4051300" y="4683704"/>
              <a:chExt cx="288000" cy="288000"/>
            </a:xfrm>
          </p:grpSpPr>
          <p:sp>
            <p:nvSpPr>
              <p:cNvPr id="297" name="Elipse 296"/>
              <p:cNvSpPr/>
              <p:nvPr/>
            </p:nvSpPr>
            <p:spPr>
              <a:xfrm>
                <a:off x="4051300" y="4683704"/>
                <a:ext cx="288000" cy="288000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8" name="CuadroTexto 297"/>
              <p:cNvSpPr txBox="1"/>
              <p:nvPr/>
            </p:nvSpPr>
            <p:spPr>
              <a:xfrm>
                <a:off x="4160421" y="4713912"/>
                <a:ext cx="10419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400" dirty="0" smtClean="0">
                    <a:solidFill>
                      <a:schemeClr val="bg1"/>
                    </a:solidFill>
                  </a:rPr>
                  <a:t>p</a:t>
                </a:r>
                <a:endParaRPr lang="es-ES" sz="1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00" name="Imagen 29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5" t="33583" r="12104" b="54367"/>
            <a:stretch/>
          </p:blipFill>
          <p:spPr>
            <a:xfrm rot="2921480">
              <a:off x="4224168" y="4231758"/>
              <a:ext cx="216000" cy="37164"/>
            </a:xfrm>
            <a:prstGeom prst="rect">
              <a:avLst/>
            </a:prstGeom>
          </p:spPr>
        </p:pic>
      </p:grpSp>
      <p:sp>
        <p:nvSpPr>
          <p:cNvPr id="304" name="Flecha a la derecha con muesca 303"/>
          <p:cNvSpPr/>
          <p:nvPr/>
        </p:nvSpPr>
        <p:spPr>
          <a:xfrm rot="1178617" flipH="1">
            <a:off x="2268834" y="4647442"/>
            <a:ext cx="645885" cy="23071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5" name="Flecha a la derecha con muesca 304"/>
          <p:cNvSpPr/>
          <p:nvPr/>
        </p:nvSpPr>
        <p:spPr>
          <a:xfrm rot="20421383" flipH="1" flipV="1">
            <a:off x="2279040" y="5281948"/>
            <a:ext cx="645885" cy="230716"/>
          </a:xfrm>
          <a:prstGeom prst="notch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CuadroTexto 31"/>
          <p:cNvSpPr txBox="1"/>
          <p:nvPr/>
        </p:nvSpPr>
        <p:spPr>
          <a:xfrm>
            <a:off x="586261" y="2918275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>
                <a:solidFill>
                  <a:srgbClr val="0070C0"/>
                </a:solidFill>
              </a:rPr>
              <a:t>materia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306" name="CuadroTexto 305"/>
          <p:cNvSpPr txBox="1"/>
          <p:nvPr/>
        </p:nvSpPr>
        <p:spPr>
          <a:xfrm>
            <a:off x="2506794" y="3400249"/>
            <a:ext cx="2404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solidFill>
                  <a:srgbClr val="0070C0"/>
                </a:solidFill>
              </a:rPr>
              <a:t>m</a:t>
            </a:r>
            <a:r>
              <a:rPr lang="es-ES" sz="1200" dirty="0" smtClean="0">
                <a:solidFill>
                  <a:srgbClr val="0070C0"/>
                </a:solidFill>
              </a:rPr>
              <a:t>oléculas y enlaces moleculares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308" name="CuadroTexto 307"/>
          <p:cNvSpPr txBox="1"/>
          <p:nvPr/>
        </p:nvSpPr>
        <p:spPr>
          <a:xfrm>
            <a:off x="6308552" y="6104747"/>
            <a:ext cx="2292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>
                <a:solidFill>
                  <a:srgbClr val="0070C0"/>
                </a:solidFill>
              </a:rPr>
              <a:t>átomo e </a:t>
            </a:r>
            <a:r>
              <a:rPr lang="es-ES" sz="1200" b="1" dirty="0" smtClean="0">
                <a:solidFill>
                  <a:srgbClr val="002060"/>
                </a:solidFill>
              </a:rPr>
              <a:t>interacción electromagnética </a:t>
            </a:r>
            <a:r>
              <a:rPr lang="es-ES" sz="1200" dirty="0" smtClean="0">
                <a:solidFill>
                  <a:srgbClr val="0070C0"/>
                </a:solidFill>
              </a:rPr>
              <a:t>(fotón)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309" name="CuadroTexto 308"/>
          <p:cNvSpPr txBox="1"/>
          <p:nvPr/>
        </p:nvSpPr>
        <p:spPr>
          <a:xfrm>
            <a:off x="2881259" y="6143568"/>
            <a:ext cx="322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0070C0"/>
                </a:solidFill>
              </a:rPr>
              <a:t>n</a:t>
            </a:r>
            <a:r>
              <a:rPr lang="es-ES" sz="1200" dirty="0" smtClean="0">
                <a:solidFill>
                  <a:srgbClr val="0070C0"/>
                </a:solidFill>
              </a:rPr>
              <a:t>úcleo e </a:t>
            </a:r>
            <a:r>
              <a:rPr lang="es-ES" sz="1200" b="1" dirty="0" smtClean="0">
                <a:solidFill>
                  <a:srgbClr val="002060"/>
                </a:solidFill>
              </a:rPr>
              <a:t>interacción fuerte residual </a:t>
            </a:r>
            <a:r>
              <a:rPr lang="es-ES" sz="1200" dirty="0" smtClean="0">
                <a:solidFill>
                  <a:srgbClr val="0070C0"/>
                </a:solidFill>
              </a:rPr>
              <a:t>solo entre los más próximos </a:t>
            </a:r>
            <a:r>
              <a:rPr lang="es-ES" sz="1200" dirty="0">
                <a:solidFill>
                  <a:srgbClr val="0070C0"/>
                </a:solidFill>
              </a:rPr>
              <a:t>(</a:t>
            </a:r>
            <a:r>
              <a:rPr lang="es-ES" sz="1200" dirty="0" smtClean="0">
                <a:solidFill>
                  <a:srgbClr val="0070C0"/>
                </a:solidFill>
              </a:rPr>
              <a:t>piones)</a:t>
            </a:r>
            <a:endParaRPr lang="es-ES" sz="1200" dirty="0">
              <a:solidFill>
                <a:srgbClr val="0070C0"/>
              </a:solidFill>
            </a:endParaRPr>
          </a:p>
        </p:txBody>
      </p:sp>
      <p:sp>
        <p:nvSpPr>
          <p:cNvPr id="310" name="CuadroTexto 309"/>
          <p:cNvSpPr txBox="1"/>
          <p:nvPr/>
        </p:nvSpPr>
        <p:spPr>
          <a:xfrm>
            <a:off x="312269" y="3655789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protón</a:t>
            </a:r>
            <a:endParaRPr lang="es-ES" sz="1200" dirty="0"/>
          </a:p>
        </p:txBody>
      </p:sp>
      <p:sp>
        <p:nvSpPr>
          <p:cNvPr id="311" name="CuadroTexto 310"/>
          <p:cNvSpPr txBox="1"/>
          <p:nvPr/>
        </p:nvSpPr>
        <p:spPr>
          <a:xfrm>
            <a:off x="314547" y="4883332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neutrón</a:t>
            </a:r>
            <a:endParaRPr lang="es-ES" sz="1200" dirty="0"/>
          </a:p>
        </p:txBody>
      </p:sp>
      <p:sp>
        <p:nvSpPr>
          <p:cNvPr id="312" name="CuadroTexto 311"/>
          <p:cNvSpPr txBox="1"/>
          <p:nvPr/>
        </p:nvSpPr>
        <p:spPr>
          <a:xfrm>
            <a:off x="76163" y="6157501"/>
            <a:ext cx="248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>
                <a:solidFill>
                  <a:srgbClr val="0070C0"/>
                </a:solidFill>
              </a:rPr>
              <a:t>n</a:t>
            </a:r>
            <a:r>
              <a:rPr lang="es-ES" sz="1200" dirty="0" smtClean="0">
                <a:solidFill>
                  <a:srgbClr val="0070C0"/>
                </a:solidFill>
              </a:rPr>
              <a:t>ucleones e</a:t>
            </a:r>
            <a:r>
              <a:rPr lang="es-ES" sz="1200" b="1" dirty="0" smtClean="0">
                <a:solidFill>
                  <a:srgbClr val="0070C0"/>
                </a:solidFill>
              </a:rPr>
              <a:t> </a:t>
            </a:r>
            <a:r>
              <a:rPr lang="es-ES" sz="1200" b="1" dirty="0" smtClean="0">
                <a:solidFill>
                  <a:srgbClr val="002060"/>
                </a:solidFill>
              </a:rPr>
              <a:t>interacción fuerte </a:t>
            </a:r>
            <a:r>
              <a:rPr lang="es-ES" sz="1200" dirty="0" smtClean="0">
                <a:solidFill>
                  <a:srgbClr val="0070C0"/>
                </a:solidFill>
              </a:rPr>
              <a:t>entre quarks (gluon)</a:t>
            </a:r>
            <a:endParaRPr lang="es-ES" sz="1200" dirty="0">
              <a:solidFill>
                <a:srgbClr val="0070C0"/>
              </a:solidFill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5737907" y="1416648"/>
            <a:ext cx="2863441" cy="2145900"/>
            <a:chOff x="5737907" y="1416648"/>
            <a:chExt cx="2863441" cy="2145900"/>
          </a:xfrm>
        </p:grpSpPr>
        <p:grpSp>
          <p:nvGrpSpPr>
            <p:cNvPr id="35" name="Grupo 34"/>
            <p:cNvGrpSpPr/>
            <p:nvPr/>
          </p:nvGrpSpPr>
          <p:grpSpPr>
            <a:xfrm>
              <a:off x="5737907" y="1416648"/>
              <a:ext cx="2863441" cy="2145900"/>
              <a:chOff x="5737907" y="1416648"/>
              <a:chExt cx="2863441" cy="2145900"/>
            </a:xfrm>
          </p:grpSpPr>
          <p:sp>
            <p:nvSpPr>
              <p:cNvPr id="14" name="Elipse 13"/>
              <p:cNvSpPr/>
              <p:nvPr/>
            </p:nvSpPr>
            <p:spPr>
              <a:xfrm>
                <a:off x="6711481" y="1638591"/>
                <a:ext cx="1008000" cy="1008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" name="Elipse 107"/>
              <p:cNvSpPr/>
              <p:nvPr/>
            </p:nvSpPr>
            <p:spPr>
              <a:xfrm>
                <a:off x="6506946" y="1416648"/>
                <a:ext cx="1440000" cy="1440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19" name="Grupo 18"/>
              <p:cNvGrpSpPr/>
              <p:nvPr/>
            </p:nvGrpSpPr>
            <p:grpSpPr>
              <a:xfrm>
                <a:off x="7019958" y="1645074"/>
                <a:ext cx="72000" cy="72000"/>
                <a:chOff x="3300412" y="4000500"/>
                <a:chExt cx="72000" cy="72000"/>
              </a:xfrm>
            </p:grpSpPr>
            <p:sp>
              <p:nvSpPr>
                <p:cNvPr id="18" name="Elipse 17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6" name="Menos 15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09" name="Grupo 108"/>
              <p:cNvGrpSpPr/>
              <p:nvPr/>
            </p:nvGrpSpPr>
            <p:grpSpPr>
              <a:xfrm>
                <a:off x="7349556" y="2574275"/>
                <a:ext cx="72000" cy="72000"/>
                <a:chOff x="3300412" y="4000500"/>
                <a:chExt cx="72000" cy="72000"/>
              </a:xfrm>
            </p:grpSpPr>
            <p:sp>
              <p:nvSpPr>
                <p:cNvPr id="110" name="Elipse 109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1" name="Menos 110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12" name="Grupo 111"/>
              <p:cNvGrpSpPr/>
              <p:nvPr/>
            </p:nvGrpSpPr>
            <p:grpSpPr>
              <a:xfrm>
                <a:off x="6694547" y="1593164"/>
                <a:ext cx="72000" cy="72000"/>
                <a:chOff x="3300412" y="4000500"/>
                <a:chExt cx="72000" cy="72000"/>
              </a:xfrm>
            </p:grpSpPr>
            <p:sp>
              <p:nvSpPr>
                <p:cNvPr id="113" name="Elipse 112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4" name="Menos 113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15" name="Grupo 114"/>
              <p:cNvGrpSpPr/>
              <p:nvPr/>
            </p:nvGrpSpPr>
            <p:grpSpPr>
              <a:xfrm>
                <a:off x="6939621" y="1437075"/>
                <a:ext cx="72000" cy="72000"/>
                <a:chOff x="3300412" y="4000500"/>
                <a:chExt cx="72000" cy="72000"/>
              </a:xfrm>
            </p:grpSpPr>
            <p:sp>
              <p:nvSpPr>
                <p:cNvPr id="116" name="Elipse 115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17" name="Menos 116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18" name="Grupo 117"/>
              <p:cNvGrpSpPr/>
              <p:nvPr/>
            </p:nvGrpSpPr>
            <p:grpSpPr>
              <a:xfrm>
                <a:off x="7670781" y="1566950"/>
                <a:ext cx="72000" cy="72000"/>
                <a:chOff x="3300412" y="4000500"/>
                <a:chExt cx="72000" cy="72000"/>
              </a:xfrm>
            </p:grpSpPr>
            <p:sp>
              <p:nvSpPr>
                <p:cNvPr id="119" name="Elipse 118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0" name="Menos 119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21" name="Grupo 120"/>
              <p:cNvGrpSpPr/>
              <p:nvPr/>
            </p:nvGrpSpPr>
            <p:grpSpPr>
              <a:xfrm>
                <a:off x="7850596" y="1819004"/>
                <a:ext cx="72000" cy="72000"/>
                <a:chOff x="3300412" y="4000500"/>
                <a:chExt cx="72000" cy="72000"/>
              </a:xfrm>
            </p:grpSpPr>
            <p:sp>
              <p:nvSpPr>
                <p:cNvPr id="122" name="Elipse 121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3" name="Menos 122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138" name="Elipse 137"/>
              <p:cNvSpPr/>
              <p:nvPr/>
            </p:nvSpPr>
            <p:spPr>
              <a:xfrm>
                <a:off x="7593348" y="2388845"/>
                <a:ext cx="1008000" cy="1008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1" name="Elipse 140"/>
              <p:cNvSpPr/>
              <p:nvPr/>
            </p:nvSpPr>
            <p:spPr>
              <a:xfrm>
                <a:off x="5737907" y="2233308"/>
                <a:ext cx="1008000" cy="100800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130" name="Grupo 129"/>
              <p:cNvGrpSpPr/>
              <p:nvPr/>
            </p:nvGrpSpPr>
            <p:grpSpPr>
              <a:xfrm>
                <a:off x="6501214" y="2292516"/>
                <a:ext cx="72000" cy="72000"/>
                <a:chOff x="3300412" y="4000500"/>
                <a:chExt cx="72000" cy="72000"/>
              </a:xfrm>
            </p:grpSpPr>
            <p:sp>
              <p:nvSpPr>
                <p:cNvPr id="131" name="Elipse 130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2" name="Menos 131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33" name="Grupo 132"/>
              <p:cNvGrpSpPr/>
              <p:nvPr/>
            </p:nvGrpSpPr>
            <p:grpSpPr>
              <a:xfrm>
                <a:off x="6709907" y="2641729"/>
                <a:ext cx="72000" cy="72000"/>
                <a:chOff x="3300412" y="4000500"/>
                <a:chExt cx="72000" cy="72000"/>
              </a:xfrm>
            </p:grpSpPr>
            <p:sp>
              <p:nvSpPr>
                <p:cNvPr id="134" name="Elipse 133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35" name="Menos 134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24" name="Grupo 123"/>
              <p:cNvGrpSpPr/>
              <p:nvPr/>
            </p:nvGrpSpPr>
            <p:grpSpPr>
              <a:xfrm>
                <a:off x="7843056" y="2398863"/>
                <a:ext cx="72000" cy="72000"/>
                <a:chOff x="3300412" y="4000500"/>
                <a:chExt cx="72000" cy="72000"/>
              </a:xfrm>
            </p:grpSpPr>
            <p:sp>
              <p:nvSpPr>
                <p:cNvPr id="125" name="Elipse 124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6" name="Menos 125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127" name="Grupo 126"/>
              <p:cNvGrpSpPr/>
              <p:nvPr/>
            </p:nvGrpSpPr>
            <p:grpSpPr>
              <a:xfrm>
                <a:off x="7592132" y="2705019"/>
                <a:ext cx="72000" cy="72000"/>
                <a:chOff x="3300412" y="4000500"/>
                <a:chExt cx="72000" cy="72000"/>
              </a:xfrm>
            </p:grpSpPr>
            <p:sp>
              <p:nvSpPr>
                <p:cNvPr id="128" name="Elipse 127"/>
                <p:cNvSpPr/>
                <p:nvPr/>
              </p:nvSpPr>
              <p:spPr>
                <a:xfrm>
                  <a:off x="3300412" y="4000500"/>
                  <a:ext cx="72000" cy="72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29" name="Menos 128"/>
                <p:cNvSpPr/>
                <p:nvPr/>
              </p:nvSpPr>
              <p:spPr>
                <a:xfrm>
                  <a:off x="3300412" y="4014789"/>
                  <a:ext cx="72000" cy="36000"/>
                </a:xfrm>
                <a:prstGeom prst="mathMinus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307" name="CuadroTexto 306"/>
              <p:cNvSpPr txBox="1"/>
              <p:nvPr/>
            </p:nvSpPr>
            <p:spPr>
              <a:xfrm>
                <a:off x="6458016" y="3285549"/>
                <a:ext cx="13596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dirty="0" smtClean="0">
                    <a:solidFill>
                      <a:srgbClr val="0070C0"/>
                    </a:solidFill>
                  </a:rPr>
                  <a:t>enlaces atómicos</a:t>
                </a:r>
                <a:endParaRPr lang="es-ES" sz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4" name="Elipse 33"/>
              <p:cNvSpPr/>
              <p:nvPr/>
            </p:nvSpPr>
            <p:spPr>
              <a:xfrm>
                <a:off x="7088304" y="2007971"/>
                <a:ext cx="288000" cy="28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70C0"/>
                  </a:gs>
                  <a:gs pos="50000">
                    <a:srgbClr val="00B0F0"/>
                  </a:gs>
                  <a:gs pos="100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3" name="Elipse 312"/>
              <p:cNvSpPr/>
              <p:nvPr/>
            </p:nvSpPr>
            <p:spPr>
              <a:xfrm>
                <a:off x="6175129" y="2666919"/>
                <a:ext cx="144000" cy="1440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50000">
                    <a:srgbClr val="C00000">
                      <a:alpha val="39000"/>
                    </a:srgbClr>
                  </a:gs>
                  <a:gs pos="100000">
                    <a:srgbClr val="C00000">
                      <a:alpha val="36000"/>
                    </a:srgb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15" name="Elipse 314"/>
            <p:cNvSpPr/>
            <p:nvPr/>
          </p:nvSpPr>
          <p:spPr>
            <a:xfrm>
              <a:off x="8029329" y="2819319"/>
              <a:ext cx="144000" cy="144000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50000">
                  <a:srgbClr val="C00000">
                    <a:alpha val="39000"/>
                  </a:srgbClr>
                </a:gs>
                <a:gs pos="100000">
                  <a:srgbClr val="C00000">
                    <a:alpha val="36000"/>
                  </a:srgb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74903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8</a:t>
            </a:r>
            <a:r>
              <a:rPr lang="es-ES" sz="1600" b="1" dirty="0" smtClean="0">
                <a:solidFill>
                  <a:schemeClr val="bg1"/>
                </a:solidFill>
              </a:rPr>
              <a:t>. La conexión cósmica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800" y="2685604"/>
            <a:ext cx="4482380" cy="38608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4640" y="1338624"/>
            <a:ext cx="825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De acuerdo con la teoría del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Big Bang</a:t>
            </a:r>
            <a:r>
              <a:rPr lang="es-ES" sz="1600" dirty="0">
                <a:latin typeface="+mj-lt"/>
              </a:rPr>
              <a:t>, el Universo explotó a partir de una singularidad </a:t>
            </a:r>
            <a:r>
              <a:rPr lang="es-ES" sz="1600" dirty="0" smtClean="0">
                <a:latin typeface="+mj-lt"/>
              </a:rPr>
              <a:t>infinitamente densa </a:t>
            </a:r>
            <a:r>
              <a:rPr lang="es-ES" sz="1600" dirty="0">
                <a:latin typeface="+mj-lt"/>
              </a:rPr>
              <a:t>hace aproximadamente 15 mil a 20 mil millones de años. Los </a:t>
            </a:r>
            <a:r>
              <a:rPr lang="es-ES" sz="1600" dirty="0" smtClean="0">
                <a:latin typeface="+mj-lt"/>
              </a:rPr>
              <a:t>primeros minutos </a:t>
            </a:r>
            <a:r>
              <a:rPr lang="es-ES" sz="1600" dirty="0">
                <a:latin typeface="+mj-lt"/>
              </a:rPr>
              <a:t>después del Big Bang vieron tales extremos de energía que se cree que las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cuatro interacciones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de la física estaban unificadas </a:t>
            </a:r>
            <a:r>
              <a:rPr lang="es-ES" sz="1600" dirty="0">
                <a:latin typeface="+mj-lt"/>
              </a:rPr>
              <a:t>y toda la materia estaba contenida en </a:t>
            </a:r>
            <a:r>
              <a:rPr lang="es-ES" sz="1600" dirty="0" smtClean="0">
                <a:latin typeface="+mj-lt"/>
              </a:rPr>
              <a:t>una “sopa </a:t>
            </a:r>
            <a:r>
              <a:rPr lang="es-ES" sz="1600" dirty="0">
                <a:latin typeface="+mj-lt"/>
              </a:rPr>
              <a:t>de quarks” indiferenciada.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54640" y="945751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8.1. Línea del tiempo del Big Bang</a:t>
            </a:r>
            <a:endParaRPr lang="es-E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8</a:t>
            </a:r>
            <a:r>
              <a:rPr lang="es-ES" sz="1600" b="1" dirty="0" smtClean="0">
                <a:solidFill>
                  <a:schemeClr val="bg1"/>
                </a:solidFill>
              </a:rPr>
              <a:t>. La conexión cósmica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4790" y="997713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8.1. Línea del tiempo del Big Bang</a:t>
            </a:r>
            <a:endParaRPr lang="es-ES" b="1" dirty="0">
              <a:solidFill>
                <a:srgbClr val="002060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54640" y="1531086"/>
            <a:ext cx="8255000" cy="4609042"/>
            <a:chOff x="454640" y="1531086"/>
            <a:chExt cx="8255000" cy="460904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55"/>
            <a:stretch/>
          </p:blipFill>
          <p:spPr>
            <a:xfrm>
              <a:off x="454640" y="1531086"/>
              <a:ext cx="8255000" cy="4609042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 rot="16200000">
              <a:off x="191" y="4003189"/>
              <a:ext cx="2004075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ES" sz="1200" b="1" dirty="0" smtClean="0">
                  <a:solidFill>
                    <a:schemeClr val="bg1"/>
                  </a:solidFill>
                </a:rPr>
                <a:t>Radio del Universo visible</a:t>
              </a:r>
              <a:endParaRPr lang="es-E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616705" y="2143249"/>
              <a:ext cx="771045" cy="5309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Energía 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pura</a:t>
              </a:r>
              <a:endParaRPr lang="es-ES" sz="1600" b="1" dirty="0">
                <a:solidFill>
                  <a:srgbClr val="3281C8"/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261586" y="1612334"/>
              <a:ext cx="918520" cy="5309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“Sopa de 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Quark”</a:t>
              </a:r>
              <a:endParaRPr lang="es-ES" sz="1600" b="1" dirty="0">
                <a:solidFill>
                  <a:srgbClr val="3281C8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895057" y="2142072"/>
              <a:ext cx="1298432" cy="815608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Protones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(Núcleo de H)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y Neutrones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2824987" y="1659133"/>
              <a:ext cx="1040348" cy="5309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Núcleos de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He y Li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4021300" y="1619498"/>
              <a:ext cx="977832" cy="5309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Se forman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átomos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4267857" y="2281474"/>
              <a:ext cx="1072409" cy="5309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El cielo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despejado..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047383" y="1750559"/>
              <a:ext cx="843180" cy="5309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Primeras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>
                  <a:solidFill>
                    <a:srgbClr val="3281C8"/>
                  </a:solidFill>
                </a:rPr>
                <a:t>G</a:t>
              </a:r>
              <a:r>
                <a:rPr lang="es-ES" sz="1600" b="1" dirty="0" smtClean="0">
                  <a:solidFill>
                    <a:srgbClr val="3281C8"/>
                  </a:solidFill>
                </a:rPr>
                <a:t>alaxias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5834123" y="2264248"/>
              <a:ext cx="843180" cy="5309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Primeras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>
                  <a:solidFill>
                    <a:srgbClr val="3281C8"/>
                  </a:solidFill>
                </a:rPr>
                <a:t>E</a:t>
              </a:r>
              <a:r>
                <a:rPr lang="es-ES" sz="1600" b="1" dirty="0" smtClean="0">
                  <a:solidFill>
                    <a:srgbClr val="3281C8"/>
                  </a:solidFill>
                </a:rPr>
                <a:t>strellas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6019800" y="1750559"/>
              <a:ext cx="558800" cy="5309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6514003" y="1752964"/>
              <a:ext cx="753411" cy="53091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Nuestro</a:t>
              </a:r>
            </a:p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Sol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7363642" y="1652676"/>
              <a:ext cx="719749" cy="24622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s-ES" sz="1600" b="1" dirty="0" smtClean="0">
                  <a:solidFill>
                    <a:srgbClr val="3281C8"/>
                  </a:solidFill>
                </a:rPr>
                <a:t>Hoy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05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8</a:t>
            </a:r>
            <a:r>
              <a:rPr lang="es-ES" sz="1600" b="1" dirty="0" smtClean="0">
                <a:solidFill>
                  <a:schemeClr val="bg1"/>
                </a:solidFill>
              </a:rPr>
              <a:t>. La conexión cósmica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4790" y="997713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8.1. Línea del tiempo del Big Bang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9" name="92 CuadroTexto"/>
          <p:cNvSpPr txBox="1"/>
          <p:nvPr/>
        </p:nvSpPr>
        <p:spPr>
          <a:xfrm>
            <a:off x="342900" y="1413684"/>
            <a:ext cx="55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Observación de la radiación de fondo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79744" y="1829655"/>
            <a:ext cx="42335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+mj-lt"/>
              </a:rPr>
              <a:t>En 1965, Arno A. </a:t>
            </a:r>
            <a:r>
              <a:rPr lang="es-ES" sz="1600" dirty="0" err="1">
                <a:latin typeface="+mj-lt"/>
              </a:rPr>
              <a:t>Penzias</a:t>
            </a:r>
            <a:r>
              <a:rPr lang="es-ES" sz="1600" dirty="0">
                <a:latin typeface="+mj-lt"/>
              </a:rPr>
              <a:t> (n. 1933) y Robert W. Wilson (n. 1936), de los Laboratorios </a:t>
            </a:r>
            <a:r>
              <a:rPr lang="es-ES" sz="1600" dirty="0" smtClean="0">
                <a:latin typeface="+mj-lt"/>
              </a:rPr>
              <a:t>Bell, hicieron </a:t>
            </a:r>
            <a:r>
              <a:rPr lang="es-ES" sz="1600" dirty="0">
                <a:latin typeface="+mj-lt"/>
              </a:rPr>
              <a:t>un sorprendente descubrimiento mientras probaban un sensible receptor de microondas.</a:t>
            </a:r>
          </a:p>
          <a:p>
            <a:pPr algn="just"/>
            <a:r>
              <a:rPr lang="es-ES" sz="1600" dirty="0">
                <a:latin typeface="+mj-lt"/>
              </a:rPr>
              <a:t>Una molesta señal que producía un débil siseo de fondo interfería con sus </a:t>
            </a:r>
            <a:r>
              <a:rPr lang="es-ES" sz="1600" dirty="0" smtClean="0">
                <a:latin typeface="+mj-lt"/>
              </a:rPr>
              <a:t>experimentos de </a:t>
            </a:r>
            <a:r>
              <a:rPr lang="es-ES" sz="1600" dirty="0">
                <a:latin typeface="+mj-lt"/>
              </a:rPr>
              <a:t>satélites de comunicaciones. A pesar de todos sus esfuerzos, la señal permanecía. A </a:t>
            </a:r>
            <a:r>
              <a:rPr lang="es-ES" sz="1600" dirty="0" smtClean="0">
                <a:latin typeface="+mj-lt"/>
              </a:rPr>
              <a:t>final de </a:t>
            </a:r>
            <a:r>
              <a:rPr lang="es-ES" sz="1600" dirty="0">
                <a:latin typeface="+mj-lt"/>
              </a:rPr>
              <a:t>cuentas, se volvió claro que estaban observando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radiación de microondas de fondo </a:t>
            </a:r>
            <a:r>
              <a:rPr lang="es-ES" sz="1600" dirty="0">
                <a:latin typeface="+mj-lt"/>
              </a:rPr>
              <a:t>(a </a:t>
            </a:r>
            <a:r>
              <a:rPr lang="es-ES" sz="1600" dirty="0" smtClean="0">
                <a:latin typeface="+mj-lt"/>
              </a:rPr>
              <a:t>una longitud </a:t>
            </a:r>
            <a:r>
              <a:rPr lang="es-ES" sz="1600" dirty="0">
                <a:latin typeface="+mj-lt"/>
              </a:rPr>
              <a:t>de onda de 7.35 cm) que representa el “brillo”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remanente del Big Bang</a:t>
            </a:r>
            <a:r>
              <a:rPr lang="es-ES" sz="1600" dirty="0">
                <a:latin typeface="+mj-lt"/>
              </a:rPr>
              <a:t>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 b="18099"/>
          <a:stretch/>
        </p:blipFill>
        <p:spPr>
          <a:xfrm>
            <a:off x="5178543" y="1925369"/>
            <a:ext cx="3491617" cy="1920222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9259" r="3750" b="9506"/>
          <a:stretch/>
        </p:blipFill>
        <p:spPr>
          <a:xfrm>
            <a:off x="5204320" y="3987944"/>
            <a:ext cx="3465840" cy="1732920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5054601" y="5720864"/>
            <a:ext cx="3724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i="1" dirty="0" smtClean="0">
                <a:solidFill>
                  <a:srgbClr val="00B0F0"/>
                </a:solidFill>
              </a:rPr>
              <a:t>Radiación de fondo </a:t>
            </a:r>
            <a:r>
              <a:rPr lang="es-ES" sz="1200" i="1" dirty="0">
                <a:solidFill>
                  <a:srgbClr val="00B0F0"/>
                </a:solidFill>
              </a:rPr>
              <a:t>visto por </a:t>
            </a:r>
            <a:r>
              <a:rPr lang="es-ES" sz="1200" i="1" dirty="0" smtClean="0">
                <a:solidFill>
                  <a:srgbClr val="00B0F0"/>
                </a:solidFill>
              </a:rPr>
              <a:t>satélite Planck </a:t>
            </a:r>
            <a:r>
              <a:rPr lang="es-ES" sz="1200" i="1" dirty="0">
                <a:solidFill>
                  <a:srgbClr val="00B0F0"/>
                </a:solidFill>
              </a:rPr>
              <a:t>(2013</a:t>
            </a:r>
            <a:r>
              <a:rPr lang="es-ES" sz="1200" i="1" dirty="0" smtClean="0">
                <a:solidFill>
                  <a:srgbClr val="00B0F0"/>
                </a:solidFill>
              </a:rPr>
              <a:t>)</a:t>
            </a:r>
          </a:p>
          <a:p>
            <a:pPr algn="just"/>
            <a:r>
              <a:rPr lang="es-ES" sz="1200" dirty="0"/>
              <a:t>Las regiones azuladas y rojizas representan regiones en el cielo con temperaturas menores o superiores al promedio</a:t>
            </a:r>
            <a:r>
              <a:rPr lang="es-ES" sz="1200" dirty="0" smtClean="0"/>
              <a:t>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00488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</a:t>
            </a:r>
            <a:r>
              <a:rPr lang="es-ES" sz="1600" b="1" dirty="0" smtClean="0">
                <a:solidFill>
                  <a:schemeClr val="bg1"/>
                </a:solidFill>
              </a:rPr>
              <a:t>. Modelo nuclear del átomo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2.1. Experimento de Rutherford, Geiger y Marsden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12800" y="1387075"/>
            <a:ext cx="8140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  <a:sym typeface="Wingdings"/>
              </a:rPr>
              <a:t>Modelo atómico de Rutherford</a:t>
            </a:r>
            <a:endParaRPr lang="es-ES" b="1" dirty="0">
              <a:sym typeface="Wingding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1962150"/>
            <a:ext cx="2857500" cy="2857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12800" y="1847850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1600" dirty="0"/>
              <a:t>El átomo queda constituido por:</a:t>
            </a:r>
          </a:p>
          <a:p>
            <a:pPr algn="just"/>
            <a:endParaRPr lang="es-ES" sz="1600" dirty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/>
              <a:t>Una zona central o núcleo donde se encuentra la carga total positiva (la de los protones) y la mayor parte de la masa del átomo, aportada por los protones y neutrones.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/>
              <a:t>Una zona externa o corteza donde se hallan los electrones, que giran alrededor del núcleo.</a:t>
            </a:r>
          </a:p>
          <a:p>
            <a:pPr marL="177800" indent="-177800" algn="just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/>
              <a:t>Hay tantos electrones en la corteza como protones en el núcleo, por lo que el conjunto del átomo es eléctricamente neutro.</a:t>
            </a:r>
          </a:p>
        </p:txBody>
      </p:sp>
    </p:spTree>
    <p:extLst>
      <p:ext uri="{BB962C8B-B14F-4D97-AF65-F5344CB8AC3E}">
        <p14:creationId xmlns:p14="http://schemas.microsoft.com/office/powerpoint/2010/main" val="247165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8</a:t>
            </a:r>
            <a:r>
              <a:rPr lang="es-ES" sz="1600" b="1" dirty="0" smtClean="0">
                <a:solidFill>
                  <a:schemeClr val="bg1"/>
                </a:solidFill>
              </a:rPr>
              <a:t>. La conexión cósmica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4790" y="997713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8.2. Materia y energía oscuras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9" name="92 CuadroTexto"/>
          <p:cNvSpPr txBox="1"/>
          <p:nvPr/>
        </p:nvSpPr>
        <p:spPr>
          <a:xfrm>
            <a:off x="342900" y="1413684"/>
            <a:ext cx="55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Materia oscura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6100" y="1783016"/>
            <a:ext cx="49530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>
                <a:latin typeface="+mj-lt"/>
              </a:rPr>
              <a:t>Cuando se miden las velocidades de las estrellas de nuestra galaxia, se encuentra </a:t>
            </a:r>
            <a:r>
              <a:rPr lang="es-ES" sz="1600" dirty="0" smtClean="0">
                <a:latin typeface="+mj-lt"/>
              </a:rPr>
              <a:t>que están </a:t>
            </a:r>
            <a:r>
              <a:rPr lang="es-ES" sz="1600" dirty="0">
                <a:latin typeface="+mj-lt"/>
              </a:rPr>
              <a:t>viajando demasiado rápido como para mantenerse unidas por la gravedad de </a:t>
            </a:r>
            <a:r>
              <a:rPr lang="es-ES" sz="1600" dirty="0" smtClean="0">
                <a:latin typeface="+mj-lt"/>
              </a:rPr>
              <a:t>la Vía </a:t>
            </a:r>
            <a:r>
              <a:rPr lang="es-ES" sz="1600" dirty="0">
                <a:latin typeface="+mj-lt"/>
              </a:rPr>
              <a:t>Láctea si la masa de la galaxia es debida a que se encuentra en estrellas luminosas</a:t>
            </a:r>
            <a:r>
              <a:rPr lang="es-ES" sz="1600" dirty="0" smtClean="0">
                <a:latin typeface="+mj-lt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s-ES" sz="1600" dirty="0" smtClean="0">
                <a:solidFill>
                  <a:srgbClr val="00B0F0"/>
                </a:solidFill>
                <a:latin typeface="+mj-lt"/>
              </a:rPr>
              <a:t>Una teoría </a:t>
            </a:r>
            <a:r>
              <a:rPr lang="es-ES" sz="1600" dirty="0" smtClean="0">
                <a:latin typeface="+mj-lt"/>
              </a:rPr>
              <a:t>se </a:t>
            </a:r>
            <a:r>
              <a:rPr lang="es-ES" sz="1600" dirty="0">
                <a:latin typeface="+mj-lt"/>
              </a:rPr>
              <a:t>han propuesto para explicar el comportamiento de las </a:t>
            </a:r>
            <a:r>
              <a:rPr lang="es-ES" sz="1600" dirty="0" smtClean="0">
                <a:latin typeface="+mj-lt"/>
              </a:rPr>
              <a:t>estrellas moviéndose </a:t>
            </a:r>
            <a:r>
              <a:rPr lang="es-ES" sz="1600" dirty="0">
                <a:latin typeface="+mj-lt"/>
              </a:rPr>
              <a:t>demasiado rápido: o hay una nueva forma de </a:t>
            </a:r>
            <a:r>
              <a:rPr lang="es-ES" sz="1600" b="1" dirty="0">
                <a:latin typeface="+mj-lt"/>
              </a:rPr>
              <a:t>materia oscura </a:t>
            </a:r>
            <a:r>
              <a:rPr lang="es-ES" sz="1600" dirty="0">
                <a:latin typeface="+mj-lt"/>
              </a:rPr>
              <a:t>que no ha </a:t>
            </a:r>
            <a:r>
              <a:rPr lang="es-ES" sz="1600" dirty="0" smtClean="0">
                <a:latin typeface="+mj-lt"/>
              </a:rPr>
              <a:t>sido observada </a:t>
            </a:r>
            <a:r>
              <a:rPr lang="es-ES" sz="1600" dirty="0">
                <a:latin typeface="+mj-lt"/>
              </a:rPr>
              <a:t>directamente, o la ley de la gravedad debe ser más fuerte que el inverso de </a:t>
            </a:r>
            <a:r>
              <a:rPr lang="es-ES" sz="1600" dirty="0" smtClean="0">
                <a:latin typeface="+mj-lt"/>
              </a:rPr>
              <a:t>la distancia </a:t>
            </a:r>
            <a:r>
              <a:rPr lang="es-ES" sz="1600" dirty="0">
                <a:latin typeface="+mj-lt"/>
              </a:rPr>
              <a:t>al cuadrado. A partir del perfil de velocidad de las estrellas,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90% de la materia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de la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galaxia estaría compuesto por la materia oscura hipotética</a:t>
            </a:r>
            <a:r>
              <a:rPr lang="es-ES" sz="1600" dirty="0">
                <a:latin typeface="+mj-lt"/>
              </a:rPr>
              <a:t>. </a:t>
            </a:r>
            <a:endParaRPr lang="es-ES" sz="1600" dirty="0" smtClean="0">
              <a:latin typeface="+mj-lt"/>
            </a:endParaRPr>
          </a:p>
          <a:p>
            <a:pPr algn="just">
              <a:spcAft>
                <a:spcPts val="600"/>
              </a:spcAft>
            </a:pPr>
            <a:r>
              <a:rPr lang="es-ES" sz="1600" dirty="0" smtClean="0">
                <a:latin typeface="+mj-lt"/>
              </a:rPr>
              <a:t>Entre </a:t>
            </a:r>
            <a:r>
              <a:rPr lang="es-ES" sz="1600" dirty="0">
                <a:latin typeface="+mj-lt"/>
              </a:rPr>
              <a:t>los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candidatos a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materia oscura </a:t>
            </a:r>
            <a:r>
              <a:rPr lang="es-ES" sz="1600" dirty="0">
                <a:latin typeface="+mj-lt"/>
              </a:rPr>
              <a:t>están los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neutrinos</a:t>
            </a:r>
            <a:r>
              <a:rPr lang="es-ES" sz="1600" dirty="0">
                <a:latin typeface="+mj-lt"/>
              </a:rPr>
              <a:t>, que debido a “la oscilación de neutrinos”, la espontánea </a:t>
            </a:r>
            <a:r>
              <a:rPr lang="es-ES" sz="1600" dirty="0" smtClean="0">
                <a:latin typeface="+mj-lt"/>
              </a:rPr>
              <a:t>evolución de </a:t>
            </a:r>
            <a:r>
              <a:rPr lang="es-ES" sz="1600" dirty="0">
                <a:latin typeface="+mj-lt"/>
              </a:rPr>
              <a:t>un tipo de neutrino en otro, ahora se piensa que tienen masa</a:t>
            </a:r>
            <a:r>
              <a:rPr lang="es-ES" sz="1600" dirty="0" smtClean="0">
                <a:latin typeface="+mj-lt"/>
              </a:rPr>
              <a:t>.</a:t>
            </a:r>
            <a:endParaRPr lang="es-ES" sz="1600" dirty="0">
              <a:latin typeface="+mj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852" b="4321"/>
          <a:stretch/>
        </p:blipFill>
        <p:spPr>
          <a:xfrm>
            <a:off x="5591829" y="1829655"/>
            <a:ext cx="3187661" cy="180254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544819" y="3787339"/>
            <a:ext cx="3280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/>
              <a:t>La curva de rotación observada de la galaxia espiral </a:t>
            </a:r>
            <a:r>
              <a:rPr lang="es-ES" sz="1200" dirty="0" err="1"/>
              <a:t>Messier</a:t>
            </a:r>
            <a:r>
              <a:rPr lang="es-ES" sz="1200" dirty="0"/>
              <a:t> 33 (los puntos amarillos y azules con sus bandas de error), y una curva formada basada en la teoría Newtoniana debido a la distribución de la materia visible (línea gris). Las diferencias entre las dos curvas señalan el problema de la masa perdida. </a:t>
            </a:r>
          </a:p>
        </p:txBody>
      </p:sp>
    </p:spTree>
    <p:extLst>
      <p:ext uri="{BB962C8B-B14F-4D97-AF65-F5344CB8AC3E}">
        <p14:creationId xmlns:p14="http://schemas.microsoft.com/office/powerpoint/2010/main" val="15992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8</a:t>
            </a:r>
            <a:r>
              <a:rPr lang="es-ES" sz="1600" b="1" dirty="0" smtClean="0">
                <a:solidFill>
                  <a:schemeClr val="bg1"/>
                </a:solidFill>
              </a:rPr>
              <a:t>. La conexión cósmica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4790" y="997713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8.2. Materia y energía oscuras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9" name="92 CuadroTexto"/>
          <p:cNvSpPr txBox="1"/>
          <p:nvPr/>
        </p:nvSpPr>
        <p:spPr>
          <a:xfrm>
            <a:off x="342900" y="1413684"/>
            <a:ext cx="556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Energía oscura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46048" y="1783016"/>
            <a:ext cx="448315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>
                <a:latin typeface="+mj-lt"/>
              </a:rPr>
              <a:t>En </a:t>
            </a:r>
            <a:r>
              <a:rPr lang="es-ES" sz="1600" dirty="0" smtClean="0">
                <a:latin typeface="+mj-lt"/>
              </a:rPr>
              <a:t>1998, las observaciones realizadas por </a:t>
            </a:r>
            <a:r>
              <a:rPr lang="es-ES" sz="1600" dirty="0">
                <a:latin typeface="+mj-lt"/>
              </a:rPr>
              <a:t>dos grupos de astrónomos, uno liderado por Brian Schmidt y Adam </a:t>
            </a:r>
            <a:r>
              <a:rPr lang="es-ES" sz="1600" dirty="0" err="1">
                <a:latin typeface="+mj-lt"/>
              </a:rPr>
              <a:t>Riess</a:t>
            </a:r>
            <a:r>
              <a:rPr lang="es-ES" sz="1600" dirty="0">
                <a:latin typeface="+mj-lt"/>
              </a:rPr>
              <a:t> y el </a:t>
            </a:r>
            <a:r>
              <a:rPr lang="es-ES" sz="1600" dirty="0" smtClean="0">
                <a:latin typeface="+mj-lt"/>
              </a:rPr>
              <a:t>otro por </a:t>
            </a:r>
            <a:r>
              <a:rPr lang="es-ES" sz="1600" dirty="0">
                <a:latin typeface="+mj-lt"/>
              </a:rPr>
              <a:t>Saul </a:t>
            </a:r>
            <a:r>
              <a:rPr lang="es-ES" sz="1600" dirty="0" err="1">
                <a:latin typeface="+mj-lt"/>
              </a:rPr>
              <a:t>Perlmutter</a:t>
            </a:r>
            <a:r>
              <a:rPr lang="es-ES" sz="1600" dirty="0">
                <a:latin typeface="+mj-lt"/>
              </a:rPr>
              <a:t>, </a:t>
            </a:r>
            <a:r>
              <a:rPr lang="es-ES" sz="1600" dirty="0" smtClean="0">
                <a:latin typeface="+mj-lt"/>
              </a:rPr>
              <a:t>demostraron que </a:t>
            </a:r>
            <a:r>
              <a:rPr lang="es-ES" sz="1600" i="1" dirty="0" smtClean="0">
                <a:solidFill>
                  <a:srgbClr val="00B0F0"/>
                </a:solidFill>
                <a:latin typeface="+mj-lt"/>
              </a:rPr>
              <a:t>el </a:t>
            </a:r>
            <a:r>
              <a:rPr lang="es-ES" sz="1600" i="1" dirty="0">
                <a:solidFill>
                  <a:srgbClr val="00B0F0"/>
                </a:solidFill>
                <a:latin typeface="+mj-lt"/>
              </a:rPr>
              <a:t>Universo se expande y acelera al mismo tiempo</a:t>
            </a:r>
            <a:r>
              <a:rPr lang="es-ES" sz="1600" dirty="0">
                <a:latin typeface="+mj-lt"/>
              </a:rPr>
              <a:t>. </a:t>
            </a:r>
            <a:endParaRPr lang="es-ES" sz="1600" dirty="0" smtClean="0">
              <a:latin typeface="+mj-lt"/>
            </a:endParaRPr>
          </a:p>
          <a:p>
            <a:pPr algn="just">
              <a:spcAft>
                <a:spcPts val="600"/>
              </a:spcAft>
            </a:pPr>
            <a:r>
              <a:rPr lang="es-ES" sz="1600" dirty="0" smtClean="0">
                <a:latin typeface="+mj-lt"/>
              </a:rPr>
              <a:t>La </a:t>
            </a:r>
            <a:r>
              <a:rPr lang="es-ES" sz="1600" dirty="0">
                <a:latin typeface="+mj-lt"/>
              </a:rPr>
              <a:t>expansión acelerada no puede </a:t>
            </a:r>
            <a:r>
              <a:rPr lang="es-ES" sz="1600" dirty="0" smtClean="0">
                <a:latin typeface="+mj-lt"/>
              </a:rPr>
              <a:t>ser causada </a:t>
            </a:r>
            <a:r>
              <a:rPr lang="es-ES" sz="1600" dirty="0">
                <a:latin typeface="+mj-lt"/>
              </a:rPr>
              <a:t>por la materia normal, ni por la materia oscura, ya que ejercen una fuerza </a:t>
            </a:r>
            <a:r>
              <a:rPr lang="es-ES" sz="1600" dirty="0" smtClean="0">
                <a:latin typeface="+mj-lt"/>
              </a:rPr>
              <a:t>gravitacional de </a:t>
            </a:r>
            <a:r>
              <a:rPr lang="es-ES" sz="1600" dirty="0">
                <a:latin typeface="+mj-lt"/>
              </a:rPr>
              <a:t>atracción. En su lugar, se cree que un nuevo tipo de materia, llamada </a:t>
            </a:r>
            <a:r>
              <a:rPr lang="es-ES" sz="1600" b="1" dirty="0" smtClean="0">
                <a:latin typeface="+mj-lt"/>
              </a:rPr>
              <a:t>energía oscura</a:t>
            </a:r>
            <a:r>
              <a:rPr lang="es-ES" sz="1600" dirty="0">
                <a:latin typeface="+mj-lt"/>
              </a:rPr>
              <a:t>, ejerce una fuerza repulsiva que hace que el Universo se expanda más </a:t>
            </a:r>
            <a:r>
              <a:rPr lang="es-ES" sz="1600" dirty="0" smtClean="0">
                <a:latin typeface="+mj-lt"/>
              </a:rPr>
              <a:t>rápidamente de </a:t>
            </a:r>
            <a:r>
              <a:rPr lang="es-ES" sz="1600" dirty="0">
                <a:latin typeface="+mj-lt"/>
              </a:rPr>
              <a:t>lo predicho por la teoría de la relatividad general de Einstein. </a:t>
            </a:r>
            <a:endParaRPr lang="es-ES" sz="1600" dirty="0" smtClean="0">
              <a:latin typeface="+mj-lt"/>
            </a:endParaRPr>
          </a:p>
          <a:p>
            <a:pPr algn="just">
              <a:spcAft>
                <a:spcPts val="600"/>
              </a:spcAft>
            </a:pPr>
            <a:r>
              <a:rPr lang="es-ES" sz="1600" dirty="0" smtClean="0">
                <a:latin typeface="+mj-lt"/>
              </a:rPr>
              <a:t>Los </a:t>
            </a:r>
            <a:r>
              <a:rPr lang="es-ES" sz="1600" dirty="0">
                <a:latin typeface="+mj-lt"/>
              </a:rPr>
              <a:t>átomos </a:t>
            </a:r>
            <a:r>
              <a:rPr lang="es-ES" sz="1600" dirty="0" smtClean="0">
                <a:latin typeface="+mj-lt"/>
              </a:rPr>
              <a:t>normales, el </a:t>
            </a:r>
            <a:r>
              <a:rPr lang="es-ES" sz="1600" dirty="0">
                <a:latin typeface="+mj-lt"/>
              </a:rPr>
              <a:t>tipo del que estamos hechos, sólo representan alrededor de 4% del </a:t>
            </a:r>
            <a:r>
              <a:rPr lang="es-ES" sz="1600" dirty="0" smtClean="0">
                <a:latin typeface="+mj-lt"/>
              </a:rPr>
              <a:t>Universo, mientras </a:t>
            </a:r>
            <a:r>
              <a:rPr lang="es-ES" sz="1600" dirty="0">
                <a:latin typeface="+mj-lt"/>
              </a:rPr>
              <a:t>que aproximadamente </a:t>
            </a:r>
            <a:r>
              <a:rPr lang="es-ES" sz="1600" dirty="0" smtClean="0">
                <a:latin typeface="+mj-lt"/>
              </a:rPr>
              <a:t>22% </a:t>
            </a:r>
            <a:r>
              <a:rPr lang="es-ES" sz="1600" dirty="0">
                <a:latin typeface="+mj-lt"/>
              </a:rPr>
              <a:t>es materia oscura y </a:t>
            </a:r>
            <a:r>
              <a:rPr lang="es-ES" sz="1600" dirty="0" smtClean="0">
                <a:latin typeface="+mj-lt"/>
              </a:rPr>
              <a:t>74% </a:t>
            </a:r>
            <a:r>
              <a:rPr lang="es-ES" sz="1600" dirty="0">
                <a:latin typeface="+mj-lt"/>
              </a:rPr>
              <a:t>es energía oscura.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488" y="1754797"/>
            <a:ext cx="3920734" cy="208060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359399" y="4122118"/>
            <a:ext cx="3420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dirty="0" smtClean="0">
                <a:latin typeface="NewBaskervilleStd-Roman"/>
              </a:rPr>
              <a:t>Proporciones </a:t>
            </a:r>
            <a:r>
              <a:rPr lang="es-ES" sz="1200" dirty="0">
                <a:latin typeface="NewBaskervilleStd-Roman"/>
              </a:rPr>
              <a:t>de la teoría de la materia, la materia y energía oscuras.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7140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8</a:t>
            </a:r>
            <a:r>
              <a:rPr lang="es-ES" sz="1600" b="1" dirty="0" smtClean="0">
                <a:solidFill>
                  <a:schemeClr val="bg1"/>
                </a:solidFill>
              </a:rPr>
              <a:t>. La conexión cósmica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4790" y="997713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8.3. Problemas y perspectivas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84790" y="1367045"/>
            <a:ext cx="8289310" cy="52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>
                <a:latin typeface="+mj-lt"/>
              </a:rPr>
              <a:t>La comprensión de la física a distancias cortas y grandes está lejos de ser completa.</a:t>
            </a:r>
          </a:p>
          <a:p>
            <a:pPr algn="just">
              <a:spcAft>
                <a:spcPts val="600"/>
              </a:spcAft>
            </a:pPr>
            <a:r>
              <a:rPr lang="es-ES" sz="1600" dirty="0" smtClean="0">
                <a:latin typeface="+mj-lt"/>
              </a:rPr>
              <a:t>Los </a:t>
            </a:r>
            <a:r>
              <a:rPr lang="es-ES" sz="1600" dirty="0">
                <a:latin typeface="+mj-lt"/>
              </a:rPr>
              <a:t>físicos de partículas enfrentan muchas preguntas sin </a:t>
            </a:r>
            <a:r>
              <a:rPr lang="es-ES" sz="1600" dirty="0" smtClean="0">
                <a:latin typeface="+mj-lt"/>
              </a:rPr>
              <a:t>responder:</a:t>
            </a: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¿Cuál es el destino del Universo?</a:t>
            </a: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</a:t>
            </a:r>
            <a:r>
              <a:rPr lang="es-ES" sz="1600" dirty="0">
                <a:latin typeface="+mj-lt"/>
              </a:rPr>
              <a:t>Por qué hay </a:t>
            </a:r>
            <a:r>
              <a:rPr lang="es-ES" sz="1600" dirty="0" smtClean="0">
                <a:latin typeface="+mj-lt"/>
              </a:rPr>
              <a:t>tan poca </a:t>
            </a:r>
            <a:r>
              <a:rPr lang="es-ES" sz="1600" dirty="0">
                <a:latin typeface="+mj-lt"/>
              </a:rPr>
              <a:t>antimateria en el Universo? </a:t>
            </a:r>
            <a:endParaRPr lang="es-ES" sz="1600" dirty="0" smtClean="0">
              <a:latin typeface="+mj-lt"/>
            </a:endParaRP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</a:t>
            </a:r>
            <a:r>
              <a:rPr lang="es-ES" sz="1600" dirty="0">
                <a:latin typeface="+mj-lt"/>
              </a:rPr>
              <a:t>Los neutrinos tienen una masa pequeña y, si es </a:t>
            </a:r>
            <a:r>
              <a:rPr lang="es-ES" sz="1600" dirty="0" smtClean="0">
                <a:latin typeface="+mj-lt"/>
              </a:rPr>
              <a:t>así, cuánto </a:t>
            </a:r>
            <a:r>
              <a:rPr lang="es-ES" sz="1600" dirty="0">
                <a:latin typeface="+mj-lt"/>
              </a:rPr>
              <a:t>aportan a la “materia oscura” que mantiene unido gravitacionalmente al Universo?</a:t>
            </a: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+mj-lt"/>
              </a:rPr>
              <a:t>¿Cómo se pueden entender las más recientes mediciones astronómicas, que </a:t>
            </a:r>
            <a:r>
              <a:rPr lang="es-ES" sz="1600" dirty="0" smtClean="0">
                <a:latin typeface="+mj-lt"/>
              </a:rPr>
              <a:t>muestran que </a:t>
            </a:r>
            <a:r>
              <a:rPr lang="es-ES" sz="1600" dirty="0">
                <a:latin typeface="+mj-lt"/>
              </a:rPr>
              <a:t>la expansión del Universo es acelerada y que acaso exista un tipo de “fuerza antigravedad</a:t>
            </a:r>
            <a:r>
              <a:rPr lang="es-ES" sz="1600" dirty="0" smtClean="0">
                <a:latin typeface="+mj-lt"/>
              </a:rPr>
              <a:t>”, o </a:t>
            </a:r>
            <a:r>
              <a:rPr lang="es-ES" sz="1600" dirty="0">
                <a:latin typeface="+mj-lt"/>
              </a:rPr>
              <a:t>energía oscura, que actúa entre galaxias enormemente separadas? </a:t>
            </a:r>
            <a:endParaRPr lang="es-ES" sz="1600" dirty="0" smtClean="0">
              <a:latin typeface="+mj-lt"/>
            </a:endParaRP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</a:t>
            </a:r>
            <a:r>
              <a:rPr lang="es-ES" sz="1600" dirty="0">
                <a:latin typeface="+mj-lt"/>
              </a:rPr>
              <a:t>Es </a:t>
            </a:r>
            <a:r>
              <a:rPr lang="es-ES" sz="1600" dirty="0" smtClean="0">
                <a:latin typeface="+mj-lt"/>
              </a:rPr>
              <a:t>posible unificar </a:t>
            </a:r>
            <a:r>
              <a:rPr lang="es-ES" sz="1600" dirty="0">
                <a:latin typeface="+mj-lt"/>
              </a:rPr>
              <a:t>las teorías fuerte y electrodébil en una forma lógica y consistente? </a:t>
            </a:r>
            <a:endParaRPr lang="es-ES" sz="1600" dirty="0" smtClean="0">
              <a:latin typeface="+mj-lt"/>
            </a:endParaRP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</a:t>
            </a:r>
            <a:r>
              <a:rPr lang="es-ES" sz="1600" dirty="0">
                <a:latin typeface="+mj-lt"/>
              </a:rPr>
              <a:t>Por qué </a:t>
            </a:r>
            <a:r>
              <a:rPr lang="es-ES" sz="1600" dirty="0" smtClean="0">
                <a:latin typeface="+mj-lt"/>
              </a:rPr>
              <a:t>los quarks </a:t>
            </a:r>
            <a:r>
              <a:rPr lang="es-ES" sz="1600" dirty="0">
                <a:latin typeface="+mj-lt"/>
              </a:rPr>
              <a:t>y los leptones forman tres familias similares pero distintas</a:t>
            </a:r>
            <a:r>
              <a:rPr lang="es-ES" sz="1600" dirty="0" smtClean="0">
                <a:latin typeface="+mj-lt"/>
              </a:rPr>
              <a:t>?</a:t>
            </a: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</a:t>
            </a:r>
            <a:r>
              <a:rPr lang="es-ES" sz="1600" dirty="0">
                <a:latin typeface="+mj-lt"/>
              </a:rPr>
              <a:t>Los muones son </a:t>
            </a:r>
            <a:r>
              <a:rPr lang="es-ES" sz="1600" dirty="0" smtClean="0">
                <a:latin typeface="+mj-lt"/>
              </a:rPr>
              <a:t>lo mismo </a:t>
            </a:r>
            <a:r>
              <a:rPr lang="es-ES" sz="1600" dirty="0">
                <a:latin typeface="+mj-lt"/>
              </a:rPr>
              <a:t>que los electrones (aparte de sus masas diferentes), o tienen sutiles </a:t>
            </a:r>
            <a:r>
              <a:rPr lang="es-ES" sz="1600" dirty="0" smtClean="0">
                <a:latin typeface="+mj-lt"/>
              </a:rPr>
              <a:t>diferencias que </a:t>
            </a:r>
            <a:r>
              <a:rPr lang="es-ES" sz="1600" dirty="0">
                <a:latin typeface="+mj-lt"/>
              </a:rPr>
              <a:t>no se han detectado</a:t>
            </a:r>
            <a:r>
              <a:rPr lang="es-ES" sz="1600" dirty="0" smtClean="0">
                <a:latin typeface="+mj-lt"/>
              </a:rPr>
              <a:t>?</a:t>
            </a: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</a:t>
            </a:r>
            <a:r>
              <a:rPr lang="es-ES" sz="1600" dirty="0">
                <a:latin typeface="+mj-lt"/>
              </a:rPr>
              <a:t>Por qué algunas partículas tienen carga y otras son neutras?</a:t>
            </a: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latin typeface="+mj-lt"/>
              </a:rPr>
              <a:t>¿Por qué los quarks portan una carga fraccional? </a:t>
            </a:r>
            <a:endParaRPr lang="es-ES" sz="1600" dirty="0" smtClean="0">
              <a:latin typeface="+mj-lt"/>
            </a:endParaRP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</a:t>
            </a:r>
            <a:r>
              <a:rPr lang="es-ES" sz="1600" dirty="0">
                <a:latin typeface="+mj-lt"/>
              </a:rPr>
              <a:t>Qué determina las masas de las </a:t>
            </a:r>
            <a:r>
              <a:rPr lang="es-ES" sz="1600" dirty="0" smtClean="0">
                <a:latin typeface="+mj-lt"/>
              </a:rPr>
              <a:t>partículas elementales</a:t>
            </a:r>
            <a:r>
              <a:rPr lang="es-ES" sz="1600" dirty="0">
                <a:latin typeface="+mj-lt"/>
              </a:rPr>
              <a:t>? </a:t>
            </a:r>
            <a:endParaRPr lang="es-ES" sz="1600" dirty="0" smtClean="0">
              <a:latin typeface="+mj-lt"/>
            </a:endParaRPr>
          </a:p>
          <a:p>
            <a:pPr marL="177800" indent="-1778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s-ES" sz="1600" dirty="0" smtClean="0">
                <a:latin typeface="+mj-lt"/>
              </a:rPr>
              <a:t>¿</a:t>
            </a:r>
            <a:r>
              <a:rPr lang="es-ES" sz="1600" dirty="0">
                <a:latin typeface="+mj-lt"/>
              </a:rPr>
              <a:t>L</a:t>
            </a:r>
            <a:r>
              <a:rPr lang="es-ES" sz="1600" dirty="0" smtClean="0">
                <a:latin typeface="+mj-lt"/>
              </a:rPr>
              <a:t>os </a:t>
            </a:r>
            <a:r>
              <a:rPr lang="es-ES" sz="1600" dirty="0">
                <a:latin typeface="+mj-lt"/>
              </a:rPr>
              <a:t>leptones y los quarks tienen una </a:t>
            </a:r>
            <a:r>
              <a:rPr lang="es-ES" sz="1600" dirty="0" smtClean="0">
                <a:latin typeface="+mj-lt"/>
              </a:rPr>
              <a:t>subestructura?</a:t>
            </a:r>
          </a:p>
          <a:p>
            <a:pPr algn="just"/>
            <a:r>
              <a:rPr lang="es-ES" sz="1600" dirty="0" smtClean="0">
                <a:latin typeface="+mj-lt"/>
              </a:rPr>
              <a:t>…</a:t>
            </a:r>
            <a:endParaRPr lang="es-E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827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41900" y="2565400"/>
            <a:ext cx="370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es-ES" dirty="0" smtClean="0">
                <a:latin typeface="Nunito Sans" panose="00000500000000000000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	Rafael Artacho Cañadas</a:t>
            </a:r>
          </a:p>
          <a:p>
            <a:pPr marL="355600" indent="-355600"/>
            <a:r>
              <a:rPr lang="es-ES" dirty="0" smtClean="0">
                <a:latin typeface="Nunito Sans" panose="00000500000000000000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	</a:t>
            </a:r>
            <a:endParaRPr lang="es-ES" dirty="0">
              <a:latin typeface="FontAwesome" pitchFamily="2" charset="0"/>
              <a:ea typeface="Segoe UI Emoji" panose="020B0502040204020203" pitchFamily="34" charset="0"/>
              <a:cs typeface="Segoe UI" panose="020B0502040204020203" pitchFamily="34" charset="0"/>
            </a:endParaRPr>
          </a:p>
          <a:p>
            <a:pPr marL="355600" indent="-355600"/>
            <a:r>
              <a:rPr lang="es-ES" dirty="0" smtClean="0">
                <a:solidFill>
                  <a:srgbClr val="0070C0"/>
                </a:solidFill>
                <a:latin typeface="FontAwesome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</a:t>
            </a:r>
            <a:r>
              <a:rPr lang="es-ES" dirty="0" smtClean="0">
                <a:latin typeface="Nunito Sans" panose="00000500000000000000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 	</a:t>
            </a:r>
            <a:r>
              <a:rPr lang="es-ES" dirty="0" smtClean="0">
                <a:latin typeface="Nunito Sans" panose="00000500000000000000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Granada</a:t>
            </a:r>
            <a:endParaRPr lang="es-ES" dirty="0" smtClean="0">
              <a:latin typeface="Nunito Sans" panose="00000500000000000000" pitchFamily="2" charset="0"/>
              <a:ea typeface="Segoe UI Emoji" panose="020B0502040204020203" pitchFamily="34" charset="0"/>
              <a:cs typeface="Segoe UI" panose="020B0502040204020203" pitchFamily="34" charset="0"/>
            </a:endParaRPr>
          </a:p>
          <a:p>
            <a:pPr marL="355600" indent="-355600"/>
            <a:endParaRPr lang="es-ES" dirty="0">
              <a:latin typeface="Nunito Sans" panose="00000500000000000000" pitchFamily="2" charset="0"/>
              <a:ea typeface="Segoe UI Emoji" panose="020B0502040204020203" pitchFamily="34" charset="0"/>
              <a:cs typeface="Segoe UI" panose="020B0502040204020203" pitchFamily="34" charset="0"/>
            </a:endParaRPr>
          </a:p>
          <a:p>
            <a:pPr marL="355600" indent="-355600"/>
            <a:r>
              <a:rPr lang="es-ES" dirty="0" smtClean="0">
                <a:solidFill>
                  <a:srgbClr val="0070C0"/>
                </a:solidFill>
                <a:latin typeface="FontAwesome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</a:t>
            </a:r>
            <a:r>
              <a:rPr lang="es-ES" dirty="0" smtClean="0">
                <a:latin typeface="FontAwesome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s-ES" dirty="0" smtClean="0">
                <a:latin typeface="Nunito Sans" panose="00000500000000000000" pitchFamily="2" charset="0"/>
                <a:ea typeface="Segoe UI Emoji" panose="020B0502040204020203" pitchFamily="34" charset="0"/>
                <a:cs typeface="Segoe UI" panose="020B0502040204020203" pitchFamily="34" charset="0"/>
              </a:rPr>
              <a:t>artacho1955@gmail.com</a:t>
            </a:r>
            <a:endParaRPr lang="es-ES" dirty="0">
              <a:latin typeface="FontAwesome" pitchFamily="2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9600" y="26924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70C0"/>
                </a:solidFill>
              </a:rPr>
              <a:t>Información de Contacto</a:t>
            </a:r>
            <a:endParaRPr lang="es-ES" sz="3600" b="1" dirty="0">
              <a:solidFill>
                <a:srgbClr val="0070C0"/>
              </a:solidFill>
            </a:endParaRPr>
          </a:p>
        </p:txBody>
      </p:sp>
      <p:pic>
        <p:nvPicPr>
          <p:cNvPr id="4" name="Imagen 3" descr="File:Simpleicons Interface user-black-close-up-shape.svg ...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6670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Modelo nuclear del átomo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2.2. Estructura del núcleo</a:t>
            </a:r>
            <a:endParaRPr lang="es-ES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372" y="1392607"/>
            <a:ext cx="1915227" cy="191522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2900" y="4838565"/>
            <a:ext cx="839469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Todos los núcleos están compuestos de dos tipos de partículas: </a:t>
            </a:r>
            <a:r>
              <a:rPr lang="es-ES" sz="1600" i="1" dirty="0">
                <a:solidFill>
                  <a:srgbClr val="00B0F0"/>
                </a:solidFill>
              </a:rPr>
              <a:t>protones</a:t>
            </a:r>
            <a:r>
              <a:rPr lang="es-ES" sz="1600" dirty="0"/>
              <a:t> y </a:t>
            </a:r>
            <a:r>
              <a:rPr lang="es-ES" sz="1600" i="1" dirty="0">
                <a:solidFill>
                  <a:srgbClr val="00B0F0"/>
                </a:solidFill>
              </a:rPr>
              <a:t>neutrones</a:t>
            </a:r>
            <a:r>
              <a:rPr lang="es-ES" sz="1600" dirty="0"/>
              <a:t>. La única excepción es el núcleo de hidrógeno ordinario, que es un solo protón</a:t>
            </a:r>
            <a:r>
              <a:rPr lang="es-ES" sz="1600" dirty="0" smtClean="0"/>
              <a:t>.</a:t>
            </a:r>
            <a:endParaRPr lang="es-ES" sz="1600" dirty="0"/>
          </a:p>
        </p:txBody>
      </p:sp>
      <p:sp>
        <p:nvSpPr>
          <p:cNvPr id="10" name="59 CuadroTexto"/>
          <p:cNvSpPr txBox="1"/>
          <p:nvPr/>
        </p:nvSpPr>
        <p:spPr>
          <a:xfrm>
            <a:off x="342900" y="1450611"/>
            <a:ext cx="6294805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Él experimento de Rutherford solo demostraba que existía un núcleo positivo.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ym typeface="Wingdings"/>
              </a:rPr>
              <a:t>Más tarde, bombardeando núcleos atómicos con partículas aceleradas, demostró que los </a:t>
            </a:r>
            <a:r>
              <a:rPr lang="es-ES" sz="1600" i="1" dirty="0">
                <a:solidFill>
                  <a:srgbClr val="00B0F0"/>
                </a:solidFill>
                <a:sym typeface="Wingdings"/>
              </a:rPr>
              <a:t>protones</a:t>
            </a:r>
            <a:r>
              <a:rPr lang="es-ES" sz="1600" dirty="0">
                <a:sym typeface="Wingdings"/>
              </a:rPr>
              <a:t> resultaban ser constituyentes básicos de los núcleos</a:t>
            </a:r>
            <a:r>
              <a:rPr lang="es-ES" sz="1600" dirty="0" smtClean="0">
                <a:sym typeface="Wingdings"/>
              </a:rPr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ym typeface="Wingdings"/>
              </a:rPr>
              <a:t>La carga nuclear es múltiplo de la carga del protón +e</a:t>
            </a:r>
            <a:r>
              <a:rPr lang="es-ES" sz="1600" dirty="0" smtClean="0">
                <a:sym typeface="Wingdings"/>
              </a:rPr>
              <a:t>.</a:t>
            </a: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600" dirty="0">
              <a:sym typeface="Wingdings"/>
            </a:endParaRPr>
          </a:p>
          <a:p>
            <a:pPr algn="just">
              <a:spcAft>
                <a:spcPts val="600"/>
              </a:spcAft>
            </a:pPr>
            <a:endParaRPr lang="es-ES" sz="1600" dirty="0" smtClean="0">
              <a:sym typeface="Wingdings"/>
            </a:endParaRPr>
          </a:p>
          <a:p>
            <a:pPr marL="177800" indent="-1778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ym typeface="Wingdings"/>
              </a:rPr>
              <a:t>Ocurría que la masa de los núcleos no coincidía con la masa de los protones presentes. Esto llevó a la hipótesis de la existencia del </a:t>
            </a:r>
            <a:r>
              <a:rPr lang="es-ES" sz="1600" i="1" dirty="0">
                <a:solidFill>
                  <a:srgbClr val="00B0F0"/>
                </a:solidFill>
                <a:sym typeface="Wingdings"/>
              </a:rPr>
              <a:t>neutrón</a:t>
            </a:r>
            <a:r>
              <a:rPr lang="es-ES" sz="1600" dirty="0">
                <a:sym typeface="Wingdings"/>
              </a:rPr>
              <a:t> que se descubrió más tarde (entre 1930 y 1932</a:t>
            </a:r>
            <a:r>
              <a:rPr lang="es-ES" sz="1600" dirty="0" smtClean="0">
                <a:sym typeface="Wingdings"/>
              </a:rPr>
              <a:t>).</a:t>
            </a:r>
            <a:endParaRPr lang="es-ES" sz="1600" dirty="0">
              <a:sym typeface="Wingdings"/>
            </a:endParaRPr>
          </a:p>
        </p:txBody>
      </p:sp>
      <p:sp>
        <p:nvSpPr>
          <p:cNvPr id="11" name="58 CuadroTexto"/>
          <p:cNvSpPr txBox="1"/>
          <p:nvPr/>
        </p:nvSpPr>
        <p:spPr>
          <a:xfrm>
            <a:off x="527799" y="3307834"/>
            <a:ext cx="5621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</a:rPr>
              <a:t>Carga nuclear = </a:t>
            </a:r>
            <a:r>
              <a:rPr lang="es-ES" sz="1600" b="1" dirty="0" smtClean="0">
                <a:solidFill>
                  <a:schemeClr val="accent6">
                    <a:lumMod val="50000"/>
                  </a:schemeClr>
                </a:solidFill>
              </a:rPr>
              <a:t>+Ze              Z</a:t>
            </a:r>
            <a:r>
              <a:rPr lang="es-ES" sz="1600" dirty="0" smtClean="0">
                <a:solidFill>
                  <a:schemeClr val="accent6">
                    <a:lumMod val="50000"/>
                  </a:schemeClr>
                </a:solidFill>
              </a:rPr>
              <a:t> es el </a:t>
            </a:r>
            <a:r>
              <a:rPr lang="es-ES" sz="1600" b="1" dirty="0" smtClean="0">
                <a:solidFill>
                  <a:schemeClr val="accent6">
                    <a:lumMod val="50000"/>
                  </a:schemeClr>
                </a:solidFill>
              </a:rPr>
              <a:t>número atómico</a:t>
            </a:r>
            <a:endParaRPr lang="es-E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42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Modelo nuclear del átomo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2.2. Estructura del núcleo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2900" y="1392607"/>
            <a:ext cx="83947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el </a:t>
            </a:r>
            <a:r>
              <a:rPr lang="es-ES" sz="1600" b="1" dirty="0"/>
              <a:t>número atómico Z</a:t>
            </a:r>
            <a:r>
              <a:rPr lang="es-ES" sz="1600" dirty="0"/>
              <a:t>, que es igual al número de protones en el núcleo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el </a:t>
            </a:r>
            <a:r>
              <a:rPr lang="es-ES" sz="1600" b="1" dirty="0"/>
              <a:t>número de neutrones N</a:t>
            </a:r>
            <a:r>
              <a:rPr lang="es-ES" sz="1600" dirty="0"/>
              <a:t>, que es igual al número de neutrones en el núcleo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 smtClean="0"/>
              <a:t>el </a:t>
            </a:r>
            <a:r>
              <a:rPr lang="es-ES" sz="1600" b="1" dirty="0"/>
              <a:t>número de masa A</a:t>
            </a:r>
            <a:r>
              <a:rPr lang="es-ES" sz="1600" dirty="0"/>
              <a:t>, que es igual al número de nucleones en el núcleo (nucleón es un término genérico que se usa para referirse a un protón o a un neutrón</a:t>
            </a:r>
            <a:r>
              <a:rPr lang="es-ES" sz="1600" dirty="0" smtClean="0"/>
              <a:t>), A = Z + N</a:t>
            </a:r>
            <a:endParaRPr lang="es-ES" sz="1600" dirty="0"/>
          </a:p>
        </p:txBody>
      </p:sp>
      <p:sp>
        <p:nvSpPr>
          <p:cNvPr id="5" name="Rectángulo 4"/>
          <p:cNvSpPr/>
          <p:nvPr/>
        </p:nvSpPr>
        <p:spPr>
          <a:xfrm>
            <a:off x="342900" y="2738735"/>
            <a:ext cx="8394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El símbolo que se usa para representar el núcleo </a:t>
            </a:r>
            <a:r>
              <a:rPr lang="es-ES" sz="1600" dirty="0" smtClean="0"/>
              <a:t>es: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3 CuadroTexto"/>
              <p:cNvSpPr txBox="1"/>
              <p:nvPr/>
            </p:nvSpPr>
            <p:spPr>
              <a:xfrm>
                <a:off x="4013311" y="3077289"/>
                <a:ext cx="485005" cy="34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s-ES" sz="1600" b="0" i="1" smtClean="0">
                              <a:latin typeface="Cambria Math"/>
                            </a:rPr>
                            <m:t>𝑍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𝐴</m:t>
                          </m:r>
                        </m:sup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𝑋</m:t>
                          </m:r>
                        </m:e>
                      </m:sPre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2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311" y="3077289"/>
                <a:ext cx="485005" cy="3434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ángulo 5"/>
          <p:cNvSpPr/>
          <p:nvPr/>
        </p:nvSpPr>
        <p:spPr>
          <a:xfrm>
            <a:off x="342900" y="3436104"/>
            <a:ext cx="8394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/>
              <a:t>donde </a:t>
            </a:r>
            <a:r>
              <a:rPr lang="es-ES" sz="1600" dirty="0"/>
              <a:t>X representa el símbolo químico del </a:t>
            </a:r>
            <a:r>
              <a:rPr lang="es-ES" sz="1600" dirty="0" smtClean="0"/>
              <a:t>elemento.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00 CuadroTexto"/>
              <p:cNvSpPr txBox="1"/>
              <p:nvPr/>
            </p:nvSpPr>
            <p:spPr>
              <a:xfrm>
                <a:off x="342900" y="3790046"/>
                <a:ext cx="8483600" cy="60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600" b="1" dirty="0" smtClean="0"/>
                  <a:t>Núclido</a:t>
                </a:r>
                <a:r>
                  <a:rPr lang="es-ES" sz="1600" dirty="0" smtClean="0"/>
                  <a:t>: Especie nuclear particular. Dos o más núclidos pueden tener el mismo número atómico Z, y distinto número másico A, se dice entonces que son </a:t>
                </a:r>
                <a:r>
                  <a:rPr lang="es-ES" sz="1600" b="1" dirty="0" smtClean="0"/>
                  <a:t>isótopos</a:t>
                </a:r>
                <a:r>
                  <a:rPr lang="es-ES" sz="1600" dirty="0" smtClean="0"/>
                  <a:t>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  <m:r>
                      <a:rPr lang="es-E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sz="1600" i="1"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238</m:t>
                        </m:r>
                      </m:sup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endParaRPr lang="es-ES" sz="1600" dirty="0"/>
              </a:p>
            </p:txBody>
          </p:sp>
        </mc:Choice>
        <mc:Fallback xmlns="">
          <p:sp>
            <p:nvSpPr>
              <p:cNvPr id="13" name="10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3790046"/>
                <a:ext cx="8483600" cy="601831"/>
              </a:xfrm>
              <a:prstGeom prst="rect">
                <a:avLst/>
              </a:prstGeom>
              <a:blipFill>
                <a:blip r:embed="rId3"/>
                <a:stretch>
                  <a:fillRect l="-359" t="-2041" r="-359" b="-1122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102 CuadroTexto"/>
          <p:cNvSpPr txBox="1"/>
          <p:nvPr/>
        </p:nvSpPr>
        <p:spPr>
          <a:xfrm>
            <a:off x="444500" y="4487415"/>
            <a:ext cx="82931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Todos los isótopos de un mismo elemento químico presentan idénticas propiedades químicas.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100 CuadroTexto"/>
              <p:cNvSpPr txBox="1"/>
              <p:nvPr/>
            </p:nvSpPr>
            <p:spPr>
              <a:xfrm>
                <a:off x="349250" y="5182340"/>
                <a:ext cx="8483600" cy="83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ES" sz="1600" b="1" dirty="0" smtClean="0"/>
                  <a:t>Núcleos Isótonos</a:t>
                </a:r>
                <a:r>
                  <a:rPr lang="es-ES" sz="1600" dirty="0" smtClean="0"/>
                  <a:t>: Son núcleos que tienen el mismo número de N y distinto Z: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s-ES" sz="16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sPre>
                    <m:r>
                      <a:rPr lang="es-ES" sz="16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s-ES" sz="16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sPre>
                  </m:oMath>
                </a14:m>
                <a:endParaRPr lang="es-ES" sz="1600" dirty="0" smtClean="0"/>
              </a:p>
              <a:p>
                <a:pPr algn="just"/>
                <a:endParaRPr lang="es-ES" sz="1600" dirty="0"/>
              </a:p>
              <a:p>
                <a:pPr algn="just"/>
                <a:r>
                  <a:rPr lang="es-ES" sz="1600" b="1" dirty="0" smtClean="0"/>
                  <a:t>Núcleos</a:t>
                </a:r>
                <a:r>
                  <a:rPr lang="es-ES" sz="1600" dirty="0" smtClean="0"/>
                  <a:t> </a:t>
                </a:r>
                <a:r>
                  <a:rPr lang="es-ES" sz="1600" b="1" dirty="0" err="1" smtClean="0"/>
                  <a:t>Isóbaros</a:t>
                </a:r>
                <a:r>
                  <a:rPr lang="es-ES" sz="1600" dirty="0" smtClean="0"/>
                  <a:t>: Son núcleos que tienen el mismo A y distinto Z distinto N: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s-ES" sz="14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  <m:sup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𝐴𝑙</m:t>
                        </m:r>
                      </m:e>
                    </m:sPre>
                    <m:r>
                      <a:rPr lang="es-E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16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ES" sz="1600" i="1">
                        <a:latin typeface="Cambria Math" panose="02040503050406030204" pitchFamily="18" charset="0"/>
                      </a:rPr>
                      <m:t> </m:t>
                    </m:r>
                    <m:sPre>
                      <m:sPrePr>
                        <m:ctrlPr>
                          <a:rPr lang="es-ES" sz="16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  <m: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  <m:e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𝑀𝑔</m:t>
                        </m:r>
                      </m:e>
                    </m:sPre>
                  </m:oMath>
                </a14:m>
                <a:endParaRPr lang="es-ES" sz="1600" dirty="0"/>
              </a:p>
            </p:txBody>
          </p:sp>
        </mc:Choice>
        <mc:Fallback xmlns="">
          <p:sp>
            <p:nvSpPr>
              <p:cNvPr id="10" name="100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50" y="5182340"/>
                <a:ext cx="8483600" cy="837152"/>
              </a:xfrm>
              <a:prstGeom prst="rect">
                <a:avLst/>
              </a:prstGeom>
              <a:blipFill>
                <a:blip r:embed="rId4"/>
                <a:stretch>
                  <a:fillRect l="-359" t="-730" b="-94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18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uadroTexto 32"/>
          <p:cNvSpPr txBox="1"/>
          <p:nvPr/>
        </p:nvSpPr>
        <p:spPr>
          <a:xfrm>
            <a:off x="4651990" y="571311"/>
            <a:ext cx="440310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2. Modelo nuclear del átomo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42900" y="1023275"/>
            <a:ext cx="83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2060"/>
                </a:solidFill>
              </a:rPr>
              <a:t>2.2. Estructura del núcleo</a:t>
            </a:r>
            <a:endParaRPr lang="es-ES" b="1" dirty="0">
              <a:solidFill>
                <a:srgbClr val="002060"/>
              </a:solidFill>
            </a:endParaRPr>
          </a:p>
        </p:txBody>
      </p:sp>
      <p:sp>
        <p:nvSpPr>
          <p:cNvPr id="10" name="14 CuadroTexto"/>
          <p:cNvSpPr txBox="1"/>
          <p:nvPr/>
        </p:nvSpPr>
        <p:spPr>
          <a:xfrm>
            <a:off x="370586" y="1413684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Unidad de masa atómica</a:t>
            </a:r>
            <a:endParaRPr lang="es-ES" b="1" dirty="0">
              <a:solidFill>
                <a:srgbClr val="00B0F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0586" y="1804093"/>
            <a:ext cx="5776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Definimos la unidad de masa atómica:</a:t>
            </a:r>
            <a:endParaRPr lang="es-E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3 CuadroTexto"/>
              <p:cNvSpPr txBox="1"/>
              <p:nvPr/>
            </p:nvSpPr>
            <p:spPr>
              <a:xfrm>
                <a:off x="655970" y="2191237"/>
                <a:ext cx="1479829" cy="5533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1 </m:t>
                      </m:r>
                      <m:r>
                        <a:rPr lang="es-ES" sz="1600" b="0" i="1" smtClean="0">
                          <a:latin typeface="Cambria Math"/>
                        </a:rPr>
                        <m:t>𝑢</m:t>
                      </m:r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12</m:t>
                          </m:r>
                        </m:den>
                      </m:f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</m:sPre>
                        </m:sub>
                      </m:sSub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5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70" y="2191237"/>
                <a:ext cx="1479829" cy="5533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5 Rectángulo"/>
              <p:cNvSpPr/>
              <p:nvPr/>
            </p:nvSpPr>
            <p:spPr>
              <a:xfrm>
                <a:off x="2403000" y="2142647"/>
                <a:ext cx="4812600" cy="601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sPre>
                            <m:sPre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es-ES" sz="1600" i="1">
                                  <a:latin typeface="Cambria Math"/>
                                </a:rPr>
                                <m:t>12</m:t>
                              </m:r>
                            </m:sup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𝐶</m:t>
                              </m:r>
                            </m:e>
                          </m:sPre>
                        </m:sub>
                      </m:sSub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12 </m:t>
                          </m:r>
                          <m:f>
                            <m:fPr>
                              <m:type m:val="lin"/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</a:rPr>
                                <m:t>𝑚𝑜𝑙</m:t>
                              </m:r>
                            </m:den>
                          </m:f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6,022·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23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type m:val="lin"/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600" b="0" i="1" smtClean="0">
                                  <a:latin typeface="Cambria Math"/>
                                </a:rPr>
                                <m:t>á</m:t>
                              </m:r>
                              <m:r>
                                <a:rPr lang="es-ES" sz="1600" b="0" i="1" smtClean="0">
                                  <a:latin typeface="Cambria Math"/>
                                </a:rPr>
                                <m:t>𝑡𝑜𝑚𝑜𝑠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/>
                                </a:rPr>
                                <m:t>𝑚𝑜𝑙</m:t>
                              </m:r>
                            </m:den>
                          </m:f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=1,992·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−23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000" y="2142647"/>
                <a:ext cx="4812600" cy="6014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15 CuadroTexto"/>
              <p:cNvSpPr txBox="1"/>
              <p:nvPr/>
            </p:nvSpPr>
            <p:spPr>
              <a:xfrm>
                <a:off x="834123" y="3099106"/>
                <a:ext cx="3615542" cy="584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smtClean="0">
                          <a:latin typeface="Cambria Math"/>
                        </a:rPr>
                        <m:t>1 </m:t>
                      </m:r>
                      <m:r>
                        <a:rPr lang="es-ES" sz="1600" b="0" i="1" smtClean="0">
                          <a:latin typeface="Cambria Math"/>
                        </a:rPr>
                        <m:t>𝑢</m:t>
                      </m:r>
                      <m:r>
                        <a:rPr lang="es-ES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smtClean="0">
                              <a:latin typeface="Cambria Math"/>
                            </a:rPr>
                            <m:t>1,992·</m:t>
                          </m:r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/>
                                </a:rPr>
                                <m:t>−23</m:t>
                              </m:r>
                            </m:sup>
                          </m:sSup>
                          <m:r>
                            <a:rPr lang="es-ES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s-ES" sz="1600" b="0" i="1" smtClean="0"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s-ES" sz="1600" b="0" i="1" smtClean="0">
                          <a:latin typeface="Cambria Math"/>
                        </a:rPr>
                        <m:t>=1,66·</m:t>
                      </m:r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s-ES" sz="1600" b="0" i="1" smtClean="0">
                              <a:latin typeface="Cambria Math"/>
                            </a:rPr>
                            <m:t>−24</m:t>
                          </m:r>
                        </m:sup>
                      </m:sSup>
                      <m:r>
                        <a:rPr lang="es-ES" sz="1600" b="0" i="1" smtClean="0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7" name="15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23" y="3099106"/>
                <a:ext cx="3615542" cy="5848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6 Rectángulo"/>
              <p:cNvSpPr/>
              <p:nvPr/>
            </p:nvSpPr>
            <p:spPr>
              <a:xfrm>
                <a:off x="5081388" y="3228140"/>
                <a:ext cx="2123915" cy="3385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 smtClean="0">
                          <a:latin typeface="Cambria Math"/>
                        </a:rPr>
                        <m:t>1 </m:t>
                      </m:r>
                      <m:r>
                        <a:rPr lang="es-ES" sz="1600" i="1" smtClean="0">
                          <a:latin typeface="Cambria Math"/>
                        </a:rPr>
                        <m:t>𝑢</m:t>
                      </m:r>
                      <m:r>
                        <a:rPr lang="es-ES" sz="1600" i="1" smtClean="0">
                          <a:latin typeface="Cambria Math"/>
                        </a:rPr>
                        <m:t>=1,66·</m:t>
                      </m:r>
                      <m:sSup>
                        <m:sSup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6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s-ES" sz="1600" i="1">
                              <a:latin typeface="Cambria Math"/>
                            </a:rPr>
                            <m:t>−2</m:t>
                          </m:r>
                          <m:r>
                            <a:rPr lang="es-ES" sz="1600" b="0" i="1" smtClean="0"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es-ES" sz="1600" i="1">
                          <a:latin typeface="Cambria Math"/>
                        </a:rPr>
                        <m:t> </m:t>
                      </m:r>
                      <m:r>
                        <a:rPr lang="es-ES" sz="1600" b="0" i="1" smtClean="0">
                          <a:latin typeface="Cambria Math"/>
                        </a:rPr>
                        <m:t>𝑘</m:t>
                      </m:r>
                      <m:r>
                        <a:rPr lang="es-ES" sz="1600" i="1">
                          <a:latin typeface="Cambria Math"/>
                        </a:rPr>
                        <m:t>𝑔</m:t>
                      </m:r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8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1388" y="3228140"/>
                <a:ext cx="212391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14 CuadroTexto"/>
          <p:cNvSpPr txBox="1"/>
          <p:nvPr/>
        </p:nvSpPr>
        <p:spPr>
          <a:xfrm>
            <a:off x="370586" y="4079785"/>
            <a:ext cx="7897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 </a:t>
            </a:r>
            <a:r>
              <a:rPr lang="es-ES" b="1" dirty="0" smtClean="0">
                <a:solidFill>
                  <a:srgbClr val="00B0F0"/>
                </a:solidFill>
              </a:rPr>
              <a:t>Carga y masa del protón, neutrón y electrón</a:t>
            </a:r>
            <a:endParaRPr lang="es-ES" b="1" dirty="0">
              <a:solidFill>
                <a:srgbClr val="00B0F0"/>
              </a:solidFill>
            </a:endParaRPr>
          </a:p>
        </p:txBody>
      </p:sp>
      <p:graphicFrame>
        <p:nvGraphicFramePr>
          <p:cNvPr id="20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597877"/>
              </p:ext>
            </p:extLst>
          </p:nvPr>
        </p:nvGraphicFramePr>
        <p:xfrm>
          <a:off x="655970" y="4625280"/>
          <a:ext cx="7980031" cy="135543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834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4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85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Partícula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Masa (u)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Masa (kg)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Carga </a:t>
                      </a:r>
                      <a:r>
                        <a:rPr lang="es-ES" sz="1400" baseline="0" dirty="0" smtClean="0"/>
                        <a:t> (C)</a:t>
                      </a:r>
                      <a:endParaRPr lang="es-E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85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Protones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1,007276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1,67262 · 10</a:t>
                      </a:r>
                      <a:r>
                        <a:rPr lang="es-ES" sz="1400" baseline="30000" dirty="0" smtClean="0"/>
                        <a:t>–27</a:t>
                      </a:r>
                      <a:endParaRPr lang="es-ES" sz="1400" baseline="300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1,6·10</a:t>
                      </a:r>
                      <a:r>
                        <a:rPr lang="es-ES" sz="1400" baseline="30000" dirty="0" smtClean="0"/>
                        <a:t>-19</a:t>
                      </a:r>
                      <a:endParaRPr lang="es-ES" sz="1400" baseline="300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85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Neutrones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1,008665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1,67493 · 10</a:t>
                      </a:r>
                      <a:r>
                        <a:rPr lang="es-ES" sz="1400" baseline="30000" dirty="0" smtClean="0"/>
                        <a:t>–27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No tienen</a:t>
                      </a:r>
                      <a:endParaRPr lang="es-ES" sz="1400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859"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Electrones</a:t>
                      </a:r>
                      <a:endParaRPr lang="es-E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1/1837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ES" sz="1400" dirty="0" smtClean="0"/>
                        <a:t>9,1 · 10</a:t>
                      </a:r>
                      <a:r>
                        <a:rPr lang="es-ES" sz="1400" baseline="30000" dirty="0" smtClean="0"/>
                        <a:t>−31</a:t>
                      </a:r>
                      <a:endParaRPr lang="es-E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/>
                        <a:t>-1,6·10</a:t>
                      </a:r>
                      <a:r>
                        <a:rPr lang="es-ES" sz="1400" baseline="30000" dirty="0" smtClean="0"/>
                        <a:t>-19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8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unito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9060</TotalTime>
  <Words>11645</Words>
  <Application>Microsoft Office PowerPoint</Application>
  <PresentationFormat>Presentación en pantalla (4:3)</PresentationFormat>
  <Paragraphs>778</Paragraphs>
  <Slides>63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63</vt:i4>
      </vt:variant>
    </vt:vector>
  </HeadingPairs>
  <TitlesOfParts>
    <vt:vector size="78" baseType="lpstr">
      <vt:lpstr>Arial</vt:lpstr>
      <vt:lpstr>Calibri</vt:lpstr>
      <vt:lpstr>Cambria Math</vt:lpstr>
      <vt:lpstr>FontAwesome</vt:lpstr>
      <vt:lpstr>NewBaskervilleStd-Italic</vt:lpstr>
      <vt:lpstr>NewBaskervilleStd-Roman</vt:lpstr>
      <vt:lpstr>Nunito Sans</vt:lpstr>
      <vt:lpstr>Segoe UI</vt:lpstr>
      <vt:lpstr>Segoe UI Emoji</vt:lpstr>
      <vt:lpstr>Symbol</vt:lpstr>
      <vt:lpstr>Wingdings</vt:lpstr>
      <vt:lpstr>Wingdings 2</vt:lpstr>
      <vt:lpstr>Wingdings 3</vt:lpstr>
      <vt:lpstr>WWDOC01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Rafael Artacho Cañadas</dc:creator>
  <cp:lastModifiedBy>Rafael Artacho Cañadas</cp:lastModifiedBy>
  <cp:revision>605</cp:revision>
  <dcterms:created xsi:type="dcterms:W3CDTF">2017-11-25T07:07:06Z</dcterms:created>
  <dcterms:modified xsi:type="dcterms:W3CDTF">2025-07-25T08:40:48Z</dcterms:modified>
</cp:coreProperties>
</file>