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handoutMasterIdLst>
    <p:handoutMasterId r:id="rId66"/>
  </p:handoutMasterIdLst>
  <p:sldIdLst>
    <p:sldId id="256" r:id="rId2"/>
    <p:sldId id="284" r:id="rId3"/>
    <p:sldId id="357" r:id="rId4"/>
    <p:sldId id="436" r:id="rId5"/>
    <p:sldId id="371" r:id="rId6"/>
    <p:sldId id="437" r:id="rId7"/>
    <p:sldId id="493" r:id="rId8"/>
    <p:sldId id="438" r:id="rId9"/>
    <p:sldId id="439" r:id="rId10"/>
    <p:sldId id="374" r:id="rId11"/>
    <p:sldId id="375" r:id="rId12"/>
    <p:sldId id="441" r:id="rId13"/>
    <p:sldId id="442" r:id="rId14"/>
    <p:sldId id="443" r:id="rId15"/>
    <p:sldId id="444" r:id="rId16"/>
    <p:sldId id="445" r:id="rId17"/>
    <p:sldId id="446" r:id="rId18"/>
    <p:sldId id="447" r:id="rId19"/>
    <p:sldId id="448" r:id="rId20"/>
    <p:sldId id="449" r:id="rId21"/>
    <p:sldId id="450" r:id="rId22"/>
    <p:sldId id="451" r:id="rId23"/>
    <p:sldId id="452" r:id="rId24"/>
    <p:sldId id="453" r:id="rId25"/>
    <p:sldId id="454" r:id="rId26"/>
    <p:sldId id="455" r:id="rId27"/>
    <p:sldId id="456" r:id="rId28"/>
    <p:sldId id="457" r:id="rId29"/>
    <p:sldId id="458" r:id="rId30"/>
    <p:sldId id="459" r:id="rId31"/>
    <p:sldId id="460" r:id="rId32"/>
    <p:sldId id="461" r:id="rId33"/>
    <p:sldId id="462" r:id="rId34"/>
    <p:sldId id="463" r:id="rId35"/>
    <p:sldId id="464" r:id="rId36"/>
    <p:sldId id="465" r:id="rId37"/>
    <p:sldId id="466" r:id="rId38"/>
    <p:sldId id="467" r:id="rId39"/>
    <p:sldId id="470" r:id="rId40"/>
    <p:sldId id="469" r:id="rId41"/>
    <p:sldId id="471" r:id="rId42"/>
    <p:sldId id="472" r:id="rId43"/>
    <p:sldId id="473" r:id="rId44"/>
    <p:sldId id="474" r:id="rId45"/>
    <p:sldId id="475" r:id="rId46"/>
    <p:sldId id="476" r:id="rId47"/>
    <p:sldId id="477" r:id="rId48"/>
    <p:sldId id="478" r:id="rId49"/>
    <p:sldId id="480" r:id="rId50"/>
    <p:sldId id="479" r:id="rId51"/>
    <p:sldId id="481" r:id="rId52"/>
    <p:sldId id="482" r:id="rId53"/>
    <p:sldId id="483" r:id="rId54"/>
    <p:sldId id="484" r:id="rId55"/>
    <p:sldId id="485" r:id="rId56"/>
    <p:sldId id="489" r:id="rId57"/>
    <p:sldId id="486" r:id="rId58"/>
    <p:sldId id="487" r:id="rId59"/>
    <p:sldId id="488" r:id="rId60"/>
    <p:sldId id="490" r:id="rId61"/>
    <p:sldId id="491" r:id="rId62"/>
    <p:sldId id="492" r:id="rId63"/>
    <p:sldId id="324"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0099FF"/>
    <a:srgbClr val="660066"/>
    <a:srgbClr val="FF3300"/>
    <a:srgbClr val="FF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50" autoAdjust="0"/>
    <p:restoredTop sz="94660"/>
  </p:normalViewPr>
  <p:slideViewPr>
    <p:cSldViewPr snapToGrid="0">
      <p:cViewPr varScale="1">
        <p:scale>
          <a:sx n="75" d="100"/>
          <a:sy n="75" d="100"/>
        </p:scale>
        <p:origin x="924"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F8F8D7-557D-4F1D-B56D-DC46477EF97B}" type="datetimeFigureOut">
              <a:rPr lang="es-ES" smtClean="0"/>
              <a:t>25/07/2025</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24BB57-768C-4E80-9E4D-133551E8284E}" type="slidenum">
              <a:rPr lang="es-ES" smtClean="0"/>
              <a:t>‹Nº›</a:t>
            </a:fld>
            <a:endParaRPr lang="es-ES"/>
          </a:p>
        </p:txBody>
      </p:sp>
    </p:spTree>
    <p:extLst>
      <p:ext uri="{BB962C8B-B14F-4D97-AF65-F5344CB8AC3E}">
        <p14:creationId xmlns:p14="http://schemas.microsoft.com/office/powerpoint/2010/main" val="337357478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8DF924-6E06-49EF-A8DE-50D50EBC2EFA}" type="datetimeFigureOut">
              <a:rPr lang="es-ES" smtClean="0"/>
              <a:t>25/07/2025</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7B2BD3-B4DF-432B-995C-E1CF55AA4FEB}" type="slidenum">
              <a:rPr lang="es-ES" smtClean="0"/>
              <a:t>‹Nº›</a:t>
            </a:fld>
            <a:endParaRPr lang="es-ES"/>
          </a:p>
        </p:txBody>
      </p:sp>
    </p:spTree>
    <p:extLst>
      <p:ext uri="{BB962C8B-B14F-4D97-AF65-F5344CB8AC3E}">
        <p14:creationId xmlns:p14="http://schemas.microsoft.com/office/powerpoint/2010/main" val="108709596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212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4930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slide" Target="../slides/slid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ángulo 12"/>
          <p:cNvSpPr/>
          <p:nvPr userDrawn="1"/>
        </p:nvSpPr>
        <p:spPr>
          <a:xfrm>
            <a:off x="4382638" y="549321"/>
            <a:ext cx="4761362" cy="2873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Paralelogramo 8"/>
          <p:cNvSpPr/>
          <p:nvPr userDrawn="1"/>
        </p:nvSpPr>
        <p:spPr>
          <a:xfrm>
            <a:off x="551421" y="267661"/>
            <a:ext cx="4296804" cy="288912"/>
          </a:xfrm>
          <a:prstGeom prst="parallelogram">
            <a:avLst>
              <a:gd name="adj" fmla="val 7734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Paralelogramo 10"/>
          <p:cNvSpPr/>
          <p:nvPr userDrawn="1"/>
        </p:nvSpPr>
        <p:spPr>
          <a:xfrm>
            <a:off x="324988" y="549321"/>
            <a:ext cx="4313688" cy="287315"/>
          </a:xfrm>
          <a:prstGeom prst="parallelogram">
            <a:avLst>
              <a:gd name="adj" fmla="val 8135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riángulo rectángulo 6"/>
          <p:cNvSpPr/>
          <p:nvPr userDrawn="1"/>
        </p:nvSpPr>
        <p:spPr>
          <a:xfrm flipV="1">
            <a:off x="0" y="0"/>
            <a:ext cx="1064525" cy="1378425"/>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riángulo isósceles 7"/>
          <p:cNvSpPr/>
          <p:nvPr userDrawn="1"/>
        </p:nvSpPr>
        <p:spPr>
          <a:xfrm>
            <a:off x="855047" y="0"/>
            <a:ext cx="416541" cy="27000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p:cNvSpPr txBox="1"/>
          <p:nvPr userDrawn="1"/>
        </p:nvSpPr>
        <p:spPr>
          <a:xfrm>
            <a:off x="0" y="0"/>
            <a:ext cx="866775" cy="338554"/>
          </a:xfrm>
          <a:prstGeom prst="rect">
            <a:avLst/>
          </a:prstGeom>
          <a:noFill/>
        </p:spPr>
        <p:txBody>
          <a:bodyPr wrap="square" rtlCol="0">
            <a:spAutoFit/>
          </a:bodyPr>
          <a:lstStyle/>
          <a:p>
            <a:r>
              <a:rPr lang="es-ES" sz="1600" b="1" dirty="0" smtClean="0">
                <a:solidFill>
                  <a:schemeClr val="bg1"/>
                </a:solidFill>
              </a:rPr>
              <a:t>FÍSICA</a:t>
            </a:r>
            <a:endParaRPr lang="es-ES" sz="1600" b="1" dirty="0">
              <a:solidFill>
                <a:schemeClr val="bg1"/>
              </a:solidFill>
            </a:endParaRPr>
          </a:p>
        </p:txBody>
      </p:sp>
      <p:sp>
        <p:nvSpPr>
          <p:cNvPr id="16" name="CuadroTexto 15"/>
          <p:cNvSpPr txBox="1"/>
          <p:nvPr userDrawn="1"/>
        </p:nvSpPr>
        <p:spPr>
          <a:xfrm>
            <a:off x="0" y="237985"/>
            <a:ext cx="393700" cy="338554"/>
          </a:xfrm>
          <a:prstGeom prst="rect">
            <a:avLst/>
          </a:prstGeom>
          <a:noFill/>
        </p:spPr>
        <p:txBody>
          <a:bodyPr wrap="square" rtlCol="0">
            <a:spAutoFit/>
          </a:bodyPr>
          <a:lstStyle/>
          <a:p>
            <a:r>
              <a:rPr lang="es-ES" sz="1600" b="1" dirty="0" smtClean="0">
                <a:solidFill>
                  <a:schemeClr val="bg1"/>
                </a:solidFill>
              </a:rPr>
              <a:t>2º</a:t>
            </a:r>
            <a:endParaRPr lang="es-ES" sz="1600" b="1" dirty="0">
              <a:solidFill>
                <a:schemeClr val="bg1"/>
              </a:solidFill>
            </a:endParaRPr>
          </a:p>
        </p:txBody>
      </p:sp>
      <p:sp>
        <p:nvSpPr>
          <p:cNvPr id="17" name="Rectángulo 16"/>
          <p:cNvSpPr/>
          <p:nvPr userDrawn="1"/>
        </p:nvSpPr>
        <p:spPr>
          <a:xfrm>
            <a:off x="0" y="6629400"/>
            <a:ext cx="9144000" cy="2285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p:cNvSpPr txBox="1"/>
          <p:nvPr userDrawn="1"/>
        </p:nvSpPr>
        <p:spPr>
          <a:xfrm>
            <a:off x="-66675" y="6642556"/>
            <a:ext cx="2415654" cy="184666"/>
          </a:xfrm>
          <a:prstGeom prst="rect">
            <a:avLst/>
          </a:prstGeom>
          <a:noFill/>
        </p:spPr>
        <p:txBody>
          <a:bodyPr wrap="square" tIns="0" bIns="0" rtlCol="0">
            <a:spAutoFit/>
          </a:bodyPr>
          <a:lstStyle/>
          <a:p>
            <a:r>
              <a:rPr lang="es-ES" sz="1200" dirty="0" smtClean="0">
                <a:solidFill>
                  <a:schemeClr val="bg1"/>
                </a:solidFill>
              </a:rPr>
              <a:t>Rafael Artacho Cañadas</a:t>
            </a:r>
            <a:endParaRPr lang="es-ES" sz="1200" dirty="0">
              <a:solidFill>
                <a:schemeClr val="bg1"/>
              </a:solidFill>
            </a:endParaRPr>
          </a:p>
        </p:txBody>
      </p:sp>
      <p:sp>
        <p:nvSpPr>
          <p:cNvPr id="20" name="CuadroTexto 19"/>
          <p:cNvSpPr txBox="1"/>
          <p:nvPr userDrawn="1"/>
        </p:nvSpPr>
        <p:spPr>
          <a:xfrm>
            <a:off x="8120417" y="6642556"/>
            <a:ext cx="928047" cy="184666"/>
          </a:xfrm>
          <a:prstGeom prst="rect">
            <a:avLst/>
          </a:prstGeom>
          <a:noFill/>
        </p:spPr>
        <p:txBody>
          <a:bodyPr wrap="square" lIns="0" tIns="0" rIns="0" bIns="0" rtlCol="0">
            <a:spAutoFit/>
          </a:bodyPr>
          <a:lstStyle/>
          <a:p>
            <a:pPr algn="r"/>
            <a:fld id="{97ADD3B9-7012-4487-87AB-CEB091580AB4}" type="slidenum">
              <a:rPr lang="es-ES" sz="1200" smtClean="0">
                <a:solidFill>
                  <a:schemeClr val="bg1"/>
                </a:solidFill>
              </a:rPr>
              <a:pPr algn="r"/>
              <a:t>‹Nº›</a:t>
            </a:fld>
            <a:r>
              <a:rPr lang="es-ES" sz="1200" dirty="0" smtClean="0">
                <a:solidFill>
                  <a:schemeClr val="bg1"/>
                </a:solidFill>
              </a:rPr>
              <a:t> de 63</a:t>
            </a:r>
            <a:endParaRPr lang="es-ES" sz="1200" dirty="0">
              <a:solidFill>
                <a:schemeClr val="bg1"/>
              </a:solidFill>
            </a:endParaRPr>
          </a:p>
        </p:txBody>
      </p:sp>
      <p:sp>
        <p:nvSpPr>
          <p:cNvPr id="19" name="CuadroTexto 18"/>
          <p:cNvSpPr txBox="1"/>
          <p:nvPr userDrawn="1"/>
        </p:nvSpPr>
        <p:spPr>
          <a:xfrm>
            <a:off x="855048" y="303118"/>
            <a:ext cx="4245590" cy="246221"/>
          </a:xfrm>
          <a:prstGeom prst="rect">
            <a:avLst/>
          </a:prstGeom>
          <a:noFill/>
        </p:spPr>
        <p:txBody>
          <a:bodyPr wrap="square" lIns="0" tIns="0" rIns="0" bIns="0" rtlCol="0">
            <a:spAutoFit/>
          </a:bodyPr>
          <a:lstStyle/>
          <a:p>
            <a:r>
              <a:rPr lang="es-ES" sz="1600" b="1" dirty="0" smtClean="0">
                <a:solidFill>
                  <a:schemeClr val="bg1"/>
                </a:solidFill>
              </a:rPr>
              <a:t>Bloque </a:t>
            </a:r>
            <a:r>
              <a:rPr lang="es-ES" sz="1600" b="1" dirty="0" smtClean="0">
                <a:solidFill>
                  <a:schemeClr val="bg1"/>
                </a:solidFill>
              </a:rPr>
              <a:t>4: </a:t>
            </a:r>
            <a:r>
              <a:rPr lang="es-ES" sz="1600" b="1" dirty="0" smtClean="0">
                <a:solidFill>
                  <a:schemeClr val="bg1"/>
                </a:solidFill>
              </a:rPr>
              <a:t>FÍSICA </a:t>
            </a:r>
            <a:r>
              <a:rPr lang="es-ES" sz="1600" b="1" dirty="0" smtClean="0">
                <a:solidFill>
                  <a:schemeClr val="bg1"/>
                </a:solidFill>
              </a:rPr>
              <a:t>RELATIVISTA, …</a:t>
            </a:r>
            <a:endParaRPr lang="es-ES" sz="1600" b="1" dirty="0">
              <a:solidFill>
                <a:schemeClr val="bg1"/>
              </a:solidFill>
            </a:endParaRPr>
          </a:p>
        </p:txBody>
      </p:sp>
      <p:sp>
        <p:nvSpPr>
          <p:cNvPr id="21" name="CuadroTexto 20"/>
          <p:cNvSpPr txBox="1"/>
          <p:nvPr userDrawn="1"/>
        </p:nvSpPr>
        <p:spPr>
          <a:xfrm>
            <a:off x="616044" y="584010"/>
            <a:ext cx="3282856" cy="246221"/>
          </a:xfrm>
          <a:prstGeom prst="rect">
            <a:avLst/>
          </a:prstGeom>
          <a:noFill/>
        </p:spPr>
        <p:txBody>
          <a:bodyPr wrap="square" lIns="0" tIns="0" rIns="0" bIns="0" rtlCol="0">
            <a:spAutoFit/>
          </a:bodyPr>
          <a:lstStyle/>
          <a:p>
            <a:r>
              <a:rPr lang="es-ES" sz="1600" b="1" dirty="0" smtClean="0"/>
              <a:t>11. </a:t>
            </a:r>
            <a:r>
              <a:rPr lang="es-ES" sz="1600" b="1" dirty="0" smtClean="0"/>
              <a:t>FÍSICA CUÁNTICA</a:t>
            </a:r>
            <a:endParaRPr lang="es-ES" sz="1600" b="1" dirty="0"/>
          </a:p>
        </p:txBody>
      </p:sp>
      <p:grpSp>
        <p:nvGrpSpPr>
          <p:cNvPr id="22" name="Grupo 21"/>
          <p:cNvGrpSpPr/>
          <p:nvPr userDrawn="1"/>
        </p:nvGrpSpPr>
        <p:grpSpPr>
          <a:xfrm>
            <a:off x="8730106" y="90849"/>
            <a:ext cx="318358" cy="430887"/>
            <a:chOff x="7081997" y="86271"/>
            <a:chExt cx="318358" cy="430887"/>
          </a:xfrm>
        </p:grpSpPr>
        <p:grpSp>
          <p:nvGrpSpPr>
            <p:cNvPr id="23" name="Grupo 22"/>
            <p:cNvGrpSpPr/>
            <p:nvPr/>
          </p:nvGrpSpPr>
          <p:grpSpPr>
            <a:xfrm>
              <a:off x="7081997" y="86271"/>
              <a:ext cx="318358" cy="284811"/>
              <a:chOff x="7077234" y="158271"/>
              <a:chExt cx="318358" cy="284811"/>
            </a:xfrm>
          </p:grpSpPr>
          <p:sp>
            <p:nvSpPr>
              <p:cNvPr id="25" name="Rectángulo redondeado 24"/>
              <p:cNvSpPr/>
              <p:nvPr/>
            </p:nvSpPr>
            <p:spPr>
              <a:xfrm>
                <a:off x="7110413" y="262510"/>
                <a:ext cx="252000" cy="180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Triángulo isósceles 25"/>
              <p:cNvSpPr/>
              <p:nvPr/>
            </p:nvSpPr>
            <p:spPr>
              <a:xfrm>
                <a:off x="7110413" y="202743"/>
                <a:ext cx="252000" cy="720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dondear rectángulo de esquina del mismo lado 26"/>
              <p:cNvSpPr/>
              <p:nvPr/>
            </p:nvSpPr>
            <p:spPr>
              <a:xfrm>
                <a:off x="7200413" y="335082"/>
                <a:ext cx="72000" cy="10800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8" name="Conector recto 27"/>
              <p:cNvCxnSpPr/>
              <p:nvPr/>
            </p:nvCxnSpPr>
            <p:spPr>
              <a:xfrm flipV="1">
                <a:off x="7077234" y="159809"/>
                <a:ext cx="159179" cy="94817"/>
              </a:xfrm>
              <a:prstGeom prst="line">
                <a:avLst/>
              </a:prstGeom>
              <a:ln w="285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Conector recto 28"/>
              <p:cNvCxnSpPr/>
              <p:nvPr/>
            </p:nvCxnSpPr>
            <p:spPr>
              <a:xfrm flipH="1" flipV="1">
                <a:off x="7236414" y="159809"/>
                <a:ext cx="159178" cy="94817"/>
              </a:xfrm>
              <a:prstGeom prst="line">
                <a:avLst/>
              </a:prstGeom>
              <a:ln w="28575" cap="rnd">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Rectángulo redondeado 29"/>
              <p:cNvSpPr/>
              <p:nvPr/>
            </p:nvSpPr>
            <p:spPr>
              <a:xfrm>
                <a:off x="7293143" y="158271"/>
                <a:ext cx="45719" cy="5400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4" name="CuadroTexto 23">
              <a:hlinkClick r:id="rId4" action="ppaction://hlinksldjump"/>
            </p:cNvPr>
            <p:cNvSpPr txBox="1"/>
            <p:nvPr/>
          </p:nvSpPr>
          <p:spPr>
            <a:xfrm>
              <a:off x="7109731" y="86271"/>
              <a:ext cx="262892" cy="430887"/>
            </a:xfrm>
            <a:prstGeom prst="rect">
              <a:avLst/>
            </a:prstGeom>
            <a:noFill/>
          </p:spPr>
          <p:txBody>
            <a:bodyPr wrap="none" lIns="0" tIns="0" rIns="0" bIns="0" rtlCol="0">
              <a:spAutoFit/>
            </a:bodyPr>
            <a:lstStyle/>
            <a:p>
              <a:endParaRPr lang="es-ES" sz="700" dirty="0" smtClean="0">
                <a:solidFill>
                  <a:srgbClr val="0070C0"/>
                </a:solidFill>
              </a:endParaRPr>
            </a:p>
            <a:p>
              <a:endParaRPr lang="es-ES" sz="700" dirty="0">
                <a:solidFill>
                  <a:srgbClr val="0070C0"/>
                </a:solidFill>
              </a:endParaRPr>
            </a:p>
            <a:p>
              <a:endParaRPr lang="es-ES" sz="700" dirty="0" smtClean="0">
                <a:solidFill>
                  <a:srgbClr val="0070C0"/>
                </a:solidFill>
              </a:endParaRPr>
            </a:p>
            <a:p>
              <a:r>
                <a:rPr lang="es-ES" sz="700" dirty="0" smtClean="0">
                  <a:solidFill>
                    <a:srgbClr val="0070C0"/>
                  </a:solidFill>
                </a:rPr>
                <a:t>INICIO</a:t>
              </a:r>
              <a:endParaRPr lang="es-ES" sz="700" dirty="0">
                <a:solidFill>
                  <a:srgbClr val="0070C0"/>
                </a:solidFill>
              </a:endParaRPr>
            </a:p>
          </p:txBody>
        </p:sp>
      </p:grpSp>
      <p:pic>
        <p:nvPicPr>
          <p:cNvPr id="2" name="Imagen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832" y="556573"/>
            <a:ext cx="273600" cy="288000"/>
          </a:xfrm>
          <a:prstGeom prst="rect">
            <a:avLst/>
          </a:prstGeom>
        </p:spPr>
      </p:pic>
    </p:spTree>
    <p:extLst>
      <p:ext uri="{BB962C8B-B14F-4D97-AF65-F5344CB8AC3E}">
        <p14:creationId xmlns:p14="http://schemas.microsoft.com/office/powerpoint/2010/main" val="3375324363"/>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3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hyperlink" Target="http://www.educaplus.org/game/efecto-fotoelectrico"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slide" Target="slide5.xml"/><Relationship Id="rId7" Type="http://schemas.openxmlformats.org/officeDocument/2006/relationships/slide" Target="slide47.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46.xml"/><Relationship Id="rId5" Type="http://schemas.openxmlformats.org/officeDocument/2006/relationships/slide" Target="slide22.xml"/><Relationship Id="rId10" Type="http://schemas.openxmlformats.org/officeDocument/2006/relationships/slide" Target="slide62.xml"/><Relationship Id="rId4" Type="http://schemas.openxmlformats.org/officeDocument/2006/relationships/slide" Target="slide15.xml"/><Relationship Id="rId9" Type="http://schemas.openxmlformats.org/officeDocument/2006/relationships/slide" Target="slide59.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2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5.png"/><Relationship Id="rId7" Type="http://schemas.openxmlformats.org/officeDocument/2006/relationships/hyperlink" Target="http://es.wikipedia.org/wiki/Archivo:Triple_expansion_engine_animation.gif"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10.jpeg"/><Relationship Id="rId4" Type="http://schemas.openxmlformats.org/officeDocument/2006/relationships/image" Target="../media/image6.png"/><Relationship Id="rId9" Type="http://schemas.openxmlformats.org/officeDocument/2006/relationships/hyperlink" Target="http://en.wikipedia.org/wiki/File:Clausius.jp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hyperlink" Target="http://iesbinef.educa.aragon.es/fiqui/Matomicos/espectros/simulabohr.htm" TargetMode="External"/><Relationship Id="rId5" Type="http://schemas.openxmlformats.org/officeDocument/2006/relationships/image" Target="../media/image67.jpe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micro.magnet.fsu.edu/htmltutorials/source/colortemperature/colortemperature.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3.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8.png"/></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6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62.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phet.colorado.edu/sims/html/blackbody-spectrum/latest/blackbody-spectrum_es.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20.png"/><Relationship Id="rId3" Type="http://schemas.microsoft.com/office/2007/relationships/hdphoto" Target="../media/hdphoto1.wdp"/><Relationship Id="rId12"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2.xml"/><Relationship Id="rId11" Type="http://schemas.openxmlformats.org/officeDocument/2006/relationships/image" Target="../media/image29.png"/><Relationship Id="rId15" Type="http://schemas.openxmlformats.org/officeDocument/2006/relationships/image" Target="../media/image24.png"/><Relationship Id="rId10" Type="http://schemas.openxmlformats.org/officeDocument/2006/relationships/image" Target="../media/image28.png"/><Relationship Id="rId9" Type="http://schemas.openxmlformats.org/officeDocument/2006/relationships/image" Target="../media/image27.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Imagen 13"/>
          <p:cNvPicPr>
            <a:picLocks noChangeAspect="1"/>
          </p:cNvPicPr>
          <p:nvPr/>
        </p:nvPicPr>
        <p:blipFill rotWithShape="1">
          <a:blip r:embed="rId2"/>
          <a:srcRect t="10250" b="22301"/>
          <a:stretch/>
        </p:blipFill>
        <p:spPr>
          <a:xfrm>
            <a:off x="0" y="1415845"/>
            <a:ext cx="9144000" cy="3156154"/>
          </a:xfrm>
          <a:prstGeom prst="rect">
            <a:avLst/>
          </a:prstGeom>
        </p:spPr>
      </p:pic>
      <p:sp>
        <p:nvSpPr>
          <p:cNvPr id="4" name="Triángulo rectángulo 3"/>
          <p:cNvSpPr/>
          <p:nvPr/>
        </p:nvSpPr>
        <p:spPr>
          <a:xfrm flipV="1">
            <a:off x="0" y="-1"/>
            <a:ext cx="2838734" cy="469483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Triángulo isósceles 5"/>
          <p:cNvSpPr/>
          <p:nvPr/>
        </p:nvSpPr>
        <p:spPr>
          <a:xfrm>
            <a:off x="1978925" y="0"/>
            <a:ext cx="1719617" cy="141936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0" y="6509982"/>
            <a:ext cx="9144000" cy="36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p:cNvSpPr txBox="1"/>
          <p:nvPr/>
        </p:nvSpPr>
        <p:spPr>
          <a:xfrm>
            <a:off x="0" y="441847"/>
            <a:ext cx="2232736" cy="830997"/>
          </a:xfrm>
          <a:prstGeom prst="rect">
            <a:avLst/>
          </a:prstGeom>
          <a:noFill/>
        </p:spPr>
        <p:txBody>
          <a:bodyPr wrap="square" rtlCol="0">
            <a:spAutoFit/>
          </a:bodyPr>
          <a:lstStyle/>
          <a:p>
            <a:r>
              <a:rPr lang="es-ES" sz="4800" b="1" dirty="0" smtClean="0">
                <a:solidFill>
                  <a:schemeClr val="bg1"/>
                </a:solidFill>
              </a:rPr>
              <a:t>FÍSICA</a:t>
            </a:r>
            <a:endParaRPr lang="es-ES" sz="4800" b="1" dirty="0">
              <a:solidFill>
                <a:schemeClr val="bg1"/>
              </a:solidFill>
            </a:endParaRPr>
          </a:p>
        </p:txBody>
      </p:sp>
      <p:sp>
        <p:nvSpPr>
          <p:cNvPr id="9" name="CuadroTexto 8"/>
          <p:cNvSpPr txBox="1"/>
          <p:nvPr/>
        </p:nvSpPr>
        <p:spPr>
          <a:xfrm>
            <a:off x="0" y="1202711"/>
            <a:ext cx="1978925" cy="523220"/>
          </a:xfrm>
          <a:prstGeom prst="rect">
            <a:avLst/>
          </a:prstGeom>
          <a:noFill/>
        </p:spPr>
        <p:txBody>
          <a:bodyPr wrap="square" rtlCol="0">
            <a:spAutoFit/>
          </a:bodyPr>
          <a:lstStyle/>
          <a:p>
            <a:r>
              <a:rPr lang="es-ES" sz="2800" b="1" dirty="0" smtClean="0">
                <a:solidFill>
                  <a:schemeClr val="bg1"/>
                </a:solidFill>
              </a:rPr>
              <a:t>2º CURSO</a:t>
            </a:r>
            <a:endParaRPr lang="es-ES" sz="2800" b="1" dirty="0">
              <a:solidFill>
                <a:schemeClr val="bg1"/>
              </a:solidFill>
            </a:endParaRPr>
          </a:p>
        </p:txBody>
      </p:sp>
      <p:sp>
        <p:nvSpPr>
          <p:cNvPr id="16" name="CuadroTexto 15"/>
          <p:cNvSpPr txBox="1"/>
          <p:nvPr/>
        </p:nvSpPr>
        <p:spPr>
          <a:xfrm>
            <a:off x="3712192" y="385551"/>
            <a:ext cx="5431808" cy="615553"/>
          </a:xfrm>
          <a:prstGeom prst="rect">
            <a:avLst/>
          </a:prstGeom>
          <a:noFill/>
        </p:spPr>
        <p:txBody>
          <a:bodyPr wrap="square" lIns="0" tIns="0" rIns="0" bIns="0" rtlCol="0">
            <a:spAutoFit/>
          </a:bodyPr>
          <a:lstStyle/>
          <a:p>
            <a:r>
              <a:rPr lang="es-ES" sz="2000" b="1" dirty="0"/>
              <a:t>BLOQUE 4: </a:t>
            </a:r>
            <a:r>
              <a:rPr lang="es-ES" sz="2000" b="1" dirty="0">
                <a:solidFill>
                  <a:srgbClr val="0070C0"/>
                </a:solidFill>
              </a:rPr>
              <a:t>FÍSICA RELATIVISTA, CUÁNTICA</a:t>
            </a:r>
          </a:p>
          <a:p>
            <a:r>
              <a:rPr lang="es-ES" sz="2000" b="1" dirty="0">
                <a:solidFill>
                  <a:srgbClr val="0070C0"/>
                </a:solidFill>
              </a:rPr>
              <a:t>NUCLEAR Y DE PARTÍCULAS</a:t>
            </a:r>
            <a:endParaRPr lang="es-ES" sz="2000" b="1" dirty="0">
              <a:solidFill>
                <a:srgbClr val="0070C0"/>
              </a:solidFill>
            </a:endParaRPr>
          </a:p>
        </p:txBody>
      </p:sp>
      <p:sp>
        <p:nvSpPr>
          <p:cNvPr id="18" name="CuadroTexto 17"/>
          <p:cNvSpPr txBox="1"/>
          <p:nvPr/>
        </p:nvSpPr>
        <p:spPr>
          <a:xfrm>
            <a:off x="136476" y="4986740"/>
            <a:ext cx="8829723" cy="923330"/>
          </a:xfrm>
          <a:prstGeom prst="rect">
            <a:avLst/>
          </a:prstGeom>
          <a:noFill/>
        </p:spPr>
        <p:txBody>
          <a:bodyPr wrap="square" rtlCol="0">
            <a:spAutoFit/>
          </a:bodyPr>
          <a:lstStyle/>
          <a:p>
            <a:pPr algn="just"/>
            <a:r>
              <a:rPr lang="es-ES" dirty="0">
                <a:solidFill>
                  <a:schemeClr val="bg1">
                    <a:lumMod val="50000"/>
                  </a:schemeClr>
                </a:solidFill>
              </a:rPr>
              <a:t>La Teoría Especial de la Relatividad y la Física Cuántica se presentan como alternativas necesarias a la insuficiencia de la Física Clásica para resolver determinados hechos experimentales. </a:t>
            </a:r>
          </a:p>
        </p:txBody>
      </p:sp>
      <p:sp>
        <p:nvSpPr>
          <p:cNvPr id="19" name="CuadroTexto 18"/>
          <p:cNvSpPr txBox="1"/>
          <p:nvPr/>
        </p:nvSpPr>
        <p:spPr>
          <a:xfrm>
            <a:off x="6997700" y="6519446"/>
            <a:ext cx="2146300" cy="307777"/>
          </a:xfrm>
          <a:prstGeom prst="rect">
            <a:avLst/>
          </a:prstGeom>
          <a:noFill/>
        </p:spPr>
        <p:txBody>
          <a:bodyPr wrap="square" rtlCol="0">
            <a:spAutoFit/>
          </a:bodyPr>
          <a:lstStyle/>
          <a:p>
            <a:r>
              <a:rPr lang="es-ES" sz="1400" dirty="0" smtClean="0">
                <a:solidFill>
                  <a:schemeClr val="bg1"/>
                </a:solidFill>
              </a:rPr>
              <a:t>Rafael Artacho Cañadas</a:t>
            </a:r>
            <a:endParaRPr lang="es-ES" sz="1400" dirty="0">
              <a:solidFill>
                <a:schemeClr val="bg1"/>
              </a:solidFill>
            </a:endParaRPr>
          </a:p>
        </p:txBody>
      </p:sp>
      <p:sp>
        <p:nvSpPr>
          <p:cNvPr id="3" name="Rectángulo 2"/>
          <p:cNvSpPr/>
          <p:nvPr/>
        </p:nvSpPr>
        <p:spPr>
          <a:xfrm>
            <a:off x="3690598" y="978806"/>
            <a:ext cx="5453402" cy="369332"/>
          </a:xfrm>
          <a:prstGeom prst="rect">
            <a:avLst/>
          </a:prstGeom>
        </p:spPr>
        <p:txBody>
          <a:bodyPr wrap="square" lIns="0" tIns="0" rIns="0" bIns="0">
            <a:spAutoFit/>
          </a:bodyPr>
          <a:lstStyle/>
          <a:p>
            <a:r>
              <a:rPr lang="es-ES" sz="2400" b="1" dirty="0" smtClean="0">
                <a:solidFill>
                  <a:srgbClr val="00B0F0"/>
                </a:solidFill>
              </a:rPr>
              <a:t>11. </a:t>
            </a:r>
            <a:r>
              <a:rPr lang="es-ES" sz="2400" b="1" dirty="0" smtClean="0">
                <a:solidFill>
                  <a:srgbClr val="00B0F0"/>
                </a:solidFill>
              </a:rPr>
              <a:t>FÍSICA CUÁNTICA</a:t>
            </a:r>
            <a:endParaRPr lang="es-ES" sz="2400" b="1" dirty="0">
              <a:solidFill>
                <a:srgbClr val="00B0F0"/>
              </a:solidFill>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744" y="1725931"/>
            <a:ext cx="648000" cy="648000"/>
          </a:xfrm>
          <a:prstGeom prst="rect">
            <a:avLst/>
          </a:prstGeom>
        </p:spPr>
      </p:pic>
    </p:spTree>
    <p:extLst>
      <p:ext uri="{BB962C8B-B14F-4D97-AF65-F5344CB8AC3E}">
        <p14:creationId xmlns:p14="http://schemas.microsoft.com/office/powerpoint/2010/main" val="11722576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p:cNvGraphicFramePr>
            <a:graphicFrameLocks noGrp="1"/>
          </p:cNvGraphicFramePr>
          <p:nvPr>
            <p:extLst>
              <p:ext uri="{D42A27DB-BD31-4B8C-83A1-F6EECF244321}">
                <p14:modId xmlns:p14="http://schemas.microsoft.com/office/powerpoint/2010/main" val="493212797"/>
              </p:ext>
            </p:extLst>
          </p:nvPr>
        </p:nvGraphicFramePr>
        <p:xfrm>
          <a:off x="508000" y="1206500"/>
          <a:ext cx="8178801" cy="1737360"/>
        </p:xfrm>
        <a:graphic>
          <a:graphicData uri="http://schemas.openxmlformats.org/drawingml/2006/table">
            <a:tbl>
              <a:tblPr firstRow="1" bandRow="1">
                <a:tableStyleId>{7DF18680-E054-41AD-8BC1-D1AEF772440D}</a:tableStyleId>
              </a:tblPr>
              <a:tblGrid>
                <a:gridCol w="381000">
                  <a:extLst>
                    <a:ext uri="{9D8B030D-6E8A-4147-A177-3AD203B41FA5}">
                      <a16:colId xmlns:a16="http://schemas.microsoft.com/office/drawing/2014/main" val="2610252087"/>
                    </a:ext>
                  </a:extLst>
                </a:gridCol>
                <a:gridCol w="11938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370840">
                <a:tc>
                  <a:txBody>
                    <a:bodyPr/>
                    <a:lstStyle/>
                    <a:p>
                      <a:pPr algn="r">
                        <a:lnSpc>
                          <a:spcPct val="100000"/>
                        </a:lnSpc>
                      </a:pPr>
                      <a:r>
                        <a:rPr lang="es-ES" sz="1600" dirty="0" smtClean="0">
                          <a:latin typeface="+mn-lt"/>
                        </a:rPr>
                        <a:t>1.</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lnSpc>
                          <a:spcPct val="100000"/>
                        </a:lnSpc>
                      </a:pPr>
                      <a:r>
                        <a:rPr lang="es-ES" sz="1600" i="1" dirty="0" smtClean="0">
                          <a:latin typeface="+mn-lt"/>
                        </a:rPr>
                        <a:t>Dada la temperatura superficial de nuestro cuerpo, ¿qué tipo de radiación emiten los seres humanos?</a:t>
                      </a:r>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741680">
                <a:tc>
                  <a:txBody>
                    <a:bodyPr/>
                    <a:lstStyle/>
                    <a:p>
                      <a:pPr algn="r">
                        <a:lnSpc>
                          <a:spcPct val="100000"/>
                        </a:lnSpc>
                      </a:pPr>
                      <a:r>
                        <a:rPr lang="es-ES" sz="1600" b="0" dirty="0" smtClean="0">
                          <a:solidFill>
                            <a:schemeClr val="tx1"/>
                          </a:solidFill>
                          <a:latin typeface="+mn-lt"/>
                        </a:rPr>
                        <a:t>2.</a:t>
                      </a:r>
                      <a:endParaRPr lang="es-ES" sz="1600" b="0" dirty="0">
                        <a:solidFill>
                          <a:schemeClr val="tx1"/>
                        </a:solidFill>
                        <a:latin typeface="+mn-lt"/>
                      </a:endParaRPr>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pPr marL="0" indent="0" algn="just">
                        <a:lnSpc>
                          <a:spcPct val="100000"/>
                        </a:lnSpc>
                      </a:pPr>
                      <a:r>
                        <a:rPr lang="es-ES" sz="1600" i="1" dirty="0" smtClean="0">
                          <a:latin typeface="+mn-lt"/>
                        </a:rPr>
                        <a:t>La temperatura superficial del Sol es de unos 6000 𝐾. ¿A qué longitud de onda y a qué color corresponde el pico de emisión?</a:t>
                      </a:r>
                    </a:p>
                    <a:p>
                      <a:pPr marL="0" indent="0" algn="just">
                        <a:lnSpc>
                          <a:spcPct val="100000"/>
                        </a:lnSpc>
                      </a:pPr>
                      <a:r>
                        <a:rPr lang="es-ES" sz="1600" b="1" i="1" dirty="0" smtClean="0">
                          <a:latin typeface="+mn-lt"/>
                        </a:rPr>
                        <a:t>Sol</a:t>
                      </a:r>
                      <a:r>
                        <a:rPr lang="es-ES" sz="1600" i="1" dirty="0" smtClean="0">
                          <a:latin typeface="+mn-lt"/>
                        </a:rPr>
                        <a:t>: 𝜆 = 482 𝑛𝑚, azul</a:t>
                      </a:r>
                    </a:p>
                  </a:txBody>
                  <a:tcP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p:sp>
        <p:nvSpPr>
          <p:cNvPr id="4" name="CuadroTexto 3"/>
          <p:cNvSpPr txBox="1"/>
          <p:nvPr/>
        </p:nvSpPr>
        <p:spPr>
          <a:xfrm>
            <a:off x="4597400" y="5840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Tree>
    <p:extLst>
      <p:ext uri="{BB962C8B-B14F-4D97-AF65-F5344CB8AC3E}">
        <p14:creationId xmlns:p14="http://schemas.microsoft.com/office/powerpoint/2010/main" val="30107926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10" name="39 CuadroTexto"/>
          <p:cNvSpPr txBox="1"/>
          <p:nvPr/>
        </p:nvSpPr>
        <p:spPr>
          <a:xfrm>
            <a:off x="491238" y="1345711"/>
            <a:ext cx="5719061"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rPr>
              <a:t>Propuesta de Rayleigh-Jeans</a:t>
            </a:r>
            <a:endParaRPr lang="es-ES" b="1" dirty="0">
              <a:solidFill>
                <a:srgbClr val="00B0F0"/>
              </a:solidFill>
            </a:endParaRPr>
          </a:p>
        </p:txBody>
      </p:sp>
      <mc:AlternateContent xmlns:mc="http://schemas.openxmlformats.org/markup-compatibility/2006" xmlns:a14="http://schemas.microsoft.com/office/drawing/2010/main">
        <mc:Choice Requires="a14">
          <p:sp>
            <p:nvSpPr>
              <p:cNvPr id="21" name="8 CuadroTexto"/>
              <p:cNvSpPr txBox="1"/>
              <p:nvPr/>
            </p:nvSpPr>
            <p:spPr>
              <a:xfrm>
                <a:off x="6302186" y="2304816"/>
                <a:ext cx="1600886" cy="5549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𝐸</m:t>
                      </m:r>
                      <m:d>
                        <m:dPr>
                          <m:ctrlPr>
                            <a:rPr lang="es-ES" sz="1600" b="0" i="1" smtClean="0">
                              <a:latin typeface="Cambria Math" panose="02040503050406030204" pitchFamily="18" charset="0"/>
                            </a:rPr>
                          </m:ctrlPr>
                        </m:dPr>
                        <m:e>
                          <m:r>
                            <a:rPr lang="es-ES" sz="1600" b="0" i="1" smtClean="0">
                              <a:latin typeface="Cambria Math"/>
                              <a:ea typeface="Cambria Math"/>
                            </a:rPr>
                            <m:t>𝜆</m:t>
                          </m:r>
                          <m:r>
                            <a:rPr lang="es-ES" sz="1600" b="0" i="1" smtClean="0">
                              <a:latin typeface="Cambria Math"/>
                              <a:ea typeface="Cambria Math"/>
                            </a:rPr>
                            <m:t>,</m:t>
                          </m:r>
                          <m:r>
                            <a:rPr lang="es-ES" sz="1600" b="0" i="1" smtClean="0">
                              <a:latin typeface="Cambria Math"/>
                              <a:ea typeface="Cambria Math"/>
                            </a:rPr>
                            <m:t>𝑇</m:t>
                          </m:r>
                        </m:e>
                      </m:d>
                      <m:r>
                        <a:rPr lang="es-ES" sz="1600" b="0" i="1" smtClean="0">
                          <a:latin typeface="Cambria Math" panose="02040503050406030204" pitchFamily="18" charset="0"/>
                          <a:ea typeface="Cambria Math"/>
                        </a:rPr>
                        <m:t>=</m:t>
                      </m:r>
                      <m:f>
                        <m:fPr>
                          <m:ctrlPr>
                            <a:rPr lang="es-ES" sz="1600" b="0" i="1" smtClean="0">
                              <a:latin typeface="Cambria Math" panose="02040503050406030204" pitchFamily="18" charset="0"/>
                              <a:ea typeface="Cambria Math"/>
                            </a:rPr>
                          </m:ctrlPr>
                        </m:fPr>
                        <m:num>
                          <m:r>
                            <a:rPr lang="es-ES" sz="1600" b="0" i="1" smtClean="0">
                              <a:latin typeface="Cambria Math" panose="02040503050406030204" pitchFamily="18" charset="0"/>
                              <a:ea typeface="Cambria Math"/>
                            </a:rPr>
                            <m:t>2</m:t>
                          </m:r>
                          <m:r>
                            <a:rPr lang="es-ES" sz="1600" b="0" i="1" smtClean="0">
                              <a:latin typeface="Cambria Math" panose="02040503050406030204" pitchFamily="18" charset="0"/>
                              <a:ea typeface="Cambria Math" panose="02040503050406030204" pitchFamily="18" charset="0"/>
                            </a:rPr>
                            <m:t>𝑐𝐾𝑇</m:t>
                          </m:r>
                        </m:num>
                        <m:den>
                          <m:sSup>
                            <m:sSupPr>
                              <m:ctrlPr>
                                <a:rPr lang="es-ES" sz="1600" b="0" i="1" smtClean="0">
                                  <a:latin typeface="Cambria Math" panose="02040503050406030204" pitchFamily="18" charset="0"/>
                                  <a:ea typeface="Cambria Math"/>
                                </a:rPr>
                              </m:ctrlPr>
                            </m:sSupPr>
                            <m:e>
                              <m:r>
                                <a:rPr lang="es-ES" sz="1600" b="0" i="1" smtClean="0">
                                  <a:latin typeface="Cambria Math"/>
                                  <a:ea typeface="Cambria Math"/>
                                </a:rPr>
                                <m:t>𝜆</m:t>
                              </m:r>
                            </m:e>
                            <m:sup>
                              <m:r>
                                <a:rPr lang="es-ES" sz="1600" b="0" i="1" smtClean="0">
                                  <a:latin typeface="Cambria Math"/>
                                  <a:ea typeface="Cambria Math"/>
                                </a:rPr>
                                <m:t>4</m:t>
                              </m:r>
                            </m:sup>
                          </m:sSup>
                        </m:den>
                      </m:f>
                    </m:oMath>
                  </m:oMathPara>
                </a14:m>
                <a:endParaRPr lang="es-ES" sz="1600" dirty="0"/>
              </a:p>
            </p:txBody>
          </p:sp>
        </mc:Choice>
        <mc:Fallback xmlns="">
          <p:sp>
            <p:nvSpPr>
              <p:cNvPr id="21" name="8 CuadroTexto"/>
              <p:cNvSpPr txBox="1">
                <a:spLocks noRot="1" noChangeAspect="1" noMove="1" noResize="1" noEditPoints="1" noAdjustHandles="1" noChangeArrowheads="1" noChangeShapeType="1" noTextEdit="1"/>
              </p:cNvSpPr>
              <p:nvPr/>
            </p:nvSpPr>
            <p:spPr>
              <a:xfrm>
                <a:off x="6302186" y="2304816"/>
                <a:ext cx="1600886" cy="554960"/>
              </a:xfrm>
              <a:prstGeom prst="rect">
                <a:avLst/>
              </a:prstGeom>
              <a:blipFill>
                <a:blip r:embed="rId2"/>
                <a:stretch>
                  <a:fillRect/>
                </a:stretch>
              </a:blipFill>
            </p:spPr>
            <p:txBody>
              <a:bodyPr/>
              <a:lstStyle/>
              <a:p>
                <a:r>
                  <a:rPr lang="es-ES">
                    <a:noFill/>
                  </a:rPr>
                  <a:t> </a:t>
                </a:r>
              </a:p>
            </p:txBody>
          </p:sp>
        </mc:Fallback>
      </mc:AlternateContent>
      <p:sp>
        <p:nvSpPr>
          <p:cNvPr id="22" name="Text Box 5"/>
          <p:cNvSpPr txBox="1">
            <a:spLocks noChangeArrowheads="1"/>
          </p:cNvSpPr>
          <p:nvPr/>
        </p:nvSpPr>
        <p:spPr bwMode="auto">
          <a:xfrm>
            <a:off x="5334000" y="3167376"/>
            <a:ext cx="3467100" cy="1938992"/>
          </a:xfrm>
          <a:prstGeom prst="rect">
            <a:avLst/>
          </a:prstGeom>
          <a:noFill/>
          <a:ln w="9525">
            <a:noFill/>
            <a:miter lim="800000"/>
            <a:headEnd/>
            <a:tailEnd/>
          </a:ln>
          <a:effectLst/>
        </p:spPr>
        <p:txBody>
          <a:bodyPr wrap="square">
            <a:spAutoFit/>
          </a:bodyPr>
          <a:lstStyle/>
          <a:p>
            <a:pPr marL="355600" indent="-355600" algn="just">
              <a:spcBef>
                <a:spcPct val="50000"/>
              </a:spcBef>
              <a:buFont typeface="Wingdings" pitchFamily="2" charset="2"/>
              <a:buChar char="ü"/>
            </a:pPr>
            <a:r>
              <a:rPr lang="es-ES" sz="1600" dirty="0"/>
              <a:t>Para longitudes de onda grandes reproduce los resultados </a:t>
            </a:r>
            <a:r>
              <a:rPr lang="es-ES" sz="1600" dirty="0" smtClean="0"/>
              <a:t>experimentales.</a:t>
            </a:r>
          </a:p>
          <a:p>
            <a:pPr marL="355600" indent="-355600" algn="just">
              <a:spcBef>
                <a:spcPct val="50000"/>
              </a:spcBef>
              <a:buFont typeface="Wingdings" pitchFamily="2" charset="2"/>
              <a:buChar char="ü"/>
            </a:pPr>
            <a:r>
              <a:rPr lang="es-ES" sz="1600" dirty="0"/>
              <a:t>Para </a:t>
            </a:r>
            <a:r>
              <a:rPr lang="es-ES" sz="1600" dirty="0">
                <a:sym typeface="Symbol"/>
              </a:rPr>
              <a:t> </a:t>
            </a:r>
            <a:r>
              <a:rPr lang="es-ES" sz="1600" dirty="0">
                <a:sym typeface="Euclid Symbol" pitchFamily="18" charset="2"/>
              </a:rPr>
              <a:t></a:t>
            </a:r>
            <a:r>
              <a:rPr lang="es-ES" sz="1600" dirty="0"/>
              <a:t> 0 fracasa, prediciendo en conjunto energía total por unidad de volumen infinita</a:t>
            </a:r>
            <a:r>
              <a:rPr lang="es-ES" sz="1600" dirty="0" smtClean="0"/>
              <a:t>: </a:t>
            </a:r>
            <a:r>
              <a:rPr lang="es-ES" sz="1600" b="1" dirty="0" smtClean="0">
                <a:solidFill>
                  <a:srgbClr val="7030A0"/>
                </a:solidFill>
              </a:rPr>
              <a:t>catástrofe del ultravioleta.</a:t>
            </a:r>
            <a:endParaRPr lang="es-ES" sz="1600" b="1" dirty="0">
              <a:solidFill>
                <a:srgbClr val="7030A0"/>
              </a:solidFill>
            </a:endParaRPr>
          </a:p>
        </p:txBody>
      </p:sp>
      <p:sp>
        <p:nvSpPr>
          <p:cNvPr id="3" name="CuadroTexto 2"/>
          <p:cNvSpPr txBox="1"/>
          <p:nvPr/>
        </p:nvSpPr>
        <p:spPr>
          <a:xfrm>
            <a:off x="5334000" y="1880327"/>
            <a:ext cx="3607921" cy="338554"/>
          </a:xfrm>
          <a:prstGeom prst="rect">
            <a:avLst/>
          </a:prstGeom>
          <a:noFill/>
        </p:spPr>
        <p:txBody>
          <a:bodyPr wrap="square" rtlCol="0">
            <a:spAutoFit/>
          </a:bodyPr>
          <a:lstStyle/>
          <a:p>
            <a:pPr algn="just"/>
            <a:r>
              <a:rPr lang="es-ES" sz="1600" dirty="0" smtClean="0"/>
              <a:t>Usando la teoría clásica obtuvieron:</a:t>
            </a:r>
            <a:endParaRPr lang="es-ES" sz="1600" dirty="0"/>
          </a:p>
        </p:txBody>
      </p:sp>
      <p:pic>
        <p:nvPicPr>
          <p:cNvPr id="5" name="Imagen 4"/>
          <p:cNvPicPr>
            <a:picLocks noChangeAspect="1"/>
          </p:cNvPicPr>
          <p:nvPr/>
        </p:nvPicPr>
        <p:blipFill>
          <a:blip r:embed="rId3" cstate="print">
            <a:clrChange>
              <a:clrFrom>
                <a:srgbClr val="FEFCFD"/>
              </a:clrFrom>
              <a:clrTo>
                <a:srgbClr val="FEFCFD">
                  <a:alpha val="0"/>
                </a:srgbClr>
              </a:clrTo>
            </a:clrChange>
            <a:extLst>
              <a:ext uri="{28A0092B-C50C-407E-A947-70E740481C1C}">
                <a14:useLocalDpi xmlns:a14="http://schemas.microsoft.com/office/drawing/2010/main" val="0"/>
              </a:ext>
            </a:extLst>
          </a:blip>
          <a:stretch>
            <a:fillRect/>
          </a:stretch>
        </p:blipFill>
        <p:spPr>
          <a:xfrm>
            <a:off x="698500" y="2084375"/>
            <a:ext cx="4762500" cy="3810000"/>
          </a:xfrm>
          <a:prstGeom prst="rect">
            <a:avLst/>
          </a:prstGeom>
        </p:spPr>
      </p:pic>
      <p:sp>
        <p:nvSpPr>
          <p:cNvPr id="24" name="CuadroTexto 2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2.1. Radiación del cuerpo negro. Hipótesis de Planck</a:t>
            </a:r>
            <a:endParaRPr lang="es-ES" b="1" dirty="0">
              <a:solidFill>
                <a:srgbClr val="002060"/>
              </a:solidFill>
            </a:endParaRPr>
          </a:p>
        </p:txBody>
      </p:sp>
    </p:spTree>
    <p:extLst>
      <p:ext uri="{BB962C8B-B14F-4D97-AF65-F5344CB8AC3E}">
        <p14:creationId xmlns:p14="http://schemas.microsoft.com/office/powerpoint/2010/main" val="3258575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10" name="39 CuadroTexto"/>
          <p:cNvSpPr txBox="1"/>
          <p:nvPr/>
        </p:nvSpPr>
        <p:spPr>
          <a:xfrm>
            <a:off x="491238" y="1345711"/>
            <a:ext cx="5719061"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rPr>
              <a:t>Hipótesis de Planck</a:t>
            </a:r>
            <a:endParaRPr lang="es-ES" b="1" dirty="0">
              <a:solidFill>
                <a:srgbClr val="00B0F0"/>
              </a:solidFill>
            </a:endParaRPr>
          </a:p>
        </p:txBody>
      </p:sp>
      <p:sp>
        <p:nvSpPr>
          <p:cNvPr id="24" name="CuadroTexto 2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2.1. Radiación del cuerpo negro. Hipótesis de Planck</a:t>
            </a:r>
            <a:endParaRPr lang="es-ES" b="1" dirty="0">
              <a:solidFill>
                <a:srgbClr val="002060"/>
              </a:solidFill>
            </a:endParaRPr>
          </a:p>
        </p:txBody>
      </p:sp>
      <p:sp>
        <p:nvSpPr>
          <p:cNvPr id="5" name="21 CuadroTexto"/>
          <p:cNvSpPr txBox="1"/>
          <p:nvPr/>
        </p:nvSpPr>
        <p:spPr>
          <a:xfrm>
            <a:off x="587007" y="1789995"/>
            <a:ext cx="8163995" cy="1077218"/>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dirty="0" smtClean="0">
                <a:sym typeface="Webdings"/>
              </a:rPr>
              <a:t>La energía emitida (</a:t>
            </a:r>
            <a:r>
              <a:rPr lang="es-ES" sz="1600" b="1" dirty="0" smtClean="0">
                <a:sym typeface="Webdings"/>
              </a:rPr>
              <a:t>cuanto de energía</a:t>
            </a:r>
            <a:r>
              <a:rPr lang="es-ES" sz="1600" dirty="0" smtClean="0">
                <a:sym typeface="Webdings"/>
              </a:rPr>
              <a:t>) por los osciladores atómicos no puede tomar cualquier valor sino que es múltiplo entero de una constante </a:t>
            </a:r>
            <a:r>
              <a:rPr lang="es-ES" sz="1600" b="1" dirty="0" smtClean="0">
                <a:sym typeface="Webdings"/>
              </a:rPr>
              <a:t>h</a:t>
            </a:r>
            <a:r>
              <a:rPr lang="es-ES" sz="1600" dirty="0" smtClean="0">
                <a:sym typeface="Webdings"/>
              </a:rPr>
              <a:t> multiplicada por la frecuencia del oscilador:</a:t>
            </a:r>
          </a:p>
          <a:p>
            <a:pPr algn="just"/>
            <a:endParaRPr lang="es-ES" sz="1600" dirty="0"/>
          </a:p>
        </p:txBody>
      </p:sp>
      <p:sp>
        <p:nvSpPr>
          <p:cNvPr id="6" name="22 CuadroTexto"/>
          <p:cNvSpPr txBox="1"/>
          <p:nvPr/>
        </p:nvSpPr>
        <p:spPr>
          <a:xfrm>
            <a:off x="491238" y="3022094"/>
            <a:ext cx="8351331" cy="584775"/>
          </a:xfrm>
          <a:prstGeom prst="rect">
            <a:avLst/>
          </a:prstGeom>
          <a:noFill/>
        </p:spPr>
        <p:txBody>
          <a:bodyPr wrap="square" rtlCol="0">
            <a:spAutoFit/>
          </a:bodyPr>
          <a:lstStyle/>
          <a:p>
            <a:pPr algn="just"/>
            <a:r>
              <a:rPr lang="es-ES" sz="1600" dirty="0" smtClean="0">
                <a:sym typeface="Webdings"/>
              </a:rPr>
              <a:t>donde </a:t>
            </a:r>
            <a:r>
              <a:rPr lang="es-ES" sz="1600" b="1" dirty="0" smtClean="0">
                <a:sym typeface="Webdings"/>
              </a:rPr>
              <a:t>n</a:t>
            </a:r>
            <a:r>
              <a:rPr lang="es-ES" sz="1600" dirty="0" smtClean="0">
                <a:sym typeface="Webdings"/>
              </a:rPr>
              <a:t> es un número entero, </a:t>
            </a:r>
            <a:r>
              <a:rPr lang="es-ES" sz="1600" b="1" dirty="0" smtClean="0">
                <a:sym typeface="Webdings"/>
              </a:rPr>
              <a:t>h</a:t>
            </a:r>
            <a:r>
              <a:rPr lang="es-ES" sz="1600" dirty="0" smtClean="0">
                <a:sym typeface="Webdings"/>
              </a:rPr>
              <a:t> una constante denominada </a:t>
            </a:r>
            <a:r>
              <a:rPr lang="es-ES" sz="1600" b="1" dirty="0" smtClean="0">
                <a:sym typeface="Webdings"/>
              </a:rPr>
              <a:t>constante de Planck </a:t>
            </a:r>
            <a:r>
              <a:rPr lang="es-ES" sz="1600" dirty="0" smtClean="0">
                <a:sym typeface="Webdings"/>
              </a:rPr>
              <a:t>y </a:t>
            </a:r>
            <a:r>
              <a:rPr lang="es-ES" sz="1600" b="1" dirty="0" smtClean="0">
                <a:sym typeface="Webdings"/>
              </a:rPr>
              <a:t>f</a:t>
            </a:r>
            <a:r>
              <a:rPr lang="es-ES" sz="1600" dirty="0" smtClean="0">
                <a:sym typeface="Webdings"/>
              </a:rPr>
              <a:t> la frecuencia del oscilador:</a:t>
            </a:r>
            <a:endParaRPr lang="es-ES" sz="1600" dirty="0"/>
          </a:p>
        </p:txBody>
      </p:sp>
      <p:sp>
        <p:nvSpPr>
          <p:cNvPr id="8" name="26 CuadroTexto"/>
          <p:cNvSpPr txBox="1"/>
          <p:nvPr/>
        </p:nvSpPr>
        <p:spPr>
          <a:xfrm>
            <a:off x="596244" y="4058528"/>
            <a:ext cx="8154758" cy="58477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dirty="0" smtClean="0">
                <a:sym typeface="Webdings"/>
              </a:rPr>
              <a:t>El número de osciladores de baja frecuencia es muy superior al de osciladores de alta frecuencia.</a:t>
            </a:r>
            <a:endParaRPr lang="es-ES" sz="1600" dirty="0"/>
          </a:p>
        </p:txBody>
      </p:sp>
      <mc:AlternateContent xmlns:mc="http://schemas.openxmlformats.org/markup-compatibility/2006" xmlns:a14="http://schemas.microsoft.com/office/drawing/2010/main">
        <mc:Choice Requires="a14">
          <p:sp>
            <p:nvSpPr>
              <p:cNvPr id="9" name="51 CuadroTexto"/>
              <p:cNvSpPr txBox="1"/>
              <p:nvPr/>
            </p:nvSpPr>
            <p:spPr>
              <a:xfrm>
                <a:off x="4030687" y="2467167"/>
                <a:ext cx="102162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1" i="1" smtClean="0">
                          <a:latin typeface="Cambria Math"/>
                        </a:rPr>
                        <m:t>𝑬</m:t>
                      </m:r>
                      <m:r>
                        <a:rPr lang="es-ES" sz="1600" b="1" i="1" smtClean="0">
                          <a:latin typeface="Cambria Math"/>
                        </a:rPr>
                        <m:t>=</m:t>
                      </m:r>
                      <m:r>
                        <a:rPr lang="es-ES" sz="1600" b="1" i="1" smtClean="0">
                          <a:latin typeface="Cambria Math"/>
                        </a:rPr>
                        <m:t>𝒏𝒉𝒇</m:t>
                      </m:r>
                    </m:oMath>
                  </m:oMathPara>
                </a14:m>
                <a:endParaRPr lang="es-ES" sz="1600" b="1" dirty="0"/>
              </a:p>
            </p:txBody>
          </p:sp>
        </mc:Choice>
        <mc:Fallback xmlns="">
          <p:sp>
            <p:nvSpPr>
              <p:cNvPr id="9" name="51 CuadroTexto"/>
              <p:cNvSpPr txBox="1">
                <a:spLocks noRot="1" noChangeAspect="1" noMove="1" noResize="1" noEditPoints="1" noAdjustHandles="1" noChangeArrowheads="1" noChangeShapeType="1" noTextEdit="1"/>
              </p:cNvSpPr>
              <p:nvPr/>
            </p:nvSpPr>
            <p:spPr>
              <a:xfrm>
                <a:off x="4030687" y="2467167"/>
                <a:ext cx="1021625" cy="338554"/>
              </a:xfrm>
              <a:prstGeom prst="rect">
                <a:avLst/>
              </a:prstGeom>
              <a:blipFill>
                <a:blip r:embed="rId2"/>
                <a:stretch>
                  <a:fillRect b="-909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52 CuadroTexto"/>
              <p:cNvSpPr txBox="1"/>
              <p:nvPr/>
            </p:nvSpPr>
            <p:spPr>
              <a:xfrm>
                <a:off x="613155" y="5283252"/>
                <a:ext cx="2328009" cy="6880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𝐼</m:t>
                      </m:r>
                      <m:d>
                        <m:dPr>
                          <m:ctrlPr>
                            <a:rPr lang="es-ES" sz="1600" b="0" i="1" smtClean="0">
                              <a:latin typeface="Cambria Math" panose="02040503050406030204" pitchFamily="18" charset="0"/>
                            </a:rPr>
                          </m:ctrlPr>
                        </m:dPr>
                        <m:e>
                          <m:r>
                            <a:rPr lang="es-ES" sz="1600" b="0" i="1" smtClean="0">
                              <a:latin typeface="Cambria Math"/>
                              <a:ea typeface="Cambria Math"/>
                            </a:rPr>
                            <m:t>𝜆</m:t>
                          </m:r>
                          <m:r>
                            <a:rPr lang="es-ES" sz="1600" b="0" i="1" smtClean="0">
                              <a:latin typeface="Cambria Math"/>
                              <a:ea typeface="Cambria Math"/>
                            </a:rPr>
                            <m:t>,</m:t>
                          </m:r>
                          <m:r>
                            <a:rPr lang="es-ES" sz="1600" b="0" i="1" smtClean="0">
                              <a:latin typeface="Cambria Math"/>
                              <a:ea typeface="Cambria Math"/>
                            </a:rPr>
                            <m:t>𝑇</m:t>
                          </m:r>
                        </m:e>
                      </m:d>
                      <m:r>
                        <a:rPr lang="es-ES" sz="1600" b="0" i="1" smtClean="0">
                          <a:latin typeface="Cambria Math"/>
                          <a:ea typeface="Cambria Math"/>
                        </a:rPr>
                        <m:t>=</m:t>
                      </m:r>
                      <m:f>
                        <m:fPr>
                          <m:ctrlPr>
                            <a:rPr lang="es-ES" sz="1600" b="0" i="1" smtClean="0">
                              <a:latin typeface="Cambria Math" panose="02040503050406030204" pitchFamily="18" charset="0"/>
                              <a:ea typeface="Cambria Math"/>
                            </a:rPr>
                          </m:ctrlPr>
                        </m:fPr>
                        <m:num>
                          <m:r>
                            <a:rPr lang="es-ES" sz="1600" b="0" i="1" smtClean="0">
                              <a:latin typeface="Cambria Math"/>
                              <a:ea typeface="Cambria Math"/>
                            </a:rPr>
                            <m:t>8</m:t>
                          </m:r>
                          <m:r>
                            <a:rPr lang="es-ES" sz="1600" b="0" i="1" smtClean="0">
                              <a:latin typeface="Cambria Math"/>
                              <a:ea typeface="Cambria Math"/>
                            </a:rPr>
                            <m:t>𝜋</m:t>
                          </m:r>
                          <m:r>
                            <a:rPr lang="es-ES" sz="1600" b="0" i="1" smtClean="0">
                              <a:latin typeface="Cambria Math"/>
                              <a:ea typeface="Cambria Math"/>
                            </a:rPr>
                            <m:t>h𝑐</m:t>
                          </m:r>
                        </m:num>
                        <m:den>
                          <m:sSup>
                            <m:sSupPr>
                              <m:ctrlPr>
                                <a:rPr lang="es-ES" sz="1600" b="0" i="1" smtClean="0">
                                  <a:latin typeface="Cambria Math" panose="02040503050406030204" pitchFamily="18" charset="0"/>
                                  <a:ea typeface="Cambria Math"/>
                                </a:rPr>
                              </m:ctrlPr>
                            </m:sSupPr>
                            <m:e>
                              <m:r>
                                <a:rPr lang="es-ES" sz="1600" b="0" i="1" smtClean="0">
                                  <a:latin typeface="Cambria Math"/>
                                  <a:ea typeface="Cambria Math"/>
                                </a:rPr>
                                <m:t>𝜆</m:t>
                              </m:r>
                            </m:e>
                            <m:sup>
                              <m:r>
                                <a:rPr lang="es-ES" sz="1600" b="0" i="1" smtClean="0">
                                  <a:latin typeface="Cambria Math"/>
                                  <a:ea typeface="Cambria Math"/>
                                </a:rPr>
                                <m:t>5</m:t>
                              </m:r>
                            </m:sup>
                          </m:sSup>
                        </m:den>
                      </m:f>
                      <m:f>
                        <m:fPr>
                          <m:ctrlPr>
                            <a:rPr lang="es-ES" sz="1600" b="0" i="1" smtClean="0">
                              <a:latin typeface="Cambria Math" panose="02040503050406030204" pitchFamily="18" charset="0"/>
                              <a:ea typeface="Cambria Math"/>
                            </a:rPr>
                          </m:ctrlPr>
                        </m:fPr>
                        <m:num>
                          <m:r>
                            <a:rPr lang="es-ES" sz="1600" b="0" i="1" smtClean="0">
                              <a:latin typeface="Cambria Math"/>
                              <a:ea typeface="Cambria Math"/>
                            </a:rPr>
                            <m:t>1</m:t>
                          </m:r>
                        </m:num>
                        <m:den>
                          <m:sSup>
                            <m:sSupPr>
                              <m:ctrlPr>
                                <a:rPr lang="es-ES" sz="1600" b="0" i="1" smtClean="0">
                                  <a:latin typeface="Cambria Math" panose="02040503050406030204" pitchFamily="18" charset="0"/>
                                  <a:ea typeface="Cambria Math"/>
                                </a:rPr>
                              </m:ctrlPr>
                            </m:sSupPr>
                            <m:e>
                              <m:r>
                                <a:rPr lang="es-ES" sz="1600" b="0" i="1" smtClean="0">
                                  <a:latin typeface="Cambria Math"/>
                                  <a:ea typeface="Cambria Math"/>
                                </a:rPr>
                                <m:t>𝑒</m:t>
                              </m:r>
                            </m:e>
                            <m:sup>
                              <m:f>
                                <m:fPr>
                                  <m:ctrlPr>
                                    <a:rPr lang="es-ES" sz="1600" b="0" i="1" smtClean="0">
                                      <a:latin typeface="Cambria Math" panose="02040503050406030204" pitchFamily="18" charset="0"/>
                                      <a:ea typeface="Cambria Math"/>
                                    </a:rPr>
                                  </m:ctrlPr>
                                </m:fPr>
                                <m:num>
                                  <m:r>
                                    <a:rPr lang="es-ES" sz="1600" b="0" i="1" smtClean="0">
                                      <a:latin typeface="Cambria Math"/>
                                      <a:ea typeface="Cambria Math"/>
                                    </a:rPr>
                                    <m:t>h𝑐</m:t>
                                  </m:r>
                                </m:num>
                                <m:den>
                                  <m:r>
                                    <a:rPr lang="es-ES" sz="1600" b="0" i="1" smtClean="0">
                                      <a:latin typeface="Cambria Math"/>
                                      <a:ea typeface="Cambria Math"/>
                                    </a:rPr>
                                    <m:t>𝜆</m:t>
                                  </m:r>
                                  <m:r>
                                    <a:rPr lang="es-ES" sz="1600" b="0" i="1" smtClean="0">
                                      <a:latin typeface="Cambria Math"/>
                                      <a:ea typeface="Cambria Math"/>
                                    </a:rPr>
                                    <m:t>𝐾𝑇</m:t>
                                  </m:r>
                                </m:den>
                              </m:f>
                            </m:sup>
                          </m:sSup>
                          <m:r>
                            <a:rPr lang="es-ES" sz="1600" b="0" i="1" smtClean="0">
                              <a:latin typeface="Cambria Math"/>
                              <a:ea typeface="Cambria Math"/>
                            </a:rPr>
                            <m:t>−1</m:t>
                          </m:r>
                        </m:den>
                      </m:f>
                    </m:oMath>
                  </m:oMathPara>
                </a14:m>
                <a:endParaRPr lang="es-ES" sz="1600" dirty="0"/>
              </a:p>
            </p:txBody>
          </p:sp>
        </mc:Choice>
        <mc:Fallback xmlns="">
          <p:sp>
            <p:nvSpPr>
              <p:cNvPr id="11" name="52 CuadroTexto"/>
              <p:cNvSpPr txBox="1">
                <a:spLocks noRot="1" noChangeAspect="1" noMove="1" noResize="1" noEditPoints="1" noAdjustHandles="1" noChangeArrowheads="1" noChangeShapeType="1" noTextEdit="1"/>
              </p:cNvSpPr>
              <p:nvPr/>
            </p:nvSpPr>
            <p:spPr>
              <a:xfrm>
                <a:off x="613155" y="5283252"/>
                <a:ext cx="2328009" cy="688073"/>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53 CuadroTexto"/>
              <p:cNvSpPr txBox="1"/>
              <p:nvPr/>
            </p:nvSpPr>
            <p:spPr>
              <a:xfrm>
                <a:off x="4971441" y="4846267"/>
                <a:ext cx="1576970" cy="5549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𝐼</m:t>
                      </m:r>
                      <m:d>
                        <m:dPr>
                          <m:ctrlPr>
                            <a:rPr lang="es-ES" sz="1600" b="0" i="1" smtClean="0">
                              <a:latin typeface="Cambria Math" panose="02040503050406030204" pitchFamily="18" charset="0"/>
                            </a:rPr>
                          </m:ctrlPr>
                        </m:dPr>
                        <m:e>
                          <m:r>
                            <a:rPr lang="es-ES" sz="1600" b="0" i="1" smtClean="0">
                              <a:latin typeface="Cambria Math"/>
                              <a:ea typeface="Cambria Math"/>
                            </a:rPr>
                            <m:t>𝜆</m:t>
                          </m:r>
                          <m:r>
                            <a:rPr lang="es-ES" sz="1600" b="0" i="1" smtClean="0">
                              <a:latin typeface="Cambria Math"/>
                              <a:ea typeface="Cambria Math"/>
                            </a:rPr>
                            <m:t>,</m:t>
                          </m:r>
                          <m:r>
                            <a:rPr lang="es-ES" sz="1600" b="0" i="1" smtClean="0">
                              <a:latin typeface="Cambria Math"/>
                              <a:ea typeface="Cambria Math"/>
                            </a:rPr>
                            <m:t>𝑇</m:t>
                          </m:r>
                        </m:e>
                      </m:d>
                      <m:r>
                        <a:rPr lang="es-ES" sz="1600" b="0" i="1" smtClean="0">
                          <a:latin typeface="Cambria Math"/>
                          <a:ea typeface="Cambria Math"/>
                        </a:rPr>
                        <m:t>=</m:t>
                      </m:r>
                      <m:f>
                        <m:fPr>
                          <m:ctrlPr>
                            <a:rPr lang="es-ES" sz="1600" b="0" i="1" smtClean="0">
                              <a:latin typeface="Cambria Math" panose="02040503050406030204" pitchFamily="18" charset="0"/>
                              <a:ea typeface="Cambria Math"/>
                            </a:rPr>
                          </m:ctrlPr>
                        </m:fPr>
                        <m:num>
                          <m:r>
                            <a:rPr lang="es-ES" sz="1600" b="0" i="1" smtClean="0">
                              <a:latin typeface="Cambria Math"/>
                              <a:ea typeface="Cambria Math"/>
                            </a:rPr>
                            <m:t>8</m:t>
                          </m:r>
                          <m:r>
                            <a:rPr lang="es-ES" sz="1600" b="0" i="1" smtClean="0">
                              <a:latin typeface="Cambria Math"/>
                              <a:ea typeface="Cambria Math"/>
                            </a:rPr>
                            <m:t>𝜋</m:t>
                          </m:r>
                          <m:r>
                            <a:rPr lang="es-ES" sz="1600" b="0" i="1" smtClean="0">
                              <a:latin typeface="Cambria Math"/>
                              <a:ea typeface="Cambria Math"/>
                            </a:rPr>
                            <m:t>𝐾𝑇</m:t>
                          </m:r>
                        </m:num>
                        <m:den>
                          <m:sSup>
                            <m:sSupPr>
                              <m:ctrlPr>
                                <a:rPr lang="es-ES" sz="1600" b="0" i="1" smtClean="0">
                                  <a:latin typeface="Cambria Math" panose="02040503050406030204" pitchFamily="18" charset="0"/>
                                  <a:ea typeface="Cambria Math"/>
                                </a:rPr>
                              </m:ctrlPr>
                            </m:sSupPr>
                            <m:e>
                              <m:r>
                                <a:rPr lang="es-ES" sz="1600" b="0" i="1" smtClean="0">
                                  <a:latin typeface="Cambria Math"/>
                                  <a:ea typeface="Cambria Math"/>
                                </a:rPr>
                                <m:t>𝜆</m:t>
                              </m:r>
                            </m:e>
                            <m:sup>
                              <m:r>
                                <a:rPr lang="es-ES" sz="1600" b="0" i="1" smtClean="0">
                                  <a:latin typeface="Cambria Math"/>
                                  <a:ea typeface="Cambria Math"/>
                                </a:rPr>
                                <m:t>4</m:t>
                              </m:r>
                            </m:sup>
                          </m:sSup>
                        </m:den>
                      </m:f>
                    </m:oMath>
                  </m:oMathPara>
                </a14:m>
                <a:endParaRPr lang="es-ES" sz="1600" dirty="0"/>
              </a:p>
            </p:txBody>
          </p:sp>
        </mc:Choice>
        <mc:Fallback xmlns="">
          <p:sp>
            <p:nvSpPr>
              <p:cNvPr id="12" name="53 CuadroTexto"/>
              <p:cNvSpPr txBox="1">
                <a:spLocks noRot="1" noChangeAspect="1" noMove="1" noResize="1" noEditPoints="1" noAdjustHandles="1" noChangeArrowheads="1" noChangeShapeType="1" noTextEdit="1"/>
              </p:cNvSpPr>
              <p:nvPr/>
            </p:nvSpPr>
            <p:spPr>
              <a:xfrm>
                <a:off x="4971441" y="4846267"/>
                <a:ext cx="1576970" cy="554960"/>
              </a:xfrm>
              <a:prstGeom prst="rect">
                <a:avLst/>
              </a:prstGeom>
              <a:blipFill>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54 CuadroTexto"/>
              <p:cNvSpPr txBox="1"/>
              <p:nvPr/>
            </p:nvSpPr>
            <p:spPr>
              <a:xfrm>
                <a:off x="5052312" y="5880964"/>
                <a:ext cx="120379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𝐼</m:t>
                      </m:r>
                      <m:d>
                        <m:dPr>
                          <m:ctrlPr>
                            <a:rPr lang="es-ES" sz="1600" b="0" i="1" smtClean="0">
                              <a:latin typeface="Cambria Math" panose="02040503050406030204" pitchFamily="18" charset="0"/>
                            </a:rPr>
                          </m:ctrlPr>
                        </m:dPr>
                        <m:e>
                          <m:r>
                            <a:rPr lang="es-ES" sz="1600" b="0" i="1" smtClean="0">
                              <a:latin typeface="Cambria Math"/>
                              <a:ea typeface="Cambria Math"/>
                            </a:rPr>
                            <m:t>𝜆</m:t>
                          </m:r>
                          <m:r>
                            <a:rPr lang="es-ES" sz="1600" b="0" i="1" smtClean="0">
                              <a:latin typeface="Cambria Math"/>
                              <a:ea typeface="Cambria Math"/>
                            </a:rPr>
                            <m:t>,</m:t>
                          </m:r>
                          <m:r>
                            <a:rPr lang="es-ES" sz="1600" b="0" i="1" smtClean="0">
                              <a:latin typeface="Cambria Math"/>
                              <a:ea typeface="Cambria Math"/>
                            </a:rPr>
                            <m:t>𝑇</m:t>
                          </m:r>
                        </m:e>
                      </m:d>
                      <m:r>
                        <a:rPr lang="es-ES" sz="1600" i="1">
                          <a:latin typeface="Cambria Math"/>
                          <a:ea typeface="Cambria Math"/>
                        </a:rPr>
                        <m:t>→</m:t>
                      </m:r>
                      <m:r>
                        <a:rPr lang="es-ES" sz="1600" b="0" i="1" smtClean="0">
                          <a:latin typeface="Cambria Math"/>
                          <a:ea typeface="Cambria Math"/>
                        </a:rPr>
                        <m:t>0</m:t>
                      </m:r>
                    </m:oMath>
                  </m:oMathPara>
                </a14:m>
                <a:endParaRPr lang="es-ES" sz="1600" dirty="0"/>
              </a:p>
            </p:txBody>
          </p:sp>
        </mc:Choice>
        <mc:Fallback xmlns="">
          <p:sp>
            <p:nvSpPr>
              <p:cNvPr id="13" name="54 CuadroTexto"/>
              <p:cNvSpPr txBox="1">
                <a:spLocks noRot="1" noChangeAspect="1" noMove="1" noResize="1" noEditPoints="1" noAdjustHandles="1" noChangeArrowheads="1" noChangeShapeType="1" noTextEdit="1"/>
              </p:cNvSpPr>
              <p:nvPr/>
            </p:nvSpPr>
            <p:spPr>
              <a:xfrm>
                <a:off x="5052312" y="5880964"/>
                <a:ext cx="1203791" cy="338554"/>
              </a:xfrm>
              <a:prstGeom prst="rect">
                <a:avLst/>
              </a:prstGeom>
              <a:blipFill>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5 CuadroTexto"/>
              <p:cNvSpPr txBox="1"/>
              <p:nvPr/>
            </p:nvSpPr>
            <p:spPr>
              <a:xfrm>
                <a:off x="3180889" y="4954470"/>
                <a:ext cx="1952707" cy="338554"/>
              </a:xfrm>
              <a:prstGeom prst="rect">
                <a:avLst/>
              </a:prstGeom>
              <a:noFill/>
            </p:spPr>
            <p:txBody>
              <a:bodyPr wrap="square" rtlCol="0">
                <a:spAutoFit/>
              </a:bodyPr>
              <a:lstStyle/>
              <a:p>
                <a:r>
                  <a:rPr lang="es-ES" sz="1600" dirty="0" smtClean="0"/>
                  <a:t>Para </a:t>
                </a:r>
                <a14:m>
                  <m:oMath xmlns:m="http://schemas.openxmlformats.org/officeDocument/2006/math">
                    <m:r>
                      <a:rPr lang="es-ES" sz="1600" i="1">
                        <a:latin typeface="Cambria Math"/>
                        <a:ea typeface="Cambria Math"/>
                      </a:rPr>
                      <m:t>𝜆</m:t>
                    </m:r>
                  </m:oMath>
                </a14:m>
                <a:r>
                  <a:rPr lang="es-ES" sz="1600" dirty="0" smtClean="0"/>
                  <a:t> grande  </a:t>
                </a:r>
                <a:r>
                  <a:rPr lang="es-ES" sz="1600" dirty="0" smtClean="0">
                    <a:sym typeface="Symbol"/>
                  </a:rPr>
                  <a:t></a:t>
                </a:r>
                <a:r>
                  <a:rPr lang="es-ES" sz="1600" dirty="0" smtClean="0"/>
                  <a:t> </a:t>
                </a:r>
                <a:endParaRPr lang="es-ES" sz="1600" dirty="0"/>
              </a:p>
            </p:txBody>
          </p:sp>
        </mc:Choice>
        <mc:Fallback xmlns="">
          <p:sp>
            <p:nvSpPr>
              <p:cNvPr id="14" name="5 CuadroTexto"/>
              <p:cNvSpPr txBox="1">
                <a:spLocks noRot="1" noChangeAspect="1" noMove="1" noResize="1" noEditPoints="1" noAdjustHandles="1" noChangeArrowheads="1" noChangeShapeType="1" noTextEdit="1"/>
              </p:cNvSpPr>
              <p:nvPr/>
            </p:nvSpPr>
            <p:spPr>
              <a:xfrm>
                <a:off x="3180889" y="4954470"/>
                <a:ext cx="1952707" cy="338554"/>
              </a:xfrm>
              <a:prstGeom prst="rect">
                <a:avLst/>
              </a:prstGeom>
              <a:blipFill>
                <a:blip r:embed="rId6"/>
                <a:stretch>
                  <a:fillRect l="-1875" t="-10909" b="-2545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56 CuadroTexto"/>
              <p:cNvSpPr txBox="1"/>
              <p:nvPr/>
            </p:nvSpPr>
            <p:spPr>
              <a:xfrm>
                <a:off x="3219164" y="5862185"/>
                <a:ext cx="1833148" cy="338554"/>
              </a:xfrm>
              <a:prstGeom prst="rect">
                <a:avLst/>
              </a:prstGeom>
              <a:noFill/>
            </p:spPr>
            <p:txBody>
              <a:bodyPr wrap="square" rtlCol="0">
                <a:spAutoFit/>
              </a:bodyPr>
              <a:lstStyle/>
              <a:p>
                <a:r>
                  <a:rPr lang="es-ES" sz="1600" dirty="0" smtClean="0"/>
                  <a:t>Para </a:t>
                </a:r>
                <a14:m>
                  <m:oMath xmlns:m="http://schemas.openxmlformats.org/officeDocument/2006/math">
                    <m:r>
                      <a:rPr lang="es-ES" sz="1600" i="1">
                        <a:latin typeface="Cambria Math"/>
                        <a:ea typeface="Cambria Math"/>
                      </a:rPr>
                      <m:t>𝜆</m:t>
                    </m:r>
                  </m:oMath>
                </a14:m>
                <a:r>
                  <a:rPr lang="es-ES" sz="1600" dirty="0" smtClean="0"/>
                  <a:t> </a:t>
                </a:r>
                <a:r>
                  <a:rPr lang="es-ES" sz="1600" dirty="0">
                    <a:sym typeface="Symbol"/>
                  </a:rPr>
                  <a:t> </a:t>
                </a:r>
                <a:r>
                  <a:rPr lang="es-ES" sz="1600" dirty="0" smtClean="0">
                    <a:sym typeface="Symbol"/>
                  </a:rPr>
                  <a:t>0   </a:t>
                </a:r>
                <a:r>
                  <a:rPr lang="es-ES" sz="1600" dirty="0" smtClean="0"/>
                  <a:t> </a:t>
                </a:r>
                <a:endParaRPr lang="es-ES" sz="1600" dirty="0"/>
              </a:p>
            </p:txBody>
          </p:sp>
        </mc:Choice>
        <mc:Fallback xmlns="">
          <p:sp>
            <p:nvSpPr>
              <p:cNvPr id="15" name="56 CuadroTexto"/>
              <p:cNvSpPr txBox="1">
                <a:spLocks noRot="1" noChangeAspect="1" noMove="1" noResize="1" noEditPoints="1" noAdjustHandles="1" noChangeArrowheads="1" noChangeShapeType="1" noTextEdit="1"/>
              </p:cNvSpPr>
              <p:nvPr/>
            </p:nvSpPr>
            <p:spPr>
              <a:xfrm>
                <a:off x="3219164" y="5862185"/>
                <a:ext cx="1833148" cy="338554"/>
              </a:xfrm>
              <a:prstGeom prst="rect">
                <a:avLst/>
              </a:prstGeom>
              <a:blipFill>
                <a:blip r:embed="rId7"/>
                <a:stretch>
                  <a:fillRect l="-1661" t="-10909" b="-25455"/>
                </a:stretch>
              </a:blipFill>
            </p:spPr>
            <p:txBody>
              <a:bodyPr/>
              <a:lstStyle/>
              <a:p>
                <a:r>
                  <a:rPr lang="es-ES">
                    <a:noFill/>
                  </a:rPr>
                  <a:t> </a:t>
                </a:r>
              </a:p>
            </p:txBody>
          </p:sp>
        </mc:Fallback>
      </mc:AlternateContent>
      <p:sp>
        <p:nvSpPr>
          <p:cNvPr id="16" name="57 CuadroTexto"/>
          <p:cNvSpPr txBox="1"/>
          <p:nvPr/>
        </p:nvSpPr>
        <p:spPr>
          <a:xfrm>
            <a:off x="6619499" y="4856720"/>
            <a:ext cx="2202591" cy="584775"/>
          </a:xfrm>
          <a:prstGeom prst="rect">
            <a:avLst/>
          </a:prstGeom>
          <a:noFill/>
        </p:spPr>
        <p:txBody>
          <a:bodyPr wrap="square" rtlCol="0">
            <a:spAutoFit/>
          </a:bodyPr>
          <a:lstStyle/>
          <a:p>
            <a:r>
              <a:rPr lang="es-ES" sz="1600" dirty="0" smtClean="0"/>
              <a:t>De acuerdo con la ley de </a:t>
            </a:r>
            <a:r>
              <a:rPr lang="es-ES" sz="1600" dirty="0" err="1" smtClean="0"/>
              <a:t>Rayleigh-Jeans</a:t>
            </a:r>
            <a:endParaRPr lang="es-ES" sz="1600" dirty="0"/>
          </a:p>
        </p:txBody>
      </p:sp>
      <p:sp>
        <p:nvSpPr>
          <p:cNvPr id="17" name="58 CuadroTexto"/>
          <p:cNvSpPr txBox="1"/>
          <p:nvPr/>
        </p:nvSpPr>
        <p:spPr>
          <a:xfrm>
            <a:off x="6619499" y="5745904"/>
            <a:ext cx="2111224" cy="584775"/>
          </a:xfrm>
          <a:prstGeom prst="rect">
            <a:avLst/>
          </a:prstGeom>
          <a:noFill/>
        </p:spPr>
        <p:txBody>
          <a:bodyPr wrap="square" rtlCol="0">
            <a:spAutoFit/>
          </a:bodyPr>
          <a:lstStyle/>
          <a:p>
            <a:r>
              <a:rPr lang="es-ES" sz="1600" dirty="0" smtClean="0"/>
              <a:t>Se evita la catástrofe del ultravioleta</a:t>
            </a:r>
            <a:endParaRPr lang="es-ES" sz="1600" dirty="0"/>
          </a:p>
        </p:txBody>
      </p:sp>
      <p:sp>
        <p:nvSpPr>
          <p:cNvPr id="18" name="Cerrar llave 17"/>
          <p:cNvSpPr/>
          <p:nvPr/>
        </p:nvSpPr>
        <p:spPr>
          <a:xfrm flipH="1">
            <a:off x="3055389" y="4856720"/>
            <a:ext cx="163775" cy="1473959"/>
          </a:xfrm>
          <a:prstGeom prst="rightBrace">
            <a:avLst>
              <a:gd name="adj1" fmla="val 46794"/>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600"/>
          </a:p>
        </p:txBody>
      </p:sp>
      <mc:AlternateContent xmlns:mc="http://schemas.openxmlformats.org/markup-compatibility/2006" xmlns:a14="http://schemas.microsoft.com/office/drawing/2010/main">
        <mc:Choice Requires="a14">
          <p:sp>
            <p:nvSpPr>
              <p:cNvPr id="19" name="CuadroTexto 18"/>
              <p:cNvSpPr txBox="1"/>
              <p:nvPr/>
            </p:nvSpPr>
            <p:spPr>
              <a:xfrm>
                <a:off x="3684045" y="3622828"/>
                <a:ext cx="175958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h</m:t>
                      </m:r>
                      <m:r>
                        <a:rPr lang="es-ES" sz="1600" b="0" i="1" smtClean="0">
                          <a:latin typeface="Cambria Math" panose="02040503050406030204" pitchFamily="18" charset="0"/>
                        </a:rPr>
                        <m:t>=6,63·</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10</m:t>
                          </m:r>
                        </m:e>
                        <m:sup>
                          <m:r>
                            <a:rPr lang="es-ES" sz="1600" b="0" i="1" smtClean="0">
                              <a:latin typeface="Cambria Math" panose="02040503050406030204" pitchFamily="18" charset="0"/>
                            </a:rPr>
                            <m:t>−34</m:t>
                          </m:r>
                        </m:sup>
                      </m:sSup>
                      <m:r>
                        <a:rPr lang="es-ES" sz="1600" b="0" i="1" smtClean="0">
                          <a:latin typeface="Cambria Math" panose="02040503050406030204" pitchFamily="18" charset="0"/>
                        </a:rPr>
                        <m:t> </m:t>
                      </m:r>
                      <m:r>
                        <a:rPr lang="es-ES" sz="1600" b="0" i="1" smtClean="0">
                          <a:latin typeface="Cambria Math" panose="02040503050406030204" pitchFamily="18" charset="0"/>
                        </a:rPr>
                        <m:t>𝐽</m:t>
                      </m:r>
                      <m:r>
                        <a:rPr lang="es-ES" sz="1600" b="0" i="1" smtClean="0">
                          <a:latin typeface="Cambria Math" panose="02040503050406030204" pitchFamily="18" charset="0"/>
                        </a:rPr>
                        <m:t> </m:t>
                      </m:r>
                      <m:r>
                        <a:rPr lang="es-ES" sz="1600" b="0" i="1" smtClean="0">
                          <a:latin typeface="Cambria Math" panose="02040503050406030204" pitchFamily="18" charset="0"/>
                        </a:rPr>
                        <m:t>𝑠</m:t>
                      </m:r>
                    </m:oMath>
                  </m:oMathPara>
                </a14:m>
                <a:endParaRPr lang="es-ES" sz="1600" dirty="0"/>
              </a:p>
            </p:txBody>
          </p:sp>
        </mc:Choice>
        <mc:Fallback xmlns="">
          <p:sp>
            <p:nvSpPr>
              <p:cNvPr id="19" name="CuadroTexto 18"/>
              <p:cNvSpPr txBox="1">
                <a:spLocks noRot="1" noChangeAspect="1" noMove="1" noResize="1" noEditPoints="1" noAdjustHandles="1" noChangeArrowheads="1" noChangeShapeType="1" noTextEdit="1"/>
              </p:cNvSpPr>
              <p:nvPr/>
            </p:nvSpPr>
            <p:spPr>
              <a:xfrm>
                <a:off x="3684045" y="3622828"/>
                <a:ext cx="1759584" cy="246221"/>
              </a:xfrm>
              <a:prstGeom prst="rect">
                <a:avLst/>
              </a:prstGeom>
              <a:blipFill>
                <a:blip r:embed="rId8"/>
                <a:stretch>
                  <a:fillRect l="-2076" t="-2439" r="-692" b="-26829"/>
                </a:stretch>
              </a:blipFill>
            </p:spPr>
            <p:txBody>
              <a:bodyPr/>
              <a:lstStyle/>
              <a:p>
                <a:r>
                  <a:rPr lang="es-ES">
                    <a:noFill/>
                  </a:rPr>
                  <a:t> </a:t>
                </a:r>
              </a:p>
            </p:txBody>
          </p:sp>
        </mc:Fallback>
      </mc:AlternateContent>
    </p:spTree>
    <p:extLst>
      <p:ext uri="{BB962C8B-B14F-4D97-AF65-F5344CB8AC3E}">
        <p14:creationId xmlns:p14="http://schemas.microsoft.com/office/powerpoint/2010/main" val="1094520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grpSp>
        <p:nvGrpSpPr>
          <p:cNvPr id="20" name="Grupo 19"/>
          <p:cNvGrpSpPr/>
          <p:nvPr/>
        </p:nvGrpSpPr>
        <p:grpSpPr>
          <a:xfrm>
            <a:off x="454641" y="1102022"/>
            <a:ext cx="8295660" cy="1238511"/>
            <a:chOff x="825500" y="2097713"/>
            <a:chExt cx="8318500" cy="1238511"/>
          </a:xfrm>
        </p:grpSpPr>
        <p:sp>
          <p:nvSpPr>
            <p:cNvPr id="21" name="Rectángulo 20"/>
            <p:cNvSpPr/>
            <p:nvPr/>
          </p:nvSpPr>
          <p:spPr>
            <a:xfrm>
              <a:off x="825500" y="2442339"/>
              <a:ext cx="8318500" cy="89388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tIns="108000">
              <a:spAutoFit/>
            </a:bodyPr>
            <a:lstStyle/>
            <a:p>
              <a:pPr lvl="0" algn="just" defTabSz="914400">
                <a:defRPr/>
              </a:pPr>
              <a:r>
                <a:rPr lang="es-ES" sz="1600" i="1" dirty="0"/>
                <a:t>Un excursionista observa una aurora boreal. La luz emitida tiene una longitud de onda de 557,7 nm</a:t>
              </a:r>
              <a:r>
                <a:rPr lang="es-ES" sz="1600" i="1" dirty="0" smtClean="0"/>
                <a:t>. ¿</a:t>
              </a:r>
              <a:r>
                <a:rPr lang="es-ES" sz="1600" i="1" dirty="0"/>
                <a:t>Cuánta energía tiene cada fotón que forma la aurora?</a:t>
              </a:r>
            </a:p>
            <a:p>
              <a:pPr lvl="0" algn="just" defTabSz="914400">
                <a:defRPr/>
              </a:pPr>
              <a:r>
                <a:rPr lang="es-ES" sz="1600" i="1" dirty="0"/>
                <a:t>Datos: h </a:t>
              </a:r>
              <a:r>
                <a:rPr lang="es-ES" sz="1600" i="1" dirty="0" smtClean="0"/>
                <a:t>= 6,63·10</a:t>
              </a:r>
              <a:r>
                <a:rPr lang="es-ES" sz="1600" i="1" baseline="30000" dirty="0" smtClean="0"/>
                <a:t>–34</a:t>
              </a:r>
              <a:r>
                <a:rPr lang="es-ES" sz="1600" i="1" dirty="0" smtClean="0"/>
                <a:t> </a:t>
              </a:r>
              <a:r>
                <a:rPr lang="es-ES" sz="1600" i="1" dirty="0"/>
                <a:t>J </a:t>
              </a:r>
              <a:r>
                <a:rPr lang="es-ES" sz="1600" i="1" dirty="0" smtClean="0"/>
                <a:t>s</a:t>
              </a:r>
              <a:r>
                <a:rPr lang="es-ES" sz="1600" i="1" dirty="0"/>
                <a:t>; c </a:t>
              </a:r>
              <a:r>
                <a:rPr lang="es-ES" sz="1600" i="1" dirty="0" smtClean="0"/>
                <a:t>= 3·10</a:t>
              </a:r>
              <a:r>
                <a:rPr lang="es-ES" sz="1600" i="1" baseline="30000" dirty="0" smtClean="0"/>
                <a:t>8</a:t>
              </a:r>
              <a:r>
                <a:rPr lang="es-ES" sz="1600" i="1" dirty="0" smtClean="0"/>
                <a:t> </a:t>
              </a:r>
              <a:r>
                <a:rPr lang="es-ES" sz="1600" i="1" dirty="0"/>
                <a:t>m/s.</a:t>
              </a:r>
            </a:p>
          </p:txBody>
        </p:sp>
        <p:sp>
          <p:nvSpPr>
            <p:cNvPr id="22" name="CuadroTexto 21"/>
            <p:cNvSpPr txBox="1"/>
            <p:nvPr/>
          </p:nvSpPr>
          <p:spPr>
            <a:xfrm>
              <a:off x="825500" y="2097713"/>
              <a:ext cx="2059959" cy="338554"/>
            </a:xfrm>
            <a:prstGeom prst="rect">
              <a:avLst/>
            </a:prstGeom>
            <a:solidFill>
              <a:schemeClr val="accent5">
                <a:lumMod val="50000"/>
              </a:schemeClr>
            </a:solidFill>
            <a:ln>
              <a:noFill/>
            </a:ln>
          </p:spPr>
          <p:txBody>
            <a:bodyPr wrap="square" rtlCol="0">
              <a:spAutoFit/>
            </a:bodyPr>
            <a:lstStyle/>
            <a:p>
              <a:r>
                <a:rPr lang="es-ES" sz="1600" b="1" dirty="0" smtClean="0">
                  <a:solidFill>
                    <a:schemeClr val="bg1"/>
                  </a:solidFill>
                  <a:latin typeface="+mj-lt"/>
                </a:rPr>
                <a:t>Ejercicio resuelto 2</a:t>
              </a:r>
              <a:endParaRPr lang="es-ES" sz="1600" b="1" dirty="0">
                <a:solidFill>
                  <a:schemeClr val="bg1"/>
                </a:solidFill>
                <a:latin typeface="+mj-lt"/>
              </a:endParaRPr>
            </a:p>
          </p:txBody>
        </p:sp>
      </p:grpSp>
      <p:sp>
        <p:nvSpPr>
          <p:cNvPr id="2" name="Rectángulo 1"/>
          <p:cNvSpPr/>
          <p:nvPr/>
        </p:nvSpPr>
        <p:spPr>
          <a:xfrm>
            <a:off x="353041" y="2542195"/>
            <a:ext cx="8295660" cy="338554"/>
          </a:xfrm>
          <a:prstGeom prst="rect">
            <a:avLst/>
          </a:prstGeom>
        </p:spPr>
        <p:txBody>
          <a:bodyPr wrap="square">
            <a:spAutoFit/>
          </a:bodyPr>
          <a:lstStyle/>
          <a:p>
            <a:r>
              <a:rPr lang="es-ES" sz="1600" dirty="0" smtClean="0"/>
              <a:t>Aplicamos </a:t>
            </a:r>
            <a:r>
              <a:rPr lang="es-ES" sz="1600" dirty="0"/>
              <a:t>la fórmula de Planck para calcular la energía del fotón:</a:t>
            </a:r>
          </a:p>
        </p:txBody>
      </p:sp>
      <mc:AlternateContent xmlns:mc="http://schemas.openxmlformats.org/markup-compatibility/2006" xmlns:a14="http://schemas.microsoft.com/office/drawing/2010/main">
        <mc:Choice Requires="a14">
          <p:sp>
            <p:nvSpPr>
              <p:cNvPr id="3" name="CuadroTexto 2"/>
              <p:cNvSpPr txBox="1"/>
              <p:nvPr/>
            </p:nvSpPr>
            <p:spPr>
              <a:xfrm>
                <a:off x="1663700" y="3019363"/>
                <a:ext cx="5468805" cy="5201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𝐸</m:t>
                      </m:r>
                      <m:r>
                        <a:rPr lang="es-ES" sz="1600" b="0" i="1" smtClean="0">
                          <a:latin typeface="Cambria Math" panose="02040503050406030204" pitchFamily="18" charset="0"/>
                        </a:rPr>
                        <m:t>=</m:t>
                      </m:r>
                      <m:r>
                        <a:rPr lang="es-ES" sz="1600" b="0" i="1" smtClean="0">
                          <a:latin typeface="Cambria Math" panose="02040503050406030204" pitchFamily="18" charset="0"/>
                        </a:rPr>
                        <m:t>h</m:t>
                      </m:r>
                      <m:r>
                        <a:rPr lang="es-ES" sz="1600" b="0" i="1" smtClean="0">
                          <a:latin typeface="Cambria Math" panose="02040503050406030204" pitchFamily="18" charset="0"/>
                        </a:rPr>
                        <m:t>·</m:t>
                      </m:r>
                      <m:r>
                        <a:rPr lang="es-ES" sz="1600" b="0" i="1" smtClean="0">
                          <a:latin typeface="Cambria Math" panose="02040503050406030204" pitchFamily="18" charset="0"/>
                        </a:rPr>
                        <m:t>𝑓</m:t>
                      </m:r>
                      <m:r>
                        <a:rPr lang="es-ES" sz="1600" b="0" i="1" smtClean="0">
                          <a:latin typeface="Cambria Math" panose="02040503050406030204" pitchFamily="18" charset="0"/>
                        </a:rPr>
                        <m:t>=</m:t>
                      </m:r>
                      <m:r>
                        <a:rPr lang="es-ES" sz="1600" b="0" i="1" smtClean="0">
                          <a:latin typeface="Cambria Math" panose="02040503050406030204" pitchFamily="18" charset="0"/>
                        </a:rPr>
                        <m:t>h</m:t>
                      </m:r>
                      <m:r>
                        <a:rPr lang="es-ES" sz="1600" b="0" i="1" smtClean="0">
                          <a:latin typeface="Cambria Math" panose="02040503050406030204" pitchFamily="18" charset="0"/>
                        </a:rPr>
                        <m:t>·</m:t>
                      </m:r>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𝑐</m:t>
                          </m:r>
                        </m:num>
                        <m:den>
                          <m:r>
                            <a:rPr lang="es-ES" sz="1600" b="0" i="1" smtClean="0">
                              <a:latin typeface="Cambria Math" panose="02040503050406030204" pitchFamily="18" charset="0"/>
                              <a:ea typeface="Cambria Math" panose="02040503050406030204" pitchFamily="18" charset="0"/>
                            </a:rPr>
                            <m:t>𝜆</m:t>
                          </m:r>
                        </m:den>
                      </m:f>
                      <m:r>
                        <a:rPr lang="es-ES" sz="1600" b="0" i="1" smtClean="0">
                          <a:latin typeface="Cambria Math" panose="02040503050406030204" pitchFamily="18" charset="0"/>
                        </a:rPr>
                        <m:t>=6,63·</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10</m:t>
                          </m:r>
                        </m:e>
                        <m:sup>
                          <m:r>
                            <a:rPr lang="es-ES" sz="1600" b="0" i="1" smtClean="0">
                              <a:latin typeface="Cambria Math" panose="02040503050406030204" pitchFamily="18" charset="0"/>
                            </a:rPr>
                            <m:t>−34</m:t>
                          </m:r>
                        </m:sup>
                      </m:sSup>
                      <m:r>
                        <a:rPr lang="es-ES" sz="1600" b="0" i="1" smtClean="0">
                          <a:latin typeface="Cambria Math" panose="02040503050406030204" pitchFamily="18" charset="0"/>
                        </a:rPr>
                        <m:t>·</m:t>
                      </m:r>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3·</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10</m:t>
                              </m:r>
                            </m:e>
                            <m:sup>
                              <m:r>
                                <a:rPr lang="es-ES" sz="1600" b="0" i="1" smtClean="0">
                                  <a:latin typeface="Cambria Math" panose="02040503050406030204" pitchFamily="18" charset="0"/>
                                </a:rPr>
                                <m:t>8</m:t>
                              </m:r>
                            </m:sup>
                          </m:sSup>
                        </m:num>
                        <m:den>
                          <m:r>
                            <a:rPr lang="es-ES" sz="1600" b="0" i="1" smtClean="0">
                              <a:latin typeface="Cambria Math" panose="02040503050406030204" pitchFamily="18" charset="0"/>
                            </a:rPr>
                            <m:t>557,7·</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10</m:t>
                              </m:r>
                            </m:e>
                            <m:sup>
                              <m:r>
                                <a:rPr lang="es-ES" sz="1600" b="0" i="1" smtClean="0">
                                  <a:latin typeface="Cambria Math" panose="02040503050406030204" pitchFamily="18" charset="0"/>
                                </a:rPr>
                                <m:t>−9</m:t>
                              </m:r>
                            </m:sup>
                          </m:sSup>
                        </m:den>
                      </m:f>
                      <m:r>
                        <a:rPr lang="es-ES" sz="1600" b="0" i="1" smtClean="0">
                          <a:latin typeface="Cambria Math" panose="02040503050406030204" pitchFamily="18" charset="0"/>
                        </a:rPr>
                        <m:t>=3,57·</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10</m:t>
                          </m:r>
                        </m:e>
                        <m:sup>
                          <m:r>
                            <a:rPr lang="es-ES" sz="1600" b="0" i="1" smtClean="0">
                              <a:latin typeface="Cambria Math" panose="02040503050406030204" pitchFamily="18" charset="0"/>
                            </a:rPr>
                            <m:t>−19</m:t>
                          </m:r>
                        </m:sup>
                      </m:sSup>
                      <m:r>
                        <a:rPr lang="es-ES" sz="1600" b="0" i="1" smtClean="0">
                          <a:latin typeface="Cambria Math" panose="02040503050406030204" pitchFamily="18" charset="0"/>
                        </a:rPr>
                        <m:t> </m:t>
                      </m:r>
                      <m:r>
                        <a:rPr lang="es-ES" sz="1600" b="0" i="1" smtClean="0">
                          <a:latin typeface="Cambria Math" panose="02040503050406030204" pitchFamily="18" charset="0"/>
                        </a:rPr>
                        <m:t>𝐽</m:t>
                      </m:r>
                    </m:oMath>
                  </m:oMathPara>
                </a14:m>
                <a:endParaRPr lang="es-ES" sz="1600" dirty="0"/>
              </a:p>
            </p:txBody>
          </p:sp>
        </mc:Choice>
        <mc:Fallback xmlns="">
          <p:sp>
            <p:nvSpPr>
              <p:cNvPr id="3" name="CuadroTexto 2"/>
              <p:cNvSpPr txBox="1">
                <a:spLocks noRot="1" noChangeAspect="1" noMove="1" noResize="1" noEditPoints="1" noAdjustHandles="1" noChangeArrowheads="1" noChangeShapeType="1" noTextEdit="1"/>
              </p:cNvSpPr>
              <p:nvPr/>
            </p:nvSpPr>
            <p:spPr>
              <a:xfrm>
                <a:off x="1663700" y="3019363"/>
                <a:ext cx="5468805" cy="520142"/>
              </a:xfrm>
              <a:prstGeom prst="rect">
                <a:avLst/>
              </a:prstGeom>
              <a:blipFill>
                <a:blip r:embed="rId2"/>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8814708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graphicFrame>
        <p:nvGraphicFramePr>
          <p:cNvPr id="8" name="Tabla 7"/>
          <p:cNvGraphicFramePr>
            <a:graphicFrameLocks noGrp="1"/>
          </p:cNvGraphicFramePr>
          <p:nvPr>
            <p:extLst>
              <p:ext uri="{D42A27DB-BD31-4B8C-83A1-F6EECF244321}">
                <p14:modId xmlns:p14="http://schemas.microsoft.com/office/powerpoint/2010/main" val="660870154"/>
              </p:ext>
            </p:extLst>
          </p:nvPr>
        </p:nvGraphicFramePr>
        <p:xfrm>
          <a:off x="508000" y="1206500"/>
          <a:ext cx="8178801" cy="2712720"/>
        </p:xfrm>
        <a:graphic>
          <a:graphicData uri="http://schemas.openxmlformats.org/drawingml/2006/table">
            <a:tbl>
              <a:tblPr firstRow="1" bandRow="1">
                <a:tableStyleId>{7DF18680-E054-41AD-8BC1-D1AEF772440D}</a:tableStyleId>
              </a:tblPr>
              <a:tblGrid>
                <a:gridCol w="381000">
                  <a:extLst>
                    <a:ext uri="{9D8B030D-6E8A-4147-A177-3AD203B41FA5}">
                      <a16:colId xmlns:a16="http://schemas.microsoft.com/office/drawing/2014/main" val="2610252087"/>
                    </a:ext>
                  </a:extLst>
                </a:gridCol>
                <a:gridCol w="11938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370840">
                <a:tc>
                  <a:txBody>
                    <a:bodyPr/>
                    <a:lstStyle/>
                    <a:p>
                      <a:pPr algn="r">
                        <a:lnSpc>
                          <a:spcPct val="100000"/>
                        </a:lnSpc>
                      </a:pPr>
                      <a:r>
                        <a:rPr lang="es-ES" sz="1600" dirty="0" smtClean="0">
                          <a:latin typeface="+mn-lt"/>
                        </a:rPr>
                        <a:t>3.</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lnSpc>
                          <a:spcPct val="100000"/>
                        </a:lnSpc>
                      </a:pPr>
                      <a:r>
                        <a:rPr lang="es-ES" sz="1600" i="1" dirty="0" smtClean="0">
                          <a:latin typeface="+mn-lt"/>
                        </a:rPr>
                        <a:t>La energía correspondiente a un fotón es de 6·10</a:t>
                      </a:r>
                      <a:r>
                        <a:rPr lang="es-ES" sz="1600" i="1" baseline="30000" dirty="0" smtClean="0">
                          <a:latin typeface="+mn-lt"/>
                        </a:rPr>
                        <a:t>−20 </a:t>
                      </a:r>
                      <a:r>
                        <a:rPr lang="es-ES" sz="1600" i="1" dirty="0" smtClean="0">
                          <a:latin typeface="+mn-lt"/>
                        </a:rPr>
                        <a:t>J. ¿Cuál será la energía que transporta un fotón cuya</a:t>
                      </a:r>
                      <a:r>
                        <a:rPr lang="es-ES" sz="1600" i="1" baseline="0" dirty="0" smtClean="0">
                          <a:latin typeface="+mn-lt"/>
                        </a:rPr>
                        <a:t> </a:t>
                      </a:r>
                      <a:r>
                        <a:rPr lang="es-ES" sz="1600" i="1" dirty="0" smtClean="0">
                          <a:latin typeface="+mn-lt"/>
                        </a:rPr>
                        <a:t>longitud de onda es el doble de este valor?</a:t>
                      </a:r>
                    </a:p>
                    <a:p>
                      <a:pPr marL="0" indent="0" algn="just">
                        <a:lnSpc>
                          <a:spcPct val="100000"/>
                        </a:lnSpc>
                      </a:pPr>
                      <a:r>
                        <a:rPr lang="es-ES" sz="1600" b="1" i="1" dirty="0" smtClean="0">
                          <a:latin typeface="+mn-lt"/>
                        </a:rPr>
                        <a:t>Sol</a:t>
                      </a:r>
                      <a:r>
                        <a:rPr lang="es-ES" sz="1600" i="1" dirty="0" smtClean="0">
                          <a:latin typeface="+mn-lt"/>
                        </a:rPr>
                        <a:t>: E = 3·10</a:t>
                      </a:r>
                      <a:r>
                        <a:rPr lang="es-ES" sz="1600" i="1" baseline="30000" dirty="0" smtClean="0">
                          <a:latin typeface="+mn-lt"/>
                        </a:rPr>
                        <a:t>−20 </a:t>
                      </a:r>
                      <a:r>
                        <a:rPr lang="es-ES" sz="1600" i="1" dirty="0" smtClean="0">
                          <a:latin typeface="+mn-lt"/>
                        </a:rPr>
                        <a:t>J</a:t>
                      </a:r>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741680">
                <a:tc>
                  <a:txBody>
                    <a:bodyPr/>
                    <a:lstStyle/>
                    <a:p>
                      <a:pPr algn="r">
                        <a:lnSpc>
                          <a:spcPct val="100000"/>
                        </a:lnSpc>
                      </a:pPr>
                      <a:r>
                        <a:rPr lang="es-ES" sz="1600" b="0" dirty="0" smtClean="0">
                          <a:solidFill>
                            <a:schemeClr val="tx1"/>
                          </a:solidFill>
                          <a:latin typeface="+mn-lt"/>
                        </a:rPr>
                        <a:t>4.</a:t>
                      </a:r>
                      <a:endParaRPr lang="es-ES" sz="1600" b="0" dirty="0">
                        <a:solidFill>
                          <a:schemeClr val="tx1"/>
                        </a:solidFill>
                        <a:latin typeface="+mn-lt"/>
                      </a:endParaRPr>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pPr marL="0" indent="0" algn="just">
                        <a:lnSpc>
                          <a:spcPct val="100000"/>
                        </a:lnSpc>
                      </a:pPr>
                      <a:r>
                        <a:rPr lang="es-ES" sz="1600" i="1" dirty="0" smtClean="0">
                          <a:latin typeface="+mn-lt"/>
                        </a:rPr>
                        <a:t>Un fotón, si tiene la energía adecuada, puede romper una molécula. Por ejemplo, en la estratosfera los fotones</a:t>
                      </a:r>
                      <a:r>
                        <a:rPr lang="es-ES" sz="1600" i="1" baseline="0" dirty="0" smtClean="0">
                          <a:latin typeface="+mn-lt"/>
                        </a:rPr>
                        <a:t> </a:t>
                      </a:r>
                      <a:r>
                        <a:rPr lang="es-ES" sz="1600" i="1" dirty="0" smtClean="0">
                          <a:latin typeface="+mn-lt"/>
                        </a:rPr>
                        <a:t>ultravioletas pueden romper las moléculas de oxígeno. En este caso la energía necesaria para el proceso es</a:t>
                      </a:r>
                      <a:r>
                        <a:rPr lang="es-ES" sz="1600" i="1" baseline="0" dirty="0" smtClean="0">
                          <a:latin typeface="+mn-lt"/>
                        </a:rPr>
                        <a:t> </a:t>
                      </a:r>
                      <a:r>
                        <a:rPr lang="es-ES" sz="1600" i="1" dirty="0" smtClean="0">
                          <a:latin typeface="+mn-lt"/>
                        </a:rPr>
                        <a:t>de 5 eV. Calcula cuál debe ser la longitud de onda máxima del fotón ultravioleta en este proceso.</a:t>
                      </a:r>
                    </a:p>
                    <a:p>
                      <a:pPr marL="0" indent="0" algn="just">
                        <a:lnSpc>
                          <a:spcPct val="100000"/>
                        </a:lnSpc>
                      </a:pPr>
                      <a:r>
                        <a:rPr lang="es-ES" sz="1600" i="1" dirty="0" smtClean="0">
                          <a:latin typeface="+mn-lt"/>
                        </a:rPr>
                        <a:t>Datos: e = 1,6·10</a:t>
                      </a:r>
                      <a:r>
                        <a:rPr lang="es-ES" sz="1600" i="1" baseline="30000" dirty="0" smtClean="0">
                          <a:latin typeface="+mn-lt"/>
                        </a:rPr>
                        <a:t>–19</a:t>
                      </a:r>
                      <a:r>
                        <a:rPr lang="es-ES" sz="1600" i="1" dirty="0" smtClean="0">
                          <a:latin typeface="+mn-lt"/>
                        </a:rPr>
                        <a:t> C; h = 6,63·10</a:t>
                      </a:r>
                      <a:r>
                        <a:rPr lang="es-ES" sz="1600" i="1" baseline="30000" dirty="0" smtClean="0">
                          <a:latin typeface="+mn-lt"/>
                        </a:rPr>
                        <a:t>–34</a:t>
                      </a:r>
                      <a:r>
                        <a:rPr lang="es-ES" sz="1600" i="1" dirty="0" smtClean="0">
                          <a:latin typeface="+mn-lt"/>
                        </a:rPr>
                        <a:t> J s; c = 3·10</a:t>
                      </a:r>
                      <a:r>
                        <a:rPr lang="es-ES" sz="1600" i="1" baseline="30000" dirty="0" smtClean="0">
                          <a:latin typeface="+mn-lt"/>
                        </a:rPr>
                        <a:t>8</a:t>
                      </a:r>
                      <a:r>
                        <a:rPr lang="es-ES" sz="1600" i="1" dirty="0" smtClean="0">
                          <a:latin typeface="+mn-lt"/>
                        </a:rPr>
                        <a:t> m/s.</a:t>
                      </a:r>
                    </a:p>
                    <a:p>
                      <a:pPr marL="0" indent="0" algn="just">
                        <a:lnSpc>
                          <a:spcPct val="100000"/>
                        </a:lnSpc>
                      </a:pPr>
                      <a:r>
                        <a:rPr lang="es-ES" sz="1600" b="1" i="1" dirty="0" smtClean="0">
                          <a:latin typeface="+mn-lt"/>
                        </a:rPr>
                        <a:t>Sol</a:t>
                      </a:r>
                      <a:r>
                        <a:rPr lang="es-ES" sz="1600" i="1" dirty="0" smtClean="0">
                          <a:latin typeface="+mn-lt"/>
                        </a:rPr>
                        <a:t>: 248,6 nm</a:t>
                      </a:r>
                    </a:p>
                  </a:txBody>
                  <a:tcP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p:spTree>
    <p:extLst>
      <p:ext uri="{BB962C8B-B14F-4D97-AF65-F5344CB8AC3E}">
        <p14:creationId xmlns:p14="http://schemas.microsoft.com/office/powerpoint/2010/main" val="206170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2.2. El efecto fotoeléctrico y la explicación de Albert Einstein</a:t>
            </a:r>
            <a:endParaRPr lang="es-ES" b="1" dirty="0">
              <a:solidFill>
                <a:srgbClr val="002060"/>
              </a:solidFill>
            </a:endParaRPr>
          </a:p>
        </p:txBody>
      </p:sp>
      <p:sp>
        <p:nvSpPr>
          <p:cNvPr id="5"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¿En que consiste el efecto fotoeléctrico?</a:t>
            </a:r>
            <a:endParaRPr lang="es-ES" b="1" dirty="0">
              <a:solidFill>
                <a:srgbClr val="00B0F0"/>
              </a:solidFill>
            </a:endParaRPr>
          </a:p>
        </p:txBody>
      </p:sp>
      <p:sp>
        <p:nvSpPr>
          <p:cNvPr id="2" name="Rectángulo 1"/>
          <p:cNvSpPr/>
          <p:nvPr/>
        </p:nvSpPr>
        <p:spPr>
          <a:xfrm>
            <a:off x="676139" y="1715043"/>
            <a:ext cx="7988300" cy="1077218"/>
          </a:xfrm>
          <a:prstGeom prst="rect">
            <a:avLst/>
          </a:prstGeom>
        </p:spPr>
        <p:txBody>
          <a:bodyPr wrap="square">
            <a:spAutoFit/>
          </a:bodyPr>
          <a:lstStyle/>
          <a:p>
            <a:pPr algn="just"/>
            <a:r>
              <a:rPr lang="es-ES" sz="1600" dirty="0"/>
              <a:t>El efecto fotoeléctrico fue observado por primera vez por el físico alemán </a:t>
            </a:r>
            <a:r>
              <a:rPr lang="es-ES" sz="1600" i="1" dirty="0">
                <a:solidFill>
                  <a:srgbClr val="00B0F0"/>
                </a:solidFill>
              </a:rPr>
              <a:t>Heinrich Hertz</a:t>
            </a:r>
            <a:r>
              <a:rPr lang="es-ES" sz="1600" dirty="0"/>
              <a:t> en </a:t>
            </a:r>
            <a:r>
              <a:rPr lang="es-ES" sz="1600" dirty="0" smtClean="0"/>
              <a:t>1887. </a:t>
            </a:r>
            <a:r>
              <a:rPr lang="es-ES" sz="1600" dirty="0"/>
              <a:t>Hertz notó que cuando ciertas frecuencias de luz alumbraban un metal, a veces el metal podía mostrar una chispa. Más tarde, J.J. Thomson identificó estas chispas como electrones excitados saliendo de la superficie del metal.</a:t>
            </a: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3400" y="2882900"/>
            <a:ext cx="3416300" cy="3416300"/>
          </a:xfrm>
          <a:prstGeom prst="rect">
            <a:avLst/>
          </a:prstGeom>
        </p:spPr>
      </p:pic>
    </p:spTree>
    <p:extLst>
      <p:ext uri="{BB962C8B-B14F-4D97-AF65-F5344CB8AC3E}">
        <p14:creationId xmlns:p14="http://schemas.microsoft.com/office/powerpoint/2010/main" val="610610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2.2. El efecto fotoeléctrico y la explicación de Albert Einstein</a:t>
            </a:r>
            <a:endParaRPr lang="es-ES" b="1" dirty="0">
              <a:solidFill>
                <a:srgbClr val="002060"/>
              </a:solidFill>
            </a:endParaRPr>
          </a:p>
        </p:txBody>
      </p:sp>
      <p:sp>
        <p:nvSpPr>
          <p:cNvPr id="5"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Explicación clásica</a:t>
            </a:r>
            <a:endParaRPr lang="es-ES" b="1" dirty="0">
              <a:solidFill>
                <a:srgbClr val="00B0F0"/>
              </a:solidFill>
            </a:endParaRPr>
          </a:p>
        </p:txBody>
      </p:sp>
      <p:sp>
        <p:nvSpPr>
          <p:cNvPr id="2" name="Rectángulo 1"/>
          <p:cNvSpPr/>
          <p:nvPr/>
        </p:nvSpPr>
        <p:spPr>
          <a:xfrm>
            <a:off x="676138" y="1715043"/>
            <a:ext cx="8173202" cy="1723549"/>
          </a:xfrm>
          <a:prstGeom prst="rect">
            <a:avLst/>
          </a:prstGeom>
        </p:spPr>
        <p:txBody>
          <a:bodyPr wrap="square">
            <a:spAutoFit/>
          </a:bodyPr>
          <a:lstStyle/>
          <a:p>
            <a:pPr algn="just">
              <a:spcAft>
                <a:spcPts val="600"/>
              </a:spcAft>
            </a:pPr>
            <a:r>
              <a:rPr lang="es-ES" sz="1600" dirty="0"/>
              <a:t>Con base en la descripción clásica de la luz como una onda, hicieron las siguientes predicciones:</a:t>
            </a:r>
          </a:p>
          <a:p>
            <a:pPr marL="177800" indent="-177800" algn="just">
              <a:spcAft>
                <a:spcPts val="600"/>
              </a:spcAft>
              <a:buFont typeface="Arial" panose="020B0604020202020204" pitchFamily="34" charset="0"/>
              <a:buChar char="•"/>
            </a:pPr>
            <a:r>
              <a:rPr lang="es-ES" sz="1600" dirty="0" smtClean="0"/>
              <a:t>La </a:t>
            </a:r>
            <a:r>
              <a:rPr lang="es-ES" sz="1600" dirty="0">
                <a:solidFill>
                  <a:srgbClr val="00B0F0"/>
                </a:solidFill>
              </a:rPr>
              <a:t>energía cinética </a:t>
            </a:r>
            <a:r>
              <a:rPr lang="es-ES" sz="1600" dirty="0"/>
              <a:t>de los fotoelectrones emitidos </a:t>
            </a:r>
            <a:r>
              <a:rPr lang="es-ES" sz="1600" i="1" dirty="0">
                <a:solidFill>
                  <a:srgbClr val="00B0F0"/>
                </a:solidFill>
              </a:rPr>
              <a:t>debería incrementarse con la amplitud de la luz</a:t>
            </a:r>
            <a:r>
              <a:rPr lang="es-ES" sz="1600" dirty="0"/>
              <a:t>.</a:t>
            </a:r>
          </a:p>
          <a:p>
            <a:pPr marL="177800" indent="-177800" algn="just">
              <a:spcAft>
                <a:spcPts val="600"/>
              </a:spcAft>
              <a:buFont typeface="Arial" panose="020B0604020202020204" pitchFamily="34" charset="0"/>
              <a:buChar char="•"/>
            </a:pPr>
            <a:r>
              <a:rPr lang="es-ES" sz="1600" dirty="0" smtClean="0"/>
              <a:t>La </a:t>
            </a:r>
            <a:r>
              <a:rPr lang="es-ES" sz="1600" i="1" dirty="0">
                <a:solidFill>
                  <a:srgbClr val="00B0F0"/>
                </a:solidFill>
              </a:rPr>
              <a:t>razón de emisión de electrones</a:t>
            </a:r>
            <a:r>
              <a:rPr lang="es-ES" sz="1600" dirty="0"/>
              <a:t>, que es proporcional a la corriente eléctrica, debería </a:t>
            </a:r>
            <a:r>
              <a:rPr lang="es-ES" sz="1600" i="1" dirty="0">
                <a:solidFill>
                  <a:srgbClr val="00B0F0"/>
                </a:solidFill>
              </a:rPr>
              <a:t>incrementarse con el aumento de la frecuencia </a:t>
            </a:r>
            <a:r>
              <a:rPr lang="es-ES" sz="1600" dirty="0"/>
              <a:t>de la luz.</a:t>
            </a:r>
          </a:p>
        </p:txBody>
      </p:sp>
      <p:sp>
        <p:nvSpPr>
          <p:cNvPr id="3" name="CuadroTexto 2"/>
          <p:cNvSpPr txBox="1"/>
          <p:nvPr/>
        </p:nvSpPr>
        <p:spPr>
          <a:xfrm>
            <a:off x="676138" y="3519582"/>
            <a:ext cx="2728632" cy="338554"/>
          </a:xfrm>
          <a:prstGeom prst="rect">
            <a:avLst/>
          </a:prstGeom>
          <a:noFill/>
        </p:spPr>
        <p:txBody>
          <a:bodyPr wrap="none" rtlCol="0">
            <a:spAutoFit/>
          </a:bodyPr>
          <a:lstStyle/>
          <a:p>
            <a:r>
              <a:rPr lang="es-ES" sz="1600" b="1" dirty="0" smtClean="0">
                <a:solidFill>
                  <a:srgbClr val="0070C0"/>
                </a:solidFill>
              </a:rPr>
              <a:t>Resultados experimentales</a:t>
            </a:r>
            <a:endParaRPr lang="es-ES" sz="1600" b="1" dirty="0">
              <a:solidFill>
                <a:srgbClr val="0070C0"/>
              </a:solidFill>
            </a:endParaRPr>
          </a:p>
        </p:txBody>
      </p:sp>
      <p:sp>
        <p:nvSpPr>
          <p:cNvPr id="8" name="Rectángulo 7"/>
          <p:cNvSpPr/>
          <p:nvPr/>
        </p:nvSpPr>
        <p:spPr>
          <a:xfrm>
            <a:off x="676138" y="3939126"/>
            <a:ext cx="8173202" cy="1800493"/>
          </a:xfrm>
          <a:prstGeom prst="rect">
            <a:avLst/>
          </a:prstGeom>
        </p:spPr>
        <p:txBody>
          <a:bodyPr wrap="square">
            <a:spAutoFit/>
          </a:bodyPr>
          <a:lstStyle/>
          <a:p>
            <a:pPr marL="177800" indent="-177800" algn="just">
              <a:spcAft>
                <a:spcPts val="600"/>
              </a:spcAft>
              <a:buFont typeface="Arial" panose="020B0604020202020204" pitchFamily="34" charset="0"/>
              <a:buChar char="•"/>
            </a:pPr>
            <a:r>
              <a:rPr lang="es-ES" sz="1600" dirty="0" smtClean="0"/>
              <a:t>La </a:t>
            </a:r>
            <a:r>
              <a:rPr lang="es-ES" sz="1600" b="1" dirty="0"/>
              <a:t>energía cinética </a:t>
            </a:r>
            <a:r>
              <a:rPr lang="es-ES" sz="1600" dirty="0"/>
              <a:t>de los fotoelectrones </a:t>
            </a:r>
            <a:r>
              <a:rPr lang="es-ES" sz="1600" b="1" dirty="0"/>
              <a:t>se incrementa con la frecuencia </a:t>
            </a:r>
            <a:r>
              <a:rPr lang="es-ES" sz="1600" dirty="0"/>
              <a:t>de la luz.</a:t>
            </a:r>
          </a:p>
          <a:p>
            <a:pPr marL="177800" indent="-177800" algn="just">
              <a:spcAft>
                <a:spcPts val="600"/>
              </a:spcAft>
              <a:buFont typeface="Arial" panose="020B0604020202020204" pitchFamily="34" charset="0"/>
              <a:buChar char="•"/>
            </a:pPr>
            <a:r>
              <a:rPr lang="es-ES" sz="1600" dirty="0" smtClean="0"/>
              <a:t>La </a:t>
            </a:r>
            <a:r>
              <a:rPr lang="es-ES" sz="1600" b="1" dirty="0"/>
              <a:t>corriente eléctrica permanece constante </a:t>
            </a:r>
            <a:r>
              <a:rPr lang="es-ES" sz="1600" dirty="0"/>
              <a:t>a medida que la </a:t>
            </a:r>
            <a:r>
              <a:rPr lang="es-ES" sz="1600" b="1" dirty="0"/>
              <a:t>frecuencia de la luz aumenta</a:t>
            </a:r>
            <a:r>
              <a:rPr lang="es-ES" sz="1600" dirty="0"/>
              <a:t>.</a:t>
            </a:r>
          </a:p>
          <a:p>
            <a:pPr marL="177800" indent="-177800" algn="just">
              <a:spcAft>
                <a:spcPts val="600"/>
              </a:spcAft>
              <a:buFont typeface="Arial" panose="020B0604020202020204" pitchFamily="34" charset="0"/>
              <a:buChar char="•"/>
            </a:pPr>
            <a:r>
              <a:rPr lang="es-ES" sz="1600" b="1" dirty="0" smtClean="0"/>
              <a:t>La </a:t>
            </a:r>
            <a:r>
              <a:rPr lang="es-ES" sz="1600" b="1" dirty="0"/>
              <a:t>corriente eléctrica aumenta con la amplitud de la </a:t>
            </a:r>
            <a:r>
              <a:rPr lang="es-ES" sz="1600" b="1" dirty="0" smtClean="0"/>
              <a:t>luz</a:t>
            </a:r>
            <a:r>
              <a:rPr lang="es-ES" sz="1600" dirty="0" smtClean="0"/>
              <a:t>.</a:t>
            </a:r>
          </a:p>
          <a:p>
            <a:pPr marL="177800" indent="-177800" algn="just">
              <a:spcAft>
                <a:spcPts val="600"/>
              </a:spcAft>
              <a:buFont typeface="Arial" panose="020B0604020202020204" pitchFamily="34" charset="0"/>
              <a:buChar char="•"/>
            </a:pPr>
            <a:r>
              <a:rPr lang="es-ES" sz="1600" dirty="0" smtClean="0"/>
              <a:t>La </a:t>
            </a:r>
            <a:r>
              <a:rPr lang="es-ES" sz="1600" b="1" dirty="0"/>
              <a:t>energía cinética</a:t>
            </a:r>
            <a:r>
              <a:rPr lang="es-ES" sz="1600" dirty="0"/>
              <a:t> de los fotoelectrones permanece </a:t>
            </a:r>
            <a:r>
              <a:rPr lang="es-ES" sz="1600" b="1" dirty="0"/>
              <a:t>constante</a:t>
            </a:r>
            <a:r>
              <a:rPr lang="es-ES" sz="1600" dirty="0"/>
              <a:t> a medida que la </a:t>
            </a:r>
            <a:r>
              <a:rPr lang="es-ES" sz="1600" b="1" dirty="0"/>
              <a:t>amplitud se incrementa</a:t>
            </a:r>
            <a:r>
              <a:rPr lang="es-ES" sz="1600" dirty="0"/>
              <a:t>.</a:t>
            </a:r>
          </a:p>
        </p:txBody>
      </p:sp>
      <p:sp>
        <p:nvSpPr>
          <p:cNvPr id="9" name="Rectángulo 8"/>
          <p:cNvSpPr/>
          <p:nvPr/>
        </p:nvSpPr>
        <p:spPr>
          <a:xfrm>
            <a:off x="676138" y="5820609"/>
            <a:ext cx="8173202" cy="58477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p>
            <a:pPr algn="just"/>
            <a:r>
              <a:rPr lang="es-ES" sz="1600" dirty="0"/>
              <a:t>Estos resultados estaban completamente en desacuerdo con las predicciones basadas en la descripción clásica de la luz como </a:t>
            </a:r>
            <a:r>
              <a:rPr lang="es-ES" sz="1600" dirty="0" smtClean="0"/>
              <a:t>onda.</a:t>
            </a:r>
            <a:endParaRPr lang="es-ES" sz="1600" dirty="0"/>
          </a:p>
        </p:txBody>
      </p:sp>
    </p:spTree>
    <p:extLst>
      <p:ext uri="{BB962C8B-B14F-4D97-AF65-F5344CB8AC3E}">
        <p14:creationId xmlns:p14="http://schemas.microsoft.com/office/powerpoint/2010/main" val="9256788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2.2. El efecto fotoeléctrico y la explicación de Albert Einstein</a:t>
            </a:r>
            <a:endParaRPr lang="es-ES" b="1" dirty="0">
              <a:solidFill>
                <a:srgbClr val="002060"/>
              </a:solidFill>
            </a:endParaRPr>
          </a:p>
        </p:txBody>
      </p:sp>
      <p:sp>
        <p:nvSpPr>
          <p:cNvPr id="5"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Explicación de Albert Einstein</a:t>
            </a:r>
            <a:endParaRPr lang="es-ES" b="1" dirty="0">
              <a:solidFill>
                <a:srgbClr val="00B0F0"/>
              </a:solidFill>
            </a:endParaRPr>
          </a:p>
        </p:txBody>
      </p:sp>
      <p:sp>
        <p:nvSpPr>
          <p:cNvPr id="6" name="Rectángulo 5"/>
          <p:cNvSpPr/>
          <p:nvPr/>
        </p:nvSpPr>
        <p:spPr>
          <a:xfrm>
            <a:off x="676890" y="1715043"/>
            <a:ext cx="8060710" cy="830997"/>
          </a:xfrm>
          <a:prstGeom prst="rect">
            <a:avLst/>
          </a:prstGeom>
        </p:spPr>
        <p:txBody>
          <a:bodyPr wrap="square">
            <a:spAutoFit/>
          </a:bodyPr>
          <a:lstStyle/>
          <a:p>
            <a:pPr algn="just"/>
            <a:r>
              <a:rPr lang="es-ES" sz="1600" dirty="0"/>
              <a:t>Albert Einstein, </a:t>
            </a:r>
            <a:r>
              <a:rPr lang="es-ES" sz="1600" dirty="0" smtClean="0"/>
              <a:t>propuso </a:t>
            </a:r>
            <a:r>
              <a:rPr lang="es-ES" sz="1600" dirty="0"/>
              <a:t>que la luz a veces se comporta como partículas de energía electromagnética que ahora llamamos </a:t>
            </a:r>
            <a:r>
              <a:rPr lang="es-ES" sz="1600" i="1" dirty="0">
                <a:solidFill>
                  <a:srgbClr val="0070C0"/>
                </a:solidFill>
              </a:rPr>
              <a:t>fotones</a:t>
            </a:r>
            <a:r>
              <a:rPr lang="es-ES" sz="1600" dirty="0"/>
              <a:t>. La energía de un fotón se podría calcular usando la ecuación de Planck:</a:t>
            </a:r>
          </a:p>
        </p:txBody>
      </p:sp>
      <mc:AlternateContent xmlns:mc="http://schemas.openxmlformats.org/markup-compatibility/2006" xmlns:a14="http://schemas.microsoft.com/office/drawing/2010/main">
        <mc:Choice Requires="a14">
          <p:sp>
            <p:nvSpPr>
              <p:cNvPr id="10" name="6 Rectángulo"/>
              <p:cNvSpPr/>
              <p:nvPr/>
            </p:nvSpPr>
            <p:spPr>
              <a:xfrm>
                <a:off x="3993339" y="2576818"/>
                <a:ext cx="1039762"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1600" b="1" i="1" smtClean="0">
                          <a:latin typeface="Cambria Math"/>
                        </a:rPr>
                        <m:t>𝑬</m:t>
                      </m:r>
                      <m:r>
                        <a:rPr lang="es-ES" sz="1600" b="1" i="1" smtClean="0">
                          <a:latin typeface="Cambria Math"/>
                        </a:rPr>
                        <m:t>=</m:t>
                      </m:r>
                      <m:r>
                        <a:rPr lang="es-ES" sz="1600" b="1" i="1" smtClean="0">
                          <a:latin typeface="Cambria Math"/>
                        </a:rPr>
                        <m:t>𝒉𝒇</m:t>
                      </m:r>
                    </m:oMath>
                  </m:oMathPara>
                </a14:m>
                <a:endParaRPr lang="es-ES" sz="1600" b="1" dirty="0"/>
              </a:p>
            </p:txBody>
          </p:sp>
        </mc:Choice>
        <mc:Fallback xmlns="">
          <p:sp>
            <p:nvSpPr>
              <p:cNvPr id="10" name="6 Rectángulo"/>
              <p:cNvSpPr>
                <a:spLocks noRot="1" noChangeAspect="1" noMove="1" noResize="1" noEditPoints="1" noAdjustHandles="1" noChangeArrowheads="1" noChangeShapeType="1" noTextEdit="1"/>
              </p:cNvSpPr>
              <p:nvPr/>
            </p:nvSpPr>
            <p:spPr>
              <a:xfrm>
                <a:off x="3993339" y="2576818"/>
                <a:ext cx="1039762" cy="338554"/>
              </a:xfrm>
              <a:prstGeom prst="rect">
                <a:avLst/>
              </a:prstGeom>
              <a:blipFill>
                <a:blip r:embed="rId2"/>
                <a:stretch>
                  <a:fillRect b="-909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CuadroTexto 10"/>
              <p:cNvSpPr txBox="1"/>
              <p:nvPr/>
            </p:nvSpPr>
            <p:spPr>
              <a:xfrm>
                <a:off x="676890" y="2946150"/>
                <a:ext cx="8060710" cy="1477328"/>
              </a:xfrm>
              <a:prstGeom prst="rect">
                <a:avLst/>
              </a:prstGeom>
              <a:noFill/>
            </p:spPr>
            <p:txBody>
              <a:bodyPr wrap="square" rtlCol="0">
                <a:spAutoFit/>
              </a:bodyPr>
              <a:lstStyle/>
              <a:p>
                <a:r>
                  <a:rPr lang="es-ES" sz="1600" dirty="0" smtClean="0"/>
                  <a:t>Donde:</a:t>
                </a:r>
              </a:p>
              <a:p>
                <a:endParaRPr lang="es-ES" sz="1600" dirty="0"/>
              </a:p>
              <a:p>
                <a:pPr marL="177800" indent="-177800">
                  <a:spcAft>
                    <a:spcPts val="600"/>
                  </a:spcAft>
                  <a:buFont typeface="Arial" panose="020B0604020202020204" pitchFamily="34" charset="0"/>
                  <a:buChar char="•"/>
                </a:pPr>
                <a14:m>
                  <m:oMath xmlns:m="http://schemas.openxmlformats.org/officeDocument/2006/math">
                    <m:r>
                      <a:rPr lang="es-ES" sz="1600" i="1" dirty="0" smtClean="0">
                        <a:latin typeface="Cambria Math" panose="02040503050406030204" pitchFamily="18" charset="0"/>
                      </a:rPr>
                      <m:t>𝐸</m:t>
                    </m:r>
                  </m:oMath>
                </a14:m>
                <a:r>
                  <a:rPr lang="es-ES" sz="1600" dirty="0" smtClean="0"/>
                  <a:t> es la energía del fotón</a:t>
                </a:r>
              </a:p>
              <a:p>
                <a:pPr marL="177800" indent="-177800">
                  <a:spcAft>
                    <a:spcPts val="600"/>
                  </a:spcAft>
                  <a:buFont typeface="Arial" panose="020B0604020202020204" pitchFamily="34" charset="0"/>
                  <a:buChar char="•"/>
                </a:pPr>
                <a14:m>
                  <m:oMath xmlns:m="http://schemas.openxmlformats.org/officeDocument/2006/math">
                    <m:r>
                      <a:rPr lang="es-ES" sz="1600" i="1" dirty="0" smtClean="0">
                        <a:latin typeface="Cambria Math" panose="02040503050406030204" pitchFamily="18" charset="0"/>
                      </a:rPr>
                      <m:t>h</m:t>
                    </m:r>
                  </m:oMath>
                </a14:m>
                <a:r>
                  <a:rPr lang="es-ES" sz="1600" dirty="0" smtClean="0"/>
                  <a:t> es la constante de Planck</a:t>
                </a:r>
              </a:p>
              <a:p>
                <a:pPr marL="177800" indent="-177800">
                  <a:spcAft>
                    <a:spcPts val="600"/>
                  </a:spcAft>
                  <a:buFont typeface="Arial" panose="020B0604020202020204" pitchFamily="34" charset="0"/>
                  <a:buChar char="•"/>
                </a:pPr>
                <a14:m>
                  <m:oMath xmlns:m="http://schemas.openxmlformats.org/officeDocument/2006/math">
                    <m:r>
                      <a:rPr lang="es-ES" sz="1600" b="0" i="1" dirty="0" smtClean="0">
                        <a:latin typeface="Cambria Math" panose="02040503050406030204" pitchFamily="18" charset="0"/>
                      </a:rPr>
                      <m:t>𝑓</m:t>
                    </m:r>
                  </m:oMath>
                </a14:m>
                <a:r>
                  <a:rPr lang="es-ES" sz="1600" dirty="0" smtClean="0"/>
                  <a:t> es la frecuencia de la luz</a:t>
                </a:r>
                <a:endParaRPr lang="es-ES" sz="1600" dirty="0"/>
              </a:p>
            </p:txBody>
          </p:sp>
        </mc:Choice>
        <mc:Fallback xmlns="">
          <p:sp>
            <p:nvSpPr>
              <p:cNvPr id="11" name="CuadroTexto 10"/>
              <p:cNvSpPr txBox="1">
                <a:spLocks noRot="1" noChangeAspect="1" noMove="1" noResize="1" noEditPoints="1" noAdjustHandles="1" noChangeArrowheads="1" noChangeShapeType="1" noTextEdit="1"/>
              </p:cNvSpPr>
              <p:nvPr/>
            </p:nvSpPr>
            <p:spPr>
              <a:xfrm>
                <a:off x="676890" y="2946150"/>
                <a:ext cx="8060710" cy="1477328"/>
              </a:xfrm>
              <a:prstGeom prst="rect">
                <a:avLst/>
              </a:prstGeom>
              <a:blipFill>
                <a:blip r:embed="rId3"/>
                <a:stretch>
                  <a:fillRect l="-378" t="-823" b="-452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676890" y="4466956"/>
                <a:ext cx="8166911" cy="830997"/>
              </a:xfrm>
              <a:prstGeom prst="rect">
                <a:avLst/>
              </a:prstGeom>
            </p:spPr>
            <p:txBody>
              <a:bodyPr wrap="square">
                <a:spAutoFit/>
              </a:bodyPr>
              <a:lstStyle/>
              <a:p>
                <a:pPr algn="just"/>
                <a:r>
                  <a:rPr lang="es-ES" sz="1600" dirty="0" smtClean="0"/>
                  <a:t>De acuerdo con la ecuación de Planck, la energía de un fotón es proporcional a la frecuencia de la luz,</a:t>
                </a:r>
                <a14:m>
                  <m:oMath xmlns:m="http://schemas.openxmlformats.org/officeDocument/2006/math">
                    <m:r>
                      <a:rPr lang="es-ES" sz="1600" i="1" dirty="0" smtClean="0">
                        <a:latin typeface="Cambria Math" panose="02040503050406030204" pitchFamily="18" charset="0"/>
                      </a:rPr>
                      <m:t> </m:t>
                    </m:r>
                    <m:r>
                      <a:rPr lang="es-ES" sz="1600" b="0" i="1" dirty="0" smtClean="0">
                        <a:latin typeface="Cambria Math" panose="02040503050406030204" pitchFamily="18" charset="0"/>
                      </a:rPr>
                      <m:t> </m:t>
                    </m:r>
                    <m:r>
                      <a:rPr lang="es-ES" sz="1600" i="1" dirty="0" smtClean="0">
                        <a:latin typeface="Cambria Math" panose="02040503050406030204" pitchFamily="18" charset="0"/>
                      </a:rPr>
                      <m:t>𝑓</m:t>
                    </m:r>
                  </m:oMath>
                </a14:m>
                <a:r>
                  <a:rPr lang="es-ES" sz="1600" dirty="0" smtClean="0"/>
                  <a:t>. </a:t>
                </a:r>
                <a:r>
                  <a:rPr lang="es-ES" sz="1600" dirty="0"/>
                  <a:t>La </a:t>
                </a:r>
                <a:r>
                  <a:rPr lang="es-ES" sz="1600" dirty="0">
                    <a:solidFill>
                      <a:srgbClr val="00B0F0"/>
                    </a:solidFill>
                  </a:rPr>
                  <a:t>amplitud de la luz </a:t>
                </a:r>
                <a:r>
                  <a:rPr lang="es-ES" sz="1600" dirty="0"/>
                  <a:t>es, entonces, </a:t>
                </a:r>
                <a:r>
                  <a:rPr lang="es-ES" sz="1600" i="1" dirty="0">
                    <a:solidFill>
                      <a:srgbClr val="00B0F0"/>
                    </a:solidFill>
                  </a:rPr>
                  <a:t>proporcional al número de fotones</a:t>
                </a:r>
                <a:r>
                  <a:rPr lang="es-ES" sz="1600" dirty="0"/>
                  <a:t> con una frecuencia dada.</a:t>
                </a:r>
              </a:p>
            </p:txBody>
          </p:sp>
        </mc:Choice>
        <mc:Fallback xmlns="">
          <p:sp>
            <p:nvSpPr>
              <p:cNvPr id="12" name="Rectángulo 11"/>
              <p:cNvSpPr>
                <a:spLocks noRot="1" noChangeAspect="1" noMove="1" noResize="1" noEditPoints="1" noAdjustHandles="1" noChangeArrowheads="1" noChangeShapeType="1" noTextEdit="1"/>
              </p:cNvSpPr>
              <p:nvPr/>
            </p:nvSpPr>
            <p:spPr>
              <a:xfrm>
                <a:off x="676890" y="4466956"/>
                <a:ext cx="8166911" cy="830997"/>
              </a:xfrm>
              <a:prstGeom prst="rect">
                <a:avLst/>
              </a:prstGeom>
              <a:blipFill>
                <a:blip r:embed="rId4"/>
                <a:stretch>
                  <a:fillRect l="-373" t="-1471" r="-448" b="-9559"/>
                </a:stretch>
              </a:blipFill>
            </p:spPr>
            <p:txBody>
              <a:bodyPr/>
              <a:lstStyle/>
              <a:p>
                <a:r>
                  <a:rPr lang="es-ES">
                    <a:noFill/>
                  </a:rPr>
                  <a:t> </a:t>
                </a:r>
              </a:p>
            </p:txBody>
          </p:sp>
        </mc:Fallback>
      </mc:AlternateContent>
    </p:spTree>
    <p:extLst>
      <p:ext uri="{BB962C8B-B14F-4D97-AF65-F5344CB8AC3E}">
        <p14:creationId xmlns:p14="http://schemas.microsoft.com/office/powerpoint/2010/main" val="5523137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2.2. El efecto fotoeléctrico y la explicación de Albert Einstein</a:t>
            </a:r>
            <a:endParaRPr lang="es-ES" b="1" dirty="0">
              <a:solidFill>
                <a:srgbClr val="002060"/>
              </a:solidFill>
            </a:endParaRPr>
          </a:p>
        </p:txBody>
      </p:sp>
      <p:sp>
        <p:nvSpPr>
          <p:cNvPr id="5"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Explicación de Albert Einstein</a:t>
            </a:r>
            <a:endParaRPr lang="es-ES" b="1" dirty="0">
              <a:solidFill>
                <a:srgbClr val="00B0F0"/>
              </a:solidFill>
            </a:endParaRPr>
          </a:p>
        </p:txBody>
      </p:sp>
      <mc:AlternateContent xmlns:mc="http://schemas.openxmlformats.org/markup-compatibility/2006" xmlns:a14="http://schemas.microsoft.com/office/drawing/2010/main">
        <mc:Choice Requires="a14">
          <p:sp>
            <p:nvSpPr>
              <p:cNvPr id="2" name="Rectángulo 1"/>
              <p:cNvSpPr/>
              <p:nvPr/>
            </p:nvSpPr>
            <p:spPr>
              <a:xfrm>
                <a:off x="685800" y="1715043"/>
                <a:ext cx="8064500" cy="2308324"/>
              </a:xfrm>
              <a:prstGeom prst="rect">
                <a:avLst/>
              </a:prstGeom>
            </p:spPr>
            <p:txBody>
              <a:bodyPr wrap="square">
                <a:spAutoFit/>
              </a:bodyPr>
              <a:lstStyle/>
              <a:p>
                <a:pPr algn="just"/>
                <a:r>
                  <a:rPr lang="es-ES" sz="1600" dirty="0" smtClean="0"/>
                  <a:t>Se observó que </a:t>
                </a:r>
                <a:r>
                  <a:rPr lang="es-ES" sz="1600" dirty="0"/>
                  <a:t>si la luz incidente tenía una frecuencia menor que una frecuencia mínima </a:t>
                </a:r>
                <a14:m>
                  <m:oMath xmlns:m="http://schemas.openxmlformats.org/officeDocument/2006/math">
                    <m:sSub>
                      <m:sSubPr>
                        <m:ctrlPr>
                          <a:rPr lang="es-ES" sz="1600" i="1" dirty="0" smtClean="0">
                            <a:solidFill>
                              <a:srgbClr val="00B0F0"/>
                            </a:solidFill>
                            <a:latin typeface="Cambria Math" panose="02040503050406030204" pitchFamily="18" charset="0"/>
                          </a:rPr>
                        </m:ctrlPr>
                      </m:sSubPr>
                      <m:e>
                        <m:r>
                          <a:rPr lang="es-ES" sz="1600" b="0" i="1" dirty="0" smtClean="0">
                            <a:solidFill>
                              <a:srgbClr val="00B0F0"/>
                            </a:solidFill>
                            <a:latin typeface="Cambria Math" panose="02040503050406030204" pitchFamily="18" charset="0"/>
                          </a:rPr>
                          <m:t>𝑓</m:t>
                        </m:r>
                      </m:e>
                      <m:sub>
                        <m:r>
                          <a:rPr lang="es-ES" sz="1600" b="0" i="1" dirty="0" smtClean="0">
                            <a:solidFill>
                              <a:srgbClr val="00B0F0"/>
                            </a:solidFill>
                            <a:latin typeface="Cambria Math" panose="02040503050406030204" pitchFamily="18" charset="0"/>
                          </a:rPr>
                          <m:t>0</m:t>
                        </m:r>
                      </m:sub>
                    </m:sSub>
                  </m:oMath>
                </a14:m>
                <a:r>
                  <a:rPr lang="es-ES" sz="1600" dirty="0" smtClean="0"/>
                  <a:t>, </a:t>
                </a:r>
                <a:r>
                  <a:rPr lang="es-ES" sz="1600" dirty="0"/>
                  <a:t>entonces no se expulsaban electrones sin importar la amplitud de la luz. Esta frecuencia mínima también se llama </a:t>
                </a:r>
                <a:r>
                  <a:rPr lang="es-ES" sz="1600" dirty="0">
                    <a:solidFill>
                      <a:srgbClr val="00B0F0"/>
                    </a:solidFill>
                  </a:rPr>
                  <a:t>frecuencia </a:t>
                </a:r>
                <a:r>
                  <a:rPr lang="es-ES" sz="1600" dirty="0" smtClean="0">
                    <a:solidFill>
                      <a:srgbClr val="00B0F0"/>
                    </a:solidFill>
                  </a:rPr>
                  <a:t>umbral</a:t>
                </a:r>
                <a:r>
                  <a:rPr lang="es-ES" sz="1600" dirty="0" smtClean="0"/>
                  <a:t>, </a:t>
                </a:r>
                <a:r>
                  <a:rPr lang="es-ES" sz="1600" dirty="0"/>
                  <a:t>y el valor de </a:t>
                </a:r>
                <a14:m>
                  <m:oMath xmlns:m="http://schemas.openxmlformats.org/officeDocument/2006/math">
                    <m:sSub>
                      <m:sSubPr>
                        <m:ctrlPr>
                          <a:rPr lang="es-ES" sz="1600" i="1" dirty="0">
                            <a:solidFill>
                              <a:srgbClr val="00B0F0"/>
                            </a:solidFill>
                            <a:latin typeface="Cambria Math" panose="02040503050406030204" pitchFamily="18" charset="0"/>
                          </a:rPr>
                        </m:ctrlPr>
                      </m:sSubPr>
                      <m:e>
                        <m:r>
                          <a:rPr lang="es-ES" sz="1600" i="1" dirty="0">
                            <a:solidFill>
                              <a:srgbClr val="00B0F0"/>
                            </a:solidFill>
                            <a:latin typeface="Cambria Math" panose="02040503050406030204" pitchFamily="18" charset="0"/>
                          </a:rPr>
                          <m:t>𝑓</m:t>
                        </m:r>
                      </m:e>
                      <m:sub>
                        <m:r>
                          <a:rPr lang="es-ES" sz="1600" i="1" dirty="0">
                            <a:solidFill>
                              <a:srgbClr val="00B0F0"/>
                            </a:solidFill>
                            <a:latin typeface="Cambria Math" panose="02040503050406030204" pitchFamily="18" charset="0"/>
                          </a:rPr>
                          <m:t>0</m:t>
                        </m:r>
                      </m:sub>
                    </m:sSub>
                  </m:oMath>
                </a14:m>
                <a:r>
                  <a:rPr lang="es-ES" sz="1600" dirty="0"/>
                  <a:t> depende del metal</a:t>
                </a:r>
                <a:r>
                  <a:rPr lang="es-ES" sz="1600" dirty="0" smtClean="0"/>
                  <a:t>.</a:t>
                </a:r>
              </a:p>
              <a:p>
                <a:pPr algn="just"/>
                <a:r>
                  <a:rPr lang="es-ES" sz="1600" dirty="0" smtClean="0"/>
                  <a:t> </a:t>
                </a:r>
              </a:p>
              <a:p>
                <a:pPr algn="just"/>
                <a:r>
                  <a:rPr lang="es-ES" sz="1600" dirty="0" smtClean="0"/>
                  <a:t>Para </a:t>
                </a:r>
                <a:r>
                  <a:rPr lang="es-ES" sz="1600" dirty="0"/>
                  <a:t>frecuencias mayores que </a:t>
                </a:r>
                <a14:m>
                  <m:oMath xmlns:m="http://schemas.openxmlformats.org/officeDocument/2006/math">
                    <m:sSub>
                      <m:sSubPr>
                        <m:ctrlPr>
                          <a:rPr lang="es-ES" sz="1600" i="1" dirty="0">
                            <a:solidFill>
                              <a:srgbClr val="00B0F0"/>
                            </a:solidFill>
                            <a:latin typeface="Cambria Math" panose="02040503050406030204" pitchFamily="18" charset="0"/>
                          </a:rPr>
                        </m:ctrlPr>
                      </m:sSubPr>
                      <m:e>
                        <m:r>
                          <a:rPr lang="es-ES" sz="1600" i="1" dirty="0">
                            <a:solidFill>
                              <a:srgbClr val="00B0F0"/>
                            </a:solidFill>
                            <a:latin typeface="Cambria Math" panose="02040503050406030204" pitchFamily="18" charset="0"/>
                          </a:rPr>
                          <m:t>𝑓</m:t>
                        </m:r>
                      </m:e>
                      <m:sub>
                        <m:r>
                          <a:rPr lang="es-ES" sz="1600" i="1" dirty="0">
                            <a:solidFill>
                              <a:srgbClr val="00B0F0"/>
                            </a:solidFill>
                            <a:latin typeface="Cambria Math" panose="02040503050406030204" pitchFamily="18" charset="0"/>
                          </a:rPr>
                          <m:t>0</m:t>
                        </m:r>
                      </m:sub>
                    </m:sSub>
                  </m:oMath>
                </a14:m>
                <a:r>
                  <a:rPr lang="es-ES" sz="1600" dirty="0"/>
                  <a:t>, los electrones serían expulsados del metal. Además, la energía cinética de los fotoelectrones era proporcional a la frecuencia de la luz. La relación entre la </a:t>
                </a:r>
                <a:r>
                  <a:rPr lang="es-ES" sz="1600" i="1" dirty="0">
                    <a:solidFill>
                      <a:srgbClr val="0099FF"/>
                    </a:solidFill>
                  </a:rPr>
                  <a:t>energía cinética </a:t>
                </a:r>
                <a:r>
                  <a:rPr lang="es-ES" sz="1600" dirty="0"/>
                  <a:t>del fotoelectrón y la </a:t>
                </a:r>
                <a:r>
                  <a:rPr lang="es-ES" sz="1600" i="1" dirty="0">
                    <a:solidFill>
                      <a:srgbClr val="0099FF"/>
                    </a:solidFill>
                  </a:rPr>
                  <a:t>frecuencia</a:t>
                </a:r>
                <a:r>
                  <a:rPr lang="es-ES" sz="1600" dirty="0"/>
                  <a:t> de la luz se muestra en la gráfica (a) siguiente. </a:t>
                </a:r>
              </a:p>
            </p:txBody>
          </p:sp>
        </mc:Choice>
        <mc:Fallback xmlns="">
          <p:sp>
            <p:nvSpPr>
              <p:cNvPr id="2" name="Rectángulo 1"/>
              <p:cNvSpPr>
                <a:spLocks noRot="1" noChangeAspect="1" noMove="1" noResize="1" noEditPoints="1" noAdjustHandles="1" noChangeArrowheads="1" noChangeShapeType="1" noTextEdit="1"/>
              </p:cNvSpPr>
              <p:nvPr/>
            </p:nvSpPr>
            <p:spPr>
              <a:xfrm>
                <a:off x="685800" y="1715043"/>
                <a:ext cx="8064500" cy="2308324"/>
              </a:xfrm>
              <a:prstGeom prst="rect">
                <a:avLst/>
              </a:prstGeom>
              <a:blipFill>
                <a:blip r:embed="rId2"/>
                <a:stretch>
                  <a:fillRect l="-454" t="-528" r="-454" b="-2639"/>
                </a:stretch>
              </a:blipFill>
            </p:spPr>
            <p:txBody>
              <a:bodyPr/>
              <a:lstStyle/>
              <a:p>
                <a:r>
                  <a:rPr lang="es-ES">
                    <a:noFill/>
                  </a:rPr>
                  <a:t> </a:t>
                </a:r>
              </a:p>
            </p:txBody>
          </p:sp>
        </mc:Fallback>
      </mc:AlternateContent>
      <p:sp>
        <p:nvSpPr>
          <p:cNvPr id="8" name="Rectángulo 7"/>
          <p:cNvSpPr/>
          <p:nvPr/>
        </p:nvSpPr>
        <p:spPr>
          <a:xfrm>
            <a:off x="6146800" y="4004846"/>
            <a:ext cx="2603500" cy="1077218"/>
          </a:xfrm>
          <a:prstGeom prst="rect">
            <a:avLst/>
          </a:prstGeom>
        </p:spPr>
        <p:txBody>
          <a:bodyPr wrap="square">
            <a:spAutoFit/>
          </a:bodyPr>
          <a:lstStyle/>
          <a:p>
            <a:pPr algn="just"/>
            <a:r>
              <a:rPr lang="es-ES" sz="1600" dirty="0"/>
              <a:t>La relación entre la </a:t>
            </a:r>
            <a:r>
              <a:rPr lang="es-ES" sz="1600" i="1" dirty="0">
                <a:solidFill>
                  <a:srgbClr val="0099FF"/>
                </a:solidFill>
              </a:rPr>
              <a:t>corriente de electrones </a:t>
            </a:r>
            <a:r>
              <a:rPr lang="es-ES" sz="1600" dirty="0"/>
              <a:t>y la </a:t>
            </a:r>
            <a:r>
              <a:rPr lang="es-ES" sz="1600" i="1" dirty="0">
                <a:solidFill>
                  <a:srgbClr val="0099FF"/>
                </a:solidFill>
              </a:rPr>
              <a:t>frecuencia</a:t>
            </a:r>
            <a:r>
              <a:rPr lang="es-ES" sz="1600" dirty="0"/>
              <a:t> de la luz se ilustra en la gráfica (b</a:t>
            </a:r>
            <a:r>
              <a:rPr lang="es-ES" sz="1600" dirty="0" smtClean="0"/>
              <a:t>).</a:t>
            </a:r>
            <a:endParaRPr lang="es-ES" sz="1600" dirty="0"/>
          </a:p>
        </p:txBody>
      </p:sp>
      <p:grpSp>
        <p:nvGrpSpPr>
          <p:cNvPr id="15" name="Grupo 14"/>
          <p:cNvGrpSpPr/>
          <p:nvPr/>
        </p:nvGrpSpPr>
        <p:grpSpPr>
          <a:xfrm>
            <a:off x="702290" y="4023367"/>
            <a:ext cx="5220038" cy="2413143"/>
            <a:chOff x="596900" y="3789917"/>
            <a:chExt cx="5220038" cy="2413143"/>
          </a:xfrm>
        </p:grpSpPr>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900" y="3789917"/>
              <a:ext cx="5220038" cy="2413143"/>
            </a:xfrm>
            <a:prstGeom prst="rect">
              <a:avLst/>
            </a:prstGeom>
          </p:spPr>
        </p:pic>
        <mc:AlternateContent xmlns:mc="http://schemas.openxmlformats.org/markup-compatibility/2006" xmlns:a14="http://schemas.microsoft.com/office/drawing/2010/main">
          <mc:Choice Requires="a14">
            <p:sp>
              <p:nvSpPr>
                <p:cNvPr id="9" name="CuadroTexto 8"/>
                <p:cNvSpPr txBox="1"/>
                <p:nvPr/>
              </p:nvSpPr>
              <p:spPr>
                <a:xfrm>
                  <a:off x="1575058" y="5528040"/>
                  <a:ext cx="200631" cy="215444"/>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400" i="1" smtClean="0">
                                <a:latin typeface="Cambria Math" panose="02040503050406030204" pitchFamily="18" charset="0"/>
                              </a:rPr>
                            </m:ctrlPr>
                          </m:sSubPr>
                          <m:e>
                            <m:r>
                              <a:rPr lang="es-ES" sz="1400" b="0" i="1" smtClean="0">
                                <a:latin typeface="Cambria Math" panose="02040503050406030204" pitchFamily="18" charset="0"/>
                              </a:rPr>
                              <m:t>𝑓</m:t>
                            </m:r>
                          </m:e>
                          <m:sub>
                            <m:r>
                              <a:rPr lang="es-ES" sz="1400" b="0" i="1" smtClean="0">
                                <a:latin typeface="Cambria Math" panose="02040503050406030204" pitchFamily="18" charset="0"/>
                              </a:rPr>
                              <m:t>0</m:t>
                            </m:r>
                          </m:sub>
                        </m:sSub>
                      </m:oMath>
                    </m:oMathPara>
                  </a14:m>
                  <a:endParaRPr lang="es-ES" sz="1400" dirty="0"/>
                </a:p>
              </p:txBody>
            </p:sp>
          </mc:Choice>
          <mc:Fallback xmlns="">
            <p:sp>
              <p:nvSpPr>
                <p:cNvPr id="9" name="CuadroTexto 8"/>
                <p:cNvSpPr txBox="1">
                  <a:spLocks noRot="1" noChangeAspect="1" noMove="1" noResize="1" noEditPoints="1" noAdjustHandles="1" noChangeArrowheads="1" noChangeShapeType="1" noTextEdit="1"/>
                </p:cNvSpPr>
                <p:nvPr/>
              </p:nvSpPr>
              <p:spPr>
                <a:xfrm>
                  <a:off x="1575058" y="5528040"/>
                  <a:ext cx="200631" cy="215444"/>
                </a:xfrm>
                <a:prstGeom prst="rect">
                  <a:avLst/>
                </a:prstGeom>
                <a:blipFill>
                  <a:blip r:embed="rId4"/>
                  <a:stretch>
                    <a:fillRect l="-27273" t="-2857" r="-3030" b="-2857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CuadroTexto 12"/>
                <p:cNvSpPr txBox="1"/>
                <p:nvPr/>
              </p:nvSpPr>
              <p:spPr>
                <a:xfrm>
                  <a:off x="4649599" y="4310005"/>
                  <a:ext cx="539700" cy="215444"/>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400" i="1" smtClean="0">
                                <a:latin typeface="Cambria Math" panose="02040503050406030204" pitchFamily="18" charset="0"/>
                              </a:rPr>
                            </m:ctrlPr>
                          </m:sSubPr>
                          <m:e>
                            <m:r>
                              <a:rPr lang="es-ES" sz="1400" b="0" i="1" smtClean="0">
                                <a:latin typeface="Cambria Math" panose="02040503050406030204" pitchFamily="18" charset="0"/>
                              </a:rPr>
                              <m:t>𝑓</m:t>
                            </m:r>
                            <m:r>
                              <a:rPr lang="es-ES" sz="1400" b="0" i="1" smtClean="0">
                                <a:latin typeface="Cambria Math" panose="02040503050406030204" pitchFamily="18" charset="0"/>
                              </a:rPr>
                              <m:t>&gt;</m:t>
                            </m:r>
                            <m:r>
                              <a:rPr lang="es-ES" sz="1400" b="0" i="1" smtClean="0">
                                <a:latin typeface="Cambria Math" panose="02040503050406030204" pitchFamily="18" charset="0"/>
                              </a:rPr>
                              <m:t>𝑓</m:t>
                            </m:r>
                          </m:e>
                          <m:sub>
                            <m:r>
                              <a:rPr lang="es-ES" sz="1400" b="0" i="1" smtClean="0">
                                <a:latin typeface="Cambria Math" panose="02040503050406030204" pitchFamily="18" charset="0"/>
                              </a:rPr>
                              <m:t>0</m:t>
                            </m:r>
                          </m:sub>
                        </m:sSub>
                      </m:oMath>
                    </m:oMathPara>
                  </a14:m>
                  <a:endParaRPr lang="es-ES" sz="1400" dirty="0"/>
                </a:p>
              </p:txBody>
            </p:sp>
          </mc:Choice>
          <mc:Fallback xmlns="">
            <p:sp>
              <p:nvSpPr>
                <p:cNvPr id="13" name="CuadroTexto 12"/>
                <p:cNvSpPr txBox="1">
                  <a:spLocks noRot="1" noChangeAspect="1" noMove="1" noResize="1" noEditPoints="1" noAdjustHandles="1" noChangeArrowheads="1" noChangeShapeType="1" noTextEdit="1"/>
                </p:cNvSpPr>
                <p:nvPr/>
              </p:nvSpPr>
              <p:spPr>
                <a:xfrm>
                  <a:off x="4649599" y="4310005"/>
                  <a:ext cx="539700" cy="215444"/>
                </a:xfrm>
                <a:prstGeom prst="rect">
                  <a:avLst/>
                </a:prstGeom>
                <a:blipFill>
                  <a:blip r:embed="rId5"/>
                  <a:stretch>
                    <a:fillRect l="-11364" t="-2857" r="-1136" b="-3142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CuadroTexto 13"/>
                <p:cNvSpPr txBox="1"/>
                <p:nvPr/>
              </p:nvSpPr>
              <p:spPr>
                <a:xfrm>
                  <a:off x="2429073" y="5975813"/>
                  <a:ext cx="129523" cy="184666"/>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200" i="1" smtClean="0">
                            <a:latin typeface="Cambria Math" panose="02040503050406030204" pitchFamily="18" charset="0"/>
                          </a:rPr>
                          <m:t>𝑓</m:t>
                        </m:r>
                      </m:oMath>
                    </m:oMathPara>
                  </a14:m>
                  <a:endParaRPr lang="es-ES" sz="1200" dirty="0"/>
                </a:p>
              </p:txBody>
            </p:sp>
          </mc:Choice>
          <mc:Fallback xmlns="">
            <p:sp>
              <p:nvSpPr>
                <p:cNvPr id="14" name="CuadroTexto 13"/>
                <p:cNvSpPr txBox="1">
                  <a:spLocks noRot="1" noChangeAspect="1" noMove="1" noResize="1" noEditPoints="1" noAdjustHandles="1" noChangeArrowheads="1" noChangeShapeType="1" noTextEdit="1"/>
                </p:cNvSpPr>
                <p:nvPr/>
              </p:nvSpPr>
              <p:spPr>
                <a:xfrm>
                  <a:off x="2429073" y="5975813"/>
                  <a:ext cx="129523" cy="184666"/>
                </a:xfrm>
                <a:prstGeom prst="rect">
                  <a:avLst/>
                </a:prstGeom>
                <a:blipFill>
                  <a:blip r:embed="rId6"/>
                  <a:stretch>
                    <a:fillRect l="-40909" t="-3226" r="-31818" b="-29032"/>
                  </a:stretch>
                </a:blipFill>
              </p:spPr>
              <p:txBody>
                <a:bodyPr/>
                <a:lstStyle/>
                <a:p>
                  <a:r>
                    <a:rPr lang="es-ES">
                      <a:noFill/>
                    </a:rPr>
                    <a:t> </a:t>
                  </a:r>
                </a:p>
              </p:txBody>
            </p:sp>
          </mc:Fallback>
        </mc:AlternateContent>
      </p:grpSp>
    </p:spTree>
    <p:extLst>
      <p:ext uri="{BB962C8B-B14F-4D97-AF65-F5344CB8AC3E}">
        <p14:creationId xmlns:p14="http://schemas.microsoft.com/office/powerpoint/2010/main" val="14953974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2.2. El efecto fotoeléctrico y la explicación de Albert Einstein</a:t>
            </a:r>
            <a:endParaRPr lang="es-ES" b="1" dirty="0">
              <a:solidFill>
                <a:srgbClr val="002060"/>
              </a:solidFill>
            </a:endParaRPr>
          </a:p>
        </p:txBody>
      </p:sp>
      <p:sp>
        <p:nvSpPr>
          <p:cNvPr id="5"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Explicación de Albert Einstein</a:t>
            </a:r>
            <a:endParaRPr lang="es-ES" b="1" dirty="0">
              <a:solidFill>
                <a:srgbClr val="00B0F0"/>
              </a:solidFill>
            </a:endParaRPr>
          </a:p>
        </p:txBody>
      </p:sp>
      <mc:AlternateContent xmlns:mc="http://schemas.openxmlformats.org/markup-compatibility/2006" xmlns:a14="http://schemas.microsoft.com/office/drawing/2010/main">
        <mc:Choice Requires="a14">
          <p:sp>
            <p:nvSpPr>
              <p:cNvPr id="6" name="Rectángulo 5"/>
              <p:cNvSpPr/>
              <p:nvPr/>
            </p:nvSpPr>
            <p:spPr>
              <a:xfrm>
                <a:off x="677419" y="1715043"/>
                <a:ext cx="8112740" cy="1096967"/>
              </a:xfrm>
              <a:prstGeom prst="rect">
                <a:avLst/>
              </a:prstGeom>
            </p:spPr>
            <p:txBody>
              <a:bodyPr wrap="square">
                <a:spAutoFit/>
              </a:bodyPr>
              <a:lstStyle/>
              <a:p>
                <a:pPr algn="just"/>
                <a:r>
                  <a:rPr lang="es-ES" sz="1600" dirty="0" smtClean="0"/>
                  <a:t>La </a:t>
                </a:r>
                <a:r>
                  <a:rPr lang="es-ES" sz="1600" dirty="0"/>
                  <a:t>relación de la frecuencia con el uso de la ley de la conservación de la energía. La energía total del fotón incidente</a:t>
                </a:r>
                <a:r>
                  <a:rPr lang="es-ES" sz="1600" dirty="0" smtClean="0"/>
                  <a:t>, </a:t>
                </a:r>
                <a14:m>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𝐸</m:t>
                        </m:r>
                      </m:e>
                      <m:sub>
                        <m:r>
                          <a:rPr lang="es-ES" sz="1600" b="0" i="1" smtClean="0">
                            <a:latin typeface="Cambria Math" panose="02040503050406030204" pitchFamily="18" charset="0"/>
                          </a:rPr>
                          <m:t>𝑓𝑜𝑡</m:t>
                        </m:r>
                        <m:r>
                          <a:rPr lang="es-ES" sz="1600" b="0" i="1" smtClean="0">
                            <a:latin typeface="Cambria Math" panose="02040503050406030204" pitchFamily="18" charset="0"/>
                          </a:rPr>
                          <m:t>ó</m:t>
                        </m:r>
                        <m:r>
                          <a:rPr lang="es-ES" sz="1600" b="0" i="1" smtClean="0">
                            <a:latin typeface="Cambria Math" panose="02040503050406030204" pitchFamily="18" charset="0"/>
                          </a:rPr>
                          <m:t>𝑛</m:t>
                        </m:r>
                      </m:sub>
                    </m:sSub>
                  </m:oMath>
                </a14:m>
                <a:r>
                  <a:rPr lang="es-ES" sz="1600" dirty="0" smtClean="0"/>
                  <a:t>, </a:t>
                </a:r>
                <a:r>
                  <a:rPr lang="es-ES" sz="1600" dirty="0"/>
                  <a:t>debe ser igual a la energía cinética del electrón expulsado</a:t>
                </a:r>
                <a:r>
                  <a:rPr lang="es-ES" sz="1600" dirty="0" smtClean="0"/>
                  <a:t>, </a:t>
                </a:r>
                <a14:m>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𝐸</m:t>
                        </m:r>
                      </m:e>
                      <m:sub>
                        <m:r>
                          <a:rPr lang="es-ES" sz="1600" b="0" i="1" smtClean="0">
                            <a:latin typeface="Cambria Math" panose="02040503050406030204" pitchFamily="18" charset="0"/>
                          </a:rPr>
                          <m:t>𝐶</m:t>
                        </m:r>
                      </m:sub>
                    </m:sSub>
                  </m:oMath>
                </a14:m>
                <a:r>
                  <a:rPr lang="es-ES" sz="1600" dirty="0" smtClean="0"/>
                  <a:t>, </a:t>
                </a:r>
                <a:r>
                  <a:rPr lang="es-ES" sz="1600" dirty="0"/>
                  <a:t>más la energía requerida para expulsar al electrón del </a:t>
                </a:r>
                <a:r>
                  <a:rPr lang="es-ES" sz="1600" dirty="0" smtClean="0"/>
                  <a:t>metal (</a:t>
                </a:r>
                <a:r>
                  <a:rPr lang="es-ES" sz="1600" i="1" dirty="0" smtClean="0">
                    <a:solidFill>
                      <a:srgbClr val="00B0F0"/>
                    </a:solidFill>
                  </a:rPr>
                  <a:t>función de trabajo, </a:t>
                </a:r>
                <a14:m>
                  <m:oMath xmlns:m="http://schemas.openxmlformats.org/officeDocument/2006/math">
                    <m:r>
                      <a:rPr lang="es-ES" sz="1600" i="1" smtClean="0">
                        <a:solidFill>
                          <a:srgbClr val="00B0F0"/>
                        </a:solidFill>
                        <a:latin typeface="Cambria Math" panose="02040503050406030204" pitchFamily="18" charset="0"/>
                        <a:ea typeface="Cambria Math" panose="02040503050406030204" pitchFamily="18" charset="0"/>
                      </a:rPr>
                      <m:t>𝜙</m:t>
                    </m:r>
                  </m:oMath>
                </a14:m>
                <a:r>
                  <a:rPr lang="es-ES" sz="1600" dirty="0" smtClean="0"/>
                  <a:t>).</a:t>
                </a:r>
                <a:endParaRPr lang="es-ES" sz="1600" dirty="0"/>
              </a:p>
            </p:txBody>
          </p:sp>
        </mc:Choice>
        <mc:Fallback xmlns="">
          <p:sp>
            <p:nvSpPr>
              <p:cNvPr id="6" name="Rectángulo 5"/>
              <p:cNvSpPr>
                <a:spLocks noRot="1" noChangeAspect="1" noMove="1" noResize="1" noEditPoints="1" noAdjustHandles="1" noChangeArrowheads="1" noChangeShapeType="1" noTextEdit="1"/>
              </p:cNvSpPr>
              <p:nvPr/>
            </p:nvSpPr>
            <p:spPr>
              <a:xfrm>
                <a:off x="677419" y="1715043"/>
                <a:ext cx="8112740" cy="1096967"/>
              </a:xfrm>
              <a:prstGeom prst="rect">
                <a:avLst/>
              </a:prstGeom>
              <a:blipFill>
                <a:blip r:embed="rId2"/>
                <a:stretch>
                  <a:fillRect l="-376" t="-1111" r="-451" b="-66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CuadroTexto 8"/>
              <p:cNvSpPr txBox="1"/>
              <p:nvPr/>
            </p:nvSpPr>
            <p:spPr>
              <a:xfrm>
                <a:off x="1872767" y="2911781"/>
                <a:ext cx="2028632" cy="2695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b="1" i="1" smtClean="0">
                              <a:latin typeface="Cambria Math" panose="02040503050406030204" pitchFamily="18" charset="0"/>
                            </a:rPr>
                          </m:ctrlPr>
                        </m:sSubPr>
                        <m:e>
                          <m:r>
                            <a:rPr lang="es-ES" sz="1600" b="1" i="1" smtClean="0">
                              <a:latin typeface="Cambria Math" panose="02040503050406030204" pitchFamily="18" charset="0"/>
                            </a:rPr>
                            <m:t>𝑬</m:t>
                          </m:r>
                        </m:e>
                        <m:sub>
                          <m:r>
                            <a:rPr lang="es-ES" sz="1600" b="1" i="1" smtClean="0">
                              <a:latin typeface="Cambria Math" panose="02040503050406030204" pitchFamily="18" charset="0"/>
                            </a:rPr>
                            <m:t>𝒇𝒐𝒕</m:t>
                          </m:r>
                          <m:r>
                            <a:rPr lang="es-ES" sz="1600" b="1" i="1" smtClean="0">
                              <a:latin typeface="Cambria Math" panose="02040503050406030204" pitchFamily="18" charset="0"/>
                            </a:rPr>
                            <m:t>ó</m:t>
                          </m:r>
                          <m:r>
                            <a:rPr lang="es-ES" sz="1600" b="1" i="1" smtClean="0">
                              <a:latin typeface="Cambria Math" panose="02040503050406030204" pitchFamily="18" charset="0"/>
                            </a:rPr>
                            <m:t>𝒏</m:t>
                          </m:r>
                        </m:sub>
                      </m:sSub>
                      <m:r>
                        <a:rPr lang="es-ES" sz="1600" b="1" i="1" smtClean="0">
                          <a:latin typeface="Cambria Math" panose="02040503050406030204" pitchFamily="18" charset="0"/>
                        </a:rPr>
                        <m:t>=</m:t>
                      </m:r>
                      <m:sSub>
                        <m:sSubPr>
                          <m:ctrlPr>
                            <a:rPr lang="es-ES" sz="1600" b="1" i="1" smtClean="0">
                              <a:latin typeface="Cambria Math" panose="02040503050406030204" pitchFamily="18" charset="0"/>
                            </a:rPr>
                          </m:ctrlPr>
                        </m:sSubPr>
                        <m:e>
                          <m:r>
                            <a:rPr lang="es-ES" sz="1600" b="1" i="1" smtClean="0">
                              <a:latin typeface="Cambria Math" panose="02040503050406030204" pitchFamily="18" charset="0"/>
                            </a:rPr>
                            <m:t>𝑬</m:t>
                          </m:r>
                        </m:e>
                        <m:sub>
                          <m:sSub>
                            <m:sSubPr>
                              <m:ctrlPr>
                                <a:rPr lang="es-ES" sz="1600" b="1" i="1" smtClean="0">
                                  <a:latin typeface="Cambria Math" panose="02040503050406030204" pitchFamily="18" charset="0"/>
                                </a:rPr>
                              </m:ctrlPr>
                            </m:sSubPr>
                            <m:e>
                              <m:r>
                                <a:rPr lang="es-ES" sz="1600" b="1" i="1" smtClean="0">
                                  <a:latin typeface="Cambria Math" panose="02040503050406030204" pitchFamily="18" charset="0"/>
                                </a:rPr>
                                <m:t>𝑪</m:t>
                              </m:r>
                            </m:e>
                            <m:sub>
                              <m:r>
                                <a:rPr lang="es-ES" sz="1600" b="1" i="1" smtClean="0">
                                  <a:latin typeface="Cambria Math" panose="02040503050406030204" pitchFamily="18" charset="0"/>
                                </a:rPr>
                                <m:t>𝒆𝒍𝒆𝒄𝒕𝒓</m:t>
                              </m:r>
                              <m:r>
                                <a:rPr lang="es-ES" sz="1600" b="1" i="1" smtClean="0">
                                  <a:latin typeface="Cambria Math" panose="02040503050406030204" pitchFamily="18" charset="0"/>
                                </a:rPr>
                                <m:t>ó</m:t>
                              </m:r>
                              <m:r>
                                <a:rPr lang="es-ES" sz="1600" b="1" i="1" smtClean="0">
                                  <a:latin typeface="Cambria Math" panose="02040503050406030204" pitchFamily="18" charset="0"/>
                                </a:rPr>
                                <m:t>𝒏</m:t>
                              </m:r>
                            </m:sub>
                          </m:sSub>
                        </m:sub>
                      </m:sSub>
                      <m:r>
                        <a:rPr lang="es-ES" sz="1600" b="1" i="1" smtClean="0">
                          <a:latin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𝝓</m:t>
                      </m:r>
                    </m:oMath>
                  </m:oMathPara>
                </a14:m>
                <a:endParaRPr lang="es-ES" sz="1600" b="1" dirty="0"/>
              </a:p>
            </p:txBody>
          </p:sp>
        </mc:Choice>
        <mc:Fallback xmlns="">
          <p:sp>
            <p:nvSpPr>
              <p:cNvPr id="9" name="CuadroTexto 8"/>
              <p:cNvSpPr txBox="1">
                <a:spLocks noRot="1" noChangeAspect="1" noMove="1" noResize="1" noEditPoints="1" noAdjustHandles="1" noChangeArrowheads="1" noChangeShapeType="1" noTextEdit="1"/>
              </p:cNvSpPr>
              <p:nvPr/>
            </p:nvSpPr>
            <p:spPr>
              <a:xfrm>
                <a:off x="1872767" y="2911781"/>
                <a:ext cx="2028632" cy="269561"/>
              </a:xfrm>
              <a:prstGeom prst="rect">
                <a:avLst/>
              </a:prstGeom>
              <a:blipFill>
                <a:blip r:embed="rId3"/>
                <a:stretch>
                  <a:fillRect l="-1502" r="-2703" b="-25000"/>
                </a:stretch>
              </a:blipFill>
            </p:spPr>
            <p:txBody>
              <a:bodyPr/>
              <a:lstStyle/>
              <a:p>
                <a:r>
                  <a:rPr lang="es-ES">
                    <a:noFill/>
                  </a:rPr>
                  <a:t> </a:t>
                </a:r>
              </a:p>
            </p:txBody>
          </p:sp>
        </mc:Fallback>
      </mc:AlternateContent>
      <p:sp>
        <p:nvSpPr>
          <p:cNvPr id="10" name="CuadroTexto 9"/>
          <p:cNvSpPr txBox="1"/>
          <p:nvPr/>
        </p:nvSpPr>
        <p:spPr>
          <a:xfrm>
            <a:off x="677418" y="3396785"/>
            <a:ext cx="3831081" cy="584775"/>
          </a:xfrm>
          <a:prstGeom prst="rect">
            <a:avLst/>
          </a:prstGeom>
          <a:noFill/>
        </p:spPr>
        <p:txBody>
          <a:bodyPr wrap="square" rtlCol="0">
            <a:spAutoFit/>
          </a:bodyPr>
          <a:lstStyle/>
          <a:p>
            <a:pPr algn="just"/>
            <a:r>
              <a:rPr lang="es-ES" sz="1600" dirty="0" smtClean="0"/>
              <a:t>Ecuación de Einstein para el efecto fotoeléctrico</a:t>
            </a:r>
            <a:endParaRPr lang="es-ES" sz="1600" dirty="0"/>
          </a:p>
        </p:txBody>
      </p:sp>
      <mc:AlternateContent xmlns:mc="http://schemas.openxmlformats.org/markup-compatibility/2006" xmlns:a14="http://schemas.microsoft.com/office/drawing/2010/main">
        <mc:Choice Requires="a14">
          <p:sp>
            <p:nvSpPr>
              <p:cNvPr id="11" name="CuadroTexto 10"/>
              <p:cNvSpPr txBox="1"/>
              <p:nvPr/>
            </p:nvSpPr>
            <p:spPr>
              <a:xfrm>
                <a:off x="677418" y="3981560"/>
                <a:ext cx="3831081" cy="584775"/>
              </a:xfrm>
              <a:prstGeom prst="rect">
                <a:avLst/>
              </a:prstGeom>
              <a:noFill/>
            </p:spPr>
            <p:txBody>
              <a:bodyPr wrap="square" rtlCol="0">
                <a:spAutoFit/>
              </a:bodyPr>
              <a:lstStyle/>
              <a:p>
                <a:pPr algn="just"/>
                <a:r>
                  <a:rPr lang="es-ES" sz="1600" dirty="0" smtClean="0"/>
                  <a:t>Donde la función </a:t>
                </a:r>
                <a14:m>
                  <m:oMath xmlns:m="http://schemas.openxmlformats.org/officeDocument/2006/math">
                    <m:r>
                      <a:rPr lang="es-ES" sz="1600" b="0" i="1" smtClean="0">
                        <a:solidFill>
                          <a:srgbClr val="00B0F0"/>
                        </a:solidFill>
                        <a:latin typeface="Cambria Math" panose="02040503050406030204" pitchFamily="18" charset="0"/>
                        <a:ea typeface="Cambria Math" panose="02040503050406030204" pitchFamily="18" charset="0"/>
                      </a:rPr>
                      <m:t>𝜙</m:t>
                    </m:r>
                  </m:oMath>
                </a14:m>
                <a:r>
                  <a:rPr lang="es-ES" sz="1600" dirty="0" smtClean="0"/>
                  <a:t>, como </a:t>
                </a:r>
                <a14:m>
                  <m:oMath xmlns:m="http://schemas.openxmlformats.org/officeDocument/2006/math">
                    <m:sSub>
                      <m:sSubPr>
                        <m:ctrlPr>
                          <a:rPr lang="es-ES" sz="1600" i="1" dirty="0">
                            <a:solidFill>
                              <a:srgbClr val="00B0F0"/>
                            </a:solidFill>
                            <a:latin typeface="Cambria Math" panose="02040503050406030204" pitchFamily="18" charset="0"/>
                          </a:rPr>
                        </m:ctrlPr>
                      </m:sSubPr>
                      <m:e>
                        <m:r>
                          <a:rPr lang="es-ES" sz="1600" i="1" dirty="0">
                            <a:solidFill>
                              <a:srgbClr val="00B0F0"/>
                            </a:solidFill>
                            <a:latin typeface="Cambria Math" panose="02040503050406030204" pitchFamily="18" charset="0"/>
                          </a:rPr>
                          <m:t>𝑓</m:t>
                        </m:r>
                      </m:e>
                      <m:sub>
                        <m:r>
                          <a:rPr lang="es-ES" sz="1600" i="1" dirty="0">
                            <a:solidFill>
                              <a:srgbClr val="00B0F0"/>
                            </a:solidFill>
                            <a:latin typeface="Cambria Math" panose="02040503050406030204" pitchFamily="18" charset="0"/>
                          </a:rPr>
                          <m:t>0</m:t>
                        </m:r>
                      </m:sub>
                    </m:sSub>
                  </m:oMath>
                </a14:m>
                <a:r>
                  <a:rPr lang="es-ES" sz="1600" dirty="0" smtClean="0"/>
                  <a:t>, es propia de cada metal:</a:t>
                </a:r>
                <a:endParaRPr lang="es-ES" sz="1600" dirty="0"/>
              </a:p>
            </p:txBody>
          </p:sp>
        </mc:Choice>
        <mc:Fallback xmlns="">
          <p:sp>
            <p:nvSpPr>
              <p:cNvPr id="11" name="CuadroTexto 10"/>
              <p:cNvSpPr txBox="1">
                <a:spLocks noRot="1" noChangeAspect="1" noMove="1" noResize="1" noEditPoints="1" noAdjustHandles="1" noChangeArrowheads="1" noChangeShapeType="1" noTextEdit="1"/>
              </p:cNvSpPr>
              <p:nvPr/>
            </p:nvSpPr>
            <p:spPr>
              <a:xfrm>
                <a:off x="677418" y="3981560"/>
                <a:ext cx="3831081" cy="584775"/>
              </a:xfrm>
              <a:prstGeom prst="rect">
                <a:avLst/>
              </a:prstGeom>
              <a:blipFill>
                <a:blip r:embed="rId4"/>
                <a:stretch>
                  <a:fillRect l="-795" t="-2083" r="-795" b="-1354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CuadroTexto 11"/>
              <p:cNvSpPr txBox="1"/>
              <p:nvPr/>
            </p:nvSpPr>
            <p:spPr>
              <a:xfrm>
                <a:off x="2249809" y="4566335"/>
                <a:ext cx="75373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panose="02040503050406030204" pitchFamily="18" charset="0"/>
                          <a:ea typeface="Cambria Math" panose="02040503050406030204" pitchFamily="18" charset="0"/>
                        </a:rPr>
                        <m:t>𝜙</m:t>
                      </m:r>
                      <m:r>
                        <a:rPr lang="es-ES" sz="1600" b="0" i="0" smtClean="0">
                          <a:latin typeface="Cambria Math" panose="02040503050406030204" pitchFamily="18" charset="0"/>
                          <a:ea typeface="Cambria Math" panose="02040503050406030204" pitchFamily="18" charset="0"/>
                        </a:rPr>
                        <m:t>=</m:t>
                      </m:r>
                      <m:r>
                        <m:rPr>
                          <m:sty m:val="p"/>
                        </m:rPr>
                        <a:rPr lang="es-ES" sz="1600" b="0" i="0" smtClean="0">
                          <a:latin typeface="Cambria Math" panose="02040503050406030204" pitchFamily="18" charset="0"/>
                          <a:ea typeface="Cambria Math" panose="02040503050406030204" pitchFamily="18" charset="0"/>
                        </a:rPr>
                        <m:t>h</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𝑓</m:t>
                          </m:r>
                        </m:e>
                        <m:sub>
                          <m:r>
                            <a:rPr lang="es-ES" sz="1600" b="0" i="1" smtClean="0">
                              <a:latin typeface="Cambria Math" panose="02040503050406030204" pitchFamily="18" charset="0"/>
                              <a:ea typeface="Cambria Math" panose="02040503050406030204" pitchFamily="18" charset="0"/>
                            </a:rPr>
                            <m:t>0</m:t>
                          </m:r>
                        </m:sub>
                      </m:sSub>
                    </m:oMath>
                  </m:oMathPara>
                </a14:m>
                <a:endParaRPr lang="es-ES" sz="1600" dirty="0"/>
              </a:p>
            </p:txBody>
          </p:sp>
        </mc:Choice>
        <mc:Fallback xmlns="">
          <p:sp>
            <p:nvSpPr>
              <p:cNvPr id="12" name="CuadroTexto 11"/>
              <p:cNvSpPr txBox="1">
                <a:spLocks noRot="1" noChangeAspect="1" noMove="1" noResize="1" noEditPoints="1" noAdjustHandles="1" noChangeArrowheads="1" noChangeShapeType="1" noTextEdit="1"/>
              </p:cNvSpPr>
              <p:nvPr/>
            </p:nvSpPr>
            <p:spPr>
              <a:xfrm>
                <a:off x="2249809" y="4566335"/>
                <a:ext cx="753732" cy="246221"/>
              </a:xfrm>
              <a:prstGeom prst="rect">
                <a:avLst/>
              </a:prstGeom>
              <a:blipFill>
                <a:blip r:embed="rId5"/>
                <a:stretch>
                  <a:fillRect l="-8065" t="-2500" r="-806" b="-32500"/>
                </a:stretch>
              </a:blipFill>
            </p:spPr>
            <p:txBody>
              <a:bodyPr/>
              <a:lstStyle/>
              <a:p>
                <a:r>
                  <a:rPr lang="es-ES">
                    <a:noFill/>
                  </a:rPr>
                  <a:t> </a:t>
                </a:r>
              </a:p>
            </p:txBody>
          </p:sp>
        </mc:Fallback>
      </mc:AlternateContent>
      <p:pic>
        <p:nvPicPr>
          <p:cNvPr id="13" name="Imagen 12">
            <a:hlinkClick r:id="rId6"/>
          </p:cNvPr>
          <p:cNvPicPr>
            <a:picLocks noChangeAspect="1"/>
          </p:cNvPicPr>
          <p:nvPr/>
        </p:nvPicPr>
        <p:blipFill rotWithShape="1">
          <a:blip r:embed="rId7"/>
          <a:srcRect l="10980" t="16931" r="37937" b="15719"/>
          <a:stretch/>
        </p:blipFill>
        <p:spPr>
          <a:xfrm>
            <a:off x="5016320" y="2773166"/>
            <a:ext cx="3780165" cy="2802134"/>
          </a:xfrm>
          <a:prstGeom prst="rect">
            <a:avLst/>
          </a:prstGeom>
        </p:spPr>
      </p:pic>
    </p:spTree>
    <p:extLst>
      <p:ext uri="{BB962C8B-B14F-4D97-AF65-F5344CB8AC3E}">
        <p14:creationId xmlns:p14="http://schemas.microsoft.com/office/powerpoint/2010/main" val="32504878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559300" y="556715"/>
            <a:ext cx="2613216" cy="338554"/>
          </a:xfrm>
          <a:prstGeom prst="rect">
            <a:avLst/>
          </a:prstGeom>
          <a:noFill/>
        </p:spPr>
        <p:txBody>
          <a:bodyPr wrap="none" rtlCol="0">
            <a:spAutoFit/>
          </a:bodyPr>
          <a:lstStyle/>
          <a:p>
            <a:r>
              <a:rPr lang="es-ES" sz="1600" b="1" dirty="0" smtClean="0">
                <a:solidFill>
                  <a:schemeClr val="bg1"/>
                </a:solidFill>
              </a:rPr>
              <a:t>TABLA DE CONTENIDOS</a:t>
            </a:r>
            <a:endParaRPr lang="es-ES" sz="1600" b="1" dirty="0">
              <a:solidFill>
                <a:schemeClr val="bg1"/>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1477060555"/>
              </p:ext>
            </p:extLst>
          </p:nvPr>
        </p:nvGraphicFramePr>
        <p:xfrm>
          <a:off x="444500" y="1085021"/>
          <a:ext cx="8229600" cy="2293179"/>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1187307646"/>
                    </a:ext>
                  </a:extLst>
                </a:gridCol>
                <a:gridCol w="4114800">
                  <a:extLst>
                    <a:ext uri="{9D8B030D-6E8A-4147-A177-3AD203B41FA5}">
                      <a16:colId xmlns:a16="http://schemas.microsoft.com/office/drawing/2014/main" val="3377069663"/>
                    </a:ext>
                  </a:extLst>
                </a:gridCol>
              </a:tblGrid>
              <a:tr h="2293179">
                <a:tc>
                  <a:txBody>
                    <a:bodyPr/>
                    <a:lstStyle/>
                    <a:p>
                      <a:pPr marL="265113" indent="-265113"/>
                      <a:r>
                        <a:rPr lang="es-ES" sz="1600" dirty="0" smtClean="0">
                          <a:solidFill>
                            <a:schemeClr val="tx1"/>
                          </a:solidFill>
                          <a:hlinkClick r:id="rId2" action="ppaction://hlinksldjump"/>
                        </a:rPr>
                        <a:t>1. 	La</a:t>
                      </a:r>
                      <a:r>
                        <a:rPr lang="es-ES" sz="1600" baseline="0" dirty="0" smtClean="0">
                          <a:solidFill>
                            <a:schemeClr val="tx1"/>
                          </a:solidFill>
                          <a:hlinkClick r:id="rId2" action="ppaction://hlinksldjump"/>
                        </a:rPr>
                        <a:t> crisis de la Física Clásica</a:t>
                      </a:r>
                      <a:r>
                        <a:rPr lang="es-ES" sz="1600" b="0" dirty="0" smtClean="0">
                          <a:solidFill>
                            <a:schemeClr val="tx1"/>
                          </a:solidFill>
                        </a:rPr>
                        <a:t>	</a:t>
                      </a:r>
                    </a:p>
                    <a:p>
                      <a:pPr marL="622300" indent="-622300">
                        <a:buNone/>
                        <a:tabLst>
                          <a:tab pos="265113" algn="l"/>
                        </a:tabLst>
                      </a:pPr>
                      <a:r>
                        <a:rPr lang="es-ES" sz="1600" b="1" u="none" dirty="0" smtClean="0">
                          <a:solidFill>
                            <a:schemeClr val="tx1"/>
                          </a:solidFill>
                          <a:hlinkClick r:id="rId3" action="ppaction://hlinksldjump"/>
                        </a:rPr>
                        <a:t>2.	Antecedentes de la Mecánica Cuántica</a:t>
                      </a:r>
                      <a:endParaRPr lang="es-ES" sz="1600" b="1" u="none" dirty="0" smtClean="0">
                        <a:solidFill>
                          <a:schemeClr val="tx1"/>
                        </a:solidFill>
                      </a:endParaRPr>
                    </a:p>
                    <a:p>
                      <a:pPr marL="622300" indent="-622300">
                        <a:buNone/>
                        <a:tabLst>
                          <a:tab pos="265113" algn="l"/>
                        </a:tabLst>
                      </a:pPr>
                      <a:r>
                        <a:rPr lang="es-ES" sz="1600" b="0" dirty="0" smtClean="0">
                          <a:solidFill>
                            <a:schemeClr val="tx1"/>
                          </a:solidFill>
                        </a:rPr>
                        <a:t>	</a:t>
                      </a:r>
                      <a:r>
                        <a:rPr lang="es-ES" sz="1600" b="0" dirty="0" smtClean="0">
                          <a:solidFill>
                            <a:schemeClr val="tx1"/>
                          </a:solidFill>
                          <a:hlinkClick r:id="rId3" action="ppaction://hlinksldjump"/>
                        </a:rPr>
                        <a:t>2.1.	Radiación del cuerpo negro. Hipótesis de Planck</a:t>
                      </a:r>
                      <a:endParaRPr lang="es-ES" sz="1600" b="0" dirty="0" smtClean="0">
                        <a:solidFill>
                          <a:schemeClr val="tx1"/>
                        </a:solidFill>
                      </a:endParaRPr>
                    </a:p>
                    <a:p>
                      <a:pPr marL="622300" indent="-622300">
                        <a:buNone/>
                        <a:tabLst>
                          <a:tab pos="265113" algn="l"/>
                        </a:tabLst>
                      </a:pPr>
                      <a:r>
                        <a:rPr lang="es-ES" sz="1600" b="0" dirty="0" smtClean="0">
                          <a:solidFill>
                            <a:schemeClr val="tx1"/>
                          </a:solidFill>
                        </a:rPr>
                        <a:t>	</a:t>
                      </a:r>
                      <a:r>
                        <a:rPr lang="es-ES" sz="1600" b="0" dirty="0" smtClean="0">
                          <a:solidFill>
                            <a:schemeClr val="tx1"/>
                          </a:solidFill>
                          <a:hlinkClick r:id="rId4" action="ppaction://hlinksldjump"/>
                        </a:rPr>
                        <a:t>2.2.	Efecto</a:t>
                      </a:r>
                      <a:r>
                        <a:rPr lang="es-ES" sz="1600" b="0" baseline="0" dirty="0" smtClean="0">
                          <a:solidFill>
                            <a:schemeClr val="tx1"/>
                          </a:solidFill>
                          <a:hlinkClick r:id="rId4" action="ppaction://hlinksldjump"/>
                        </a:rPr>
                        <a:t> fotoeléctrico. Explicación de Einstein</a:t>
                      </a:r>
                      <a:endParaRPr lang="es-ES" sz="1600" b="0" baseline="0" dirty="0" smtClean="0">
                        <a:solidFill>
                          <a:schemeClr val="tx1"/>
                        </a:solidFill>
                      </a:endParaRPr>
                    </a:p>
                    <a:p>
                      <a:pPr marL="622300" indent="-622300">
                        <a:buNone/>
                        <a:tabLst>
                          <a:tab pos="265113" algn="l"/>
                        </a:tabLst>
                      </a:pPr>
                      <a:r>
                        <a:rPr lang="es-ES" sz="1600" b="0" baseline="0" dirty="0" smtClean="0">
                          <a:solidFill>
                            <a:schemeClr val="tx1"/>
                          </a:solidFill>
                        </a:rPr>
                        <a:t>	</a:t>
                      </a:r>
                      <a:r>
                        <a:rPr lang="es-ES" sz="1600" b="0" baseline="0" dirty="0" smtClean="0">
                          <a:solidFill>
                            <a:schemeClr val="tx1"/>
                          </a:solidFill>
                          <a:hlinkClick r:id="rId5" action="ppaction://hlinksldjump"/>
                        </a:rPr>
                        <a:t>2.3.	Los espectros atómicos. Modelo atómico de Bohr</a:t>
                      </a:r>
                      <a:endParaRPr lang="es-ES" sz="1600" b="0" baseline="0" dirty="0" smtClean="0">
                        <a:solidFill>
                          <a:schemeClr val="tx1"/>
                        </a:solidFill>
                      </a:endParaRPr>
                    </a:p>
                  </a:txBody>
                  <a:tcPr>
                    <a:lnL w="3175" cap="flat" cmpd="sng" algn="ctr">
                      <a:solidFill>
                        <a:srgbClr val="0070C0"/>
                      </a:solidFill>
                      <a:prstDash val="solid"/>
                      <a:round/>
                      <a:headEnd type="none" w="med" len="med"/>
                      <a:tailEnd type="none" w="med" len="med"/>
                    </a:lnL>
                    <a:lnR w="3175" cap="flat" cmpd="sng" algn="ctr">
                      <a:solidFill>
                        <a:srgbClr val="0070C0"/>
                      </a:solidFill>
                      <a:prstDash val="solid"/>
                      <a:round/>
                      <a:headEnd type="none" w="med" len="med"/>
                      <a:tailEnd type="none" w="med" len="med"/>
                    </a:lnR>
                    <a:lnT w="3175" cap="flat" cmpd="sng" algn="ctr">
                      <a:solidFill>
                        <a:srgbClr val="0070C0"/>
                      </a:solidFill>
                      <a:prstDash val="solid"/>
                      <a:round/>
                      <a:headEnd type="none" w="med" len="med"/>
                      <a:tailEnd type="none" w="med" len="med"/>
                    </a:lnT>
                    <a:lnB w="3175" cap="flat" cmpd="sng" algn="ctr">
                      <a:solidFill>
                        <a:srgbClr val="0070C0"/>
                      </a:solidFill>
                      <a:prstDash val="solid"/>
                      <a:round/>
                      <a:headEnd type="none" w="med" len="med"/>
                      <a:tailEnd type="none" w="med" len="med"/>
                    </a:lnB>
                    <a:noFill/>
                  </a:tcPr>
                </a:tc>
                <a:tc>
                  <a:txBody>
                    <a:bodyPr/>
                    <a:lstStyle/>
                    <a:p>
                      <a:pPr marL="622300" indent="-622300">
                        <a:tabLst>
                          <a:tab pos="265113" algn="l"/>
                        </a:tabLst>
                      </a:pPr>
                      <a:r>
                        <a:rPr lang="es-ES" sz="1600" b="1" dirty="0" smtClean="0">
                          <a:solidFill>
                            <a:schemeClr val="tx1"/>
                          </a:solidFill>
                          <a:hlinkClick r:id="rId6" action="ppaction://hlinksldjump"/>
                        </a:rPr>
                        <a:t>3. 	Nacimiento de la Mecánica Cuántica</a:t>
                      </a:r>
                      <a:endParaRPr lang="es-ES" sz="1600" b="1" dirty="0" smtClean="0">
                        <a:solidFill>
                          <a:schemeClr val="tx1"/>
                        </a:solidFill>
                      </a:endParaRPr>
                    </a:p>
                    <a:p>
                      <a:pPr marL="622300" indent="-622300">
                        <a:tabLst>
                          <a:tab pos="265113" algn="l"/>
                        </a:tabLst>
                      </a:pPr>
                      <a:r>
                        <a:rPr lang="es-ES" sz="1600" b="0" dirty="0" smtClean="0">
                          <a:solidFill>
                            <a:schemeClr val="tx1"/>
                          </a:solidFill>
                        </a:rPr>
                        <a:t>	</a:t>
                      </a:r>
                      <a:r>
                        <a:rPr lang="es-ES" sz="1600" b="0" dirty="0" smtClean="0">
                          <a:solidFill>
                            <a:schemeClr val="tx1"/>
                          </a:solidFill>
                          <a:hlinkClick r:id="rId7" action="ppaction://hlinksldjump"/>
                        </a:rPr>
                        <a:t>3.1.Dualidad onda-corpúsculo.</a:t>
                      </a:r>
                      <a:r>
                        <a:rPr lang="es-ES" sz="1600" b="0" baseline="0" dirty="0" smtClean="0">
                          <a:solidFill>
                            <a:schemeClr val="tx1"/>
                          </a:solidFill>
                          <a:hlinkClick r:id="rId7" action="ppaction://hlinksldjump"/>
                        </a:rPr>
                        <a:t> Hipótesis de </a:t>
                      </a:r>
                      <a:r>
                        <a:rPr lang="es-ES" sz="1600" b="0" baseline="0" dirty="0" err="1" smtClean="0">
                          <a:solidFill>
                            <a:schemeClr val="tx1"/>
                          </a:solidFill>
                          <a:hlinkClick r:id="rId7" action="ppaction://hlinksldjump"/>
                        </a:rPr>
                        <a:t>De</a:t>
                      </a:r>
                      <a:r>
                        <a:rPr lang="es-ES" sz="1600" b="0" baseline="0" dirty="0" smtClean="0">
                          <a:solidFill>
                            <a:schemeClr val="tx1"/>
                          </a:solidFill>
                          <a:hlinkClick r:id="rId7" action="ppaction://hlinksldjump"/>
                        </a:rPr>
                        <a:t> Broglie</a:t>
                      </a:r>
                      <a:endParaRPr lang="es-ES" sz="1600" b="0" baseline="0" dirty="0" smtClean="0">
                        <a:solidFill>
                          <a:schemeClr val="tx1"/>
                        </a:solidFill>
                      </a:endParaRPr>
                    </a:p>
                    <a:p>
                      <a:pPr marL="622300" indent="-622300">
                        <a:tabLst>
                          <a:tab pos="265113" algn="l"/>
                        </a:tabLst>
                      </a:pPr>
                      <a:r>
                        <a:rPr lang="es-ES" sz="1600" b="0" baseline="0" dirty="0" smtClean="0">
                          <a:solidFill>
                            <a:schemeClr val="tx1"/>
                          </a:solidFill>
                        </a:rPr>
                        <a:t>	</a:t>
                      </a:r>
                      <a:r>
                        <a:rPr lang="es-ES" sz="1600" b="0" baseline="0" dirty="0" smtClean="0">
                          <a:solidFill>
                            <a:schemeClr val="tx1"/>
                          </a:solidFill>
                          <a:hlinkClick r:id="rId8" action="ppaction://hlinksldjump"/>
                        </a:rPr>
                        <a:t>3.2.	Principio de incertidumbre de </a:t>
                      </a:r>
                      <a:r>
                        <a:rPr lang="es-ES" sz="1600" b="0" baseline="0" dirty="0" err="1" smtClean="0">
                          <a:solidFill>
                            <a:schemeClr val="tx1"/>
                          </a:solidFill>
                          <a:hlinkClick r:id="rId8" action="ppaction://hlinksldjump"/>
                        </a:rPr>
                        <a:t>Heisemberg</a:t>
                      </a:r>
                      <a:endParaRPr lang="es-ES" sz="1600" b="0" baseline="0" dirty="0" smtClean="0">
                        <a:solidFill>
                          <a:schemeClr val="tx1"/>
                        </a:solidFill>
                      </a:endParaRPr>
                    </a:p>
                    <a:p>
                      <a:pPr marL="622300" indent="-622300">
                        <a:tabLst>
                          <a:tab pos="265113" algn="l"/>
                        </a:tabLst>
                      </a:pPr>
                      <a:r>
                        <a:rPr lang="es-ES" sz="1600" b="0" baseline="0" dirty="0" smtClean="0">
                          <a:solidFill>
                            <a:schemeClr val="tx1"/>
                          </a:solidFill>
                        </a:rPr>
                        <a:t>	</a:t>
                      </a:r>
                      <a:r>
                        <a:rPr lang="es-ES" sz="1600" b="0" baseline="0" dirty="0" smtClean="0">
                          <a:solidFill>
                            <a:schemeClr val="tx1"/>
                          </a:solidFill>
                          <a:hlinkClick r:id="rId9" action="ppaction://hlinksldjump"/>
                        </a:rPr>
                        <a:t>3.3.	La función de probabilidad de Schrödinger</a:t>
                      </a:r>
                      <a:endParaRPr lang="es-ES" sz="1600" b="0" baseline="0" dirty="0" smtClean="0">
                        <a:solidFill>
                          <a:schemeClr val="tx1"/>
                        </a:solidFill>
                      </a:endParaRPr>
                    </a:p>
                    <a:p>
                      <a:pPr marL="622300" indent="-622300">
                        <a:tabLst>
                          <a:tab pos="265113" algn="l"/>
                        </a:tabLst>
                      </a:pPr>
                      <a:r>
                        <a:rPr lang="es-ES" sz="1600" b="0" baseline="0" dirty="0" smtClean="0">
                          <a:solidFill>
                            <a:schemeClr val="tx1"/>
                          </a:solidFill>
                        </a:rPr>
                        <a:t>	</a:t>
                      </a:r>
                      <a:r>
                        <a:rPr lang="es-ES" sz="1600" b="0" baseline="0" dirty="0" smtClean="0">
                          <a:solidFill>
                            <a:schemeClr val="tx1"/>
                          </a:solidFill>
                          <a:hlinkClick r:id="rId10" action="ppaction://hlinksldjump"/>
                        </a:rPr>
                        <a:t>3.4.	Consecuencias de la mecánica cuántica</a:t>
                      </a:r>
                      <a:endParaRPr lang="es-ES" sz="1600" b="0" baseline="0" dirty="0" smtClean="0">
                        <a:solidFill>
                          <a:schemeClr val="tx1"/>
                        </a:solidFill>
                      </a:endParaRPr>
                    </a:p>
                  </a:txBody>
                  <a:tcPr>
                    <a:lnL w="3175" cap="flat" cmpd="sng" algn="ctr">
                      <a:solidFill>
                        <a:srgbClr val="0070C0"/>
                      </a:solidFill>
                      <a:prstDash val="solid"/>
                      <a:round/>
                      <a:headEnd type="none" w="med" len="med"/>
                      <a:tailEnd type="none" w="med" len="med"/>
                    </a:lnL>
                    <a:lnR w="3175" cap="flat" cmpd="sng" algn="ctr">
                      <a:solidFill>
                        <a:srgbClr val="0070C0"/>
                      </a:solidFill>
                      <a:prstDash val="solid"/>
                      <a:round/>
                      <a:headEnd type="none" w="med" len="med"/>
                      <a:tailEnd type="none" w="med" len="med"/>
                    </a:lnR>
                    <a:lnT w="3175" cap="flat" cmpd="sng" algn="ctr">
                      <a:solidFill>
                        <a:srgbClr val="0070C0"/>
                      </a:solidFill>
                      <a:prstDash val="solid"/>
                      <a:round/>
                      <a:headEnd type="none" w="med" len="med"/>
                      <a:tailEnd type="none" w="med" len="med"/>
                    </a:lnT>
                    <a:lnB w="3175"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616655480"/>
                  </a:ext>
                </a:extLst>
              </a:tr>
            </a:tbl>
          </a:graphicData>
        </a:graphic>
      </p:graphicFrame>
    </p:spTree>
    <p:extLst>
      <p:ext uri="{BB962C8B-B14F-4D97-AF65-F5344CB8AC3E}">
        <p14:creationId xmlns:p14="http://schemas.microsoft.com/office/powerpoint/2010/main" val="3296261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grpSp>
        <p:nvGrpSpPr>
          <p:cNvPr id="14" name="Grupo 13"/>
          <p:cNvGrpSpPr/>
          <p:nvPr/>
        </p:nvGrpSpPr>
        <p:grpSpPr>
          <a:xfrm>
            <a:off x="454641" y="1102022"/>
            <a:ext cx="8295660" cy="1484732"/>
            <a:chOff x="825500" y="2097713"/>
            <a:chExt cx="8318500" cy="1484732"/>
          </a:xfrm>
        </p:grpSpPr>
        <mc:AlternateContent xmlns:mc="http://schemas.openxmlformats.org/markup-compatibility/2006" xmlns:a14="http://schemas.microsoft.com/office/drawing/2010/main">
          <mc:Choice Requires="a14">
            <p:sp>
              <p:nvSpPr>
                <p:cNvPr id="15" name="Rectángulo 14"/>
                <p:cNvSpPr/>
                <p:nvPr/>
              </p:nvSpPr>
              <p:spPr>
                <a:xfrm>
                  <a:off x="825500" y="2442339"/>
                  <a:ext cx="8318500" cy="114010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tIns="108000">
                  <a:spAutoFit/>
                </a:bodyPr>
                <a:lstStyle/>
                <a:p>
                  <a:pPr lvl="0" algn="just" defTabSz="914400">
                    <a:defRPr/>
                  </a:pPr>
                  <a:r>
                    <a:rPr lang="es-ES" sz="1600" i="1" dirty="0" smtClean="0"/>
                    <a:t>La función de trabajo del cobre es </a:t>
                  </a:r>
                  <a14:m>
                    <m:oMath xmlns:m="http://schemas.openxmlformats.org/officeDocument/2006/math">
                      <m:r>
                        <a:rPr lang="es-ES" sz="1600" i="1" smtClean="0">
                          <a:latin typeface="Cambria Math" panose="02040503050406030204" pitchFamily="18" charset="0"/>
                          <a:ea typeface="Cambria Math" panose="02040503050406030204" pitchFamily="18" charset="0"/>
                        </a:rPr>
                        <m:t>𝜙</m:t>
                      </m:r>
                      <m:r>
                        <a:rPr lang="es-ES" sz="1600" b="0" i="1" smtClean="0">
                          <a:latin typeface="Cambria Math" panose="02040503050406030204" pitchFamily="18" charset="0"/>
                          <a:ea typeface="Cambria Math" panose="02040503050406030204" pitchFamily="18" charset="0"/>
                        </a:rPr>
                        <m:t>=7,53·</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10</m:t>
                          </m:r>
                        </m:e>
                        <m:sup>
                          <m:r>
                            <a:rPr lang="es-ES" sz="1600" b="0" i="1" smtClean="0">
                              <a:latin typeface="Cambria Math" panose="02040503050406030204" pitchFamily="18" charset="0"/>
                              <a:ea typeface="Cambria Math" panose="02040503050406030204" pitchFamily="18" charset="0"/>
                            </a:rPr>
                            <m:t>−19</m:t>
                          </m:r>
                        </m:sup>
                      </m:sSup>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𝐽</m:t>
                      </m:r>
                    </m:oMath>
                  </a14:m>
                  <a:r>
                    <a:rPr lang="es-ES" sz="1600" i="1" dirty="0" smtClean="0"/>
                    <a:t>. Si </a:t>
                  </a:r>
                  <a:r>
                    <a:rPr lang="es-ES" sz="1600" i="1" dirty="0"/>
                    <a:t>alumbramos cobre con una luz con frecuencia </a:t>
                  </a:r>
                  <a:r>
                    <a:rPr lang="es-ES" sz="1600" i="1" dirty="0" smtClean="0"/>
                    <a:t>de </a:t>
                  </a:r>
                  <a14:m>
                    <m:oMath xmlns:m="http://schemas.openxmlformats.org/officeDocument/2006/math">
                      <m:r>
                        <a:rPr lang="es-ES" sz="1600" b="0" i="1" smtClean="0">
                          <a:latin typeface="Cambria Math" panose="02040503050406030204" pitchFamily="18" charset="0"/>
                        </a:rPr>
                        <m:t>𝑓</m:t>
                      </m:r>
                      <m:r>
                        <a:rPr lang="es-ES" sz="1600" b="0" i="1" smtClean="0">
                          <a:latin typeface="Cambria Math" panose="02040503050406030204" pitchFamily="18" charset="0"/>
                        </a:rPr>
                        <m:t>=3,0·</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10</m:t>
                          </m:r>
                        </m:e>
                        <m:sup>
                          <m:r>
                            <a:rPr lang="es-ES" sz="1600" b="0" i="1" smtClean="0">
                              <a:latin typeface="Cambria Math" panose="02040503050406030204" pitchFamily="18" charset="0"/>
                            </a:rPr>
                            <m:t>16</m:t>
                          </m:r>
                        </m:sup>
                      </m:sSup>
                      <m:r>
                        <a:rPr lang="es-ES" sz="1600" b="0" i="1" smtClean="0">
                          <a:latin typeface="Cambria Math" panose="02040503050406030204" pitchFamily="18" charset="0"/>
                        </a:rPr>
                        <m:t> </m:t>
                      </m:r>
                      <m:r>
                        <a:rPr lang="es-ES" sz="1600" b="0" i="1" smtClean="0">
                          <a:latin typeface="Cambria Math" panose="02040503050406030204" pitchFamily="18" charset="0"/>
                        </a:rPr>
                        <m:t>𝐻𝑧</m:t>
                      </m:r>
                    </m:oMath>
                  </a14:m>
                  <a:r>
                    <a:rPr lang="es-ES" sz="1600" i="1" dirty="0" smtClean="0"/>
                    <a:t>, i) ¿se </a:t>
                  </a:r>
                  <a:r>
                    <a:rPr lang="es-ES" sz="1600" i="1" dirty="0"/>
                    <a:t>observará el efecto fotoeléctrico</a:t>
                  </a:r>
                  <a:r>
                    <a:rPr lang="es-ES" sz="1600" i="1" dirty="0" smtClean="0"/>
                    <a:t>?; </a:t>
                  </a:r>
                  <a:r>
                    <a:rPr lang="es-ES" sz="1600" i="1" dirty="0" err="1" smtClean="0"/>
                    <a:t>ii</a:t>
                  </a:r>
                  <a:r>
                    <a:rPr lang="es-ES" sz="1600" i="1" dirty="0" smtClean="0"/>
                    <a:t>) ¿Cuál es la energía cinética de los fotoelectrones expulsados?</a:t>
                  </a:r>
                </a:p>
                <a:p>
                  <a:pPr lvl="0" algn="just" defTabSz="914400">
                    <a:defRPr/>
                  </a:pPr>
                  <a:r>
                    <a:rPr lang="es-ES" sz="1600" i="1" dirty="0" smtClean="0"/>
                    <a:t>Datos: h = 6,63·10</a:t>
                  </a:r>
                  <a:r>
                    <a:rPr lang="es-ES" sz="1600" i="1" baseline="30000" dirty="0" smtClean="0"/>
                    <a:t>–34</a:t>
                  </a:r>
                  <a:r>
                    <a:rPr lang="es-ES" sz="1600" i="1" dirty="0" smtClean="0"/>
                    <a:t> J s</a:t>
                  </a:r>
                  <a:endParaRPr lang="es-ES" sz="1600" i="1" dirty="0"/>
                </a:p>
              </p:txBody>
            </p:sp>
          </mc:Choice>
          <mc:Fallback xmlns="">
            <p:sp>
              <p:nvSpPr>
                <p:cNvPr id="15" name="Rectángulo 14"/>
                <p:cNvSpPr>
                  <a:spLocks noRot="1" noChangeAspect="1" noMove="1" noResize="1" noEditPoints="1" noAdjustHandles="1" noChangeArrowheads="1" noChangeShapeType="1" noTextEdit="1"/>
                </p:cNvSpPr>
                <p:nvPr/>
              </p:nvSpPr>
              <p:spPr>
                <a:xfrm>
                  <a:off x="825500" y="2442339"/>
                  <a:ext cx="8318500" cy="1140106"/>
                </a:xfrm>
                <a:prstGeom prst="rect">
                  <a:avLst/>
                </a:prstGeom>
                <a:blipFill>
                  <a:blip r:embed="rId2"/>
                  <a:stretch>
                    <a:fillRect/>
                  </a:stretch>
                </a:blipFill>
                <a:ln>
                  <a:noFill/>
                </a:ln>
                <a:effectLst>
                  <a:outerShdw blurRad="50800" dist="38100" dir="2700000" algn="tl" rotWithShape="0">
                    <a:prstClr val="black">
                      <a:alpha val="40000"/>
                    </a:prstClr>
                  </a:outerShdw>
                </a:effectLst>
              </p:spPr>
              <p:txBody>
                <a:bodyPr/>
                <a:lstStyle/>
                <a:p>
                  <a:r>
                    <a:rPr lang="es-ES">
                      <a:noFill/>
                    </a:rPr>
                    <a:t> </a:t>
                  </a:r>
                </a:p>
              </p:txBody>
            </p:sp>
          </mc:Fallback>
        </mc:AlternateContent>
        <p:sp>
          <p:nvSpPr>
            <p:cNvPr id="16" name="CuadroTexto 15"/>
            <p:cNvSpPr txBox="1"/>
            <p:nvPr/>
          </p:nvSpPr>
          <p:spPr>
            <a:xfrm>
              <a:off x="825500" y="2097713"/>
              <a:ext cx="2059959" cy="338554"/>
            </a:xfrm>
            <a:prstGeom prst="rect">
              <a:avLst/>
            </a:prstGeom>
            <a:solidFill>
              <a:schemeClr val="accent5">
                <a:lumMod val="50000"/>
              </a:schemeClr>
            </a:solidFill>
            <a:ln>
              <a:noFill/>
            </a:ln>
          </p:spPr>
          <p:txBody>
            <a:bodyPr wrap="square" rtlCol="0">
              <a:spAutoFit/>
            </a:bodyPr>
            <a:lstStyle/>
            <a:p>
              <a:r>
                <a:rPr lang="es-ES" sz="1600" b="1" dirty="0" smtClean="0">
                  <a:solidFill>
                    <a:schemeClr val="bg1"/>
                  </a:solidFill>
                  <a:latin typeface="+mj-lt"/>
                </a:rPr>
                <a:t>Ejercicio resuelto 3</a:t>
              </a:r>
              <a:endParaRPr lang="es-ES" sz="1600" b="1" dirty="0">
                <a:solidFill>
                  <a:schemeClr val="bg1"/>
                </a:solidFill>
                <a:latin typeface="+mj-lt"/>
              </a:endParaRPr>
            </a:p>
          </p:txBody>
        </p:sp>
      </p:grpSp>
      <p:sp>
        <p:nvSpPr>
          <p:cNvPr id="17" name="Rectángulo 16"/>
          <p:cNvSpPr/>
          <p:nvPr/>
        </p:nvSpPr>
        <p:spPr>
          <a:xfrm>
            <a:off x="454641" y="2710767"/>
            <a:ext cx="8295660" cy="830997"/>
          </a:xfrm>
          <a:prstGeom prst="rect">
            <a:avLst/>
          </a:prstGeom>
        </p:spPr>
        <p:txBody>
          <a:bodyPr wrap="square">
            <a:spAutoFit/>
          </a:bodyPr>
          <a:lstStyle/>
          <a:p>
            <a:pPr algn="just"/>
            <a:r>
              <a:rPr lang="es-ES" sz="1600" dirty="0" smtClean="0"/>
              <a:t>i) Para </a:t>
            </a:r>
            <a:r>
              <a:rPr lang="es-ES" sz="1600" dirty="0"/>
              <a:t>expulsar electrones, necesitamos que la energía de los fotones sea más grande que la función de trabajo del cobre. Podemos usar la ecuación de Planck para calcular la energía del fotón:</a:t>
            </a:r>
          </a:p>
        </p:txBody>
      </p:sp>
      <mc:AlternateContent xmlns:mc="http://schemas.openxmlformats.org/markup-compatibility/2006" xmlns:a14="http://schemas.microsoft.com/office/drawing/2010/main">
        <mc:Choice Requires="a14">
          <p:sp>
            <p:nvSpPr>
              <p:cNvPr id="18" name="CuadroTexto 17"/>
              <p:cNvSpPr txBox="1"/>
              <p:nvPr/>
            </p:nvSpPr>
            <p:spPr>
              <a:xfrm>
                <a:off x="2058568" y="3628091"/>
                <a:ext cx="446353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𝐸</m:t>
                      </m:r>
                      <m:r>
                        <a:rPr lang="es-ES" sz="1600" b="0" i="1" smtClean="0">
                          <a:latin typeface="Cambria Math" panose="02040503050406030204" pitchFamily="18" charset="0"/>
                        </a:rPr>
                        <m:t>=</m:t>
                      </m:r>
                      <m:r>
                        <a:rPr lang="es-ES" sz="1600" b="0" i="1" smtClean="0">
                          <a:latin typeface="Cambria Math" panose="02040503050406030204" pitchFamily="18" charset="0"/>
                        </a:rPr>
                        <m:t>h</m:t>
                      </m:r>
                      <m:r>
                        <a:rPr lang="es-ES" sz="1600" b="0" i="1" smtClean="0">
                          <a:latin typeface="Cambria Math" panose="02040503050406030204" pitchFamily="18" charset="0"/>
                        </a:rPr>
                        <m:t>·</m:t>
                      </m:r>
                      <m:r>
                        <a:rPr lang="es-ES" sz="1600" b="0" i="1" smtClean="0">
                          <a:latin typeface="Cambria Math" panose="02040503050406030204" pitchFamily="18" charset="0"/>
                        </a:rPr>
                        <m:t>𝑓</m:t>
                      </m:r>
                      <m:r>
                        <a:rPr lang="es-ES" sz="1600" b="0" i="1" smtClean="0">
                          <a:latin typeface="Cambria Math" panose="02040503050406030204" pitchFamily="18" charset="0"/>
                        </a:rPr>
                        <m:t>=6,63·</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10</m:t>
                          </m:r>
                        </m:e>
                        <m:sup>
                          <m:r>
                            <a:rPr lang="es-ES" sz="1600" b="0" i="1" smtClean="0">
                              <a:latin typeface="Cambria Math" panose="02040503050406030204" pitchFamily="18" charset="0"/>
                            </a:rPr>
                            <m:t>−34</m:t>
                          </m:r>
                        </m:sup>
                      </m:sSup>
                      <m:r>
                        <a:rPr lang="es-ES" sz="1600" i="1">
                          <a:latin typeface="Cambria Math" panose="02040503050406030204" pitchFamily="18" charset="0"/>
                        </a:rPr>
                        <m:t>·3,0·</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16</m:t>
                          </m:r>
                        </m:sup>
                      </m:sSup>
                      <m:r>
                        <a:rPr lang="es-ES" sz="1600" b="0" i="1" smtClean="0">
                          <a:latin typeface="Cambria Math" panose="02040503050406030204" pitchFamily="18" charset="0"/>
                        </a:rPr>
                        <m:t>=2,0·</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10</m:t>
                          </m:r>
                        </m:e>
                        <m:sup>
                          <m:r>
                            <a:rPr lang="es-ES" sz="1600" b="0" i="1" smtClean="0">
                              <a:latin typeface="Cambria Math" panose="02040503050406030204" pitchFamily="18" charset="0"/>
                            </a:rPr>
                            <m:t>−17</m:t>
                          </m:r>
                        </m:sup>
                      </m:sSup>
                      <m:r>
                        <a:rPr lang="es-ES" sz="1600" b="0" i="1" smtClean="0">
                          <a:latin typeface="Cambria Math" panose="02040503050406030204" pitchFamily="18" charset="0"/>
                        </a:rPr>
                        <m:t> </m:t>
                      </m:r>
                      <m:r>
                        <a:rPr lang="es-ES" sz="1600" b="0" i="1" smtClean="0">
                          <a:latin typeface="Cambria Math" panose="02040503050406030204" pitchFamily="18" charset="0"/>
                        </a:rPr>
                        <m:t>𝐽</m:t>
                      </m:r>
                    </m:oMath>
                  </m:oMathPara>
                </a14:m>
                <a:endParaRPr lang="es-ES" sz="1600" dirty="0"/>
              </a:p>
            </p:txBody>
          </p:sp>
        </mc:Choice>
        <mc:Fallback xmlns="">
          <p:sp>
            <p:nvSpPr>
              <p:cNvPr id="18" name="CuadroTexto 17"/>
              <p:cNvSpPr txBox="1">
                <a:spLocks noRot="1" noChangeAspect="1" noMove="1" noResize="1" noEditPoints="1" noAdjustHandles="1" noChangeArrowheads="1" noChangeShapeType="1" noTextEdit="1"/>
              </p:cNvSpPr>
              <p:nvPr/>
            </p:nvSpPr>
            <p:spPr>
              <a:xfrm>
                <a:off x="2058568" y="3628091"/>
                <a:ext cx="4463530" cy="246221"/>
              </a:xfrm>
              <a:prstGeom prst="rect">
                <a:avLst/>
              </a:prstGeom>
              <a:blipFill>
                <a:blip r:embed="rId3"/>
                <a:stretch>
                  <a:fillRect l="-546" t="-2439" r="-956" b="-29268"/>
                </a:stretch>
              </a:blipFill>
            </p:spPr>
            <p:txBody>
              <a:bodyPr/>
              <a:lstStyle/>
              <a:p>
                <a:r>
                  <a:rPr lang="es-ES">
                    <a:noFill/>
                  </a:rPr>
                  <a:t> </a:t>
                </a:r>
              </a:p>
            </p:txBody>
          </p:sp>
        </mc:Fallback>
      </mc:AlternateContent>
      <p:sp>
        <p:nvSpPr>
          <p:cNvPr id="2" name="Rectángulo 1"/>
          <p:cNvSpPr/>
          <p:nvPr/>
        </p:nvSpPr>
        <p:spPr>
          <a:xfrm>
            <a:off x="454641" y="3960639"/>
            <a:ext cx="8295660" cy="1569660"/>
          </a:xfrm>
          <a:prstGeom prst="rect">
            <a:avLst/>
          </a:prstGeom>
        </p:spPr>
        <p:txBody>
          <a:bodyPr wrap="square">
            <a:spAutoFit/>
          </a:bodyPr>
          <a:lstStyle/>
          <a:p>
            <a:pPr algn="just"/>
            <a:r>
              <a:rPr lang="es-ES" sz="1600" dirty="0"/>
              <a:t>Si comparamos nuestra energía del fotón </a:t>
            </a:r>
            <a:r>
              <a:rPr lang="es-ES" sz="1600" dirty="0" smtClean="0"/>
              <a:t>calculada, </a:t>
            </a:r>
            <a:r>
              <a:rPr lang="es-ES" sz="1600" dirty="0"/>
              <a:t>con la función de trabajo del cobre, vemos que la energía del fotón es más grande que </a:t>
            </a:r>
            <a:r>
              <a:rPr lang="es-ES" sz="1600" dirty="0" smtClean="0"/>
              <a:t>la función de trabajo, </a:t>
            </a:r>
            <a:r>
              <a:rPr lang="es-ES" sz="1600" dirty="0"/>
              <a:t>por tanto, esperaríamos ver fotoelectrones expulsados del </a:t>
            </a:r>
            <a:r>
              <a:rPr lang="es-ES" sz="1600" dirty="0" smtClean="0"/>
              <a:t>cobre.</a:t>
            </a:r>
          </a:p>
          <a:p>
            <a:pPr algn="just"/>
            <a:endParaRPr lang="es-ES" sz="1600" dirty="0"/>
          </a:p>
          <a:p>
            <a:pPr algn="just"/>
            <a:r>
              <a:rPr lang="es-ES" sz="1600" dirty="0" err="1" smtClean="0"/>
              <a:t>ii</a:t>
            </a:r>
            <a:r>
              <a:rPr lang="es-ES" sz="1600" dirty="0" smtClean="0"/>
              <a:t>) Para determinar la energía cinética de los fotoelectrones, usamos la ecuación de Einstein:</a:t>
            </a:r>
            <a:endParaRPr lang="es-ES" sz="1600" dirty="0"/>
          </a:p>
        </p:txBody>
      </p:sp>
      <mc:AlternateContent xmlns:mc="http://schemas.openxmlformats.org/markup-compatibility/2006" xmlns:a14="http://schemas.microsoft.com/office/drawing/2010/main">
        <mc:Choice Requires="a14">
          <p:sp>
            <p:nvSpPr>
              <p:cNvPr id="3" name="CuadroTexto 2"/>
              <p:cNvSpPr txBox="1"/>
              <p:nvPr/>
            </p:nvSpPr>
            <p:spPr>
              <a:xfrm>
                <a:off x="1793431" y="5622200"/>
                <a:ext cx="499380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𝐸</m:t>
                          </m:r>
                        </m:e>
                        <m:sub>
                          <m:r>
                            <a:rPr lang="es-ES" sz="1600" b="0" i="1" smtClean="0">
                              <a:latin typeface="Cambria Math" panose="02040503050406030204" pitchFamily="18" charset="0"/>
                            </a:rPr>
                            <m:t>𝐶</m:t>
                          </m:r>
                        </m:sub>
                      </m:sSub>
                      <m:r>
                        <a:rPr lang="es-ES" sz="1600" b="0" i="1" smtClean="0">
                          <a:latin typeface="Cambria Math" panose="02040503050406030204" pitchFamily="18" charset="0"/>
                        </a:rPr>
                        <m:t>=</m:t>
                      </m:r>
                      <m:r>
                        <a:rPr lang="es-ES" sz="1600" b="0" i="1" smtClean="0">
                          <a:latin typeface="Cambria Math" panose="02040503050406030204" pitchFamily="18" charset="0"/>
                        </a:rPr>
                        <m:t>h𝑓</m:t>
                      </m:r>
                      <m:r>
                        <a:rPr lang="es-ES" sz="1600" b="0" i="1" smtClean="0">
                          <a:latin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𝜙</m:t>
                      </m:r>
                      <m:r>
                        <a:rPr lang="es-ES" sz="1600" b="0" i="1" smtClean="0">
                          <a:latin typeface="Cambria Math" panose="02040503050406030204" pitchFamily="18" charset="0"/>
                          <a:ea typeface="Cambria Math" panose="02040503050406030204" pitchFamily="18" charset="0"/>
                        </a:rPr>
                        <m:t>=2,0·</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10</m:t>
                          </m:r>
                        </m:e>
                        <m:sup>
                          <m:r>
                            <a:rPr lang="es-ES" sz="1600" b="0" i="1" smtClean="0">
                              <a:latin typeface="Cambria Math" panose="02040503050406030204" pitchFamily="18" charset="0"/>
                              <a:ea typeface="Cambria Math" panose="02040503050406030204" pitchFamily="18" charset="0"/>
                            </a:rPr>
                            <m:t>−17</m:t>
                          </m:r>
                        </m:sup>
                      </m:sSup>
                      <m:r>
                        <a:rPr lang="es-ES" sz="1600" b="0" i="1" smtClean="0">
                          <a:latin typeface="Cambria Math" panose="02040503050406030204" pitchFamily="18" charset="0"/>
                          <a:ea typeface="Cambria Math" panose="02040503050406030204" pitchFamily="18" charset="0"/>
                        </a:rPr>
                        <m:t>−</m:t>
                      </m:r>
                      <m:r>
                        <a:rPr lang="es-ES" sz="1600" i="1">
                          <a:latin typeface="Cambria Math" panose="02040503050406030204" pitchFamily="18" charset="0"/>
                          <a:ea typeface="Cambria Math" panose="02040503050406030204" pitchFamily="18" charset="0"/>
                        </a:rPr>
                        <m:t>7,53·</m:t>
                      </m:r>
                      <m:sSup>
                        <m:sSupPr>
                          <m:ctrlPr>
                            <a:rPr lang="es-ES" sz="1600" i="1">
                              <a:latin typeface="Cambria Math" panose="02040503050406030204" pitchFamily="18" charset="0"/>
                              <a:ea typeface="Cambria Math" panose="02040503050406030204" pitchFamily="18" charset="0"/>
                            </a:rPr>
                          </m:ctrlPr>
                        </m:sSupPr>
                        <m:e>
                          <m:r>
                            <a:rPr lang="es-ES" sz="1600" i="1">
                              <a:latin typeface="Cambria Math" panose="02040503050406030204" pitchFamily="18" charset="0"/>
                              <a:ea typeface="Cambria Math" panose="02040503050406030204" pitchFamily="18" charset="0"/>
                            </a:rPr>
                            <m:t>10</m:t>
                          </m:r>
                        </m:e>
                        <m:sup>
                          <m:r>
                            <a:rPr lang="es-ES" sz="1600" i="1">
                              <a:latin typeface="Cambria Math" panose="02040503050406030204" pitchFamily="18" charset="0"/>
                              <a:ea typeface="Cambria Math" panose="02040503050406030204" pitchFamily="18" charset="0"/>
                            </a:rPr>
                            <m:t>−19</m:t>
                          </m:r>
                        </m:sup>
                      </m:sSup>
                      <m:r>
                        <a:rPr lang="es-ES" sz="1600" b="0" i="1" smtClean="0">
                          <a:latin typeface="Cambria Math" panose="02040503050406030204" pitchFamily="18" charset="0"/>
                          <a:ea typeface="Cambria Math" panose="02040503050406030204" pitchFamily="18" charset="0"/>
                        </a:rPr>
                        <m:t>=1,9·</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10</m:t>
                          </m:r>
                        </m:e>
                        <m:sup>
                          <m:r>
                            <a:rPr lang="es-ES" sz="1600" b="0" i="1" smtClean="0">
                              <a:latin typeface="Cambria Math" panose="02040503050406030204" pitchFamily="18" charset="0"/>
                              <a:ea typeface="Cambria Math" panose="02040503050406030204" pitchFamily="18" charset="0"/>
                            </a:rPr>
                            <m:t>−17</m:t>
                          </m:r>
                        </m:sup>
                      </m:sSup>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𝐽</m:t>
                      </m:r>
                    </m:oMath>
                  </m:oMathPara>
                </a14:m>
                <a:endParaRPr lang="es-ES" sz="1600" dirty="0"/>
              </a:p>
            </p:txBody>
          </p:sp>
        </mc:Choice>
        <mc:Fallback xmlns="">
          <p:sp>
            <p:nvSpPr>
              <p:cNvPr id="3" name="CuadroTexto 2"/>
              <p:cNvSpPr txBox="1">
                <a:spLocks noRot="1" noChangeAspect="1" noMove="1" noResize="1" noEditPoints="1" noAdjustHandles="1" noChangeArrowheads="1" noChangeShapeType="1" noTextEdit="1"/>
              </p:cNvSpPr>
              <p:nvPr/>
            </p:nvSpPr>
            <p:spPr>
              <a:xfrm>
                <a:off x="1793431" y="5622200"/>
                <a:ext cx="4993803" cy="246221"/>
              </a:xfrm>
              <a:prstGeom prst="rect">
                <a:avLst/>
              </a:prstGeom>
              <a:blipFill>
                <a:blip r:embed="rId4"/>
                <a:stretch>
                  <a:fillRect l="-366" t="-2439" r="-733" b="-29268"/>
                </a:stretch>
              </a:blipFill>
            </p:spPr>
            <p:txBody>
              <a:bodyPr/>
              <a:lstStyle/>
              <a:p>
                <a:r>
                  <a:rPr lang="es-ES">
                    <a:noFill/>
                  </a:rPr>
                  <a:t> </a:t>
                </a:r>
              </a:p>
            </p:txBody>
          </p:sp>
        </mc:Fallback>
      </mc:AlternateContent>
    </p:spTree>
    <p:extLst>
      <p:ext uri="{BB962C8B-B14F-4D97-AF65-F5344CB8AC3E}">
        <p14:creationId xmlns:p14="http://schemas.microsoft.com/office/powerpoint/2010/main" val="33781048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mc:AlternateContent xmlns:mc="http://schemas.openxmlformats.org/markup-compatibility/2006" xmlns:a14="http://schemas.microsoft.com/office/drawing/2010/main">
        <mc:Choice Requires="a14">
          <p:graphicFrame>
            <p:nvGraphicFramePr>
              <p:cNvPr id="10" name="Tabla 9"/>
              <p:cNvGraphicFramePr>
                <a:graphicFrameLocks noGrp="1"/>
              </p:cNvGraphicFramePr>
              <p:nvPr>
                <p:extLst>
                  <p:ext uri="{D42A27DB-BD31-4B8C-83A1-F6EECF244321}">
                    <p14:modId xmlns:p14="http://schemas.microsoft.com/office/powerpoint/2010/main" val="24481038"/>
                  </p:ext>
                </p:extLst>
              </p:nvPr>
            </p:nvGraphicFramePr>
            <p:xfrm>
              <a:off x="508000" y="1206500"/>
              <a:ext cx="8178801" cy="4767072"/>
            </p:xfrm>
            <a:graphic>
              <a:graphicData uri="http://schemas.openxmlformats.org/drawingml/2006/table">
                <a:tbl>
                  <a:tblPr firstRow="1" bandRow="1">
                    <a:tableStyleId>{7DF18680-E054-41AD-8BC1-D1AEF772440D}</a:tableStyleId>
                  </a:tblPr>
                  <a:tblGrid>
                    <a:gridCol w="381000">
                      <a:extLst>
                        <a:ext uri="{9D8B030D-6E8A-4147-A177-3AD203B41FA5}">
                          <a16:colId xmlns:a16="http://schemas.microsoft.com/office/drawing/2014/main" val="2610252087"/>
                        </a:ext>
                      </a:extLst>
                    </a:gridCol>
                    <a:gridCol w="11938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370840">
                    <a:tc>
                      <a:txBody>
                        <a:bodyPr/>
                        <a:lstStyle/>
                        <a:p>
                          <a:pPr algn="r">
                            <a:lnSpc>
                              <a:spcPct val="100000"/>
                            </a:lnSpc>
                          </a:pPr>
                          <a:r>
                            <a:rPr lang="es-ES" sz="1600" dirty="0" smtClean="0">
                              <a:latin typeface="+mn-lt"/>
                            </a:rPr>
                            <a:t>3.</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lnSpc>
                              <a:spcPct val="100000"/>
                            </a:lnSpc>
                          </a:pPr>
                          <a:r>
                            <a:rPr lang="es-ES" sz="1600" i="1" dirty="0" smtClean="0">
                              <a:latin typeface="+mn-lt"/>
                            </a:rPr>
                            <a:t>Cuando una superficie de cobre es irradiada con luz procedente de un arco de mercurio cuya longitud de onda es 2 537 Å, el valor del potencial necesario para frenar la emisión de electrones es 0,24 𝑉. ¿Cuál es la máxima longitud de onda que producirá emisión de electrones en el cobre?</a:t>
                          </a:r>
                        </a:p>
                        <a:p>
                          <a:pPr marL="0" indent="0" algn="just">
                            <a:lnSpc>
                              <a:spcPct val="100000"/>
                            </a:lnSpc>
                          </a:pPr>
                          <a:r>
                            <a:rPr lang="es-ES" sz="1600" i="1" dirty="0" smtClean="0">
                              <a:latin typeface="+mn-lt"/>
                            </a:rPr>
                            <a:t>Datos: </a:t>
                          </a:r>
                          <a14:m>
                            <m:oMath xmlns:m="http://schemas.openxmlformats.org/officeDocument/2006/math">
                              <m:r>
                                <a:rPr lang="es-ES" sz="1600" i="1" dirty="0" smtClean="0">
                                  <a:latin typeface="Cambria Math" panose="02040503050406030204" pitchFamily="18" charset="0"/>
                                </a:rPr>
                                <m:t>h</m:t>
                              </m:r>
                              <m:r>
                                <a:rPr lang="es-ES" sz="1600" i="1" dirty="0" smtClean="0">
                                  <a:latin typeface="Cambria Math" panose="02040503050406030204" pitchFamily="18" charset="0"/>
                                </a:rPr>
                                <m:t> = 6,63·</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−34</m:t>
                                  </m:r>
                                </m:sup>
                              </m:sSup>
                              <m:r>
                                <a:rPr lang="es-ES" sz="1600" i="1" dirty="0">
                                  <a:latin typeface="Cambria Math" panose="02040503050406030204" pitchFamily="18" charset="0"/>
                                </a:rPr>
                                <m:t> </m:t>
                              </m:r>
                              <m:r>
                                <a:rPr lang="es-ES" sz="1600" i="1" dirty="0">
                                  <a:latin typeface="Cambria Math" panose="02040503050406030204" pitchFamily="18" charset="0"/>
                                </a:rPr>
                                <m:t>𝐽</m:t>
                              </m:r>
                              <m:r>
                                <a:rPr lang="es-ES" sz="1600" i="1" dirty="0">
                                  <a:latin typeface="Cambria Math" panose="02040503050406030204" pitchFamily="18" charset="0"/>
                                </a:rPr>
                                <m:t> </m:t>
                              </m:r>
                              <m:r>
                                <a:rPr lang="es-ES" sz="1600" i="1" dirty="0">
                                  <a:latin typeface="Cambria Math" panose="02040503050406030204" pitchFamily="18" charset="0"/>
                                </a:rPr>
                                <m:t>𝑠</m:t>
                              </m:r>
                              <m:r>
                                <a:rPr lang="es-ES" sz="1600" i="1" dirty="0">
                                  <a:latin typeface="Cambria Math" panose="02040503050406030204" pitchFamily="18" charset="0"/>
                                </a:rPr>
                                <m:t>; </m:t>
                              </m:r>
                              <m:r>
                                <a:rPr lang="es-ES" sz="1600" i="1" dirty="0">
                                  <a:latin typeface="Cambria Math" panose="02040503050406030204" pitchFamily="18" charset="0"/>
                                </a:rPr>
                                <m:t>𝑐</m:t>
                              </m:r>
                              <m:r>
                                <a:rPr lang="es-ES" sz="1600" i="1" dirty="0">
                                  <a:latin typeface="Cambria Math" panose="02040503050406030204" pitchFamily="18" charset="0"/>
                                </a:rPr>
                                <m:t> = 3·</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8</m:t>
                                  </m:r>
                                </m:sup>
                              </m:sSup>
                              <m:r>
                                <a:rPr lang="es-ES" sz="1600" i="1" dirty="0">
                                  <a:latin typeface="Cambria Math" panose="02040503050406030204" pitchFamily="18" charset="0"/>
                                </a:rPr>
                                <m:t> </m:t>
                              </m:r>
                              <m:r>
                                <a:rPr lang="es-ES" sz="1600" i="1" dirty="0">
                                  <a:latin typeface="Cambria Math" panose="02040503050406030204" pitchFamily="18" charset="0"/>
                                </a:rPr>
                                <m:t>𝑚</m:t>
                              </m:r>
                              <m:r>
                                <a:rPr lang="es-ES" sz="1600" i="1" dirty="0">
                                  <a:latin typeface="Cambria Math" panose="02040503050406030204" pitchFamily="18" charset="0"/>
                                </a:rPr>
                                <m:t> </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𝑠</m:t>
                                  </m:r>
                                </m:e>
                                <m:sup>
                                  <m:r>
                                    <a:rPr lang="es-ES" sz="1600" i="1" dirty="0">
                                      <a:latin typeface="Cambria Math" panose="02040503050406030204" pitchFamily="18" charset="0"/>
                                    </a:rPr>
                                    <m:t>−1</m:t>
                                  </m:r>
                                </m:sup>
                              </m:sSup>
                              <m:r>
                                <a:rPr lang="es-ES" sz="1600" b="0" i="1" dirty="0" smtClean="0">
                                  <a:latin typeface="Cambria Math" panose="02040503050406030204" pitchFamily="18" charset="0"/>
                                </a:rPr>
                                <m:t>; </m:t>
                              </m:r>
                              <m:r>
                                <a:rPr lang="es-ES" sz="1600" b="0" i="1" dirty="0" smtClean="0">
                                  <a:latin typeface="Cambria Math" panose="02040503050406030204" pitchFamily="18" charset="0"/>
                                </a:rPr>
                                <m:t>𝑒</m:t>
                              </m:r>
                              <m:r>
                                <a:rPr lang="es-ES" sz="1600" b="0" i="1" dirty="0" smtClean="0">
                                  <a:latin typeface="Cambria Math" panose="02040503050406030204" pitchFamily="18" charset="0"/>
                                </a:rPr>
                                <m:t>=1,6·</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−19</m:t>
                                  </m:r>
                                </m:sup>
                              </m:sSup>
                              <m:r>
                                <a:rPr lang="es-ES" sz="1600" b="0" i="1" dirty="0" smtClean="0">
                                  <a:latin typeface="Cambria Math" panose="02040503050406030204" pitchFamily="18" charset="0"/>
                                </a:rPr>
                                <m:t> </m:t>
                              </m:r>
                              <m:r>
                                <a:rPr lang="es-ES" sz="1600" b="0" i="1" dirty="0" smtClean="0">
                                  <a:latin typeface="Cambria Math" panose="02040503050406030204" pitchFamily="18" charset="0"/>
                                </a:rPr>
                                <m:t>𝐶</m:t>
                              </m:r>
                            </m:oMath>
                          </a14:m>
                          <a:endParaRPr lang="es-ES" sz="1600" i="1" dirty="0" smtClean="0">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b="1" i="1" dirty="0" smtClean="0">
                              <a:latin typeface="+mn-lt"/>
                            </a:rPr>
                            <a:t>Sol</a:t>
                          </a:r>
                          <a:r>
                            <a:rPr lang="es-ES" sz="1600" i="1" dirty="0" smtClean="0">
                              <a:latin typeface="+mn-lt"/>
                            </a:rPr>
                            <a:t>: </a:t>
                          </a:r>
                          <a14:m>
                            <m:oMath xmlns:m="http://schemas.openxmlformats.org/officeDocument/2006/math">
                              <m:sSub>
                                <m:sSubPr>
                                  <m:ctrlPr>
                                    <a:rPr lang="es-ES" sz="1600" i="1" smtClean="0">
                                      <a:latin typeface="Cambria Math" panose="02040503050406030204" pitchFamily="18" charset="0"/>
                                    </a:rPr>
                                  </m:ctrlPr>
                                </m:sSubPr>
                                <m:e>
                                  <m:r>
                                    <a:rPr lang="es-ES" sz="1600" i="1" smtClean="0">
                                      <a:latin typeface="Cambria Math" panose="02040503050406030204" pitchFamily="18" charset="0"/>
                                      <a:ea typeface="Cambria Math" panose="02040503050406030204" pitchFamily="18" charset="0"/>
                                    </a:rPr>
                                    <m:t>𝜆</m:t>
                                  </m:r>
                                </m:e>
                                <m:sub>
                                  <m:r>
                                    <a:rPr lang="es-ES" sz="1600" b="0" i="1" smtClean="0">
                                      <a:latin typeface="Cambria Math" panose="02040503050406030204" pitchFamily="18" charset="0"/>
                                    </a:rPr>
                                    <m:t>0</m:t>
                                  </m:r>
                                </m:sub>
                              </m:sSub>
                              <m:r>
                                <a:rPr lang="es-ES" sz="1600" b="0" i="1" smtClean="0">
                                  <a:latin typeface="Cambria Math" panose="02040503050406030204" pitchFamily="18" charset="0"/>
                                </a:rPr>
                                <m:t>=2679 </m:t>
                              </m:r>
                              <m:r>
                                <a:rPr lang="es-ES" sz="1600" b="0" i="1" smtClean="0">
                                  <a:latin typeface="Cambria Math" panose="02040503050406030204" pitchFamily="18" charset="0"/>
                                  <a:ea typeface="Cambria Math" panose="02040503050406030204" pitchFamily="18" charset="0"/>
                                </a:rPr>
                                <m:t>Å</m:t>
                              </m:r>
                            </m:oMath>
                          </a14:m>
                          <a:endParaRPr lang="es-ES" sz="1600" dirty="0"/>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370840">
                    <a:tc>
                      <a:txBody>
                        <a:bodyPr/>
                        <a:lstStyle/>
                        <a:p>
                          <a:pPr algn="r">
                            <a:lnSpc>
                              <a:spcPct val="100000"/>
                            </a:lnSpc>
                          </a:pPr>
                          <a:r>
                            <a:rPr lang="es-ES" sz="1600" b="0" dirty="0" smtClean="0">
                              <a:solidFill>
                                <a:schemeClr val="tx1"/>
                              </a:solidFill>
                              <a:latin typeface="+mn-lt"/>
                            </a:rPr>
                            <a:t>4.</a:t>
                          </a:r>
                          <a:endParaRPr lang="es-ES" sz="1600" b="0" dirty="0">
                            <a:solidFill>
                              <a:schemeClr val="tx1"/>
                            </a:solidFill>
                            <a:latin typeface="+mn-lt"/>
                          </a:endParaRPr>
                        </a:p>
                      </a:txBody>
                      <a:tcPr>
                        <a:lnL w="12700" cap="flat" cmpd="sng" algn="ctr">
                          <a:solidFill>
                            <a:srgbClr val="0070C0"/>
                          </a:solidFill>
                          <a:prstDash val="solid"/>
                          <a:round/>
                          <a:headEnd type="none" w="med" len="med"/>
                          <a:tailEnd type="none" w="med" len="med"/>
                        </a:lnL>
                        <a:noFill/>
                      </a:tcPr>
                    </a:tc>
                    <a:tc gridSpan="2">
                      <a:txBody>
                        <a:bodyPr/>
                        <a:lstStyle/>
                        <a:p>
                          <a:pPr marL="0" indent="0" algn="just"/>
                          <a:r>
                            <a:rPr lang="es-ES" sz="1600" dirty="0" smtClean="0"/>
                            <a:t>Una lámina metálica comienza a emitir electrones al incidir sobre ella radiación de longitud de onda </a:t>
                          </a:r>
                          <a14:m>
                            <m:oMath xmlns:m="http://schemas.openxmlformats.org/officeDocument/2006/math">
                              <m:r>
                                <a:rPr lang="es-ES" sz="1600" i="1" dirty="0" smtClean="0">
                                  <a:latin typeface="Cambria Math" panose="02040503050406030204" pitchFamily="18" charset="0"/>
                                </a:rPr>
                                <m:t>2,5·</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−7</m:t>
                                  </m:r>
                                </m:sup>
                              </m:sSup>
                              <m:r>
                                <a:rPr lang="es-ES" sz="1600" i="1" dirty="0">
                                  <a:latin typeface="Cambria Math" panose="02040503050406030204" pitchFamily="18" charset="0"/>
                                </a:rPr>
                                <m:t> </m:t>
                              </m:r>
                              <m:r>
                                <a:rPr lang="es-ES" sz="1600" i="1" dirty="0">
                                  <a:latin typeface="Cambria Math" panose="02040503050406030204" pitchFamily="18" charset="0"/>
                                </a:rPr>
                                <m:t>𝑚</m:t>
                              </m:r>
                            </m:oMath>
                          </a14:m>
                          <a:r>
                            <a:rPr lang="es-ES" sz="1600" dirty="0"/>
                            <a:t>. Calcule la velocidad máxima de los fotoelectrones emitidos si la radiación que incide sobre la lámina tiene una longitud de onda de </a:t>
                          </a:r>
                          <a14:m>
                            <m:oMath xmlns:m="http://schemas.openxmlformats.org/officeDocument/2006/math">
                              <m:r>
                                <a:rPr lang="es-ES" sz="1600" i="1" dirty="0" smtClean="0">
                                  <a:latin typeface="Cambria Math" panose="02040503050406030204" pitchFamily="18" charset="0"/>
                                </a:rPr>
                                <m:t>5·</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−8</m:t>
                                  </m:r>
                                </m:sup>
                              </m:sSup>
                              <m:r>
                                <a:rPr lang="es-ES" sz="1600" b="0" i="1" dirty="0" smtClean="0">
                                  <a:latin typeface="Cambria Math" panose="02040503050406030204" pitchFamily="18" charset="0"/>
                                </a:rPr>
                                <m:t> </m:t>
                              </m:r>
                              <m:r>
                                <a:rPr lang="es-ES" sz="1600" b="0" i="1" dirty="0" smtClean="0">
                                  <a:latin typeface="Cambria Math" panose="02040503050406030204" pitchFamily="18" charset="0"/>
                                </a:rPr>
                                <m:t>𝑚</m:t>
                              </m:r>
                            </m:oMath>
                          </a14:m>
                          <a:r>
                            <a:rPr lang="es-ES" sz="1600" dirty="0" smtClean="0"/>
                            <a:t>.</a:t>
                          </a:r>
                          <a:endParaRPr lang="es-ES" sz="16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dirty="0" smtClean="0"/>
                            <a:t>Datos</a:t>
                          </a:r>
                          <a:r>
                            <a:rPr lang="es-ES" sz="1600" dirty="0"/>
                            <a:t>: </a:t>
                          </a:r>
                          <a14:m>
                            <m:oMath xmlns:m="http://schemas.openxmlformats.org/officeDocument/2006/math">
                              <m:r>
                                <a:rPr lang="es-ES" sz="1600" i="1" dirty="0" smtClean="0">
                                  <a:latin typeface="Cambria Math" panose="02040503050406030204" pitchFamily="18" charset="0"/>
                                </a:rPr>
                                <m:t>h</m:t>
                              </m:r>
                              <m:r>
                                <a:rPr lang="es-ES" sz="1600" i="1" dirty="0" smtClean="0">
                                  <a:latin typeface="Cambria Math" panose="02040503050406030204" pitchFamily="18" charset="0"/>
                                </a:rPr>
                                <m:t> = 6,63·</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−34</m:t>
                                  </m:r>
                                </m:sup>
                              </m:sSup>
                              <m:r>
                                <a:rPr lang="es-ES" sz="1600" i="1" dirty="0" smtClean="0">
                                  <a:latin typeface="Cambria Math" panose="02040503050406030204" pitchFamily="18" charset="0"/>
                                </a:rPr>
                                <m:t> </m:t>
                              </m:r>
                              <m:r>
                                <a:rPr lang="es-ES" sz="1600" i="1" dirty="0" smtClean="0">
                                  <a:latin typeface="Cambria Math" panose="02040503050406030204" pitchFamily="18" charset="0"/>
                                </a:rPr>
                                <m:t>𝐽</m:t>
                              </m:r>
                              <m:r>
                                <a:rPr lang="es-ES" sz="1600" i="1" dirty="0" smtClean="0">
                                  <a:latin typeface="Cambria Math" panose="02040503050406030204" pitchFamily="18" charset="0"/>
                                </a:rPr>
                                <m:t> </m:t>
                              </m:r>
                              <m:r>
                                <a:rPr lang="es-ES" sz="1600" i="1" dirty="0" smtClean="0">
                                  <a:latin typeface="Cambria Math" panose="02040503050406030204" pitchFamily="18" charset="0"/>
                                </a:rPr>
                                <m:t>𝑠</m:t>
                              </m:r>
                              <m:r>
                                <a:rPr lang="es-ES" sz="1600" i="1" dirty="0" smtClean="0">
                                  <a:latin typeface="Cambria Math" panose="02040503050406030204" pitchFamily="18" charset="0"/>
                                </a:rPr>
                                <m:t>; </m:t>
                              </m:r>
                              <m:r>
                                <a:rPr lang="es-ES" sz="1600" i="1" dirty="0" smtClean="0">
                                  <a:latin typeface="Cambria Math" panose="02040503050406030204" pitchFamily="18" charset="0"/>
                                </a:rPr>
                                <m:t>𝑐</m:t>
                              </m:r>
                              <m:r>
                                <a:rPr lang="es-ES" sz="1600" i="1" dirty="0" smtClean="0">
                                  <a:latin typeface="Cambria Math" panose="02040503050406030204" pitchFamily="18" charset="0"/>
                                </a:rPr>
                                <m:t> = 3·</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8</m:t>
                                  </m:r>
                                </m:sup>
                              </m:sSup>
                              <m:r>
                                <a:rPr lang="es-ES" sz="1600" i="1" dirty="0" smtClean="0">
                                  <a:latin typeface="Cambria Math" panose="02040503050406030204" pitchFamily="18" charset="0"/>
                                </a:rPr>
                                <m:t> </m:t>
                              </m:r>
                              <m:r>
                                <a:rPr lang="es-ES" sz="1600" i="1" dirty="0" smtClean="0">
                                  <a:latin typeface="Cambria Math" panose="02040503050406030204" pitchFamily="18" charset="0"/>
                                </a:rPr>
                                <m:t>𝑚</m:t>
                              </m:r>
                              <m:r>
                                <a:rPr lang="es-ES" sz="1600" b="0" i="1" dirty="0" smtClean="0">
                                  <a:latin typeface="Cambria Math" panose="02040503050406030204" pitchFamily="18" charset="0"/>
                                </a:rPr>
                                <m:t> </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𝑠</m:t>
                                  </m:r>
                                </m:e>
                                <m:sup>
                                  <m:r>
                                    <a:rPr lang="es-ES" sz="1600" b="0" i="1" dirty="0" smtClean="0">
                                      <a:latin typeface="Cambria Math" panose="02040503050406030204" pitchFamily="18" charset="0"/>
                                    </a:rPr>
                                    <m:t>−1</m:t>
                                  </m:r>
                                </m:sup>
                              </m:sSup>
                              <m:r>
                                <a:rPr lang="es-ES" sz="1600" i="1" dirty="0" smtClean="0">
                                  <a:latin typeface="Cambria Math" panose="02040503050406030204" pitchFamily="18" charset="0"/>
                                </a:rPr>
                                <m:t> ; </m:t>
                              </m:r>
                              <m:sSub>
                                <m:sSubPr>
                                  <m:ctrlPr>
                                    <a:rPr lang="es-ES" sz="1600" i="1" dirty="0" smtClean="0">
                                      <a:latin typeface="Cambria Math" panose="02040503050406030204" pitchFamily="18" charset="0"/>
                                    </a:rPr>
                                  </m:ctrlPr>
                                </m:sSubPr>
                                <m:e>
                                  <m:r>
                                    <a:rPr lang="es-ES" sz="1600" b="0" i="1" dirty="0" smtClean="0">
                                      <a:latin typeface="Cambria Math" panose="02040503050406030204" pitchFamily="18" charset="0"/>
                                    </a:rPr>
                                    <m:t>𝑚</m:t>
                                  </m:r>
                                </m:e>
                                <m:sub>
                                  <m:r>
                                    <a:rPr lang="es-ES" sz="1600" b="0" i="1" dirty="0" smtClean="0">
                                      <a:latin typeface="Cambria Math" panose="02040503050406030204" pitchFamily="18" charset="0"/>
                                    </a:rPr>
                                    <m:t>𝑒</m:t>
                                  </m:r>
                                </m:sub>
                              </m:sSub>
                              <m:r>
                                <a:rPr lang="es-ES" sz="1600" i="1" dirty="0" smtClean="0">
                                  <a:latin typeface="Cambria Math" panose="02040503050406030204" pitchFamily="18" charset="0"/>
                                </a:rPr>
                                <m:t> = 9,1·</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−31</m:t>
                                  </m:r>
                                </m:sup>
                              </m:sSup>
                              <m:r>
                                <a:rPr lang="es-ES" sz="1600" i="1" dirty="0" smtClean="0">
                                  <a:latin typeface="Cambria Math" panose="02040503050406030204" pitchFamily="18" charset="0"/>
                                </a:rPr>
                                <m:t> </m:t>
                              </m:r>
                              <m:r>
                                <a:rPr lang="es-ES" sz="1600" i="1" dirty="0" smtClean="0">
                                  <a:latin typeface="Cambria Math" panose="02040503050406030204" pitchFamily="18" charset="0"/>
                                </a:rPr>
                                <m:t>𝑘𝑔</m:t>
                              </m:r>
                            </m:oMath>
                          </a14:m>
                          <a:endParaRPr lang="es-ES" sz="1600" dirty="0"/>
                        </a:p>
                        <a:p>
                          <a:pPr marL="0" indent="0" algn="just"/>
                          <a:r>
                            <a:rPr lang="es-ES" sz="1600" b="1" dirty="0" smtClean="0"/>
                            <a:t>Sol</a:t>
                          </a:r>
                          <a:r>
                            <a:rPr lang="es-ES" sz="1600" dirty="0" smtClean="0"/>
                            <a:t>: </a:t>
                          </a:r>
                          <a14:m>
                            <m:oMath xmlns:m="http://schemas.openxmlformats.org/officeDocument/2006/math">
                              <m:r>
                                <a:rPr lang="es-ES" sz="1600" i="1" dirty="0" smtClean="0">
                                  <a:latin typeface="Cambria Math" panose="02040503050406030204" pitchFamily="18" charset="0"/>
                                </a:rPr>
                                <m:t>2, 6</m:t>
                              </m:r>
                              <m:r>
                                <a:rPr lang="es-ES" sz="1600" b="0" i="1" dirty="0" smtClean="0">
                                  <a:latin typeface="Cambria Math" panose="02040503050406030204" pitchFamily="18" charset="0"/>
                                </a:rPr>
                                <m:t>4</m:t>
                              </m:r>
                              <m:r>
                                <a:rPr lang="es-ES" sz="1600" i="1" dirty="0" smtClean="0">
                                  <a:latin typeface="Cambria Math" panose="02040503050406030204" pitchFamily="18" charset="0"/>
                                </a:rPr>
                                <m:t>·10</m:t>
                              </m:r>
                              <m:r>
                                <a:rPr lang="es-ES" sz="1600" i="1" baseline="30000" dirty="0">
                                  <a:latin typeface="Cambria Math" panose="02040503050406030204" pitchFamily="18" charset="0"/>
                                </a:rPr>
                                <m:t>6</m:t>
                              </m:r>
                              <m:r>
                                <a:rPr lang="es-ES" sz="1600" i="1" dirty="0">
                                  <a:latin typeface="Cambria Math" panose="02040503050406030204" pitchFamily="18" charset="0"/>
                                </a:rPr>
                                <m:t> </m:t>
                              </m:r>
                              <m:r>
                                <a:rPr lang="es-ES" sz="1600" i="1" dirty="0">
                                  <a:latin typeface="Cambria Math" panose="02040503050406030204" pitchFamily="18" charset="0"/>
                                </a:rPr>
                                <m:t>𝑚</m:t>
                              </m:r>
                              <m:r>
                                <a:rPr lang="es-ES" sz="1600" i="1" dirty="0">
                                  <a:latin typeface="Cambria Math" panose="02040503050406030204" pitchFamily="18" charset="0"/>
                                </a:rPr>
                                <m:t> </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𝑠</m:t>
                                  </m:r>
                                </m:e>
                                <m:sup>
                                  <m:r>
                                    <a:rPr lang="es-ES" sz="1600" b="0" i="1" dirty="0" smtClean="0">
                                      <a:latin typeface="Cambria Math" panose="02040503050406030204" pitchFamily="18" charset="0"/>
                                    </a:rPr>
                                    <m:t>−1</m:t>
                                  </m:r>
                                </m:sup>
                              </m:sSup>
                            </m:oMath>
                          </a14:m>
                          <a:endParaRPr lang="es-ES" sz="1600" dirty="0"/>
                        </a:p>
                      </a:txBody>
                      <a:tcPr>
                        <a:lnR w="12700" cap="flat" cmpd="sng" algn="ctr">
                          <a:solidFill>
                            <a:srgbClr val="0070C0"/>
                          </a:solidFill>
                          <a:prstDash val="solid"/>
                          <a:round/>
                          <a:headEnd type="none" w="med" len="med"/>
                          <a:tailEnd type="none" w="med" len="med"/>
                        </a:lnR>
                        <a:noFill/>
                      </a:tcPr>
                    </a:tc>
                    <a:tc hMerge="1">
                      <a:txBody>
                        <a:bodyPr/>
                        <a:lstStyle/>
                        <a:p>
                          <a:endParaRPr lang="es-ES"/>
                        </a:p>
                      </a:txBody>
                      <a:tcPr/>
                    </a:tc>
                    <a:extLst>
                      <a:ext uri="{0D108BD9-81ED-4DB2-BD59-A6C34878D82A}">
                        <a16:rowId xmlns:a16="http://schemas.microsoft.com/office/drawing/2014/main" val="3123435003"/>
                      </a:ext>
                    </a:extLst>
                  </a:tr>
                  <a:tr h="741680">
                    <a:tc>
                      <a:txBody>
                        <a:bodyPr/>
                        <a:lstStyle/>
                        <a:p>
                          <a:pPr algn="r">
                            <a:lnSpc>
                              <a:spcPct val="100000"/>
                            </a:lnSpc>
                          </a:pPr>
                          <a:r>
                            <a:rPr lang="es-ES" sz="1600" b="0" dirty="0" smtClean="0">
                              <a:solidFill>
                                <a:schemeClr val="tx1"/>
                              </a:solidFill>
                              <a:latin typeface="+mn-lt"/>
                            </a:rPr>
                            <a:t>5.</a:t>
                          </a:r>
                          <a:endParaRPr lang="es-ES" sz="1600" b="0" dirty="0">
                            <a:solidFill>
                              <a:schemeClr val="tx1"/>
                            </a:solidFill>
                            <a:latin typeface="+mn-lt"/>
                          </a:endParaRPr>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pPr marL="0" indent="0" algn="just"/>
                          <a:r>
                            <a:rPr lang="es-ES" sz="1600" dirty="0" smtClean="0"/>
                            <a:t>Al </a:t>
                          </a:r>
                          <a:r>
                            <a:rPr lang="es-ES" sz="1600" dirty="0"/>
                            <a:t>iluminar la superficie de un cierto metal con un haz de luz de longitud de onda </a:t>
                          </a:r>
                          <a14:m>
                            <m:oMath xmlns:m="http://schemas.openxmlformats.org/officeDocument/2006/math">
                              <m:r>
                                <a:rPr lang="es-ES" sz="1600" i="1" dirty="0" smtClean="0">
                                  <a:latin typeface="Cambria Math" panose="02040503050406030204" pitchFamily="18" charset="0"/>
                                </a:rPr>
                                <m:t>2·</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−8</m:t>
                                  </m:r>
                                </m:sup>
                              </m:sSup>
                              <m:r>
                                <a:rPr lang="es-ES" sz="1600" i="1" dirty="0" smtClean="0">
                                  <a:latin typeface="Cambria Math" panose="02040503050406030204" pitchFamily="18" charset="0"/>
                                </a:rPr>
                                <m:t> </m:t>
                              </m:r>
                              <m:r>
                                <a:rPr lang="es-ES" sz="1600" i="1" dirty="0" smtClean="0">
                                  <a:latin typeface="Cambria Math" panose="02040503050406030204" pitchFamily="18" charset="0"/>
                                </a:rPr>
                                <m:t>𝑚</m:t>
                              </m:r>
                            </m:oMath>
                          </a14:m>
                          <a:r>
                            <a:rPr lang="es-ES" sz="1600" dirty="0"/>
                            <a:t>, la energía cinética máxima de los fotoelectrones emitidos es de </a:t>
                          </a:r>
                          <a14:m>
                            <m:oMath xmlns:m="http://schemas.openxmlformats.org/officeDocument/2006/math">
                              <m:r>
                                <a:rPr lang="es-ES" sz="1600" i="1" dirty="0" smtClean="0">
                                  <a:latin typeface="Cambria Math" panose="02040503050406030204" pitchFamily="18" charset="0"/>
                                </a:rPr>
                                <m:t>3 </m:t>
                              </m:r>
                              <m:r>
                                <a:rPr lang="es-ES" sz="1600" i="1" dirty="0" smtClean="0">
                                  <a:latin typeface="Cambria Math" panose="02040503050406030204" pitchFamily="18" charset="0"/>
                                </a:rPr>
                                <m:t>𝑒𝑉</m:t>
                              </m:r>
                            </m:oMath>
                          </a14:m>
                          <a:r>
                            <a:rPr lang="es-ES" sz="1600" dirty="0"/>
                            <a:t>. Determine el trabajo de extracción del metal y la frecuencia umbral</a:t>
                          </a:r>
                          <a:r>
                            <a:rPr lang="es-ES" sz="1600" dirty="0" smtClean="0"/>
                            <a:t>.</a:t>
                          </a:r>
                        </a:p>
                        <a:p>
                          <a:pPr marL="0" indent="0" algn="just"/>
                          <a:r>
                            <a:rPr lang="es-ES" sz="1600" dirty="0" smtClean="0"/>
                            <a:t>Datos</a:t>
                          </a:r>
                          <a:r>
                            <a:rPr lang="es-ES" sz="1600" dirty="0"/>
                            <a:t>: </a:t>
                          </a:r>
                          <a14:m>
                            <m:oMath xmlns:m="http://schemas.openxmlformats.org/officeDocument/2006/math">
                              <m:r>
                                <a:rPr lang="es-ES" sz="1600" i="1" dirty="0">
                                  <a:latin typeface="Cambria Math" panose="02040503050406030204" pitchFamily="18" charset="0"/>
                                </a:rPr>
                                <m:t>h</m:t>
                              </m:r>
                              <m:r>
                                <a:rPr lang="es-ES" sz="1600" i="1" dirty="0">
                                  <a:latin typeface="Cambria Math" panose="02040503050406030204" pitchFamily="18" charset="0"/>
                                </a:rPr>
                                <m:t> = 6,63·</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−34</m:t>
                                  </m:r>
                                </m:sup>
                              </m:sSup>
                              <m:r>
                                <a:rPr lang="es-ES" sz="1600" i="1" dirty="0">
                                  <a:latin typeface="Cambria Math" panose="02040503050406030204" pitchFamily="18" charset="0"/>
                                </a:rPr>
                                <m:t> </m:t>
                              </m:r>
                              <m:r>
                                <a:rPr lang="es-ES" sz="1600" i="1" dirty="0">
                                  <a:latin typeface="Cambria Math" panose="02040503050406030204" pitchFamily="18" charset="0"/>
                                </a:rPr>
                                <m:t>𝐽</m:t>
                              </m:r>
                              <m:r>
                                <a:rPr lang="es-ES" sz="1600" i="1" dirty="0">
                                  <a:latin typeface="Cambria Math" panose="02040503050406030204" pitchFamily="18" charset="0"/>
                                </a:rPr>
                                <m:t> </m:t>
                              </m:r>
                              <m:r>
                                <a:rPr lang="es-ES" sz="1600" i="1" dirty="0">
                                  <a:latin typeface="Cambria Math" panose="02040503050406030204" pitchFamily="18" charset="0"/>
                                </a:rPr>
                                <m:t>𝑠</m:t>
                              </m:r>
                              <m:r>
                                <a:rPr lang="es-ES" sz="1600" i="1" dirty="0">
                                  <a:latin typeface="Cambria Math" panose="02040503050406030204" pitchFamily="18" charset="0"/>
                                </a:rPr>
                                <m:t>; </m:t>
                              </m:r>
                              <m:r>
                                <a:rPr lang="es-ES" sz="1600" i="1" dirty="0">
                                  <a:latin typeface="Cambria Math" panose="02040503050406030204" pitchFamily="18" charset="0"/>
                                </a:rPr>
                                <m:t>𝑐</m:t>
                              </m:r>
                              <m:r>
                                <a:rPr lang="es-ES" sz="1600" i="1" dirty="0">
                                  <a:latin typeface="Cambria Math" panose="02040503050406030204" pitchFamily="18" charset="0"/>
                                </a:rPr>
                                <m:t> = 3·</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8</m:t>
                                  </m:r>
                                </m:sup>
                              </m:sSup>
                              <m:r>
                                <a:rPr lang="es-ES" sz="1600" i="1" dirty="0">
                                  <a:latin typeface="Cambria Math" panose="02040503050406030204" pitchFamily="18" charset="0"/>
                                </a:rPr>
                                <m:t> </m:t>
                              </m:r>
                              <m:r>
                                <a:rPr lang="es-ES" sz="1600" i="1" dirty="0">
                                  <a:latin typeface="Cambria Math" panose="02040503050406030204" pitchFamily="18" charset="0"/>
                                </a:rPr>
                                <m:t>𝑚</m:t>
                              </m:r>
                              <m:r>
                                <a:rPr lang="es-ES" sz="1600" i="1" dirty="0">
                                  <a:latin typeface="Cambria Math" panose="02040503050406030204" pitchFamily="18" charset="0"/>
                                </a:rPr>
                                <m:t> </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𝑠</m:t>
                                  </m:r>
                                </m:e>
                                <m:sup>
                                  <m:r>
                                    <a:rPr lang="es-ES" sz="1600" i="1" dirty="0">
                                      <a:latin typeface="Cambria Math" panose="02040503050406030204" pitchFamily="18" charset="0"/>
                                    </a:rPr>
                                    <m:t>−1</m:t>
                                  </m:r>
                                </m:sup>
                              </m:sSup>
                              <m:r>
                                <a:rPr lang="es-ES" sz="1600" i="1" dirty="0">
                                  <a:latin typeface="Cambria Math" panose="02040503050406030204" pitchFamily="18" charset="0"/>
                                </a:rPr>
                                <m:t> ; </m:t>
                              </m:r>
                              <m:r>
                                <a:rPr lang="es-ES" sz="1600" b="0" i="1" dirty="0" smtClean="0">
                                  <a:latin typeface="Cambria Math" panose="02040503050406030204" pitchFamily="18" charset="0"/>
                                </a:rPr>
                                <m:t>𝑒</m:t>
                              </m:r>
                              <m:r>
                                <a:rPr lang="es-ES" sz="1600" i="1" dirty="0">
                                  <a:latin typeface="Cambria Math" panose="02040503050406030204" pitchFamily="18" charset="0"/>
                                </a:rPr>
                                <m:t> =</m:t>
                              </m:r>
                              <m:r>
                                <a:rPr lang="es-ES" sz="1600" b="0" i="1" dirty="0" smtClean="0">
                                  <a:latin typeface="Cambria Math" panose="02040503050406030204" pitchFamily="18" charset="0"/>
                                </a:rPr>
                                <m:t>1,6</m:t>
                              </m:r>
                              <m:r>
                                <a:rPr lang="es-ES" sz="1600" i="1" dirty="0">
                                  <a:latin typeface="Cambria Math" panose="02040503050406030204" pitchFamily="18" charset="0"/>
                                </a:rPr>
                                <m:t>·</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m:t>
                                  </m:r>
                                  <m:r>
                                    <a:rPr lang="es-ES" sz="1600" b="0" i="1" dirty="0" smtClean="0">
                                      <a:latin typeface="Cambria Math" panose="02040503050406030204" pitchFamily="18" charset="0"/>
                                    </a:rPr>
                                    <m:t>19</m:t>
                                  </m:r>
                                </m:sup>
                              </m:sSup>
                              <m:r>
                                <a:rPr lang="es-ES" sz="1600" i="1" dirty="0">
                                  <a:latin typeface="Cambria Math" panose="02040503050406030204" pitchFamily="18" charset="0"/>
                                </a:rPr>
                                <m:t> </m:t>
                              </m:r>
                              <m:r>
                                <a:rPr lang="es-ES" sz="1600" b="0" i="1" dirty="0" smtClean="0">
                                  <a:latin typeface="Cambria Math" panose="02040503050406030204" pitchFamily="18" charset="0"/>
                                </a:rPr>
                                <m:t>𝐶</m:t>
                              </m:r>
                              <m:r>
                                <a:rPr lang="es-ES" sz="1600" i="1" dirty="0">
                                  <a:latin typeface="Cambria Math" panose="02040503050406030204" pitchFamily="18" charset="0"/>
                                </a:rPr>
                                <m:t> </m:t>
                              </m:r>
                            </m:oMath>
                          </a14:m>
                          <a:endParaRPr lang="es-ES" sz="1600" dirty="0"/>
                        </a:p>
                        <a:p>
                          <a:pPr marL="354013" indent="-354013" algn="just"/>
                          <a:r>
                            <a:rPr lang="es-ES" sz="1600" b="1" i="1" dirty="0" smtClean="0">
                              <a:latin typeface="+mn-lt"/>
                            </a:rPr>
                            <a:t>Sol</a:t>
                          </a:r>
                          <a:r>
                            <a:rPr lang="es-ES" sz="1600" i="1" dirty="0" smtClean="0">
                              <a:latin typeface="+mn-lt"/>
                            </a:rPr>
                            <a:t>: </a:t>
                          </a:r>
                          <a14:m>
                            <m:oMath xmlns:m="http://schemas.openxmlformats.org/officeDocument/2006/math">
                              <m:sSub>
                                <m:sSubPr>
                                  <m:ctrlPr>
                                    <a:rPr lang="es-ES" sz="1600" i="1" dirty="0" smtClean="0">
                                      <a:latin typeface="Cambria Math" panose="02040503050406030204" pitchFamily="18" charset="0"/>
                                    </a:rPr>
                                  </m:ctrlPr>
                                </m:sSubPr>
                                <m:e>
                                  <m:r>
                                    <a:rPr lang="es-ES" sz="1600" b="0" i="1" dirty="0" smtClean="0">
                                      <a:latin typeface="Cambria Math" panose="02040503050406030204" pitchFamily="18" charset="0"/>
                                    </a:rPr>
                                    <m:t>𝑊</m:t>
                                  </m:r>
                                </m:e>
                                <m:sub>
                                  <m:r>
                                    <a:rPr lang="es-ES" sz="1600" b="0" i="1" dirty="0" smtClean="0">
                                      <a:latin typeface="Cambria Math" panose="02040503050406030204" pitchFamily="18" charset="0"/>
                                    </a:rPr>
                                    <m:t>𝑒𝑥𝑡</m:t>
                                  </m:r>
                                </m:sub>
                              </m:sSub>
                              <m:r>
                                <a:rPr lang="es-ES" sz="1600" i="1" dirty="0">
                                  <a:latin typeface="Cambria Math" panose="02040503050406030204" pitchFamily="18" charset="0"/>
                                </a:rPr>
                                <m:t> = 9,47·</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−18</m:t>
                                  </m:r>
                                </m:sup>
                              </m:sSup>
                              <m:r>
                                <a:rPr lang="es-ES" sz="1600" i="1" dirty="0">
                                  <a:latin typeface="Cambria Math" panose="02040503050406030204" pitchFamily="18" charset="0"/>
                                </a:rPr>
                                <m:t>  </m:t>
                              </m:r>
                              <m:r>
                                <a:rPr lang="es-ES" sz="1600" i="1" dirty="0">
                                  <a:latin typeface="Cambria Math" panose="02040503050406030204" pitchFamily="18" charset="0"/>
                                </a:rPr>
                                <m:t>𝐽</m:t>
                              </m:r>
                              <m:r>
                                <a:rPr lang="es-ES" sz="1600" i="1" dirty="0">
                                  <a:latin typeface="Cambria Math" panose="02040503050406030204" pitchFamily="18" charset="0"/>
                                </a:rPr>
                                <m:t> ; </m:t>
                              </m:r>
                              <m:sSub>
                                <m:sSubPr>
                                  <m:ctrlPr>
                                    <a:rPr lang="es-ES" sz="1600" i="1" dirty="0" smtClean="0">
                                      <a:latin typeface="Cambria Math" panose="02040503050406030204" pitchFamily="18" charset="0"/>
                                    </a:rPr>
                                  </m:ctrlPr>
                                </m:sSubPr>
                                <m:e>
                                  <m:r>
                                    <a:rPr lang="es-ES" sz="1600" b="0" i="1" dirty="0" smtClean="0">
                                      <a:latin typeface="Cambria Math" panose="02040503050406030204" pitchFamily="18" charset="0"/>
                                    </a:rPr>
                                    <m:t>𝑓</m:t>
                                  </m:r>
                                </m:e>
                                <m:sub>
                                  <m:r>
                                    <a:rPr lang="es-ES" sz="1600" b="0" i="1" dirty="0" smtClean="0">
                                      <a:latin typeface="Cambria Math" panose="02040503050406030204" pitchFamily="18" charset="0"/>
                                    </a:rPr>
                                    <m:t>0</m:t>
                                  </m:r>
                                </m:sub>
                              </m:sSub>
                              <m:r>
                                <a:rPr lang="es-ES" sz="1600" i="1" dirty="0">
                                  <a:latin typeface="Cambria Math" panose="02040503050406030204" pitchFamily="18" charset="0"/>
                                </a:rPr>
                                <m:t> = 1,4</m:t>
                              </m:r>
                              <m:r>
                                <a:rPr lang="es-ES" sz="1600" b="0" i="1" dirty="0" smtClean="0">
                                  <a:latin typeface="Cambria Math" panose="02040503050406030204" pitchFamily="18" charset="0"/>
                                </a:rPr>
                                <m:t>3</m:t>
                              </m:r>
                              <m:r>
                                <a:rPr lang="es-ES" sz="1600" i="1" dirty="0">
                                  <a:latin typeface="Cambria Math" panose="02040503050406030204" pitchFamily="18" charset="0"/>
                                </a:rPr>
                                <m:t>·</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16</m:t>
                                  </m:r>
                                </m:sup>
                              </m:sSup>
                              <m:r>
                                <a:rPr lang="es-ES" sz="1600" b="0" i="1" dirty="0" smtClean="0">
                                  <a:latin typeface="Cambria Math" panose="02040503050406030204" pitchFamily="18" charset="0"/>
                                </a:rPr>
                                <m:t> </m:t>
                              </m:r>
                              <m:r>
                                <a:rPr lang="es-ES" sz="1600" i="1" dirty="0">
                                  <a:latin typeface="Cambria Math" panose="02040503050406030204" pitchFamily="18" charset="0"/>
                                </a:rPr>
                                <m:t>𝐻𝑧</m:t>
                              </m:r>
                            </m:oMath>
                          </a14:m>
                          <a:endParaRPr lang="es-ES" sz="1600" dirty="0"/>
                        </a:p>
                      </a:txBody>
                      <a:tcP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Choice>
        <mc:Fallback xmlns="">
          <p:graphicFrame>
            <p:nvGraphicFramePr>
              <p:cNvPr id="10" name="Tabla 9"/>
              <p:cNvGraphicFramePr>
                <a:graphicFrameLocks noGrp="1"/>
              </p:cNvGraphicFramePr>
              <p:nvPr>
                <p:extLst>
                  <p:ext uri="{D42A27DB-BD31-4B8C-83A1-F6EECF244321}">
                    <p14:modId xmlns:p14="http://schemas.microsoft.com/office/powerpoint/2010/main" val="24481038"/>
                  </p:ext>
                </p:extLst>
              </p:nvPr>
            </p:nvGraphicFramePr>
            <p:xfrm>
              <a:off x="508000" y="1206500"/>
              <a:ext cx="8178801" cy="4767072"/>
            </p:xfrm>
            <a:graphic>
              <a:graphicData uri="http://schemas.openxmlformats.org/drawingml/2006/table">
                <a:tbl>
                  <a:tblPr firstRow="1" bandRow="1">
                    <a:tableStyleId>{7DF18680-E054-41AD-8BC1-D1AEF772440D}</a:tableStyleId>
                  </a:tblPr>
                  <a:tblGrid>
                    <a:gridCol w="381000">
                      <a:extLst>
                        <a:ext uri="{9D8B030D-6E8A-4147-A177-3AD203B41FA5}">
                          <a16:colId xmlns:a16="http://schemas.microsoft.com/office/drawing/2014/main" val="2610252087"/>
                        </a:ext>
                      </a:extLst>
                    </a:gridCol>
                    <a:gridCol w="11938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33528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1566672">
                    <a:tc>
                      <a:txBody>
                        <a:bodyPr/>
                        <a:lstStyle/>
                        <a:p>
                          <a:pPr algn="r">
                            <a:lnSpc>
                              <a:spcPct val="100000"/>
                            </a:lnSpc>
                          </a:pPr>
                          <a:r>
                            <a:rPr lang="es-ES" sz="1600" dirty="0" smtClean="0">
                              <a:latin typeface="+mn-lt"/>
                            </a:rPr>
                            <a:t>3.</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endParaRPr lang="es-ES"/>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blipFill>
                          <a:blip r:embed="rId2"/>
                          <a:stretch>
                            <a:fillRect l="-5000" t="-21790" r="-156" b="-188716"/>
                          </a:stretch>
                        </a:blipFill>
                      </a:tcPr>
                    </a:tc>
                    <a:tc hMerge="1">
                      <a:txBody>
                        <a:bodyPr/>
                        <a:lstStyle/>
                        <a:p>
                          <a:endParaRPr lang="es-ES" sz="1600" dirty="0"/>
                        </a:p>
                      </a:txBody>
                      <a:tcPr/>
                    </a:tc>
                    <a:extLst>
                      <a:ext uri="{0D108BD9-81ED-4DB2-BD59-A6C34878D82A}">
                        <a16:rowId xmlns:a16="http://schemas.microsoft.com/office/drawing/2014/main" val="1235451715"/>
                      </a:ext>
                    </a:extLst>
                  </a:tr>
                  <a:tr h="1554480">
                    <a:tc>
                      <a:txBody>
                        <a:bodyPr/>
                        <a:lstStyle/>
                        <a:p>
                          <a:pPr algn="r">
                            <a:lnSpc>
                              <a:spcPct val="100000"/>
                            </a:lnSpc>
                          </a:pPr>
                          <a:r>
                            <a:rPr lang="es-ES" sz="1600" b="0" dirty="0" smtClean="0">
                              <a:solidFill>
                                <a:schemeClr val="tx1"/>
                              </a:solidFill>
                              <a:latin typeface="+mn-lt"/>
                            </a:rPr>
                            <a:t>4.</a:t>
                          </a:r>
                          <a:endParaRPr lang="es-ES" sz="1600" b="0" dirty="0">
                            <a:solidFill>
                              <a:schemeClr val="tx1"/>
                            </a:solidFill>
                            <a:latin typeface="+mn-lt"/>
                          </a:endParaRPr>
                        </a:p>
                      </a:txBody>
                      <a:tcPr>
                        <a:lnL w="12700" cap="flat" cmpd="sng" algn="ctr">
                          <a:solidFill>
                            <a:srgbClr val="0070C0"/>
                          </a:solidFill>
                          <a:prstDash val="solid"/>
                          <a:round/>
                          <a:headEnd type="none" w="med" len="med"/>
                          <a:tailEnd type="none" w="med" len="med"/>
                        </a:lnL>
                        <a:noFill/>
                      </a:tcPr>
                    </a:tc>
                    <a:tc gridSpan="2">
                      <a:txBody>
                        <a:bodyPr/>
                        <a:lstStyle/>
                        <a:p>
                          <a:endParaRPr lang="es-ES"/>
                        </a:p>
                      </a:txBody>
                      <a:tcPr>
                        <a:lnR w="12700" cap="flat" cmpd="sng" algn="ctr">
                          <a:solidFill>
                            <a:srgbClr val="0070C0"/>
                          </a:solidFill>
                          <a:prstDash val="solid"/>
                          <a:round/>
                          <a:headEnd type="none" w="med" len="med"/>
                          <a:tailEnd type="none" w="med" len="med"/>
                        </a:lnR>
                        <a:blipFill>
                          <a:blip r:embed="rId2"/>
                          <a:stretch>
                            <a:fillRect l="-5000" t="-122266" r="-156" b="-89453"/>
                          </a:stretch>
                        </a:blipFill>
                      </a:tcPr>
                    </a:tc>
                    <a:tc hMerge="1">
                      <a:txBody>
                        <a:bodyPr/>
                        <a:lstStyle/>
                        <a:p>
                          <a:endParaRPr lang="es-ES"/>
                        </a:p>
                      </a:txBody>
                      <a:tcPr/>
                    </a:tc>
                    <a:extLst>
                      <a:ext uri="{0D108BD9-81ED-4DB2-BD59-A6C34878D82A}">
                        <a16:rowId xmlns:a16="http://schemas.microsoft.com/office/drawing/2014/main" val="3123435003"/>
                      </a:ext>
                    </a:extLst>
                  </a:tr>
                  <a:tr h="1310640">
                    <a:tc>
                      <a:txBody>
                        <a:bodyPr/>
                        <a:lstStyle/>
                        <a:p>
                          <a:pPr algn="r">
                            <a:lnSpc>
                              <a:spcPct val="100000"/>
                            </a:lnSpc>
                          </a:pPr>
                          <a:r>
                            <a:rPr lang="es-ES" sz="1600" b="0" dirty="0" smtClean="0">
                              <a:solidFill>
                                <a:schemeClr val="tx1"/>
                              </a:solidFill>
                              <a:latin typeface="+mn-lt"/>
                            </a:rPr>
                            <a:t>5.</a:t>
                          </a:r>
                          <a:endParaRPr lang="es-ES" sz="1600" b="0" dirty="0">
                            <a:solidFill>
                              <a:schemeClr val="tx1"/>
                            </a:solidFill>
                            <a:latin typeface="+mn-lt"/>
                          </a:endParaRPr>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endParaRPr lang="es-ES"/>
                        </a:p>
                      </a:txBody>
                      <a:tcP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blipFill>
                          <a:blip r:embed="rId2"/>
                          <a:stretch>
                            <a:fillRect l="-5000" t="-264651" r="-156" b="-6512"/>
                          </a:stretch>
                        </a:blip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Fallback>
      </mc:AlternateContent>
    </p:spTree>
    <p:extLst>
      <p:ext uri="{BB962C8B-B14F-4D97-AF65-F5344CB8AC3E}">
        <p14:creationId xmlns:p14="http://schemas.microsoft.com/office/powerpoint/2010/main" val="12539417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5" name="14 CuadroTexto"/>
          <p:cNvSpPr txBox="1"/>
          <p:nvPr/>
        </p:nvSpPr>
        <p:spPr>
          <a:xfrm>
            <a:off x="454640" y="1345711"/>
            <a:ext cx="8394700" cy="584775"/>
          </a:xfrm>
          <a:prstGeom prst="rect">
            <a:avLst/>
          </a:prstGeom>
          <a:noFill/>
        </p:spPr>
        <p:txBody>
          <a:bodyPr wrap="square" rtlCol="0">
            <a:spAutoFit/>
          </a:bodyPr>
          <a:lstStyle/>
          <a:p>
            <a:pPr algn="just"/>
            <a:r>
              <a:rPr lang="es-ES" sz="1600" dirty="0" smtClean="0"/>
              <a:t>Newton demostró que la luz blanca podía descomponerse en sus colores dando lugar al </a:t>
            </a:r>
            <a:r>
              <a:rPr lang="es-ES" sz="1600" b="1" dirty="0" smtClean="0"/>
              <a:t>espectro continuo.</a:t>
            </a:r>
            <a:endParaRPr lang="es-ES" sz="1600" b="1" dirty="0"/>
          </a:p>
        </p:txBody>
      </p:sp>
      <p:pic>
        <p:nvPicPr>
          <p:cNvPr id="6" name="Picture 3"/>
          <p:cNvPicPr>
            <a:picLocks noChangeAspect="1" noChangeArrowheads="1"/>
          </p:cNvPicPr>
          <p:nvPr/>
        </p:nvPicPr>
        <p:blipFill>
          <a:blip r:embed="rId2"/>
          <a:srcRect/>
          <a:stretch>
            <a:fillRect/>
          </a:stretch>
        </p:blipFill>
        <p:spPr bwMode="auto">
          <a:xfrm>
            <a:off x="454640" y="2299818"/>
            <a:ext cx="5162839" cy="2523735"/>
          </a:xfrm>
          <a:prstGeom prst="rect">
            <a:avLst/>
          </a:prstGeom>
          <a:noFill/>
          <a:ln w="9525">
            <a:noFill/>
            <a:miter lim="800000"/>
            <a:headEnd/>
            <a:tailEnd/>
          </a:ln>
          <a:effectLst/>
        </p:spPr>
      </p:pic>
      <p:pic>
        <p:nvPicPr>
          <p:cNvPr id="8" name="Picture 4"/>
          <p:cNvPicPr>
            <a:picLocks noChangeAspect="1" noChangeArrowheads="1"/>
          </p:cNvPicPr>
          <p:nvPr/>
        </p:nvPicPr>
        <p:blipFill>
          <a:blip r:embed="rId3"/>
          <a:srcRect l="3472" t="66232" r="3472" b="9315"/>
          <a:stretch>
            <a:fillRect/>
          </a:stretch>
        </p:blipFill>
        <p:spPr bwMode="auto">
          <a:xfrm>
            <a:off x="454640" y="5192885"/>
            <a:ext cx="8394700" cy="803564"/>
          </a:xfrm>
          <a:prstGeom prst="rect">
            <a:avLst/>
          </a:prstGeom>
          <a:noFill/>
          <a:ln w="9525">
            <a:noFill/>
            <a:miter lim="800000"/>
            <a:headEnd/>
            <a:tailEnd/>
          </a:ln>
          <a:effectLst/>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5799" y="2299817"/>
            <a:ext cx="3046509" cy="2523735"/>
          </a:xfrm>
          <a:prstGeom prst="rect">
            <a:avLst/>
          </a:prstGeom>
        </p:spPr>
      </p:pic>
    </p:spTree>
    <p:extLst>
      <p:ext uri="{BB962C8B-B14F-4D97-AF65-F5344CB8AC3E}">
        <p14:creationId xmlns:p14="http://schemas.microsoft.com/office/powerpoint/2010/main" val="30638947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9"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Espectros de emisión</a:t>
            </a:r>
            <a:endParaRPr lang="es-ES" b="1" dirty="0">
              <a:solidFill>
                <a:srgbClr val="00B0F0"/>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122" y="2084375"/>
            <a:ext cx="5351918" cy="4324350"/>
          </a:xfrm>
          <a:prstGeom prst="rect">
            <a:avLst/>
          </a:prstGeom>
        </p:spPr>
      </p:pic>
      <p:sp>
        <p:nvSpPr>
          <p:cNvPr id="10" name="11 CuadroTexto"/>
          <p:cNvSpPr txBox="1"/>
          <p:nvPr/>
        </p:nvSpPr>
        <p:spPr>
          <a:xfrm>
            <a:off x="674108" y="1702343"/>
            <a:ext cx="8119362" cy="338554"/>
          </a:xfrm>
          <a:prstGeom prst="rect">
            <a:avLst/>
          </a:prstGeom>
          <a:noFill/>
        </p:spPr>
        <p:txBody>
          <a:bodyPr wrap="square" rtlCol="0">
            <a:spAutoFit/>
          </a:bodyPr>
          <a:lstStyle/>
          <a:p>
            <a:pPr algn="just"/>
            <a:r>
              <a:rPr lang="es-ES" sz="1600" dirty="0" smtClean="0"/>
              <a:t>Se obtienen al descomponer las radiaciones de un cuerpo previamente excitado.</a:t>
            </a:r>
            <a:endParaRPr lang="es-ES" sz="1600" dirty="0">
              <a:cs typeface="Arial" charset="0"/>
            </a:endParaRPr>
          </a:p>
        </p:txBody>
      </p:sp>
    </p:spTree>
    <p:extLst>
      <p:ext uri="{BB962C8B-B14F-4D97-AF65-F5344CB8AC3E}">
        <p14:creationId xmlns:p14="http://schemas.microsoft.com/office/powerpoint/2010/main" val="6440431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9"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Espectros de absorción</a:t>
            </a:r>
            <a:endParaRPr lang="es-ES" b="1" dirty="0">
              <a:solidFill>
                <a:srgbClr val="00B0F0"/>
              </a:solidFill>
            </a:endParaRPr>
          </a:p>
        </p:txBody>
      </p:sp>
      <p:sp>
        <p:nvSpPr>
          <p:cNvPr id="10" name="11 CuadroTexto"/>
          <p:cNvSpPr txBox="1"/>
          <p:nvPr/>
        </p:nvSpPr>
        <p:spPr>
          <a:xfrm>
            <a:off x="674108" y="1702343"/>
            <a:ext cx="8119362" cy="338554"/>
          </a:xfrm>
          <a:prstGeom prst="rect">
            <a:avLst/>
          </a:prstGeom>
          <a:noFill/>
        </p:spPr>
        <p:txBody>
          <a:bodyPr wrap="square" rtlCol="0">
            <a:spAutoFit/>
          </a:bodyPr>
          <a:lstStyle/>
          <a:p>
            <a:pPr algn="just"/>
            <a:r>
              <a:rPr lang="es-ES" sz="1600" dirty="0"/>
              <a:t>Resultan de intercalar una determinada sustancia entre una fuente de luz y un prisma.</a:t>
            </a:r>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5653" t="28599" r="4694" b="8792"/>
          <a:stretch/>
        </p:blipFill>
        <p:spPr>
          <a:xfrm>
            <a:off x="1261719" y="2071675"/>
            <a:ext cx="6944140" cy="3637059"/>
          </a:xfrm>
          <a:prstGeom prst="rect">
            <a:avLst/>
          </a:prstGeom>
        </p:spPr>
      </p:pic>
      <p:sp>
        <p:nvSpPr>
          <p:cNvPr id="6" name="Rectángulo 5"/>
          <p:cNvSpPr/>
          <p:nvPr/>
        </p:nvSpPr>
        <p:spPr>
          <a:xfrm>
            <a:off x="358716" y="5884182"/>
            <a:ext cx="8434754" cy="584775"/>
          </a:xfrm>
          <a:prstGeom prst="rect">
            <a:avLst/>
          </a:prstGeom>
        </p:spPr>
        <p:txBody>
          <a:bodyPr wrap="square">
            <a:spAutoFit/>
          </a:bodyPr>
          <a:lstStyle/>
          <a:p>
            <a:pPr algn="just"/>
            <a:r>
              <a:rPr lang="es-ES" sz="1600" dirty="0"/>
              <a:t>El espectro de emisión de un elemento se corresponde con el de absorción del mismo de forma positivo/negativo.</a:t>
            </a:r>
          </a:p>
        </p:txBody>
      </p:sp>
    </p:spTree>
    <p:extLst>
      <p:ext uri="{BB962C8B-B14F-4D97-AF65-F5344CB8AC3E}">
        <p14:creationId xmlns:p14="http://schemas.microsoft.com/office/powerpoint/2010/main" val="21405689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9"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Espectros del hidrógeno</a:t>
            </a:r>
            <a:endParaRPr lang="es-ES" b="1" dirty="0">
              <a:solidFill>
                <a:srgbClr val="00B0F0"/>
              </a:solidFill>
            </a:endParaRPr>
          </a:p>
        </p:txBody>
      </p:sp>
      <p:sp>
        <p:nvSpPr>
          <p:cNvPr id="2" name="Rectángulo 1"/>
          <p:cNvSpPr/>
          <p:nvPr/>
        </p:nvSpPr>
        <p:spPr>
          <a:xfrm>
            <a:off x="660400" y="1722366"/>
            <a:ext cx="8188940" cy="2123658"/>
          </a:xfrm>
          <a:prstGeom prst="rect">
            <a:avLst/>
          </a:prstGeom>
        </p:spPr>
        <p:txBody>
          <a:bodyPr wrap="square">
            <a:spAutoFit/>
          </a:bodyPr>
          <a:lstStyle/>
          <a:p>
            <a:pPr algn="just"/>
            <a:r>
              <a:rPr lang="es-ES" sz="1600" dirty="0"/>
              <a:t>Con el descubrimiento de que cada elemento tiene un espectro característico, los científicos empezaron a intentar </a:t>
            </a:r>
            <a:r>
              <a:rPr lang="es-ES" sz="1600" i="1" dirty="0">
                <a:solidFill>
                  <a:srgbClr val="00B0F0"/>
                </a:solidFill>
              </a:rPr>
              <a:t>relacionar las longitudes </a:t>
            </a:r>
            <a:r>
              <a:rPr lang="es-ES" sz="1600" dirty="0"/>
              <a:t>de onda que emitían con las frecuencias de la radiación mediante una ecuación matemática.</a:t>
            </a:r>
          </a:p>
          <a:p>
            <a:pPr algn="just"/>
            <a:endParaRPr lang="es-ES" sz="1600" dirty="0"/>
          </a:p>
          <a:p>
            <a:pPr algn="just"/>
            <a:r>
              <a:rPr lang="es-ES" sz="1600" dirty="0"/>
              <a:t>En 1885, </a:t>
            </a:r>
            <a:r>
              <a:rPr lang="es-ES" sz="1600" b="1" dirty="0"/>
              <a:t>Johann Jacob Balmer</a:t>
            </a:r>
            <a:r>
              <a:rPr lang="es-ES" sz="1600" dirty="0"/>
              <a:t>, estudiaba el </a:t>
            </a:r>
            <a:r>
              <a:rPr lang="es-ES" sz="1600" i="1" dirty="0">
                <a:solidFill>
                  <a:srgbClr val="00B0F0"/>
                </a:solidFill>
              </a:rPr>
              <a:t>espectro de emisión del hidrógeno </a:t>
            </a:r>
            <a:r>
              <a:rPr lang="es-ES" sz="1600" dirty="0"/>
              <a:t>y llegó a la conclusión que las líneas de la </a:t>
            </a:r>
            <a:r>
              <a:rPr lang="es-ES" sz="1600" i="1" dirty="0">
                <a:solidFill>
                  <a:srgbClr val="FF0000"/>
                </a:solidFill>
              </a:rPr>
              <a:t>zona visible </a:t>
            </a:r>
            <a:r>
              <a:rPr lang="es-ES" sz="1600" dirty="0"/>
              <a:t>del espectro electromagnético formaban una serie, llamándola </a:t>
            </a:r>
            <a:r>
              <a:rPr lang="es-ES" sz="1600" i="1" dirty="0">
                <a:solidFill>
                  <a:srgbClr val="00B0F0"/>
                </a:solidFill>
              </a:rPr>
              <a:t>serie de Balmer</a:t>
            </a:r>
            <a:r>
              <a:rPr lang="es-ES" sz="1600" dirty="0" smtClean="0"/>
              <a:t>. </a:t>
            </a:r>
            <a:r>
              <a:rPr lang="es-ES" sz="1600" dirty="0" smtClean="0">
                <a:cs typeface="Arial" charset="0"/>
              </a:rPr>
              <a:t>Encontró </a:t>
            </a:r>
            <a:r>
              <a:rPr lang="es-ES" sz="1600" dirty="0">
                <a:cs typeface="Arial" charset="0"/>
              </a:rPr>
              <a:t>una expresión que permitía predecir dónde salen las rayas.</a:t>
            </a:r>
            <a:endParaRPr lang="es-ES" sz="1600" dirty="0"/>
          </a:p>
        </p:txBody>
      </p:sp>
      <p:pic>
        <p:nvPicPr>
          <p:cNvPr id="3" name="Imagen 2"/>
          <p:cNvPicPr>
            <a:picLocks noChangeAspect="1"/>
          </p:cNvPicPr>
          <p:nvPr/>
        </p:nvPicPr>
        <p:blipFill rotWithShape="1">
          <a:blip r:embed="rId2">
            <a:clrChange>
              <a:clrFrom>
                <a:srgbClr val="FFFEFF"/>
              </a:clrFrom>
              <a:clrTo>
                <a:srgbClr val="FFFEFF">
                  <a:alpha val="0"/>
                </a:srgbClr>
              </a:clrTo>
            </a:clrChange>
            <a:extLst>
              <a:ext uri="{28A0092B-C50C-407E-A947-70E740481C1C}">
                <a14:useLocalDpi xmlns:a14="http://schemas.microsoft.com/office/drawing/2010/main" val="0"/>
              </a:ext>
            </a:extLst>
          </a:blip>
          <a:srcRect t="25285" b="5513"/>
          <a:stretch/>
        </p:blipFill>
        <p:spPr>
          <a:xfrm>
            <a:off x="454640" y="3901028"/>
            <a:ext cx="5752609" cy="2141053"/>
          </a:xfrm>
          <a:prstGeom prst="rect">
            <a:avLst/>
          </a:prstGeom>
        </p:spPr>
      </p:pic>
      <mc:AlternateContent xmlns:mc="http://schemas.openxmlformats.org/markup-compatibility/2006" xmlns:a14="http://schemas.microsoft.com/office/drawing/2010/main">
        <mc:Choice Requires="a14">
          <p:sp>
            <p:nvSpPr>
              <p:cNvPr id="11" name="5 CuadroTexto"/>
              <p:cNvSpPr txBox="1"/>
              <p:nvPr/>
            </p:nvSpPr>
            <p:spPr>
              <a:xfrm>
                <a:off x="6207247" y="3885046"/>
                <a:ext cx="1742528" cy="645561"/>
              </a:xfrm>
              <a:prstGeom prst="rect">
                <a:avLst/>
              </a:prstGeom>
              <a:noFill/>
              <a:effectLst/>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s-ES" sz="1600" b="1" i="1" smtClean="0">
                              <a:latin typeface="Cambria Math" panose="02040503050406030204" pitchFamily="18" charset="0"/>
                            </a:rPr>
                          </m:ctrlPr>
                        </m:fPr>
                        <m:num>
                          <m:r>
                            <a:rPr lang="es-ES" sz="1600" b="1" i="1" smtClean="0">
                              <a:latin typeface="Cambria Math"/>
                            </a:rPr>
                            <m:t>𝟏</m:t>
                          </m:r>
                        </m:num>
                        <m:den>
                          <m:r>
                            <a:rPr lang="es-ES" sz="1600" b="1" i="1" smtClean="0">
                              <a:latin typeface="Cambria Math"/>
                              <a:ea typeface="Cambria Math"/>
                            </a:rPr>
                            <m:t>𝝀</m:t>
                          </m:r>
                        </m:den>
                      </m:f>
                      <m:r>
                        <a:rPr lang="es-ES" sz="1600" b="1" i="1" smtClean="0">
                          <a:latin typeface="Cambria Math"/>
                        </a:rPr>
                        <m:t>=</m:t>
                      </m:r>
                      <m:r>
                        <a:rPr lang="es-ES" sz="1600" b="1" i="1" smtClean="0">
                          <a:latin typeface="Cambria Math"/>
                        </a:rPr>
                        <m:t>𝑹</m:t>
                      </m:r>
                      <m:d>
                        <m:dPr>
                          <m:ctrlPr>
                            <a:rPr lang="es-ES" sz="1600" b="1" i="1" smtClean="0">
                              <a:latin typeface="Cambria Math" panose="02040503050406030204" pitchFamily="18" charset="0"/>
                            </a:rPr>
                          </m:ctrlPr>
                        </m:dPr>
                        <m:e>
                          <m:f>
                            <m:fPr>
                              <m:ctrlPr>
                                <a:rPr lang="es-ES" sz="1600" b="1" i="1" smtClean="0">
                                  <a:latin typeface="Cambria Math" panose="02040503050406030204" pitchFamily="18" charset="0"/>
                                </a:rPr>
                              </m:ctrlPr>
                            </m:fPr>
                            <m:num>
                              <m:r>
                                <a:rPr lang="es-ES" sz="1600" b="1" i="1" smtClean="0">
                                  <a:latin typeface="Cambria Math"/>
                                </a:rPr>
                                <m:t>𝟏</m:t>
                              </m:r>
                            </m:num>
                            <m:den>
                              <m:sSup>
                                <m:sSupPr>
                                  <m:ctrlPr>
                                    <a:rPr lang="es-ES" sz="1600" b="1" i="1" smtClean="0">
                                      <a:latin typeface="Cambria Math" panose="02040503050406030204" pitchFamily="18" charset="0"/>
                                    </a:rPr>
                                  </m:ctrlPr>
                                </m:sSupPr>
                                <m:e>
                                  <m:r>
                                    <a:rPr lang="es-ES" sz="1600" b="1" i="1" smtClean="0">
                                      <a:latin typeface="Cambria Math"/>
                                    </a:rPr>
                                    <m:t>𝟐</m:t>
                                  </m:r>
                                </m:e>
                                <m:sup>
                                  <m:r>
                                    <a:rPr lang="es-ES" sz="1600" b="1" i="1" smtClean="0">
                                      <a:latin typeface="Cambria Math"/>
                                    </a:rPr>
                                    <m:t>𝟐</m:t>
                                  </m:r>
                                </m:sup>
                              </m:sSup>
                            </m:den>
                          </m:f>
                          <m:r>
                            <a:rPr lang="es-ES" sz="1600" b="1" i="1" smtClean="0">
                              <a:latin typeface="Cambria Math"/>
                            </a:rPr>
                            <m:t>−</m:t>
                          </m:r>
                          <m:f>
                            <m:fPr>
                              <m:ctrlPr>
                                <a:rPr lang="es-ES" sz="1600" b="1" i="1" smtClean="0">
                                  <a:latin typeface="Cambria Math" panose="02040503050406030204" pitchFamily="18" charset="0"/>
                                </a:rPr>
                              </m:ctrlPr>
                            </m:fPr>
                            <m:num>
                              <m:r>
                                <a:rPr lang="es-ES" sz="1600" b="1" i="1" smtClean="0">
                                  <a:latin typeface="Cambria Math"/>
                                </a:rPr>
                                <m:t>𝟏</m:t>
                              </m:r>
                            </m:num>
                            <m:den>
                              <m:sSup>
                                <m:sSupPr>
                                  <m:ctrlPr>
                                    <a:rPr lang="es-ES" sz="1600" b="1" i="1" smtClean="0">
                                      <a:latin typeface="Cambria Math" panose="02040503050406030204" pitchFamily="18" charset="0"/>
                                    </a:rPr>
                                  </m:ctrlPr>
                                </m:sSupPr>
                                <m:e>
                                  <m:r>
                                    <a:rPr lang="es-ES" sz="1600" b="1" i="1" smtClean="0">
                                      <a:latin typeface="Cambria Math"/>
                                    </a:rPr>
                                    <m:t>𝒏</m:t>
                                  </m:r>
                                </m:e>
                                <m:sup>
                                  <m:r>
                                    <a:rPr lang="es-ES" sz="1600" b="1" i="1" smtClean="0">
                                      <a:latin typeface="Cambria Math"/>
                                    </a:rPr>
                                    <m:t>𝟐</m:t>
                                  </m:r>
                                </m:sup>
                              </m:sSup>
                            </m:den>
                          </m:f>
                        </m:e>
                      </m:d>
                    </m:oMath>
                  </m:oMathPara>
                </a14:m>
                <a:endParaRPr lang="es-ES" sz="1600" b="1" dirty="0"/>
              </a:p>
            </p:txBody>
          </p:sp>
        </mc:Choice>
        <mc:Fallback xmlns="">
          <p:sp>
            <p:nvSpPr>
              <p:cNvPr id="11" name="5 CuadroTexto"/>
              <p:cNvSpPr txBox="1">
                <a:spLocks noRot="1" noChangeAspect="1" noMove="1" noResize="1" noEditPoints="1" noAdjustHandles="1" noChangeArrowheads="1" noChangeShapeType="1" noTextEdit="1"/>
              </p:cNvSpPr>
              <p:nvPr/>
            </p:nvSpPr>
            <p:spPr>
              <a:xfrm>
                <a:off x="6207247" y="3885046"/>
                <a:ext cx="1742528" cy="645561"/>
              </a:xfrm>
              <a:prstGeom prst="rect">
                <a:avLst/>
              </a:prstGeom>
              <a:blipFill>
                <a:blip r:embed="rId3"/>
                <a:stretch>
                  <a:fillRect/>
                </a:stretch>
              </a:blipFill>
              <a:effectLst/>
            </p:spPr>
            <p:txBody>
              <a:bodyPr/>
              <a:lstStyle/>
              <a:p>
                <a:r>
                  <a:rPr lang="es-ES">
                    <a:noFill/>
                  </a:rPr>
                  <a:t> </a:t>
                </a:r>
              </a:p>
            </p:txBody>
          </p:sp>
        </mc:Fallback>
      </mc:AlternateContent>
      <p:sp>
        <p:nvSpPr>
          <p:cNvPr id="12" name="31 CuadroTexto"/>
          <p:cNvSpPr txBox="1"/>
          <p:nvPr/>
        </p:nvSpPr>
        <p:spPr>
          <a:xfrm>
            <a:off x="6207247" y="5278252"/>
            <a:ext cx="2847851" cy="584775"/>
          </a:xfrm>
          <a:prstGeom prst="rect">
            <a:avLst/>
          </a:prstGeom>
          <a:noFill/>
        </p:spPr>
        <p:txBody>
          <a:bodyPr wrap="square" rtlCol="0">
            <a:spAutoFit/>
          </a:bodyPr>
          <a:lstStyle/>
          <a:p>
            <a:r>
              <a:rPr lang="es-ES" sz="1600" b="1" dirty="0" smtClean="0"/>
              <a:t>R</a:t>
            </a:r>
            <a:r>
              <a:rPr lang="es-ES" sz="1600" dirty="0" smtClean="0"/>
              <a:t> es la </a:t>
            </a:r>
            <a:r>
              <a:rPr lang="es-ES" sz="1600" b="1" dirty="0" smtClean="0"/>
              <a:t>constante de Rydberg. </a:t>
            </a:r>
            <a:r>
              <a:rPr lang="es-ES" sz="1600" dirty="0" smtClean="0"/>
              <a:t>1,097·10</a:t>
            </a:r>
            <a:r>
              <a:rPr lang="es-ES" sz="1600" baseline="30000" dirty="0" smtClean="0"/>
              <a:t>7</a:t>
            </a:r>
            <a:r>
              <a:rPr lang="es-ES" sz="1600" dirty="0" smtClean="0"/>
              <a:t> m</a:t>
            </a:r>
            <a:r>
              <a:rPr lang="es-ES" sz="1600" baseline="30000" dirty="0" smtClean="0"/>
              <a:t>-1</a:t>
            </a:r>
            <a:endParaRPr lang="es-ES" sz="1600" baseline="30000" dirty="0"/>
          </a:p>
        </p:txBody>
      </p:sp>
      <p:sp>
        <p:nvSpPr>
          <p:cNvPr id="13" name="32 CuadroTexto"/>
          <p:cNvSpPr txBox="1"/>
          <p:nvPr/>
        </p:nvSpPr>
        <p:spPr>
          <a:xfrm>
            <a:off x="6219946" y="5883527"/>
            <a:ext cx="2733553" cy="584775"/>
          </a:xfrm>
          <a:prstGeom prst="rect">
            <a:avLst/>
          </a:prstGeom>
          <a:noFill/>
        </p:spPr>
        <p:txBody>
          <a:bodyPr wrap="square" rtlCol="0">
            <a:spAutoFit/>
          </a:bodyPr>
          <a:lstStyle/>
          <a:p>
            <a:r>
              <a:rPr lang="es-ES" sz="1600" b="1" dirty="0" smtClean="0"/>
              <a:t>n</a:t>
            </a:r>
            <a:r>
              <a:rPr lang="es-ES" sz="1600" dirty="0" smtClean="0"/>
              <a:t> es un número entero mayor que 2</a:t>
            </a:r>
            <a:endParaRPr lang="es-ES" sz="1600" baseline="30000" dirty="0"/>
          </a:p>
        </p:txBody>
      </p:sp>
      <p:sp>
        <p:nvSpPr>
          <p:cNvPr id="14" name="33 CuadroTexto"/>
          <p:cNvSpPr txBox="1"/>
          <p:nvPr/>
        </p:nvSpPr>
        <p:spPr>
          <a:xfrm>
            <a:off x="6207248" y="4685249"/>
            <a:ext cx="2543051" cy="584775"/>
          </a:xfrm>
          <a:prstGeom prst="rect">
            <a:avLst/>
          </a:prstGeom>
          <a:noFill/>
        </p:spPr>
        <p:txBody>
          <a:bodyPr wrap="square" rtlCol="0">
            <a:spAutoFit/>
          </a:bodyPr>
          <a:lstStyle/>
          <a:p>
            <a:r>
              <a:rPr lang="es-ES" sz="1600" b="1" dirty="0" smtClean="0">
                <a:sym typeface="Symbol"/>
              </a:rPr>
              <a:t> </a:t>
            </a:r>
            <a:r>
              <a:rPr lang="es-ES" sz="1600" dirty="0" smtClean="0">
                <a:sym typeface="Symbol"/>
              </a:rPr>
              <a:t>es la longitud de onda de la raya</a:t>
            </a:r>
            <a:endParaRPr lang="es-ES" sz="1600" baseline="30000" dirty="0"/>
          </a:p>
        </p:txBody>
      </p:sp>
    </p:spTree>
    <p:extLst>
      <p:ext uri="{BB962C8B-B14F-4D97-AF65-F5344CB8AC3E}">
        <p14:creationId xmlns:p14="http://schemas.microsoft.com/office/powerpoint/2010/main" val="13392953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9"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Espectros del hidrógeno</a:t>
            </a:r>
            <a:endParaRPr lang="es-ES" b="1" dirty="0">
              <a:solidFill>
                <a:srgbClr val="00B0F0"/>
              </a:solidFill>
            </a:endParaRPr>
          </a:p>
        </p:txBody>
      </p:sp>
      <p:sp>
        <p:nvSpPr>
          <p:cNvPr id="15" name="Text Box 2"/>
          <p:cNvSpPr txBox="1">
            <a:spLocks noChangeArrowheads="1"/>
          </p:cNvSpPr>
          <p:nvPr/>
        </p:nvSpPr>
        <p:spPr bwMode="auto">
          <a:xfrm>
            <a:off x="668261" y="1715043"/>
            <a:ext cx="8131055" cy="584775"/>
          </a:xfrm>
          <a:prstGeom prst="rect">
            <a:avLst/>
          </a:prstGeom>
          <a:noFill/>
          <a:ln w="9525">
            <a:noFill/>
            <a:miter lim="800000"/>
            <a:headEnd/>
            <a:tailEnd/>
          </a:ln>
          <a:effectLst/>
        </p:spPr>
        <p:txBody>
          <a:bodyPr wrap="square">
            <a:spAutoFit/>
          </a:bodyPr>
          <a:lstStyle/>
          <a:p>
            <a:pPr algn="just">
              <a:spcBef>
                <a:spcPct val="50000"/>
              </a:spcBef>
            </a:pPr>
            <a:r>
              <a:rPr lang="es-ES" sz="1600" dirty="0" smtClean="0">
                <a:cs typeface="Arial" charset="0"/>
              </a:rPr>
              <a:t>Posteriormente </a:t>
            </a:r>
            <a:r>
              <a:rPr lang="es-ES" sz="1600" b="1" dirty="0" smtClean="0">
                <a:cs typeface="Arial" charset="0"/>
              </a:rPr>
              <a:t>Rydberg</a:t>
            </a:r>
            <a:r>
              <a:rPr lang="es-ES" sz="1600" dirty="0" smtClean="0">
                <a:cs typeface="Arial" charset="0"/>
              </a:rPr>
              <a:t> y </a:t>
            </a:r>
            <a:r>
              <a:rPr lang="es-ES" sz="1600" b="1" dirty="0" smtClean="0">
                <a:cs typeface="Arial" charset="0"/>
              </a:rPr>
              <a:t>Ritz </a:t>
            </a:r>
            <a:r>
              <a:rPr lang="es-ES" sz="1600" dirty="0" smtClean="0">
                <a:cs typeface="Arial" charset="0"/>
              </a:rPr>
              <a:t> descubrieron </a:t>
            </a:r>
            <a:r>
              <a:rPr lang="es-ES" sz="1600" dirty="0">
                <a:cs typeface="Arial" charset="0"/>
              </a:rPr>
              <a:t>que el hidrógeno  presenta rayas en el </a:t>
            </a:r>
            <a:r>
              <a:rPr lang="es-ES" sz="1600" i="1" dirty="0">
                <a:solidFill>
                  <a:srgbClr val="FF0000"/>
                </a:solidFill>
                <a:cs typeface="Arial" charset="0"/>
              </a:rPr>
              <a:t>ultravioleta</a:t>
            </a:r>
            <a:r>
              <a:rPr lang="es-ES" sz="1600" dirty="0">
                <a:cs typeface="Arial" charset="0"/>
              </a:rPr>
              <a:t> y el </a:t>
            </a:r>
            <a:r>
              <a:rPr lang="es-ES" sz="1600" i="1" dirty="0" smtClean="0">
                <a:solidFill>
                  <a:srgbClr val="FF0000"/>
                </a:solidFill>
                <a:cs typeface="Arial" charset="0"/>
              </a:rPr>
              <a:t>infrarrojo</a:t>
            </a:r>
            <a:r>
              <a:rPr lang="es-ES" sz="1600" dirty="0" smtClean="0">
                <a:cs typeface="Arial" charset="0"/>
              </a:rPr>
              <a:t>, por lo que obtuvieron una expresión más general,</a:t>
            </a:r>
            <a:endParaRPr lang="es-ES" sz="1600" dirty="0">
              <a:cs typeface="Arial" charset="0"/>
            </a:endParaRPr>
          </a:p>
        </p:txBody>
      </p:sp>
      <mc:AlternateContent xmlns:mc="http://schemas.openxmlformats.org/markup-compatibility/2006" xmlns:a14="http://schemas.microsoft.com/office/drawing/2010/main">
        <mc:Choice Requires="a14">
          <p:sp>
            <p:nvSpPr>
              <p:cNvPr id="16" name="25 CuadroTexto"/>
              <p:cNvSpPr txBox="1"/>
              <p:nvPr/>
            </p:nvSpPr>
            <p:spPr>
              <a:xfrm>
                <a:off x="3319539" y="2346369"/>
                <a:ext cx="3503523" cy="645561"/>
              </a:xfrm>
              <a:prstGeom prst="rect">
                <a:avLst/>
              </a:prstGeom>
              <a:noFill/>
              <a:effectLst/>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s-ES" sz="1600" b="1" i="1" smtClean="0">
                              <a:latin typeface="Cambria Math" panose="02040503050406030204" pitchFamily="18" charset="0"/>
                            </a:rPr>
                          </m:ctrlPr>
                        </m:fPr>
                        <m:num>
                          <m:r>
                            <a:rPr lang="es-ES" sz="1600" b="1" i="1" smtClean="0">
                              <a:latin typeface="Cambria Math"/>
                            </a:rPr>
                            <m:t>𝟏</m:t>
                          </m:r>
                        </m:num>
                        <m:den>
                          <m:r>
                            <a:rPr lang="es-ES" sz="1600" b="1" i="1" smtClean="0">
                              <a:latin typeface="Cambria Math"/>
                              <a:ea typeface="Cambria Math"/>
                            </a:rPr>
                            <m:t>𝝀</m:t>
                          </m:r>
                        </m:den>
                      </m:f>
                      <m:r>
                        <a:rPr lang="es-ES" sz="1600" b="1" i="1" smtClean="0">
                          <a:latin typeface="Cambria Math"/>
                        </a:rPr>
                        <m:t>=</m:t>
                      </m:r>
                      <m:r>
                        <a:rPr lang="es-ES" sz="1600" b="1" i="1" smtClean="0">
                          <a:latin typeface="Cambria Math"/>
                        </a:rPr>
                        <m:t>𝑹</m:t>
                      </m:r>
                      <m:d>
                        <m:dPr>
                          <m:ctrlPr>
                            <a:rPr lang="es-ES" sz="1600" b="1" i="1" smtClean="0">
                              <a:latin typeface="Cambria Math" panose="02040503050406030204" pitchFamily="18" charset="0"/>
                            </a:rPr>
                          </m:ctrlPr>
                        </m:dPr>
                        <m:e>
                          <m:f>
                            <m:fPr>
                              <m:ctrlPr>
                                <a:rPr lang="es-ES" sz="1600" b="1" i="1" smtClean="0">
                                  <a:latin typeface="Cambria Math" panose="02040503050406030204" pitchFamily="18" charset="0"/>
                                </a:rPr>
                              </m:ctrlPr>
                            </m:fPr>
                            <m:num>
                              <m:r>
                                <a:rPr lang="es-ES" sz="1600" b="1" i="1" smtClean="0">
                                  <a:latin typeface="Cambria Math"/>
                                </a:rPr>
                                <m:t>𝟏</m:t>
                              </m:r>
                            </m:num>
                            <m:den>
                              <m:sSup>
                                <m:sSupPr>
                                  <m:ctrlPr>
                                    <a:rPr lang="es-ES" sz="1600" b="1" i="1" smtClean="0">
                                      <a:latin typeface="Cambria Math" panose="02040503050406030204" pitchFamily="18" charset="0"/>
                                    </a:rPr>
                                  </m:ctrlPr>
                                </m:sSupPr>
                                <m:e>
                                  <m:sSub>
                                    <m:sSubPr>
                                      <m:ctrlPr>
                                        <a:rPr lang="es-ES" sz="1600" b="1" i="1" smtClean="0">
                                          <a:latin typeface="Cambria Math" panose="02040503050406030204" pitchFamily="18" charset="0"/>
                                        </a:rPr>
                                      </m:ctrlPr>
                                    </m:sSubPr>
                                    <m:e>
                                      <m:r>
                                        <a:rPr lang="es-ES" sz="1600" b="1" i="1" smtClean="0">
                                          <a:latin typeface="Cambria Math"/>
                                        </a:rPr>
                                        <m:t>𝒏</m:t>
                                      </m:r>
                                    </m:e>
                                    <m:sub>
                                      <m:r>
                                        <a:rPr lang="es-ES" sz="1600" b="1" i="1" smtClean="0">
                                          <a:latin typeface="Cambria Math"/>
                                        </a:rPr>
                                        <m:t>𝟏</m:t>
                                      </m:r>
                                    </m:sub>
                                  </m:sSub>
                                </m:e>
                                <m:sup>
                                  <m:r>
                                    <a:rPr lang="es-ES" sz="1600" b="1" i="1" smtClean="0">
                                      <a:latin typeface="Cambria Math"/>
                                    </a:rPr>
                                    <m:t>𝟐</m:t>
                                  </m:r>
                                </m:sup>
                              </m:sSup>
                            </m:den>
                          </m:f>
                          <m:r>
                            <a:rPr lang="es-ES" sz="1600" b="1" i="1" smtClean="0">
                              <a:latin typeface="Cambria Math"/>
                            </a:rPr>
                            <m:t>−</m:t>
                          </m:r>
                          <m:f>
                            <m:fPr>
                              <m:ctrlPr>
                                <a:rPr lang="es-ES" sz="1600" b="1" i="1" smtClean="0">
                                  <a:latin typeface="Cambria Math" panose="02040503050406030204" pitchFamily="18" charset="0"/>
                                </a:rPr>
                              </m:ctrlPr>
                            </m:fPr>
                            <m:num>
                              <m:r>
                                <a:rPr lang="es-ES" sz="1600" b="1" i="1" smtClean="0">
                                  <a:latin typeface="Cambria Math"/>
                                </a:rPr>
                                <m:t>𝟏</m:t>
                              </m:r>
                            </m:num>
                            <m:den>
                              <m:sSup>
                                <m:sSupPr>
                                  <m:ctrlPr>
                                    <a:rPr lang="es-ES" sz="1600" b="1" i="1" smtClean="0">
                                      <a:latin typeface="Cambria Math" panose="02040503050406030204" pitchFamily="18" charset="0"/>
                                    </a:rPr>
                                  </m:ctrlPr>
                                </m:sSupPr>
                                <m:e>
                                  <m:sSub>
                                    <m:sSubPr>
                                      <m:ctrlPr>
                                        <a:rPr lang="es-ES" sz="1600" b="1" i="1" smtClean="0">
                                          <a:latin typeface="Cambria Math" panose="02040503050406030204" pitchFamily="18" charset="0"/>
                                        </a:rPr>
                                      </m:ctrlPr>
                                    </m:sSubPr>
                                    <m:e>
                                      <m:r>
                                        <a:rPr lang="es-ES" sz="1600" b="1" i="1" smtClean="0">
                                          <a:latin typeface="Cambria Math"/>
                                        </a:rPr>
                                        <m:t>𝒏</m:t>
                                      </m:r>
                                    </m:e>
                                    <m:sub>
                                      <m:r>
                                        <a:rPr lang="es-ES" sz="1600" b="1" i="1" smtClean="0">
                                          <a:latin typeface="Cambria Math"/>
                                        </a:rPr>
                                        <m:t>𝟐</m:t>
                                      </m:r>
                                    </m:sub>
                                  </m:sSub>
                                </m:e>
                                <m:sup>
                                  <m:r>
                                    <a:rPr lang="es-ES" sz="1600" b="1" i="1" smtClean="0">
                                      <a:latin typeface="Cambria Math"/>
                                    </a:rPr>
                                    <m:t>𝟐</m:t>
                                  </m:r>
                                </m:sup>
                              </m:sSup>
                            </m:den>
                          </m:f>
                        </m:e>
                      </m:d>
                      <m:r>
                        <a:rPr lang="es-ES" sz="1600" b="1" i="1" smtClean="0">
                          <a:latin typeface="Cambria Math" panose="02040503050406030204" pitchFamily="18" charset="0"/>
                        </a:rPr>
                        <m:t>    </m:t>
                      </m:r>
                      <m:r>
                        <a:rPr lang="es-ES" sz="1600" b="0" i="1" smtClean="0">
                          <a:latin typeface="Cambria Math" panose="02040503050406030204" pitchFamily="18" charset="0"/>
                        </a:rPr>
                        <m:t>𝑠𝑖𝑒𝑛𝑑𝑜</m:t>
                      </m:r>
                      <m:r>
                        <a:rPr lang="es-ES" sz="1600" b="0" i="1" smtClean="0">
                          <a:latin typeface="Cambria Math" panose="02040503050406030204" pitchFamily="18" charset="0"/>
                        </a:rPr>
                        <m:t> </m:t>
                      </m:r>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𝑛</m:t>
                          </m:r>
                        </m:e>
                        <m:sub>
                          <m:r>
                            <a:rPr lang="es-ES" sz="1600" b="0" i="1" smtClean="0">
                              <a:latin typeface="Cambria Math" panose="02040503050406030204" pitchFamily="18" charset="0"/>
                            </a:rPr>
                            <m:t>1</m:t>
                          </m:r>
                        </m:sub>
                      </m:sSub>
                      <m:r>
                        <a:rPr lang="es-ES" sz="1600" b="0" i="1" smtClean="0">
                          <a:latin typeface="Cambria Math" panose="02040503050406030204" pitchFamily="18" charset="0"/>
                        </a:rPr>
                        <m:t>&lt;</m:t>
                      </m:r>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𝑛</m:t>
                          </m:r>
                        </m:e>
                        <m:sub>
                          <m:r>
                            <a:rPr lang="es-ES" sz="1600" b="0" i="1" smtClean="0">
                              <a:latin typeface="Cambria Math" panose="02040503050406030204" pitchFamily="18" charset="0"/>
                            </a:rPr>
                            <m:t>2</m:t>
                          </m:r>
                        </m:sub>
                      </m:sSub>
                    </m:oMath>
                  </m:oMathPara>
                </a14:m>
                <a:endParaRPr lang="es-ES" sz="1600" dirty="0"/>
              </a:p>
            </p:txBody>
          </p:sp>
        </mc:Choice>
        <mc:Fallback xmlns="">
          <p:sp>
            <p:nvSpPr>
              <p:cNvPr id="16" name="25 CuadroTexto"/>
              <p:cNvSpPr txBox="1">
                <a:spLocks noRot="1" noChangeAspect="1" noMove="1" noResize="1" noEditPoints="1" noAdjustHandles="1" noChangeArrowheads="1" noChangeShapeType="1" noTextEdit="1"/>
              </p:cNvSpPr>
              <p:nvPr/>
            </p:nvSpPr>
            <p:spPr>
              <a:xfrm>
                <a:off x="3319539" y="2346369"/>
                <a:ext cx="3503523" cy="645561"/>
              </a:xfrm>
              <a:prstGeom prst="rect">
                <a:avLst/>
              </a:prstGeom>
              <a:blipFill>
                <a:blip r:embed="rId2"/>
                <a:stretch>
                  <a:fillRect/>
                </a:stretch>
              </a:blipFill>
              <a:effectLst/>
            </p:spPr>
            <p:txBody>
              <a:bodyPr/>
              <a:lstStyle/>
              <a:p>
                <a:r>
                  <a:rPr lang="es-ES">
                    <a:noFill/>
                  </a:rPr>
                  <a:t> </a:t>
                </a:r>
              </a:p>
            </p:txBody>
          </p:sp>
        </mc:Fallback>
      </mc:AlternateContent>
      <p:graphicFrame>
        <p:nvGraphicFramePr>
          <p:cNvPr id="17" name="22 Tabla"/>
          <p:cNvGraphicFramePr>
            <a:graphicFrameLocks noGrp="1"/>
          </p:cNvGraphicFramePr>
          <p:nvPr>
            <p:extLst>
              <p:ext uri="{D42A27DB-BD31-4B8C-83A1-F6EECF244321}">
                <p14:modId xmlns:p14="http://schemas.microsoft.com/office/powerpoint/2010/main" val="3907316435"/>
              </p:ext>
            </p:extLst>
          </p:nvPr>
        </p:nvGraphicFramePr>
        <p:xfrm>
          <a:off x="1697501" y="3859382"/>
          <a:ext cx="5624601" cy="2346960"/>
        </p:xfrm>
        <a:graphic>
          <a:graphicData uri="http://schemas.openxmlformats.org/drawingml/2006/table">
            <a:tbl>
              <a:tblPr firstRow="1" bandRow="1">
                <a:tableStyleId>{69012ECD-51FC-41F1-AA8D-1B2483CD663E}</a:tableStyleId>
              </a:tblPr>
              <a:tblGrid>
                <a:gridCol w="1257004">
                  <a:extLst>
                    <a:ext uri="{9D8B030D-6E8A-4147-A177-3AD203B41FA5}">
                      <a16:colId xmlns:a16="http://schemas.microsoft.com/office/drawing/2014/main" val="20000"/>
                    </a:ext>
                  </a:extLst>
                </a:gridCol>
                <a:gridCol w="987028">
                  <a:extLst>
                    <a:ext uri="{9D8B030D-6E8A-4147-A177-3AD203B41FA5}">
                      <a16:colId xmlns:a16="http://schemas.microsoft.com/office/drawing/2014/main" val="20001"/>
                    </a:ext>
                  </a:extLst>
                </a:gridCol>
                <a:gridCol w="1616258">
                  <a:extLst>
                    <a:ext uri="{9D8B030D-6E8A-4147-A177-3AD203B41FA5}">
                      <a16:colId xmlns:a16="http://schemas.microsoft.com/office/drawing/2014/main" val="20002"/>
                    </a:ext>
                  </a:extLst>
                </a:gridCol>
                <a:gridCol w="1764311">
                  <a:extLst>
                    <a:ext uri="{9D8B030D-6E8A-4147-A177-3AD203B41FA5}">
                      <a16:colId xmlns:a16="http://schemas.microsoft.com/office/drawing/2014/main" val="20003"/>
                    </a:ext>
                  </a:extLst>
                </a:gridCol>
              </a:tblGrid>
              <a:tr h="276761">
                <a:tc>
                  <a:txBody>
                    <a:bodyPr/>
                    <a:lstStyle/>
                    <a:p>
                      <a:pPr algn="ctr"/>
                      <a:r>
                        <a:rPr lang="es-ES" sz="1600" dirty="0" smtClean="0"/>
                        <a:t>Serie</a:t>
                      </a:r>
                      <a:endParaRPr lang="es-ES" sz="1600" dirty="0">
                        <a:solidFill>
                          <a:srgbClr val="0066FF"/>
                        </a:solidFill>
                      </a:endParaRPr>
                    </a:p>
                  </a:txBody>
                  <a:tcPr anchor="ctr" anchorCtr="1"/>
                </a:tc>
                <a:tc>
                  <a:txBody>
                    <a:bodyPr/>
                    <a:lstStyle/>
                    <a:p>
                      <a:pPr algn="ctr"/>
                      <a:r>
                        <a:rPr lang="es-ES" sz="1600" dirty="0" smtClean="0"/>
                        <a:t>n</a:t>
                      </a:r>
                      <a:r>
                        <a:rPr lang="es-ES" sz="1600" baseline="-25000" dirty="0" smtClean="0"/>
                        <a:t>1</a:t>
                      </a:r>
                      <a:endParaRPr lang="es-ES" sz="1600" baseline="-25000" dirty="0">
                        <a:solidFill>
                          <a:srgbClr val="0066FF"/>
                        </a:solidFill>
                      </a:endParaRPr>
                    </a:p>
                  </a:txBody>
                  <a:tcPr anchor="ctr" anchorCtr="1"/>
                </a:tc>
                <a:tc>
                  <a:txBody>
                    <a:bodyPr/>
                    <a:lstStyle/>
                    <a:p>
                      <a:pPr algn="ctr"/>
                      <a:r>
                        <a:rPr lang="es-ES" sz="1600" dirty="0" smtClean="0"/>
                        <a:t>n</a:t>
                      </a:r>
                      <a:r>
                        <a:rPr lang="es-ES" sz="1600" baseline="-25000" dirty="0" smtClean="0"/>
                        <a:t>2</a:t>
                      </a:r>
                      <a:endParaRPr lang="es-ES" sz="1600" baseline="-25000" dirty="0">
                        <a:solidFill>
                          <a:srgbClr val="0066FF"/>
                        </a:solidFill>
                      </a:endParaRPr>
                    </a:p>
                  </a:txBody>
                  <a:tcPr anchor="ctr" anchorCtr="1"/>
                </a:tc>
                <a:tc>
                  <a:txBody>
                    <a:bodyPr/>
                    <a:lstStyle/>
                    <a:p>
                      <a:pPr algn="ctr"/>
                      <a:r>
                        <a:rPr lang="es-ES" sz="1600" dirty="0" smtClean="0"/>
                        <a:t>Zona</a:t>
                      </a:r>
                      <a:endParaRPr lang="es-ES" sz="1600" dirty="0">
                        <a:solidFill>
                          <a:srgbClr val="0066FF"/>
                        </a:solidFill>
                      </a:endParaRPr>
                    </a:p>
                  </a:txBody>
                  <a:tcPr anchor="ctr" anchorCtr="1"/>
                </a:tc>
                <a:extLst>
                  <a:ext uri="{0D108BD9-81ED-4DB2-BD59-A6C34878D82A}">
                    <a16:rowId xmlns:a16="http://schemas.microsoft.com/office/drawing/2014/main" val="10000"/>
                  </a:ext>
                </a:extLst>
              </a:tr>
              <a:tr h="276761">
                <a:tc>
                  <a:txBody>
                    <a:bodyPr/>
                    <a:lstStyle/>
                    <a:p>
                      <a:r>
                        <a:rPr lang="es-ES" sz="1600" dirty="0" smtClean="0"/>
                        <a:t>Lyman</a:t>
                      </a:r>
                      <a:endParaRPr lang="es-ES" sz="1600" dirty="0"/>
                    </a:p>
                  </a:txBody>
                  <a:tcPr anchor="ctr"/>
                </a:tc>
                <a:tc>
                  <a:txBody>
                    <a:bodyPr/>
                    <a:lstStyle/>
                    <a:p>
                      <a:r>
                        <a:rPr lang="es-ES" sz="1600" dirty="0" smtClean="0"/>
                        <a:t>1</a:t>
                      </a:r>
                      <a:endParaRPr lang="es-ES" sz="1600" dirty="0"/>
                    </a:p>
                  </a:txBody>
                  <a:tcPr anchor="ctr" anchorCtr="1"/>
                </a:tc>
                <a:tc>
                  <a:txBody>
                    <a:bodyPr/>
                    <a:lstStyle/>
                    <a:p>
                      <a:r>
                        <a:rPr lang="es-ES" sz="1600" dirty="0" smtClean="0"/>
                        <a:t>2, 3, 4, …</a:t>
                      </a:r>
                      <a:endParaRPr lang="es-ES" sz="1600" dirty="0"/>
                    </a:p>
                  </a:txBody>
                  <a:tcPr anchor="ctr" anchorCtr="1"/>
                </a:tc>
                <a:tc>
                  <a:txBody>
                    <a:bodyPr/>
                    <a:lstStyle/>
                    <a:p>
                      <a:r>
                        <a:rPr lang="es-ES" sz="1600" dirty="0" smtClean="0"/>
                        <a:t>Ultravioleta</a:t>
                      </a:r>
                      <a:endParaRPr lang="es-ES" sz="1600" dirty="0"/>
                    </a:p>
                  </a:txBody>
                  <a:tcPr anchor="ctr" anchorCtr="1"/>
                </a:tc>
                <a:extLst>
                  <a:ext uri="{0D108BD9-81ED-4DB2-BD59-A6C34878D82A}">
                    <a16:rowId xmlns:a16="http://schemas.microsoft.com/office/drawing/2014/main" val="10001"/>
                  </a:ext>
                </a:extLst>
              </a:tr>
              <a:tr h="276761">
                <a:tc>
                  <a:txBody>
                    <a:bodyPr/>
                    <a:lstStyle/>
                    <a:p>
                      <a:r>
                        <a:rPr lang="es-ES" sz="1600" dirty="0" smtClean="0"/>
                        <a:t>Balmer</a:t>
                      </a:r>
                      <a:endParaRPr lang="es-ES" sz="1600" dirty="0"/>
                    </a:p>
                  </a:txBody>
                  <a:tcPr anchor="ctr"/>
                </a:tc>
                <a:tc>
                  <a:txBody>
                    <a:bodyPr/>
                    <a:lstStyle/>
                    <a:p>
                      <a:r>
                        <a:rPr lang="es-ES" sz="1600" dirty="0" smtClean="0"/>
                        <a:t>2</a:t>
                      </a:r>
                      <a:endParaRPr lang="es-ES" sz="1600" dirty="0"/>
                    </a:p>
                  </a:txBody>
                  <a:tcPr anchor="ctr" anchorCtr="1"/>
                </a:tc>
                <a:tc>
                  <a:txBody>
                    <a:bodyPr/>
                    <a:lstStyle/>
                    <a:p>
                      <a:r>
                        <a:rPr lang="es-ES" sz="1600" dirty="0" smtClean="0"/>
                        <a:t>3, 4, 5, …</a:t>
                      </a:r>
                      <a:endParaRPr lang="es-ES" sz="1600" dirty="0"/>
                    </a:p>
                  </a:txBody>
                  <a:tcPr anchor="ctr" anchorCtr="1"/>
                </a:tc>
                <a:tc>
                  <a:txBody>
                    <a:bodyPr/>
                    <a:lstStyle/>
                    <a:p>
                      <a:r>
                        <a:rPr lang="es-ES" sz="1600" dirty="0" smtClean="0"/>
                        <a:t>Visible</a:t>
                      </a:r>
                      <a:endParaRPr lang="es-ES" sz="1600" dirty="0"/>
                    </a:p>
                  </a:txBody>
                  <a:tcPr anchor="ctr" anchorCtr="1"/>
                </a:tc>
                <a:extLst>
                  <a:ext uri="{0D108BD9-81ED-4DB2-BD59-A6C34878D82A}">
                    <a16:rowId xmlns:a16="http://schemas.microsoft.com/office/drawing/2014/main" val="10002"/>
                  </a:ext>
                </a:extLst>
              </a:tr>
              <a:tr h="276761">
                <a:tc>
                  <a:txBody>
                    <a:bodyPr/>
                    <a:lstStyle/>
                    <a:p>
                      <a:r>
                        <a:rPr lang="es-ES" sz="1600" dirty="0" smtClean="0"/>
                        <a:t>Paschen</a:t>
                      </a:r>
                      <a:endParaRPr lang="es-ES" sz="1600" dirty="0"/>
                    </a:p>
                  </a:txBody>
                  <a:tcPr anchor="ctr"/>
                </a:tc>
                <a:tc>
                  <a:txBody>
                    <a:bodyPr/>
                    <a:lstStyle/>
                    <a:p>
                      <a:r>
                        <a:rPr lang="es-ES" sz="1600" dirty="0" smtClean="0"/>
                        <a:t>3</a:t>
                      </a:r>
                      <a:endParaRPr lang="es-ES" sz="1600" dirty="0"/>
                    </a:p>
                  </a:txBody>
                  <a:tcPr anchor="ctr" anchorCtr="1"/>
                </a:tc>
                <a:tc>
                  <a:txBody>
                    <a:bodyPr/>
                    <a:lstStyle/>
                    <a:p>
                      <a:r>
                        <a:rPr lang="es-ES" sz="1600" dirty="0" smtClean="0"/>
                        <a:t>4, 5, 6, …</a:t>
                      </a:r>
                      <a:endParaRPr lang="es-ES" sz="1600" dirty="0"/>
                    </a:p>
                  </a:txBody>
                  <a:tcPr anchor="ctr" anchorCtr="1"/>
                </a:tc>
                <a:tc>
                  <a:txBody>
                    <a:bodyPr/>
                    <a:lstStyle/>
                    <a:p>
                      <a:r>
                        <a:rPr lang="es-ES" sz="1600" dirty="0" smtClean="0"/>
                        <a:t>Infrarrojo</a:t>
                      </a:r>
                      <a:endParaRPr lang="es-ES" sz="1600" dirty="0"/>
                    </a:p>
                  </a:txBody>
                  <a:tcPr anchor="ctr" anchorCtr="1"/>
                </a:tc>
                <a:extLst>
                  <a:ext uri="{0D108BD9-81ED-4DB2-BD59-A6C34878D82A}">
                    <a16:rowId xmlns:a16="http://schemas.microsoft.com/office/drawing/2014/main" val="10003"/>
                  </a:ext>
                </a:extLst>
              </a:tr>
              <a:tr h="276761">
                <a:tc>
                  <a:txBody>
                    <a:bodyPr/>
                    <a:lstStyle/>
                    <a:p>
                      <a:r>
                        <a:rPr lang="es-ES" sz="1600" dirty="0" smtClean="0"/>
                        <a:t>Brackett</a:t>
                      </a:r>
                      <a:endParaRPr lang="es-ES" sz="1600" dirty="0"/>
                    </a:p>
                  </a:txBody>
                  <a:tcPr anchor="ctr"/>
                </a:tc>
                <a:tc>
                  <a:txBody>
                    <a:bodyPr/>
                    <a:lstStyle/>
                    <a:p>
                      <a:r>
                        <a:rPr lang="es-ES" sz="1600" dirty="0" smtClean="0"/>
                        <a:t>4</a:t>
                      </a:r>
                      <a:endParaRPr lang="es-ES" sz="1600" dirty="0"/>
                    </a:p>
                  </a:txBody>
                  <a:tcPr anchor="ctr" anchorCtr="1"/>
                </a:tc>
                <a:tc>
                  <a:txBody>
                    <a:bodyPr/>
                    <a:lstStyle/>
                    <a:p>
                      <a:r>
                        <a:rPr lang="es-ES" sz="1600" dirty="0" smtClean="0"/>
                        <a:t>5, 6, 7, …</a:t>
                      </a:r>
                      <a:endParaRPr lang="es-ES" sz="1600" dirty="0"/>
                    </a:p>
                  </a:txBody>
                  <a:tcPr anchor="ctr" anchorCtr="1"/>
                </a:tc>
                <a:tc>
                  <a:txBody>
                    <a:bodyPr/>
                    <a:lstStyle/>
                    <a:p>
                      <a:r>
                        <a:rPr lang="es-ES" sz="1600" dirty="0" smtClean="0"/>
                        <a:t>Infrarrojo</a:t>
                      </a:r>
                      <a:endParaRPr lang="es-ES" sz="1600" dirty="0"/>
                    </a:p>
                  </a:txBody>
                  <a:tcPr anchor="ctr" anchorCtr="1"/>
                </a:tc>
                <a:extLst>
                  <a:ext uri="{0D108BD9-81ED-4DB2-BD59-A6C34878D82A}">
                    <a16:rowId xmlns:a16="http://schemas.microsoft.com/office/drawing/2014/main" val="10004"/>
                  </a:ext>
                </a:extLst>
              </a:tr>
              <a:tr h="276761">
                <a:tc>
                  <a:txBody>
                    <a:bodyPr/>
                    <a:lstStyle/>
                    <a:p>
                      <a:r>
                        <a:rPr lang="es-ES" sz="1600" dirty="0" smtClean="0"/>
                        <a:t>Pfund</a:t>
                      </a:r>
                      <a:endParaRPr lang="es-ES" sz="1600" dirty="0"/>
                    </a:p>
                  </a:txBody>
                  <a:tcPr anchor="ctr"/>
                </a:tc>
                <a:tc>
                  <a:txBody>
                    <a:bodyPr/>
                    <a:lstStyle/>
                    <a:p>
                      <a:r>
                        <a:rPr lang="es-ES" sz="1600" dirty="0" smtClean="0"/>
                        <a:t>5</a:t>
                      </a:r>
                      <a:endParaRPr lang="es-ES" sz="1600" dirty="0"/>
                    </a:p>
                  </a:txBody>
                  <a:tcPr anchor="ctr" anchorCtr="1"/>
                </a:tc>
                <a:tc>
                  <a:txBody>
                    <a:bodyPr/>
                    <a:lstStyle/>
                    <a:p>
                      <a:r>
                        <a:rPr lang="es-ES" sz="1600" dirty="0" smtClean="0"/>
                        <a:t>6, 7, 8, …</a:t>
                      </a:r>
                      <a:endParaRPr lang="es-ES" sz="1600" dirty="0"/>
                    </a:p>
                  </a:txBody>
                  <a:tcPr anchor="ctr" anchorCtr="1"/>
                </a:tc>
                <a:tc>
                  <a:txBody>
                    <a:bodyPr/>
                    <a:lstStyle/>
                    <a:p>
                      <a:r>
                        <a:rPr lang="es-ES" sz="1600" dirty="0" smtClean="0"/>
                        <a:t>Infrarrojo</a:t>
                      </a:r>
                      <a:endParaRPr lang="es-ES" sz="1600" dirty="0"/>
                    </a:p>
                  </a:txBody>
                  <a:tcPr anchor="ctr" anchorCtr="1"/>
                </a:tc>
                <a:extLst>
                  <a:ext uri="{0D108BD9-81ED-4DB2-BD59-A6C34878D82A}">
                    <a16:rowId xmlns:a16="http://schemas.microsoft.com/office/drawing/2014/main" val="10005"/>
                  </a:ext>
                </a:extLst>
              </a:tr>
              <a:tr h="276761">
                <a:tc>
                  <a:txBody>
                    <a:bodyPr/>
                    <a:lstStyle/>
                    <a:p>
                      <a:r>
                        <a:rPr lang="es-ES" sz="1600" dirty="0" smtClean="0"/>
                        <a:t>Humphreys</a:t>
                      </a:r>
                      <a:endParaRPr lang="es-ES" sz="1600" dirty="0"/>
                    </a:p>
                  </a:txBody>
                  <a:tcPr anchor="ctr"/>
                </a:tc>
                <a:tc>
                  <a:txBody>
                    <a:bodyPr/>
                    <a:lstStyle/>
                    <a:p>
                      <a:r>
                        <a:rPr lang="es-ES" sz="1600" dirty="0" smtClean="0"/>
                        <a:t>6</a:t>
                      </a:r>
                      <a:endParaRPr lang="es-ES" sz="1600" dirty="0"/>
                    </a:p>
                  </a:txBody>
                  <a:tcPr anchor="ctr" anchorCtr="1"/>
                </a:tc>
                <a:tc>
                  <a:txBody>
                    <a:bodyPr/>
                    <a:lstStyle/>
                    <a:p>
                      <a:r>
                        <a:rPr lang="es-ES" sz="1600" dirty="0" smtClean="0"/>
                        <a:t>7, 8, …</a:t>
                      </a:r>
                      <a:endParaRPr lang="es-ES" sz="1600" dirty="0"/>
                    </a:p>
                  </a:txBody>
                  <a:tcPr anchor="ctr" anchorCtr="1"/>
                </a:tc>
                <a:tc>
                  <a:txBody>
                    <a:bodyPr/>
                    <a:lstStyle/>
                    <a:p>
                      <a:r>
                        <a:rPr lang="es-ES" sz="1600" dirty="0" smtClean="0"/>
                        <a:t>Infrarrojo</a:t>
                      </a:r>
                      <a:endParaRPr lang="es-ES" sz="1600" dirty="0"/>
                    </a:p>
                  </a:txBody>
                  <a:tcPr anchor="ctr" anchorCtr="1"/>
                </a:tc>
                <a:extLst>
                  <a:ext uri="{0D108BD9-81ED-4DB2-BD59-A6C34878D82A}">
                    <a16:rowId xmlns:a16="http://schemas.microsoft.com/office/drawing/2014/main" val="10006"/>
                  </a:ext>
                </a:extLst>
              </a:tr>
            </a:tbl>
          </a:graphicData>
        </a:graphic>
      </p:graphicFrame>
      <mc:AlternateContent xmlns:mc="http://schemas.openxmlformats.org/markup-compatibility/2006" xmlns:a14="http://schemas.microsoft.com/office/drawing/2010/main">
        <mc:Choice Requires="a14">
          <p:sp>
            <p:nvSpPr>
              <p:cNvPr id="6" name="CuadroTexto 5"/>
              <p:cNvSpPr txBox="1"/>
              <p:nvPr/>
            </p:nvSpPr>
            <p:spPr>
              <a:xfrm>
                <a:off x="808383" y="3167270"/>
                <a:ext cx="6987297" cy="338554"/>
              </a:xfrm>
              <a:prstGeom prst="rect">
                <a:avLst/>
              </a:prstGeom>
              <a:noFill/>
            </p:spPr>
            <p:txBody>
              <a:bodyPr wrap="none" rtlCol="0">
                <a:spAutoFit/>
              </a:bodyPr>
              <a:lstStyle/>
              <a:p>
                <a:r>
                  <a:rPr lang="es-ES" sz="1600" dirty="0" smtClean="0"/>
                  <a:t>Dando valores diferentes a </a:t>
                </a:r>
                <a14:m>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𝑛</m:t>
                        </m:r>
                      </m:e>
                      <m:sub>
                        <m:r>
                          <a:rPr lang="es-ES" sz="1600" b="0" i="1" smtClean="0">
                            <a:latin typeface="Cambria Math" panose="02040503050406030204" pitchFamily="18" charset="0"/>
                          </a:rPr>
                          <m:t>1</m:t>
                        </m:r>
                      </m:sub>
                    </m:sSub>
                  </m:oMath>
                </a14:m>
                <a:r>
                  <a:rPr lang="es-ES" sz="1600" dirty="0" smtClean="0"/>
                  <a:t> y </a:t>
                </a:r>
                <a14:m>
                  <m:oMath xmlns:m="http://schemas.openxmlformats.org/officeDocument/2006/math">
                    <m:sSub>
                      <m:sSubPr>
                        <m:ctrlPr>
                          <a:rPr lang="es-ES" sz="1600" i="1">
                            <a:latin typeface="Cambria Math" panose="02040503050406030204" pitchFamily="18" charset="0"/>
                          </a:rPr>
                        </m:ctrlPr>
                      </m:sSubPr>
                      <m:e>
                        <m:r>
                          <a:rPr lang="es-ES" sz="1600" i="1">
                            <a:latin typeface="Cambria Math" panose="02040503050406030204" pitchFamily="18" charset="0"/>
                          </a:rPr>
                          <m:t>𝑛</m:t>
                        </m:r>
                      </m:e>
                      <m:sub>
                        <m:r>
                          <a:rPr lang="es-ES" sz="1600" b="0" i="1" smtClean="0">
                            <a:latin typeface="Cambria Math" panose="02040503050406030204" pitchFamily="18" charset="0"/>
                          </a:rPr>
                          <m:t>2</m:t>
                        </m:r>
                      </m:sub>
                    </m:sSub>
                  </m:oMath>
                </a14:m>
                <a:r>
                  <a:rPr lang="es-ES" sz="1600" dirty="0" smtClean="0"/>
                  <a:t> obtenemos distintas series espectrales:</a:t>
                </a:r>
                <a:endParaRPr lang="es-ES" sz="1600" dirty="0"/>
              </a:p>
            </p:txBody>
          </p:sp>
        </mc:Choice>
        <mc:Fallback xmlns="">
          <p:sp>
            <p:nvSpPr>
              <p:cNvPr id="6" name="CuadroTexto 5"/>
              <p:cNvSpPr txBox="1">
                <a:spLocks noRot="1" noChangeAspect="1" noMove="1" noResize="1" noEditPoints="1" noAdjustHandles="1" noChangeArrowheads="1" noChangeShapeType="1" noTextEdit="1"/>
              </p:cNvSpPr>
              <p:nvPr/>
            </p:nvSpPr>
            <p:spPr>
              <a:xfrm>
                <a:off x="808383" y="3167270"/>
                <a:ext cx="6987297" cy="338554"/>
              </a:xfrm>
              <a:prstGeom prst="rect">
                <a:avLst/>
              </a:prstGeom>
              <a:blipFill>
                <a:blip r:embed="rId3"/>
                <a:stretch>
                  <a:fillRect l="-524" t="-3636" b="-25455"/>
                </a:stretch>
              </a:blipFill>
            </p:spPr>
            <p:txBody>
              <a:bodyPr/>
              <a:lstStyle/>
              <a:p>
                <a:r>
                  <a:rPr lang="es-ES">
                    <a:noFill/>
                  </a:rPr>
                  <a:t> </a:t>
                </a:r>
              </a:p>
            </p:txBody>
          </p:sp>
        </mc:Fallback>
      </mc:AlternateContent>
    </p:spTree>
    <p:extLst>
      <p:ext uri="{BB962C8B-B14F-4D97-AF65-F5344CB8AC3E}">
        <p14:creationId xmlns:p14="http://schemas.microsoft.com/office/powerpoint/2010/main" val="10819269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9"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Espectros del hidrógeno</a:t>
            </a:r>
            <a:endParaRPr lang="es-ES" b="1" dirty="0">
              <a:solidFill>
                <a:srgbClr val="00B0F0"/>
              </a:solidFill>
            </a:endParaRPr>
          </a:p>
        </p:txBody>
      </p:sp>
      <p:grpSp>
        <p:nvGrpSpPr>
          <p:cNvPr id="13" name="Grupo 12"/>
          <p:cNvGrpSpPr/>
          <p:nvPr/>
        </p:nvGrpSpPr>
        <p:grpSpPr>
          <a:xfrm>
            <a:off x="782355" y="1884377"/>
            <a:ext cx="7739270" cy="3014216"/>
            <a:chOff x="768626" y="1715043"/>
            <a:chExt cx="7739270" cy="3014216"/>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626" y="1898793"/>
              <a:ext cx="7739270" cy="2555240"/>
            </a:xfrm>
            <a:prstGeom prst="rect">
              <a:avLst/>
            </a:prstGeom>
            <a:ln w="3175">
              <a:noFill/>
            </a:ln>
          </p:spPr>
        </p:pic>
        <p:sp>
          <p:nvSpPr>
            <p:cNvPr id="2" name="CuadroTexto 1"/>
            <p:cNvSpPr txBox="1"/>
            <p:nvPr/>
          </p:nvSpPr>
          <p:spPr>
            <a:xfrm>
              <a:off x="1468952" y="4388931"/>
              <a:ext cx="1072730" cy="307777"/>
            </a:xfrm>
            <a:prstGeom prst="rect">
              <a:avLst/>
            </a:prstGeom>
            <a:noFill/>
          </p:spPr>
          <p:txBody>
            <a:bodyPr wrap="none" rtlCol="0">
              <a:spAutoFit/>
            </a:bodyPr>
            <a:lstStyle/>
            <a:p>
              <a:r>
                <a:rPr lang="es-ES" sz="1400" dirty="0" smtClean="0">
                  <a:solidFill>
                    <a:srgbClr val="660066"/>
                  </a:solidFill>
                </a:rPr>
                <a:t>ultravioleta</a:t>
              </a:r>
              <a:endParaRPr lang="es-ES" sz="1400" dirty="0">
                <a:solidFill>
                  <a:srgbClr val="660066"/>
                </a:solidFill>
              </a:endParaRPr>
            </a:p>
          </p:txBody>
        </p:sp>
        <p:sp>
          <p:nvSpPr>
            <p:cNvPr id="10" name="CuadroTexto 9"/>
            <p:cNvSpPr txBox="1"/>
            <p:nvPr/>
          </p:nvSpPr>
          <p:spPr>
            <a:xfrm>
              <a:off x="3432508" y="4386324"/>
              <a:ext cx="688009" cy="307777"/>
            </a:xfrm>
            <a:prstGeom prst="rect">
              <a:avLst/>
            </a:prstGeom>
            <a:noFill/>
          </p:spPr>
          <p:txBody>
            <a:bodyPr wrap="none" rtlCol="0">
              <a:spAutoFit/>
            </a:bodyPr>
            <a:lstStyle/>
            <a:p>
              <a:r>
                <a:rPr lang="es-ES" sz="1400" dirty="0" smtClean="0">
                  <a:gradFill flip="none" rotWithShape="1">
                    <a:gsLst>
                      <a:gs pos="0">
                        <a:srgbClr val="7030A0"/>
                      </a:gs>
                      <a:gs pos="26000">
                        <a:srgbClr val="0070C0"/>
                      </a:gs>
                      <a:gs pos="76000">
                        <a:srgbClr val="FFFF00"/>
                      </a:gs>
                      <a:gs pos="52000">
                        <a:srgbClr val="00B050"/>
                      </a:gs>
                      <a:gs pos="100000">
                        <a:srgbClr val="FF0000"/>
                      </a:gs>
                    </a:gsLst>
                    <a:lin ang="0" scaled="1"/>
                    <a:tileRect/>
                  </a:gradFill>
                </a:rPr>
                <a:t>visible</a:t>
              </a:r>
              <a:endParaRPr lang="es-ES" sz="1400" dirty="0">
                <a:gradFill flip="none" rotWithShape="1">
                  <a:gsLst>
                    <a:gs pos="0">
                      <a:srgbClr val="7030A0"/>
                    </a:gs>
                    <a:gs pos="26000">
                      <a:srgbClr val="0070C0"/>
                    </a:gs>
                    <a:gs pos="76000">
                      <a:srgbClr val="FFFF00"/>
                    </a:gs>
                    <a:gs pos="52000">
                      <a:srgbClr val="00B050"/>
                    </a:gs>
                    <a:gs pos="100000">
                      <a:srgbClr val="FF0000"/>
                    </a:gs>
                  </a:gsLst>
                  <a:lin ang="0" scaled="1"/>
                  <a:tileRect/>
                </a:gradFill>
              </a:endParaRPr>
            </a:p>
          </p:txBody>
        </p:sp>
        <p:sp>
          <p:nvSpPr>
            <p:cNvPr id="11" name="CuadroTexto 10"/>
            <p:cNvSpPr txBox="1"/>
            <p:nvPr/>
          </p:nvSpPr>
          <p:spPr>
            <a:xfrm>
              <a:off x="5937909" y="4396082"/>
              <a:ext cx="915635" cy="307777"/>
            </a:xfrm>
            <a:prstGeom prst="rect">
              <a:avLst/>
            </a:prstGeom>
            <a:noFill/>
          </p:spPr>
          <p:txBody>
            <a:bodyPr wrap="none" rtlCol="0">
              <a:spAutoFit/>
            </a:bodyPr>
            <a:lstStyle/>
            <a:p>
              <a:r>
                <a:rPr lang="es-ES" sz="1400" dirty="0" smtClean="0">
                  <a:solidFill>
                    <a:srgbClr val="C00000"/>
                  </a:solidFill>
                </a:rPr>
                <a:t>infrarrojo</a:t>
              </a:r>
              <a:endParaRPr lang="es-ES" sz="1400" dirty="0">
                <a:solidFill>
                  <a:srgbClr val="C00000"/>
                </a:solidFill>
              </a:endParaRPr>
            </a:p>
          </p:txBody>
        </p:sp>
        <p:sp>
          <p:nvSpPr>
            <p:cNvPr id="12" name="Rectángulo 11"/>
            <p:cNvSpPr/>
            <p:nvPr/>
          </p:nvSpPr>
          <p:spPr>
            <a:xfrm>
              <a:off x="768626" y="1715043"/>
              <a:ext cx="7739270" cy="3014216"/>
            </a:xfrm>
            <a:prstGeom prst="rect">
              <a:avLst/>
            </a:prstGeom>
            <a:no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9" name="23 CuadroTexto"/>
          <p:cNvSpPr txBox="1"/>
          <p:nvPr/>
        </p:nvSpPr>
        <p:spPr>
          <a:xfrm>
            <a:off x="634344" y="5602961"/>
            <a:ext cx="7062780" cy="661720"/>
          </a:xfrm>
          <a:prstGeom prst="rect">
            <a:avLst/>
          </a:prstGeom>
          <a:noFill/>
        </p:spPr>
        <p:txBody>
          <a:bodyPr wrap="square" rtlCol="0">
            <a:spAutoFit/>
          </a:bodyPr>
          <a:lstStyle/>
          <a:p>
            <a:pPr marL="176213" indent="-176213">
              <a:spcAft>
                <a:spcPts val="600"/>
              </a:spcAft>
            </a:pPr>
            <a:r>
              <a:rPr lang="es-ES" sz="1600" dirty="0" smtClean="0">
                <a:solidFill>
                  <a:srgbClr val="00B0F0"/>
                </a:solidFill>
                <a:sym typeface="Wingdings"/>
              </a:rPr>
              <a:t>¿A qué se deben estas líneas que aparecen en los espectros?</a:t>
            </a:r>
          </a:p>
          <a:p>
            <a:pPr marL="176213" indent="-176213">
              <a:spcAft>
                <a:spcPts val="600"/>
              </a:spcAft>
            </a:pPr>
            <a:r>
              <a:rPr lang="es-ES" sz="1600" dirty="0">
                <a:solidFill>
                  <a:srgbClr val="00B0F0"/>
                </a:solidFill>
                <a:sym typeface="Wingdings"/>
              </a:rPr>
              <a:t>¿Por qué las series espectrales convergen</a:t>
            </a:r>
            <a:r>
              <a:rPr lang="es-ES" sz="1600" dirty="0" smtClean="0">
                <a:solidFill>
                  <a:srgbClr val="00B0F0"/>
                </a:solidFill>
                <a:sym typeface="Wingdings"/>
              </a:rPr>
              <a:t>?</a:t>
            </a:r>
            <a:endParaRPr lang="es-ES" sz="1600" dirty="0">
              <a:solidFill>
                <a:srgbClr val="00B0F0"/>
              </a:solidFill>
            </a:endParaRPr>
          </a:p>
        </p:txBody>
      </p:sp>
      <p:sp>
        <p:nvSpPr>
          <p:cNvPr id="14" name="CuadroTexto 13"/>
          <p:cNvSpPr txBox="1"/>
          <p:nvPr/>
        </p:nvSpPr>
        <p:spPr>
          <a:xfrm>
            <a:off x="600906" y="5227694"/>
            <a:ext cx="3161443" cy="338554"/>
          </a:xfrm>
          <a:prstGeom prst="rect">
            <a:avLst/>
          </a:prstGeom>
          <a:noFill/>
        </p:spPr>
        <p:txBody>
          <a:bodyPr wrap="none" rtlCol="0">
            <a:spAutoFit/>
          </a:bodyPr>
          <a:lstStyle/>
          <a:p>
            <a:r>
              <a:rPr lang="es-ES" sz="1600" dirty="0" smtClean="0"/>
              <a:t>Surgen las siguientes preguntas:</a:t>
            </a:r>
            <a:endParaRPr lang="es-ES" sz="1600" dirty="0"/>
          </a:p>
        </p:txBody>
      </p:sp>
    </p:spTree>
    <p:extLst>
      <p:ext uri="{BB962C8B-B14F-4D97-AF65-F5344CB8AC3E}">
        <p14:creationId xmlns:p14="http://schemas.microsoft.com/office/powerpoint/2010/main" val="12678485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9"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El modelo de Rutherford</a:t>
            </a:r>
            <a:endParaRPr lang="es-ES" b="1" dirty="0">
              <a:solidFill>
                <a:srgbClr val="00B0F0"/>
              </a:solidFill>
            </a:endParaRPr>
          </a:p>
        </p:txBody>
      </p:sp>
      <p:sp>
        <p:nvSpPr>
          <p:cNvPr id="15" name="13 CuadroTexto"/>
          <p:cNvSpPr txBox="1"/>
          <p:nvPr/>
        </p:nvSpPr>
        <p:spPr>
          <a:xfrm>
            <a:off x="656534" y="1715043"/>
            <a:ext cx="7194575" cy="338554"/>
          </a:xfrm>
          <a:prstGeom prst="rect">
            <a:avLst/>
          </a:prstGeom>
          <a:noFill/>
        </p:spPr>
        <p:txBody>
          <a:bodyPr wrap="square" rtlCol="0">
            <a:spAutoFit/>
          </a:bodyPr>
          <a:lstStyle/>
          <a:p>
            <a:r>
              <a:rPr lang="es-ES" sz="1600" dirty="0" smtClean="0"/>
              <a:t>En 1911 </a:t>
            </a:r>
            <a:r>
              <a:rPr lang="es-ES" sz="1600" b="1" dirty="0" smtClean="0"/>
              <a:t>Rutherford</a:t>
            </a:r>
            <a:r>
              <a:rPr lang="es-ES" sz="1600" dirty="0" smtClean="0"/>
              <a:t> estableció el siguiente modelo de átomo:</a:t>
            </a:r>
            <a:endParaRPr lang="es-ES" sz="1600" dirty="0"/>
          </a:p>
        </p:txBody>
      </p:sp>
      <p:sp>
        <p:nvSpPr>
          <p:cNvPr id="16" name="Rectangle 10"/>
          <p:cNvSpPr>
            <a:spLocks noChangeArrowheads="1"/>
          </p:cNvSpPr>
          <p:nvPr/>
        </p:nvSpPr>
        <p:spPr bwMode="auto">
          <a:xfrm>
            <a:off x="656534" y="2084375"/>
            <a:ext cx="6239566" cy="2769989"/>
          </a:xfrm>
          <a:prstGeom prst="rect">
            <a:avLst/>
          </a:prstGeom>
          <a:noFill/>
          <a:ln w="9525">
            <a:noFill/>
            <a:miter lim="800000"/>
            <a:headEnd/>
            <a:tailEnd/>
          </a:ln>
          <a:effectLst/>
        </p:spPr>
        <p:txBody>
          <a:bodyPr wrap="square" anchor="ctr">
            <a:spAutoFit/>
          </a:bodyPr>
          <a:lstStyle/>
          <a:p>
            <a:pPr marL="177800" indent="-177800" algn="just">
              <a:spcAft>
                <a:spcPts val="1200"/>
              </a:spcAft>
              <a:buFont typeface="Arial" panose="020B0604020202020204" pitchFamily="34" charset="0"/>
              <a:buChar char="•"/>
            </a:pPr>
            <a:r>
              <a:rPr lang="es-ES" sz="1600" dirty="0" smtClean="0"/>
              <a:t>Todo  </a:t>
            </a:r>
            <a:r>
              <a:rPr lang="es-ES" sz="1600" dirty="0"/>
              <a:t>átomo  está  formado  por  un  </a:t>
            </a:r>
            <a:r>
              <a:rPr lang="es-ES" sz="1600" b="1" dirty="0"/>
              <a:t>núcleo</a:t>
            </a:r>
            <a:r>
              <a:rPr lang="es-ES" sz="1600" dirty="0"/>
              <a:t>  y </a:t>
            </a:r>
            <a:r>
              <a:rPr lang="es-ES" sz="1600" b="1" dirty="0"/>
              <a:t>corteza</a:t>
            </a:r>
            <a:r>
              <a:rPr lang="es-ES" sz="1600" dirty="0" smtClean="0"/>
              <a:t>.</a:t>
            </a:r>
          </a:p>
          <a:p>
            <a:pPr marL="177800" indent="-177800" algn="just">
              <a:spcAft>
                <a:spcPts val="1200"/>
              </a:spcAft>
              <a:buFont typeface="Arial" panose="020B0604020202020204" pitchFamily="34" charset="0"/>
              <a:buChar char="•"/>
            </a:pPr>
            <a:r>
              <a:rPr lang="es-ES" sz="1600" dirty="0"/>
              <a:t>El  núcleo,  muy pesado,  y  de  muy  pequeño volumen,  formado por un número de protones igual al número  atómico y de neutrones igual a la diferencia entre la masa atómica y el número atómico, donde se concentra  toda la masa atómica. </a:t>
            </a:r>
          </a:p>
          <a:p>
            <a:pPr marL="177800" indent="-177800" algn="just">
              <a:spcAft>
                <a:spcPts val="1200"/>
              </a:spcAft>
              <a:buFont typeface="Arial" panose="020B0604020202020204" pitchFamily="34" charset="0"/>
              <a:buChar char="•"/>
            </a:pPr>
            <a:r>
              <a:rPr lang="es-ES" sz="1600" dirty="0" smtClean="0"/>
              <a:t>Existiendo </a:t>
            </a:r>
            <a:r>
              <a:rPr lang="es-ES" sz="1600" dirty="0"/>
              <a:t>un </a:t>
            </a:r>
            <a:r>
              <a:rPr lang="es-ES" sz="1600" b="1" dirty="0"/>
              <a:t>gran espacio vacío </a:t>
            </a:r>
            <a:r>
              <a:rPr lang="es-ES" sz="1600" dirty="0" smtClean="0"/>
              <a:t>entre </a:t>
            </a:r>
            <a:r>
              <a:rPr lang="es-ES" sz="1600" dirty="0"/>
              <a:t>el núcleo y la corteza. </a:t>
            </a:r>
          </a:p>
          <a:p>
            <a:pPr marL="177800" indent="-177800" algn="just">
              <a:spcAft>
                <a:spcPts val="1200"/>
              </a:spcAft>
              <a:buFont typeface="Arial" panose="020B0604020202020204" pitchFamily="34" charset="0"/>
              <a:buChar char="•"/>
            </a:pPr>
            <a:r>
              <a:rPr lang="es-ES" sz="1600" dirty="0"/>
              <a:t>Los  electrones  giran  a  grandes  distancias del  núcleo  de  modo  que la fuerza electrostática hace el papel de fuerza centrípeta</a:t>
            </a:r>
            <a:r>
              <a:rPr lang="es-ES" sz="1600" dirty="0" smtClean="0"/>
              <a:t>.</a:t>
            </a:r>
            <a:endParaRPr lang="es-ES" sz="16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4415" y="1774678"/>
            <a:ext cx="1633387" cy="2156943"/>
          </a:xfrm>
          <a:prstGeom prst="rect">
            <a:avLst/>
          </a:prstGeom>
        </p:spPr>
      </p:pic>
      <p:pic>
        <p:nvPicPr>
          <p:cNvPr id="20" name="Imagen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0244" y="4885142"/>
            <a:ext cx="1431746" cy="1426586"/>
          </a:xfrm>
          <a:prstGeom prst="rect">
            <a:avLst/>
          </a:prstGeom>
        </p:spPr>
      </p:pic>
    </p:spTree>
    <p:extLst>
      <p:ext uri="{BB962C8B-B14F-4D97-AF65-F5344CB8AC3E}">
        <p14:creationId xmlns:p14="http://schemas.microsoft.com/office/powerpoint/2010/main" val="24750763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9"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El modelo de Rutherford</a:t>
            </a:r>
            <a:endParaRPr lang="es-ES" b="1" dirty="0">
              <a:solidFill>
                <a:srgbClr val="00B0F0"/>
              </a:solidFill>
            </a:endParaRPr>
          </a:p>
        </p:txBody>
      </p:sp>
      <p:sp>
        <p:nvSpPr>
          <p:cNvPr id="8" name="Text Box 3"/>
          <p:cNvSpPr txBox="1">
            <a:spLocks noChangeArrowheads="1"/>
          </p:cNvSpPr>
          <p:nvPr/>
        </p:nvSpPr>
        <p:spPr bwMode="auto">
          <a:xfrm>
            <a:off x="681877" y="1715043"/>
            <a:ext cx="4448923" cy="2554545"/>
          </a:xfrm>
          <a:prstGeom prst="rect">
            <a:avLst/>
          </a:prstGeom>
          <a:noFill/>
          <a:ln w="9525">
            <a:noFill/>
            <a:miter lim="800000"/>
            <a:headEnd/>
            <a:tailEnd/>
          </a:ln>
          <a:effectLst/>
        </p:spPr>
        <p:txBody>
          <a:bodyPr wrap="square">
            <a:spAutoFit/>
          </a:bodyPr>
          <a:lstStyle/>
          <a:p>
            <a:pPr algn="just">
              <a:spcBef>
                <a:spcPct val="50000"/>
              </a:spcBef>
            </a:pPr>
            <a:r>
              <a:rPr lang="es-ES" sz="1600" dirty="0" smtClean="0">
                <a:latin typeface="+mn-lt"/>
                <a:cs typeface="Arial" pitchFamily="34" charset="0"/>
              </a:rPr>
              <a:t>El </a:t>
            </a:r>
            <a:r>
              <a:rPr lang="es-ES" sz="1600" dirty="0">
                <a:latin typeface="+mn-lt"/>
                <a:cs typeface="Arial" pitchFamily="34" charset="0"/>
              </a:rPr>
              <a:t>modelo atómico de </a:t>
            </a:r>
            <a:r>
              <a:rPr lang="es-ES" sz="1600" dirty="0" smtClean="0">
                <a:latin typeface="+mn-lt"/>
                <a:cs typeface="Arial" pitchFamily="34" charset="0"/>
              </a:rPr>
              <a:t>Rutherford </a:t>
            </a:r>
            <a:r>
              <a:rPr lang="es-ES" sz="1600" dirty="0">
                <a:latin typeface="+mn-lt"/>
                <a:cs typeface="Arial" pitchFamily="34" charset="0"/>
              </a:rPr>
              <a:t>presenta dos </a:t>
            </a:r>
            <a:r>
              <a:rPr lang="es-ES" sz="1600" b="1" dirty="0">
                <a:latin typeface="+mn-lt"/>
                <a:cs typeface="Arial" pitchFamily="34" charset="0"/>
              </a:rPr>
              <a:t>inconvenientes</a:t>
            </a:r>
            <a:r>
              <a:rPr lang="es-ES" sz="1600" dirty="0">
                <a:latin typeface="+mn-lt"/>
                <a:cs typeface="Arial" pitchFamily="34" charset="0"/>
              </a:rPr>
              <a:t> notables.</a:t>
            </a:r>
          </a:p>
          <a:p>
            <a:pPr marL="266700" indent="-266700" algn="just">
              <a:spcBef>
                <a:spcPct val="50000"/>
              </a:spcBef>
              <a:buFontTx/>
              <a:buAutoNum type="alphaLcParenR"/>
            </a:pPr>
            <a:r>
              <a:rPr lang="es-ES" sz="1600" dirty="0">
                <a:latin typeface="+mn-lt"/>
                <a:cs typeface="Arial" pitchFamily="34" charset="0"/>
              </a:rPr>
              <a:t>Contradice las leyes del electromagnetismo ya que el electrón debería emitir energía radiante al girar, perdiendo energía y cayendo finalmente sobre el núcleo.</a:t>
            </a:r>
          </a:p>
          <a:p>
            <a:pPr marL="266700" indent="-266700" algn="just">
              <a:spcBef>
                <a:spcPct val="50000"/>
              </a:spcBef>
              <a:buFontTx/>
              <a:buAutoNum type="alphaLcParenR"/>
            </a:pPr>
            <a:r>
              <a:rPr lang="es-ES" sz="1600" dirty="0">
                <a:latin typeface="+mn-lt"/>
                <a:cs typeface="Arial" pitchFamily="34" charset="0"/>
              </a:rPr>
              <a:t>No explica los espectros discontinuos formados por rayas de frecuencias determinadas</a:t>
            </a:r>
            <a:r>
              <a:rPr lang="es-ES" sz="1600" dirty="0" smtClean="0">
                <a:latin typeface="+mn-lt"/>
                <a:cs typeface="Arial" pitchFamily="34" charset="0"/>
              </a:rPr>
              <a:t>.</a:t>
            </a:r>
            <a:endParaRPr lang="es-ES" sz="1600" dirty="0">
              <a:latin typeface="+mn-lt"/>
              <a:cs typeface="Arial"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1910" y="1715043"/>
            <a:ext cx="3352800" cy="2743200"/>
          </a:xfrm>
          <a:prstGeom prst="rect">
            <a:avLst/>
          </a:prstGeom>
        </p:spPr>
      </p:pic>
    </p:spTree>
    <p:extLst>
      <p:ext uri="{BB962C8B-B14F-4D97-AF65-F5344CB8AC3E}">
        <p14:creationId xmlns:p14="http://schemas.microsoft.com/office/powerpoint/2010/main" val="3516078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uadroTexto 32"/>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1. La crisis de la Física Clásica</a:t>
            </a:r>
            <a:endParaRPr lang="es-ES" sz="1600" b="1" dirty="0">
              <a:solidFill>
                <a:schemeClr val="bg1"/>
              </a:solidFill>
            </a:endParaRPr>
          </a:p>
        </p:txBody>
      </p:sp>
      <p:grpSp>
        <p:nvGrpSpPr>
          <p:cNvPr id="52" name="Group 2050"/>
          <p:cNvGrpSpPr>
            <a:grpSpLocks/>
          </p:cNvGrpSpPr>
          <p:nvPr/>
        </p:nvGrpSpPr>
        <p:grpSpPr bwMode="auto">
          <a:xfrm>
            <a:off x="692568" y="1273036"/>
            <a:ext cx="3405910" cy="2399973"/>
            <a:chOff x="240" y="720"/>
            <a:chExt cx="2256" cy="1617"/>
          </a:xfrm>
        </p:grpSpPr>
        <p:pic>
          <p:nvPicPr>
            <p:cNvPr id="68" name="Picture 2051" descr="newton"/>
            <p:cNvPicPr>
              <a:picLocks noChangeAspect="1" noChangeArrowheads="1"/>
            </p:cNvPicPr>
            <p:nvPr/>
          </p:nvPicPr>
          <p:blipFill>
            <a:blip r:embed="rId2"/>
            <a:srcRect/>
            <a:stretch>
              <a:fillRect/>
            </a:stretch>
          </p:blipFill>
          <p:spPr bwMode="auto">
            <a:xfrm>
              <a:off x="432" y="1056"/>
              <a:ext cx="907" cy="1200"/>
            </a:xfrm>
            <a:prstGeom prst="rect">
              <a:avLst/>
            </a:prstGeom>
            <a:noFill/>
          </p:spPr>
        </p:pic>
        <p:sp>
          <p:nvSpPr>
            <p:cNvPr id="70" name="Rectangle 2052"/>
            <p:cNvSpPr>
              <a:spLocks noChangeArrowheads="1"/>
            </p:cNvSpPr>
            <p:nvPr/>
          </p:nvSpPr>
          <p:spPr bwMode="auto">
            <a:xfrm>
              <a:off x="240" y="816"/>
              <a:ext cx="2256" cy="1521"/>
            </a:xfrm>
            <a:prstGeom prst="rect">
              <a:avLst/>
            </a:prstGeom>
            <a:noFill/>
            <a:ln w="57150">
              <a:solidFill>
                <a:srgbClr val="FF0000"/>
              </a:solidFill>
              <a:miter lim="800000"/>
              <a:headEnd/>
              <a:tailEnd/>
            </a:ln>
            <a:effectLst/>
          </p:spPr>
          <p:txBody>
            <a:bodyPr wrap="none" anchor="ctr"/>
            <a:lstStyle/>
            <a:p>
              <a:endParaRPr lang="es-ES" dirty="0"/>
            </a:p>
          </p:txBody>
        </p:sp>
        <p:sp>
          <p:nvSpPr>
            <p:cNvPr id="72" name="Text Box 2053"/>
            <p:cNvSpPr txBox="1">
              <a:spLocks noChangeArrowheads="1"/>
            </p:cNvSpPr>
            <p:nvPr/>
          </p:nvSpPr>
          <p:spPr bwMode="auto">
            <a:xfrm>
              <a:off x="1488" y="1392"/>
              <a:ext cx="816" cy="288"/>
            </a:xfrm>
            <a:prstGeom prst="rect">
              <a:avLst/>
            </a:prstGeom>
            <a:solidFill>
              <a:srgbClr val="FFFF00"/>
            </a:solidFill>
            <a:ln w="38100">
              <a:noFill/>
              <a:miter lim="800000"/>
              <a:headEnd/>
              <a:tailEnd/>
            </a:ln>
            <a:effectLst/>
          </p:spPr>
          <p:txBody>
            <a:bodyPr>
              <a:spAutoFit/>
            </a:bodyPr>
            <a:lstStyle/>
            <a:p>
              <a:pPr algn="ctr" eaLnBrk="0" hangingPunct="0">
                <a:spcBef>
                  <a:spcPct val="50000"/>
                </a:spcBef>
              </a:pPr>
              <a:r>
                <a:rPr lang="it-IT" b="1">
                  <a:solidFill>
                    <a:srgbClr val="FF0000"/>
                  </a:solidFill>
                </a:rPr>
                <a:t>F </a:t>
              </a:r>
              <a:r>
                <a:rPr lang="it-IT" b="1">
                  <a:solidFill>
                    <a:srgbClr val="FF0000"/>
                  </a:solidFill>
                  <a:sym typeface="Symbol" pitchFamily="18" charset="2"/>
                </a:rPr>
                <a:t> m a</a:t>
              </a:r>
              <a:endParaRPr lang="it-IT"/>
            </a:p>
          </p:txBody>
        </p:sp>
        <p:sp>
          <p:nvSpPr>
            <p:cNvPr id="74" name="Text Box 2054"/>
            <p:cNvSpPr txBox="1">
              <a:spLocks noChangeArrowheads="1"/>
            </p:cNvSpPr>
            <p:nvPr/>
          </p:nvSpPr>
          <p:spPr bwMode="auto">
            <a:xfrm>
              <a:off x="672" y="720"/>
              <a:ext cx="1392" cy="286"/>
            </a:xfrm>
            <a:prstGeom prst="rect">
              <a:avLst/>
            </a:prstGeom>
            <a:solidFill>
              <a:schemeClr val="bg1"/>
            </a:solidFill>
            <a:ln w="57150">
              <a:solidFill>
                <a:srgbClr val="FF0000"/>
              </a:solidFill>
              <a:miter lim="800000"/>
              <a:headEnd/>
              <a:tailEnd/>
            </a:ln>
            <a:effectLst/>
          </p:spPr>
          <p:txBody>
            <a:bodyPr>
              <a:spAutoFit/>
            </a:bodyPr>
            <a:lstStyle/>
            <a:p>
              <a:pPr algn="ctr" eaLnBrk="0" hangingPunct="0">
                <a:spcBef>
                  <a:spcPct val="50000"/>
                </a:spcBef>
              </a:pPr>
              <a:r>
                <a:rPr lang="it-IT" sz="2000" b="1">
                  <a:latin typeface="Comic Sans MS" pitchFamily="66" charset="0"/>
                </a:rPr>
                <a:t>MECANICA</a:t>
              </a:r>
              <a:endParaRPr lang="it-IT"/>
            </a:p>
          </p:txBody>
        </p:sp>
        <p:sp>
          <p:nvSpPr>
            <p:cNvPr id="75" name="Text Box 2055"/>
            <p:cNvSpPr txBox="1">
              <a:spLocks noChangeArrowheads="1"/>
            </p:cNvSpPr>
            <p:nvPr/>
          </p:nvSpPr>
          <p:spPr bwMode="auto">
            <a:xfrm>
              <a:off x="1392" y="1104"/>
              <a:ext cx="1067" cy="249"/>
            </a:xfrm>
            <a:prstGeom prst="rect">
              <a:avLst/>
            </a:prstGeom>
            <a:noFill/>
            <a:ln w="9525">
              <a:noFill/>
              <a:miter lim="800000"/>
              <a:headEnd/>
              <a:tailEnd/>
            </a:ln>
            <a:effectLst/>
          </p:spPr>
          <p:txBody>
            <a:bodyPr wrap="square">
              <a:spAutoFit/>
            </a:bodyPr>
            <a:lstStyle/>
            <a:p>
              <a:pPr eaLnBrk="0" hangingPunct="0">
                <a:spcBef>
                  <a:spcPct val="50000"/>
                </a:spcBef>
              </a:pPr>
              <a:r>
                <a:rPr lang="it-IT" sz="1800" b="1" dirty="0">
                  <a:latin typeface="Arial" charset="0"/>
                </a:rPr>
                <a:t>Newton 1686</a:t>
              </a:r>
            </a:p>
          </p:txBody>
        </p:sp>
        <p:sp>
          <p:nvSpPr>
            <p:cNvPr id="76" name="Text Box 2056"/>
            <p:cNvSpPr txBox="1">
              <a:spLocks noChangeArrowheads="1"/>
            </p:cNvSpPr>
            <p:nvPr/>
          </p:nvSpPr>
          <p:spPr bwMode="auto">
            <a:xfrm>
              <a:off x="1488" y="1776"/>
              <a:ext cx="904" cy="415"/>
            </a:xfrm>
            <a:prstGeom prst="rect">
              <a:avLst/>
            </a:prstGeom>
            <a:noFill/>
            <a:ln w="9525">
              <a:noFill/>
              <a:miter lim="800000"/>
              <a:headEnd/>
              <a:tailEnd/>
            </a:ln>
            <a:effectLst/>
          </p:spPr>
          <p:txBody>
            <a:bodyPr wrap="square">
              <a:spAutoFit/>
            </a:bodyPr>
            <a:lstStyle/>
            <a:p>
              <a:pPr algn="ctr" eaLnBrk="0" hangingPunct="0">
                <a:spcBef>
                  <a:spcPct val="50000"/>
                </a:spcBef>
              </a:pPr>
              <a:r>
                <a:rPr lang="it-IT" sz="1800" b="1" dirty="0">
                  <a:solidFill>
                    <a:srgbClr val="FF0000"/>
                  </a:solidFill>
                  <a:latin typeface="Comic Sans MS" pitchFamily="66" charset="0"/>
                </a:rPr>
                <a:t>Ec. del </a:t>
              </a:r>
              <a:r>
                <a:rPr lang="it-IT" sz="1600" b="1" dirty="0">
                  <a:solidFill>
                    <a:srgbClr val="FF0000"/>
                  </a:solidFill>
                  <a:latin typeface="Comic Sans MS" pitchFamily="66" charset="0"/>
                </a:rPr>
                <a:t>movimiento</a:t>
              </a:r>
              <a:endParaRPr lang="it-IT" sz="1600" b="1" dirty="0">
                <a:latin typeface="Comic Sans MS" pitchFamily="66" charset="0"/>
              </a:endParaRPr>
            </a:p>
          </p:txBody>
        </p:sp>
      </p:grpSp>
      <p:grpSp>
        <p:nvGrpSpPr>
          <p:cNvPr id="77" name="Group 2062"/>
          <p:cNvGrpSpPr>
            <a:grpSpLocks/>
          </p:cNvGrpSpPr>
          <p:nvPr/>
        </p:nvGrpSpPr>
        <p:grpSpPr bwMode="auto">
          <a:xfrm>
            <a:off x="672612" y="3755067"/>
            <a:ext cx="7897093" cy="2371437"/>
            <a:chOff x="240" y="2448"/>
            <a:chExt cx="5328" cy="1632"/>
          </a:xfrm>
        </p:grpSpPr>
        <p:sp>
          <p:nvSpPr>
            <p:cNvPr id="78" name="Rectangle 2063"/>
            <p:cNvSpPr>
              <a:spLocks noChangeArrowheads="1"/>
            </p:cNvSpPr>
            <p:nvPr/>
          </p:nvSpPr>
          <p:spPr bwMode="auto">
            <a:xfrm>
              <a:off x="240" y="2544"/>
              <a:ext cx="5328" cy="1536"/>
            </a:xfrm>
            <a:prstGeom prst="rect">
              <a:avLst/>
            </a:prstGeom>
            <a:noFill/>
            <a:ln w="57150">
              <a:solidFill>
                <a:schemeClr val="tx1"/>
              </a:solidFill>
              <a:miter lim="800000"/>
              <a:headEnd/>
              <a:tailEnd/>
            </a:ln>
            <a:effectLst/>
          </p:spPr>
          <p:txBody>
            <a:bodyPr wrap="none" anchor="ctr"/>
            <a:lstStyle/>
            <a:p>
              <a:endParaRPr lang="es-ES" dirty="0"/>
            </a:p>
          </p:txBody>
        </p:sp>
        <p:pic>
          <p:nvPicPr>
            <p:cNvPr id="80" name="Picture 2064" descr="lightning3"/>
            <p:cNvPicPr>
              <a:picLocks noChangeAspect="1" noChangeArrowheads="1"/>
            </p:cNvPicPr>
            <p:nvPr/>
          </p:nvPicPr>
          <p:blipFill>
            <a:blip r:embed="rId3"/>
            <a:srcRect/>
            <a:stretch>
              <a:fillRect/>
            </a:stretch>
          </p:blipFill>
          <p:spPr bwMode="auto">
            <a:xfrm>
              <a:off x="288" y="2640"/>
              <a:ext cx="867" cy="1296"/>
            </a:xfrm>
            <a:prstGeom prst="rect">
              <a:avLst/>
            </a:prstGeom>
            <a:noFill/>
          </p:spPr>
        </p:pic>
        <p:pic>
          <p:nvPicPr>
            <p:cNvPr id="82" name="Picture 2065" descr="emus"/>
            <p:cNvPicPr>
              <a:picLocks noChangeAspect="1" noChangeArrowheads="1"/>
            </p:cNvPicPr>
            <p:nvPr/>
          </p:nvPicPr>
          <p:blipFill>
            <a:blip r:embed="rId4"/>
            <a:srcRect/>
            <a:stretch>
              <a:fillRect/>
            </a:stretch>
          </p:blipFill>
          <p:spPr bwMode="auto">
            <a:xfrm>
              <a:off x="3408" y="2832"/>
              <a:ext cx="2016" cy="1163"/>
            </a:xfrm>
            <a:prstGeom prst="rect">
              <a:avLst/>
            </a:prstGeom>
            <a:noFill/>
          </p:spPr>
        </p:pic>
        <p:pic>
          <p:nvPicPr>
            <p:cNvPr id="83" name="Picture 2066" descr="bar"/>
            <p:cNvPicPr>
              <a:picLocks noChangeAspect="1" noChangeArrowheads="1"/>
            </p:cNvPicPr>
            <p:nvPr/>
          </p:nvPicPr>
          <p:blipFill>
            <a:blip r:embed="rId5"/>
            <a:srcRect/>
            <a:stretch>
              <a:fillRect/>
            </a:stretch>
          </p:blipFill>
          <p:spPr bwMode="auto">
            <a:xfrm>
              <a:off x="1248" y="2832"/>
              <a:ext cx="831" cy="1008"/>
            </a:xfrm>
            <a:prstGeom prst="rect">
              <a:avLst/>
            </a:prstGeom>
            <a:noFill/>
          </p:spPr>
        </p:pic>
        <p:pic>
          <p:nvPicPr>
            <p:cNvPr id="85" name="Picture 2067" descr="maxwell"/>
            <p:cNvPicPr>
              <a:picLocks noChangeAspect="1" noChangeArrowheads="1"/>
            </p:cNvPicPr>
            <p:nvPr/>
          </p:nvPicPr>
          <p:blipFill>
            <a:blip r:embed="rId6"/>
            <a:srcRect/>
            <a:stretch>
              <a:fillRect/>
            </a:stretch>
          </p:blipFill>
          <p:spPr bwMode="auto">
            <a:xfrm>
              <a:off x="2256" y="2784"/>
              <a:ext cx="977" cy="1167"/>
            </a:xfrm>
            <a:prstGeom prst="rect">
              <a:avLst/>
            </a:prstGeom>
            <a:noFill/>
          </p:spPr>
        </p:pic>
        <p:sp>
          <p:nvSpPr>
            <p:cNvPr id="86" name="Text Box 2068"/>
            <p:cNvSpPr txBox="1">
              <a:spLocks noChangeArrowheads="1"/>
            </p:cNvSpPr>
            <p:nvPr/>
          </p:nvSpPr>
          <p:spPr bwMode="auto">
            <a:xfrm>
              <a:off x="1440" y="2448"/>
              <a:ext cx="2640" cy="286"/>
            </a:xfrm>
            <a:prstGeom prst="rect">
              <a:avLst/>
            </a:prstGeom>
            <a:solidFill>
              <a:schemeClr val="bg1"/>
            </a:solidFill>
            <a:ln w="57150">
              <a:solidFill>
                <a:schemeClr val="tx1"/>
              </a:solidFill>
              <a:miter lim="800000"/>
              <a:headEnd/>
              <a:tailEnd/>
            </a:ln>
            <a:effectLst/>
          </p:spPr>
          <p:txBody>
            <a:bodyPr>
              <a:spAutoFit/>
            </a:bodyPr>
            <a:lstStyle/>
            <a:p>
              <a:pPr algn="ctr" eaLnBrk="0" hangingPunct="0">
                <a:spcBef>
                  <a:spcPct val="50000"/>
                </a:spcBef>
              </a:pPr>
              <a:r>
                <a:rPr lang="it-IT" sz="2000" b="1" dirty="0">
                  <a:latin typeface="Comic Sans MS" pitchFamily="66" charset="0"/>
                </a:rPr>
                <a:t>ELECTROMAGNETISMO</a:t>
              </a:r>
              <a:endParaRPr lang="it-IT" sz="2000" dirty="0"/>
            </a:p>
          </p:txBody>
        </p:sp>
        <p:sp>
          <p:nvSpPr>
            <p:cNvPr id="89" name="Text Box 2069"/>
            <p:cNvSpPr txBox="1">
              <a:spLocks noChangeArrowheads="1"/>
            </p:cNvSpPr>
            <p:nvPr/>
          </p:nvSpPr>
          <p:spPr bwMode="auto">
            <a:xfrm>
              <a:off x="1488" y="3792"/>
              <a:ext cx="1104" cy="231"/>
            </a:xfrm>
            <a:prstGeom prst="rect">
              <a:avLst/>
            </a:prstGeom>
            <a:solidFill>
              <a:schemeClr val="bg1"/>
            </a:solidFill>
            <a:ln w="9525">
              <a:noFill/>
              <a:miter lim="800000"/>
              <a:headEnd/>
              <a:tailEnd/>
            </a:ln>
            <a:effectLst/>
          </p:spPr>
          <p:txBody>
            <a:bodyPr>
              <a:spAutoFit/>
            </a:bodyPr>
            <a:lstStyle/>
            <a:p>
              <a:pPr eaLnBrk="0" hangingPunct="0">
                <a:spcBef>
                  <a:spcPct val="50000"/>
                </a:spcBef>
              </a:pPr>
              <a:r>
                <a:rPr lang="it-IT" sz="1800" b="1">
                  <a:latin typeface="Arial" charset="0"/>
                </a:rPr>
                <a:t>Maxwell 1865</a:t>
              </a:r>
            </a:p>
          </p:txBody>
        </p:sp>
      </p:grpSp>
      <p:grpSp>
        <p:nvGrpSpPr>
          <p:cNvPr id="91" name="37 Grupo"/>
          <p:cNvGrpSpPr/>
          <p:nvPr/>
        </p:nvGrpSpPr>
        <p:grpSpPr>
          <a:xfrm>
            <a:off x="4195666" y="1273036"/>
            <a:ext cx="4350327" cy="2403763"/>
            <a:chOff x="4257962" y="1660237"/>
            <a:chExt cx="4350327" cy="2403763"/>
          </a:xfrm>
        </p:grpSpPr>
        <p:grpSp>
          <p:nvGrpSpPr>
            <p:cNvPr id="92" name="Group 2057"/>
            <p:cNvGrpSpPr>
              <a:grpSpLocks/>
            </p:cNvGrpSpPr>
            <p:nvPr/>
          </p:nvGrpSpPr>
          <p:grpSpPr bwMode="auto">
            <a:xfrm>
              <a:off x="4257962" y="1660237"/>
              <a:ext cx="4350327" cy="2403763"/>
              <a:chOff x="2784" y="720"/>
              <a:chExt cx="2784" cy="1632"/>
            </a:xfrm>
          </p:grpSpPr>
          <p:sp>
            <p:nvSpPr>
              <p:cNvPr id="97" name="Rectangle 2059"/>
              <p:cNvSpPr>
                <a:spLocks noChangeArrowheads="1"/>
              </p:cNvSpPr>
              <p:nvPr/>
            </p:nvSpPr>
            <p:spPr bwMode="auto">
              <a:xfrm>
                <a:off x="2784" y="816"/>
                <a:ext cx="2784" cy="1536"/>
              </a:xfrm>
              <a:prstGeom prst="rect">
                <a:avLst/>
              </a:prstGeom>
              <a:noFill/>
              <a:ln w="57150">
                <a:solidFill>
                  <a:schemeClr val="accent2"/>
                </a:solidFill>
                <a:miter lim="800000"/>
                <a:headEnd/>
                <a:tailEnd/>
              </a:ln>
              <a:effectLst/>
            </p:spPr>
            <p:txBody>
              <a:bodyPr wrap="none" anchor="ctr"/>
              <a:lstStyle/>
              <a:p>
                <a:endParaRPr lang="es-ES" dirty="0"/>
              </a:p>
            </p:txBody>
          </p:sp>
          <p:sp>
            <p:nvSpPr>
              <p:cNvPr id="98" name="Text Box 2060"/>
              <p:cNvSpPr txBox="1">
                <a:spLocks noChangeArrowheads="1"/>
              </p:cNvSpPr>
              <p:nvPr/>
            </p:nvSpPr>
            <p:spPr bwMode="auto">
              <a:xfrm>
                <a:off x="2861" y="720"/>
                <a:ext cx="2640" cy="272"/>
              </a:xfrm>
              <a:prstGeom prst="rect">
                <a:avLst/>
              </a:prstGeom>
              <a:solidFill>
                <a:schemeClr val="bg1"/>
              </a:solidFill>
              <a:ln w="57150">
                <a:solidFill>
                  <a:schemeClr val="accent2"/>
                </a:solidFill>
                <a:miter lim="800000"/>
                <a:headEnd/>
                <a:tailEnd/>
              </a:ln>
              <a:effectLst/>
            </p:spPr>
            <p:txBody>
              <a:bodyPr>
                <a:spAutoFit/>
              </a:bodyPr>
              <a:lstStyle/>
              <a:p>
                <a:pPr algn="ctr" eaLnBrk="0" hangingPunct="0">
                  <a:spcBef>
                    <a:spcPct val="50000"/>
                  </a:spcBef>
                </a:pPr>
                <a:r>
                  <a:rPr lang="it-IT" sz="2000" b="1" dirty="0" smtClean="0">
                    <a:latin typeface="Comic Sans MS" pitchFamily="66" charset="0"/>
                  </a:rPr>
                  <a:t>TERMODINÁMICA</a:t>
                </a:r>
                <a:endParaRPr lang="it-IT" sz="2000" dirty="0"/>
              </a:p>
            </p:txBody>
          </p:sp>
        </p:grpSp>
        <p:pic>
          <p:nvPicPr>
            <p:cNvPr id="93" name="Picture 2" descr="http://upload.wikimedia.org/wikipedia/commons/8/8a/Triple_expansion_engine_animation.gif">
              <a:hlinkClick r:id="rId7" tooltip="Motor a vapor de triple expansión."/>
            </p:cNvPr>
            <p:cNvPicPr>
              <a:picLocks noChangeAspect="1" noChangeArrowheads="1" noCrop="1"/>
            </p:cNvPicPr>
            <p:nvPr/>
          </p:nvPicPr>
          <p:blipFill>
            <a:blip r:embed="rId8"/>
            <a:srcRect/>
            <a:stretch>
              <a:fillRect/>
            </a:stretch>
          </p:blipFill>
          <p:spPr bwMode="auto">
            <a:xfrm>
              <a:off x="6436303" y="2331301"/>
              <a:ext cx="1950315" cy="1426168"/>
            </a:xfrm>
            <a:prstGeom prst="rect">
              <a:avLst/>
            </a:prstGeom>
            <a:noFill/>
          </p:spPr>
        </p:pic>
        <p:pic>
          <p:nvPicPr>
            <p:cNvPr id="95" name="Picture 4" descr="Rudolf Clausius – founding thermodynamicist and originator of the concept of entropy">
              <a:hlinkClick r:id="rId9" tooltip="Rudolf Clausius – founding thermodynamicist and originator of the concept of entropy"/>
            </p:cNvPr>
            <p:cNvPicPr>
              <a:picLocks noChangeAspect="1" noChangeArrowheads="1"/>
            </p:cNvPicPr>
            <p:nvPr/>
          </p:nvPicPr>
          <p:blipFill>
            <a:blip r:embed="rId10"/>
            <a:srcRect/>
            <a:stretch>
              <a:fillRect/>
            </a:stretch>
          </p:blipFill>
          <p:spPr bwMode="auto">
            <a:xfrm>
              <a:off x="4653684" y="2178000"/>
              <a:ext cx="1423843" cy="1685831"/>
            </a:xfrm>
            <a:prstGeom prst="rect">
              <a:avLst/>
            </a:prstGeom>
            <a:noFill/>
          </p:spPr>
        </p:pic>
        <p:sp>
          <p:nvSpPr>
            <p:cNvPr id="96" name="Text Box 2055"/>
            <p:cNvSpPr txBox="1">
              <a:spLocks noChangeArrowheads="1"/>
            </p:cNvSpPr>
            <p:nvPr/>
          </p:nvSpPr>
          <p:spPr bwMode="auto">
            <a:xfrm>
              <a:off x="5052733" y="3620248"/>
              <a:ext cx="1708286" cy="369332"/>
            </a:xfrm>
            <a:prstGeom prst="rect">
              <a:avLst/>
            </a:prstGeom>
            <a:solidFill>
              <a:schemeClr val="bg1"/>
            </a:solidFill>
            <a:ln w="9525">
              <a:noFill/>
              <a:miter lim="800000"/>
              <a:headEnd/>
              <a:tailEnd/>
            </a:ln>
            <a:effectLst/>
          </p:spPr>
          <p:txBody>
            <a:bodyPr wrap="square">
              <a:spAutoFit/>
            </a:bodyPr>
            <a:lstStyle/>
            <a:p>
              <a:pPr eaLnBrk="0" hangingPunct="0">
                <a:spcBef>
                  <a:spcPct val="50000"/>
                </a:spcBef>
              </a:pPr>
              <a:r>
                <a:rPr lang="it-IT" sz="1800" b="1" dirty="0" smtClean="0">
                  <a:latin typeface="Arial" charset="0"/>
                </a:rPr>
                <a:t>Clausius 1822</a:t>
              </a:r>
              <a:endParaRPr lang="it-IT" sz="1800" b="1" dirty="0">
                <a:latin typeface="Arial" charset="0"/>
              </a:endParaRPr>
            </a:p>
          </p:txBody>
        </p:sp>
      </p:grpSp>
    </p:spTree>
    <p:extLst>
      <p:ext uri="{BB962C8B-B14F-4D97-AF65-F5344CB8AC3E}">
        <p14:creationId xmlns:p14="http://schemas.microsoft.com/office/powerpoint/2010/main" val="15330250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9"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El átomo de Bohr</a:t>
            </a:r>
            <a:endParaRPr lang="es-ES" b="1" dirty="0">
              <a:solidFill>
                <a:srgbClr val="00B0F0"/>
              </a:solidFill>
            </a:endParaRPr>
          </a:p>
        </p:txBody>
      </p:sp>
      <p:sp>
        <p:nvSpPr>
          <p:cNvPr id="8" name="Text Box 3"/>
          <p:cNvSpPr txBox="1">
            <a:spLocks noChangeArrowheads="1"/>
          </p:cNvSpPr>
          <p:nvPr/>
        </p:nvSpPr>
        <p:spPr bwMode="auto">
          <a:xfrm>
            <a:off x="681877" y="1715043"/>
            <a:ext cx="5083923" cy="1815882"/>
          </a:xfrm>
          <a:prstGeom prst="rect">
            <a:avLst/>
          </a:prstGeom>
          <a:noFill/>
          <a:ln w="9525">
            <a:noFill/>
            <a:miter lim="800000"/>
            <a:headEnd/>
            <a:tailEnd/>
          </a:ln>
          <a:effectLst/>
        </p:spPr>
        <p:txBody>
          <a:bodyPr wrap="square">
            <a:spAutoFit/>
          </a:bodyPr>
          <a:lstStyle/>
          <a:p>
            <a:pPr algn="just">
              <a:spcBef>
                <a:spcPct val="50000"/>
              </a:spcBef>
            </a:pPr>
            <a:r>
              <a:rPr lang="es-ES" sz="1600" b="1" dirty="0">
                <a:cs typeface="Arial" pitchFamily="34" charset="0"/>
              </a:rPr>
              <a:t>Niels Bohr </a:t>
            </a:r>
            <a:r>
              <a:rPr lang="es-ES" sz="1600" dirty="0">
                <a:cs typeface="Arial" pitchFamily="34" charset="0"/>
              </a:rPr>
              <a:t>modifica el modelo de Rutherford respetando la idea de orbitas circulares de los electrones, pero aplica la teoría cuántica de Max Planck, según ésta</a:t>
            </a:r>
            <a:r>
              <a:rPr lang="es-ES" sz="1600" i="1" dirty="0">
                <a:solidFill>
                  <a:srgbClr val="00B0F0"/>
                </a:solidFill>
                <a:cs typeface="Arial" pitchFamily="34" charset="0"/>
              </a:rPr>
              <a:t>, la emisión de energía radiante no se hace de forma continua </a:t>
            </a:r>
            <a:r>
              <a:rPr lang="es-ES" sz="1600" dirty="0">
                <a:cs typeface="Arial" pitchFamily="34" charset="0"/>
              </a:rPr>
              <a:t>sino en forma de cantidades discretas, </a:t>
            </a:r>
            <a:r>
              <a:rPr lang="es-ES" sz="1600" b="1" dirty="0">
                <a:cs typeface="Arial" pitchFamily="34" charset="0"/>
              </a:rPr>
              <a:t>cuantos</a:t>
            </a:r>
            <a:r>
              <a:rPr lang="es-ES" sz="1600" dirty="0">
                <a:cs typeface="Arial" pitchFamily="34" charset="0"/>
              </a:rPr>
              <a:t> de energía según la ecuación: </a:t>
            </a:r>
          </a:p>
        </p:txBody>
      </p:sp>
      <mc:AlternateContent xmlns:mc="http://schemas.openxmlformats.org/markup-compatibility/2006" xmlns:a14="http://schemas.microsoft.com/office/drawing/2010/main">
        <mc:Choice Requires="a14">
          <p:sp>
            <p:nvSpPr>
              <p:cNvPr id="11" name="9 CuadroTexto"/>
              <p:cNvSpPr txBox="1"/>
              <p:nvPr/>
            </p:nvSpPr>
            <p:spPr>
              <a:xfrm>
                <a:off x="2587598" y="3530925"/>
                <a:ext cx="995594" cy="338554"/>
              </a:xfrm>
              <a:prstGeom prst="rect">
                <a:avLst/>
              </a:prstGeom>
              <a:noFill/>
              <a:effectLst/>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a:ea typeface="Cambria Math"/>
                        </a:rPr>
                        <m:t>∆</m:t>
                      </m:r>
                      <m:r>
                        <a:rPr lang="es-ES" sz="1600" b="0" i="1" smtClean="0">
                          <a:latin typeface="Cambria Math"/>
                          <a:ea typeface="Cambria Math"/>
                        </a:rPr>
                        <m:t>𝐸</m:t>
                      </m:r>
                      <m:r>
                        <a:rPr lang="es-ES" sz="1600" b="0" i="1" smtClean="0">
                          <a:latin typeface="Cambria Math"/>
                          <a:ea typeface="Cambria Math"/>
                        </a:rPr>
                        <m:t>=</m:t>
                      </m:r>
                      <m:r>
                        <a:rPr lang="es-ES" sz="1600" b="0" i="1" smtClean="0">
                          <a:latin typeface="Cambria Math"/>
                          <a:ea typeface="Cambria Math"/>
                        </a:rPr>
                        <m:t>h𝑓</m:t>
                      </m:r>
                    </m:oMath>
                  </m:oMathPara>
                </a14:m>
                <a:endParaRPr lang="es-ES" sz="1600" dirty="0"/>
              </a:p>
            </p:txBody>
          </p:sp>
        </mc:Choice>
        <mc:Fallback xmlns="">
          <p:sp>
            <p:nvSpPr>
              <p:cNvPr id="11" name="9 CuadroTexto"/>
              <p:cNvSpPr txBox="1">
                <a:spLocks noRot="1" noChangeAspect="1" noMove="1" noResize="1" noEditPoints="1" noAdjustHandles="1" noChangeArrowheads="1" noChangeShapeType="1" noTextEdit="1"/>
              </p:cNvSpPr>
              <p:nvPr/>
            </p:nvSpPr>
            <p:spPr>
              <a:xfrm>
                <a:off x="2587598" y="3530925"/>
                <a:ext cx="995594" cy="338554"/>
              </a:xfrm>
              <a:prstGeom prst="rect">
                <a:avLst/>
              </a:prstGeom>
              <a:blipFill>
                <a:blip r:embed="rId2"/>
                <a:stretch>
                  <a:fillRect b="-7143"/>
                </a:stretch>
              </a:blipFill>
              <a:effectLst/>
            </p:spPr>
            <p:txBody>
              <a:bodyPr/>
              <a:lstStyle/>
              <a:p>
                <a:r>
                  <a:rPr lang="es-ES">
                    <a:noFill/>
                  </a:rPr>
                  <a:t> </a:t>
                </a:r>
              </a:p>
            </p:txBody>
          </p:sp>
        </mc:Fallback>
      </mc:AlternateContent>
      <p:sp>
        <p:nvSpPr>
          <p:cNvPr id="12" name="15 Rectángulo"/>
          <p:cNvSpPr/>
          <p:nvPr/>
        </p:nvSpPr>
        <p:spPr>
          <a:xfrm>
            <a:off x="681877" y="4041250"/>
            <a:ext cx="4975230" cy="584775"/>
          </a:xfrm>
          <a:prstGeom prst="rect">
            <a:avLst/>
          </a:prstGeom>
        </p:spPr>
        <p:txBody>
          <a:bodyPr wrap="square">
            <a:spAutoFit/>
          </a:bodyPr>
          <a:lstStyle/>
          <a:p>
            <a:pPr algn="just"/>
            <a:r>
              <a:rPr lang="es-ES" sz="1600" dirty="0" smtClean="0">
                <a:cs typeface="Arial" pitchFamily="34" charset="0"/>
              </a:rPr>
              <a:t>Su estudio se basó en el átomo de H y en el de iones hidrogenoides, con un solo electrón.</a:t>
            </a:r>
            <a:endParaRPr lang="es-ES" sz="1600" dirty="0"/>
          </a:p>
        </p:txBody>
      </p:sp>
      <p:grpSp>
        <p:nvGrpSpPr>
          <p:cNvPr id="14" name="16 Grupo"/>
          <p:cNvGrpSpPr/>
          <p:nvPr/>
        </p:nvGrpSpPr>
        <p:grpSpPr>
          <a:xfrm>
            <a:off x="6045344" y="1760822"/>
            <a:ext cx="2626330" cy="3878760"/>
            <a:chOff x="6567199" y="3444585"/>
            <a:chExt cx="2965050" cy="4173070"/>
          </a:xfrm>
        </p:grpSpPr>
        <p:pic>
          <p:nvPicPr>
            <p:cNvPr id="15" name="Picture 4" descr="bohr[1]"/>
            <p:cNvPicPr>
              <a:picLocks noChangeAspect="1" noChangeArrowheads="1"/>
            </p:cNvPicPr>
            <p:nvPr/>
          </p:nvPicPr>
          <p:blipFill>
            <a:blip r:embed="rId3"/>
            <a:srcRect/>
            <a:stretch>
              <a:fillRect/>
            </a:stretch>
          </p:blipFill>
          <p:spPr bwMode="auto">
            <a:xfrm>
              <a:off x="6567199" y="3444585"/>
              <a:ext cx="2965050" cy="3884747"/>
            </a:xfrm>
            <a:prstGeom prst="rect">
              <a:avLst/>
            </a:prstGeom>
            <a:noFill/>
          </p:spPr>
        </p:pic>
        <p:sp>
          <p:nvSpPr>
            <p:cNvPr id="16" name="Text Box 5"/>
            <p:cNvSpPr txBox="1">
              <a:spLocks noChangeArrowheads="1"/>
            </p:cNvSpPr>
            <p:nvPr/>
          </p:nvSpPr>
          <p:spPr bwMode="auto">
            <a:xfrm>
              <a:off x="6869562" y="7356045"/>
              <a:ext cx="2160587" cy="261610"/>
            </a:xfrm>
            <a:prstGeom prst="rect">
              <a:avLst/>
            </a:prstGeom>
            <a:noFill/>
            <a:ln w="9525">
              <a:noFill/>
              <a:miter lim="800000"/>
              <a:headEnd/>
              <a:tailEnd/>
            </a:ln>
            <a:effectLst/>
          </p:spPr>
          <p:txBody>
            <a:bodyPr>
              <a:spAutoFit/>
            </a:bodyPr>
            <a:lstStyle/>
            <a:p>
              <a:pPr algn="ctr">
                <a:spcBef>
                  <a:spcPct val="50000"/>
                </a:spcBef>
              </a:pPr>
              <a:r>
                <a:rPr lang="es-ES" sz="1100" dirty="0">
                  <a:latin typeface="Arial" pitchFamily="34" charset="0"/>
                  <a:cs typeface="Arial" pitchFamily="34" charset="0"/>
                </a:rPr>
                <a:t>Niels </a:t>
              </a:r>
              <a:r>
                <a:rPr lang="es-ES" sz="1100" dirty="0" smtClean="0">
                  <a:latin typeface="Arial" pitchFamily="34" charset="0"/>
                  <a:cs typeface="Arial" pitchFamily="34" charset="0"/>
                </a:rPr>
                <a:t>Bohr  </a:t>
              </a:r>
              <a:r>
                <a:rPr lang="es-ES" sz="1100" dirty="0">
                  <a:latin typeface="Arial" pitchFamily="34" charset="0"/>
                  <a:cs typeface="Arial" pitchFamily="34" charset="0"/>
                </a:rPr>
                <a:t>1885-1962</a:t>
              </a:r>
            </a:p>
          </p:txBody>
        </p:sp>
      </p:grpSp>
    </p:spTree>
    <p:extLst>
      <p:ext uri="{BB962C8B-B14F-4D97-AF65-F5344CB8AC3E}">
        <p14:creationId xmlns:p14="http://schemas.microsoft.com/office/powerpoint/2010/main" val="42513009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9"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Postulados de Bohr</a:t>
            </a:r>
            <a:endParaRPr lang="es-ES" b="1" dirty="0">
              <a:solidFill>
                <a:srgbClr val="00B0F0"/>
              </a:solidFill>
            </a:endParaRPr>
          </a:p>
        </p:txBody>
      </p:sp>
      <p:sp>
        <p:nvSpPr>
          <p:cNvPr id="13" name="Rectangle 2"/>
          <p:cNvSpPr>
            <a:spLocks noChangeArrowheads="1"/>
          </p:cNvSpPr>
          <p:nvPr/>
        </p:nvSpPr>
        <p:spPr bwMode="auto">
          <a:xfrm>
            <a:off x="674694" y="1845553"/>
            <a:ext cx="3115737" cy="338554"/>
          </a:xfrm>
          <a:prstGeom prst="rect">
            <a:avLst/>
          </a:prstGeom>
          <a:noFill/>
          <a:ln w="9525">
            <a:noFill/>
            <a:miter lim="800000"/>
            <a:headEnd/>
            <a:tailEnd/>
          </a:ln>
          <a:effectLst/>
        </p:spPr>
        <p:txBody>
          <a:bodyPr wrap="square">
            <a:spAutoFit/>
          </a:bodyPr>
          <a:lstStyle/>
          <a:p>
            <a:pPr algn="just"/>
            <a:r>
              <a:rPr lang="es-ES" sz="1600" b="1" dirty="0" smtClean="0">
                <a:latin typeface="+mn-lt"/>
                <a:cs typeface="Arial" pitchFamily="34" charset="0"/>
              </a:rPr>
              <a:t>Primer postulado</a:t>
            </a:r>
            <a:endParaRPr lang="es-ES" sz="1600" dirty="0">
              <a:latin typeface="+mn-lt"/>
              <a:cs typeface="Arial" pitchFamily="34" charset="0"/>
            </a:endParaRPr>
          </a:p>
        </p:txBody>
      </p:sp>
      <p:sp>
        <p:nvSpPr>
          <p:cNvPr id="17" name="Rectangle 2"/>
          <p:cNvSpPr>
            <a:spLocks noChangeArrowheads="1"/>
          </p:cNvSpPr>
          <p:nvPr/>
        </p:nvSpPr>
        <p:spPr bwMode="auto">
          <a:xfrm>
            <a:off x="660837" y="3149022"/>
            <a:ext cx="2775863" cy="338554"/>
          </a:xfrm>
          <a:prstGeom prst="rect">
            <a:avLst/>
          </a:prstGeom>
          <a:noFill/>
          <a:ln w="9525">
            <a:noFill/>
            <a:miter lim="800000"/>
            <a:headEnd/>
            <a:tailEnd/>
          </a:ln>
          <a:effectLst/>
        </p:spPr>
        <p:txBody>
          <a:bodyPr wrap="square">
            <a:spAutoFit/>
          </a:bodyPr>
          <a:lstStyle/>
          <a:p>
            <a:pPr algn="just"/>
            <a:r>
              <a:rPr lang="es-ES" sz="1600" b="1" dirty="0" smtClean="0">
                <a:latin typeface="+mn-lt"/>
                <a:cs typeface="Arial" pitchFamily="34" charset="0"/>
              </a:rPr>
              <a:t>Segundo postulado</a:t>
            </a:r>
            <a:endParaRPr lang="es-ES" sz="1600" dirty="0">
              <a:latin typeface="+mn-lt"/>
              <a:cs typeface="Arial" pitchFamily="34" charset="0"/>
            </a:endParaRPr>
          </a:p>
        </p:txBody>
      </p:sp>
      <p:sp>
        <p:nvSpPr>
          <p:cNvPr id="18" name="Rectangle 2"/>
          <p:cNvSpPr>
            <a:spLocks noChangeArrowheads="1"/>
          </p:cNvSpPr>
          <p:nvPr/>
        </p:nvSpPr>
        <p:spPr bwMode="auto">
          <a:xfrm>
            <a:off x="680899" y="4926718"/>
            <a:ext cx="2310512" cy="338554"/>
          </a:xfrm>
          <a:prstGeom prst="rect">
            <a:avLst/>
          </a:prstGeom>
          <a:noFill/>
          <a:ln w="9525">
            <a:noFill/>
            <a:miter lim="800000"/>
            <a:headEnd/>
            <a:tailEnd/>
          </a:ln>
          <a:effectLst/>
        </p:spPr>
        <p:txBody>
          <a:bodyPr wrap="square">
            <a:spAutoFit/>
          </a:bodyPr>
          <a:lstStyle/>
          <a:p>
            <a:pPr algn="just"/>
            <a:r>
              <a:rPr lang="es-ES" sz="1600" b="1" dirty="0" smtClean="0">
                <a:latin typeface="+mn-lt"/>
                <a:cs typeface="Arial" pitchFamily="34" charset="0"/>
              </a:rPr>
              <a:t>Tercer Postulado</a:t>
            </a:r>
            <a:endParaRPr lang="es-ES" sz="1600" dirty="0">
              <a:latin typeface="+mn-lt"/>
              <a:cs typeface="Arial" pitchFamily="34" charset="0"/>
            </a:endParaRPr>
          </a:p>
        </p:txBody>
      </p:sp>
      <p:sp>
        <p:nvSpPr>
          <p:cNvPr id="19" name="Rectangle 2"/>
          <p:cNvSpPr>
            <a:spLocks noChangeArrowheads="1"/>
          </p:cNvSpPr>
          <p:nvPr/>
        </p:nvSpPr>
        <p:spPr bwMode="auto">
          <a:xfrm>
            <a:off x="715844" y="2245680"/>
            <a:ext cx="7995249" cy="584775"/>
          </a:xfrm>
          <a:prstGeom prst="rect">
            <a:avLst/>
          </a:prstGeom>
          <a:solidFill>
            <a:schemeClr val="accent5">
              <a:lumMod val="20000"/>
              <a:lumOff val="80000"/>
            </a:schemeClr>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just"/>
            <a:r>
              <a:rPr lang="es-ES" sz="1600" dirty="0" smtClean="0">
                <a:latin typeface="+mn-lt"/>
                <a:cs typeface="Arial" pitchFamily="34" charset="0"/>
              </a:rPr>
              <a:t>El </a:t>
            </a:r>
            <a:r>
              <a:rPr lang="es-ES" sz="1600" dirty="0">
                <a:latin typeface="+mn-lt"/>
                <a:cs typeface="Arial" pitchFamily="34" charset="0"/>
              </a:rPr>
              <a:t>electrón gira alrededor del núcleo en órbitas circulares sin emitir ni absorber energía radiante. </a:t>
            </a:r>
          </a:p>
        </p:txBody>
      </p:sp>
      <p:sp>
        <p:nvSpPr>
          <p:cNvPr id="20" name="Rectangle 2"/>
          <p:cNvSpPr>
            <a:spLocks noChangeArrowheads="1"/>
          </p:cNvSpPr>
          <p:nvPr/>
        </p:nvSpPr>
        <p:spPr bwMode="auto">
          <a:xfrm>
            <a:off x="752579" y="3521441"/>
            <a:ext cx="7985021" cy="584775"/>
          </a:xfrm>
          <a:prstGeom prst="rect">
            <a:avLst/>
          </a:prstGeom>
          <a:solidFill>
            <a:schemeClr val="accent5">
              <a:lumMod val="20000"/>
              <a:lumOff val="80000"/>
            </a:schemeClr>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just"/>
            <a:r>
              <a:rPr lang="es-ES" sz="1600" dirty="0" smtClean="0">
                <a:latin typeface="+mn-lt"/>
                <a:cs typeface="Arial" pitchFamily="34" charset="0"/>
              </a:rPr>
              <a:t>Sólo </a:t>
            </a:r>
            <a:r>
              <a:rPr lang="es-ES" sz="1600" dirty="0">
                <a:latin typeface="+mn-lt"/>
                <a:cs typeface="Arial" pitchFamily="34" charset="0"/>
              </a:rPr>
              <a:t>son posibles aquellas órbitas en las que el electrón tiene un momento angular que es múltiplo entero de </a:t>
            </a:r>
            <a:r>
              <a:rPr lang="es-ES" sz="1600" dirty="0" smtClean="0">
                <a:latin typeface="+mn-lt"/>
                <a:cs typeface="Arial" pitchFamily="34" charset="0"/>
              </a:rPr>
              <a:t>h/2</a:t>
            </a:r>
            <a:r>
              <a:rPr lang="es-ES" sz="1600" dirty="0" smtClean="0">
                <a:latin typeface="+mn-lt"/>
                <a:cs typeface="Arial" pitchFamily="34" charset="0"/>
                <a:sym typeface="Symbol"/>
              </a:rPr>
              <a:t>.</a:t>
            </a:r>
            <a:endParaRPr lang="es-ES" sz="1600" dirty="0">
              <a:latin typeface="+mn-lt"/>
              <a:cs typeface="Arial" pitchFamily="34" charset="0"/>
            </a:endParaRPr>
          </a:p>
        </p:txBody>
      </p:sp>
      <p:sp>
        <p:nvSpPr>
          <p:cNvPr id="21" name="Rectangle 2"/>
          <p:cNvSpPr>
            <a:spLocks noChangeArrowheads="1"/>
          </p:cNvSpPr>
          <p:nvPr/>
        </p:nvSpPr>
        <p:spPr bwMode="auto">
          <a:xfrm>
            <a:off x="752579" y="5295551"/>
            <a:ext cx="7999808" cy="584775"/>
          </a:xfrm>
          <a:prstGeom prst="rect">
            <a:avLst/>
          </a:prstGeom>
          <a:solidFill>
            <a:schemeClr val="accent5">
              <a:lumMod val="20000"/>
              <a:lumOff val="80000"/>
            </a:schemeClr>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just"/>
            <a:r>
              <a:rPr lang="es-ES" sz="1600" dirty="0" smtClean="0">
                <a:latin typeface="+mn-lt"/>
                <a:cs typeface="Arial" pitchFamily="34" charset="0"/>
              </a:rPr>
              <a:t>Cuando </a:t>
            </a:r>
            <a:r>
              <a:rPr lang="es-ES" sz="1600" dirty="0">
                <a:latin typeface="+mn-lt"/>
                <a:cs typeface="Arial" pitchFamily="34" charset="0"/>
              </a:rPr>
              <a:t>el electrón pasa de una órbita a otra, absorbe o emite energía en forma de fotones </a:t>
            </a:r>
            <a:r>
              <a:rPr lang="es-ES" sz="1600" dirty="0" smtClean="0">
                <a:latin typeface="+mn-lt"/>
                <a:cs typeface="Arial" pitchFamily="34" charset="0"/>
              </a:rPr>
              <a:t>cuya </a:t>
            </a:r>
            <a:r>
              <a:rPr lang="es-ES" sz="1600" dirty="0">
                <a:latin typeface="+mn-lt"/>
                <a:cs typeface="Arial" pitchFamily="34" charset="0"/>
              </a:rPr>
              <a:t>cantidad es: </a:t>
            </a:r>
            <a:endParaRPr lang="en-AU" sz="1600" dirty="0">
              <a:latin typeface="+mn-lt"/>
              <a:cs typeface="Arial" pitchFamily="34" charset="0"/>
            </a:endParaRPr>
          </a:p>
        </p:txBody>
      </p:sp>
      <p:sp>
        <p:nvSpPr>
          <p:cNvPr id="22" name="28 CuadroTexto"/>
          <p:cNvSpPr txBox="1"/>
          <p:nvPr/>
        </p:nvSpPr>
        <p:spPr>
          <a:xfrm>
            <a:off x="4973597" y="4339631"/>
            <a:ext cx="3559504" cy="338554"/>
          </a:xfrm>
          <a:prstGeom prst="rect">
            <a:avLst/>
          </a:prstGeom>
          <a:noFill/>
        </p:spPr>
        <p:txBody>
          <a:bodyPr wrap="square" rtlCol="0">
            <a:spAutoFit/>
          </a:bodyPr>
          <a:lstStyle/>
          <a:p>
            <a:r>
              <a:rPr lang="es-ES" sz="1600" b="1" i="1" dirty="0" smtClean="0">
                <a:effectLst>
                  <a:outerShdw blurRad="38100" dist="38100" dir="2700000" algn="tl">
                    <a:srgbClr val="000000">
                      <a:alpha val="43137"/>
                    </a:srgbClr>
                  </a:outerShdw>
                </a:effectLst>
              </a:rPr>
              <a:t>n </a:t>
            </a:r>
            <a:r>
              <a:rPr lang="es-ES" sz="1600" dirty="0" smtClean="0"/>
              <a:t>es el número cuántico principal</a:t>
            </a:r>
            <a:endParaRPr lang="es-ES" sz="1600" dirty="0"/>
          </a:p>
        </p:txBody>
      </p:sp>
      <mc:AlternateContent xmlns:mc="http://schemas.openxmlformats.org/markup-compatibility/2006" xmlns:a14="http://schemas.microsoft.com/office/drawing/2010/main">
        <mc:Choice Requires="a14">
          <p:sp>
            <p:nvSpPr>
              <p:cNvPr id="23" name="10 CuadroTexto"/>
              <p:cNvSpPr txBox="1"/>
              <p:nvPr/>
            </p:nvSpPr>
            <p:spPr>
              <a:xfrm>
                <a:off x="2951859" y="4184550"/>
                <a:ext cx="2127605" cy="5598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𝐿</m:t>
                      </m:r>
                      <m:r>
                        <a:rPr lang="es-ES" sz="1600" b="0" i="1" smtClean="0">
                          <a:latin typeface="Cambria Math"/>
                        </a:rPr>
                        <m:t>=</m:t>
                      </m:r>
                      <m:sSub>
                        <m:sSubPr>
                          <m:ctrlPr>
                            <a:rPr lang="es-ES" sz="1600" b="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𝑒</m:t>
                          </m:r>
                        </m:sub>
                      </m:sSub>
                      <m:r>
                        <a:rPr lang="es-ES" sz="1600" b="0" i="1" smtClean="0">
                          <a:latin typeface="Cambria Math"/>
                        </a:rPr>
                        <m:t>𝑣𝑟</m:t>
                      </m:r>
                      <m:r>
                        <a:rPr lang="es-ES" sz="1600" b="0" i="1" smtClean="0">
                          <a:latin typeface="Cambria Math"/>
                        </a:rPr>
                        <m:t>=</m:t>
                      </m:r>
                      <m:r>
                        <a:rPr lang="es-ES" sz="1600" b="0" i="1" smtClean="0">
                          <a:latin typeface="Cambria Math"/>
                        </a:rPr>
                        <m:t>𝑛</m:t>
                      </m:r>
                      <m:f>
                        <m:fPr>
                          <m:ctrlPr>
                            <a:rPr lang="es-ES" sz="1600" b="0" i="1" smtClean="0">
                              <a:latin typeface="Cambria Math" panose="02040503050406030204" pitchFamily="18" charset="0"/>
                            </a:rPr>
                          </m:ctrlPr>
                        </m:fPr>
                        <m:num>
                          <m:r>
                            <a:rPr lang="es-ES" sz="1600" b="0" i="1" smtClean="0">
                              <a:latin typeface="Cambria Math"/>
                            </a:rPr>
                            <m:t>h</m:t>
                          </m:r>
                        </m:num>
                        <m:den>
                          <m:r>
                            <a:rPr lang="es-ES" sz="1600" b="0" i="1" smtClean="0">
                              <a:latin typeface="Cambria Math"/>
                            </a:rPr>
                            <m:t>2</m:t>
                          </m:r>
                          <m:r>
                            <a:rPr lang="es-ES" sz="1600" b="0" i="1" smtClean="0">
                              <a:latin typeface="Cambria Math"/>
                              <a:ea typeface="Cambria Math"/>
                            </a:rPr>
                            <m:t>𝜋</m:t>
                          </m:r>
                        </m:den>
                      </m:f>
                    </m:oMath>
                  </m:oMathPara>
                </a14:m>
                <a:endParaRPr lang="es-ES" sz="1600" dirty="0"/>
              </a:p>
            </p:txBody>
          </p:sp>
        </mc:Choice>
        <mc:Fallback xmlns="">
          <p:sp>
            <p:nvSpPr>
              <p:cNvPr id="23" name="10 CuadroTexto"/>
              <p:cNvSpPr txBox="1">
                <a:spLocks noRot="1" noChangeAspect="1" noMove="1" noResize="1" noEditPoints="1" noAdjustHandles="1" noChangeArrowheads="1" noChangeShapeType="1" noTextEdit="1"/>
              </p:cNvSpPr>
              <p:nvPr/>
            </p:nvSpPr>
            <p:spPr>
              <a:xfrm>
                <a:off x="2951859" y="4184550"/>
                <a:ext cx="2127605" cy="559833"/>
              </a:xfrm>
              <a:prstGeom prst="rect">
                <a:avLst/>
              </a:prstGeom>
              <a:blipFill>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4" name="30 CuadroTexto"/>
              <p:cNvSpPr txBox="1"/>
              <p:nvPr/>
            </p:nvSpPr>
            <p:spPr>
              <a:xfrm>
                <a:off x="3456824" y="6054953"/>
                <a:ext cx="2332899" cy="338554"/>
              </a:xfrm>
              <a:prstGeom prst="rect">
                <a:avLst/>
              </a:prstGeom>
              <a:noFill/>
              <a:effectLst/>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a:ea typeface="Cambria Math"/>
                        </a:rPr>
                        <m:t>∆</m:t>
                      </m:r>
                      <m:r>
                        <a:rPr lang="es-ES" sz="1600" b="0" i="1" smtClean="0">
                          <a:latin typeface="Cambria Math"/>
                          <a:ea typeface="Cambria Math"/>
                        </a:rPr>
                        <m:t>𝐸</m:t>
                      </m:r>
                      <m:r>
                        <a:rPr lang="es-ES" sz="1600" b="0" i="1" smtClean="0">
                          <a:latin typeface="Cambria Math"/>
                          <a:ea typeface="Cambria Math"/>
                        </a:rPr>
                        <m:t>=</m:t>
                      </m:r>
                      <m:sSub>
                        <m:sSubPr>
                          <m:ctrlPr>
                            <a:rPr lang="es-ES" sz="1600" b="0" i="1" smtClean="0">
                              <a:latin typeface="Cambria Math" panose="02040503050406030204" pitchFamily="18" charset="0"/>
                              <a:ea typeface="Cambria Math"/>
                            </a:rPr>
                          </m:ctrlPr>
                        </m:sSubPr>
                        <m:e>
                          <m:r>
                            <a:rPr lang="es-ES" sz="1600" b="0" i="1" smtClean="0">
                              <a:latin typeface="Cambria Math"/>
                              <a:ea typeface="Cambria Math"/>
                            </a:rPr>
                            <m:t>𝐸</m:t>
                          </m:r>
                        </m:e>
                        <m:sub>
                          <m:r>
                            <a:rPr lang="es-ES" sz="1600" b="0" i="1" smtClean="0">
                              <a:latin typeface="Cambria Math"/>
                              <a:ea typeface="Cambria Math"/>
                            </a:rPr>
                            <m:t>2</m:t>
                          </m:r>
                        </m:sub>
                      </m:sSub>
                      <m:r>
                        <a:rPr lang="es-ES" sz="1600" b="0" i="1" smtClean="0">
                          <a:latin typeface="Cambria Math"/>
                          <a:ea typeface="Cambria Math"/>
                        </a:rPr>
                        <m:t>−</m:t>
                      </m:r>
                      <m:sSub>
                        <m:sSubPr>
                          <m:ctrlPr>
                            <a:rPr lang="es-ES" sz="1600" b="0" i="1" smtClean="0">
                              <a:latin typeface="Cambria Math" panose="02040503050406030204" pitchFamily="18" charset="0"/>
                              <a:ea typeface="Cambria Math"/>
                            </a:rPr>
                          </m:ctrlPr>
                        </m:sSubPr>
                        <m:e>
                          <m:r>
                            <a:rPr lang="es-ES" sz="1600" b="0" i="1" smtClean="0">
                              <a:latin typeface="Cambria Math"/>
                              <a:ea typeface="Cambria Math"/>
                            </a:rPr>
                            <m:t>𝐸</m:t>
                          </m:r>
                        </m:e>
                        <m:sub>
                          <m:r>
                            <a:rPr lang="es-ES" sz="1600" b="0" i="1" smtClean="0">
                              <a:latin typeface="Cambria Math"/>
                              <a:ea typeface="Cambria Math"/>
                            </a:rPr>
                            <m:t>1</m:t>
                          </m:r>
                        </m:sub>
                      </m:sSub>
                      <m:r>
                        <a:rPr lang="es-ES" sz="1600" b="0" i="1" smtClean="0">
                          <a:latin typeface="Cambria Math"/>
                          <a:ea typeface="Cambria Math"/>
                        </a:rPr>
                        <m:t>=</m:t>
                      </m:r>
                      <m:r>
                        <a:rPr lang="es-ES" sz="1600" b="0" i="1" smtClean="0">
                          <a:latin typeface="Cambria Math"/>
                          <a:ea typeface="Cambria Math"/>
                        </a:rPr>
                        <m:t>h𝑓</m:t>
                      </m:r>
                    </m:oMath>
                  </m:oMathPara>
                </a14:m>
                <a:endParaRPr lang="es-ES" sz="1600" dirty="0"/>
              </a:p>
            </p:txBody>
          </p:sp>
        </mc:Choice>
        <mc:Fallback xmlns="">
          <p:sp>
            <p:nvSpPr>
              <p:cNvPr id="24" name="30 CuadroTexto"/>
              <p:cNvSpPr txBox="1">
                <a:spLocks noRot="1" noChangeAspect="1" noMove="1" noResize="1" noEditPoints="1" noAdjustHandles="1" noChangeArrowheads="1" noChangeShapeType="1" noTextEdit="1"/>
              </p:cNvSpPr>
              <p:nvPr/>
            </p:nvSpPr>
            <p:spPr>
              <a:xfrm>
                <a:off x="3456824" y="6054953"/>
                <a:ext cx="2332899" cy="338554"/>
              </a:xfrm>
              <a:prstGeom prst="rect">
                <a:avLst/>
              </a:prstGeom>
              <a:blipFill>
                <a:blip r:embed="rId3"/>
                <a:stretch>
                  <a:fillRect b="-7143"/>
                </a:stretch>
              </a:blipFill>
              <a:effectLst/>
            </p:spPr>
            <p:txBody>
              <a:bodyPr/>
              <a:lstStyle/>
              <a:p>
                <a:r>
                  <a:rPr lang="es-ES">
                    <a:noFill/>
                  </a:rPr>
                  <a:t> </a:t>
                </a:r>
              </a:p>
            </p:txBody>
          </p:sp>
        </mc:Fallback>
      </mc:AlternateContent>
    </p:spTree>
    <p:extLst>
      <p:ext uri="{BB962C8B-B14F-4D97-AF65-F5344CB8AC3E}">
        <p14:creationId xmlns:p14="http://schemas.microsoft.com/office/powerpoint/2010/main" val="6616404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9"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Postulados de Bohr</a:t>
            </a:r>
            <a:endParaRPr lang="es-ES" b="1" dirty="0">
              <a:solidFill>
                <a:srgbClr val="00B0F0"/>
              </a:solidFill>
            </a:endParaRPr>
          </a:p>
        </p:txBody>
      </p:sp>
      <p:grpSp>
        <p:nvGrpSpPr>
          <p:cNvPr id="14" name="Grupo 13"/>
          <p:cNvGrpSpPr/>
          <p:nvPr/>
        </p:nvGrpSpPr>
        <p:grpSpPr>
          <a:xfrm>
            <a:off x="1048997" y="3763044"/>
            <a:ext cx="5358135" cy="2686962"/>
            <a:chOff x="1579545" y="1711872"/>
            <a:chExt cx="5947692" cy="3151295"/>
          </a:xfrm>
        </p:grpSpPr>
        <p:grpSp>
          <p:nvGrpSpPr>
            <p:cNvPr id="15" name="Grupo 14"/>
            <p:cNvGrpSpPr/>
            <p:nvPr/>
          </p:nvGrpSpPr>
          <p:grpSpPr>
            <a:xfrm>
              <a:off x="1579545" y="1711872"/>
              <a:ext cx="3501928" cy="3151295"/>
              <a:chOff x="509516" y="1857375"/>
              <a:chExt cx="3501928" cy="3151295"/>
            </a:xfrm>
          </p:grpSpPr>
          <p:cxnSp>
            <p:nvCxnSpPr>
              <p:cNvPr id="48" name="Conector recto de flecha 47"/>
              <p:cNvCxnSpPr/>
              <p:nvPr/>
            </p:nvCxnSpPr>
            <p:spPr>
              <a:xfrm>
                <a:off x="1762125" y="3305175"/>
                <a:ext cx="476250" cy="14192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9" name="Imagen 48" descr="plot - Matplotlib &lt;strong&gt;Wavy&lt;/strong&gt; Arrow - Stack Overflow"/>
              <p:cNvPicPr>
                <a:picLocks noChangeAspect="1"/>
              </p:cNvPicPr>
              <p:nvPr/>
            </p:nvPicPr>
            <p:blipFill rotWithShape="1">
              <a:blip r:embed="rId2"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54237" t="41649" r="9536" b="36973"/>
              <a:stretch/>
            </p:blipFill>
            <p:spPr>
              <a:xfrm rot="10225316">
                <a:off x="2352677" y="3657601"/>
                <a:ext cx="545615" cy="142875"/>
              </a:xfrm>
              <a:prstGeom prst="rect">
                <a:avLst/>
              </a:prstGeom>
            </p:spPr>
          </p:pic>
          <p:grpSp>
            <p:nvGrpSpPr>
              <p:cNvPr id="50" name="Grupo 49"/>
              <p:cNvGrpSpPr/>
              <p:nvPr/>
            </p:nvGrpSpPr>
            <p:grpSpPr>
              <a:xfrm>
                <a:off x="509516" y="2065361"/>
                <a:ext cx="2549315" cy="2520000"/>
                <a:chOff x="509516" y="2065361"/>
                <a:chExt cx="2549315" cy="2520000"/>
              </a:xfrm>
            </p:grpSpPr>
            <p:sp>
              <p:nvSpPr>
                <p:cNvPr id="62" name="Elipse 61"/>
                <p:cNvSpPr/>
                <p:nvPr/>
              </p:nvSpPr>
              <p:spPr>
                <a:xfrm>
                  <a:off x="1050878" y="2606723"/>
                  <a:ext cx="1440000" cy="1440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Elipse 62"/>
                <p:cNvSpPr/>
                <p:nvPr/>
              </p:nvSpPr>
              <p:spPr>
                <a:xfrm>
                  <a:off x="780197" y="2322394"/>
                  <a:ext cx="1980000" cy="1980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Elipse 63"/>
                <p:cNvSpPr/>
                <p:nvPr/>
              </p:nvSpPr>
              <p:spPr>
                <a:xfrm>
                  <a:off x="509516" y="2065361"/>
                  <a:ext cx="2520000" cy="2520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Elipse 64"/>
                <p:cNvSpPr/>
                <p:nvPr/>
              </p:nvSpPr>
              <p:spPr>
                <a:xfrm>
                  <a:off x="1312460" y="2869584"/>
                  <a:ext cx="900000" cy="900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6" name="Imagen 65" descr="무료 일러스트: 구체, 공, 플라스틱, 라운드, &lt;strong&gt;3D&lt;/strong&gt;, 원, 기호, 아이콘 - Pixabay의 무료 ..."/>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87" t="10945" r="22388" b="16617"/>
                <a:stretch/>
              </p:blipFill>
              <p:spPr>
                <a:xfrm>
                  <a:off x="2136443" y="3406232"/>
                  <a:ext cx="108000" cy="106826"/>
                </a:xfrm>
                <a:prstGeom prst="rect">
                  <a:avLst/>
                </a:prstGeom>
              </p:spPr>
            </p:pic>
            <p:pic>
              <p:nvPicPr>
                <p:cNvPr id="67" name="Imagen 66" descr="무료 일러스트: 구체, 공, 플라스틱, 라운드, &lt;strong&gt;3D&lt;/strong&gt;, 원, 기호, 아이콘 - Pixabay의 무료 ..."/>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87" t="10945" r="22388" b="16617"/>
                <a:stretch/>
              </p:blipFill>
              <p:spPr>
                <a:xfrm>
                  <a:off x="1326818" y="3025232"/>
                  <a:ext cx="108000" cy="106826"/>
                </a:xfrm>
                <a:prstGeom prst="rect">
                  <a:avLst/>
                </a:prstGeom>
              </p:spPr>
            </p:pic>
            <p:pic>
              <p:nvPicPr>
                <p:cNvPr id="68" name="Imagen 67" descr="무료 일러스트: 구체, 공, 플라스틱, 라운드, &lt;strong&gt;3D&lt;/strong&gt;, 원, 기호, 아이콘 - Pixabay의 무료 ..."/>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87" t="10945" r="22388" b="16617"/>
                <a:stretch/>
              </p:blipFill>
              <p:spPr>
                <a:xfrm>
                  <a:off x="2265030" y="3739607"/>
                  <a:ext cx="108000" cy="106826"/>
                </a:xfrm>
                <a:prstGeom prst="rect">
                  <a:avLst/>
                </a:prstGeom>
              </p:spPr>
            </p:pic>
            <p:pic>
              <p:nvPicPr>
                <p:cNvPr id="69" name="Imagen 68" descr="무료 일러스트: 구체, 공, 플라스틱, 라운드, &lt;strong&gt;3D&lt;/strong&gt;, 원, 기호, 아이콘 - Pixabay의 무료 ..."/>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87" t="10945" r="22388" b="16617"/>
                <a:stretch/>
              </p:blipFill>
              <p:spPr>
                <a:xfrm>
                  <a:off x="2441242" y="2591844"/>
                  <a:ext cx="108000" cy="106826"/>
                </a:xfrm>
                <a:prstGeom prst="rect">
                  <a:avLst/>
                </a:prstGeom>
              </p:spPr>
            </p:pic>
            <p:pic>
              <p:nvPicPr>
                <p:cNvPr id="70" name="Imagen 69" descr="무료 일러스트: 구체, 공, 플라스틱, 라운드, &lt;strong&gt;3D&lt;/strong&gt;, 원, 기호, 아이콘 - Pixabay의 무료 ..."/>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87" t="10945" r="22388" b="16617"/>
                <a:stretch/>
              </p:blipFill>
              <p:spPr>
                <a:xfrm>
                  <a:off x="1522080" y="3968207"/>
                  <a:ext cx="108000" cy="106826"/>
                </a:xfrm>
                <a:prstGeom prst="rect">
                  <a:avLst/>
                </a:prstGeom>
              </p:spPr>
            </p:pic>
            <p:pic>
              <p:nvPicPr>
                <p:cNvPr id="71" name="Imagen 70" descr="무료 일러스트: 구체, 공, 플라스틱, 라운드, &lt;strong&gt;3D&lt;/strong&gt;, 원, 기호, 아이콘 - Pixabay의 무료 ..."/>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87" t="10945" r="22388" b="16617"/>
                <a:stretch/>
              </p:blipFill>
              <p:spPr>
                <a:xfrm>
                  <a:off x="1041068" y="3468145"/>
                  <a:ext cx="108000" cy="106826"/>
                </a:xfrm>
                <a:prstGeom prst="rect">
                  <a:avLst/>
                </a:prstGeom>
              </p:spPr>
            </p:pic>
            <p:pic>
              <p:nvPicPr>
                <p:cNvPr id="72" name="Imagen 71" descr="무료 일러스트: 구체, 공, 플라스틱, 라운드, &lt;strong&gt;3D&lt;/strong&gt;, 원, 기호, 아이콘 - Pixabay의 무료 ..."/>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87" t="10945" r="22388" b="16617"/>
                <a:stretch/>
              </p:blipFill>
              <p:spPr>
                <a:xfrm>
                  <a:off x="1255381" y="2734719"/>
                  <a:ext cx="108000" cy="106826"/>
                </a:xfrm>
                <a:prstGeom prst="rect">
                  <a:avLst/>
                </a:prstGeom>
              </p:spPr>
            </p:pic>
            <p:pic>
              <p:nvPicPr>
                <p:cNvPr id="73" name="Imagen 72" descr="무료 일러스트: 구체, 공, 플라스틱, 라운드, &lt;strong&gt;3D&lt;/strong&gt;, 원, 기호, 아이콘 - Pixabay의 무료 ..."/>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87" t="10945" r="22388" b="16617"/>
                <a:stretch/>
              </p:blipFill>
              <p:spPr>
                <a:xfrm>
                  <a:off x="1950705" y="2591845"/>
                  <a:ext cx="108000" cy="106826"/>
                </a:xfrm>
                <a:prstGeom prst="rect">
                  <a:avLst/>
                </a:prstGeom>
              </p:spPr>
            </p:pic>
            <p:pic>
              <p:nvPicPr>
                <p:cNvPr id="74" name="Imagen 73" descr="무료 일러스트: 구체, 공, 플라스틱, 라운드, &lt;strong&gt;3D&lt;/strong&gt;, 원, 기호, 아이콘 - Pixabay의 무료 ..."/>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87" t="10945" r="22388" b="16617"/>
                <a:stretch/>
              </p:blipFill>
              <p:spPr>
                <a:xfrm>
                  <a:off x="2950831" y="3006181"/>
                  <a:ext cx="108000" cy="106826"/>
                </a:xfrm>
                <a:prstGeom prst="rect">
                  <a:avLst/>
                </a:prstGeom>
              </p:spPr>
            </p:pic>
            <p:pic>
              <p:nvPicPr>
                <p:cNvPr id="75" name="Imagen 74" descr="Illustration gratuite: Sphère, Boule, En Plastique, Tour ..."/>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2294" t="10642" r="21559" b="16330"/>
                <a:stretch/>
              </p:blipFill>
              <p:spPr>
                <a:xfrm>
                  <a:off x="1598993" y="3155476"/>
                  <a:ext cx="332139" cy="324000"/>
                </a:xfrm>
                <a:prstGeom prst="rect">
                  <a:avLst/>
                </a:prstGeom>
                <a:ln>
                  <a:noFill/>
                  <a:prstDash val="dash"/>
                </a:ln>
              </p:spPr>
            </p:pic>
          </p:grpSp>
          <p:cxnSp>
            <p:nvCxnSpPr>
              <p:cNvPr id="51" name="Conector recto de flecha 50"/>
              <p:cNvCxnSpPr/>
              <p:nvPr/>
            </p:nvCxnSpPr>
            <p:spPr>
              <a:xfrm>
                <a:off x="2357130" y="3832145"/>
                <a:ext cx="124133" cy="9215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52" name="Imagen 51" descr="무료 일러스트: 구체, 공, 플라스틱, 라운드, &lt;strong&gt;3D&lt;/strong&gt;, 원, 기호, 아이콘 - Pixabay의 무료 ..."/>
              <p:cNvPicPr>
                <a:picLocks noChangeAspect="1"/>
              </p:cNvPicPr>
              <p:nvPr/>
            </p:nvPicPr>
            <p:blipFill rotWithShape="1">
              <a:blip r:embed="rId3"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22687" t="10945" r="22388" b="16617"/>
              <a:stretch/>
            </p:blipFill>
            <p:spPr>
              <a:xfrm>
                <a:off x="2474580" y="3911057"/>
                <a:ext cx="108000" cy="106826"/>
              </a:xfrm>
              <a:prstGeom prst="rect">
                <a:avLst/>
              </a:prstGeom>
            </p:spPr>
          </p:pic>
          <p:cxnSp>
            <p:nvCxnSpPr>
              <p:cNvPr id="53" name="Conector recto de flecha 52"/>
              <p:cNvCxnSpPr>
                <a:endCxn id="54" idx="3"/>
              </p:cNvCxnSpPr>
              <p:nvPr/>
            </p:nvCxnSpPr>
            <p:spPr>
              <a:xfrm flipH="1">
                <a:off x="2515905" y="3070145"/>
                <a:ext cx="436538" cy="847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4" name="Imagen 53" descr="무료 일러스트: 구체, 공, 플라스틱, 라운드, &lt;strong&gt;3D&lt;/strong&gt;, 원, 기호, 아이콘 - Pixabay의 무료 ..."/>
              <p:cNvPicPr>
                <a:picLocks noChangeAspect="1"/>
              </p:cNvPicPr>
              <p:nvPr/>
            </p:nvPicPr>
            <p:blipFill rotWithShape="1">
              <a:blip r:embed="rId3"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22687" t="10945" r="22388" b="16617"/>
              <a:stretch/>
            </p:blipFill>
            <p:spPr>
              <a:xfrm>
                <a:off x="2407905" y="3101432"/>
                <a:ext cx="108000" cy="106826"/>
              </a:xfrm>
              <a:prstGeom prst="rect">
                <a:avLst/>
              </a:prstGeom>
            </p:spPr>
          </p:pic>
          <p:pic>
            <p:nvPicPr>
              <p:cNvPr id="55" name="Imagen 54" descr="plot - Matplotlib &lt;strong&gt;Wavy&lt;/strong&gt; Arrow - Stack Overflow"/>
              <p:cNvPicPr>
                <a:picLocks noChangeAspect="1"/>
              </p:cNvPicPr>
              <p:nvPr/>
            </p:nvPicPr>
            <p:blipFill rotWithShape="1">
              <a:blip r:embed="rId2"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54237" t="41649" r="9536" b="36973"/>
              <a:stretch/>
            </p:blipFill>
            <p:spPr>
              <a:xfrm rot="18382883">
                <a:off x="2633662" y="2776539"/>
                <a:ext cx="545615" cy="142875"/>
              </a:xfrm>
              <a:prstGeom prst="rect">
                <a:avLst/>
              </a:prstGeom>
            </p:spPr>
          </p:pic>
          <p:sp>
            <p:nvSpPr>
              <p:cNvPr id="56" name="CuadroTexto 55"/>
              <p:cNvSpPr txBox="1"/>
              <p:nvPr/>
            </p:nvSpPr>
            <p:spPr>
              <a:xfrm>
                <a:off x="3000375" y="2524125"/>
                <a:ext cx="613373" cy="461665"/>
              </a:xfrm>
              <a:prstGeom prst="rect">
                <a:avLst/>
              </a:prstGeom>
              <a:noFill/>
            </p:spPr>
            <p:txBody>
              <a:bodyPr wrap="none" rtlCol="0">
                <a:spAutoFit/>
              </a:bodyPr>
              <a:lstStyle/>
              <a:p>
                <a:r>
                  <a:rPr lang="es-ES" sz="1200" dirty="0" smtClean="0"/>
                  <a:t>Fotón</a:t>
                </a:r>
              </a:p>
              <a:p>
                <a:r>
                  <a:rPr lang="es-ES" sz="1200" dirty="0" smtClean="0">
                    <a:sym typeface="Wingdings 3" panose="05040102010807070707" pitchFamily="18" charset="2"/>
                  </a:rPr>
                  <a:t>E=</a:t>
                </a:r>
                <a:r>
                  <a:rPr lang="es-ES" sz="1200" dirty="0" err="1" smtClean="0">
                    <a:sym typeface="Wingdings 3" panose="05040102010807070707" pitchFamily="18" charset="2"/>
                  </a:rPr>
                  <a:t>hf</a:t>
                </a:r>
                <a:endParaRPr lang="es-ES" sz="1200" dirty="0"/>
              </a:p>
            </p:txBody>
          </p:sp>
          <p:sp>
            <p:nvSpPr>
              <p:cNvPr id="57" name="CuadroTexto 56"/>
              <p:cNvSpPr txBox="1"/>
              <p:nvPr/>
            </p:nvSpPr>
            <p:spPr>
              <a:xfrm>
                <a:off x="1533525" y="2647950"/>
                <a:ext cx="490840" cy="276999"/>
              </a:xfrm>
              <a:prstGeom prst="rect">
                <a:avLst/>
              </a:prstGeom>
              <a:noFill/>
            </p:spPr>
            <p:txBody>
              <a:bodyPr wrap="none" rtlCol="0">
                <a:spAutoFit/>
              </a:bodyPr>
              <a:lstStyle/>
              <a:p>
                <a:r>
                  <a:rPr lang="es-ES" sz="1200" dirty="0"/>
                  <a:t>n</a:t>
                </a:r>
                <a:r>
                  <a:rPr lang="es-ES" sz="1200" dirty="0" smtClean="0"/>
                  <a:t> = 1</a:t>
                </a:r>
                <a:endParaRPr lang="es-ES" sz="1200" dirty="0"/>
              </a:p>
            </p:txBody>
          </p:sp>
          <p:sp>
            <p:nvSpPr>
              <p:cNvPr id="58" name="CuadroTexto 57"/>
              <p:cNvSpPr txBox="1"/>
              <p:nvPr/>
            </p:nvSpPr>
            <p:spPr>
              <a:xfrm>
                <a:off x="1533525" y="2390775"/>
                <a:ext cx="490840" cy="276999"/>
              </a:xfrm>
              <a:prstGeom prst="rect">
                <a:avLst/>
              </a:prstGeom>
              <a:noFill/>
            </p:spPr>
            <p:txBody>
              <a:bodyPr wrap="none" rtlCol="0">
                <a:spAutoFit/>
              </a:bodyPr>
              <a:lstStyle/>
              <a:p>
                <a:r>
                  <a:rPr lang="es-ES" sz="1200" dirty="0"/>
                  <a:t>n</a:t>
                </a:r>
                <a:r>
                  <a:rPr lang="es-ES" sz="1200" dirty="0" smtClean="0"/>
                  <a:t> = 2</a:t>
                </a:r>
                <a:endParaRPr lang="es-ES" sz="1200" dirty="0"/>
              </a:p>
            </p:txBody>
          </p:sp>
          <p:sp>
            <p:nvSpPr>
              <p:cNvPr id="59" name="CuadroTexto 58"/>
              <p:cNvSpPr txBox="1"/>
              <p:nvPr/>
            </p:nvSpPr>
            <p:spPr>
              <a:xfrm>
                <a:off x="1543050" y="2105025"/>
                <a:ext cx="490840" cy="276999"/>
              </a:xfrm>
              <a:prstGeom prst="rect">
                <a:avLst/>
              </a:prstGeom>
              <a:noFill/>
            </p:spPr>
            <p:txBody>
              <a:bodyPr wrap="none" rtlCol="0">
                <a:spAutoFit/>
              </a:bodyPr>
              <a:lstStyle/>
              <a:p>
                <a:r>
                  <a:rPr lang="es-ES" sz="1200" dirty="0"/>
                  <a:t>n</a:t>
                </a:r>
                <a:r>
                  <a:rPr lang="es-ES" sz="1200" dirty="0" smtClean="0"/>
                  <a:t> = 3</a:t>
                </a:r>
                <a:endParaRPr lang="es-ES" sz="1200" dirty="0"/>
              </a:p>
            </p:txBody>
          </p:sp>
          <p:sp>
            <p:nvSpPr>
              <p:cNvPr id="60" name="CuadroTexto 59"/>
              <p:cNvSpPr txBox="1"/>
              <p:nvPr/>
            </p:nvSpPr>
            <p:spPr>
              <a:xfrm>
                <a:off x="1543050" y="1857375"/>
                <a:ext cx="490840" cy="276999"/>
              </a:xfrm>
              <a:prstGeom prst="rect">
                <a:avLst/>
              </a:prstGeom>
              <a:noFill/>
            </p:spPr>
            <p:txBody>
              <a:bodyPr wrap="none" rtlCol="0">
                <a:spAutoFit/>
              </a:bodyPr>
              <a:lstStyle/>
              <a:p>
                <a:r>
                  <a:rPr lang="es-ES" sz="1200" dirty="0"/>
                  <a:t>n</a:t>
                </a:r>
                <a:r>
                  <a:rPr lang="es-ES" sz="1200" dirty="0" smtClean="0"/>
                  <a:t> = 4</a:t>
                </a:r>
                <a:endParaRPr lang="es-ES" sz="1200" dirty="0"/>
              </a:p>
            </p:txBody>
          </p:sp>
          <p:sp>
            <p:nvSpPr>
              <p:cNvPr id="61" name="CuadroTexto 60"/>
              <p:cNvSpPr txBox="1"/>
              <p:nvPr/>
            </p:nvSpPr>
            <p:spPr>
              <a:xfrm>
                <a:off x="2247901" y="4467225"/>
                <a:ext cx="1763543" cy="541445"/>
              </a:xfrm>
              <a:prstGeom prst="rect">
                <a:avLst/>
              </a:prstGeom>
              <a:noFill/>
            </p:spPr>
            <p:txBody>
              <a:bodyPr wrap="square" rtlCol="0">
                <a:spAutoFit/>
              </a:bodyPr>
              <a:lstStyle/>
              <a:p>
                <a:r>
                  <a:rPr lang="es-ES" sz="1200" dirty="0"/>
                  <a:t>a</a:t>
                </a:r>
                <a:r>
                  <a:rPr lang="es-ES" sz="1200" dirty="0" smtClean="0"/>
                  <a:t>umento de la energía de órbita</a:t>
                </a:r>
                <a:endParaRPr lang="es-ES" sz="1200" dirty="0"/>
              </a:p>
            </p:txBody>
          </p:sp>
        </p:grpSp>
        <p:pic>
          <p:nvPicPr>
            <p:cNvPr id="16" name="Imagen 15"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281340" y="2840371"/>
              <a:ext cx="295238" cy="288000"/>
            </a:xfrm>
            <a:prstGeom prst="rect">
              <a:avLst/>
            </a:prstGeom>
            <a:ln>
              <a:noFill/>
              <a:prstDash val="dash"/>
            </a:ln>
          </p:spPr>
        </p:pic>
        <p:pic>
          <p:nvPicPr>
            <p:cNvPr id="25" name="Imagen 24"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322994" y="3311645"/>
              <a:ext cx="295238" cy="288000"/>
            </a:xfrm>
            <a:prstGeom prst="rect">
              <a:avLst/>
            </a:prstGeom>
            <a:ln>
              <a:noFill/>
              <a:prstDash val="dash"/>
            </a:ln>
          </p:spPr>
        </p:pic>
        <p:pic>
          <p:nvPicPr>
            <p:cNvPr id="26" name="Imagen 25"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147422" y="3039116"/>
              <a:ext cx="295238" cy="288000"/>
            </a:xfrm>
            <a:prstGeom prst="rect">
              <a:avLst/>
            </a:prstGeom>
            <a:ln>
              <a:noFill/>
              <a:prstDash val="dash"/>
            </a:ln>
          </p:spPr>
        </p:pic>
        <p:pic>
          <p:nvPicPr>
            <p:cNvPr id="27" name="Imagen 26"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204289" y="3279659"/>
              <a:ext cx="295238" cy="288000"/>
            </a:xfrm>
            <a:prstGeom prst="rect">
              <a:avLst/>
            </a:prstGeom>
            <a:ln>
              <a:noFill/>
              <a:prstDash val="dash"/>
            </a:ln>
          </p:spPr>
        </p:pic>
        <p:pic>
          <p:nvPicPr>
            <p:cNvPr id="28" name="Imagen 27"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559770" y="3295796"/>
              <a:ext cx="295238" cy="288000"/>
            </a:xfrm>
            <a:prstGeom prst="rect">
              <a:avLst/>
            </a:prstGeom>
            <a:ln>
              <a:noFill/>
              <a:prstDash val="dash"/>
            </a:ln>
          </p:spPr>
        </p:pic>
        <p:pic>
          <p:nvPicPr>
            <p:cNvPr id="29" name="Imagen 28"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687929" y="2983387"/>
              <a:ext cx="295238" cy="288000"/>
            </a:xfrm>
            <a:prstGeom prst="rect">
              <a:avLst/>
            </a:prstGeom>
            <a:ln>
              <a:noFill/>
              <a:prstDash val="dash"/>
            </a:ln>
          </p:spPr>
        </p:pic>
        <p:pic>
          <p:nvPicPr>
            <p:cNvPr id="30" name="Imagen 29"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419097" y="2656553"/>
              <a:ext cx="295238" cy="288000"/>
            </a:xfrm>
            <a:prstGeom prst="rect">
              <a:avLst/>
            </a:prstGeom>
            <a:ln>
              <a:noFill/>
              <a:prstDash val="dash"/>
            </a:ln>
          </p:spPr>
        </p:pic>
        <p:pic>
          <p:nvPicPr>
            <p:cNvPr id="31" name="Imagen 30"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551239" y="3131452"/>
              <a:ext cx="295238" cy="288000"/>
            </a:xfrm>
            <a:prstGeom prst="rect">
              <a:avLst/>
            </a:prstGeom>
            <a:ln>
              <a:noFill/>
              <a:prstDash val="dash"/>
            </a:ln>
          </p:spPr>
        </p:pic>
        <p:pic>
          <p:nvPicPr>
            <p:cNvPr id="32" name="Imagen 31"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473119" y="2894536"/>
              <a:ext cx="295238" cy="288000"/>
            </a:xfrm>
            <a:prstGeom prst="rect">
              <a:avLst/>
            </a:prstGeom>
            <a:ln>
              <a:noFill/>
              <a:prstDash val="dash"/>
            </a:ln>
          </p:spPr>
        </p:pic>
        <p:pic>
          <p:nvPicPr>
            <p:cNvPr id="33" name="Imagen 32"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192911" y="2695790"/>
              <a:ext cx="295238" cy="288000"/>
            </a:xfrm>
            <a:prstGeom prst="rect">
              <a:avLst/>
            </a:prstGeom>
            <a:ln>
              <a:noFill/>
              <a:prstDash val="dash"/>
            </a:ln>
          </p:spPr>
        </p:pic>
        <p:pic>
          <p:nvPicPr>
            <p:cNvPr id="34" name="Imagen 33"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351000" y="3054187"/>
              <a:ext cx="295238" cy="288000"/>
            </a:xfrm>
            <a:prstGeom prst="rect">
              <a:avLst/>
            </a:prstGeom>
            <a:ln>
              <a:noFill/>
              <a:prstDash val="dash"/>
            </a:ln>
          </p:spPr>
        </p:pic>
        <p:pic>
          <p:nvPicPr>
            <p:cNvPr id="35" name="Imagen 34"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752471" y="3209784"/>
              <a:ext cx="295238" cy="288000"/>
            </a:xfrm>
            <a:prstGeom prst="rect">
              <a:avLst/>
            </a:prstGeom>
            <a:ln>
              <a:noFill/>
              <a:prstDash val="dash"/>
            </a:ln>
          </p:spPr>
        </p:pic>
        <p:pic>
          <p:nvPicPr>
            <p:cNvPr id="36" name="Imagen 35"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069728" y="2890200"/>
              <a:ext cx="295238" cy="288000"/>
            </a:xfrm>
            <a:prstGeom prst="rect">
              <a:avLst/>
            </a:prstGeom>
            <a:ln>
              <a:noFill/>
              <a:prstDash val="dash"/>
            </a:ln>
          </p:spPr>
        </p:pic>
        <p:pic>
          <p:nvPicPr>
            <p:cNvPr id="37" name="Imagen 36"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350573" y="3410664"/>
              <a:ext cx="295238" cy="288000"/>
            </a:xfrm>
            <a:prstGeom prst="rect">
              <a:avLst/>
            </a:prstGeom>
            <a:ln>
              <a:noFill/>
              <a:prstDash val="dash"/>
            </a:ln>
          </p:spPr>
        </p:pic>
        <p:pic>
          <p:nvPicPr>
            <p:cNvPr id="38" name="Imagen 37"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096171" y="3180214"/>
              <a:ext cx="295238" cy="288000"/>
            </a:xfrm>
            <a:prstGeom prst="rect">
              <a:avLst/>
            </a:prstGeom>
            <a:ln>
              <a:noFill/>
              <a:prstDash val="dash"/>
            </a:ln>
          </p:spPr>
        </p:pic>
        <p:sp>
          <p:nvSpPr>
            <p:cNvPr id="39" name="Elipse 38"/>
            <p:cNvSpPr/>
            <p:nvPr/>
          </p:nvSpPr>
          <p:spPr>
            <a:xfrm>
              <a:off x="6010517" y="2624993"/>
              <a:ext cx="1064526" cy="1078174"/>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0" name="Imagen 39"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636182" y="2703893"/>
              <a:ext cx="295238" cy="288000"/>
            </a:xfrm>
            <a:prstGeom prst="rect">
              <a:avLst/>
            </a:prstGeom>
            <a:ln>
              <a:noFill/>
              <a:prstDash val="dash"/>
            </a:ln>
          </p:spPr>
        </p:pic>
        <p:pic>
          <p:nvPicPr>
            <p:cNvPr id="41" name="Imagen 40"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260442" y="2886006"/>
              <a:ext cx="295238" cy="288000"/>
            </a:xfrm>
            <a:prstGeom prst="rect">
              <a:avLst/>
            </a:prstGeom>
            <a:ln>
              <a:noFill/>
              <a:prstDash val="dash"/>
            </a:ln>
          </p:spPr>
        </p:pic>
        <p:pic>
          <p:nvPicPr>
            <p:cNvPr id="42" name="Imagen 41"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6774934" y="2924531"/>
              <a:ext cx="295238" cy="288000"/>
            </a:xfrm>
            <a:prstGeom prst="rect">
              <a:avLst/>
            </a:prstGeom>
            <a:ln>
              <a:noFill/>
              <a:prstDash val="dash"/>
            </a:ln>
          </p:spPr>
        </p:pic>
        <p:pic>
          <p:nvPicPr>
            <p:cNvPr id="43" name="Imagen 42"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5970711" y="4518407"/>
              <a:ext cx="295238" cy="288000"/>
            </a:xfrm>
            <a:prstGeom prst="rect">
              <a:avLst/>
            </a:prstGeom>
            <a:ln>
              <a:noFill/>
              <a:prstDash val="dash"/>
            </a:ln>
          </p:spPr>
        </p:pic>
        <p:pic>
          <p:nvPicPr>
            <p:cNvPr id="44" name="Imagen 43" descr="Illustration gratuite: Sphère, Boule, En Plastique, Tour ..."/>
            <p:cNvPicPr>
              <a:picLocks noChangeAspect="1"/>
            </p:cNvPicPr>
            <p:nvPr/>
          </p:nvPicPr>
          <p:blipFill rotWithShape="1">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2294" t="10642" r="21559" b="16330"/>
            <a:stretch/>
          </p:blipFill>
          <p:spPr>
            <a:xfrm>
              <a:off x="5971990" y="4059569"/>
              <a:ext cx="295238" cy="288000"/>
            </a:xfrm>
            <a:prstGeom prst="rect">
              <a:avLst/>
            </a:prstGeom>
            <a:ln>
              <a:noFill/>
              <a:prstDash val="dash"/>
            </a:ln>
          </p:spPr>
        </p:pic>
        <p:sp>
          <p:nvSpPr>
            <p:cNvPr id="45" name="CuadroTexto 44"/>
            <p:cNvSpPr txBox="1"/>
            <p:nvPr/>
          </p:nvSpPr>
          <p:spPr>
            <a:xfrm>
              <a:off x="6392655" y="3989768"/>
              <a:ext cx="1028295" cy="369332"/>
            </a:xfrm>
            <a:prstGeom prst="rect">
              <a:avLst/>
            </a:prstGeom>
            <a:noFill/>
          </p:spPr>
          <p:txBody>
            <a:bodyPr wrap="none" rtlCol="0">
              <a:spAutoFit/>
            </a:bodyPr>
            <a:lstStyle/>
            <a:p>
              <a:r>
                <a:rPr lang="es-ES" dirty="0" smtClean="0"/>
                <a:t>protones</a:t>
              </a:r>
              <a:endParaRPr lang="es-ES" dirty="0"/>
            </a:p>
          </p:txBody>
        </p:sp>
        <p:sp>
          <p:nvSpPr>
            <p:cNvPr id="46" name="CuadroTexto 45"/>
            <p:cNvSpPr txBox="1"/>
            <p:nvPr/>
          </p:nvSpPr>
          <p:spPr>
            <a:xfrm>
              <a:off x="6381282" y="4469715"/>
              <a:ext cx="1145955" cy="369332"/>
            </a:xfrm>
            <a:prstGeom prst="rect">
              <a:avLst/>
            </a:prstGeom>
            <a:noFill/>
          </p:spPr>
          <p:txBody>
            <a:bodyPr wrap="none" rtlCol="0">
              <a:spAutoFit/>
            </a:bodyPr>
            <a:lstStyle/>
            <a:p>
              <a:r>
                <a:rPr lang="es-ES" dirty="0" smtClean="0"/>
                <a:t>neutrones</a:t>
              </a:r>
              <a:endParaRPr lang="es-ES" dirty="0"/>
            </a:p>
          </p:txBody>
        </p:sp>
        <p:cxnSp>
          <p:nvCxnSpPr>
            <p:cNvPr id="47" name="Conector recto de flecha 46"/>
            <p:cNvCxnSpPr>
              <a:stCxn id="75" idx="3"/>
              <a:endCxn id="39" idx="2"/>
            </p:cNvCxnSpPr>
            <p:nvPr/>
          </p:nvCxnSpPr>
          <p:spPr>
            <a:xfrm flipV="1">
              <a:off x="3001161" y="3164080"/>
              <a:ext cx="3009356" cy="7893"/>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grpSp>
      <p:sp>
        <p:nvSpPr>
          <p:cNvPr id="2" name="Rectángulo 1"/>
          <p:cNvSpPr/>
          <p:nvPr/>
        </p:nvSpPr>
        <p:spPr>
          <a:xfrm>
            <a:off x="689590" y="1717057"/>
            <a:ext cx="8159750" cy="2062103"/>
          </a:xfrm>
          <a:prstGeom prst="rect">
            <a:avLst/>
          </a:prstGeom>
        </p:spPr>
        <p:txBody>
          <a:bodyPr wrap="square">
            <a:spAutoFit/>
          </a:bodyPr>
          <a:lstStyle/>
          <a:p>
            <a:pPr algn="just"/>
            <a:r>
              <a:rPr lang="es-ES" sz="1600" dirty="0">
                <a:latin typeface="+mj-lt"/>
              </a:rPr>
              <a:t>En </a:t>
            </a:r>
            <a:r>
              <a:rPr lang="es-ES" sz="1600" dirty="0" smtClean="0">
                <a:latin typeface="+mj-lt"/>
              </a:rPr>
              <a:t>la figura se </a:t>
            </a:r>
            <a:r>
              <a:rPr lang="es-ES" sz="1600" dirty="0">
                <a:latin typeface="+mj-lt"/>
              </a:rPr>
              <a:t>representan los procesos de </a:t>
            </a:r>
            <a:r>
              <a:rPr lang="es-ES" sz="1600" i="1" dirty="0">
                <a:solidFill>
                  <a:srgbClr val="00B0F0"/>
                </a:solidFill>
                <a:latin typeface="+mj-lt"/>
              </a:rPr>
              <a:t>absorción</a:t>
            </a:r>
            <a:r>
              <a:rPr lang="es-ES" sz="1600" dirty="0">
                <a:latin typeface="+mj-lt"/>
              </a:rPr>
              <a:t> y de </a:t>
            </a:r>
            <a:r>
              <a:rPr lang="es-ES" sz="1600" i="1" dirty="0">
                <a:solidFill>
                  <a:srgbClr val="00B0F0"/>
                </a:solidFill>
                <a:latin typeface="+mj-lt"/>
              </a:rPr>
              <a:t>emisión</a:t>
            </a:r>
            <a:r>
              <a:rPr lang="es-ES" sz="1600" dirty="0">
                <a:latin typeface="+mj-lt"/>
              </a:rPr>
              <a:t> de radiación por el átomo de Bohr. El electrón se encuentra en una de las órbitas posibles </a:t>
            </a:r>
            <a:r>
              <a:rPr lang="es-ES" sz="1600" dirty="0" smtClean="0">
                <a:latin typeface="+mj-lt"/>
              </a:rPr>
              <a:t>sin </a:t>
            </a:r>
            <a:r>
              <a:rPr lang="es-ES" sz="1600" dirty="0">
                <a:latin typeface="+mj-lt"/>
              </a:rPr>
              <a:t>radiar </a:t>
            </a:r>
            <a:r>
              <a:rPr lang="es-ES" sz="1600" dirty="0" smtClean="0">
                <a:latin typeface="+mj-lt"/>
              </a:rPr>
              <a:t>energía. </a:t>
            </a:r>
            <a:r>
              <a:rPr lang="es-ES" sz="1600" dirty="0">
                <a:latin typeface="+mj-lt"/>
              </a:rPr>
              <a:t>Un fotón le comunicará su </a:t>
            </a:r>
            <a:r>
              <a:rPr lang="es-ES" sz="1600" dirty="0" smtClean="0">
                <a:latin typeface="+mj-lt"/>
              </a:rPr>
              <a:t>energía solo </a:t>
            </a:r>
            <a:r>
              <a:rPr lang="es-ES" sz="1600" dirty="0">
                <a:latin typeface="+mj-lt"/>
              </a:rPr>
              <a:t>si esta energía es de un valor exactamente igual a la diferencia de energía que hay entre dos de las órbitas posibles que puede tener el electrón en ese </a:t>
            </a:r>
            <a:r>
              <a:rPr lang="es-ES" sz="1600" dirty="0" smtClean="0">
                <a:latin typeface="+mj-lt"/>
              </a:rPr>
              <a:t>átomo. Entonces</a:t>
            </a:r>
            <a:r>
              <a:rPr lang="es-ES" sz="1600" dirty="0">
                <a:latin typeface="+mj-lt"/>
              </a:rPr>
              <a:t>, el electrón </a:t>
            </a:r>
            <a:r>
              <a:rPr lang="es-ES" sz="1600" dirty="0">
                <a:solidFill>
                  <a:srgbClr val="00B0F0"/>
                </a:solidFill>
                <a:latin typeface="+mj-lt"/>
              </a:rPr>
              <a:t>"salta" </a:t>
            </a:r>
            <a:r>
              <a:rPr lang="es-ES" sz="1600" dirty="0">
                <a:latin typeface="+mj-lt"/>
              </a:rPr>
              <a:t>a otra órbita más </a:t>
            </a:r>
            <a:r>
              <a:rPr lang="es-ES" sz="1600" dirty="0" smtClean="0">
                <a:latin typeface="+mj-lt"/>
              </a:rPr>
              <a:t>alejada y</a:t>
            </a:r>
            <a:r>
              <a:rPr lang="es-ES" sz="1600" dirty="0">
                <a:latin typeface="+mj-lt"/>
              </a:rPr>
              <a:t> el átomo queda </a:t>
            </a:r>
            <a:r>
              <a:rPr lang="es-ES" sz="1600" i="1" dirty="0">
                <a:solidFill>
                  <a:srgbClr val="00B0F0"/>
                </a:solidFill>
                <a:latin typeface="+mj-lt"/>
              </a:rPr>
              <a:t>excitado</a:t>
            </a:r>
            <a:r>
              <a:rPr lang="es-ES" sz="1600" dirty="0">
                <a:latin typeface="+mj-lt"/>
              </a:rPr>
              <a:t>. De forma análoga un átomo puede emitir radiación cuando alguno de sus electrones </a:t>
            </a:r>
            <a:r>
              <a:rPr lang="es-ES" sz="1600" i="1" dirty="0">
                <a:solidFill>
                  <a:srgbClr val="00B0F0"/>
                </a:solidFill>
                <a:latin typeface="+mj-lt"/>
              </a:rPr>
              <a:t>"salta" </a:t>
            </a:r>
            <a:r>
              <a:rPr lang="es-ES" sz="1600" dirty="0">
                <a:latin typeface="+mj-lt"/>
              </a:rPr>
              <a:t>desde una órbita alejada a una órbita más cercana al </a:t>
            </a:r>
            <a:r>
              <a:rPr lang="es-ES" sz="1600" dirty="0" smtClean="0">
                <a:latin typeface="+mj-lt"/>
              </a:rPr>
              <a:t>núcleo.</a:t>
            </a:r>
            <a:endParaRPr lang="es-ES" sz="1600" dirty="0">
              <a:latin typeface="+mj-lt"/>
            </a:endParaRPr>
          </a:p>
        </p:txBody>
      </p:sp>
      <p:sp>
        <p:nvSpPr>
          <p:cNvPr id="3" name="CuadroTexto 2">
            <a:hlinkClick r:id="rId6"/>
          </p:cNvPr>
          <p:cNvSpPr txBox="1"/>
          <p:nvPr/>
        </p:nvSpPr>
        <p:spPr>
          <a:xfrm>
            <a:off x="7086600" y="5827460"/>
            <a:ext cx="1635740" cy="523220"/>
          </a:xfrm>
          <a:prstGeom prst="chevron">
            <a:avLst/>
          </a:prstGeom>
          <a:solidFill>
            <a:schemeClr val="accent2">
              <a:lumMod val="75000"/>
            </a:schemeClr>
          </a:solidFill>
          <a:ln>
            <a:solidFill>
              <a:schemeClr val="tx1"/>
            </a:solidFill>
          </a:ln>
        </p:spPr>
        <p:txBody>
          <a:bodyPr wrap="square" rtlCol="0">
            <a:spAutoFit/>
          </a:bodyPr>
          <a:lstStyle/>
          <a:p>
            <a:pPr algn="ctr"/>
            <a:r>
              <a:rPr lang="es-ES" sz="1400" dirty="0" smtClean="0">
                <a:solidFill>
                  <a:schemeClr val="bg1"/>
                </a:solidFill>
              </a:rPr>
              <a:t>Enlace con simulador</a:t>
            </a:r>
            <a:endParaRPr lang="es-ES" sz="1400" dirty="0">
              <a:solidFill>
                <a:schemeClr val="bg1"/>
              </a:solidFill>
            </a:endParaRPr>
          </a:p>
        </p:txBody>
      </p:sp>
    </p:spTree>
    <p:extLst>
      <p:ext uri="{BB962C8B-B14F-4D97-AF65-F5344CB8AC3E}">
        <p14:creationId xmlns:p14="http://schemas.microsoft.com/office/powerpoint/2010/main" val="41154937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9"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Postulados de Bohr</a:t>
            </a:r>
            <a:endParaRPr lang="es-ES" b="1" dirty="0">
              <a:solidFill>
                <a:srgbClr val="00B0F0"/>
              </a:solidFill>
            </a:endParaRPr>
          </a:p>
        </p:txBody>
      </p:sp>
      <p:sp>
        <p:nvSpPr>
          <p:cNvPr id="76" name="34 CuadroTexto"/>
          <p:cNvSpPr txBox="1"/>
          <p:nvPr/>
        </p:nvSpPr>
        <p:spPr>
          <a:xfrm>
            <a:off x="672940" y="1715043"/>
            <a:ext cx="3755342" cy="338554"/>
          </a:xfrm>
          <a:prstGeom prst="rect">
            <a:avLst/>
          </a:prstGeom>
          <a:noFill/>
        </p:spPr>
        <p:txBody>
          <a:bodyPr wrap="square" rtlCol="0">
            <a:spAutoFit/>
          </a:bodyPr>
          <a:lstStyle/>
          <a:p>
            <a:pPr algn="just"/>
            <a:r>
              <a:rPr lang="es-ES" sz="1600" b="1" dirty="0"/>
              <a:t>Ó</a:t>
            </a:r>
            <a:r>
              <a:rPr lang="es-ES" sz="1600" b="1" dirty="0" smtClean="0"/>
              <a:t>rbitas permitidas</a:t>
            </a:r>
            <a:endParaRPr lang="es-ES" sz="1600" b="1" dirty="0"/>
          </a:p>
        </p:txBody>
      </p:sp>
      <p:grpSp>
        <p:nvGrpSpPr>
          <p:cNvPr id="77" name="26 Grupo"/>
          <p:cNvGrpSpPr/>
          <p:nvPr/>
        </p:nvGrpSpPr>
        <p:grpSpPr>
          <a:xfrm>
            <a:off x="1935912" y="2964816"/>
            <a:ext cx="240145" cy="264693"/>
            <a:chOff x="3426691" y="3131127"/>
            <a:chExt cx="240145" cy="264693"/>
          </a:xfrm>
        </p:grpSpPr>
        <p:sp>
          <p:nvSpPr>
            <p:cNvPr id="78" name="31 Elipse"/>
            <p:cNvSpPr/>
            <p:nvPr/>
          </p:nvSpPr>
          <p:spPr bwMode="auto">
            <a:xfrm>
              <a:off x="3426691" y="3131127"/>
              <a:ext cx="240145" cy="230909"/>
            </a:xfrm>
            <a:prstGeom prst="ellipse">
              <a:avLst/>
            </a:prstGeom>
            <a:solidFill>
              <a:schemeClr val="accent1"/>
            </a:solidFill>
            <a:ln w="9525" cap="flat" cmpd="sng" algn="ctr">
              <a:noFill/>
              <a:prstDash val="solid"/>
              <a:round/>
              <a:headEnd type="none" w="med" len="med"/>
              <a:tailEnd type="none" w="med" len="med"/>
            </a:ln>
            <a:effectLst/>
            <a:scene3d>
              <a:camera prst="orthographicFront"/>
              <a:lightRig rig="sunset" dir="t"/>
            </a:scene3d>
            <a:sp3d prstMaterial="metal">
              <a:bevelT/>
            </a:sp3d>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dirty="0" smtClean="0">
                <a:ln>
                  <a:noFill/>
                </a:ln>
                <a:solidFill>
                  <a:schemeClr val="tx1"/>
                </a:solidFill>
                <a:effectLst/>
                <a:latin typeface="Arial" charset="0"/>
              </a:endParaRPr>
            </a:p>
          </p:txBody>
        </p:sp>
        <p:sp>
          <p:nvSpPr>
            <p:cNvPr id="79" name="32 CuadroTexto"/>
            <p:cNvSpPr txBox="1"/>
            <p:nvPr/>
          </p:nvSpPr>
          <p:spPr>
            <a:xfrm>
              <a:off x="3477349" y="3149599"/>
              <a:ext cx="147781" cy="246221"/>
            </a:xfrm>
            <a:prstGeom prst="rect">
              <a:avLst/>
            </a:prstGeom>
            <a:noFill/>
          </p:spPr>
          <p:txBody>
            <a:bodyPr wrap="square" lIns="0" tIns="0" rIns="0" bIns="0" rtlCol="0">
              <a:spAutoFit/>
            </a:bodyPr>
            <a:lstStyle/>
            <a:p>
              <a:pPr algn="ctr"/>
              <a:r>
                <a:rPr lang="es-ES" sz="1600" b="1" dirty="0" smtClean="0">
                  <a:solidFill>
                    <a:schemeClr val="bg1"/>
                  </a:solidFill>
                </a:rPr>
                <a:t>+</a:t>
              </a:r>
              <a:endParaRPr lang="es-ES" sz="1600" b="1" dirty="0">
                <a:solidFill>
                  <a:schemeClr val="bg1"/>
                </a:solidFill>
              </a:endParaRPr>
            </a:p>
          </p:txBody>
        </p:sp>
      </p:grpSp>
      <p:grpSp>
        <p:nvGrpSpPr>
          <p:cNvPr id="80" name="33 Grupo"/>
          <p:cNvGrpSpPr/>
          <p:nvPr/>
        </p:nvGrpSpPr>
        <p:grpSpPr>
          <a:xfrm>
            <a:off x="1122247" y="2196610"/>
            <a:ext cx="1804987" cy="1733550"/>
            <a:chOff x="4719637" y="3486150"/>
            <a:chExt cx="1804987" cy="1733550"/>
          </a:xfrm>
        </p:grpSpPr>
        <p:grpSp>
          <p:nvGrpSpPr>
            <p:cNvPr id="81" name="35 Grupo"/>
            <p:cNvGrpSpPr/>
            <p:nvPr/>
          </p:nvGrpSpPr>
          <p:grpSpPr>
            <a:xfrm>
              <a:off x="6010275" y="3847089"/>
              <a:ext cx="426748" cy="315335"/>
              <a:chOff x="4662488" y="2927927"/>
              <a:chExt cx="426748" cy="315335"/>
            </a:xfrm>
          </p:grpSpPr>
          <p:sp>
            <p:nvSpPr>
              <p:cNvPr id="83" name="37 Elipse"/>
              <p:cNvSpPr/>
              <p:nvPr/>
            </p:nvSpPr>
            <p:spPr bwMode="auto">
              <a:xfrm>
                <a:off x="4996873" y="2927927"/>
                <a:ext cx="92363" cy="92364"/>
              </a:xfrm>
              <a:prstGeom prst="ellipse">
                <a:avLst/>
              </a:prstGeom>
              <a:gradFill>
                <a:gsLst>
                  <a:gs pos="0">
                    <a:srgbClr val="03D4A8"/>
                  </a:gs>
                  <a:gs pos="25000">
                    <a:srgbClr val="21D6E0"/>
                  </a:gs>
                  <a:gs pos="75000">
                    <a:srgbClr val="0087E6"/>
                  </a:gs>
                  <a:gs pos="100000">
                    <a:srgbClr val="005CBF"/>
                  </a:gs>
                </a:gsLst>
                <a:lin ang="5400000" scaled="0"/>
              </a:gradFill>
              <a:ln w="9525" cap="flat" cmpd="sng" algn="ctr">
                <a:noFill/>
                <a:prstDash val="solid"/>
                <a:round/>
                <a:headEnd type="none" w="med" len="med"/>
                <a:tailEnd type="none" w="med" len="med"/>
              </a:ln>
              <a:effectLst/>
              <a:scene3d>
                <a:camera prst="orthographicFront"/>
                <a:lightRig rig="sunset" dir="t"/>
              </a:scene3d>
              <a:sp3d extrusionH="76200" prstMaterial="dkEdge">
                <a:bevelT/>
                <a:extrusionClr>
                  <a:srgbClr val="0066FF"/>
                </a:extrusionClr>
              </a:sp3d>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dirty="0" smtClean="0">
                  <a:ln>
                    <a:noFill/>
                  </a:ln>
                  <a:solidFill>
                    <a:schemeClr val="tx1"/>
                  </a:solidFill>
                  <a:effectLst/>
                  <a:latin typeface="Arial" charset="0"/>
                </a:endParaRPr>
              </a:p>
            </p:txBody>
          </p:sp>
          <p:cxnSp>
            <p:nvCxnSpPr>
              <p:cNvPr id="84" name="38 Conector recto de flecha"/>
              <p:cNvCxnSpPr/>
              <p:nvPr/>
            </p:nvCxnSpPr>
            <p:spPr bwMode="auto">
              <a:xfrm rot="10800000" flipV="1">
                <a:off x="4662488" y="2995612"/>
                <a:ext cx="342900" cy="247650"/>
              </a:xfrm>
              <a:prstGeom prst="straightConnector1">
                <a:avLst/>
              </a:prstGeom>
              <a:solidFill>
                <a:schemeClr val="accent1"/>
              </a:solidFill>
              <a:ln w="19050" cap="flat" cmpd="sng" algn="ctr">
                <a:solidFill>
                  <a:srgbClr val="1C47D2"/>
                </a:solidFill>
                <a:prstDash val="solid"/>
                <a:round/>
                <a:headEnd type="none" w="med" len="med"/>
                <a:tailEnd type="triangle"/>
              </a:ln>
              <a:effectLst/>
            </p:spPr>
          </p:cxnSp>
        </p:grpSp>
        <p:sp>
          <p:nvSpPr>
            <p:cNvPr id="82" name="36 Elipse"/>
            <p:cNvSpPr/>
            <p:nvPr/>
          </p:nvSpPr>
          <p:spPr bwMode="auto">
            <a:xfrm>
              <a:off x="4719637" y="3486150"/>
              <a:ext cx="1804987" cy="173355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dirty="0" smtClean="0">
                <a:ln>
                  <a:noFill/>
                </a:ln>
                <a:solidFill>
                  <a:schemeClr val="tx1"/>
                </a:solidFill>
                <a:effectLst/>
                <a:latin typeface="Arial" charset="0"/>
              </a:endParaRPr>
            </a:p>
          </p:txBody>
        </p:sp>
      </p:grpSp>
      <p:grpSp>
        <p:nvGrpSpPr>
          <p:cNvPr id="85" name="59 Grupo"/>
          <p:cNvGrpSpPr/>
          <p:nvPr/>
        </p:nvGrpSpPr>
        <p:grpSpPr>
          <a:xfrm>
            <a:off x="2417503" y="2552931"/>
            <a:ext cx="426748" cy="315335"/>
            <a:chOff x="4662488" y="2927927"/>
            <a:chExt cx="426748" cy="315335"/>
          </a:xfrm>
        </p:grpSpPr>
        <p:sp>
          <p:nvSpPr>
            <p:cNvPr id="86" name="40 Elipse"/>
            <p:cNvSpPr/>
            <p:nvPr/>
          </p:nvSpPr>
          <p:spPr bwMode="auto">
            <a:xfrm>
              <a:off x="4996873" y="2927927"/>
              <a:ext cx="92363" cy="92364"/>
            </a:xfrm>
            <a:prstGeom prst="ellipse">
              <a:avLst/>
            </a:prstGeom>
            <a:gradFill>
              <a:gsLst>
                <a:gs pos="0">
                  <a:srgbClr val="03D4A8"/>
                </a:gs>
                <a:gs pos="25000">
                  <a:srgbClr val="21D6E0"/>
                </a:gs>
                <a:gs pos="75000">
                  <a:srgbClr val="0087E6"/>
                </a:gs>
                <a:gs pos="100000">
                  <a:srgbClr val="005CBF"/>
                </a:gs>
              </a:gsLst>
              <a:lin ang="5400000" scaled="0"/>
            </a:gradFill>
            <a:ln w="9525" cap="flat" cmpd="sng" algn="ctr">
              <a:noFill/>
              <a:prstDash val="solid"/>
              <a:round/>
              <a:headEnd type="none" w="med" len="med"/>
              <a:tailEnd type="none" w="med" len="med"/>
            </a:ln>
            <a:effectLst/>
            <a:scene3d>
              <a:camera prst="orthographicFront"/>
              <a:lightRig rig="sunset" dir="t"/>
            </a:scene3d>
            <a:sp3d extrusionH="76200" prstMaterial="dkEdge">
              <a:bevelT/>
              <a:extrusionClr>
                <a:srgbClr val="0066FF"/>
              </a:extrusionClr>
            </a:sp3d>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dirty="0" smtClean="0">
                <a:ln>
                  <a:noFill/>
                </a:ln>
                <a:solidFill>
                  <a:schemeClr val="tx1"/>
                </a:solidFill>
                <a:effectLst/>
                <a:latin typeface="Arial" charset="0"/>
              </a:endParaRPr>
            </a:p>
          </p:txBody>
        </p:sp>
        <p:cxnSp>
          <p:nvCxnSpPr>
            <p:cNvPr id="87" name="41 Conector recto de flecha"/>
            <p:cNvCxnSpPr/>
            <p:nvPr/>
          </p:nvCxnSpPr>
          <p:spPr bwMode="auto">
            <a:xfrm rot="10800000" flipV="1">
              <a:off x="4662488" y="2995612"/>
              <a:ext cx="342900" cy="247650"/>
            </a:xfrm>
            <a:prstGeom prst="straightConnector1">
              <a:avLst/>
            </a:prstGeom>
            <a:solidFill>
              <a:schemeClr val="accent1"/>
            </a:solidFill>
            <a:ln w="19050" cap="flat" cmpd="sng" algn="ctr">
              <a:solidFill>
                <a:srgbClr val="1C47D2"/>
              </a:solidFill>
              <a:prstDash val="solid"/>
              <a:round/>
              <a:headEnd type="none" w="med" len="med"/>
              <a:tailEnd type="triangle"/>
            </a:ln>
            <a:effectLst/>
          </p:spPr>
        </p:cxnSp>
      </p:grpSp>
      <p:sp>
        <p:nvSpPr>
          <p:cNvPr id="88" name="46 CuadroTexto"/>
          <p:cNvSpPr txBox="1"/>
          <p:nvPr/>
        </p:nvSpPr>
        <p:spPr>
          <a:xfrm>
            <a:off x="5111659" y="3496193"/>
            <a:ext cx="3737681" cy="338554"/>
          </a:xfrm>
          <a:prstGeom prst="rect">
            <a:avLst/>
          </a:prstGeom>
          <a:noFill/>
        </p:spPr>
        <p:txBody>
          <a:bodyPr wrap="square" rtlCol="0">
            <a:spAutoFit/>
          </a:bodyPr>
          <a:lstStyle/>
          <a:p>
            <a:r>
              <a:rPr lang="es-ES" sz="1600" dirty="0" smtClean="0"/>
              <a:t>Teniendo en cuenta el 2º postulado:</a:t>
            </a:r>
            <a:endParaRPr lang="es-ES" sz="1600" dirty="0"/>
          </a:p>
        </p:txBody>
      </p:sp>
      <p:grpSp>
        <p:nvGrpSpPr>
          <p:cNvPr id="89" name="51 Grupo"/>
          <p:cNvGrpSpPr/>
          <p:nvPr/>
        </p:nvGrpSpPr>
        <p:grpSpPr>
          <a:xfrm>
            <a:off x="1163711" y="5033968"/>
            <a:ext cx="240145" cy="264693"/>
            <a:chOff x="3426691" y="3131127"/>
            <a:chExt cx="240145" cy="264693"/>
          </a:xfrm>
        </p:grpSpPr>
        <p:sp>
          <p:nvSpPr>
            <p:cNvPr id="90" name="52 Elipse"/>
            <p:cNvSpPr/>
            <p:nvPr/>
          </p:nvSpPr>
          <p:spPr bwMode="auto">
            <a:xfrm>
              <a:off x="3426691" y="3131127"/>
              <a:ext cx="240145" cy="230909"/>
            </a:xfrm>
            <a:prstGeom prst="ellipse">
              <a:avLst/>
            </a:prstGeom>
            <a:solidFill>
              <a:schemeClr val="accent1"/>
            </a:solidFill>
            <a:ln w="9525" cap="flat" cmpd="sng" algn="ctr">
              <a:noFill/>
              <a:prstDash val="solid"/>
              <a:round/>
              <a:headEnd type="none" w="med" len="med"/>
              <a:tailEnd type="none" w="med" len="med"/>
            </a:ln>
            <a:effectLst/>
            <a:scene3d>
              <a:camera prst="orthographicFront"/>
              <a:lightRig rig="sunset" dir="t"/>
            </a:scene3d>
            <a:sp3d prstMaterial="metal">
              <a:bevelT/>
            </a:sp3d>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dirty="0" smtClean="0">
                <a:ln>
                  <a:noFill/>
                </a:ln>
                <a:solidFill>
                  <a:schemeClr val="tx1"/>
                </a:solidFill>
                <a:effectLst/>
                <a:latin typeface="Arial" charset="0"/>
              </a:endParaRPr>
            </a:p>
          </p:txBody>
        </p:sp>
        <p:sp>
          <p:nvSpPr>
            <p:cNvPr id="91" name="53 CuadroTexto"/>
            <p:cNvSpPr txBox="1"/>
            <p:nvPr/>
          </p:nvSpPr>
          <p:spPr>
            <a:xfrm>
              <a:off x="3482111" y="3149599"/>
              <a:ext cx="147781" cy="246221"/>
            </a:xfrm>
            <a:prstGeom prst="rect">
              <a:avLst/>
            </a:prstGeom>
            <a:noFill/>
          </p:spPr>
          <p:txBody>
            <a:bodyPr wrap="square" lIns="0" tIns="0" rIns="0" bIns="0" rtlCol="0">
              <a:spAutoFit/>
            </a:bodyPr>
            <a:lstStyle/>
            <a:p>
              <a:pPr algn="ctr"/>
              <a:r>
                <a:rPr lang="es-ES" sz="1600" b="1" dirty="0" smtClean="0">
                  <a:solidFill>
                    <a:schemeClr val="bg1"/>
                  </a:solidFill>
                </a:rPr>
                <a:t>+</a:t>
              </a:r>
              <a:endParaRPr lang="es-ES" sz="1600" b="1" dirty="0">
                <a:solidFill>
                  <a:schemeClr val="bg1"/>
                </a:solidFill>
              </a:endParaRPr>
            </a:p>
          </p:txBody>
        </p:sp>
      </p:grpSp>
      <p:sp>
        <p:nvSpPr>
          <p:cNvPr id="92" name="54 Elipse"/>
          <p:cNvSpPr/>
          <p:nvPr/>
        </p:nvSpPr>
        <p:spPr bwMode="auto">
          <a:xfrm>
            <a:off x="872768" y="4779968"/>
            <a:ext cx="775854" cy="748146"/>
          </a:xfrm>
          <a:prstGeom prst="ellipse">
            <a:avLst/>
          </a:pr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dirty="0" smtClean="0">
              <a:ln>
                <a:noFill/>
              </a:ln>
              <a:solidFill>
                <a:schemeClr val="tx1"/>
              </a:solidFill>
              <a:effectLst/>
              <a:latin typeface="Arial" charset="0"/>
            </a:endParaRPr>
          </a:p>
        </p:txBody>
      </p:sp>
      <p:sp>
        <p:nvSpPr>
          <p:cNvPr id="93" name="55 Forma libre"/>
          <p:cNvSpPr/>
          <p:nvPr/>
        </p:nvSpPr>
        <p:spPr bwMode="auto">
          <a:xfrm>
            <a:off x="2341919" y="4040496"/>
            <a:ext cx="415069" cy="2070081"/>
          </a:xfrm>
          <a:custGeom>
            <a:avLst/>
            <a:gdLst>
              <a:gd name="connsiteX0" fmla="*/ 0 w 2900218"/>
              <a:gd name="connsiteY0" fmla="*/ 1477819 h 2955637"/>
              <a:gd name="connsiteX1" fmla="*/ 415071 w 2900218"/>
              <a:gd name="connsiteY1" fmla="*/ 442779 h 2955637"/>
              <a:gd name="connsiteX2" fmla="*/ 1450112 w 2900218"/>
              <a:gd name="connsiteY2" fmla="*/ 1 h 2955637"/>
              <a:gd name="connsiteX3" fmla="*/ 2485152 w 2900218"/>
              <a:gd name="connsiteY3" fmla="*/ 442782 h 2955637"/>
              <a:gd name="connsiteX4" fmla="*/ 2900220 w 2900218"/>
              <a:gd name="connsiteY4" fmla="*/ 1477823 h 2955637"/>
              <a:gd name="connsiteX5" fmla="*/ 2485151 w 2900218"/>
              <a:gd name="connsiteY5" fmla="*/ 2512863 h 2955637"/>
              <a:gd name="connsiteX6" fmla="*/ 1450111 w 2900218"/>
              <a:gd name="connsiteY6" fmla="*/ 2955642 h 2955637"/>
              <a:gd name="connsiteX7" fmla="*/ 415071 w 2900218"/>
              <a:gd name="connsiteY7" fmla="*/ 2512862 h 2955637"/>
              <a:gd name="connsiteX8" fmla="*/ 3 w 2900218"/>
              <a:gd name="connsiteY8" fmla="*/ 1477821 h 2955637"/>
              <a:gd name="connsiteX9" fmla="*/ 0 w 2900218"/>
              <a:gd name="connsiteY9" fmla="*/ 1477819 h 2955637"/>
              <a:gd name="connsiteX0" fmla="*/ 0 w 2900220"/>
              <a:gd name="connsiteY0" fmla="*/ 1477818 h 2955641"/>
              <a:gd name="connsiteX1" fmla="*/ 1450112 w 2900220"/>
              <a:gd name="connsiteY1" fmla="*/ 0 h 2955641"/>
              <a:gd name="connsiteX2" fmla="*/ 2485152 w 2900220"/>
              <a:gd name="connsiteY2" fmla="*/ 442781 h 2955641"/>
              <a:gd name="connsiteX3" fmla="*/ 2900220 w 2900220"/>
              <a:gd name="connsiteY3" fmla="*/ 1477822 h 2955641"/>
              <a:gd name="connsiteX4" fmla="*/ 2485151 w 2900220"/>
              <a:gd name="connsiteY4" fmla="*/ 2512862 h 2955641"/>
              <a:gd name="connsiteX5" fmla="*/ 1450111 w 2900220"/>
              <a:gd name="connsiteY5" fmla="*/ 2955641 h 2955641"/>
              <a:gd name="connsiteX6" fmla="*/ 415071 w 2900220"/>
              <a:gd name="connsiteY6" fmla="*/ 2512861 h 2955641"/>
              <a:gd name="connsiteX7" fmla="*/ 3 w 2900220"/>
              <a:gd name="connsiteY7" fmla="*/ 1477820 h 2955641"/>
              <a:gd name="connsiteX8" fmla="*/ 0 w 2900220"/>
              <a:gd name="connsiteY8" fmla="*/ 1477818 h 2955641"/>
              <a:gd name="connsiteX0" fmla="*/ 1450111 w 2900219"/>
              <a:gd name="connsiteY0" fmla="*/ 0 h 2955641"/>
              <a:gd name="connsiteX1" fmla="*/ 2485151 w 2900219"/>
              <a:gd name="connsiteY1" fmla="*/ 442781 h 2955641"/>
              <a:gd name="connsiteX2" fmla="*/ 2900219 w 2900219"/>
              <a:gd name="connsiteY2" fmla="*/ 1477822 h 2955641"/>
              <a:gd name="connsiteX3" fmla="*/ 2485150 w 2900219"/>
              <a:gd name="connsiteY3" fmla="*/ 2512862 h 2955641"/>
              <a:gd name="connsiteX4" fmla="*/ 1450110 w 2900219"/>
              <a:gd name="connsiteY4" fmla="*/ 2955641 h 2955641"/>
              <a:gd name="connsiteX5" fmla="*/ 415070 w 2900219"/>
              <a:gd name="connsiteY5" fmla="*/ 2512861 h 2955641"/>
              <a:gd name="connsiteX6" fmla="*/ 2 w 2900219"/>
              <a:gd name="connsiteY6" fmla="*/ 1477820 h 2955641"/>
              <a:gd name="connsiteX7" fmla="*/ 91439 w 2900219"/>
              <a:gd name="connsiteY7" fmla="*/ 1569258 h 2955641"/>
              <a:gd name="connsiteX0" fmla="*/ 1450110 w 2900218"/>
              <a:gd name="connsiteY0" fmla="*/ 0 h 2955641"/>
              <a:gd name="connsiteX1" fmla="*/ 2485150 w 2900218"/>
              <a:gd name="connsiteY1" fmla="*/ 442781 h 2955641"/>
              <a:gd name="connsiteX2" fmla="*/ 2900218 w 2900218"/>
              <a:gd name="connsiteY2" fmla="*/ 1477822 h 2955641"/>
              <a:gd name="connsiteX3" fmla="*/ 2485149 w 2900218"/>
              <a:gd name="connsiteY3" fmla="*/ 2512862 h 2955641"/>
              <a:gd name="connsiteX4" fmla="*/ 1450109 w 2900218"/>
              <a:gd name="connsiteY4" fmla="*/ 2955641 h 2955641"/>
              <a:gd name="connsiteX5" fmla="*/ 415069 w 2900218"/>
              <a:gd name="connsiteY5" fmla="*/ 2512861 h 2955641"/>
              <a:gd name="connsiteX6" fmla="*/ 1 w 2900218"/>
              <a:gd name="connsiteY6" fmla="*/ 1477820 h 2955641"/>
              <a:gd name="connsiteX0" fmla="*/ 1035041 w 2485149"/>
              <a:gd name="connsiteY0" fmla="*/ 0 h 2955641"/>
              <a:gd name="connsiteX1" fmla="*/ 2070081 w 2485149"/>
              <a:gd name="connsiteY1" fmla="*/ 442781 h 2955641"/>
              <a:gd name="connsiteX2" fmla="*/ 2485149 w 2485149"/>
              <a:gd name="connsiteY2" fmla="*/ 1477822 h 2955641"/>
              <a:gd name="connsiteX3" fmla="*/ 2070080 w 2485149"/>
              <a:gd name="connsiteY3" fmla="*/ 2512862 h 2955641"/>
              <a:gd name="connsiteX4" fmla="*/ 1035040 w 2485149"/>
              <a:gd name="connsiteY4" fmla="*/ 2955641 h 2955641"/>
              <a:gd name="connsiteX5" fmla="*/ 0 w 2485149"/>
              <a:gd name="connsiteY5" fmla="*/ 2512861 h 2955641"/>
              <a:gd name="connsiteX0" fmla="*/ 1 w 1450109"/>
              <a:gd name="connsiteY0" fmla="*/ 0 h 2955641"/>
              <a:gd name="connsiteX1" fmla="*/ 1035041 w 1450109"/>
              <a:gd name="connsiteY1" fmla="*/ 442781 h 2955641"/>
              <a:gd name="connsiteX2" fmla="*/ 1450109 w 1450109"/>
              <a:gd name="connsiteY2" fmla="*/ 1477822 h 2955641"/>
              <a:gd name="connsiteX3" fmla="*/ 1035040 w 1450109"/>
              <a:gd name="connsiteY3" fmla="*/ 2512862 h 2955641"/>
              <a:gd name="connsiteX4" fmla="*/ 0 w 1450109"/>
              <a:gd name="connsiteY4" fmla="*/ 2955641 h 2955641"/>
              <a:gd name="connsiteX0" fmla="*/ 0 w 1450108"/>
              <a:gd name="connsiteY0" fmla="*/ 0 h 2512862"/>
              <a:gd name="connsiteX1" fmla="*/ 1035040 w 1450108"/>
              <a:gd name="connsiteY1" fmla="*/ 442781 h 2512862"/>
              <a:gd name="connsiteX2" fmla="*/ 1450108 w 1450108"/>
              <a:gd name="connsiteY2" fmla="*/ 1477822 h 2512862"/>
              <a:gd name="connsiteX3" fmla="*/ 1035039 w 1450108"/>
              <a:gd name="connsiteY3" fmla="*/ 2512862 h 2512862"/>
              <a:gd name="connsiteX0" fmla="*/ 1 w 415069"/>
              <a:gd name="connsiteY0" fmla="*/ 0 h 2070081"/>
              <a:gd name="connsiteX1" fmla="*/ 415069 w 415069"/>
              <a:gd name="connsiteY1" fmla="*/ 1035041 h 2070081"/>
              <a:gd name="connsiteX2" fmla="*/ 0 w 415069"/>
              <a:gd name="connsiteY2" fmla="*/ 2070081 h 2070081"/>
            </a:gdLst>
            <a:ahLst/>
            <a:cxnLst>
              <a:cxn ang="0">
                <a:pos x="connsiteX0" y="connsiteY0"/>
              </a:cxn>
              <a:cxn ang="0">
                <a:pos x="connsiteX1" y="connsiteY1"/>
              </a:cxn>
              <a:cxn ang="0">
                <a:pos x="connsiteX2" y="connsiteY2"/>
              </a:cxn>
            </a:cxnLst>
            <a:rect l="l" t="t" r="r" b="b"/>
            <a:pathLst>
              <a:path w="415069" h="2070081">
                <a:moveTo>
                  <a:pt x="1" y="0"/>
                </a:moveTo>
                <a:cubicBezTo>
                  <a:pt x="266034" y="276298"/>
                  <a:pt x="415069" y="647943"/>
                  <a:pt x="415069" y="1035041"/>
                </a:cubicBezTo>
                <a:cubicBezTo>
                  <a:pt x="415069" y="1422139"/>
                  <a:pt x="266033" y="1793783"/>
                  <a:pt x="0" y="2070081"/>
                </a:cubicBezTo>
              </a:path>
            </a:pathLst>
          </a:cu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dirty="0" smtClean="0">
              <a:ln>
                <a:noFill/>
              </a:ln>
              <a:solidFill>
                <a:schemeClr val="tx1"/>
              </a:solidFill>
              <a:effectLst/>
              <a:latin typeface="Arial" charset="0"/>
            </a:endParaRPr>
          </a:p>
        </p:txBody>
      </p:sp>
      <p:sp>
        <p:nvSpPr>
          <p:cNvPr id="94" name="56 Forma libre"/>
          <p:cNvSpPr/>
          <p:nvPr/>
        </p:nvSpPr>
        <p:spPr bwMode="auto">
          <a:xfrm>
            <a:off x="4082974" y="3782441"/>
            <a:ext cx="415069" cy="2618509"/>
          </a:xfrm>
          <a:custGeom>
            <a:avLst/>
            <a:gdLst>
              <a:gd name="connsiteX0" fmla="*/ 0 w 2900218"/>
              <a:gd name="connsiteY0" fmla="*/ 1477819 h 2955637"/>
              <a:gd name="connsiteX1" fmla="*/ 415071 w 2900218"/>
              <a:gd name="connsiteY1" fmla="*/ 442779 h 2955637"/>
              <a:gd name="connsiteX2" fmla="*/ 1450112 w 2900218"/>
              <a:gd name="connsiteY2" fmla="*/ 1 h 2955637"/>
              <a:gd name="connsiteX3" fmla="*/ 2485152 w 2900218"/>
              <a:gd name="connsiteY3" fmla="*/ 442782 h 2955637"/>
              <a:gd name="connsiteX4" fmla="*/ 2900220 w 2900218"/>
              <a:gd name="connsiteY4" fmla="*/ 1477823 h 2955637"/>
              <a:gd name="connsiteX5" fmla="*/ 2485151 w 2900218"/>
              <a:gd name="connsiteY5" fmla="*/ 2512863 h 2955637"/>
              <a:gd name="connsiteX6" fmla="*/ 1450111 w 2900218"/>
              <a:gd name="connsiteY6" fmla="*/ 2955642 h 2955637"/>
              <a:gd name="connsiteX7" fmla="*/ 415071 w 2900218"/>
              <a:gd name="connsiteY7" fmla="*/ 2512862 h 2955637"/>
              <a:gd name="connsiteX8" fmla="*/ 3 w 2900218"/>
              <a:gd name="connsiteY8" fmla="*/ 1477821 h 2955637"/>
              <a:gd name="connsiteX9" fmla="*/ 0 w 2900218"/>
              <a:gd name="connsiteY9" fmla="*/ 1477819 h 2955637"/>
              <a:gd name="connsiteX0" fmla="*/ 0 w 2900220"/>
              <a:gd name="connsiteY0" fmla="*/ 1477818 h 2955641"/>
              <a:gd name="connsiteX1" fmla="*/ 1450112 w 2900220"/>
              <a:gd name="connsiteY1" fmla="*/ 0 h 2955641"/>
              <a:gd name="connsiteX2" fmla="*/ 2485152 w 2900220"/>
              <a:gd name="connsiteY2" fmla="*/ 442781 h 2955641"/>
              <a:gd name="connsiteX3" fmla="*/ 2900220 w 2900220"/>
              <a:gd name="connsiteY3" fmla="*/ 1477822 h 2955641"/>
              <a:gd name="connsiteX4" fmla="*/ 2485151 w 2900220"/>
              <a:gd name="connsiteY4" fmla="*/ 2512862 h 2955641"/>
              <a:gd name="connsiteX5" fmla="*/ 1450111 w 2900220"/>
              <a:gd name="connsiteY5" fmla="*/ 2955641 h 2955641"/>
              <a:gd name="connsiteX6" fmla="*/ 415071 w 2900220"/>
              <a:gd name="connsiteY6" fmla="*/ 2512861 h 2955641"/>
              <a:gd name="connsiteX7" fmla="*/ 3 w 2900220"/>
              <a:gd name="connsiteY7" fmla="*/ 1477820 h 2955641"/>
              <a:gd name="connsiteX8" fmla="*/ 0 w 2900220"/>
              <a:gd name="connsiteY8" fmla="*/ 1477818 h 2955641"/>
              <a:gd name="connsiteX0" fmla="*/ 1450111 w 2900219"/>
              <a:gd name="connsiteY0" fmla="*/ 0 h 2955641"/>
              <a:gd name="connsiteX1" fmla="*/ 2485151 w 2900219"/>
              <a:gd name="connsiteY1" fmla="*/ 442781 h 2955641"/>
              <a:gd name="connsiteX2" fmla="*/ 2900219 w 2900219"/>
              <a:gd name="connsiteY2" fmla="*/ 1477822 h 2955641"/>
              <a:gd name="connsiteX3" fmla="*/ 2485150 w 2900219"/>
              <a:gd name="connsiteY3" fmla="*/ 2512862 h 2955641"/>
              <a:gd name="connsiteX4" fmla="*/ 1450110 w 2900219"/>
              <a:gd name="connsiteY4" fmla="*/ 2955641 h 2955641"/>
              <a:gd name="connsiteX5" fmla="*/ 415070 w 2900219"/>
              <a:gd name="connsiteY5" fmla="*/ 2512861 h 2955641"/>
              <a:gd name="connsiteX6" fmla="*/ 2 w 2900219"/>
              <a:gd name="connsiteY6" fmla="*/ 1477820 h 2955641"/>
              <a:gd name="connsiteX7" fmla="*/ 91439 w 2900219"/>
              <a:gd name="connsiteY7" fmla="*/ 1569258 h 2955641"/>
              <a:gd name="connsiteX0" fmla="*/ 1450110 w 2900218"/>
              <a:gd name="connsiteY0" fmla="*/ 0 h 2955641"/>
              <a:gd name="connsiteX1" fmla="*/ 2485150 w 2900218"/>
              <a:gd name="connsiteY1" fmla="*/ 442781 h 2955641"/>
              <a:gd name="connsiteX2" fmla="*/ 2900218 w 2900218"/>
              <a:gd name="connsiteY2" fmla="*/ 1477822 h 2955641"/>
              <a:gd name="connsiteX3" fmla="*/ 2485149 w 2900218"/>
              <a:gd name="connsiteY3" fmla="*/ 2512862 h 2955641"/>
              <a:gd name="connsiteX4" fmla="*/ 1450109 w 2900218"/>
              <a:gd name="connsiteY4" fmla="*/ 2955641 h 2955641"/>
              <a:gd name="connsiteX5" fmla="*/ 415069 w 2900218"/>
              <a:gd name="connsiteY5" fmla="*/ 2512861 h 2955641"/>
              <a:gd name="connsiteX6" fmla="*/ 1 w 2900218"/>
              <a:gd name="connsiteY6" fmla="*/ 1477820 h 2955641"/>
              <a:gd name="connsiteX0" fmla="*/ 1035041 w 2485149"/>
              <a:gd name="connsiteY0" fmla="*/ 0 h 2955641"/>
              <a:gd name="connsiteX1" fmla="*/ 2070081 w 2485149"/>
              <a:gd name="connsiteY1" fmla="*/ 442781 h 2955641"/>
              <a:gd name="connsiteX2" fmla="*/ 2485149 w 2485149"/>
              <a:gd name="connsiteY2" fmla="*/ 1477822 h 2955641"/>
              <a:gd name="connsiteX3" fmla="*/ 2070080 w 2485149"/>
              <a:gd name="connsiteY3" fmla="*/ 2512862 h 2955641"/>
              <a:gd name="connsiteX4" fmla="*/ 1035040 w 2485149"/>
              <a:gd name="connsiteY4" fmla="*/ 2955641 h 2955641"/>
              <a:gd name="connsiteX5" fmla="*/ 0 w 2485149"/>
              <a:gd name="connsiteY5" fmla="*/ 2512861 h 2955641"/>
              <a:gd name="connsiteX0" fmla="*/ 1 w 1450109"/>
              <a:gd name="connsiteY0" fmla="*/ 0 h 2955641"/>
              <a:gd name="connsiteX1" fmla="*/ 1035041 w 1450109"/>
              <a:gd name="connsiteY1" fmla="*/ 442781 h 2955641"/>
              <a:gd name="connsiteX2" fmla="*/ 1450109 w 1450109"/>
              <a:gd name="connsiteY2" fmla="*/ 1477822 h 2955641"/>
              <a:gd name="connsiteX3" fmla="*/ 1035040 w 1450109"/>
              <a:gd name="connsiteY3" fmla="*/ 2512862 h 2955641"/>
              <a:gd name="connsiteX4" fmla="*/ 0 w 1450109"/>
              <a:gd name="connsiteY4" fmla="*/ 2955641 h 2955641"/>
              <a:gd name="connsiteX0" fmla="*/ 0 w 1450108"/>
              <a:gd name="connsiteY0" fmla="*/ 0 h 2512862"/>
              <a:gd name="connsiteX1" fmla="*/ 1035040 w 1450108"/>
              <a:gd name="connsiteY1" fmla="*/ 442781 h 2512862"/>
              <a:gd name="connsiteX2" fmla="*/ 1450108 w 1450108"/>
              <a:gd name="connsiteY2" fmla="*/ 1477822 h 2512862"/>
              <a:gd name="connsiteX3" fmla="*/ 1035039 w 1450108"/>
              <a:gd name="connsiteY3" fmla="*/ 2512862 h 2512862"/>
              <a:gd name="connsiteX0" fmla="*/ 1 w 415069"/>
              <a:gd name="connsiteY0" fmla="*/ 0 h 2070081"/>
              <a:gd name="connsiteX1" fmla="*/ 415069 w 415069"/>
              <a:gd name="connsiteY1" fmla="*/ 1035041 h 2070081"/>
              <a:gd name="connsiteX2" fmla="*/ 0 w 415069"/>
              <a:gd name="connsiteY2" fmla="*/ 2070081 h 2070081"/>
            </a:gdLst>
            <a:ahLst/>
            <a:cxnLst>
              <a:cxn ang="0">
                <a:pos x="connsiteX0" y="connsiteY0"/>
              </a:cxn>
              <a:cxn ang="0">
                <a:pos x="connsiteX1" y="connsiteY1"/>
              </a:cxn>
              <a:cxn ang="0">
                <a:pos x="connsiteX2" y="connsiteY2"/>
              </a:cxn>
            </a:cxnLst>
            <a:rect l="l" t="t" r="r" b="b"/>
            <a:pathLst>
              <a:path w="415069" h="2070081">
                <a:moveTo>
                  <a:pt x="1" y="0"/>
                </a:moveTo>
                <a:cubicBezTo>
                  <a:pt x="266034" y="276298"/>
                  <a:pt x="415069" y="647943"/>
                  <a:pt x="415069" y="1035041"/>
                </a:cubicBezTo>
                <a:cubicBezTo>
                  <a:pt x="415069" y="1422139"/>
                  <a:pt x="266033" y="1793783"/>
                  <a:pt x="0" y="2070081"/>
                </a:cubicBezTo>
              </a:path>
            </a:pathLst>
          </a:custGeom>
          <a:no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dirty="0" smtClean="0">
              <a:ln>
                <a:noFill/>
              </a:ln>
              <a:solidFill>
                <a:schemeClr val="tx1"/>
              </a:solidFill>
              <a:effectLst/>
              <a:latin typeface="Arial" charset="0"/>
            </a:endParaRPr>
          </a:p>
        </p:txBody>
      </p:sp>
      <p:sp>
        <p:nvSpPr>
          <p:cNvPr id="95" name="58 CuadroTexto"/>
          <p:cNvSpPr txBox="1"/>
          <p:nvPr/>
        </p:nvSpPr>
        <p:spPr>
          <a:xfrm>
            <a:off x="1232985" y="4521350"/>
            <a:ext cx="676505" cy="307777"/>
          </a:xfrm>
          <a:prstGeom prst="rect">
            <a:avLst/>
          </a:prstGeom>
          <a:noFill/>
        </p:spPr>
        <p:txBody>
          <a:bodyPr wrap="square" rtlCol="0">
            <a:spAutoFit/>
          </a:bodyPr>
          <a:lstStyle/>
          <a:p>
            <a:r>
              <a:rPr lang="es-ES" sz="1400" dirty="0" smtClean="0"/>
              <a:t>n=1</a:t>
            </a:r>
            <a:endParaRPr lang="es-ES" sz="1400" dirty="0"/>
          </a:p>
        </p:txBody>
      </p:sp>
      <p:sp>
        <p:nvSpPr>
          <p:cNvPr id="96" name="59 CuadroTexto"/>
          <p:cNvSpPr txBox="1"/>
          <p:nvPr/>
        </p:nvSpPr>
        <p:spPr>
          <a:xfrm>
            <a:off x="2604585" y="4396659"/>
            <a:ext cx="700317" cy="307777"/>
          </a:xfrm>
          <a:prstGeom prst="rect">
            <a:avLst/>
          </a:prstGeom>
          <a:noFill/>
        </p:spPr>
        <p:txBody>
          <a:bodyPr wrap="square" rtlCol="0">
            <a:spAutoFit/>
          </a:bodyPr>
          <a:lstStyle/>
          <a:p>
            <a:r>
              <a:rPr lang="es-ES" sz="1400" dirty="0" smtClean="0"/>
              <a:t>n=2</a:t>
            </a:r>
            <a:endParaRPr lang="es-ES" sz="1400" dirty="0"/>
          </a:p>
        </p:txBody>
      </p:sp>
      <p:sp>
        <p:nvSpPr>
          <p:cNvPr id="97" name="60 CuadroTexto"/>
          <p:cNvSpPr txBox="1"/>
          <p:nvPr/>
        </p:nvSpPr>
        <p:spPr>
          <a:xfrm>
            <a:off x="4405676" y="4304296"/>
            <a:ext cx="613726" cy="307777"/>
          </a:xfrm>
          <a:prstGeom prst="rect">
            <a:avLst/>
          </a:prstGeom>
          <a:noFill/>
        </p:spPr>
        <p:txBody>
          <a:bodyPr wrap="square" rtlCol="0">
            <a:spAutoFit/>
          </a:bodyPr>
          <a:lstStyle/>
          <a:p>
            <a:r>
              <a:rPr lang="es-ES" sz="1400" dirty="0" smtClean="0"/>
              <a:t>n=3</a:t>
            </a:r>
            <a:endParaRPr lang="es-ES" sz="1400" dirty="0"/>
          </a:p>
        </p:txBody>
      </p:sp>
      <mc:AlternateContent xmlns:mc="http://schemas.openxmlformats.org/markup-compatibility/2006" xmlns:a14="http://schemas.microsoft.com/office/drawing/2010/main">
        <mc:Choice Requires="a14">
          <p:sp>
            <p:nvSpPr>
              <p:cNvPr id="98" name="9 CuadroTexto"/>
              <p:cNvSpPr txBox="1"/>
              <p:nvPr/>
            </p:nvSpPr>
            <p:spPr>
              <a:xfrm>
                <a:off x="1787183" y="2292937"/>
                <a:ext cx="834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200" b="0" i="1" smtClean="0">
                          <a:latin typeface="Cambria Math"/>
                        </a:rPr>
                        <m:t>𝑘</m:t>
                      </m:r>
                      <m:f>
                        <m:fPr>
                          <m:ctrlPr>
                            <a:rPr lang="es-ES" sz="1200" b="0" i="1" smtClean="0">
                              <a:latin typeface="Cambria Math" panose="02040503050406030204" pitchFamily="18" charset="0"/>
                            </a:rPr>
                          </m:ctrlPr>
                        </m:fPr>
                        <m:num>
                          <m:sSup>
                            <m:sSupPr>
                              <m:ctrlPr>
                                <a:rPr lang="es-ES" sz="1200" b="0" i="1" smtClean="0">
                                  <a:latin typeface="Cambria Math" panose="02040503050406030204" pitchFamily="18" charset="0"/>
                                </a:rPr>
                              </m:ctrlPr>
                            </m:sSupPr>
                            <m:e>
                              <m:r>
                                <a:rPr lang="es-ES" sz="1200" b="0" i="1" smtClean="0">
                                  <a:latin typeface="Cambria Math"/>
                                </a:rPr>
                                <m:t>𝑒</m:t>
                              </m:r>
                            </m:e>
                            <m:sup>
                              <m:r>
                                <a:rPr lang="es-ES" sz="1200" b="0" i="1" smtClean="0">
                                  <a:latin typeface="Cambria Math"/>
                                </a:rPr>
                                <m:t>2</m:t>
                              </m:r>
                            </m:sup>
                          </m:sSup>
                        </m:num>
                        <m:den>
                          <m:sSup>
                            <m:sSupPr>
                              <m:ctrlPr>
                                <a:rPr lang="es-ES" sz="1200" b="0" i="1" smtClean="0">
                                  <a:latin typeface="Cambria Math" panose="02040503050406030204" pitchFamily="18" charset="0"/>
                                </a:rPr>
                              </m:ctrlPr>
                            </m:sSupPr>
                            <m:e>
                              <m:r>
                                <a:rPr lang="es-ES" sz="1200" b="0" i="1" smtClean="0">
                                  <a:latin typeface="Cambria Math"/>
                                </a:rPr>
                                <m:t>𝑟</m:t>
                              </m:r>
                            </m:e>
                            <m:sup>
                              <m:r>
                                <a:rPr lang="es-ES" sz="1200" b="0" i="1" smtClean="0">
                                  <a:latin typeface="Cambria Math"/>
                                </a:rPr>
                                <m:t>2</m:t>
                              </m:r>
                            </m:sup>
                          </m:sSup>
                        </m:den>
                      </m:f>
                      <m:r>
                        <a:rPr lang="es-ES" sz="1200" b="0" i="1" smtClean="0">
                          <a:latin typeface="Cambria Math"/>
                        </a:rPr>
                        <m:t>=</m:t>
                      </m:r>
                      <m:r>
                        <a:rPr lang="es-ES" sz="1200" b="0" i="1" smtClean="0">
                          <a:latin typeface="Cambria Math"/>
                        </a:rPr>
                        <m:t>𝑚</m:t>
                      </m:r>
                      <m:f>
                        <m:fPr>
                          <m:ctrlPr>
                            <a:rPr lang="es-ES" sz="1200" b="0" i="1" smtClean="0">
                              <a:latin typeface="Cambria Math" panose="02040503050406030204" pitchFamily="18" charset="0"/>
                            </a:rPr>
                          </m:ctrlPr>
                        </m:fPr>
                        <m:num>
                          <m:sSup>
                            <m:sSupPr>
                              <m:ctrlPr>
                                <a:rPr lang="es-ES" sz="1200" b="0" i="1" smtClean="0">
                                  <a:latin typeface="Cambria Math" panose="02040503050406030204" pitchFamily="18" charset="0"/>
                                </a:rPr>
                              </m:ctrlPr>
                            </m:sSupPr>
                            <m:e>
                              <m:r>
                                <a:rPr lang="es-ES" sz="1200" b="0" i="1" smtClean="0">
                                  <a:latin typeface="Cambria Math"/>
                                </a:rPr>
                                <m:t>𝑣</m:t>
                              </m:r>
                            </m:e>
                            <m:sup>
                              <m:r>
                                <a:rPr lang="es-ES" sz="1200" b="0" i="1" smtClean="0">
                                  <a:latin typeface="Cambria Math"/>
                                </a:rPr>
                                <m:t>2</m:t>
                              </m:r>
                            </m:sup>
                          </m:sSup>
                        </m:num>
                        <m:den>
                          <m:r>
                            <a:rPr lang="es-ES" sz="1200" b="0" i="1" smtClean="0">
                              <a:latin typeface="Cambria Math"/>
                            </a:rPr>
                            <m:t>𝑟</m:t>
                          </m:r>
                        </m:den>
                      </m:f>
                    </m:oMath>
                  </m:oMathPara>
                </a14:m>
                <a:endParaRPr lang="es-ES" sz="1200" dirty="0"/>
              </a:p>
            </p:txBody>
          </p:sp>
        </mc:Choice>
        <mc:Fallback xmlns="">
          <p:sp>
            <p:nvSpPr>
              <p:cNvPr id="98" name="9 CuadroTexto"/>
              <p:cNvSpPr txBox="1">
                <a:spLocks noRot="1" noChangeAspect="1" noMove="1" noResize="1" noEditPoints="1" noAdjustHandles="1" noChangeArrowheads="1" noChangeShapeType="1" noTextEdit="1"/>
              </p:cNvSpPr>
              <p:nvPr/>
            </p:nvSpPr>
            <p:spPr>
              <a:xfrm>
                <a:off x="1787183" y="2292937"/>
                <a:ext cx="834459" cy="369332"/>
              </a:xfrm>
              <a:prstGeom prst="rect">
                <a:avLst/>
              </a:prstGeom>
              <a:blipFill>
                <a:blip r:embed="rId2"/>
                <a:stretch>
                  <a:fillRect l="-3650" r="-730" b="-983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9" name="61 CuadroTexto"/>
              <p:cNvSpPr txBox="1"/>
              <p:nvPr/>
            </p:nvSpPr>
            <p:spPr>
              <a:xfrm>
                <a:off x="5111659" y="2795427"/>
                <a:ext cx="3491404" cy="5359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ES" sz="1600" b="0" i="1" smtClean="0">
                              <a:latin typeface="Cambria Math" panose="02040503050406030204" pitchFamily="18" charset="0"/>
                            </a:rPr>
                          </m:ctrlPr>
                        </m:fPr>
                        <m:num>
                          <m:r>
                            <a:rPr lang="es-ES" sz="1600" b="0" i="1" smtClean="0">
                              <a:latin typeface="Cambria Math"/>
                            </a:rPr>
                            <m:t>1</m:t>
                          </m:r>
                        </m:num>
                        <m:den>
                          <m:r>
                            <a:rPr lang="es-ES" sz="1600" b="0" i="1" smtClean="0">
                              <a:latin typeface="Cambria Math"/>
                            </a:rPr>
                            <m:t>4</m:t>
                          </m:r>
                          <m:r>
                            <a:rPr lang="es-ES" sz="1600" b="0" i="1" smtClean="0">
                              <a:latin typeface="Cambria Math"/>
                              <a:ea typeface="Cambria Math"/>
                            </a:rPr>
                            <m:t>𝜋</m:t>
                          </m:r>
                          <m:sSub>
                            <m:sSubPr>
                              <m:ctrlPr>
                                <a:rPr lang="es-ES" sz="1600" b="0" i="1" smtClean="0">
                                  <a:latin typeface="Cambria Math" panose="02040503050406030204" pitchFamily="18" charset="0"/>
                                  <a:ea typeface="Cambria Math"/>
                                </a:rPr>
                              </m:ctrlPr>
                            </m:sSubPr>
                            <m:e>
                              <m:r>
                                <a:rPr lang="es-ES" sz="1600" b="0" i="1" smtClean="0">
                                  <a:latin typeface="Cambria Math"/>
                                  <a:ea typeface="Cambria Math"/>
                                </a:rPr>
                                <m:t>𝜀</m:t>
                              </m:r>
                            </m:e>
                            <m:sub>
                              <m:r>
                                <a:rPr lang="es-ES" sz="1600" b="0" i="1" smtClean="0">
                                  <a:latin typeface="Cambria Math"/>
                                  <a:ea typeface="Cambria Math"/>
                                </a:rPr>
                                <m:t>0</m:t>
                              </m:r>
                            </m:sub>
                          </m:sSub>
                        </m:den>
                      </m:f>
                      <m:f>
                        <m:fPr>
                          <m:ctrlPr>
                            <a:rPr lang="es-ES" sz="1600" b="0" i="1" smtClean="0">
                              <a:latin typeface="Cambria Math" panose="02040503050406030204" pitchFamily="18" charset="0"/>
                            </a:rPr>
                          </m:ctrlPr>
                        </m:fPr>
                        <m:num>
                          <m:sSup>
                            <m:sSupPr>
                              <m:ctrlPr>
                                <a:rPr lang="es-ES" sz="1600" b="0" i="1" smtClean="0">
                                  <a:latin typeface="Cambria Math" panose="02040503050406030204" pitchFamily="18" charset="0"/>
                                </a:rPr>
                              </m:ctrlPr>
                            </m:sSupPr>
                            <m:e>
                              <m:r>
                                <a:rPr lang="es-ES" sz="1600" b="0" i="1" smtClean="0">
                                  <a:latin typeface="Cambria Math"/>
                                </a:rPr>
                                <m:t>𝑒</m:t>
                              </m:r>
                            </m:e>
                            <m:sup>
                              <m:r>
                                <a:rPr lang="es-ES" sz="1600" b="0" i="1" smtClean="0">
                                  <a:latin typeface="Cambria Math"/>
                                </a:rPr>
                                <m:t>2</m:t>
                              </m:r>
                            </m:sup>
                          </m:sSup>
                        </m:num>
                        <m:den>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2</m:t>
                              </m:r>
                            </m:sup>
                          </m:sSup>
                        </m:den>
                      </m:f>
                      <m:r>
                        <a:rPr lang="es-ES" sz="1600" b="0" i="1" smtClean="0">
                          <a:latin typeface="Cambria Math"/>
                        </a:rPr>
                        <m:t>=</m:t>
                      </m:r>
                      <m:r>
                        <a:rPr lang="es-ES" sz="1600" b="0" i="1" smtClean="0">
                          <a:latin typeface="Cambria Math"/>
                        </a:rPr>
                        <m:t>𝑚</m:t>
                      </m:r>
                      <m:f>
                        <m:fPr>
                          <m:ctrlPr>
                            <a:rPr lang="es-ES" sz="1600" b="0" i="1" smtClean="0">
                              <a:latin typeface="Cambria Math" panose="02040503050406030204" pitchFamily="18" charset="0"/>
                            </a:rPr>
                          </m:ctrlPr>
                        </m:fPr>
                        <m:num>
                          <m:sSup>
                            <m:sSupPr>
                              <m:ctrlPr>
                                <a:rPr lang="es-ES" sz="1600" b="0" i="1" smtClean="0">
                                  <a:latin typeface="Cambria Math" panose="02040503050406030204" pitchFamily="18" charset="0"/>
                                </a:rPr>
                              </m:ctrlPr>
                            </m:sSupPr>
                            <m:e>
                              <m:r>
                                <a:rPr lang="es-ES" sz="1600" b="0" i="1" smtClean="0">
                                  <a:latin typeface="Cambria Math"/>
                                </a:rPr>
                                <m:t>𝑣</m:t>
                              </m:r>
                            </m:e>
                            <m:sup>
                              <m:r>
                                <a:rPr lang="es-ES" sz="1600" b="0" i="1" smtClean="0">
                                  <a:latin typeface="Cambria Math"/>
                                </a:rPr>
                                <m:t>2</m:t>
                              </m:r>
                            </m:sup>
                          </m:sSup>
                        </m:num>
                        <m:den>
                          <m:r>
                            <a:rPr lang="es-ES" sz="1600" b="0" i="1" smtClean="0">
                              <a:latin typeface="Cambria Math"/>
                            </a:rPr>
                            <m:t>𝑟</m:t>
                          </m:r>
                        </m:den>
                      </m:f>
                      <m:r>
                        <a:rPr lang="es-ES" sz="1600" b="0" i="1" smtClean="0">
                          <a:latin typeface="Cambria Math"/>
                        </a:rPr>
                        <m:t>    </m:t>
                      </m:r>
                      <m:r>
                        <a:rPr lang="es-ES" sz="1600" b="0" i="1" smtClean="0">
                          <a:latin typeface="Cambria Math"/>
                          <a:ea typeface="Cambria Math"/>
                        </a:rPr>
                        <m:t>⟹     </m:t>
                      </m:r>
                      <m:r>
                        <a:rPr lang="es-ES" sz="1600" b="0" i="1" smtClean="0">
                          <a:latin typeface="Cambria Math"/>
                          <a:ea typeface="Cambria Math"/>
                        </a:rPr>
                        <m:t>𝑟</m:t>
                      </m:r>
                      <m:r>
                        <a:rPr lang="es-ES" sz="1600" b="0" i="1" smtClean="0">
                          <a:latin typeface="Cambria Math"/>
                          <a:ea typeface="Cambria Math"/>
                        </a:rPr>
                        <m:t>=</m:t>
                      </m:r>
                      <m:f>
                        <m:fPr>
                          <m:ctrlPr>
                            <a:rPr lang="es-ES" sz="1600" i="1">
                              <a:latin typeface="Cambria Math" panose="02040503050406030204" pitchFamily="18" charset="0"/>
                            </a:rPr>
                          </m:ctrlPr>
                        </m:fPr>
                        <m:num>
                          <m:r>
                            <a:rPr lang="es-ES" sz="1600" i="1">
                              <a:latin typeface="Cambria Math"/>
                            </a:rPr>
                            <m:t>1</m:t>
                          </m:r>
                        </m:num>
                        <m:den>
                          <m:r>
                            <a:rPr lang="es-ES" sz="1600" i="1">
                              <a:latin typeface="Cambria Math"/>
                            </a:rPr>
                            <m:t>4</m:t>
                          </m:r>
                          <m:r>
                            <a:rPr lang="es-ES" sz="1600" i="1">
                              <a:latin typeface="Cambria Math"/>
                              <a:ea typeface="Cambria Math"/>
                            </a:rPr>
                            <m:t>𝜋</m:t>
                          </m:r>
                          <m:sSub>
                            <m:sSubPr>
                              <m:ctrlPr>
                                <a:rPr lang="es-ES" sz="1600" i="1">
                                  <a:latin typeface="Cambria Math" panose="02040503050406030204" pitchFamily="18" charset="0"/>
                                  <a:ea typeface="Cambria Math"/>
                                </a:rPr>
                              </m:ctrlPr>
                            </m:sSubPr>
                            <m:e>
                              <m:r>
                                <a:rPr lang="es-ES" sz="1600" i="1">
                                  <a:latin typeface="Cambria Math"/>
                                  <a:ea typeface="Cambria Math"/>
                                </a:rPr>
                                <m:t>𝜀</m:t>
                              </m:r>
                            </m:e>
                            <m:sub>
                              <m:r>
                                <a:rPr lang="es-ES" sz="1600" i="1">
                                  <a:latin typeface="Cambria Math"/>
                                  <a:ea typeface="Cambria Math"/>
                                </a:rPr>
                                <m:t>0</m:t>
                              </m:r>
                            </m:sub>
                          </m:sSub>
                        </m:den>
                      </m:f>
                      <m:f>
                        <m:fPr>
                          <m:ctrlPr>
                            <a:rPr lang="es-ES" sz="1600" i="1">
                              <a:latin typeface="Cambria Math" panose="02040503050406030204" pitchFamily="18" charset="0"/>
                            </a:rPr>
                          </m:ctrlPr>
                        </m:fPr>
                        <m:num>
                          <m:sSup>
                            <m:sSupPr>
                              <m:ctrlPr>
                                <a:rPr lang="es-ES" sz="1600" i="1">
                                  <a:latin typeface="Cambria Math" panose="02040503050406030204" pitchFamily="18" charset="0"/>
                                </a:rPr>
                              </m:ctrlPr>
                            </m:sSupPr>
                            <m:e>
                              <m:r>
                                <a:rPr lang="es-ES" sz="1600" i="1">
                                  <a:latin typeface="Cambria Math"/>
                                </a:rPr>
                                <m:t>𝑒</m:t>
                              </m:r>
                            </m:e>
                            <m:sup>
                              <m:r>
                                <a:rPr lang="es-ES" sz="1600" i="1">
                                  <a:latin typeface="Cambria Math"/>
                                </a:rPr>
                                <m:t>2</m:t>
                              </m:r>
                            </m:sup>
                          </m:sSup>
                        </m:num>
                        <m:den>
                          <m:sSub>
                            <m:sSubPr>
                              <m:ctrlPr>
                                <a:rPr lang="es-ES" sz="160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𝑒</m:t>
                              </m:r>
                            </m:sub>
                          </m:sSub>
                          <m:sSup>
                            <m:sSupPr>
                              <m:ctrlPr>
                                <a:rPr lang="es-ES" sz="1600" i="1">
                                  <a:latin typeface="Cambria Math" panose="02040503050406030204" pitchFamily="18" charset="0"/>
                                </a:rPr>
                              </m:ctrlPr>
                            </m:sSupPr>
                            <m:e>
                              <m:r>
                                <a:rPr lang="es-ES" sz="1600" b="0" i="1" smtClean="0">
                                  <a:latin typeface="Cambria Math"/>
                                </a:rPr>
                                <m:t>𝑣</m:t>
                              </m:r>
                            </m:e>
                            <m:sup>
                              <m:r>
                                <a:rPr lang="es-ES" sz="1600" i="1">
                                  <a:latin typeface="Cambria Math"/>
                                </a:rPr>
                                <m:t>2</m:t>
                              </m:r>
                            </m:sup>
                          </m:sSup>
                        </m:den>
                      </m:f>
                    </m:oMath>
                  </m:oMathPara>
                </a14:m>
                <a:endParaRPr lang="es-ES" sz="1600" dirty="0"/>
              </a:p>
            </p:txBody>
          </p:sp>
        </mc:Choice>
        <mc:Fallback xmlns="">
          <p:sp>
            <p:nvSpPr>
              <p:cNvPr id="99" name="61 CuadroTexto"/>
              <p:cNvSpPr txBox="1">
                <a:spLocks noRot="1" noChangeAspect="1" noMove="1" noResize="1" noEditPoints="1" noAdjustHandles="1" noChangeArrowheads="1" noChangeShapeType="1" noTextEdit="1"/>
              </p:cNvSpPr>
              <p:nvPr/>
            </p:nvSpPr>
            <p:spPr>
              <a:xfrm>
                <a:off x="5111659" y="2795427"/>
                <a:ext cx="3491404" cy="535916"/>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0" name="11 Rectángulo"/>
              <p:cNvSpPr/>
              <p:nvPr/>
            </p:nvSpPr>
            <p:spPr>
              <a:xfrm>
                <a:off x="6305834" y="3930160"/>
                <a:ext cx="1232389" cy="6013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ea typeface="Cambria Math"/>
                        </a:rPr>
                        <m:t>𝑣</m:t>
                      </m:r>
                      <m:r>
                        <a:rPr lang="es-ES" sz="1600" i="1">
                          <a:latin typeface="Cambria Math"/>
                          <a:ea typeface="Cambria Math"/>
                        </a:rPr>
                        <m:t>=</m:t>
                      </m:r>
                      <m:f>
                        <m:fPr>
                          <m:ctrlPr>
                            <a:rPr lang="es-ES" sz="1600" i="1">
                              <a:latin typeface="Cambria Math" panose="02040503050406030204" pitchFamily="18" charset="0"/>
                            </a:rPr>
                          </m:ctrlPr>
                        </m:fPr>
                        <m:num>
                          <m:r>
                            <a:rPr lang="es-ES" sz="1600" b="0" i="1" smtClean="0">
                              <a:latin typeface="Cambria Math"/>
                            </a:rPr>
                            <m:t>𝑛h</m:t>
                          </m:r>
                        </m:num>
                        <m:den>
                          <m:r>
                            <a:rPr lang="es-ES" sz="1600" b="0" i="1" smtClean="0">
                              <a:latin typeface="Cambria Math"/>
                            </a:rPr>
                            <m:t>2</m:t>
                          </m:r>
                          <m:r>
                            <a:rPr lang="es-ES" sz="1600" b="0" i="1" smtClean="0">
                              <a:latin typeface="Cambria Math"/>
                              <a:ea typeface="Cambria Math"/>
                            </a:rPr>
                            <m:t>𝜋</m:t>
                          </m:r>
                          <m:sSub>
                            <m:sSubPr>
                              <m:ctrlPr>
                                <a:rPr lang="es-ES" sz="1600" b="0" i="1" smtClean="0">
                                  <a:latin typeface="Cambria Math" panose="02040503050406030204" pitchFamily="18" charset="0"/>
                                  <a:ea typeface="Cambria Math"/>
                                </a:rPr>
                              </m:ctrlPr>
                            </m:sSubPr>
                            <m:e>
                              <m:r>
                                <a:rPr lang="es-ES" sz="1600" b="0" i="1" smtClean="0">
                                  <a:latin typeface="Cambria Math"/>
                                  <a:ea typeface="Cambria Math"/>
                                </a:rPr>
                                <m:t>𝑚</m:t>
                              </m:r>
                            </m:e>
                            <m:sub>
                              <m:r>
                                <a:rPr lang="es-ES" sz="1600" b="0" i="1" smtClean="0">
                                  <a:latin typeface="Cambria Math"/>
                                  <a:ea typeface="Cambria Math"/>
                                </a:rPr>
                                <m:t>𝑒</m:t>
                              </m:r>
                            </m:sub>
                          </m:sSub>
                          <m:r>
                            <a:rPr lang="es-ES" sz="1600" b="0" i="1" smtClean="0">
                              <a:latin typeface="Cambria Math"/>
                              <a:ea typeface="Cambria Math"/>
                            </a:rPr>
                            <m:t>𝑟</m:t>
                          </m:r>
                        </m:den>
                      </m:f>
                    </m:oMath>
                  </m:oMathPara>
                </a14:m>
                <a:endParaRPr lang="es-ES" sz="1600" dirty="0"/>
              </a:p>
            </p:txBody>
          </p:sp>
        </mc:Choice>
        <mc:Fallback xmlns="">
          <p:sp>
            <p:nvSpPr>
              <p:cNvPr id="100" name="11 Rectángulo"/>
              <p:cNvSpPr>
                <a:spLocks noRot="1" noChangeAspect="1" noMove="1" noResize="1" noEditPoints="1" noAdjustHandles="1" noChangeArrowheads="1" noChangeShapeType="1" noTextEdit="1"/>
              </p:cNvSpPr>
              <p:nvPr/>
            </p:nvSpPr>
            <p:spPr>
              <a:xfrm>
                <a:off x="6305834" y="3930160"/>
                <a:ext cx="1232389" cy="601383"/>
              </a:xfrm>
              <a:prstGeom prst="rect">
                <a:avLst/>
              </a:prstGeom>
              <a:blipFill>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1" name="12 Rectángulo"/>
              <p:cNvSpPr/>
              <p:nvPr/>
            </p:nvSpPr>
            <p:spPr>
              <a:xfrm>
                <a:off x="6278538" y="4789968"/>
                <a:ext cx="1454437" cy="627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a:ea typeface="Cambria Math"/>
                        </a:rPr>
                        <m:t>𝑟</m:t>
                      </m:r>
                      <m:r>
                        <a:rPr lang="es-ES" sz="1600" i="1" smtClean="0">
                          <a:latin typeface="Cambria Math"/>
                          <a:ea typeface="Cambria Math"/>
                        </a:rPr>
                        <m:t>=</m:t>
                      </m:r>
                      <m:sSup>
                        <m:sSupPr>
                          <m:ctrlPr>
                            <a:rPr lang="es-ES" sz="1600" i="1" smtClean="0">
                              <a:latin typeface="Cambria Math" panose="02040503050406030204" pitchFamily="18" charset="0"/>
                              <a:ea typeface="Cambria Math"/>
                            </a:rPr>
                          </m:ctrlPr>
                        </m:sSupPr>
                        <m:e>
                          <m:r>
                            <a:rPr lang="es-ES" sz="1600" b="0" i="1" smtClean="0">
                              <a:latin typeface="Cambria Math"/>
                              <a:ea typeface="Cambria Math"/>
                            </a:rPr>
                            <m:t>𝑛</m:t>
                          </m:r>
                        </m:e>
                        <m:sup>
                          <m:r>
                            <a:rPr lang="es-ES" sz="1600" b="0" i="1" smtClean="0">
                              <a:latin typeface="Cambria Math"/>
                              <a:ea typeface="Cambria Math"/>
                            </a:rPr>
                            <m:t>2</m:t>
                          </m:r>
                        </m:sup>
                      </m:sSup>
                      <m:f>
                        <m:fPr>
                          <m:ctrlPr>
                            <a:rPr lang="es-ES" sz="1600" i="1">
                              <a:latin typeface="Cambria Math" panose="02040503050406030204" pitchFamily="18" charset="0"/>
                            </a:rPr>
                          </m:ctrlPr>
                        </m:fPr>
                        <m:num>
                          <m:sSub>
                            <m:sSubPr>
                              <m:ctrlPr>
                                <a:rPr lang="es-ES" sz="1600" i="1" smtClean="0">
                                  <a:latin typeface="Cambria Math" panose="02040503050406030204" pitchFamily="18" charset="0"/>
                                </a:rPr>
                              </m:ctrlPr>
                            </m:sSubPr>
                            <m:e>
                              <m:r>
                                <a:rPr lang="es-ES" sz="1600" i="1" smtClean="0">
                                  <a:latin typeface="Cambria Math"/>
                                  <a:ea typeface="Cambria Math"/>
                                </a:rPr>
                                <m:t>𝜀</m:t>
                              </m:r>
                            </m:e>
                            <m:sub>
                              <m:r>
                                <a:rPr lang="es-ES" sz="1600" b="0" i="1" smtClean="0">
                                  <a:latin typeface="Cambria Math"/>
                                </a:rPr>
                                <m:t>0</m:t>
                              </m:r>
                            </m:sub>
                          </m:sSub>
                          <m:sSup>
                            <m:sSupPr>
                              <m:ctrlPr>
                                <a:rPr lang="es-ES" sz="1600" i="1">
                                  <a:latin typeface="Cambria Math" panose="02040503050406030204" pitchFamily="18" charset="0"/>
                                </a:rPr>
                              </m:ctrlPr>
                            </m:sSupPr>
                            <m:e>
                              <m:r>
                                <a:rPr lang="es-ES" sz="1600" b="0" i="1" smtClean="0">
                                  <a:latin typeface="Cambria Math"/>
                                </a:rPr>
                                <m:t>h</m:t>
                              </m:r>
                            </m:e>
                            <m:sup>
                              <m:r>
                                <a:rPr lang="es-ES" sz="1600" i="1">
                                  <a:latin typeface="Cambria Math"/>
                                </a:rPr>
                                <m:t>2</m:t>
                              </m:r>
                            </m:sup>
                          </m:sSup>
                        </m:num>
                        <m:den>
                          <m:sSub>
                            <m:sSubPr>
                              <m:ctrlPr>
                                <a:rPr lang="es-ES" sz="1600" i="1">
                                  <a:latin typeface="Cambria Math" panose="02040503050406030204" pitchFamily="18" charset="0"/>
                                </a:rPr>
                              </m:ctrlPr>
                            </m:sSubPr>
                            <m:e>
                              <m:r>
                                <a:rPr lang="es-ES" sz="1600" i="1" smtClean="0">
                                  <a:latin typeface="Cambria Math"/>
                                  <a:ea typeface="Cambria Math"/>
                                </a:rPr>
                                <m:t>𝜋</m:t>
                              </m:r>
                              <m:r>
                                <a:rPr lang="es-ES" sz="1600" i="1">
                                  <a:latin typeface="Cambria Math"/>
                                </a:rPr>
                                <m:t>𝑚</m:t>
                              </m:r>
                            </m:e>
                            <m:sub>
                              <m:r>
                                <a:rPr lang="es-ES" sz="1600" i="1">
                                  <a:latin typeface="Cambria Math"/>
                                </a:rPr>
                                <m:t>𝑒</m:t>
                              </m:r>
                            </m:sub>
                          </m:sSub>
                          <m:sSup>
                            <m:sSupPr>
                              <m:ctrlPr>
                                <a:rPr lang="es-ES" sz="1600" i="1">
                                  <a:latin typeface="Cambria Math" panose="02040503050406030204" pitchFamily="18" charset="0"/>
                                </a:rPr>
                              </m:ctrlPr>
                            </m:sSupPr>
                            <m:e>
                              <m:r>
                                <a:rPr lang="es-ES" sz="1600" b="0" i="1" smtClean="0">
                                  <a:latin typeface="Cambria Math"/>
                                </a:rPr>
                                <m:t>𝑒</m:t>
                              </m:r>
                            </m:e>
                            <m:sup>
                              <m:r>
                                <a:rPr lang="es-ES" sz="1600" i="1">
                                  <a:latin typeface="Cambria Math"/>
                                </a:rPr>
                                <m:t>2</m:t>
                              </m:r>
                            </m:sup>
                          </m:sSup>
                        </m:den>
                      </m:f>
                    </m:oMath>
                  </m:oMathPara>
                </a14:m>
                <a:endParaRPr lang="es-ES" sz="1600" dirty="0"/>
              </a:p>
            </p:txBody>
          </p:sp>
        </mc:Choice>
        <mc:Fallback xmlns="">
          <p:sp>
            <p:nvSpPr>
              <p:cNvPr id="101" name="12 Rectángulo"/>
              <p:cNvSpPr>
                <a:spLocks noRot="1" noChangeAspect="1" noMove="1" noResize="1" noEditPoints="1" noAdjustHandles="1" noChangeArrowheads="1" noChangeShapeType="1" noTextEdit="1"/>
              </p:cNvSpPr>
              <p:nvPr/>
            </p:nvSpPr>
            <p:spPr>
              <a:xfrm>
                <a:off x="6278538" y="4789968"/>
                <a:ext cx="1454437" cy="627992"/>
              </a:xfrm>
              <a:prstGeom prst="rect">
                <a:avLst/>
              </a:prstGeom>
              <a:blipFill>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2" name="13 CuadroTexto"/>
              <p:cNvSpPr txBox="1"/>
              <p:nvPr/>
            </p:nvSpPr>
            <p:spPr>
              <a:xfrm>
                <a:off x="6301832" y="5771382"/>
                <a:ext cx="1618776" cy="350865"/>
              </a:xfrm>
              <a:prstGeom prst="rect">
                <a:avLst/>
              </a:prstGeom>
              <a:noFill/>
              <a:effectLst/>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1" i="1" smtClean="0">
                          <a:latin typeface="Cambria Math"/>
                        </a:rPr>
                        <m:t>𝒓</m:t>
                      </m:r>
                      <m:r>
                        <a:rPr lang="es-ES" sz="1600" b="1" i="1" smtClean="0">
                          <a:latin typeface="Cambria Math"/>
                        </a:rPr>
                        <m:t>=</m:t>
                      </m:r>
                      <m:r>
                        <a:rPr lang="es-ES" sz="1600" b="1" i="1" smtClean="0">
                          <a:latin typeface="Cambria Math"/>
                        </a:rPr>
                        <m:t>𝟎</m:t>
                      </m:r>
                      <m:r>
                        <a:rPr lang="es-ES" sz="1600" b="1" i="1" smtClean="0">
                          <a:latin typeface="Cambria Math"/>
                        </a:rPr>
                        <m:t>,</m:t>
                      </m:r>
                      <m:r>
                        <a:rPr lang="es-ES" sz="1600" b="1" i="1" smtClean="0">
                          <a:latin typeface="Cambria Math"/>
                        </a:rPr>
                        <m:t>𝟓𝟑</m:t>
                      </m:r>
                      <m:r>
                        <a:rPr lang="es-ES" sz="1600" b="1" i="1" smtClean="0">
                          <a:latin typeface="Cambria Math"/>
                        </a:rPr>
                        <m:t>·</m:t>
                      </m:r>
                      <m:sSup>
                        <m:sSupPr>
                          <m:ctrlPr>
                            <a:rPr lang="es-ES" sz="1600" b="1" i="1" smtClean="0">
                              <a:latin typeface="Cambria Math" panose="02040503050406030204" pitchFamily="18" charset="0"/>
                            </a:rPr>
                          </m:ctrlPr>
                        </m:sSupPr>
                        <m:e>
                          <m:r>
                            <a:rPr lang="es-ES" sz="1600" b="1" i="1" smtClean="0">
                              <a:latin typeface="Cambria Math"/>
                            </a:rPr>
                            <m:t>𝒏</m:t>
                          </m:r>
                        </m:e>
                        <m:sup>
                          <m:r>
                            <a:rPr lang="es-ES" sz="1600" b="1" i="1" smtClean="0">
                              <a:latin typeface="Cambria Math"/>
                            </a:rPr>
                            <m:t>𝟐</m:t>
                          </m:r>
                        </m:sup>
                      </m:sSup>
                      <m:r>
                        <a:rPr lang="es-ES" sz="1600" b="1" i="1" smtClean="0">
                          <a:latin typeface="Cambria Math"/>
                        </a:rPr>
                        <m:t> </m:t>
                      </m:r>
                      <m:r>
                        <a:rPr lang="es-ES" sz="1600" b="1" i="1" smtClean="0">
                          <a:latin typeface="Cambria Math"/>
                          <a:ea typeface="Cambria Math"/>
                        </a:rPr>
                        <m:t>Å</m:t>
                      </m:r>
                    </m:oMath>
                  </m:oMathPara>
                </a14:m>
                <a:endParaRPr lang="es-ES" sz="1600" b="1" dirty="0"/>
              </a:p>
            </p:txBody>
          </p:sp>
        </mc:Choice>
        <mc:Fallback xmlns="">
          <p:sp>
            <p:nvSpPr>
              <p:cNvPr id="102" name="13 CuadroTexto"/>
              <p:cNvSpPr txBox="1">
                <a:spLocks noRot="1" noChangeAspect="1" noMove="1" noResize="1" noEditPoints="1" noAdjustHandles="1" noChangeArrowheads="1" noChangeShapeType="1" noTextEdit="1"/>
              </p:cNvSpPr>
              <p:nvPr/>
            </p:nvSpPr>
            <p:spPr>
              <a:xfrm>
                <a:off x="6301832" y="5771382"/>
                <a:ext cx="1618776" cy="350865"/>
              </a:xfrm>
              <a:prstGeom prst="rect">
                <a:avLst/>
              </a:prstGeom>
              <a:blipFill>
                <a:blip r:embed="rId6"/>
                <a:stretch>
                  <a:fillRect/>
                </a:stretch>
              </a:blipFill>
              <a:effectLst/>
            </p:spPr>
            <p:txBody>
              <a:bodyPr/>
              <a:lstStyle/>
              <a:p>
                <a:r>
                  <a:rPr lang="es-ES">
                    <a:noFill/>
                  </a:rPr>
                  <a:t> </a:t>
                </a:r>
              </a:p>
            </p:txBody>
          </p:sp>
        </mc:Fallback>
      </mc:AlternateContent>
      <p:sp>
        <p:nvSpPr>
          <p:cNvPr id="103" name="46 CuadroTexto"/>
          <p:cNvSpPr txBox="1"/>
          <p:nvPr/>
        </p:nvSpPr>
        <p:spPr>
          <a:xfrm>
            <a:off x="4984703" y="2141420"/>
            <a:ext cx="3864637" cy="584775"/>
          </a:xfrm>
          <a:prstGeom prst="rect">
            <a:avLst/>
          </a:prstGeom>
          <a:noFill/>
        </p:spPr>
        <p:txBody>
          <a:bodyPr wrap="square" rtlCol="0">
            <a:spAutoFit/>
          </a:bodyPr>
          <a:lstStyle/>
          <a:p>
            <a:pPr algn="just"/>
            <a:r>
              <a:rPr lang="es-ES" sz="1600" dirty="0" smtClean="0"/>
              <a:t>La fuerza electrostática hace el papel de fuerza centrípeta:</a:t>
            </a:r>
            <a:endParaRPr lang="es-ES" sz="1600" dirty="0"/>
          </a:p>
        </p:txBody>
      </p:sp>
    </p:spTree>
    <p:extLst>
      <p:ext uri="{BB962C8B-B14F-4D97-AF65-F5344CB8AC3E}">
        <p14:creationId xmlns:p14="http://schemas.microsoft.com/office/powerpoint/2010/main" val="3239694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9"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Postulados de Bohr</a:t>
            </a:r>
            <a:endParaRPr lang="es-ES" b="1" dirty="0">
              <a:solidFill>
                <a:srgbClr val="00B0F0"/>
              </a:solidFill>
            </a:endParaRPr>
          </a:p>
        </p:txBody>
      </p:sp>
      <p:sp>
        <p:nvSpPr>
          <p:cNvPr id="76" name="34 CuadroTexto"/>
          <p:cNvSpPr txBox="1"/>
          <p:nvPr/>
        </p:nvSpPr>
        <p:spPr>
          <a:xfrm>
            <a:off x="672940" y="1715043"/>
            <a:ext cx="3755342" cy="338554"/>
          </a:xfrm>
          <a:prstGeom prst="rect">
            <a:avLst/>
          </a:prstGeom>
          <a:noFill/>
        </p:spPr>
        <p:txBody>
          <a:bodyPr wrap="square" rtlCol="0">
            <a:spAutoFit/>
          </a:bodyPr>
          <a:lstStyle/>
          <a:p>
            <a:pPr algn="just"/>
            <a:r>
              <a:rPr lang="es-ES" sz="1600" b="1" dirty="0" smtClean="0"/>
              <a:t>Energía de las órbitas permitidas</a:t>
            </a:r>
            <a:endParaRPr lang="es-ES" sz="1600" b="1" dirty="0"/>
          </a:p>
        </p:txBody>
      </p:sp>
      <p:sp>
        <p:nvSpPr>
          <p:cNvPr id="33" name="43 CuadroTexto"/>
          <p:cNvSpPr txBox="1"/>
          <p:nvPr/>
        </p:nvSpPr>
        <p:spPr>
          <a:xfrm>
            <a:off x="655894" y="2750485"/>
            <a:ext cx="8193446" cy="584775"/>
          </a:xfrm>
          <a:prstGeom prst="rect">
            <a:avLst/>
          </a:prstGeom>
          <a:noFill/>
        </p:spPr>
        <p:txBody>
          <a:bodyPr wrap="square" rtlCol="0">
            <a:spAutoFit/>
          </a:bodyPr>
          <a:lstStyle/>
          <a:p>
            <a:pPr algn="just"/>
            <a:r>
              <a:rPr lang="es-ES" sz="1600" dirty="0" smtClean="0"/>
              <a:t>De acuerdo con el 2º postulado y la expresión para el radio de una órbita, la energía cinética se escribe:</a:t>
            </a:r>
            <a:endParaRPr lang="es-ES" sz="1600" dirty="0"/>
          </a:p>
        </p:txBody>
      </p:sp>
      <p:sp>
        <p:nvSpPr>
          <p:cNvPr id="34" name="49 CuadroTexto"/>
          <p:cNvSpPr txBox="1"/>
          <p:nvPr/>
        </p:nvSpPr>
        <p:spPr>
          <a:xfrm>
            <a:off x="655894" y="4225232"/>
            <a:ext cx="5865091" cy="338554"/>
          </a:xfrm>
          <a:prstGeom prst="rect">
            <a:avLst/>
          </a:prstGeom>
          <a:noFill/>
        </p:spPr>
        <p:txBody>
          <a:bodyPr wrap="square" rtlCol="0">
            <a:spAutoFit/>
          </a:bodyPr>
          <a:lstStyle/>
          <a:p>
            <a:r>
              <a:rPr lang="es-ES" sz="1600" dirty="0" smtClean="0"/>
              <a:t>Igualmente, la energía potencial:</a:t>
            </a:r>
            <a:endParaRPr lang="es-ES" sz="1600" dirty="0"/>
          </a:p>
        </p:txBody>
      </p:sp>
      <p:sp>
        <p:nvSpPr>
          <p:cNvPr id="35" name="50 CuadroTexto"/>
          <p:cNvSpPr txBox="1"/>
          <p:nvPr/>
        </p:nvSpPr>
        <p:spPr>
          <a:xfrm>
            <a:off x="655894" y="5318166"/>
            <a:ext cx="7632131" cy="338554"/>
          </a:xfrm>
          <a:prstGeom prst="rect">
            <a:avLst/>
          </a:prstGeom>
          <a:noFill/>
        </p:spPr>
        <p:txBody>
          <a:bodyPr wrap="square" rtlCol="0">
            <a:spAutoFit/>
          </a:bodyPr>
          <a:lstStyle/>
          <a:p>
            <a:r>
              <a:rPr lang="es-ES" sz="1600" dirty="0" smtClean="0"/>
              <a:t>Por lo que la </a:t>
            </a:r>
            <a:r>
              <a:rPr lang="es-ES" sz="1600" b="1" dirty="0" smtClean="0"/>
              <a:t>energía total de un electrón en una órbita de Bohr</a:t>
            </a:r>
            <a:r>
              <a:rPr lang="es-ES" sz="1600" dirty="0" smtClean="0"/>
              <a:t>:</a:t>
            </a:r>
            <a:endParaRPr lang="es-ES" sz="1600" dirty="0"/>
          </a:p>
        </p:txBody>
      </p:sp>
      <mc:AlternateContent xmlns:mc="http://schemas.openxmlformats.org/markup-compatibility/2006" xmlns:a14="http://schemas.microsoft.com/office/drawing/2010/main">
        <mc:Choice Requires="a14">
          <p:sp>
            <p:nvSpPr>
              <p:cNvPr id="36" name="10 CuadroTexto"/>
              <p:cNvSpPr txBox="1"/>
              <p:nvPr/>
            </p:nvSpPr>
            <p:spPr>
              <a:xfrm>
                <a:off x="3100956" y="2036846"/>
                <a:ext cx="3102067" cy="6282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𝑇</m:t>
                          </m:r>
                        </m:sub>
                      </m:sSub>
                      <m:r>
                        <a:rPr lang="es-ES" sz="1600" b="0" i="1" smtClean="0">
                          <a:latin typeface="Cambria Math"/>
                        </a:rPr>
                        <m:t>=</m:t>
                      </m:r>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𝐶</m:t>
                          </m:r>
                        </m:sub>
                      </m:sSub>
                      <m:r>
                        <a:rPr lang="es-ES" sz="1600" b="0" i="1" smtClean="0">
                          <a:latin typeface="Cambria Math"/>
                        </a:rPr>
                        <m:t>+</m:t>
                      </m:r>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𝑃</m:t>
                          </m:r>
                        </m:sub>
                      </m:sSub>
                      <m:r>
                        <a:rPr lang="es-ES" sz="1600" b="0" i="1" smtClean="0">
                          <a:latin typeface="Cambria Math"/>
                        </a:rPr>
                        <m:t>=</m:t>
                      </m:r>
                      <m:f>
                        <m:fPr>
                          <m:ctrlPr>
                            <a:rPr lang="es-ES" sz="1600" b="0" i="1" smtClean="0">
                              <a:latin typeface="Cambria Math" panose="02040503050406030204" pitchFamily="18" charset="0"/>
                            </a:rPr>
                          </m:ctrlPr>
                        </m:fPr>
                        <m:num>
                          <m:r>
                            <a:rPr lang="es-ES" sz="1600" b="0" i="1" smtClean="0">
                              <a:latin typeface="Cambria Math"/>
                            </a:rPr>
                            <m:t>1</m:t>
                          </m:r>
                        </m:num>
                        <m:den>
                          <m:r>
                            <a:rPr lang="es-ES" sz="1600" b="0" i="1" smtClean="0">
                              <a:latin typeface="Cambria Math"/>
                            </a:rPr>
                            <m:t>2</m:t>
                          </m:r>
                        </m:den>
                      </m:f>
                      <m:sSub>
                        <m:sSubPr>
                          <m:ctrlPr>
                            <a:rPr lang="es-ES" sz="1600" b="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𝑒</m:t>
                          </m:r>
                        </m:sub>
                      </m:sSub>
                      <m:sSup>
                        <m:sSupPr>
                          <m:ctrlPr>
                            <a:rPr lang="es-ES" sz="1600" b="0" i="1" smtClean="0">
                              <a:latin typeface="Cambria Math" panose="02040503050406030204" pitchFamily="18" charset="0"/>
                            </a:rPr>
                          </m:ctrlPr>
                        </m:sSupPr>
                        <m:e>
                          <m:r>
                            <a:rPr lang="es-ES" sz="1600" b="0" i="1" smtClean="0">
                              <a:latin typeface="Cambria Math"/>
                            </a:rPr>
                            <m:t>𝑣</m:t>
                          </m:r>
                        </m:e>
                        <m:sup>
                          <m:r>
                            <a:rPr lang="es-ES" sz="1600" b="0" i="1" smtClean="0">
                              <a:latin typeface="Cambria Math"/>
                            </a:rPr>
                            <m:t>2</m:t>
                          </m:r>
                        </m:sup>
                      </m:sSup>
                      <m:r>
                        <a:rPr lang="es-ES" sz="1600" b="0" i="1" smtClean="0">
                          <a:latin typeface="Cambria Math"/>
                        </a:rPr>
                        <m:t>−</m:t>
                      </m:r>
                      <m:f>
                        <m:fPr>
                          <m:ctrlPr>
                            <a:rPr lang="es-ES" sz="1600" b="0" i="1" smtClean="0">
                              <a:latin typeface="Cambria Math" panose="02040503050406030204" pitchFamily="18" charset="0"/>
                            </a:rPr>
                          </m:ctrlPr>
                        </m:fPr>
                        <m:num>
                          <m:sSup>
                            <m:sSupPr>
                              <m:ctrlPr>
                                <a:rPr lang="es-ES" sz="1600" b="0" i="1" smtClean="0">
                                  <a:latin typeface="Cambria Math" panose="02040503050406030204" pitchFamily="18" charset="0"/>
                                </a:rPr>
                              </m:ctrlPr>
                            </m:sSupPr>
                            <m:e>
                              <m:r>
                                <a:rPr lang="es-ES" sz="1600" b="0" i="1" smtClean="0">
                                  <a:latin typeface="Cambria Math"/>
                                </a:rPr>
                                <m:t>𝑒</m:t>
                              </m:r>
                            </m:e>
                            <m:sup>
                              <m:r>
                                <a:rPr lang="es-ES" sz="1600" b="0" i="1" smtClean="0">
                                  <a:latin typeface="Cambria Math"/>
                                </a:rPr>
                                <m:t>2</m:t>
                              </m:r>
                            </m:sup>
                          </m:sSup>
                        </m:num>
                        <m:den>
                          <m:r>
                            <a:rPr lang="es-ES" sz="1600" b="0" i="1" smtClean="0">
                              <a:latin typeface="Cambria Math"/>
                            </a:rPr>
                            <m:t>4</m:t>
                          </m:r>
                          <m:r>
                            <a:rPr lang="es-ES" sz="1600" b="0" i="1" smtClean="0">
                              <a:latin typeface="Cambria Math"/>
                              <a:ea typeface="Cambria Math"/>
                            </a:rPr>
                            <m:t>𝜋</m:t>
                          </m:r>
                          <m:sSub>
                            <m:sSubPr>
                              <m:ctrlPr>
                                <a:rPr lang="es-ES" sz="1600" b="0" i="1" smtClean="0">
                                  <a:latin typeface="Cambria Math" panose="02040503050406030204" pitchFamily="18" charset="0"/>
                                  <a:ea typeface="Cambria Math"/>
                                </a:rPr>
                              </m:ctrlPr>
                            </m:sSubPr>
                            <m:e>
                              <m:r>
                                <a:rPr lang="es-ES" sz="1600" b="0" i="1" smtClean="0">
                                  <a:latin typeface="Cambria Math"/>
                                  <a:ea typeface="Cambria Math"/>
                                </a:rPr>
                                <m:t>𝜀</m:t>
                              </m:r>
                            </m:e>
                            <m:sub>
                              <m:r>
                                <a:rPr lang="es-ES" sz="1600" b="0" i="1" smtClean="0">
                                  <a:latin typeface="Cambria Math"/>
                                  <a:ea typeface="Cambria Math"/>
                                </a:rPr>
                                <m:t>0</m:t>
                              </m:r>
                            </m:sub>
                          </m:sSub>
                          <m:r>
                            <a:rPr lang="es-ES" sz="1600" b="0" i="1" smtClean="0">
                              <a:latin typeface="Cambria Math"/>
                              <a:ea typeface="Cambria Math"/>
                            </a:rPr>
                            <m:t>𝑟</m:t>
                          </m:r>
                        </m:den>
                      </m:f>
                    </m:oMath>
                  </m:oMathPara>
                </a14:m>
                <a:endParaRPr lang="es-ES" sz="1600" dirty="0"/>
              </a:p>
            </p:txBody>
          </p:sp>
        </mc:Choice>
        <mc:Fallback xmlns="">
          <p:sp>
            <p:nvSpPr>
              <p:cNvPr id="36" name="10 CuadroTexto"/>
              <p:cNvSpPr txBox="1">
                <a:spLocks noRot="1" noChangeAspect="1" noMove="1" noResize="1" noEditPoints="1" noAdjustHandles="1" noChangeArrowheads="1" noChangeShapeType="1" noTextEdit="1"/>
              </p:cNvSpPr>
              <p:nvPr/>
            </p:nvSpPr>
            <p:spPr>
              <a:xfrm>
                <a:off x="3100956" y="2036846"/>
                <a:ext cx="3102067" cy="628249"/>
              </a:xfrm>
              <a:prstGeom prst="rect">
                <a:avLst/>
              </a:prstGeom>
              <a:blipFill>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7" name="14 Rectángulo"/>
              <p:cNvSpPr/>
              <p:nvPr/>
            </p:nvSpPr>
            <p:spPr>
              <a:xfrm>
                <a:off x="1741395" y="3356101"/>
                <a:ext cx="2459571" cy="62799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ES" sz="1600" i="1" smtClean="0">
                              <a:latin typeface="Cambria Math" panose="02040503050406030204" pitchFamily="18" charset="0"/>
                            </a:rPr>
                          </m:ctrlPr>
                        </m:fPr>
                        <m:num>
                          <m:r>
                            <a:rPr lang="es-ES" sz="1600" i="1">
                              <a:latin typeface="Cambria Math"/>
                            </a:rPr>
                            <m:t>1</m:t>
                          </m:r>
                        </m:num>
                        <m:den>
                          <m:r>
                            <a:rPr lang="es-ES" sz="1600" i="1">
                              <a:latin typeface="Cambria Math"/>
                            </a:rPr>
                            <m:t>2</m:t>
                          </m:r>
                        </m:den>
                      </m:f>
                      <m:sSub>
                        <m:sSubPr>
                          <m:ctrlPr>
                            <a:rPr lang="es-ES" sz="1600" i="1">
                              <a:latin typeface="Cambria Math" panose="02040503050406030204" pitchFamily="18" charset="0"/>
                            </a:rPr>
                          </m:ctrlPr>
                        </m:sSubPr>
                        <m:e>
                          <m:r>
                            <a:rPr lang="es-ES" sz="1600" i="1">
                              <a:latin typeface="Cambria Math"/>
                            </a:rPr>
                            <m:t>𝑚</m:t>
                          </m:r>
                        </m:e>
                        <m:sub>
                          <m:r>
                            <a:rPr lang="es-ES" sz="1600" i="1">
                              <a:latin typeface="Cambria Math"/>
                            </a:rPr>
                            <m:t>𝑒</m:t>
                          </m:r>
                        </m:sub>
                      </m:sSub>
                      <m:sSup>
                        <m:sSupPr>
                          <m:ctrlPr>
                            <a:rPr lang="es-ES" sz="1600" i="1">
                              <a:latin typeface="Cambria Math" panose="02040503050406030204" pitchFamily="18" charset="0"/>
                            </a:rPr>
                          </m:ctrlPr>
                        </m:sSupPr>
                        <m:e>
                          <m:r>
                            <a:rPr lang="es-ES" sz="1600" i="1">
                              <a:latin typeface="Cambria Math"/>
                            </a:rPr>
                            <m:t>𝑣</m:t>
                          </m:r>
                        </m:e>
                        <m:sup>
                          <m:r>
                            <a:rPr lang="es-ES" sz="1600" i="1">
                              <a:latin typeface="Cambria Math"/>
                            </a:rPr>
                            <m:t>2</m:t>
                          </m:r>
                        </m:sup>
                      </m:sSup>
                      <m:r>
                        <a:rPr lang="es-ES" sz="1600" b="0" i="1" smtClean="0">
                          <a:latin typeface="Cambria Math"/>
                        </a:rPr>
                        <m:t>=</m:t>
                      </m:r>
                      <m:f>
                        <m:fPr>
                          <m:ctrlPr>
                            <a:rPr lang="es-ES" sz="1600" b="0" i="1" smtClean="0">
                              <a:latin typeface="Cambria Math" panose="02040503050406030204" pitchFamily="18" charset="0"/>
                            </a:rPr>
                          </m:ctrlPr>
                        </m:fPr>
                        <m:num>
                          <m:r>
                            <a:rPr lang="es-ES" sz="1600" b="0" i="1" smtClean="0">
                              <a:latin typeface="Cambria Math"/>
                            </a:rPr>
                            <m:t>1</m:t>
                          </m:r>
                        </m:num>
                        <m:den>
                          <m:r>
                            <a:rPr lang="es-ES" sz="1600" b="0" i="1" smtClean="0">
                              <a:latin typeface="Cambria Math"/>
                            </a:rPr>
                            <m:t>8</m:t>
                          </m:r>
                        </m:den>
                      </m:f>
                      <m:r>
                        <a:rPr lang="es-ES" sz="1600" b="0" i="1" smtClean="0">
                          <a:latin typeface="Cambria Math"/>
                        </a:rPr>
                        <m:t>·</m:t>
                      </m:r>
                      <m:f>
                        <m:fPr>
                          <m:ctrlPr>
                            <a:rPr lang="es-ES" sz="1600" b="0" i="1" smtClean="0">
                              <a:latin typeface="Cambria Math" panose="02040503050406030204" pitchFamily="18" charset="0"/>
                            </a:rPr>
                          </m:ctrlPr>
                        </m:fPr>
                        <m:num>
                          <m:sSup>
                            <m:sSupPr>
                              <m:ctrlPr>
                                <a:rPr lang="es-ES" sz="1600" b="0" i="1" smtClean="0">
                                  <a:latin typeface="Cambria Math" panose="02040503050406030204" pitchFamily="18" charset="0"/>
                                </a:rPr>
                              </m:ctrlPr>
                            </m:sSupPr>
                            <m:e>
                              <m:r>
                                <a:rPr lang="es-ES" sz="1600" b="0" i="1" smtClean="0">
                                  <a:latin typeface="Cambria Math"/>
                                </a:rPr>
                                <m:t>𝑛</m:t>
                              </m:r>
                            </m:e>
                            <m:sup>
                              <m:r>
                                <a:rPr lang="es-ES" sz="1600" b="0" i="1" smtClean="0">
                                  <a:latin typeface="Cambria Math"/>
                                </a:rPr>
                                <m:t>2</m:t>
                              </m:r>
                            </m:sup>
                          </m:sSup>
                          <m:sSup>
                            <m:sSupPr>
                              <m:ctrlPr>
                                <a:rPr lang="es-ES" sz="1600" b="0" i="1" smtClean="0">
                                  <a:latin typeface="Cambria Math" panose="02040503050406030204" pitchFamily="18" charset="0"/>
                                </a:rPr>
                              </m:ctrlPr>
                            </m:sSupPr>
                            <m:e>
                              <m:r>
                                <a:rPr lang="es-ES" sz="1600" b="0" i="1" smtClean="0">
                                  <a:latin typeface="Cambria Math"/>
                                </a:rPr>
                                <m:t>h</m:t>
                              </m:r>
                            </m:e>
                            <m:sup>
                              <m:r>
                                <a:rPr lang="es-ES" sz="1600" b="0" i="1" smtClean="0">
                                  <a:latin typeface="Cambria Math"/>
                                </a:rPr>
                                <m:t>2</m:t>
                              </m:r>
                            </m:sup>
                          </m:sSup>
                        </m:num>
                        <m:den>
                          <m:sSup>
                            <m:sSupPr>
                              <m:ctrlPr>
                                <a:rPr lang="es-ES" sz="1600" b="0" i="1" smtClean="0">
                                  <a:latin typeface="Cambria Math" panose="02040503050406030204" pitchFamily="18" charset="0"/>
                                </a:rPr>
                              </m:ctrlPr>
                            </m:sSupPr>
                            <m:e>
                              <m:r>
                                <a:rPr lang="es-ES" sz="1600" b="0" i="1" smtClean="0">
                                  <a:latin typeface="Cambria Math"/>
                                  <a:ea typeface="Cambria Math"/>
                                </a:rPr>
                                <m:t>𝜋</m:t>
                              </m:r>
                            </m:e>
                            <m:sup>
                              <m:r>
                                <a:rPr lang="es-ES" sz="1600" b="0" i="1" smtClean="0">
                                  <a:latin typeface="Cambria Math"/>
                                </a:rPr>
                                <m:t>2</m:t>
                              </m:r>
                            </m:sup>
                          </m:sSup>
                          <m:sSub>
                            <m:sSubPr>
                              <m:ctrlPr>
                                <a:rPr lang="es-ES" sz="1600" b="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𝑒</m:t>
                              </m:r>
                            </m:sub>
                          </m:sSub>
                          <m:sSup>
                            <m:sSupPr>
                              <m:ctrlPr>
                                <a:rPr lang="es-ES" sz="1600" b="0" i="1" smtClean="0">
                                  <a:latin typeface="Cambria Math" panose="02040503050406030204" pitchFamily="18" charset="0"/>
                                </a:rPr>
                              </m:ctrlPr>
                            </m:sSupPr>
                            <m:e>
                              <m:r>
                                <a:rPr lang="es-ES" sz="1600" b="0" i="1" smtClean="0">
                                  <a:latin typeface="Cambria Math"/>
                                </a:rPr>
                                <m:t>𝑟</m:t>
                              </m:r>
                            </m:e>
                            <m:sup>
                              <m:r>
                                <a:rPr lang="es-ES" sz="1600" b="0" i="1" smtClean="0">
                                  <a:latin typeface="Cambria Math"/>
                                </a:rPr>
                                <m:t>2</m:t>
                              </m:r>
                            </m:sup>
                          </m:sSup>
                        </m:den>
                      </m:f>
                    </m:oMath>
                  </m:oMathPara>
                </a14:m>
                <a:endParaRPr lang="es-ES" sz="1600" dirty="0"/>
              </a:p>
            </p:txBody>
          </p:sp>
        </mc:Choice>
        <mc:Fallback xmlns="">
          <p:sp>
            <p:nvSpPr>
              <p:cNvPr id="37" name="14 Rectángulo"/>
              <p:cNvSpPr>
                <a:spLocks noRot="1" noChangeAspect="1" noMove="1" noResize="1" noEditPoints="1" noAdjustHandles="1" noChangeArrowheads="1" noChangeShapeType="1" noTextEdit="1"/>
              </p:cNvSpPr>
              <p:nvPr/>
            </p:nvSpPr>
            <p:spPr>
              <a:xfrm>
                <a:off x="1741395" y="3356101"/>
                <a:ext cx="2459571" cy="627992"/>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8" name="64 Rectángulo"/>
              <p:cNvSpPr/>
              <p:nvPr/>
            </p:nvSpPr>
            <p:spPr>
              <a:xfrm>
                <a:off x="4456577" y="3327619"/>
                <a:ext cx="1454437" cy="627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a:ea typeface="Cambria Math"/>
                        </a:rPr>
                        <m:t>𝑟</m:t>
                      </m:r>
                      <m:r>
                        <a:rPr lang="es-ES" sz="1600" i="1" smtClean="0">
                          <a:latin typeface="Cambria Math"/>
                          <a:ea typeface="Cambria Math"/>
                        </a:rPr>
                        <m:t>=</m:t>
                      </m:r>
                      <m:sSup>
                        <m:sSupPr>
                          <m:ctrlPr>
                            <a:rPr lang="es-ES" sz="1600" i="1" smtClean="0">
                              <a:latin typeface="Cambria Math" panose="02040503050406030204" pitchFamily="18" charset="0"/>
                              <a:ea typeface="Cambria Math"/>
                            </a:rPr>
                          </m:ctrlPr>
                        </m:sSupPr>
                        <m:e>
                          <m:r>
                            <a:rPr lang="es-ES" sz="1600" b="0" i="1" smtClean="0">
                              <a:latin typeface="Cambria Math"/>
                              <a:ea typeface="Cambria Math"/>
                            </a:rPr>
                            <m:t>𝑛</m:t>
                          </m:r>
                        </m:e>
                        <m:sup>
                          <m:r>
                            <a:rPr lang="es-ES" sz="1600" b="0" i="1" smtClean="0">
                              <a:latin typeface="Cambria Math"/>
                              <a:ea typeface="Cambria Math"/>
                            </a:rPr>
                            <m:t>2</m:t>
                          </m:r>
                        </m:sup>
                      </m:sSup>
                      <m:f>
                        <m:fPr>
                          <m:ctrlPr>
                            <a:rPr lang="es-ES" sz="1600" i="1">
                              <a:latin typeface="Cambria Math" panose="02040503050406030204" pitchFamily="18" charset="0"/>
                            </a:rPr>
                          </m:ctrlPr>
                        </m:fPr>
                        <m:num>
                          <m:sSub>
                            <m:sSubPr>
                              <m:ctrlPr>
                                <a:rPr lang="es-ES" sz="1600" i="1" smtClean="0">
                                  <a:latin typeface="Cambria Math" panose="02040503050406030204" pitchFamily="18" charset="0"/>
                                </a:rPr>
                              </m:ctrlPr>
                            </m:sSubPr>
                            <m:e>
                              <m:r>
                                <a:rPr lang="es-ES" sz="1600" i="1" smtClean="0">
                                  <a:latin typeface="Cambria Math"/>
                                  <a:ea typeface="Cambria Math"/>
                                </a:rPr>
                                <m:t>𝜀</m:t>
                              </m:r>
                            </m:e>
                            <m:sub>
                              <m:r>
                                <a:rPr lang="es-ES" sz="1600" b="0" i="1" smtClean="0">
                                  <a:latin typeface="Cambria Math"/>
                                </a:rPr>
                                <m:t>0</m:t>
                              </m:r>
                            </m:sub>
                          </m:sSub>
                          <m:sSup>
                            <m:sSupPr>
                              <m:ctrlPr>
                                <a:rPr lang="es-ES" sz="1600" i="1">
                                  <a:latin typeface="Cambria Math" panose="02040503050406030204" pitchFamily="18" charset="0"/>
                                </a:rPr>
                              </m:ctrlPr>
                            </m:sSupPr>
                            <m:e>
                              <m:r>
                                <a:rPr lang="es-ES" sz="1600" b="0" i="1" smtClean="0">
                                  <a:latin typeface="Cambria Math"/>
                                </a:rPr>
                                <m:t>h</m:t>
                              </m:r>
                            </m:e>
                            <m:sup>
                              <m:r>
                                <a:rPr lang="es-ES" sz="1600" i="1">
                                  <a:latin typeface="Cambria Math"/>
                                </a:rPr>
                                <m:t>2</m:t>
                              </m:r>
                            </m:sup>
                          </m:sSup>
                        </m:num>
                        <m:den>
                          <m:sSub>
                            <m:sSubPr>
                              <m:ctrlPr>
                                <a:rPr lang="es-ES" sz="1600" i="1">
                                  <a:latin typeface="Cambria Math" panose="02040503050406030204" pitchFamily="18" charset="0"/>
                                </a:rPr>
                              </m:ctrlPr>
                            </m:sSubPr>
                            <m:e>
                              <m:r>
                                <a:rPr lang="es-ES" sz="1600" i="1" smtClean="0">
                                  <a:latin typeface="Cambria Math"/>
                                  <a:ea typeface="Cambria Math"/>
                                </a:rPr>
                                <m:t>𝜋</m:t>
                              </m:r>
                              <m:r>
                                <a:rPr lang="es-ES" sz="1600" i="1">
                                  <a:latin typeface="Cambria Math"/>
                                </a:rPr>
                                <m:t>𝑚</m:t>
                              </m:r>
                            </m:e>
                            <m:sub>
                              <m:r>
                                <a:rPr lang="es-ES" sz="1600" i="1">
                                  <a:latin typeface="Cambria Math"/>
                                </a:rPr>
                                <m:t>𝑒</m:t>
                              </m:r>
                            </m:sub>
                          </m:sSub>
                          <m:sSup>
                            <m:sSupPr>
                              <m:ctrlPr>
                                <a:rPr lang="es-ES" sz="1600" i="1">
                                  <a:latin typeface="Cambria Math" panose="02040503050406030204" pitchFamily="18" charset="0"/>
                                </a:rPr>
                              </m:ctrlPr>
                            </m:sSupPr>
                            <m:e>
                              <m:r>
                                <a:rPr lang="es-ES" sz="1600" b="0" i="1" smtClean="0">
                                  <a:latin typeface="Cambria Math"/>
                                </a:rPr>
                                <m:t>𝑒</m:t>
                              </m:r>
                            </m:e>
                            <m:sup>
                              <m:r>
                                <a:rPr lang="es-ES" sz="1600" i="1">
                                  <a:latin typeface="Cambria Math"/>
                                </a:rPr>
                                <m:t>2</m:t>
                              </m:r>
                            </m:sup>
                          </m:sSup>
                        </m:den>
                      </m:f>
                    </m:oMath>
                  </m:oMathPara>
                </a14:m>
                <a:endParaRPr lang="es-ES" sz="1600" dirty="0"/>
              </a:p>
            </p:txBody>
          </p:sp>
        </mc:Choice>
        <mc:Fallback xmlns="">
          <p:sp>
            <p:nvSpPr>
              <p:cNvPr id="38" name="64 Rectángulo"/>
              <p:cNvSpPr>
                <a:spLocks noRot="1" noChangeAspect="1" noMove="1" noResize="1" noEditPoints="1" noAdjustHandles="1" noChangeArrowheads="1" noChangeShapeType="1" noTextEdit="1"/>
              </p:cNvSpPr>
              <p:nvPr/>
            </p:nvSpPr>
            <p:spPr>
              <a:xfrm>
                <a:off x="4456577" y="3327619"/>
                <a:ext cx="1454437" cy="627992"/>
              </a:xfrm>
              <a:prstGeom prst="rect">
                <a:avLst/>
              </a:prstGeom>
              <a:blipFill>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9" name="65 Rectángulo"/>
              <p:cNvSpPr/>
              <p:nvPr/>
            </p:nvSpPr>
            <p:spPr>
              <a:xfrm>
                <a:off x="6356614" y="3303785"/>
                <a:ext cx="1699440" cy="6272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𝐶</m:t>
                          </m:r>
                        </m:sub>
                      </m:sSub>
                      <m:r>
                        <a:rPr lang="es-ES" sz="1600" b="0" i="1" smtClean="0">
                          <a:latin typeface="Cambria Math"/>
                        </a:rPr>
                        <m:t>=</m:t>
                      </m:r>
                      <m:f>
                        <m:fPr>
                          <m:ctrlPr>
                            <a:rPr lang="es-ES" sz="1600" b="0" i="1" smtClean="0">
                              <a:latin typeface="Cambria Math" panose="02040503050406030204" pitchFamily="18" charset="0"/>
                            </a:rPr>
                          </m:ctrlPr>
                        </m:fPr>
                        <m:num>
                          <m:r>
                            <a:rPr lang="es-ES" sz="1600" b="0" i="1" smtClean="0">
                              <a:latin typeface="Cambria Math"/>
                            </a:rPr>
                            <m:t>1</m:t>
                          </m:r>
                        </m:num>
                        <m:den>
                          <m:r>
                            <a:rPr lang="es-ES" sz="1600" b="0" i="1" smtClean="0">
                              <a:latin typeface="Cambria Math"/>
                            </a:rPr>
                            <m:t>8</m:t>
                          </m:r>
                        </m:den>
                      </m:f>
                      <m:r>
                        <a:rPr lang="es-ES" sz="1600" b="0" i="1" smtClean="0">
                          <a:latin typeface="Cambria Math"/>
                        </a:rPr>
                        <m:t>·</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𝑒</m:t>
                              </m:r>
                            </m:sub>
                          </m:sSub>
                          <m:sSup>
                            <m:sSupPr>
                              <m:ctrlPr>
                                <a:rPr lang="es-ES" sz="1600" b="0" i="1" smtClean="0">
                                  <a:latin typeface="Cambria Math" panose="02040503050406030204" pitchFamily="18" charset="0"/>
                                </a:rPr>
                              </m:ctrlPr>
                            </m:sSupPr>
                            <m:e>
                              <m:r>
                                <a:rPr lang="es-ES" sz="1600" b="0" i="1" smtClean="0">
                                  <a:latin typeface="Cambria Math"/>
                                </a:rPr>
                                <m:t>𝑒</m:t>
                              </m:r>
                            </m:e>
                            <m:sup>
                              <m:r>
                                <a:rPr lang="es-ES" sz="1600" b="0" i="1" smtClean="0">
                                  <a:latin typeface="Cambria Math"/>
                                </a:rPr>
                                <m:t>4</m:t>
                              </m:r>
                            </m:sup>
                          </m:sSup>
                        </m:num>
                        <m:den>
                          <m:sSup>
                            <m:sSupPr>
                              <m:ctrlPr>
                                <a:rPr lang="es-ES" sz="1600" b="0" i="1" smtClean="0">
                                  <a:latin typeface="Cambria Math" panose="02040503050406030204" pitchFamily="18" charset="0"/>
                                </a:rPr>
                              </m:ctrlPr>
                            </m:sSupPr>
                            <m:e>
                              <m:sSub>
                                <m:sSubPr>
                                  <m:ctrlPr>
                                    <a:rPr lang="es-ES" sz="1600" b="0" i="1" smtClean="0">
                                      <a:latin typeface="Cambria Math" panose="02040503050406030204" pitchFamily="18" charset="0"/>
                                    </a:rPr>
                                  </m:ctrlPr>
                                </m:sSubPr>
                                <m:e>
                                  <m:r>
                                    <a:rPr lang="es-ES" sz="1600" b="0" i="1" smtClean="0">
                                      <a:latin typeface="Cambria Math"/>
                                      <a:ea typeface="Cambria Math"/>
                                    </a:rPr>
                                    <m:t>𝜀</m:t>
                                  </m:r>
                                </m:e>
                                <m:sub>
                                  <m:r>
                                    <a:rPr lang="es-ES" sz="1600" b="0" i="1" smtClean="0">
                                      <a:latin typeface="Cambria Math"/>
                                    </a:rPr>
                                    <m:t>0</m:t>
                                  </m:r>
                                </m:sub>
                              </m:sSub>
                            </m:e>
                            <m:sup>
                              <m:r>
                                <a:rPr lang="es-ES" sz="1600" b="0" i="1" smtClean="0">
                                  <a:latin typeface="Cambria Math"/>
                                </a:rPr>
                                <m:t>2</m:t>
                              </m:r>
                            </m:sup>
                          </m:sSup>
                          <m:sSup>
                            <m:sSupPr>
                              <m:ctrlPr>
                                <a:rPr lang="es-ES" sz="1600" b="0" i="1" smtClean="0">
                                  <a:latin typeface="Cambria Math" panose="02040503050406030204" pitchFamily="18" charset="0"/>
                                </a:rPr>
                              </m:ctrlPr>
                            </m:sSupPr>
                            <m:e>
                              <m:r>
                                <a:rPr lang="es-ES" sz="1600" b="0" i="1" smtClean="0">
                                  <a:latin typeface="Cambria Math"/>
                                </a:rPr>
                                <m:t>𝑛</m:t>
                              </m:r>
                            </m:e>
                            <m:sup>
                              <m:r>
                                <a:rPr lang="es-ES" sz="1600" b="0" i="1" smtClean="0">
                                  <a:latin typeface="Cambria Math"/>
                                </a:rPr>
                                <m:t>2</m:t>
                              </m:r>
                            </m:sup>
                          </m:sSup>
                          <m:sSup>
                            <m:sSupPr>
                              <m:ctrlPr>
                                <a:rPr lang="es-ES" sz="1600" b="0" i="1" smtClean="0">
                                  <a:latin typeface="Cambria Math" panose="02040503050406030204" pitchFamily="18" charset="0"/>
                                </a:rPr>
                              </m:ctrlPr>
                            </m:sSupPr>
                            <m:e>
                              <m:r>
                                <a:rPr lang="es-ES" sz="1600" b="0" i="1" smtClean="0">
                                  <a:latin typeface="Cambria Math"/>
                                </a:rPr>
                                <m:t>h</m:t>
                              </m:r>
                            </m:e>
                            <m:sup>
                              <m:r>
                                <a:rPr lang="es-ES" sz="1600" b="0" i="1" smtClean="0">
                                  <a:latin typeface="Cambria Math"/>
                                </a:rPr>
                                <m:t>2</m:t>
                              </m:r>
                            </m:sup>
                          </m:sSup>
                        </m:den>
                      </m:f>
                    </m:oMath>
                  </m:oMathPara>
                </a14:m>
                <a:endParaRPr lang="es-ES" sz="1600" dirty="0"/>
              </a:p>
            </p:txBody>
          </p:sp>
        </mc:Choice>
        <mc:Fallback xmlns="">
          <p:sp>
            <p:nvSpPr>
              <p:cNvPr id="39" name="65 Rectángulo"/>
              <p:cNvSpPr>
                <a:spLocks noRot="1" noChangeAspect="1" noMove="1" noResize="1" noEditPoints="1" noAdjustHandles="1" noChangeArrowheads="1" noChangeShapeType="1" noTextEdit="1"/>
              </p:cNvSpPr>
              <p:nvPr/>
            </p:nvSpPr>
            <p:spPr>
              <a:xfrm>
                <a:off x="6356614" y="3303785"/>
                <a:ext cx="1699440" cy="627223"/>
              </a:xfrm>
              <a:prstGeom prst="rect">
                <a:avLst/>
              </a:prstGeom>
              <a:blipFill>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0" name="66 Rectángulo"/>
              <p:cNvSpPr/>
              <p:nvPr/>
            </p:nvSpPr>
            <p:spPr>
              <a:xfrm>
                <a:off x="3847039" y="4482016"/>
                <a:ext cx="1889300" cy="6272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𝑃</m:t>
                          </m:r>
                        </m:sub>
                      </m:sSub>
                      <m:r>
                        <a:rPr lang="es-ES" sz="1600" b="0" i="1" smtClean="0">
                          <a:latin typeface="Cambria Math"/>
                        </a:rPr>
                        <m:t>=−</m:t>
                      </m:r>
                      <m:f>
                        <m:fPr>
                          <m:ctrlPr>
                            <a:rPr lang="es-ES" sz="1600" b="0" i="1" smtClean="0">
                              <a:latin typeface="Cambria Math" panose="02040503050406030204" pitchFamily="18" charset="0"/>
                            </a:rPr>
                          </m:ctrlPr>
                        </m:fPr>
                        <m:num>
                          <m:r>
                            <a:rPr lang="es-ES" sz="1600" b="0" i="1" smtClean="0">
                              <a:latin typeface="Cambria Math"/>
                            </a:rPr>
                            <m:t>1</m:t>
                          </m:r>
                        </m:num>
                        <m:den>
                          <m:r>
                            <a:rPr lang="es-ES" sz="1600" b="0" i="1" smtClean="0">
                              <a:latin typeface="Cambria Math"/>
                            </a:rPr>
                            <m:t>4</m:t>
                          </m:r>
                        </m:den>
                      </m:f>
                      <m:r>
                        <a:rPr lang="es-ES" sz="1600" b="0" i="1" smtClean="0">
                          <a:latin typeface="Cambria Math"/>
                        </a:rPr>
                        <m:t>·</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𝑒</m:t>
                              </m:r>
                            </m:sub>
                          </m:sSub>
                          <m:sSup>
                            <m:sSupPr>
                              <m:ctrlPr>
                                <a:rPr lang="es-ES" sz="1600" b="0" i="1" smtClean="0">
                                  <a:latin typeface="Cambria Math" panose="02040503050406030204" pitchFamily="18" charset="0"/>
                                </a:rPr>
                              </m:ctrlPr>
                            </m:sSupPr>
                            <m:e>
                              <m:r>
                                <a:rPr lang="es-ES" sz="1600" b="0" i="1" smtClean="0">
                                  <a:latin typeface="Cambria Math"/>
                                </a:rPr>
                                <m:t>𝑒</m:t>
                              </m:r>
                            </m:e>
                            <m:sup>
                              <m:r>
                                <a:rPr lang="es-ES" sz="1600" b="0" i="1" smtClean="0">
                                  <a:latin typeface="Cambria Math"/>
                                </a:rPr>
                                <m:t>4</m:t>
                              </m:r>
                            </m:sup>
                          </m:sSup>
                        </m:num>
                        <m:den>
                          <m:sSup>
                            <m:sSupPr>
                              <m:ctrlPr>
                                <a:rPr lang="es-ES" sz="1600" b="0" i="1" smtClean="0">
                                  <a:latin typeface="Cambria Math" panose="02040503050406030204" pitchFamily="18" charset="0"/>
                                </a:rPr>
                              </m:ctrlPr>
                            </m:sSupPr>
                            <m:e>
                              <m:sSub>
                                <m:sSubPr>
                                  <m:ctrlPr>
                                    <a:rPr lang="es-ES" sz="1600" b="0" i="1" smtClean="0">
                                      <a:latin typeface="Cambria Math" panose="02040503050406030204" pitchFamily="18" charset="0"/>
                                    </a:rPr>
                                  </m:ctrlPr>
                                </m:sSubPr>
                                <m:e>
                                  <m:r>
                                    <a:rPr lang="es-ES" sz="1600" b="0" i="1" smtClean="0">
                                      <a:latin typeface="Cambria Math"/>
                                      <a:ea typeface="Cambria Math"/>
                                    </a:rPr>
                                    <m:t>𝜀</m:t>
                                  </m:r>
                                </m:e>
                                <m:sub>
                                  <m:r>
                                    <a:rPr lang="es-ES" sz="1600" b="0" i="1" smtClean="0">
                                      <a:latin typeface="Cambria Math"/>
                                    </a:rPr>
                                    <m:t>0</m:t>
                                  </m:r>
                                </m:sub>
                              </m:sSub>
                            </m:e>
                            <m:sup>
                              <m:r>
                                <a:rPr lang="es-ES" sz="1600" b="0" i="1" smtClean="0">
                                  <a:latin typeface="Cambria Math"/>
                                </a:rPr>
                                <m:t>2</m:t>
                              </m:r>
                            </m:sup>
                          </m:sSup>
                          <m:sSup>
                            <m:sSupPr>
                              <m:ctrlPr>
                                <a:rPr lang="es-ES" sz="1600" b="0" i="1" smtClean="0">
                                  <a:latin typeface="Cambria Math" panose="02040503050406030204" pitchFamily="18" charset="0"/>
                                </a:rPr>
                              </m:ctrlPr>
                            </m:sSupPr>
                            <m:e>
                              <m:r>
                                <a:rPr lang="es-ES" sz="1600" b="0" i="1" smtClean="0">
                                  <a:latin typeface="Cambria Math"/>
                                </a:rPr>
                                <m:t>𝑛</m:t>
                              </m:r>
                            </m:e>
                            <m:sup>
                              <m:r>
                                <a:rPr lang="es-ES" sz="1600" b="0" i="1" smtClean="0">
                                  <a:latin typeface="Cambria Math"/>
                                </a:rPr>
                                <m:t>2</m:t>
                              </m:r>
                            </m:sup>
                          </m:sSup>
                          <m:sSup>
                            <m:sSupPr>
                              <m:ctrlPr>
                                <a:rPr lang="es-ES" sz="1600" b="0" i="1" smtClean="0">
                                  <a:latin typeface="Cambria Math" panose="02040503050406030204" pitchFamily="18" charset="0"/>
                                </a:rPr>
                              </m:ctrlPr>
                            </m:sSupPr>
                            <m:e>
                              <m:r>
                                <a:rPr lang="es-ES" sz="1600" b="0" i="1" smtClean="0">
                                  <a:latin typeface="Cambria Math"/>
                                </a:rPr>
                                <m:t>h</m:t>
                              </m:r>
                            </m:e>
                            <m:sup>
                              <m:r>
                                <a:rPr lang="es-ES" sz="1600" b="0" i="1" smtClean="0">
                                  <a:latin typeface="Cambria Math"/>
                                </a:rPr>
                                <m:t>2</m:t>
                              </m:r>
                            </m:sup>
                          </m:sSup>
                        </m:den>
                      </m:f>
                    </m:oMath>
                  </m:oMathPara>
                </a14:m>
                <a:endParaRPr lang="es-ES" sz="1600" dirty="0"/>
              </a:p>
            </p:txBody>
          </p:sp>
        </mc:Choice>
        <mc:Fallback xmlns="">
          <p:sp>
            <p:nvSpPr>
              <p:cNvPr id="40" name="66 Rectángulo"/>
              <p:cNvSpPr>
                <a:spLocks noRot="1" noChangeAspect="1" noMove="1" noResize="1" noEditPoints="1" noAdjustHandles="1" noChangeArrowheads="1" noChangeShapeType="1" noTextEdit="1"/>
              </p:cNvSpPr>
              <p:nvPr/>
            </p:nvSpPr>
            <p:spPr>
              <a:xfrm>
                <a:off x="3847039" y="4482016"/>
                <a:ext cx="1889300" cy="627223"/>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1" name="67 Rectángulo"/>
              <p:cNvSpPr/>
              <p:nvPr/>
            </p:nvSpPr>
            <p:spPr>
              <a:xfrm>
                <a:off x="1167079" y="5810339"/>
                <a:ext cx="4346446" cy="6272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𝑇</m:t>
                          </m:r>
                        </m:sub>
                      </m:sSub>
                      <m:r>
                        <a:rPr lang="es-ES" sz="1600" b="0" i="1" smtClean="0">
                          <a:latin typeface="Cambria Math"/>
                        </a:rPr>
                        <m:t>=</m:t>
                      </m:r>
                      <m:f>
                        <m:fPr>
                          <m:ctrlPr>
                            <a:rPr lang="es-ES" sz="1600" b="0" i="1" smtClean="0">
                              <a:latin typeface="Cambria Math" panose="02040503050406030204" pitchFamily="18" charset="0"/>
                            </a:rPr>
                          </m:ctrlPr>
                        </m:fPr>
                        <m:num>
                          <m:r>
                            <a:rPr lang="es-ES" sz="1600" b="0" i="1" smtClean="0">
                              <a:latin typeface="Cambria Math"/>
                            </a:rPr>
                            <m:t>1</m:t>
                          </m:r>
                        </m:num>
                        <m:den>
                          <m:r>
                            <a:rPr lang="es-ES" sz="1600" b="0" i="1" smtClean="0">
                              <a:latin typeface="Cambria Math"/>
                            </a:rPr>
                            <m:t>8</m:t>
                          </m:r>
                        </m:den>
                      </m:f>
                      <m:r>
                        <a:rPr lang="es-ES" sz="1600" b="0" i="1" smtClean="0">
                          <a:latin typeface="Cambria Math"/>
                        </a:rPr>
                        <m:t>·</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s-ES" sz="1600" b="0" i="1" smtClean="0">
                                  <a:latin typeface="Cambria Math"/>
                                </a:rPr>
                                <m:t>𝑚</m:t>
                              </m:r>
                            </m:e>
                            <m:sub>
                              <m:r>
                                <a:rPr lang="es-ES" sz="1600" b="0" i="1" smtClean="0">
                                  <a:latin typeface="Cambria Math"/>
                                </a:rPr>
                                <m:t>𝑒</m:t>
                              </m:r>
                            </m:sub>
                          </m:sSub>
                          <m:sSup>
                            <m:sSupPr>
                              <m:ctrlPr>
                                <a:rPr lang="es-ES" sz="1600" b="0" i="1" smtClean="0">
                                  <a:latin typeface="Cambria Math" panose="02040503050406030204" pitchFamily="18" charset="0"/>
                                </a:rPr>
                              </m:ctrlPr>
                            </m:sSupPr>
                            <m:e>
                              <m:r>
                                <a:rPr lang="es-ES" sz="1600" b="0" i="1" smtClean="0">
                                  <a:latin typeface="Cambria Math"/>
                                </a:rPr>
                                <m:t>𝑒</m:t>
                              </m:r>
                            </m:e>
                            <m:sup>
                              <m:r>
                                <a:rPr lang="es-ES" sz="1600" b="0" i="1" smtClean="0">
                                  <a:latin typeface="Cambria Math"/>
                                </a:rPr>
                                <m:t>4</m:t>
                              </m:r>
                            </m:sup>
                          </m:sSup>
                        </m:num>
                        <m:den>
                          <m:sSup>
                            <m:sSupPr>
                              <m:ctrlPr>
                                <a:rPr lang="es-ES" sz="1600" b="0" i="1" smtClean="0">
                                  <a:latin typeface="Cambria Math" panose="02040503050406030204" pitchFamily="18" charset="0"/>
                                </a:rPr>
                              </m:ctrlPr>
                            </m:sSupPr>
                            <m:e>
                              <m:sSub>
                                <m:sSubPr>
                                  <m:ctrlPr>
                                    <a:rPr lang="es-ES" sz="1600" b="0" i="1" smtClean="0">
                                      <a:latin typeface="Cambria Math" panose="02040503050406030204" pitchFamily="18" charset="0"/>
                                    </a:rPr>
                                  </m:ctrlPr>
                                </m:sSubPr>
                                <m:e>
                                  <m:r>
                                    <a:rPr lang="es-ES" sz="1600" b="0" i="1" smtClean="0">
                                      <a:latin typeface="Cambria Math"/>
                                      <a:ea typeface="Cambria Math"/>
                                    </a:rPr>
                                    <m:t>𝜀</m:t>
                                  </m:r>
                                </m:e>
                                <m:sub>
                                  <m:r>
                                    <a:rPr lang="es-ES" sz="1600" b="0" i="1" smtClean="0">
                                      <a:latin typeface="Cambria Math"/>
                                    </a:rPr>
                                    <m:t>0</m:t>
                                  </m:r>
                                </m:sub>
                              </m:sSub>
                            </m:e>
                            <m:sup>
                              <m:r>
                                <a:rPr lang="es-ES" sz="1600" b="0" i="1" smtClean="0">
                                  <a:latin typeface="Cambria Math"/>
                                </a:rPr>
                                <m:t>2</m:t>
                              </m:r>
                            </m:sup>
                          </m:sSup>
                          <m:sSup>
                            <m:sSupPr>
                              <m:ctrlPr>
                                <a:rPr lang="es-ES" sz="1600" b="0" i="1" smtClean="0">
                                  <a:latin typeface="Cambria Math" panose="02040503050406030204" pitchFamily="18" charset="0"/>
                                </a:rPr>
                              </m:ctrlPr>
                            </m:sSupPr>
                            <m:e>
                              <m:r>
                                <a:rPr lang="es-ES" sz="1600" b="0" i="1" smtClean="0">
                                  <a:latin typeface="Cambria Math"/>
                                </a:rPr>
                                <m:t>𝑛</m:t>
                              </m:r>
                            </m:e>
                            <m:sup>
                              <m:r>
                                <a:rPr lang="es-ES" sz="1600" b="0" i="1" smtClean="0">
                                  <a:latin typeface="Cambria Math"/>
                                </a:rPr>
                                <m:t>2</m:t>
                              </m:r>
                            </m:sup>
                          </m:sSup>
                          <m:sSup>
                            <m:sSupPr>
                              <m:ctrlPr>
                                <a:rPr lang="es-ES" sz="1600" b="0" i="1" smtClean="0">
                                  <a:latin typeface="Cambria Math" panose="02040503050406030204" pitchFamily="18" charset="0"/>
                                </a:rPr>
                              </m:ctrlPr>
                            </m:sSupPr>
                            <m:e>
                              <m:r>
                                <a:rPr lang="es-ES" sz="1600" b="0" i="1" smtClean="0">
                                  <a:latin typeface="Cambria Math"/>
                                </a:rPr>
                                <m:t>h</m:t>
                              </m:r>
                            </m:e>
                            <m:sup>
                              <m:r>
                                <a:rPr lang="es-ES" sz="1600" b="0" i="1" smtClean="0">
                                  <a:latin typeface="Cambria Math"/>
                                </a:rPr>
                                <m:t>2</m:t>
                              </m:r>
                            </m:sup>
                          </m:sSup>
                        </m:den>
                      </m:f>
                      <m:r>
                        <a:rPr lang="es-ES" sz="1600" i="1">
                          <a:latin typeface="Cambria Math"/>
                        </a:rPr>
                        <m:t>−</m:t>
                      </m:r>
                      <m:f>
                        <m:fPr>
                          <m:ctrlPr>
                            <a:rPr lang="es-ES" sz="1600" i="1">
                              <a:latin typeface="Cambria Math" panose="02040503050406030204" pitchFamily="18" charset="0"/>
                            </a:rPr>
                          </m:ctrlPr>
                        </m:fPr>
                        <m:num>
                          <m:r>
                            <a:rPr lang="es-ES" sz="1600" i="1">
                              <a:latin typeface="Cambria Math"/>
                            </a:rPr>
                            <m:t>1</m:t>
                          </m:r>
                        </m:num>
                        <m:den>
                          <m:r>
                            <a:rPr lang="es-ES" sz="1600" i="1">
                              <a:latin typeface="Cambria Math"/>
                            </a:rPr>
                            <m:t>4</m:t>
                          </m:r>
                        </m:den>
                      </m:f>
                      <m:r>
                        <a:rPr lang="es-ES" sz="1600" i="1">
                          <a:latin typeface="Cambria Math"/>
                        </a:rPr>
                        <m:t>·</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𝑚</m:t>
                              </m:r>
                            </m:e>
                            <m:sub>
                              <m:r>
                                <a:rPr lang="es-ES" sz="1600" i="1">
                                  <a:latin typeface="Cambria Math"/>
                                </a:rPr>
                                <m:t>𝑒</m:t>
                              </m:r>
                            </m:sub>
                          </m:sSub>
                          <m:sSup>
                            <m:sSupPr>
                              <m:ctrlPr>
                                <a:rPr lang="es-ES" sz="1600" i="1">
                                  <a:latin typeface="Cambria Math" panose="02040503050406030204" pitchFamily="18" charset="0"/>
                                </a:rPr>
                              </m:ctrlPr>
                            </m:sSupPr>
                            <m:e>
                              <m:r>
                                <a:rPr lang="es-ES" sz="1600" i="1">
                                  <a:latin typeface="Cambria Math"/>
                                </a:rPr>
                                <m:t>𝑒</m:t>
                              </m:r>
                            </m:e>
                            <m:sup>
                              <m:r>
                                <a:rPr lang="es-ES" sz="1600" i="1">
                                  <a:latin typeface="Cambria Math"/>
                                </a:rPr>
                                <m:t>4</m:t>
                              </m:r>
                            </m:sup>
                          </m:sSup>
                        </m:num>
                        <m:den>
                          <m:sSup>
                            <m:sSupPr>
                              <m:ctrlPr>
                                <a:rPr lang="es-ES" sz="1600" i="1">
                                  <a:latin typeface="Cambria Math" panose="02040503050406030204" pitchFamily="18" charset="0"/>
                                </a:rPr>
                              </m:ctrlPr>
                            </m:sSupPr>
                            <m:e>
                              <m:sSub>
                                <m:sSubPr>
                                  <m:ctrlPr>
                                    <a:rPr lang="es-ES" sz="1600" i="1">
                                      <a:latin typeface="Cambria Math" panose="02040503050406030204" pitchFamily="18" charset="0"/>
                                    </a:rPr>
                                  </m:ctrlPr>
                                </m:sSubPr>
                                <m:e>
                                  <m:r>
                                    <a:rPr lang="es-ES" sz="1600" i="1">
                                      <a:latin typeface="Cambria Math"/>
                                      <a:ea typeface="Cambria Math"/>
                                    </a:rPr>
                                    <m:t>𝜀</m:t>
                                  </m:r>
                                </m:e>
                                <m:sub>
                                  <m:r>
                                    <a:rPr lang="es-ES" sz="1600" i="1">
                                      <a:latin typeface="Cambria Math"/>
                                    </a:rPr>
                                    <m:t>0</m:t>
                                  </m:r>
                                </m:sub>
                              </m:sSub>
                            </m:e>
                            <m:sup>
                              <m:r>
                                <a:rPr lang="es-ES" sz="1600" i="1">
                                  <a:latin typeface="Cambria Math"/>
                                </a:rPr>
                                <m:t>2</m:t>
                              </m:r>
                            </m:sup>
                          </m:sSup>
                          <m:sSup>
                            <m:sSupPr>
                              <m:ctrlPr>
                                <a:rPr lang="es-ES" sz="1600" i="1">
                                  <a:latin typeface="Cambria Math" panose="02040503050406030204" pitchFamily="18" charset="0"/>
                                </a:rPr>
                              </m:ctrlPr>
                            </m:sSupPr>
                            <m:e>
                              <m:r>
                                <a:rPr lang="es-ES" sz="1600" i="1">
                                  <a:latin typeface="Cambria Math"/>
                                </a:rPr>
                                <m:t>𝑛</m:t>
                              </m:r>
                            </m:e>
                            <m:sup>
                              <m:r>
                                <a:rPr lang="es-ES" sz="1600" i="1">
                                  <a:latin typeface="Cambria Math"/>
                                </a:rPr>
                                <m:t>2</m:t>
                              </m:r>
                            </m:sup>
                          </m:sSup>
                          <m:sSup>
                            <m:sSupPr>
                              <m:ctrlPr>
                                <a:rPr lang="es-ES" sz="1600" i="1">
                                  <a:latin typeface="Cambria Math" panose="02040503050406030204" pitchFamily="18" charset="0"/>
                                </a:rPr>
                              </m:ctrlPr>
                            </m:sSupPr>
                            <m:e>
                              <m:r>
                                <a:rPr lang="es-ES" sz="1600" i="1">
                                  <a:latin typeface="Cambria Math"/>
                                </a:rPr>
                                <m:t>h</m:t>
                              </m:r>
                            </m:e>
                            <m:sup>
                              <m:r>
                                <a:rPr lang="es-ES" sz="1600" i="1">
                                  <a:latin typeface="Cambria Math"/>
                                </a:rPr>
                                <m:t>2</m:t>
                              </m:r>
                            </m:sup>
                          </m:sSup>
                        </m:den>
                      </m:f>
                      <m:r>
                        <a:rPr lang="es-ES" sz="1600" b="0" i="1" smtClean="0">
                          <a:latin typeface="Cambria Math"/>
                        </a:rPr>
                        <m:t>=</m:t>
                      </m:r>
                      <m:r>
                        <a:rPr lang="es-ES" sz="1600" i="1">
                          <a:latin typeface="Cambria Math"/>
                        </a:rPr>
                        <m:t>−</m:t>
                      </m:r>
                      <m:f>
                        <m:fPr>
                          <m:ctrlPr>
                            <a:rPr lang="es-ES" sz="1600" i="1">
                              <a:latin typeface="Cambria Math" panose="02040503050406030204" pitchFamily="18" charset="0"/>
                            </a:rPr>
                          </m:ctrlPr>
                        </m:fPr>
                        <m:num>
                          <m:r>
                            <a:rPr lang="es-ES" sz="1600" i="1">
                              <a:latin typeface="Cambria Math"/>
                            </a:rPr>
                            <m:t>1</m:t>
                          </m:r>
                        </m:num>
                        <m:den>
                          <m:r>
                            <a:rPr lang="es-ES" sz="1600" b="0" i="1" smtClean="0">
                              <a:latin typeface="Cambria Math"/>
                            </a:rPr>
                            <m:t>8</m:t>
                          </m:r>
                        </m:den>
                      </m:f>
                      <m:r>
                        <a:rPr lang="es-ES" sz="1600" i="1">
                          <a:latin typeface="Cambria Math"/>
                        </a:rPr>
                        <m:t>·</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𝑚</m:t>
                              </m:r>
                            </m:e>
                            <m:sub>
                              <m:r>
                                <a:rPr lang="es-ES" sz="1600" i="1">
                                  <a:latin typeface="Cambria Math"/>
                                </a:rPr>
                                <m:t>𝑒</m:t>
                              </m:r>
                            </m:sub>
                          </m:sSub>
                          <m:sSup>
                            <m:sSupPr>
                              <m:ctrlPr>
                                <a:rPr lang="es-ES" sz="1600" i="1">
                                  <a:latin typeface="Cambria Math" panose="02040503050406030204" pitchFamily="18" charset="0"/>
                                </a:rPr>
                              </m:ctrlPr>
                            </m:sSupPr>
                            <m:e>
                              <m:r>
                                <a:rPr lang="es-ES" sz="1600" i="1">
                                  <a:latin typeface="Cambria Math"/>
                                </a:rPr>
                                <m:t>𝑒</m:t>
                              </m:r>
                            </m:e>
                            <m:sup>
                              <m:r>
                                <a:rPr lang="es-ES" sz="1600" i="1">
                                  <a:latin typeface="Cambria Math"/>
                                </a:rPr>
                                <m:t>4</m:t>
                              </m:r>
                            </m:sup>
                          </m:sSup>
                        </m:num>
                        <m:den>
                          <m:sSup>
                            <m:sSupPr>
                              <m:ctrlPr>
                                <a:rPr lang="es-ES" sz="1600" i="1">
                                  <a:latin typeface="Cambria Math" panose="02040503050406030204" pitchFamily="18" charset="0"/>
                                </a:rPr>
                              </m:ctrlPr>
                            </m:sSupPr>
                            <m:e>
                              <m:sSub>
                                <m:sSubPr>
                                  <m:ctrlPr>
                                    <a:rPr lang="es-ES" sz="1600" i="1">
                                      <a:latin typeface="Cambria Math" panose="02040503050406030204" pitchFamily="18" charset="0"/>
                                    </a:rPr>
                                  </m:ctrlPr>
                                </m:sSubPr>
                                <m:e>
                                  <m:r>
                                    <a:rPr lang="es-ES" sz="1600" i="1">
                                      <a:latin typeface="Cambria Math"/>
                                      <a:ea typeface="Cambria Math"/>
                                    </a:rPr>
                                    <m:t>𝜀</m:t>
                                  </m:r>
                                </m:e>
                                <m:sub>
                                  <m:r>
                                    <a:rPr lang="es-ES" sz="1600" i="1">
                                      <a:latin typeface="Cambria Math"/>
                                    </a:rPr>
                                    <m:t>0</m:t>
                                  </m:r>
                                </m:sub>
                              </m:sSub>
                            </m:e>
                            <m:sup>
                              <m:r>
                                <a:rPr lang="es-ES" sz="1600" i="1">
                                  <a:latin typeface="Cambria Math"/>
                                </a:rPr>
                                <m:t>2</m:t>
                              </m:r>
                            </m:sup>
                          </m:sSup>
                          <m:sSup>
                            <m:sSupPr>
                              <m:ctrlPr>
                                <a:rPr lang="es-ES" sz="1600" i="1">
                                  <a:latin typeface="Cambria Math" panose="02040503050406030204" pitchFamily="18" charset="0"/>
                                </a:rPr>
                              </m:ctrlPr>
                            </m:sSupPr>
                            <m:e>
                              <m:r>
                                <a:rPr lang="es-ES" sz="1600" i="1">
                                  <a:latin typeface="Cambria Math"/>
                                </a:rPr>
                                <m:t>𝑛</m:t>
                              </m:r>
                            </m:e>
                            <m:sup>
                              <m:r>
                                <a:rPr lang="es-ES" sz="1600" i="1">
                                  <a:latin typeface="Cambria Math"/>
                                </a:rPr>
                                <m:t>2</m:t>
                              </m:r>
                            </m:sup>
                          </m:sSup>
                          <m:sSup>
                            <m:sSupPr>
                              <m:ctrlPr>
                                <a:rPr lang="es-ES" sz="1600" i="1">
                                  <a:latin typeface="Cambria Math" panose="02040503050406030204" pitchFamily="18" charset="0"/>
                                </a:rPr>
                              </m:ctrlPr>
                            </m:sSupPr>
                            <m:e>
                              <m:r>
                                <a:rPr lang="es-ES" sz="1600" i="1">
                                  <a:latin typeface="Cambria Math"/>
                                </a:rPr>
                                <m:t>h</m:t>
                              </m:r>
                            </m:e>
                            <m:sup>
                              <m:r>
                                <a:rPr lang="es-ES" sz="1600" i="1">
                                  <a:latin typeface="Cambria Math"/>
                                </a:rPr>
                                <m:t>2</m:t>
                              </m:r>
                            </m:sup>
                          </m:sSup>
                        </m:den>
                      </m:f>
                    </m:oMath>
                  </m:oMathPara>
                </a14:m>
                <a:endParaRPr lang="es-ES" sz="1600" dirty="0"/>
              </a:p>
            </p:txBody>
          </p:sp>
        </mc:Choice>
        <mc:Fallback xmlns="">
          <p:sp>
            <p:nvSpPr>
              <p:cNvPr id="41" name="67 Rectángulo"/>
              <p:cNvSpPr>
                <a:spLocks noRot="1" noChangeAspect="1" noMove="1" noResize="1" noEditPoints="1" noAdjustHandles="1" noChangeArrowheads="1" noChangeShapeType="1" noTextEdit="1"/>
              </p:cNvSpPr>
              <p:nvPr/>
            </p:nvSpPr>
            <p:spPr>
              <a:xfrm>
                <a:off x="1167079" y="5810339"/>
                <a:ext cx="4346446" cy="627223"/>
              </a:xfrm>
              <a:prstGeom prst="rect">
                <a:avLst/>
              </a:prstGeom>
              <a:blipFill>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2" name="15 Rectángulo"/>
              <p:cNvSpPr/>
              <p:nvPr/>
            </p:nvSpPr>
            <p:spPr>
              <a:xfrm>
                <a:off x="5962127" y="5831734"/>
                <a:ext cx="1703351" cy="554960"/>
              </a:xfrm>
              <a:prstGeom prst="rect">
                <a:avLst/>
              </a:prstGeom>
              <a:noFill/>
              <a:effec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b="1" i="1" smtClean="0">
                              <a:latin typeface="Cambria Math" panose="02040503050406030204" pitchFamily="18" charset="0"/>
                            </a:rPr>
                          </m:ctrlPr>
                        </m:sSubPr>
                        <m:e>
                          <m:r>
                            <a:rPr lang="es-ES" sz="1600" b="1" i="1">
                              <a:latin typeface="Cambria Math"/>
                            </a:rPr>
                            <m:t>𝑬</m:t>
                          </m:r>
                        </m:e>
                        <m:sub>
                          <m:r>
                            <a:rPr lang="es-ES" sz="1600" b="1" i="1">
                              <a:latin typeface="Cambria Math"/>
                            </a:rPr>
                            <m:t>𝑻</m:t>
                          </m:r>
                        </m:sub>
                      </m:sSub>
                      <m:r>
                        <a:rPr lang="es-ES" sz="1600" b="1" i="1">
                          <a:latin typeface="Cambria Math"/>
                        </a:rPr>
                        <m:t>=</m:t>
                      </m:r>
                      <m:r>
                        <a:rPr lang="es-ES" sz="1600" b="1" i="1" smtClean="0">
                          <a:latin typeface="Cambria Math"/>
                        </a:rPr>
                        <m:t>−</m:t>
                      </m:r>
                      <m:f>
                        <m:fPr>
                          <m:ctrlPr>
                            <a:rPr lang="es-ES" sz="1600" b="1" i="1">
                              <a:latin typeface="Cambria Math" panose="02040503050406030204" pitchFamily="18" charset="0"/>
                            </a:rPr>
                          </m:ctrlPr>
                        </m:fPr>
                        <m:num>
                          <m:r>
                            <a:rPr lang="es-ES" sz="1600" b="1" i="1" smtClean="0">
                              <a:latin typeface="Cambria Math"/>
                            </a:rPr>
                            <m:t>𝟏𝟑</m:t>
                          </m:r>
                          <m:r>
                            <a:rPr lang="es-ES" sz="1600" b="1" i="1" smtClean="0">
                              <a:latin typeface="Cambria Math"/>
                            </a:rPr>
                            <m:t>,</m:t>
                          </m:r>
                          <m:r>
                            <a:rPr lang="es-ES" sz="1600" b="1" i="1" smtClean="0">
                              <a:latin typeface="Cambria Math"/>
                            </a:rPr>
                            <m:t>𝟔</m:t>
                          </m:r>
                        </m:num>
                        <m:den>
                          <m:sSup>
                            <m:sSupPr>
                              <m:ctrlPr>
                                <a:rPr lang="es-ES" sz="1600" b="1" i="1">
                                  <a:latin typeface="Cambria Math" panose="02040503050406030204" pitchFamily="18" charset="0"/>
                                </a:rPr>
                              </m:ctrlPr>
                            </m:sSupPr>
                            <m:e>
                              <m:r>
                                <a:rPr lang="es-ES" sz="1600" b="1" i="1">
                                  <a:latin typeface="Cambria Math"/>
                                </a:rPr>
                                <m:t>𝒏</m:t>
                              </m:r>
                            </m:e>
                            <m:sup>
                              <m:r>
                                <a:rPr lang="es-ES" sz="1600" b="1" i="1">
                                  <a:latin typeface="Cambria Math"/>
                                </a:rPr>
                                <m:t>𝟐</m:t>
                              </m:r>
                            </m:sup>
                          </m:sSup>
                        </m:den>
                      </m:f>
                      <m:r>
                        <a:rPr lang="es-ES" sz="1600" b="1" i="1" smtClean="0">
                          <a:latin typeface="Cambria Math"/>
                        </a:rPr>
                        <m:t> </m:t>
                      </m:r>
                      <m:r>
                        <a:rPr lang="es-ES" sz="1600" b="1" i="1" smtClean="0">
                          <a:latin typeface="Cambria Math"/>
                        </a:rPr>
                        <m:t>𝒆𝑽</m:t>
                      </m:r>
                    </m:oMath>
                  </m:oMathPara>
                </a14:m>
                <a:endParaRPr lang="es-ES" sz="1600" b="1" dirty="0"/>
              </a:p>
            </p:txBody>
          </p:sp>
        </mc:Choice>
        <mc:Fallback xmlns="">
          <p:sp>
            <p:nvSpPr>
              <p:cNvPr id="42" name="15 Rectángulo"/>
              <p:cNvSpPr>
                <a:spLocks noRot="1" noChangeAspect="1" noMove="1" noResize="1" noEditPoints="1" noAdjustHandles="1" noChangeArrowheads="1" noChangeShapeType="1" noTextEdit="1"/>
              </p:cNvSpPr>
              <p:nvPr/>
            </p:nvSpPr>
            <p:spPr>
              <a:xfrm>
                <a:off x="5962127" y="5831734"/>
                <a:ext cx="1703351" cy="554960"/>
              </a:xfrm>
              <a:prstGeom prst="rect">
                <a:avLst/>
              </a:prstGeom>
              <a:blipFill>
                <a:blip r:embed="rId8"/>
                <a:stretch>
                  <a:fillRect/>
                </a:stretch>
              </a:blipFill>
              <a:effectLst/>
            </p:spPr>
            <p:txBody>
              <a:bodyPr/>
              <a:lstStyle/>
              <a:p>
                <a:r>
                  <a:rPr lang="es-ES">
                    <a:noFill/>
                  </a:rPr>
                  <a:t> </a:t>
                </a:r>
              </a:p>
            </p:txBody>
          </p:sp>
        </mc:Fallback>
      </mc:AlternateContent>
    </p:spTree>
    <p:extLst>
      <p:ext uri="{BB962C8B-B14F-4D97-AF65-F5344CB8AC3E}">
        <p14:creationId xmlns:p14="http://schemas.microsoft.com/office/powerpoint/2010/main" val="20063827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9"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Postulados de Bohr</a:t>
            </a:r>
            <a:endParaRPr lang="es-ES" b="1" dirty="0">
              <a:solidFill>
                <a:srgbClr val="00B0F0"/>
              </a:solidFill>
            </a:endParaRPr>
          </a:p>
        </p:txBody>
      </p:sp>
      <p:sp>
        <p:nvSpPr>
          <p:cNvPr id="76" name="34 CuadroTexto"/>
          <p:cNvSpPr txBox="1"/>
          <p:nvPr/>
        </p:nvSpPr>
        <p:spPr>
          <a:xfrm>
            <a:off x="672940" y="1715043"/>
            <a:ext cx="3755342" cy="338554"/>
          </a:xfrm>
          <a:prstGeom prst="rect">
            <a:avLst/>
          </a:prstGeom>
          <a:noFill/>
        </p:spPr>
        <p:txBody>
          <a:bodyPr wrap="square" rtlCol="0">
            <a:spAutoFit/>
          </a:bodyPr>
          <a:lstStyle/>
          <a:p>
            <a:pPr algn="just"/>
            <a:r>
              <a:rPr lang="es-ES" sz="1600" b="1" dirty="0" smtClean="0"/>
              <a:t>Energía de las órbitas permitidas</a:t>
            </a:r>
            <a:endParaRPr lang="es-ES" sz="1600" b="1" dirty="0"/>
          </a:p>
        </p:txBody>
      </p:sp>
      <p:sp>
        <p:nvSpPr>
          <p:cNvPr id="16" name="23 CuadroTexto"/>
          <p:cNvSpPr txBox="1"/>
          <p:nvPr/>
        </p:nvSpPr>
        <p:spPr>
          <a:xfrm>
            <a:off x="676059" y="5806444"/>
            <a:ext cx="7988460" cy="338554"/>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dirty="0" smtClean="0"/>
              <a:t>La diferencia de energías entre órbitas tiende a disminuir conforme aumenta n.</a:t>
            </a:r>
            <a:endParaRPr lang="es-ES" sz="1600" dirty="0"/>
          </a:p>
        </p:txBody>
      </p:sp>
      <p:grpSp>
        <p:nvGrpSpPr>
          <p:cNvPr id="17" name="24 Grupo"/>
          <p:cNvGrpSpPr/>
          <p:nvPr/>
        </p:nvGrpSpPr>
        <p:grpSpPr>
          <a:xfrm>
            <a:off x="2143054" y="2690405"/>
            <a:ext cx="4041849" cy="2752036"/>
            <a:chOff x="692726" y="2918691"/>
            <a:chExt cx="3736319" cy="2752036"/>
          </a:xfrm>
        </p:grpSpPr>
        <p:grpSp>
          <p:nvGrpSpPr>
            <p:cNvPr id="18" name="25 Grupo"/>
            <p:cNvGrpSpPr/>
            <p:nvPr/>
          </p:nvGrpSpPr>
          <p:grpSpPr>
            <a:xfrm>
              <a:off x="692726" y="2918691"/>
              <a:ext cx="3736319" cy="2752036"/>
              <a:chOff x="692726" y="2918691"/>
              <a:chExt cx="3736319" cy="2752036"/>
            </a:xfrm>
          </p:grpSpPr>
          <p:cxnSp>
            <p:nvCxnSpPr>
              <p:cNvPr id="20" name="28 Conector recto"/>
              <p:cNvCxnSpPr/>
              <p:nvPr/>
            </p:nvCxnSpPr>
            <p:spPr bwMode="auto">
              <a:xfrm>
                <a:off x="1440873" y="5560291"/>
                <a:ext cx="2262909" cy="1588"/>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1" name="29 Conector recto"/>
              <p:cNvCxnSpPr/>
              <p:nvPr/>
            </p:nvCxnSpPr>
            <p:spPr bwMode="auto">
              <a:xfrm>
                <a:off x="1463964" y="3708399"/>
                <a:ext cx="2262909" cy="1588"/>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2" name="30 Conector recto"/>
              <p:cNvCxnSpPr/>
              <p:nvPr/>
            </p:nvCxnSpPr>
            <p:spPr bwMode="auto">
              <a:xfrm>
                <a:off x="1463963" y="3329708"/>
                <a:ext cx="2262909" cy="1588"/>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3" name="31 Conector recto"/>
              <p:cNvCxnSpPr/>
              <p:nvPr/>
            </p:nvCxnSpPr>
            <p:spPr bwMode="auto">
              <a:xfrm>
                <a:off x="1468583" y="3223490"/>
                <a:ext cx="2262909" cy="1588"/>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4" name="32 Conector recto"/>
              <p:cNvCxnSpPr/>
              <p:nvPr/>
            </p:nvCxnSpPr>
            <p:spPr bwMode="auto">
              <a:xfrm>
                <a:off x="1473199" y="3163454"/>
                <a:ext cx="2262909" cy="1588"/>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5" name="33 Conector recto"/>
              <p:cNvCxnSpPr/>
              <p:nvPr/>
            </p:nvCxnSpPr>
            <p:spPr bwMode="auto">
              <a:xfrm>
                <a:off x="1487055" y="3066472"/>
                <a:ext cx="2262909" cy="1588"/>
              </a:xfrm>
              <a:prstGeom prst="line">
                <a:avLst/>
              </a:prstGeom>
              <a:solidFill>
                <a:schemeClr val="accent1"/>
              </a:solidFill>
              <a:ln w="15875" cap="flat" cmpd="sng" algn="ctr">
                <a:solidFill>
                  <a:srgbClr val="FF0000"/>
                </a:solidFill>
                <a:prstDash val="dash"/>
                <a:round/>
                <a:headEnd type="none" w="med" len="med"/>
                <a:tailEnd type="none" w="med" len="med"/>
              </a:ln>
              <a:effectLst/>
            </p:spPr>
          </p:cxnSp>
          <p:cxnSp>
            <p:nvCxnSpPr>
              <p:cNvPr id="26" name="35 Conector recto de flecha"/>
              <p:cNvCxnSpPr/>
              <p:nvPr/>
            </p:nvCxnSpPr>
            <p:spPr bwMode="auto">
              <a:xfrm rot="5400000" flipH="1" flipV="1">
                <a:off x="94480" y="4290291"/>
                <a:ext cx="2743200"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27" name="36 CuadroTexto"/>
              <p:cNvSpPr txBox="1"/>
              <p:nvPr/>
            </p:nvSpPr>
            <p:spPr>
              <a:xfrm>
                <a:off x="692726" y="2927927"/>
                <a:ext cx="766619" cy="307777"/>
              </a:xfrm>
              <a:prstGeom prst="rect">
                <a:avLst/>
              </a:prstGeom>
              <a:noFill/>
            </p:spPr>
            <p:txBody>
              <a:bodyPr wrap="square" rtlCol="0">
                <a:spAutoFit/>
              </a:bodyPr>
              <a:lstStyle/>
              <a:p>
                <a:pPr algn="r"/>
                <a:r>
                  <a:rPr lang="es-ES" sz="1400" dirty="0" smtClean="0"/>
                  <a:t>E (eV)</a:t>
                </a:r>
                <a:endParaRPr lang="es-ES" sz="1400" dirty="0"/>
              </a:p>
            </p:txBody>
          </p:sp>
          <p:sp>
            <p:nvSpPr>
              <p:cNvPr id="28" name="37 CuadroTexto"/>
              <p:cNvSpPr txBox="1"/>
              <p:nvPr/>
            </p:nvSpPr>
            <p:spPr>
              <a:xfrm>
                <a:off x="3759407" y="5362950"/>
                <a:ext cx="669638" cy="307777"/>
              </a:xfrm>
              <a:prstGeom prst="rect">
                <a:avLst/>
              </a:prstGeom>
              <a:noFill/>
            </p:spPr>
            <p:txBody>
              <a:bodyPr wrap="square" rtlCol="0">
                <a:spAutoFit/>
              </a:bodyPr>
              <a:lstStyle/>
              <a:p>
                <a:r>
                  <a:rPr lang="es-ES" sz="1400" dirty="0" smtClean="0"/>
                  <a:t>-13,6</a:t>
                </a:r>
                <a:endParaRPr lang="es-ES" sz="1400" dirty="0"/>
              </a:p>
            </p:txBody>
          </p:sp>
          <p:sp>
            <p:nvSpPr>
              <p:cNvPr id="29" name="38 CuadroTexto"/>
              <p:cNvSpPr txBox="1"/>
              <p:nvPr/>
            </p:nvSpPr>
            <p:spPr>
              <a:xfrm>
                <a:off x="3759200" y="3561238"/>
                <a:ext cx="669638" cy="307777"/>
              </a:xfrm>
              <a:prstGeom prst="rect">
                <a:avLst/>
              </a:prstGeom>
              <a:noFill/>
            </p:spPr>
            <p:txBody>
              <a:bodyPr wrap="square" rtlCol="0">
                <a:spAutoFit/>
              </a:bodyPr>
              <a:lstStyle/>
              <a:p>
                <a:r>
                  <a:rPr lang="es-ES" sz="1400" dirty="0" smtClean="0"/>
                  <a:t>-3,40</a:t>
                </a:r>
                <a:endParaRPr lang="es-ES" sz="1400" dirty="0"/>
              </a:p>
            </p:txBody>
          </p:sp>
          <p:sp>
            <p:nvSpPr>
              <p:cNvPr id="30" name="39 CuadroTexto"/>
              <p:cNvSpPr txBox="1"/>
              <p:nvPr/>
            </p:nvSpPr>
            <p:spPr>
              <a:xfrm>
                <a:off x="3754374" y="3168899"/>
                <a:ext cx="669638" cy="307777"/>
              </a:xfrm>
              <a:prstGeom prst="rect">
                <a:avLst/>
              </a:prstGeom>
              <a:noFill/>
            </p:spPr>
            <p:txBody>
              <a:bodyPr wrap="square" rtlCol="0">
                <a:spAutoFit/>
              </a:bodyPr>
              <a:lstStyle/>
              <a:p>
                <a:r>
                  <a:rPr lang="es-ES" sz="1400" dirty="0" smtClean="0"/>
                  <a:t>-1,51</a:t>
                </a:r>
                <a:endParaRPr lang="es-ES" sz="1400" dirty="0"/>
              </a:p>
            </p:txBody>
          </p:sp>
          <p:sp>
            <p:nvSpPr>
              <p:cNvPr id="31" name="40 CuadroTexto"/>
              <p:cNvSpPr txBox="1"/>
              <p:nvPr/>
            </p:nvSpPr>
            <p:spPr>
              <a:xfrm>
                <a:off x="1514763" y="5196902"/>
                <a:ext cx="669638" cy="307777"/>
              </a:xfrm>
              <a:prstGeom prst="rect">
                <a:avLst/>
              </a:prstGeom>
              <a:noFill/>
            </p:spPr>
            <p:txBody>
              <a:bodyPr wrap="square" rtlCol="0">
                <a:spAutoFit/>
              </a:bodyPr>
              <a:lstStyle/>
              <a:p>
                <a:r>
                  <a:rPr lang="es-ES" sz="1400" dirty="0" smtClean="0"/>
                  <a:t>n = 1</a:t>
                </a:r>
                <a:endParaRPr lang="es-ES" sz="1400" dirty="0"/>
              </a:p>
            </p:txBody>
          </p:sp>
          <p:sp>
            <p:nvSpPr>
              <p:cNvPr id="32" name="41 CuadroTexto"/>
              <p:cNvSpPr txBox="1"/>
              <p:nvPr/>
            </p:nvSpPr>
            <p:spPr>
              <a:xfrm>
                <a:off x="1482436" y="3404426"/>
                <a:ext cx="669638" cy="307777"/>
              </a:xfrm>
              <a:prstGeom prst="rect">
                <a:avLst/>
              </a:prstGeom>
              <a:noFill/>
            </p:spPr>
            <p:txBody>
              <a:bodyPr wrap="square" rtlCol="0">
                <a:spAutoFit/>
              </a:bodyPr>
              <a:lstStyle/>
              <a:p>
                <a:r>
                  <a:rPr lang="es-ES" sz="1400" dirty="0" smtClean="0"/>
                  <a:t>n = 2</a:t>
                </a:r>
                <a:endParaRPr lang="es-ES" sz="1400" dirty="0"/>
              </a:p>
            </p:txBody>
          </p:sp>
        </p:grpSp>
        <p:sp>
          <p:nvSpPr>
            <p:cNvPr id="19" name="26 CuadroTexto"/>
            <p:cNvSpPr txBox="1"/>
            <p:nvPr/>
          </p:nvSpPr>
          <p:spPr>
            <a:xfrm>
              <a:off x="3827851" y="2919103"/>
              <a:ext cx="323274" cy="307777"/>
            </a:xfrm>
            <a:prstGeom prst="rect">
              <a:avLst/>
            </a:prstGeom>
            <a:noFill/>
          </p:spPr>
          <p:txBody>
            <a:bodyPr wrap="square" rtlCol="0">
              <a:spAutoFit/>
            </a:bodyPr>
            <a:lstStyle/>
            <a:p>
              <a:r>
                <a:rPr lang="es-ES" sz="1400" dirty="0" smtClean="0"/>
                <a:t>0</a:t>
              </a:r>
              <a:endParaRPr lang="es-ES" sz="1400" dirty="0"/>
            </a:p>
          </p:txBody>
        </p:sp>
      </p:grpSp>
      <mc:AlternateContent xmlns:mc="http://schemas.openxmlformats.org/markup-compatibility/2006" xmlns:a14="http://schemas.microsoft.com/office/drawing/2010/main">
        <mc:Choice Requires="a14">
          <p:sp>
            <p:nvSpPr>
              <p:cNvPr id="43" name="42 Rectángulo"/>
              <p:cNvSpPr/>
              <p:nvPr/>
            </p:nvSpPr>
            <p:spPr>
              <a:xfrm>
                <a:off x="1716544" y="3808550"/>
                <a:ext cx="1263103" cy="439223"/>
              </a:xfrm>
              <a:prstGeom prst="rect">
                <a:avLst/>
              </a:prstGeom>
              <a:noFill/>
              <a:effec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200" i="1" smtClean="0">
                              <a:latin typeface="Cambria Math" panose="02040503050406030204" pitchFamily="18" charset="0"/>
                            </a:rPr>
                          </m:ctrlPr>
                        </m:sSubPr>
                        <m:e>
                          <m:r>
                            <a:rPr lang="es-ES" sz="1200" i="1">
                              <a:latin typeface="Cambria Math"/>
                            </a:rPr>
                            <m:t>𝐸</m:t>
                          </m:r>
                        </m:e>
                        <m:sub>
                          <m:r>
                            <a:rPr lang="es-ES" sz="1200" i="1">
                              <a:latin typeface="Cambria Math"/>
                            </a:rPr>
                            <m:t>𝑇</m:t>
                          </m:r>
                        </m:sub>
                      </m:sSub>
                      <m:r>
                        <a:rPr lang="es-ES" sz="1200" i="1">
                          <a:latin typeface="Cambria Math"/>
                        </a:rPr>
                        <m:t>=</m:t>
                      </m:r>
                      <m:r>
                        <a:rPr lang="es-ES" sz="1200" b="0" i="1" smtClean="0">
                          <a:latin typeface="Cambria Math"/>
                        </a:rPr>
                        <m:t>−</m:t>
                      </m:r>
                      <m:f>
                        <m:fPr>
                          <m:ctrlPr>
                            <a:rPr lang="es-ES" sz="1200" i="1">
                              <a:latin typeface="Cambria Math" panose="02040503050406030204" pitchFamily="18" charset="0"/>
                            </a:rPr>
                          </m:ctrlPr>
                        </m:fPr>
                        <m:num>
                          <m:r>
                            <a:rPr lang="es-ES" sz="1200" b="0" i="1" smtClean="0">
                              <a:latin typeface="Cambria Math"/>
                            </a:rPr>
                            <m:t>13,6</m:t>
                          </m:r>
                        </m:num>
                        <m:den>
                          <m:sSup>
                            <m:sSupPr>
                              <m:ctrlPr>
                                <a:rPr lang="es-ES" sz="1200" i="1">
                                  <a:latin typeface="Cambria Math" panose="02040503050406030204" pitchFamily="18" charset="0"/>
                                </a:rPr>
                              </m:ctrlPr>
                            </m:sSupPr>
                            <m:e>
                              <m:r>
                                <a:rPr lang="es-ES" sz="1200" i="1">
                                  <a:latin typeface="Cambria Math"/>
                                </a:rPr>
                                <m:t>𝑛</m:t>
                              </m:r>
                            </m:e>
                            <m:sup>
                              <m:r>
                                <a:rPr lang="es-ES" sz="1200" i="1">
                                  <a:latin typeface="Cambria Math"/>
                                </a:rPr>
                                <m:t>2</m:t>
                              </m:r>
                            </m:sup>
                          </m:sSup>
                        </m:den>
                      </m:f>
                      <m:r>
                        <a:rPr lang="es-ES" sz="1200" b="0" i="1" smtClean="0">
                          <a:latin typeface="Cambria Math"/>
                        </a:rPr>
                        <m:t> </m:t>
                      </m:r>
                      <m:r>
                        <a:rPr lang="es-ES" sz="1200" b="0" i="1" smtClean="0">
                          <a:latin typeface="Cambria Math"/>
                        </a:rPr>
                        <m:t>𝑒𝑉</m:t>
                      </m:r>
                    </m:oMath>
                  </m:oMathPara>
                </a14:m>
                <a:endParaRPr lang="es-ES" sz="1200" dirty="0"/>
              </a:p>
            </p:txBody>
          </p:sp>
        </mc:Choice>
        <mc:Fallback xmlns="">
          <p:sp>
            <p:nvSpPr>
              <p:cNvPr id="43" name="42 Rectángulo"/>
              <p:cNvSpPr>
                <a:spLocks noRot="1" noChangeAspect="1" noMove="1" noResize="1" noEditPoints="1" noAdjustHandles="1" noChangeArrowheads="1" noChangeShapeType="1" noTextEdit="1"/>
              </p:cNvSpPr>
              <p:nvPr/>
            </p:nvSpPr>
            <p:spPr>
              <a:xfrm>
                <a:off x="1716544" y="3808550"/>
                <a:ext cx="1263103" cy="439223"/>
              </a:xfrm>
              <a:prstGeom prst="rect">
                <a:avLst/>
              </a:prstGeom>
              <a:blipFill>
                <a:blip r:embed="rId2"/>
                <a:stretch>
                  <a:fillRect/>
                </a:stretch>
              </a:blipFill>
              <a:effectLst/>
            </p:spPr>
            <p:txBody>
              <a:bodyPr/>
              <a:lstStyle/>
              <a:p>
                <a:r>
                  <a:rPr lang="es-ES">
                    <a:noFill/>
                  </a:rPr>
                  <a:t> </a:t>
                </a:r>
              </a:p>
            </p:txBody>
          </p:sp>
        </mc:Fallback>
      </mc:AlternateContent>
      <p:sp>
        <p:nvSpPr>
          <p:cNvPr id="2" name="CuadroTexto 1"/>
          <p:cNvSpPr txBox="1"/>
          <p:nvPr/>
        </p:nvSpPr>
        <p:spPr>
          <a:xfrm>
            <a:off x="672940" y="2097491"/>
            <a:ext cx="2940228" cy="338554"/>
          </a:xfrm>
          <a:prstGeom prst="rect">
            <a:avLst/>
          </a:prstGeom>
          <a:noFill/>
        </p:spPr>
        <p:txBody>
          <a:bodyPr wrap="none" rtlCol="0">
            <a:spAutoFit/>
          </a:bodyPr>
          <a:lstStyle/>
          <a:p>
            <a:r>
              <a:rPr lang="es-ES" sz="1600" dirty="0" smtClean="0"/>
              <a:t>Al dar valores a </a:t>
            </a:r>
            <a:r>
              <a:rPr lang="es-ES" sz="1600" i="1" dirty="0" smtClean="0">
                <a:solidFill>
                  <a:srgbClr val="00B0F0"/>
                </a:solidFill>
              </a:rPr>
              <a:t>n</a:t>
            </a:r>
            <a:r>
              <a:rPr lang="es-ES" sz="1600" dirty="0" smtClean="0"/>
              <a:t>, obtenemos:</a:t>
            </a:r>
            <a:endParaRPr lang="es-ES" sz="1600" dirty="0"/>
          </a:p>
        </p:txBody>
      </p:sp>
    </p:spTree>
    <p:extLst>
      <p:ext uri="{BB962C8B-B14F-4D97-AF65-F5344CB8AC3E}">
        <p14:creationId xmlns:p14="http://schemas.microsoft.com/office/powerpoint/2010/main" val="15944613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9"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Postulados de Bohr</a:t>
            </a:r>
            <a:endParaRPr lang="es-ES" b="1" dirty="0">
              <a:solidFill>
                <a:srgbClr val="00B0F0"/>
              </a:solidFill>
            </a:endParaRPr>
          </a:p>
        </p:txBody>
      </p:sp>
      <p:sp>
        <p:nvSpPr>
          <p:cNvPr id="76" name="34 CuadroTexto"/>
          <p:cNvSpPr txBox="1"/>
          <p:nvPr/>
        </p:nvSpPr>
        <p:spPr>
          <a:xfrm>
            <a:off x="672940" y="1715043"/>
            <a:ext cx="8176400" cy="338554"/>
          </a:xfrm>
          <a:prstGeom prst="rect">
            <a:avLst/>
          </a:prstGeom>
          <a:noFill/>
        </p:spPr>
        <p:txBody>
          <a:bodyPr wrap="square" rtlCol="0">
            <a:spAutoFit/>
          </a:bodyPr>
          <a:lstStyle/>
          <a:p>
            <a:pPr algn="just"/>
            <a:r>
              <a:rPr lang="es-ES" sz="1600" b="1" dirty="0"/>
              <a:t>Energía que emite un electrón al caer a un nivel inferior</a:t>
            </a:r>
          </a:p>
        </p:txBody>
      </p:sp>
      <p:cxnSp>
        <p:nvCxnSpPr>
          <p:cNvPr id="33" name="43 Conector recto"/>
          <p:cNvCxnSpPr/>
          <p:nvPr/>
        </p:nvCxnSpPr>
        <p:spPr bwMode="auto">
          <a:xfrm>
            <a:off x="672940" y="4244221"/>
            <a:ext cx="1459346" cy="1588"/>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34" name="44 Conector recto"/>
          <p:cNvCxnSpPr/>
          <p:nvPr/>
        </p:nvCxnSpPr>
        <p:spPr bwMode="auto">
          <a:xfrm>
            <a:off x="696031" y="3509931"/>
            <a:ext cx="1459346" cy="1588"/>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35" name="Oval 50"/>
          <p:cNvSpPr>
            <a:spLocks noChangeArrowheads="1"/>
          </p:cNvSpPr>
          <p:nvPr/>
        </p:nvSpPr>
        <p:spPr bwMode="auto">
          <a:xfrm>
            <a:off x="1076741" y="3448811"/>
            <a:ext cx="119135" cy="114662"/>
          </a:xfrm>
          <a:prstGeom prst="ellipse">
            <a:avLst/>
          </a:prstGeom>
          <a:solidFill>
            <a:srgbClr val="0066FF"/>
          </a:solidFill>
          <a:ln w="9525">
            <a:noFill/>
            <a:round/>
            <a:headEnd/>
            <a:tailEnd/>
          </a:ln>
          <a:effectLst/>
        </p:spPr>
        <p:txBody>
          <a:bodyPr wrap="none" anchor="ctr"/>
          <a:lstStyle/>
          <a:p>
            <a:endParaRPr lang="es-ES" sz="1600" dirty="0"/>
          </a:p>
        </p:txBody>
      </p:sp>
      <p:grpSp>
        <p:nvGrpSpPr>
          <p:cNvPr id="36" name="46 Grupo"/>
          <p:cNvGrpSpPr/>
          <p:nvPr/>
        </p:nvGrpSpPr>
        <p:grpSpPr>
          <a:xfrm>
            <a:off x="1180048" y="3205337"/>
            <a:ext cx="1026301" cy="338554"/>
            <a:chOff x="1894320" y="3269673"/>
            <a:chExt cx="1026301" cy="338554"/>
          </a:xfrm>
        </p:grpSpPr>
        <p:sp>
          <p:nvSpPr>
            <p:cNvPr id="37" name="Freeform 41"/>
            <p:cNvSpPr>
              <a:spLocks/>
            </p:cNvSpPr>
            <p:nvPr/>
          </p:nvSpPr>
          <p:spPr bwMode="auto">
            <a:xfrm rot="11747328">
              <a:off x="1894320" y="3311672"/>
              <a:ext cx="327025" cy="265113"/>
            </a:xfrm>
            <a:custGeom>
              <a:avLst/>
              <a:gdLst/>
              <a:ahLst/>
              <a:cxnLst>
                <a:cxn ang="0">
                  <a:pos x="220" y="16"/>
                </a:cxn>
                <a:cxn ang="0">
                  <a:pos x="177" y="12"/>
                </a:cxn>
                <a:cxn ang="0">
                  <a:pos x="172" y="92"/>
                </a:cxn>
                <a:cxn ang="0">
                  <a:pos x="125" y="86"/>
                </a:cxn>
                <a:cxn ang="0">
                  <a:pos x="116" y="163"/>
                </a:cxn>
                <a:cxn ang="0">
                  <a:pos x="73" y="159"/>
                </a:cxn>
                <a:cxn ang="0">
                  <a:pos x="56" y="229"/>
                </a:cxn>
                <a:cxn ang="0">
                  <a:pos x="29" y="238"/>
                </a:cxn>
                <a:cxn ang="0">
                  <a:pos x="8" y="278"/>
                </a:cxn>
                <a:cxn ang="0">
                  <a:pos x="0" y="293"/>
                </a:cxn>
              </a:cxnLst>
              <a:rect l="0" t="0" r="r" b="b"/>
              <a:pathLst>
                <a:path w="220" h="293">
                  <a:moveTo>
                    <a:pt x="220" y="16"/>
                  </a:moveTo>
                  <a:cubicBezTo>
                    <a:pt x="203" y="7"/>
                    <a:pt x="185" y="0"/>
                    <a:pt x="177" y="12"/>
                  </a:cubicBezTo>
                  <a:cubicBezTo>
                    <a:pt x="170" y="25"/>
                    <a:pt x="181" y="80"/>
                    <a:pt x="172" y="92"/>
                  </a:cubicBezTo>
                  <a:cubicBezTo>
                    <a:pt x="164" y="104"/>
                    <a:pt x="134" y="75"/>
                    <a:pt x="125" y="86"/>
                  </a:cubicBezTo>
                  <a:cubicBezTo>
                    <a:pt x="116" y="97"/>
                    <a:pt x="125" y="150"/>
                    <a:pt x="116" y="163"/>
                  </a:cubicBezTo>
                  <a:cubicBezTo>
                    <a:pt x="107" y="175"/>
                    <a:pt x="83" y="147"/>
                    <a:pt x="73" y="159"/>
                  </a:cubicBezTo>
                  <a:cubicBezTo>
                    <a:pt x="63" y="170"/>
                    <a:pt x="62" y="216"/>
                    <a:pt x="56" y="229"/>
                  </a:cubicBezTo>
                  <a:cubicBezTo>
                    <a:pt x="48" y="242"/>
                    <a:pt x="37" y="230"/>
                    <a:pt x="29" y="238"/>
                  </a:cubicBezTo>
                  <a:cubicBezTo>
                    <a:pt x="21" y="247"/>
                    <a:pt x="13" y="269"/>
                    <a:pt x="8" y="278"/>
                  </a:cubicBezTo>
                  <a:cubicBezTo>
                    <a:pt x="3" y="287"/>
                    <a:pt x="2" y="290"/>
                    <a:pt x="0" y="293"/>
                  </a:cubicBezTo>
                </a:path>
              </a:pathLst>
            </a:custGeom>
            <a:noFill/>
            <a:ln w="31750">
              <a:solidFill>
                <a:srgbClr val="002060"/>
              </a:solidFill>
              <a:round/>
              <a:headEnd/>
              <a:tailEnd type="none" w="lg" len="lg"/>
            </a:ln>
            <a:effectLst/>
          </p:spPr>
          <p:txBody>
            <a:bodyPr/>
            <a:lstStyle/>
            <a:p>
              <a:endParaRPr lang="es-ES" sz="1600" dirty="0"/>
            </a:p>
          </p:txBody>
        </p:sp>
        <p:sp>
          <p:nvSpPr>
            <p:cNvPr id="38" name="48 CuadroTexto"/>
            <p:cNvSpPr txBox="1"/>
            <p:nvPr/>
          </p:nvSpPr>
          <p:spPr>
            <a:xfrm>
              <a:off x="2262908" y="3269673"/>
              <a:ext cx="657713" cy="338554"/>
            </a:xfrm>
            <a:prstGeom prst="rect">
              <a:avLst/>
            </a:prstGeom>
            <a:noFill/>
          </p:spPr>
          <p:txBody>
            <a:bodyPr wrap="square" rtlCol="0">
              <a:spAutoFit/>
            </a:bodyPr>
            <a:lstStyle/>
            <a:p>
              <a:r>
                <a:rPr lang="es-ES" sz="1600" dirty="0" smtClean="0"/>
                <a:t>E=hf</a:t>
              </a:r>
              <a:endParaRPr lang="es-ES" sz="1600" dirty="0"/>
            </a:p>
          </p:txBody>
        </p:sp>
      </p:grpSp>
      <p:sp>
        <p:nvSpPr>
          <p:cNvPr id="39" name="49 CuadroTexto"/>
          <p:cNvSpPr txBox="1"/>
          <p:nvPr/>
        </p:nvSpPr>
        <p:spPr>
          <a:xfrm>
            <a:off x="2215414" y="3335059"/>
            <a:ext cx="701963" cy="338554"/>
          </a:xfrm>
          <a:prstGeom prst="rect">
            <a:avLst/>
          </a:prstGeom>
          <a:noFill/>
        </p:spPr>
        <p:txBody>
          <a:bodyPr wrap="square" rtlCol="0">
            <a:spAutoFit/>
          </a:bodyPr>
          <a:lstStyle/>
          <a:p>
            <a:r>
              <a:rPr lang="es-ES" sz="1600" dirty="0" smtClean="0"/>
              <a:t>n</a:t>
            </a:r>
            <a:r>
              <a:rPr lang="es-ES" sz="1600" baseline="-25000" dirty="0" smtClean="0"/>
              <a:t>2</a:t>
            </a:r>
            <a:r>
              <a:rPr lang="es-ES" sz="1600" dirty="0" smtClean="0"/>
              <a:t>, E</a:t>
            </a:r>
            <a:r>
              <a:rPr lang="es-ES" sz="1600" baseline="-25000" dirty="0" smtClean="0"/>
              <a:t>2</a:t>
            </a:r>
            <a:endParaRPr lang="es-ES" sz="1600" baseline="-25000" dirty="0"/>
          </a:p>
        </p:txBody>
      </p:sp>
      <p:sp>
        <p:nvSpPr>
          <p:cNvPr id="40" name="50 CuadroTexto"/>
          <p:cNvSpPr txBox="1"/>
          <p:nvPr/>
        </p:nvSpPr>
        <p:spPr>
          <a:xfrm>
            <a:off x="2201972" y="4060115"/>
            <a:ext cx="697346" cy="338554"/>
          </a:xfrm>
          <a:prstGeom prst="rect">
            <a:avLst/>
          </a:prstGeom>
          <a:noFill/>
        </p:spPr>
        <p:txBody>
          <a:bodyPr wrap="square" rtlCol="0">
            <a:spAutoFit/>
          </a:bodyPr>
          <a:lstStyle/>
          <a:p>
            <a:r>
              <a:rPr lang="es-ES" sz="1600" dirty="0" smtClean="0"/>
              <a:t>n</a:t>
            </a:r>
            <a:r>
              <a:rPr lang="es-ES" sz="1600" baseline="-25000" dirty="0" smtClean="0"/>
              <a:t>1</a:t>
            </a:r>
            <a:r>
              <a:rPr lang="es-ES" sz="1600" dirty="0" smtClean="0"/>
              <a:t>, E</a:t>
            </a:r>
            <a:r>
              <a:rPr lang="es-ES" sz="1600" baseline="-25000" dirty="0" smtClean="0"/>
              <a:t>1</a:t>
            </a:r>
            <a:endParaRPr lang="es-ES" sz="1600" baseline="-25000" dirty="0"/>
          </a:p>
        </p:txBody>
      </p:sp>
      <p:sp>
        <p:nvSpPr>
          <p:cNvPr id="41" name="55 CuadroTexto"/>
          <p:cNvSpPr txBox="1"/>
          <p:nvPr/>
        </p:nvSpPr>
        <p:spPr>
          <a:xfrm>
            <a:off x="544357" y="4762270"/>
            <a:ext cx="8251864" cy="584775"/>
          </a:xfrm>
          <a:prstGeom prst="rect">
            <a:avLst/>
          </a:prstGeom>
          <a:noFill/>
        </p:spPr>
        <p:txBody>
          <a:bodyPr wrap="square" rtlCol="0">
            <a:spAutoFit/>
          </a:bodyPr>
          <a:lstStyle/>
          <a:p>
            <a:pPr algn="just"/>
            <a:r>
              <a:rPr lang="es-ES" sz="1600" dirty="0" smtClean="0"/>
              <a:t>De acuerdo con el 3</a:t>
            </a:r>
            <a:r>
              <a:rPr lang="es-ES" sz="1600" baseline="30000" dirty="0" smtClean="0"/>
              <a:t>er</a:t>
            </a:r>
            <a:r>
              <a:rPr lang="es-ES" sz="1600" dirty="0" smtClean="0"/>
              <a:t> postulado de Bohr, la energía emitida en forma de cuantos (</a:t>
            </a:r>
            <a:r>
              <a:rPr lang="es-ES" sz="1600" b="1" i="1" dirty="0" smtClean="0"/>
              <a:t>hf</a:t>
            </a:r>
            <a:r>
              <a:rPr lang="es-ES" sz="1600" dirty="0" smtClean="0"/>
              <a:t>) será:</a:t>
            </a:r>
            <a:endParaRPr lang="es-ES" sz="1600" dirty="0"/>
          </a:p>
        </p:txBody>
      </p:sp>
      <p:sp>
        <p:nvSpPr>
          <p:cNvPr id="42" name="58 CuadroTexto"/>
          <p:cNvSpPr txBox="1"/>
          <p:nvPr/>
        </p:nvSpPr>
        <p:spPr>
          <a:xfrm>
            <a:off x="630552" y="6164727"/>
            <a:ext cx="8079474" cy="338554"/>
          </a:xfrm>
          <a:prstGeom prst="rect">
            <a:avLst/>
          </a:prstGeom>
          <a:noFill/>
        </p:spPr>
        <p:txBody>
          <a:bodyPr wrap="square" rtlCol="0">
            <a:spAutoFit/>
          </a:bodyPr>
          <a:lstStyle/>
          <a:p>
            <a:r>
              <a:rPr lang="es-ES" sz="1600" dirty="0" smtClean="0"/>
              <a:t>Al sustituir los valores de las constantes, se obtiene la constante de </a:t>
            </a:r>
            <a:r>
              <a:rPr lang="es-ES" sz="1600" dirty="0" err="1" smtClean="0"/>
              <a:t>Rydberg</a:t>
            </a:r>
            <a:r>
              <a:rPr lang="es-ES" sz="1600" dirty="0" smtClean="0"/>
              <a:t>.</a:t>
            </a:r>
            <a:endParaRPr lang="es-ES" sz="1600" dirty="0"/>
          </a:p>
        </p:txBody>
      </p:sp>
      <p:sp>
        <p:nvSpPr>
          <p:cNvPr id="44" name="Oval 50"/>
          <p:cNvSpPr>
            <a:spLocks noChangeArrowheads="1"/>
          </p:cNvSpPr>
          <p:nvPr/>
        </p:nvSpPr>
        <p:spPr bwMode="auto">
          <a:xfrm>
            <a:off x="1076741" y="4191761"/>
            <a:ext cx="119135" cy="114662"/>
          </a:xfrm>
          <a:prstGeom prst="ellipse">
            <a:avLst/>
          </a:prstGeom>
          <a:solidFill>
            <a:srgbClr val="0066FF"/>
          </a:solidFill>
          <a:ln w="9525">
            <a:noFill/>
            <a:round/>
            <a:headEnd/>
            <a:tailEnd/>
          </a:ln>
          <a:effectLst/>
        </p:spPr>
        <p:txBody>
          <a:bodyPr wrap="none" anchor="ctr"/>
          <a:lstStyle/>
          <a:p>
            <a:endParaRPr lang="es-ES" sz="1600" dirty="0"/>
          </a:p>
        </p:txBody>
      </p:sp>
      <mc:AlternateContent xmlns:mc="http://schemas.openxmlformats.org/markup-compatibility/2006" xmlns:a14="http://schemas.microsoft.com/office/drawing/2010/main">
        <mc:Choice Requires="a14">
          <p:sp>
            <p:nvSpPr>
              <p:cNvPr id="45" name="9 Rectángulo"/>
              <p:cNvSpPr/>
              <p:nvPr/>
            </p:nvSpPr>
            <p:spPr>
              <a:xfrm>
                <a:off x="2917377" y="2128292"/>
                <a:ext cx="1967718" cy="6272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2</m:t>
                          </m:r>
                        </m:sub>
                      </m:sSub>
                      <m:r>
                        <a:rPr lang="es-ES" sz="1600" b="0" i="1" smtClean="0">
                          <a:latin typeface="Cambria Math"/>
                        </a:rPr>
                        <m:t>=</m:t>
                      </m:r>
                      <m:r>
                        <a:rPr lang="es-ES" sz="1600" i="1">
                          <a:latin typeface="Cambria Math"/>
                        </a:rPr>
                        <m:t>−</m:t>
                      </m:r>
                      <m:f>
                        <m:fPr>
                          <m:ctrlPr>
                            <a:rPr lang="es-ES" sz="1600" i="1">
                              <a:latin typeface="Cambria Math" panose="02040503050406030204" pitchFamily="18" charset="0"/>
                            </a:rPr>
                          </m:ctrlPr>
                        </m:fPr>
                        <m:num>
                          <m:r>
                            <a:rPr lang="es-ES" sz="1600" i="1">
                              <a:latin typeface="Cambria Math"/>
                            </a:rPr>
                            <m:t>1</m:t>
                          </m:r>
                        </m:num>
                        <m:den>
                          <m:r>
                            <a:rPr lang="es-ES" sz="1600" i="1">
                              <a:latin typeface="Cambria Math"/>
                            </a:rPr>
                            <m:t>8</m:t>
                          </m:r>
                        </m:den>
                      </m:f>
                      <m:r>
                        <a:rPr lang="es-ES" sz="1600" i="1">
                          <a:latin typeface="Cambria Math"/>
                        </a:rPr>
                        <m:t>·</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𝑚</m:t>
                              </m:r>
                            </m:e>
                            <m:sub>
                              <m:r>
                                <a:rPr lang="es-ES" sz="1600" i="1">
                                  <a:latin typeface="Cambria Math"/>
                                </a:rPr>
                                <m:t>𝑒</m:t>
                              </m:r>
                            </m:sub>
                          </m:sSub>
                          <m:sSup>
                            <m:sSupPr>
                              <m:ctrlPr>
                                <a:rPr lang="es-ES" sz="1600" i="1">
                                  <a:latin typeface="Cambria Math" panose="02040503050406030204" pitchFamily="18" charset="0"/>
                                </a:rPr>
                              </m:ctrlPr>
                            </m:sSupPr>
                            <m:e>
                              <m:r>
                                <a:rPr lang="es-ES" sz="1600" i="1">
                                  <a:latin typeface="Cambria Math"/>
                                </a:rPr>
                                <m:t>𝑒</m:t>
                              </m:r>
                            </m:e>
                            <m:sup>
                              <m:r>
                                <a:rPr lang="es-ES" sz="1600" i="1">
                                  <a:latin typeface="Cambria Math"/>
                                </a:rPr>
                                <m:t>4</m:t>
                              </m:r>
                            </m:sup>
                          </m:sSup>
                        </m:num>
                        <m:den>
                          <m:sSup>
                            <m:sSupPr>
                              <m:ctrlPr>
                                <a:rPr lang="es-ES" sz="1600" i="1">
                                  <a:latin typeface="Cambria Math" panose="02040503050406030204" pitchFamily="18" charset="0"/>
                                </a:rPr>
                              </m:ctrlPr>
                            </m:sSupPr>
                            <m:e>
                              <m:sSub>
                                <m:sSubPr>
                                  <m:ctrlPr>
                                    <a:rPr lang="es-ES" sz="1600" i="1">
                                      <a:latin typeface="Cambria Math" panose="02040503050406030204" pitchFamily="18" charset="0"/>
                                    </a:rPr>
                                  </m:ctrlPr>
                                </m:sSubPr>
                                <m:e>
                                  <m:r>
                                    <a:rPr lang="es-ES" sz="1600" i="1">
                                      <a:latin typeface="Cambria Math"/>
                                      <a:ea typeface="Cambria Math"/>
                                    </a:rPr>
                                    <m:t>𝜀</m:t>
                                  </m:r>
                                </m:e>
                                <m:sub>
                                  <m:r>
                                    <a:rPr lang="es-ES" sz="1600" i="1">
                                      <a:latin typeface="Cambria Math"/>
                                    </a:rPr>
                                    <m:t>0</m:t>
                                  </m:r>
                                </m:sub>
                              </m:sSub>
                            </m:e>
                            <m:sup>
                              <m:r>
                                <a:rPr lang="es-ES" sz="1600" i="1">
                                  <a:latin typeface="Cambria Math"/>
                                </a:rPr>
                                <m:t>2</m:t>
                              </m:r>
                            </m:sup>
                          </m:sSup>
                          <m:sSup>
                            <m:sSupPr>
                              <m:ctrlPr>
                                <a:rPr lang="es-ES" sz="1600" i="1">
                                  <a:latin typeface="Cambria Math" panose="02040503050406030204" pitchFamily="18" charset="0"/>
                                </a:rPr>
                              </m:ctrlPr>
                            </m:sSupPr>
                            <m:e>
                              <m:sSub>
                                <m:sSubPr>
                                  <m:ctrlPr>
                                    <a:rPr lang="es-ES" sz="1600" i="1" smtClean="0">
                                      <a:latin typeface="Cambria Math" panose="02040503050406030204" pitchFamily="18" charset="0"/>
                                    </a:rPr>
                                  </m:ctrlPr>
                                </m:sSubPr>
                                <m:e>
                                  <m:r>
                                    <a:rPr lang="es-ES" sz="1600" b="0" i="1" smtClean="0">
                                      <a:latin typeface="Cambria Math"/>
                                    </a:rPr>
                                    <m:t>𝑛</m:t>
                                  </m:r>
                                </m:e>
                                <m:sub>
                                  <m:r>
                                    <a:rPr lang="es-ES" sz="1600" b="0" i="1" smtClean="0">
                                      <a:latin typeface="Cambria Math"/>
                                    </a:rPr>
                                    <m:t>2</m:t>
                                  </m:r>
                                </m:sub>
                              </m:sSub>
                            </m:e>
                            <m:sup>
                              <m:r>
                                <a:rPr lang="es-ES" sz="1600" i="1">
                                  <a:latin typeface="Cambria Math"/>
                                </a:rPr>
                                <m:t>2</m:t>
                              </m:r>
                            </m:sup>
                          </m:sSup>
                          <m:sSup>
                            <m:sSupPr>
                              <m:ctrlPr>
                                <a:rPr lang="es-ES" sz="1600" i="1">
                                  <a:latin typeface="Cambria Math" panose="02040503050406030204" pitchFamily="18" charset="0"/>
                                </a:rPr>
                              </m:ctrlPr>
                            </m:sSupPr>
                            <m:e>
                              <m:r>
                                <a:rPr lang="es-ES" sz="1600" i="1">
                                  <a:latin typeface="Cambria Math"/>
                                </a:rPr>
                                <m:t>h</m:t>
                              </m:r>
                            </m:e>
                            <m:sup>
                              <m:r>
                                <a:rPr lang="es-ES" sz="1600" i="1">
                                  <a:latin typeface="Cambria Math"/>
                                </a:rPr>
                                <m:t>2</m:t>
                              </m:r>
                            </m:sup>
                          </m:sSup>
                        </m:den>
                      </m:f>
                    </m:oMath>
                  </m:oMathPara>
                </a14:m>
                <a:endParaRPr lang="es-ES" sz="1600" dirty="0"/>
              </a:p>
            </p:txBody>
          </p:sp>
        </mc:Choice>
        <mc:Fallback xmlns="">
          <p:sp>
            <p:nvSpPr>
              <p:cNvPr id="45" name="9 Rectángulo"/>
              <p:cNvSpPr>
                <a:spLocks noRot="1" noChangeAspect="1" noMove="1" noResize="1" noEditPoints="1" noAdjustHandles="1" noChangeArrowheads="1" noChangeShapeType="1" noTextEdit="1"/>
              </p:cNvSpPr>
              <p:nvPr/>
            </p:nvSpPr>
            <p:spPr>
              <a:xfrm>
                <a:off x="2917377" y="2128292"/>
                <a:ext cx="1967718" cy="627223"/>
              </a:xfrm>
              <a:prstGeom prst="rect">
                <a:avLst/>
              </a:prstGeom>
              <a:blipFill>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6" name="62 Rectángulo"/>
              <p:cNvSpPr/>
              <p:nvPr/>
            </p:nvSpPr>
            <p:spPr>
              <a:xfrm>
                <a:off x="672940" y="2117778"/>
                <a:ext cx="1958228" cy="6272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1</m:t>
                          </m:r>
                        </m:sub>
                      </m:sSub>
                      <m:r>
                        <a:rPr lang="es-ES" sz="1600" b="0" i="1" smtClean="0">
                          <a:latin typeface="Cambria Math"/>
                        </a:rPr>
                        <m:t>=</m:t>
                      </m:r>
                      <m:r>
                        <a:rPr lang="es-ES" sz="1600" i="1">
                          <a:latin typeface="Cambria Math"/>
                        </a:rPr>
                        <m:t>−</m:t>
                      </m:r>
                      <m:f>
                        <m:fPr>
                          <m:ctrlPr>
                            <a:rPr lang="es-ES" sz="1600" i="1">
                              <a:latin typeface="Cambria Math" panose="02040503050406030204" pitchFamily="18" charset="0"/>
                            </a:rPr>
                          </m:ctrlPr>
                        </m:fPr>
                        <m:num>
                          <m:r>
                            <a:rPr lang="es-ES" sz="1600" i="1">
                              <a:latin typeface="Cambria Math"/>
                            </a:rPr>
                            <m:t>1</m:t>
                          </m:r>
                        </m:num>
                        <m:den>
                          <m:r>
                            <a:rPr lang="es-ES" sz="1600" i="1">
                              <a:latin typeface="Cambria Math"/>
                            </a:rPr>
                            <m:t>8</m:t>
                          </m:r>
                        </m:den>
                      </m:f>
                      <m:r>
                        <a:rPr lang="es-ES" sz="1600" i="1">
                          <a:latin typeface="Cambria Math"/>
                        </a:rPr>
                        <m:t>·</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𝑚</m:t>
                              </m:r>
                            </m:e>
                            <m:sub>
                              <m:r>
                                <a:rPr lang="es-ES" sz="1600" i="1">
                                  <a:latin typeface="Cambria Math"/>
                                </a:rPr>
                                <m:t>𝑒</m:t>
                              </m:r>
                            </m:sub>
                          </m:sSub>
                          <m:sSup>
                            <m:sSupPr>
                              <m:ctrlPr>
                                <a:rPr lang="es-ES" sz="1600" i="1">
                                  <a:latin typeface="Cambria Math" panose="02040503050406030204" pitchFamily="18" charset="0"/>
                                </a:rPr>
                              </m:ctrlPr>
                            </m:sSupPr>
                            <m:e>
                              <m:r>
                                <a:rPr lang="es-ES" sz="1600" i="1">
                                  <a:latin typeface="Cambria Math"/>
                                </a:rPr>
                                <m:t>𝑒</m:t>
                              </m:r>
                            </m:e>
                            <m:sup>
                              <m:r>
                                <a:rPr lang="es-ES" sz="1600" i="1">
                                  <a:latin typeface="Cambria Math"/>
                                </a:rPr>
                                <m:t>4</m:t>
                              </m:r>
                            </m:sup>
                          </m:sSup>
                        </m:num>
                        <m:den>
                          <m:sSup>
                            <m:sSupPr>
                              <m:ctrlPr>
                                <a:rPr lang="es-ES" sz="1600" i="1">
                                  <a:latin typeface="Cambria Math" panose="02040503050406030204" pitchFamily="18" charset="0"/>
                                </a:rPr>
                              </m:ctrlPr>
                            </m:sSupPr>
                            <m:e>
                              <m:sSub>
                                <m:sSubPr>
                                  <m:ctrlPr>
                                    <a:rPr lang="es-ES" sz="1600" i="1">
                                      <a:latin typeface="Cambria Math" panose="02040503050406030204" pitchFamily="18" charset="0"/>
                                    </a:rPr>
                                  </m:ctrlPr>
                                </m:sSubPr>
                                <m:e>
                                  <m:r>
                                    <a:rPr lang="es-ES" sz="1600" i="1">
                                      <a:latin typeface="Cambria Math"/>
                                      <a:ea typeface="Cambria Math"/>
                                    </a:rPr>
                                    <m:t>𝜀</m:t>
                                  </m:r>
                                </m:e>
                                <m:sub>
                                  <m:r>
                                    <a:rPr lang="es-ES" sz="1600" i="1">
                                      <a:latin typeface="Cambria Math"/>
                                    </a:rPr>
                                    <m:t>0</m:t>
                                  </m:r>
                                </m:sub>
                              </m:sSub>
                            </m:e>
                            <m:sup>
                              <m:r>
                                <a:rPr lang="es-ES" sz="1600" i="1">
                                  <a:latin typeface="Cambria Math"/>
                                </a:rPr>
                                <m:t>2</m:t>
                              </m:r>
                            </m:sup>
                          </m:sSup>
                          <m:sSup>
                            <m:sSupPr>
                              <m:ctrlPr>
                                <a:rPr lang="es-ES" sz="1600" i="1">
                                  <a:latin typeface="Cambria Math" panose="02040503050406030204" pitchFamily="18" charset="0"/>
                                </a:rPr>
                              </m:ctrlPr>
                            </m:sSupPr>
                            <m:e>
                              <m:sSub>
                                <m:sSubPr>
                                  <m:ctrlPr>
                                    <a:rPr lang="es-ES" sz="1600" i="1" smtClean="0">
                                      <a:latin typeface="Cambria Math" panose="02040503050406030204" pitchFamily="18" charset="0"/>
                                    </a:rPr>
                                  </m:ctrlPr>
                                </m:sSubPr>
                                <m:e>
                                  <m:r>
                                    <a:rPr lang="es-ES" sz="1600" b="0" i="1" smtClean="0">
                                      <a:latin typeface="Cambria Math"/>
                                    </a:rPr>
                                    <m:t>𝑛</m:t>
                                  </m:r>
                                </m:e>
                                <m:sub>
                                  <m:r>
                                    <a:rPr lang="es-ES" sz="1600" b="0" i="1" smtClean="0">
                                      <a:latin typeface="Cambria Math"/>
                                    </a:rPr>
                                    <m:t>1</m:t>
                                  </m:r>
                                </m:sub>
                              </m:sSub>
                            </m:e>
                            <m:sup>
                              <m:r>
                                <a:rPr lang="es-ES" sz="1600" i="1">
                                  <a:latin typeface="Cambria Math"/>
                                </a:rPr>
                                <m:t>2</m:t>
                              </m:r>
                            </m:sup>
                          </m:sSup>
                          <m:sSup>
                            <m:sSupPr>
                              <m:ctrlPr>
                                <a:rPr lang="es-ES" sz="1600" i="1">
                                  <a:latin typeface="Cambria Math" panose="02040503050406030204" pitchFamily="18" charset="0"/>
                                </a:rPr>
                              </m:ctrlPr>
                            </m:sSupPr>
                            <m:e>
                              <m:r>
                                <a:rPr lang="es-ES" sz="1600" i="1">
                                  <a:latin typeface="Cambria Math"/>
                                </a:rPr>
                                <m:t>h</m:t>
                              </m:r>
                            </m:e>
                            <m:sup>
                              <m:r>
                                <a:rPr lang="es-ES" sz="1600" i="1">
                                  <a:latin typeface="Cambria Math"/>
                                </a:rPr>
                                <m:t>2</m:t>
                              </m:r>
                            </m:sup>
                          </m:sSup>
                        </m:den>
                      </m:f>
                    </m:oMath>
                  </m:oMathPara>
                </a14:m>
                <a:endParaRPr lang="es-ES" sz="1600" dirty="0"/>
              </a:p>
            </p:txBody>
          </p:sp>
        </mc:Choice>
        <mc:Fallback xmlns="">
          <p:sp>
            <p:nvSpPr>
              <p:cNvPr id="46" name="62 Rectángulo"/>
              <p:cNvSpPr>
                <a:spLocks noRot="1" noChangeAspect="1" noMove="1" noResize="1" noEditPoints="1" noAdjustHandles="1" noChangeArrowheads="1" noChangeShapeType="1" noTextEdit="1"/>
              </p:cNvSpPr>
              <p:nvPr/>
            </p:nvSpPr>
            <p:spPr>
              <a:xfrm>
                <a:off x="672940" y="2117778"/>
                <a:ext cx="1958228" cy="627223"/>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7" name="64 Rectángulo"/>
              <p:cNvSpPr/>
              <p:nvPr/>
            </p:nvSpPr>
            <p:spPr>
              <a:xfrm>
                <a:off x="3280293" y="3143596"/>
                <a:ext cx="4827475" cy="651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sSub>
                            <m:sSubPr>
                              <m:ctrlPr>
                                <a:rPr lang="es-ES" sz="160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𝑒𝑚𝑖𝑡𝑖𝑑𝑎</m:t>
                              </m:r>
                            </m:sub>
                          </m:sSub>
                          <m:r>
                            <a:rPr lang="es-ES" sz="1600" b="0" i="1" smtClean="0">
                              <a:latin typeface="Cambria Math"/>
                            </a:rPr>
                            <m:t>=</m:t>
                          </m:r>
                          <m:r>
                            <a:rPr lang="es-ES" sz="1600" b="0" i="1" smtClean="0">
                              <a:latin typeface="Cambria Math"/>
                            </a:rPr>
                            <m:t>𝐸</m:t>
                          </m:r>
                        </m:e>
                        <m:sub>
                          <m:r>
                            <a:rPr lang="es-ES" sz="1600" b="0" i="1" smtClean="0">
                              <a:latin typeface="Cambria Math"/>
                            </a:rPr>
                            <m:t>2</m:t>
                          </m:r>
                        </m:sub>
                      </m:sSub>
                      <m:r>
                        <a:rPr lang="es-ES" sz="1600" b="0" i="1" smtClean="0">
                          <a:latin typeface="Cambria Math"/>
                        </a:rPr>
                        <m:t>−</m:t>
                      </m:r>
                      <m:sSub>
                        <m:sSubPr>
                          <m:ctrlPr>
                            <a:rPr lang="es-ES" sz="1600" b="0" i="1" smtClean="0">
                              <a:latin typeface="Cambria Math" panose="02040503050406030204" pitchFamily="18" charset="0"/>
                            </a:rPr>
                          </m:ctrlPr>
                        </m:sSubPr>
                        <m:e>
                          <m:r>
                            <a:rPr lang="es-ES" sz="1600" b="0" i="1" smtClean="0">
                              <a:latin typeface="Cambria Math"/>
                            </a:rPr>
                            <m:t>𝐸</m:t>
                          </m:r>
                        </m:e>
                        <m:sub>
                          <m:r>
                            <a:rPr lang="es-ES" sz="1600" b="0" i="1" smtClean="0">
                              <a:latin typeface="Cambria Math"/>
                            </a:rPr>
                            <m:t>1</m:t>
                          </m:r>
                        </m:sub>
                      </m:sSub>
                      <m:r>
                        <a:rPr lang="es-ES" sz="1600" b="0" i="1" smtClean="0">
                          <a:latin typeface="Cambria Math"/>
                        </a:rPr>
                        <m:t>=</m:t>
                      </m:r>
                      <m:r>
                        <a:rPr lang="es-ES" sz="1600" i="1">
                          <a:latin typeface="Cambria Math"/>
                        </a:rPr>
                        <m:t>−</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𝑚</m:t>
                              </m:r>
                            </m:e>
                            <m:sub>
                              <m:r>
                                <a:rPr lang="es-ES" sz="1600" i="1">
                                  <a:latin typeface="Cambria Math"/>
                                </a:rPr>
                                <m:t>𝑒</m:t>
                              </m:r>
                            </m:sub>
                          </m:sSub>
                          <m:sSup>
                            <m:sSupPr>
                              <m:ctrlPr>
                                <a:rPr lang="es-ES" sz="1600" i="1">
                                  <a:latin typeface="Cambria Math" panose="02040503050406030204" pitchFamily="18" charset="0"/>
                                </a:rPr>
                              </m:ctrlPr>
                            </m:sSupPr>
                            <m:e>
                              <m:r>
                                <a:rPr lang="es-ES" sz="1600" i="1">
                                  <a:latin typeface="Cambria Math"/>
                                </a:rPr>
                                <m:t>𝑒</m:t>
                              </m:r>
                            </m:e>
                            <m:sup>
                              <m:r>
                                <a:rPr lang="es-ES" sz="1600" i="1">
                                  <a:latin typeface="Cambria Math"/>
                                </a:rPr>
                                <m:t>4</m:t>
                              </m:r>
                            </m:sup>
                          </m:sSup>
                        </m:num>
                        <m:den>
                          <m:sSup>
                            <m:sSupPr>
                              <m:ctrlPr>
                                <a:rPr lang="es-ES" sz="1600" i="1">
                                  <a:latin typeface="Cambria Math" panose="02040503050406030204" pitchFamily="18" charset="0"/>
                                </a:rPr>
                              </m:ctrlPr>
                            </m:sSupPr>
                            <m:e>
                              <m:sSub>
                                <m:sSubPr>
                                  <m:ctrlPr>
                                    <a:rPr lang="es-ES" sz="1600" i="1">
                                      <a:latin typeface="Cambria Math" panose="02040503050406030204" pitchFamily="18" charset="0"/>
                                    </a:rPr>
                                  </m:ctrlPr>
                                </m:sSubPr>
                                <m:e>
                                  <m:r>
                                    <a:rPr lang="es-ES" sz="1600" b="0" i="1" smtClean="0">
                                      <a:latin typeface="Cambria Math"/>
                                    </a:rPr>
                                    <m:t>8</m:t>
                                  </m:r>
                                  <m:r>
                                    <a:rPr lang="es-ES" sz="1600" i="1">
                                      <a:latin typeface="Cambria Math"/>
                                      <a:ea typeface="Cambria Math"/>
                                    </a:rPr>
                                    <m:t>𝜀</m:t>
                                  </m:r>
                                </m:e>
                                <m:sub>
                                  <m:r>
                                    <a:rPr lang="es-ES" sz="1600" i="1">
                                      <a:latin typeface="Cambria Math"/>
                                    </a:rPr>
                                    <m:t>0</m:t>
                                  </m:r>
                                </m:sub>
                              </m:sSub>
                            </m:e>
                            <m:sup>
                              <m:r>
                                <a:rPr lang="es-ES" sz="1600" i="1">
                                  <a:latin typeface="Cambria Math"/>
                                </a:rPr>
                                <m:t>2</m:t>
                              </m:r>
                            </m:sup>
                          </m:sSup>
                          <m:sSup>
                            <m:sSupPr>
                              <m:ctrlPr>
                                <a:rPr lang="es-ES" sz="1600" i="1">
                                  <a:latin typeface="Cambria Math" panose="02040503050406030204" pitchFamily="18" charset="0"/>
                                </a:rPr>
                              </m:ctrlPr>
                            </m:sSupPr>
                            <m:e>
                              <m:sSub>
                                <m:sSubPr>
                                  <m:ctrlPr>
                                    <a:rPr lang="es-ES" sz="1600" i="1" smtClean="0">
                                      <a:latin typeface="Cambria Math" panose="02040503050406030204" pitchFamily="18" charset="0"/>
                                    </a:rPr>
                                  </m:ctrlPr>
                                </m:sSubPr>
                                <m:e>
                                  <m:r>
                                    <a:rPr lang="es-ES" sz="1600" b="0" i="1" smtClean="0">
                                      <a:latin typeface="Cambria Math"/>
                                    </a:rPr>
                                    <m:t>𝑛</m:t>
                                  </m:r>
                                </m:e>
                                <m:sub>
                                  <m:r>
                                    <a:rPr lang="es-ES" sz="1600" b="0" i="1" smtClean="0">
                                      <a:latin typeface="Cambria Math"/>
                                    </a:rPr>
                                    <m:t>2</m:t>
                                  </m:r>
                                </m:sub>
                              </m:sSub>
                            </m:e>
                            <m:sup>
                              <m:r>
                                <a:rPr lang="es-ES" sz="1600" i="1">
                                  <a:latin typeface="Cambria Math"/>
                                </a:rPr>
                                <m:t>2</m:t>
                              </m:r>
                            </m:sup>
                          </m:sSup>
                          <m:sSup>
                            <m:sSupPr>
                              <m:ctrlPr>
                                <a:rPr lang="es-ES" sz="1600" i="1">
                                  <a:latin typeface="Cambria Math" panose="02040503050406030204" pitchFamily="18" charset="0"/>
                                </a:rPr>
                              </m:ctrlPr>
                            </m:sSupPr>
                            <m:e>
                              <m:r>
                                <a:rPr lang="es-ES" sz="1600" i="1">
                                  <a:latin typeface="Cambria Math"/>
                                </a:rPr>
                                <m:t>h</m:t>
                              </m:r>
                            </m:e>
                            <m:sup>
                              <m:r>
                                <a:rPr lang="es-ES" sz="1600" i="1">
                                  <a:latin typeface="Cambria Math"/>
                                </a:rPr>
                                <m:t>2</m:t>
                              </m:r>
                            </m:sup>
                          </m:sSup>
                        </m:den>
                      </m:f>
                      <m:r>
                        <a:rPr lang="es-ES" sz="1600" b="0" i="1" smtClean="0">
                          <a:latin typeface="Cambria Math"/>
                        </a:rPr>
                        <m:t>−</m:t>
                      </m:r>
                      <m:d>
                        <m:dPr>
                          <m:ctrlPr>
                            <a:rPr lang="es-ES" sz="1600" b="0" i="1" smtClean="0">
                              <a:latin typeface="Cambria Math" panose="02040503050406030204" pitchFamily="18" charset="0"/>
                            </a:rPr>
                          </m:ctrlPr>
                        </m:dPr>
                        <m:e>
                          <m:r>
                            <a:rPr lang="es-ES" sz="1600" b="0" i="1" smtClean="0">
                              <a:latin typeface="Cambria Math"/>
                            </a:rPr>
                            <m:t>−</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𝑚</m:t>
                                  </m:r>
                                </m:e>
                                <m:sub>
                                  <m:r>
                                    <a:rPr lang="es-ES" sz="1600" i="1">
                                      <a:latin typeface="Cambria Math"/>
                                    </a:rPr>
                                    <m:t>𝑒</m:t>
                                  </m:r>
                                </m:sub>
                              </m:sSub>
                              <m:sSup>
                                <m:sSupPr>
                                  <m:ctrlPr>
                                    <a:rPr lang="es-ES" sz="1600" i="1">
                                      <a:latin typeface="Cambria Math" panose="02040503050406030204" pitchFamily="18" charset="0"/>
                                    </a:rPr>
                                  </m:ctrlPr>
                                </m:sSupPr>
                                <m:e>
                                  <m:r>
                                    <a:rPr lang="es-ES" sz="1600" i="1">
                                      <a:latin typeface="Cambria Math"/>
                                    </a:rPr>
                                    <m:t>𝑒</m:t>
                                  </m:r>
                                </m:e>
                                <m:sup>
                                  <m:r>
                                    <a:rPr lang="es-ES" sz="1600" i="1">
                                      <a:latin typeface="Cambria Math"/>
                                    </a:rPr>
                                    <m:t>4</m:t>
                                  </m:r>
                                </m:sup>
                              </m:sSup>
                            </m:num>
                            <m:den>
                              <m:sSup>
                                <m:sSupPr>
                                  <m:ctrlPr>
                                    <a:rPr lang="es-ES" sz="1600" i="1">
                                      <a:latin typeface="Cambria Math" panose="02040503050406030204" pitchFamily="18" charset="0"/>
                                    </a:rPr>
                                  </m:ctrlPr>
                                </m:sSupPr>
                                <m:e>
                                  <m:sSub>
                                    <m:sSubPr>
                                      <m:ctrlPr>
                                        <a:rPr lang="es-ES" sz="1600" i="1">
                                          <a:latin typeface="Cambria Math" panose="02040503050406030204" pitchFamily="18" charset="0"/>
                                        </a:rPr>
                                      </m:ctrlPr>
                                    </m:sSubPr>
                                    <m:e>
                                      <m:r>
                                        <a:rPr lang="es-ES" sz="1600" i="1">
                                          <a:latin typeface="Cambria Math"/>
                                        </a:rPr>
                                        <m:t>8</m:t>
                                      </m:r>
                                      <m:r>
                                        <a:rPr lang="es-ES" sz="1600" i="1">
                                          <a:latin typeface="Cambria Math"/>
                                          <a:ea typeface="Cambria Math"/>
                                        </a:rPr>
                                        <m:t>𝜀</m:t>
                                      </m:r>
                                    </m:e>
                                    <m:sub>
                                      <m:r>
                                        <a:rPr lang="es-ES" sz="1600" i="1">
                                          <a:latin typeface="Cambria Math"/>
                                        </a:rPr>
                                        <m:t>0</m:t>
                                      </m:r>
                                    </m:sub>
                                  </m:sSub>
                                </m:e>
                                <m:sup>
                                  <m:r>
                                    <a:rPr lang="es-ES" sz="1600" i="1">
                                      <a:latin typeface="Cambria Math"/>
                                    </a:rPr>
                                    <m:t>2</m:t>
                                  </m:r>
                                </m:sup>
                              </m:sSup>
                              <m:sSup>
                                <m:sSupPr>
                                  <m:ctrlPr>
                                    <a:rPr lang="es-ES" sz="1600" i="1">
                                      <a:latin typeface="Cambria Math" panose="02040503050406030204" pitchFamily="18" charset="0"/>
                                    </a:rPr>
                                  </m:ctrlPr>
                                </m:sSupPr>
                                <m:e>
                                  <m:sSub>
                                    <m:sSubPr>
                                      <m:ctrlPr>
                                        <a:rPr lang="es-ES" sz="1600" i="1">
                                          <a:latin typeface="Cambria Math" panose="02040503050406030204" pitchFamily="18" charset="0"/>
                                        </a:rPr>
                                      </m:ctrlPr>
                                    </m:sSubPr>
                                    <m:e>
                                      <m:r>
                                        <a:rPr lang="es-ES" sz="1600" i="1">
                                          <a:latin typeface="Cambria Math"/>
                                        </a:rPr>
                                        <m:t>𝑛</m:t>
                                      </m:r>
                                    </m:e>
                                    <m:sub>
                                      <m:r>
                                        <a:rPr lang="es-ES" sz="1600" b="0" i="1" smtClean="0">
                                          <a:latin typeface="Cambria Math"/>
                                        </a:rPr>
                                        <m:t>1</m:t>
                                      </m:r>
                                    </m:sub>
                                  </m:sSub>
                                </m:e>
                                <m:sup>
                                  <m:r>
                                    <a:rPr lang="es-ES" sz="1600" i="1">
                                      <a:latin typeface="Cambria Math"/>
                                    </a:rPr>
                                    <m:t>2</m:t>
                                  </m:r>
                                </m:sup>
                              </m:sSup>
                              <m:sSup>
                                <m:sSupPr>
                                  <m:ctrlPr>
                                    <a:rPr lang="es-ES" sz="1600" i="1">
                                      <a:latin typeface="Cambria Math" panose="02040503050406030204" pitchFamily="18" charset="0"/>
                                    </a:rPr>
                                  </m:ctrlPr>
                                </m:sSupPr>
                                <m:e>
                                  <m:r>
                                    <a:rPr lang="es-ES" sz="1600" i="1">
                                      <a:latin typeface="Cambria Math"/>
                                    </a:rPr>
                                    <m:t>h</m:t>
                                  </m:r>
                                </m:e>
                                <m:sup>
                                  <m:r>
                                    <a:rPr lang="es-ES" sz="1600" i="1">
                                      <a:latin typeface="Cambria Math"/>
                                    </a:rPr>
                                    <m:t>2</m:t>
                                  </m:r>
                                </m:sup>
                              </m:sSup>
                            </m:den>
                          </m:f>
                        </m:e>
                      </m:d>
                    </m:oMath>
                  </m:oMathPara>
                </a14:m>
                <a:endParaRPr lang="es-ES" sz="1600" dirty="0"/>
              </a:p>
            </p:txBody>
          </p:sp>
        </mc:Choice>
        <mc:Fallback xmlns="">
          <p:sp>
            <p:nvSpPr>
              <p:cNvPr id="47" name="64 Rectángulo"/>
              <p:cNvSpPr>
                <a:spLocks noRot="1" noChangeAspect="1" noMove="1" noResize="1" noEditPoints="1" noAdjustHandles="1" noChangeArrowheads="1" noChangeShapeType="1" noTextEdit="1"/>
              </p:cNvSpPr>
              <p:nvPr/>
            </p:nvSpPr>
            <p:spPr>
              <a:xfrm>
                <a:off x="3280293" y="3143596"/>
                <a:ext cx="4827475" cy="651012"/>
              </a:xfrm>
              <a:prstGeom prst="rect">
                <a:avLst/>
              </a:prstGeom>
              <a:blipFill>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8" name="10 Rectángulo"/>
              <p:cNvSpPr/>
              <p:nvPr/>
            </p:nvSpPr>
            <p:spPr>
              <a:xfrm>
                <a:off x="3287692" y="3923287"/>
                <a:ext cx="2946896" cy="651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i="1">
                              <a:latin typeface="Cambria Math"/>
                            </a:rPr>
                            <m:t>𝐸</m:t>
                          </m:r>
                        </m:e>
                        <m:sub>
                          <m:r>
                            <a:rPr lang="es-ES" sz="1600" i="1">
                              <a:latin typeface="Cambria Math"/>
                            </a:rPr>
                            <m:t>𝑒𝑚𝑖𝑡𝑖𝑑𝑎</m:t>
                          </m:r>
                        </m:sub>
                      </m:sSub>
                      <m:r>
                        <a:rPr lang="es-ES" sz="1600" b="0" i="1" smtClean="0">
                          <a:latin typeface="Cambria Math"/>
                        </a:rPr>
                        <m:t>=</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𝑚</m:t>
                              </m:r>
                            </m:e>
                            <m:sub>
                              <m:r>
                                <a:rPr lang="es-ES" sz="1600" i="1">
                                  <a:latin typeface="Cambria Math"/>
                                </a:rPr>
                                <m:t>𝑒</m:t>
                              </m:r>
                            </m:sub>
                          </m:sSub>
                          <m:sSup>
                            <m:sSupPr>
                              <m:ctrlPr>
                                <a:rPr lang="es-ES" sz="1600" i="1">
                                  <a:latin typeface="Cambria Math" panose="02040503050406030204" pitchFamily="18" charset="0"/>
                                </a:rPr>
                              </m:ctrlPr>
                            </m:sSupPr>
                            <m:e>
                              <m:r>
                                <a:rPr lang="es-ES" sz="1600" i="1">
                                  <a:latin typeface="Cambria Math"/>
                                </a:rPr>
                                <m:t>𝑒</m:t>
                              </m:r>
                            </m:e>
                            <m:sup>
                              <m:r>
                                <a:rPr lang="es-ES" sz="1600" i="1">
                                  <a:latin typeface="Cambria Math"/>
                                </a:rPr>
                                <m:t>4</m:t>
                              </m:r>
                            </m:sup>
                          </m:sSup>
                        </m:num>
                        <m:den>
                          <m:sSup>
                            <m:sSupPr>
                              <m:ctrlPr>
                                <a:rPr lang="es-ES" sz="1600" i="1">
                                  <a:latin typeface="Cambria Math" panose="02040503050406030204" pitchFamily="18" charset="0"/>
                                </a:rPr>
                              </m:ctrlPr>
                            </m:sSupPr>
                            <m:e>
                              <m:sSub>
                                <m:sSubPr>
                                  <m:ctrlPr>
                                    <a:rPr lang="es-ES" sz="1600" i="1">
                                      <a:latin typeface="Cambria Math" panose="02040503050406030204" pitchFamily="18" charset="0"/>
                                    </a:rPr>
                                  </m:ctrlPr>
                                </m:sSubPr>
                                <m:e>
                                  <m:r>
                                    <a:rPr lang="es-ES" sz="1600" i="1">
                                      <a:latin typeface="Cambria Math"/>
                                    </a:rPr>
                                    <m:t>8</m:t>
                                  </m:r>
                                  <m:r>
                                    <a:rPr lang="es-ES" sz="1600" i="1">
                                      <a:latin typeface="Cambria Math"/>
                                      <a:ea typeface="Cambria Math"/>
                                    </a:rPr>
                                    <m:t>𝜀</m:t>
                                  </m:r>
                                </m:e>
                                <m:sub>
                                  <m:r>
                                    <a:rPr lang="es-ES" sz="1600" i="1">
                                      <a:latin typeface="Cambria Math"/>
                                    </a:rPr>
                                    <m:t>0</m:t>
                                  </m:r>
                                </m:sub>
                              </m:sSub>
                            </m:e>
                            <m:sup>
                              <m:r>
                                <a:rPr lang="es-ES" sz="1600" i="1">
                                  <a:latin typeface="Cambria Math"/>
                                </a:rPr>
                                <m:t>2</m:t>
                              </m:r>
                            </m:sup>
                          </m:sSup>
                          <m:sSup>
                            <m:sSupPr>
                              <m:ctrlPr>
                                <a:rPr lang="es-ES" sz="1600" i="1">
                                  <a:latin typeface="Cambria Math" panose="02040503050406030204" pitchFamily="18" charset="0"/>
                                </a:rPr>
                              </m:ctrlPr>
                            </m:sSupPr>
                            <m:e>
                              <m:r>
                                <a:rPr lang="es-ES" sz="1600" i="1">
                                  <a:latin typeface="Cambria Math"/>
                                </a:rPr>
                                <m:t>h</m:t>
                              </m:r>
                            </m:e>
                            <m:sup>
                              <m:r>
                                <a:rPr lang="es-ES" sz="1600" i="1">
                                  <a:latin typeface="Cambria Math"/>
                                </a:rPr>
                                <m:t>2</m:t>
                              </m:r>
                            </m:sup>
                          </m:sSup>
                        </m:den>
                      </m:f>
                      <m:d>
                        <m:dPr>
                          <m:ctrlPr>
                            <a:rPr lang="es-ES" sz="1600" i="1" smtClean="0">
                              <a:latin typeface="Cambria Math" panose="02040503050406030204" pitchFamily="18" charset="0"/>
                            </a:rPr>
                          </m:ctrlPr>
                        </m:dPr>
                        <m:e>
                          <m:f>
                            <m:fPr>
                              <m:ctrlPr>
                                <a:rPr lang="es-ES" sz="1600" i="1" smtClean="0">
                                  <a:latin typeface="Cambria Math" panose="02040503050406030204" pitchFamily="18" charset="0"/>
                                </a:rPr>
                              </m:ctrlPr>
                            </m:fPr>
                            <m:num>
                              <m:r>
                                <a:rPr lang="es-ES" sz="1600" b="0" i="1" smtClean="0">
                                  <a:latin typeface="Cambria Math"/>
                                </a:rPr>
                                <m:t>1</m:t>
                              </m:r>
                            </m:num>
                            <m:den>
                              <m:sSup>
                                <m:sSupPr>
                                  <m:ctrlPr>
                                    <a:rPr lang="es-ES" sz="1600" i="1" smtClean="0">
                                      <a:latin typeface="Cambria Math" panose="02040503050406030204" pitchFamily="18" charset="0"/>
                                    </a:rPr>
                                  </m:ctrlPr>
                                </m:sSupPr>
                                <m:e>
                                  <m:sSub>
                                    <m:sSubPr>
                                      <m:ctrlPr>
                                        <a:rPr lang="es-ES" sz="1600" i="1" smtClean="0">
                                          <a:latin typeface="Cambria Math" panose="02040503050406030204" pitchFamily="18" charset="0"/>
                                        </a:rPr>
                                      </m:ctrlPr>
                                    </m:sSubPr>
                                    <m:e>
                                      <m:r>
                                        <a:rPr lang="es-ES" sz="1600" b="0" i="1" smtClean="0">
                                          <a:latin typeface="Cambria Math"/>
                                        </a:rPr>
                                        <m:t>𝑛</m:t>
                                      </m:r>
                                    </m:e>
                                    <m:sub>
                                      <m:r>
                                        <a:rPr lang="es-ES" sz="1600" b="0" i="1" smtClean="0">
                                          <a:latin typeface="Cambria Math"/>
                                        </a:rPr>
                                        <m:t>1</m:t>
                                      </m:r>
                                    </m:sub>
                                  </m:sSub>
                                </m:e>
                                <m:sup>
                                  <m:r>
                                    <a:rPr lang="es-ES" sz="1600" b="0" i="1" smtClean="0">
                                      <a:latin typeface="Cambria Math"/>
                                    </a:rPr>
                                    <m:t>2</m:t>
                                  </m:r>
                                </m:sup>
                              </m:sSup>
                            </m:den>
                          </m:f>
                          <m:r>
                            <a:rPr lang="es-ES" sz="1600" b="0" i="1" smtClean="0">
                              <a:latin typeface="Cambria Math"/>
                            </a:rPr>
                            <m:t>−</m:t>
                          </m:r>
                          <m:f>
                            <m:fPr>
                              <m:ctrlPr>
                                <a:rPr lang="es-ES" sz="1600" i="1">
                                  <a:latin typeface="Cambria Math" panose="02040503050406030204" pitchFamily="18" charset="0"/>
                                </a:rPr>
                              </m:ctrlPr>
                            </m:fPr>
                            <m:num>
                              <m:r>
                                <a:rPr lang="es-ES" sz="1600" i="1">
                                  <a:latin typeface="Cambria Math"/>
                                </a:rPr>
                                <m:t>1</m:t>
                              </m:r>
                            </m:num>
                            <m:den>
                              <m:sSup>
                                <m:sSupPr>
                                  <m:ctrlPr>
                                    <a:rPr lang="es-ES" sz="1600" i="1">
                                      <a:latin typeface="Cambria Math" panose="02040503050406030204" pitchFamily="18" charset="0"/>
                                    </a:rPr>
                                  </m:ctrlPr>
                                </m:sSupPr>
                                <m:e>
                                  <m:sSub>
                                    <m:sSubPr>
                                      <m:ctrlPr>
                                        <a:rPr lang="es-ES" sz="1600" i="1">
                                          <a:latin typeface="Cambria Math" panose="02040503050406030204" pitchFamily="18" charset="0"/>
                                        </a:rPr>
                                      </m:ctrlPr>
                                    </m:sSubPr>
                                    <m:e>
                                      <m:r>
                                        <a:rPr lang="es-ES" sz="1600" i="1">
                                          <a:latin typeface="Cambria Math"/>
                                        </a:rPr>
                                        <m:t>𝑛</m:t>
                                      </m:r>
                                    </m:e>
                                    <m:sub>
                                      <m:r>
                                        <a:rPr lang="es-ES" sz="1600" b="0" i="1" smtClean="0">
                                          <a:latin typeface="Cambria Math"/>
                                        </a:rPr>
                                        <m:t>2</m:t>
                                      </m:r>
                                    </m:sub>
                                  </m:sSub>
                                </m:e>
                                <m:sup>
                                  <m:r>
                                    <a:rPr lang="es-ES" sz="1600" i="1">
                                      <a:latin typeface="Cambria Math"/>
                                    </a:rPr>
                                    <m:t>2</m:t>
                                  </m:r>
                                </m:sup>
                              </m:sSup>
                            </m:den>
                          </m:f>
                        </m:e>
                      </m:d>
                    </m:oMath>
                  </m:oMathPara>
                </a14:m>
                <a:endParaRPr lang="es-ES" sz="1600" dirty="0"/>
              </a:p>
            </p:txBody>
          </p:sp>
        </mc:Choice>
        <mc:Fallback xmlns="">
          <p:sp>
            <p:nvSpPr>
              <p:cNvPr id="48" name="10 Rectángulo"/>
              <p:cNvSpPr>
                <a:spLocks noRot="1" noChangeAspect="1" noMove="1" noResize="1" noEditPoints="1" noAdjustHandles="1" noChangeArrowheads="1" noChangeShapeType="1" noTextEdit="1"/>
              </p:cNvSpPr>
              <p:nvPr/>
            </p:nvSpPr>
            <p:spPr>
              <a:xfrm>
                <a:off x="3287692" y="3923287"/>
                <a:ext cx="2946896" cy="651012"/>
              </a:xfrm>
              <a:prstGeom prst="rect">
                <a:avLst/>
              </a:prstGeom>
              <a:blipFill>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9" name="66 Rectángulo"/>
              <p:cNvSpPr/>
              <p:nvPr/>
            </p:nvSpPr>
            <p:spPr>
              <a:xfrm>
                <a:off x="1343560" y="5347045"/>
                <a:ext cx="2996397" cy="651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h𝑓</m:t>
                      </m:r>
                      <m:r>
                        <a:rPr lang="es-ES" sz="1600" b="0" i="1" smtClean="0">
                          <a:latin typeface="Cambria Math"/>
                        </a:rPr>
                        <m:t>=</m:t>
                      </m:r>
                      <m:r>
                        <a:rPr lang="es-ES" sz="1600" b="0" i="1" smtClean="0">
                          <a:latin typeface="Cambria Math"/>
                        </a:rPr>
                        <m:t>h</m:t>
                      </m:r>
                      <m:f>
                        <m:fPr>
                          <m:ctrlPr>
                            <a:rPr lang="es-ES" sz="1600" b="0" i="1" smtClean="0">
                              <a:latin typeface="Cambria Math" panose="02040503050406030204" pitchFamily="18" charset="0"/>
                            </a:rPr>
                          </m:ctrlPr>
                        </m:fPr>
                        <m:num>
                          <m:r>
                            <a:rPr lang="es-ES" sz="1600" b="0" i="1" smtClean="0">
                              <a:latin typeface="Cambria Math"/>
                            </a:rPr>
                            <m:t>𝑐</m:t>
                          </m:r>
                        </m:num>
                        <m:den>
                          <m:r>
                            <a:rPr lang="es-ES" sz="1600" b="0" i="1" smtClean="0">
                              <a:latin typeface="Cambria Math"/>
                              <a:ea typeface="Cambria Math"/>
                            </a:rPr>
                            <m:t>𝜆</m:t>
                          </m:r>
                        </m:den>
                      </m:f>
                      <m:r>
                        <a:rPr lang="es-ES" sz="1600" b="0" i="1" smtClean="0">
                          <a:latin typeface="Cambria Math"/>
                        </a:rPr>
                        <m:t>=</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a:rPr>
                                <m:t>𝑚</m:t>
                              </m:r>
                            </m:e>
                            <m:sub>
                              <m:r>
                                <a:rPr lang="es-ES" sz="1600" i="1">
                                  <a:latin typeface="Cambria Math"/>
                                </a:rPr>
                                <m:t>𝑒</m:t>
                              </m:r>
                            </m:sub>
                          </m:sSub>
                          <m:sSup>
                            <m:sSupPr>
                              <m:ctrlPr>
                                <a:rPr lang="es-ES" sz="1600" i="1">
                                  <a:latin typeface="Cambria Math" panose="02040503050406030204" pitchFamily="18" charset="0"/>
                                </a:rPr>
                              </m:ctrlPr>
                            </m:sSupPr>
                            <m:e>
                              <m:r>
                                <a:rPr lang="es-ES" sz="1600" i="1">
                                  <a:latin typeface="Cambria Math"/>
                                </a:rPr>
                                <m:t>𝑒</m:t>
                              </m:r>
                            </m:e>
                            <m:sup>
                              <m:r>
                                <a:rPr lang="es-ES" sz="1600" i="1">
                                  <a:latin typeface="Cambria Math"/>
                                </a:rPr>
                                <m:t>4</m:t>
                              </m:r>
                            </m:sup>
                          </m:sSup>
                        </m:num>
                        <m:den>
                          <m:sSup>
                            <m:sSupPr>
                              <m:ctrlPr>
                                <a:rPr lang="es-ES" sz="1600" i="1">
                                  <a:latin typeface="Cambria Math" panose="02040503050406030204" pitchFamily="18" charset="0"/>
                                </a:rPr>
                              </m:ctrlPr>
                            </m:sSupPr>
                            <m:e>
                              <m:sSub>
                                <m:sSubPr>
                                  <m:ctrlPr>
                                    <a:rPr lang="es-ES" sz="1600" i="1">
                                      <a:latin typeface="Cambria Math" panose="02040503050406030204" pitchFamily="18" charset="0"/>
                                    </a:rPr>
                                  </m:ctrlPr>
                                </m:sSubPr>
                                <m:e>
                                  <m:r>
                                    <a:rPr lang="es-ES" sz="1600" i="1">
                                      <a:latin typeface="Cambria Math"/>
                                    </a:rPr>
                                    <m:t>8</m:t>
                                  </m:r>
                                  <m:r>
                                    <a:rPr lang="es-ES" sz="1600" i="1">
                                      <a:latin typeface="Cambria Math"/>
                                      <a:ea typeface="Cambria Math"/>
                                    </a:rPr>
                                    <m:t>𝜀</m:t>
                                  </m:r>
                                </m:e>
                                <m:sub>
                                  <m:r>
                                    <a:rPr lang="es-ES" sz="1600" i="1">
                                      <a:latin typeface="Cambria Math"/>
                                    </a:rPr>
                                    <m:t>0</m:t>
                                  </m:r>
                                </m:sub>
                              </m:sSub>
                            </m:e>
                            <m:sup>
                              <m:r>
                                <a:rPr lang="es-ES" sz="1600" i="1">
                                  <a:latin typeface="Cambria Math"/>
                                </a:rPr>
                                <m:t>2</m:t>
                              </m:r>
                            </m:sup>
                          </m:sSup>
                          <m:sSup>
                            <m:sSupPr>
                              <m:ctrlPr>
                                <a:rPr lang="es-ES" sz="1600" i="1">
                                  <a:latin typeface="Cambria Math" panose="02040503050406030204" pitchFamily="18" charset="0"/>
                                </a:rPr>
                              </m:ctrlPr>
                            </m:sSupPr>
                            <m:e>
                              <m:r>
                                <a:rPr lang="es-ES" sz="1600" i="1">
                                  <a:latin typeface="Cambria Math"/>
                                </a:rPr>
                                <m:t>h</m:t>
                              </m:r>
                            </m:e>
                            <m:sup>
                              <m:r>
                                <a:rPr lang="es-ES" sz="1600" i="1">
                                  <a:latin typeface="Cambria Math"/>
                                </a:rPr>
                                <m:t>2</m:t>
                              </m:r>
                            </m:sup>
                          </m:sSup>
                        </m:den>
                      </m:f>
                      <m:d>
                        <m:dPr>
                          <m:ctrlPr>
                            <a:rPr lang="es-ES" sz="1600" i="1" smtClean="0">
                              <a:latin typeface="Cambria Math" panose="02040503050406030204" pitchFamily="18" charset="0"/>
                            </a:rPr>
                          </m:ctrlPr>
                        </m:dPr>
                        <m:e>
                          <m:f>
                            <m:fPr>
                              <m:ctrlPr>
                                <a:rPr lang="es-ES" sz="1600" i="1" smtClean="0">
                                  <a:latin typeface="Cambria Math" panose="02040503050406030204" pitchFamily="18" charset="0"/>
                                </a:rPr>
                              </m:ctrlPr>
                            </m:fPr>
                            <m:num>
                              <m:r>
                                <a:rPr lang="es-ES" sz="1600" b="0" i="1" smtClean="0">
                                  <a:latin typeface="Cambria Math"/>
                                </a:rPr>
                                <m:t>1</m:t>
                              </m:r>
                            </m:num>
                            <m:den>
                              <m:sSup>
                                <m:sSupPr>
                                  <m:ctrlPr>
                                    <a:rPr lang="es-ES" sz="1600" i="1" smtClean="0">
                                      <a:latin typeface="Cambria Math" panose="02040503050406030204" pitchFamily="18" charset="0"/>
                                    </a:rPr>
                                  </m:ctrlPr>
                                </m:sSupPr>
                                <m:e>
                                  <m:sSub>
                                    <m:sSubPr>
                                      <m:ctrlPr>
                                        <a:rPr lang="es-ES" sz="1600" i="1" smtClean="0">
                                          <a:latin typeface="Cambria Math" panose="02040503050406030204" pitchFamily="18" charset="0"/>
                                        </a:rPr>
                                      </m:ctrlPr>
                                    </m:sSubPr>
                                    <m:e>
                                      <m:r>
                                        <a:rPr lang="es-ES" sz="1600" b="0" i="1" smtClean="0">
                                          <a:latin typeface="Cambria Math"/>
                                        </a:rPr>
                                        <m:t>𝑛</m:t>
                                      </m:r>
                                    </m:e>
                                    <m:sub>
                                      <m:r>
                                        <a:rPr lang="es-ES" sz="1600" b="0" i="1" smtClean="0">
                                          <a:latin typeface="Cambria Math"/>
                                        </a:rPr>
                                        <m:t>1</m:t>
                                      </m:r>
                                    </m:sub>
                                  </m:sSub>
                                </m:e>
                                <m:sup>
                                  <m:r>
                                    <a:rPr lang="es-ES" sz="1600" b="0" i="1" smtClean="0">
                                      <a:latin typeface="Cambria Math"/>
                                    </a:rPr>
                                    <m:t>2</m:t>
                                  </m:r>
                                </m:sup>
                              </m:sSup>
                            </m:den>
                          </m:f>
                          <m:r>
                            <a:rPr lang="es-ES" sz="1600" b="0" i="1" smtClean="0">
                              <a:latin typeface="Cambria Math"/>
                            </a:rPr>
                            <m:t>−</m:t>
                          </m:r>
                          <m:f>
                            <m:fPr>
                              <m:ctrlPr>
                                <a:rPr lang="es-ES" sz="1600" i="1">
                                  <a:latin typeface="Cambria Math" panose="02040503050406030204" pitchFamily="18" charset="0"/>
                                </a:rPr>
                              </m:ctrlPr>
                            </m:fPr>
                            <m:num>
                              <m:r>
                                <a:rPr lang="es-ES" sz="1600" i="1">
                                  <a:latin typeface="Cambria Math"/>
                                </a:rPr>
                                <m:t>1</m:t>
                              </m:r>
                            </m:num>
                            <m:den>
                              <m:sSup>
                                <m:sSupPr>
                                  <m:ctrlPr>
                                    <a:rPr lang="es-ES" sz="1600" i="1">
                                      <a:latin typeface="Cambria Math" panose="02040503050406030204" pitchFamily="18" charset="0"/>
                                    </a:rPr>
                                  </m:ctrlPr>
                                </m:sSupPr>
                                <m:e>
                                  <m:sSub>
                                    <m:sSubPr>
                                      <m:ctrlPr>
                                        <a:rPr lang="es-ES" sz="1600" i="1">
                                          <a:latin typeface="Cambria Math" panose="02040503050406030204" pitchFamily="18" charset="0"/>
                                        </a:rPr>
                                      </m:ctrlPr>
                                    </m:sSubPr>
                                    <m:e>
                                      <m:r>
                                        <a:rPr lang="es-ES" sz="1600" i="1">
                                          <a:latin typeface="Cambria Math"/>
                                        </a:rPr>
                                        <m:t>𝑛</m:t>
                                      </m:r>
                                    </m:e>
                                    <m:sub>
                                      <m:r>
                                        <a:rPr lang="es-ES" sz="1600" b="0" i="1" smtClean="0">
                                          <a:latin typeface="Cambria Math"/>
                                        </a:rPr>
                                        <m:t>2</m:t>
                                      </m:r>
                                    </m:sub>
                                  </m:sSub>
                                </m:e>
                                <m:sup>
                                  <m:r>
                                    <a:rPr lang="es-ES" sz="1600" i="1">
                                      <a:latin typeface="Cambria Math"/>
                                    </a:rPr>
                                    <m:t>2</m:t>
                                  </m:r>
                                </m:sup>
                              </m:sSup>
                            </m:den>
                          </m:f>
                        </m:e>
                      </m:d>
                    </m:oMath>
                  </m:oMathPara>
                </a14:m>
                <a:endParaRPr lang="es-ES" sz="1600" dirty="0"/>
              </a:p>
            </p:txBody>
          </p:sp>
        </mc:Choice>
        <mc:Fallback xmlns="">
          <p:sp>
            <p:nvSpPr>
              <p:cNvPr id="49" name="66 Rectángulo"/>
              <p:cNvSpPr>
                <a:spLocks noRot="1" noChangeAspect="1" noMove="1" noResize="1" noEditPoints="1" noAdjustHandles="1" noChangeArrowheads="1" noChangeShapeType="1" noTextEdit="1"/>
              </p:cNvSpPr>
              <p:nvPr/>
            </p:nvSpPr>
            <p:spPr>
              <a:xfrm>
                <a:off x="1343560" y="5347045"/>
                <a:ext cx="2996397" cy="651012"/>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0" name="67 Rectángulo"/>
              <p:cNvSpPr/>
              <p:nvPr/>
            </p:nvSpPr>
            <p:spPr>
              <a:xfrm>
                <a:off x="5139160" y="5385140"/>
                <a:ext cx="2564228" cy="663580"/>
              </a:xfrm>
              <a:prstGeom prst="rect">
                <a:avLst/>
              </a:prstGeom>
              <a:noFill/>
              <a:effectLst/>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S" sz="1600" b="1" i="1" smtClean="0">
                              <a:latin typeface="Cambria Math" panose="02040503050406030204" pitchFamily="18" charset="0"/>
                            </a:rPr>
                          </m:ctrlPr>
                        </m:fPr>
                        <m:num>
                          <m:r>
                            <a:rPr lang="es-ES" sz="1600" b="1" i="1" smtClean="0">
                              <a:latin typeface="Cambria Math"/>
                            </a:rPr>
                            <m:t>𝟏</m:t>
                          </m:r>
                        </m:num>
                        <m:den>
                          <m:r>
                            <a:rPr lang="es-ES" sz="1600" b="1" i="1" smtClean="0">
                              <a:latin typeface="Cambria Math"/>
                              <a:ea typeface="Cambria Math"/>
                            </a:rPr>
                            <m:t>𝝀</m:t>
                          </m:r>
                        </m:den>
                      </m:f>
                      <m:r>
                        <a:rPr lang="es-ES" sz="1600" b="1" i="1" smtClean="0">
                          <a:latin typeface="Cambria Math"/>
                        </a:rPr>
                        <m:t>=</m:t>
                      </m:r>
                      <m:f>
                        <m:fPr>
                          <m:ctrlPr>
                            <a:rPr lang="es-ES" sz="1600" b="1" i="1">
                              <a:latin typeface="Cambria Math" panose="02040503050406030204" pitchFamily="18" charset="0"/>
                            </a:rPr>
                          </m:ctrlPr>
                        </m:fPr>
                        <m:num>
                          <m:sSub>
                            <m:sSubPr>
                              <m:ctrlPr>
                                <a:rPr lang="es-ES" sz="1600" b="1" i="1">
                                  <a:latin typeface="Cambria Math" panose="02040503050406030204" pitchFamily="18" charset="0"/>
                                </a:rPr>
                              </m:ctrlPr>
                            </m:sSubPr>
                            <m:e>
                              <m:r>
                                <a:rPr lang="es-ES" sz="1600" b="1" i="1">
                                  <a:latin typeface="Cambria Math"/>
                                </a:rPr>
                                <m:t>𝒎</m:t>
                              </m:r>
                            </m:e>
                            <m:sub>
                              <m:r>
                                <a:rPr lang="es-ES" sz="1600" b="1" i="1">
                                  <a:latin typeface="Cambria Math"/>
                                </a:rPr>
                                <m:t>𝒆</m:t>
                              </m:r>
                            </m:sub>
                          </m:sSub>
                          <m:sSup>
                            <m:sSupPr>
                              <m:ctrlPr>
                                <a:rPr lang="es-ES" sz="1600" b="1" i="1">
                                  <a:latin typeface="Cambria Math" panose="02040503050406030204" pitchFamily="18" charset="0"/>
                                </a:rPr>
                              </m:ctrlPr>
                            </m:sSupPr>
                            <m:e>
                              <m:r>
                                <a:rPr lang="es-ES" sz="1600" b="1" i="1">
                                  <a:latin typeface="Cambria Math"/>
                                </a:rPr>
                                <m:t>𝒆</m:t>
                              </m:r>
                            </m:e>
                            <m:sup>
                              <m:r>
                                <a:rPr lang="es-ES" sz="1600" b="1" i="1">
                                  <a:latin typeface="Cambria Math"/>
                                </a:rPr>
                                <m:t>𝟒</m:t>
                              </m:r>
                            </m:sup>
                          </m:sSup>
                        </m:num>
                        <m:den>
                          <m:sSup>
                            <m:sSupPr>
                              <m:ctrlPr>
                                <a:rPr lang="es-ES" sz="1600" b="1" i="1">
                                  <a:latin typeface="Cambria Math" panose="02040503050406030204" pitchFamily="18" charset="0"/>
                                </a:rPr>
                              </m:ctrlPr>
                            </m:sSupPr>
                            <m:e>
                              <m:sSub>
                                <m:sSubPr>
                                  <m:ctrlPr>
                                    <a:rPr lang="es-ES" sz="1600" b="1" i="1">
                                      <a:latin typeface="Cambria Math" panose="02040503050406030204" pitchFamily="18" charset="0"/>
                                    </a:rPr>
                                  </m:ctrlPr>
                                </m:sSubPr>
                                <m:e>
                                  <m:r>
                                    <a:rPr lang="es-ES" sz="1600" b="1" i="1">
                                      <a:latin typeface="Cambria Math"/>
                                    </a:rPr>
                                    <m:t>𝟖</m:t>
                                  </m:r>
                                  <m:r>
                                    <a:rPr lang="es-ES" sz="1600" b="1" i="1">
                                      <a:latin typeface="Cambria Math"/>
                                      <a:ea typeface="Cambria Math"/>
                                    </a:rPr>
                                    <m:t>𝜺</m:t>
                                  </m:r>
                                </m:e>
                                <m:sub>
                                  <m:r>
                                    <a:rPr lang="es-ES" sz="1600" b="1" i="1">
                                      <a:latin typeface="Cambria Math"/>
                                    </a:rPr>
                                    <m:t>𝟎</m:t>
                                  </m:r>
                                </m:sub>
                              </m:sSub>
                            </m:e>
                            <m:sup>
                              <m:r>
                                <a:rPr lang="es-ES" sz="1600" b="1" i="1">
                                  <a:latin typeface="Cambria Math"/>
                                </a:rPr>
                                <m:t>𝟐</m:t>
                              </m:r>
                            </m:sup>
                          </m:sSup>
                          <m:sSup>
                            <m:sSupPr>
                              <m:ctrlPr>
                                <a:rPr lang="es-ES" sz="1600" b="1" i="1">
                                  <a:latin typeface="Cambria Math" panose="02040503050406030204" pitchFamily="18" charset="0"/>
                                </a:rPr>
                              </m:ctrlPr>
                            </m:sSupPr>
                            <m:e>
                              <m:r>
                                <a:rPr lang="es-ES" sz="1600" b="1" i="1">
                                  <a:latin typeface="Cambria Math"/>
                                </a:rPr>
                                <m:t>𝒉</m:t>
                              </m:r>
                            </m:e>
                            <m:sup>
                              <m:r>
                                <a:rPr lang="es-ES" sz="1600" b="1" i="1" smtClean="0">
                                  <a:latin typeface="Cambria Math"/>
                                </a:rPr>
                                <m:t>𝟑</m:t>
                              </m:r>
                            </m:sup>
                          </m:sSup>
                          <m:r>
                            <a:rPr lang="es-ES" sz="1600" b="1" i="1" smtClean="0">
                              <a:latin typeface="Cambria Math"/>
                            </a:rPr>
                            <m:t>𝒄</m:t>
                          </m:r>
                        </m:den>
                      </m:f>
                      <m:d>
                        <m:dPr>
                          <m:ctrlPr>
                            <a:rPr lang="es-ES" sz="1600" b="1" i="1" smtClean="0">
                              <a:latin typeface="Cambria Math" panose="02040503050406030204" pitchFamily="18" charset="0"/>
                            </a:rPr>
                          </m:ctrlPr>
                        </m:dPr>
                        <m:e>
                          <m:f>
                            <m:fPr>
                              <m:ctrlPr>
                                <a:rPr lang="es-ES" sz="1600" b="1" i="1" smtClean="0">
                                  <a:latin typeface="Cambria Math" panose="02040503050406030204" pitchFamily="18" charset="0"/>
                                </a:rPr>
                              </m:ctrlPr>
                            </m:fPr>
                            <m:num>
                              <m:r>
                                <a:rPr lang="es-ES" sz="1600" b="1" i="1" smtClean="0">
                                  <a:latin typeface="Cambria Math"/>
                                </a:rPr>
                                <m:t>𝟏</m:t>
                              </m:r>
                            </m:num>
                            <m:den>
                              <m:sSup>
                                <m:sSupPr>
                                  <m:ctrlPr>
                                    <a:rPr lang="es-ES" sz="1600" b="1" i="1" smtClean="0">
                                      <a:latin typeface="Cambria Math" panose="02040503050406030204" pitchFamily="18" charset="0"/>
                                    </a:rPr>
                                  </m:ctrlPr>
                                </m:sSupPr>
                                <m:e>
                                  <m:sSub>
                                    <m:sSubPr>
                                      <m:ctrlPr>
                                        <a:rPr lang="es-ES" sz="1600" b="1" i="1" smtClean="0">
                                          <a:latin typeface="Cambria Math" panose="02040503050406030204" pitchFamily="18" charset="0"/>
                                        </a:rPr>
                                      </m:ctrlPr>
                                    </m:sSubPr>
                                    <m:e>
                                      <m:r>
                                        <a:rPr lang="es-ES" sz="1600" b="1" i="1" smtClean="0">
                                          <a:latin typeface="Cambria Math"/>
                                        </a:rPr>
                                        <m:t>𝒏</m:t>
                                      </m:r>
                                    </m:e>
                                    <m:sub>
                                      <m:r>
                                        <a:rPr lang="es-ES" sz="1600" b="1" i="1" smtClean="0">
                                          <a:latin typeface="Cambria Math"/>
                                        </a:rPr>
                                        <m:t>𝟏</m:t>
                                      </m:r>
                                    </m:sub>
                                  </m:sSub>
                                </m:e>
                                <m:sup>
                                  <m:r>
                                    <a:rPr lang="es-ES" sz="1600" b="1" i="1" smtClean="0">
                                      <a:latin typeface="Cambria Math"/>
                                    </a:rPr>
                                    <m:t>𝟐</m:t>
                                  </m:r>
                                </m:sup>
                              </m:sSup>
                            </m:den>
                          </m:f>
                          <m:r>
                            <a:rPr lang="es-ES" sz="1600" b="1" i="1" smtClean="0">
                              <a:latin typeface="Cambria Math"/>
                            </a:rPr>
                            <m:t>−</m:t>
                          </m:r>
                          <m:f>
                            <m:fPr>
                              <m:ctrlPr>
                                <a:rPr lang="es-ES" sz="1600" b="1" i="1">
                                  <a:latin typeface="Cambria Math" panose="02040503050406030204" pitchFamily="18" charset="0"/>
                                </a:rPr>
                              </m:ctrlPr>
                            </m:fPr>
                            <m:num>
                              <m:r>
                                <a:rPr lang="es-ES" sz="1600" b="1" i="1">
                                  <a:latin typeface="Cambria Math"/>
                                </a:rPr>
                                <m:t>𝟏</m:t>
                              </m:r>
                            </m:num>
                            <m:den>
                              <m:sSup>
                                <m:sSupPr>
                                  <m:ctrlPr>
                                    <a:rPr lang="es-ES" sz="1600" b="1" i="1">
                                      <a:latin typeface="Cambria Math" panose="02040503050406030204" pitchFamily="18" charset="0"/>
                                    </a:rPr>
                                  </m:ctrlPr>
                                </m:sSupPr>
                                <m:e>
                                  <m:sSub>
                                    <m:sSubPr>
                                      <m:ctrlPr>
                                        <a:rPr lang="es-ES" sz="1600" b="1" i="1">
                                          <a:latin typeface="Cambria Math" panose="02040503050406030204" pitchFamily="18" charset="0"/>
                                        </a:rPr>
                                      </m:ctrlPr>
                                    </m:sSubPr>
                                    <m:e>
                                      <m:r>
                                        <a:rPr lang="es-ES" sz="1600" b="1" i="1">
                                          <a:latin typeface="Cambria Math"/>
                                        </a:rPr>
                                        <m:t>𝒏</m:t>
                                      </m:r>
                                    </m:e>
                                    <m:sub>
                                      <m:r>
                                        <a:rPr lang="es-ES" sz="1600" b="1" i="1" smtClean="0">
                                          <a:latin typeface="Cambria Math"/>
                                        </a:rPr>
                                        <m:t>𝟐</m:t>
                                      </m:r>
                                    </m:sub>
                                  </m:sSub>
                                </m:e>
                                <m:sup>
                                  <m:r>
                                    <a:rPr lang="es-ES" sz="1600" b="1" i="1">
                                      <a:latin typeface="Cambria Math"/>
                                    </a:rPr>
                                    <m:t>𝟐</m:t>
                                  </m:r>
                                </m:sup>
                              </m:sSup>
                            </m:den>
                          </m:f>
                        </m:e>
                      </m:d>
                    </m:oMath>
                  </m:oMathPara>
                </a14:m>
                <a:endParaRPr lang="es-ES" sz="1600" b="1" dirty="0"/>
              </a:p>
            </p:txBody>
          </p:sp>
        </mc:Choice>
        <mc:Fallback xmlns="">
          <p:sp>
            <p:nvSpPr>
              <p:cNvPr id="50" name="67 Rectángulo"/>
              <p:cNvSpPr>
                <a:spLocks noRot="1" noChangeAspect="1" noMove="1" noResize="1" noEditPoints="1" noAdjustHandles="1" noChangeArrowheads="1" noChangeShapeType="1" noTextEdit="1"/>
              </p:cNvSpPr>
              <p:nvPr/>
            </p:nvSpPr>
            <p:spPr>
              <a:xfrm>
                <a:off x="5139160" y="5385140"/>
                <a:ext cx="2564228" cy="663580"/>
              </a:xfrm>
              <a:prstGeom prst="rect">
                <a:avLst/>
              </a:prstGeom>
              <a:blipFill>
                <a:blip r:embed="rId7"/>
                <a:stretch>
                  <a:fillRect/>
                </a:stretch>
              </a:blipFill>
              <a:effectLst/>
            </p:spPr>
            <p:txBody>
              <a:bodyPr/>
              <a:lstStyle/>
              <a:p>
                <a:r>
                  <a:rPr lang="es-ES">
                    <a:noFill/>
                  </a:rPr>
                  <a:t> </a:t>
                </a:r>
              </a:p>
            </p:txBody>
          </p:sp>
        </mc:Fallback>
      </mc:AlternateContent>
    </p:spTree>
    <p:extLst>
      <p:ext uri="{BB962C8B-B14F-4D97-AF65-F5344CB8AC3E}">
        <p14:creationId xmlns:p14="http://schemas.microsoft.com/office/powerpoint/2010/main" val="39926745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9"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Postulados de Bohr</a:t>
            </a:r>
            <a:endParaRPr lang="es-ES" b="1" dirty="0">
              <a:solidFill>
                <a:srgbClr val="00B0F0"/>
              </a:solidFill>
            </a:endParaRPr>
          </a:p>
        </p:txBody>
      </p:sp>
      <p:sp>
        <p:nvSpPr>
          <p:cNvPr id="76" name="34 CuadroTexto"/>
          <p:cNvSpPr txBox="1"/>
          <p:nvPr/>
        </p:nvSpPr>
        <p:spPr>
          <a:xfrm>
            <a:off x="672940" y="1715043"/>
            <a:ext cx="8176400" cy="338554"/>
          </a:xfrm>
          <a:prstGeom prst="rect">
            <a:avLst/>
          </a:prstGeom>
          <a:noFill/>
        </p:spPr>
        <p:txBody>
          <a:bodyPr wrap="square" rtlCol="0">
            <a:spAutoFit/>
          </a:bodyPr>
          <a:lstStyle/>
          <a:p>
            <a:pPr algn="just"/>
            <a:r>
              <a:rPr lang="es-ES" sz="1600" b="1" dirty="0" smtClean="0"/>
              <a:t>Producción de espectros</a:t>
            </a:r>
            <a:endParaRPr lang="es-ES" sz="1600" b="1" dirty="0"/>
          </a:p>
        </p:txBody>
      </p:sp>
      <p:sp>
        <p:nvSpPr>
          <p:cNvPr id="23" name="30 CuadroTexto"/>
          <p:cNvSpPr txBox="1"/>
          <p:nvPr/>
        </p:nvSpPr>
        <p:spPr>
          <a:xfrm>
            <a:off x="672941" y="2084375"/>
            <a:ext cx="8176400" cy="2539157"/>
          </a:xfrm>
          <a:prstGeom prst="rect">
            <a:avLst/>
          </a:prstGeom>
          <a:noFill/>
        </p:spPr>
        <p:txBody>
          <a:bodyPr wrap="square" rtlCol="0">
            <a:spAutoFit/>
          </a:bodyPr>
          <a:lstStyle/>
          <a:p>
            <a:pPr marL="177800" indent="-177800" algn="just">
              <a:spcAft>
                <a:spcPts val="600"/>
              </a:spcAft>
              <a:buFont typeface="Arial" panose="020B0604020202020204" pitchFamily="34" charset="0"/>
              <a:buChar char="•"/>
            </a:pPr>
            <a:r>
              <a:rPr lang="es-ES" sz="1600" dirty="0" smtClean="0"/>
              <a:t>Al suministrar </a:t>
            </a:r>
            <a:r>
              <a:rPr lang="es-ES" sz="1600" i="1" dirty="0" smtClean="0">
                <a:solidFill>
                  <a:srgbClr val="00B0F0"/>
                </a:solidFill>
              </a:rPr>
              <a:t>energía de excitación</a:t>
            </a:r>
            <a:r>
              <a:rPr lang="es-ES" sz="1600" dirty="0" smtClean="0"/>
              <a:t>, los electrones de los átomos pasan a </a:t>
            </a:r>
            <a:r>
              <a:rPr lang="es-ES" sz="1600" i="1" dirty="0" smtClean="0">
                <a:solidFill>
                  <a:srgbClr val="00B0F0"/>
                </a:solidFill>
              </a:rPr>
              <a:t>niveles superiores</a:t>
            </a:r>
            <a:r>
              <a:rPr lang="es-ES" sz="1600" dirty="0" smtClean="0"/>
              <a:t>, no todos los electrones al mismo nivel.</a:t>
            </a:r>
            <a:endParaRPr lang="es-ES" sz="1600" dirty="0"/>
          </a:p>
          <a:p>
            <a:pPr marL="177800" indent="-177800" algn="just">
              <a:spcAft>
                <a:spcPts val="600"/>
              </a:spcAft>
              <a:buFont typeface="Arial" panose="020B0604020202020204" pitchFamily="34" charset="0"/>
              <a:buChar char="•"/>
            </a:pPr>
            <a:r>
              <a:rPr lang="es-ES" sz="1600" dirty="0"/>
              <a:t>Los electrones </a:t>
            </a:r>
            <a:r>
              <a:rPr lang="es-ES" sz="1600" i="1" dirty="0">
                <a:solidFill>
                  <a:srgbClr val="00B0F0"/>
                </a:solidFill>
              </a:rPr>
              <a:t>volverán a caer </a:t>
            </a:r>
            <a:r>
              <a:rPr lang="es-ES" sz="1600" dirty="0"/>
              <a:t>directamente al nivel inferior, sino que, podrán producirse transiciones intermedias</a:t>
            </a:r>
            <a:r>
              <a:rPr lang="es-ES" sz="1600" dirty="0" smtClean="0"/>
              <a:t>.</a:t>
            </a:r>
            <a:endParaRPr lang="es-ES" sz="1600" dirty="0"/>
          </a:p>
          <a:p>
            <a:pPr marL="177800" indent="-177800" algn="just">
              <a:spcAft>
                <a:spcPts val="600"/>
              </a:spcAft>
              <a:buFont typeface="Arial" panose="020B0604020202020204" pitchFamily="34" charset="0"/>
              <a:buChar char="•"/>
            </a:pPr>
            <a:r>
              <a:rPr lang="es-ES" sz="1600" dirty="0"/>
              <a:t>Los átomos </a:t>
            </a:r>
            <a:r>
              <a:rPr lang="es-ES" sz="1600" i="1" dirty="0">
                <a:solidFill>
                  <a:srgbClr val="00B0F0"/>
                </a:solidFill>
              </a:rPr>
              <a:t>solo emitirán energías </a:t>
            </a:r>
            <a:r>
              <a:rPr lang="es-ES" sz="1600" dirty="0"/>
              <a:t>correspondientes a las </a:t>
            </a:r>
            <a:r>
              <a:rPr lang="es-ES" sz="1600" i="1" dirty="0">
                <a:solidFill>
                  <a:srgbClr val="00B0F0"/>
                </a:solidFill>
              </a:rPr>
              <a:t>diferencia de energía entre las distintas órbitas</a:t>
            </a:r>
            <a:r>
              <a:rPr lang="es-ES" sz="1600" dirty="0" smtClean="0"/>
              <a:t>.</a:t>
            </a:r>
            <a:endParaRPr lang="es-ES" sz="1600" dirty="0"/>
          </a:p>
          <a:p>
            <a:pPr marL="177800" indent="-177800" algn="just">
              <a:spcAft>
                <a:spcPts val="600"/>
              </a:spcAft>
              <a:buFont typeface="Arial" panose="020B0604020202020204" pitchFamily="34" charset="0"/>
              <a:buChar char="•"/>
            </a:pPr>
            <a:r>
              <a:rPr lang="es-ES" sz="1600" dirty="0"/>
              <a:t>Cada una de estas energías corresponden a determinados valores de frecuencia que pueden caer dentro del espectro ultravioleta (serie de Lyman), visible (serie de Balmer) o infrarrojo (los demás</a:t>
            </a:r>
            <a:r>
              <a:rPr lang="es-ES" sz="1600" dirty="0" smtClean="0"/>
              <a:t>).</a:t>
            </a:r>
            <a:endParaRPr lang="es-ES" sz="1600" dirty="0"/>
          </a:p>
        </p:txBody>
      </p:sp>
    </p:spTree>
    <p:extLst>
      <p:ext uri="{BB962C8B-B14F-4D97-AF65-F5344CB8AC3E}">
        <p14:creationId xmlns:p14="http://schemas.microsoft.com/office/powerpoint/2010/main" val="19917463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9" name="39 CuadroTexto"/>
          <p:cNvSpPr txBox="1"/>
          <p:nvPr/>
        </p:nvSpPr>
        <p:spPr>
          <a:xfrm>
            <a:off x="491238" y="1345711"/>
            <a:ext cx="8358102" cy="369332"/>
          </a:xfrm>
          <a:prstGeom prst="rect">
            <a:avLst/>
          </a:prstGeom>
          <a:noFill/>
        </p:spPr>
        <p:txBody>
          <a:bodyPr wrap="square" rtlCol="0">
            <a:spAutoFit/>
          </a:bodyPr>
          <a:lstStyle/>
          <a:p>
            <a:pPr marL="355600" indent="-3556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Postulados de Bohr</a:t>
            </a:r>
            <a:endParaRPr lang="es-ES" b="1" dirty="0">
              <a:solidFill>
                <a:srgbClr val="00B0F0"/>
              </a:solidFill>
            </a:endParaRPr>
          </a:p>
        </p:txBody>
      </p:sp>
      <p:sp>
        <p:nvSpPr>
          <p:cNvPr id="76" name="34 CuadroTexto"/>
          <p:cNvSpPr txBox="1"/>
          <p:nvPr/>
        </p:nvSpPr>
        <p:spPr>
          <a:xfrm>
            <a:off x="672940" y="1715043"/>
            <a:ext cx="8176400" cy="338554"/>
          </a:xfrm>
          <a:prstGeom prst="rect">
            <a:avLst/>
          </a:prstGeom>
          <a:noFill/>
        </p:spPr>
        <p:txBody>
          <a:bodyPr wrap="square" rtlCol="0">
            <a:spAutoFit/>
          </a:bodyPr>
          <a:lstStyle/>
          <a:p>
            <a:pPr algn="just"/>
            <a:r>
              <a:rPr lang="es-ES" sz="1600" b="1" dirty="0" smtClean="0"/>
              <a:t>Producción de espectros</a:t>
            </a:r>
            <a:endParaRPr lang="es-ES" sz="1600" b="1" dirty="0"/>
          </a:p>
        </p:txBody>
      </p:sp>
      <p:cxnSp>
        <p:nvCxnSpPr>
          <p:cNvPr id="8" name="13 Conector recto"/>
          <p:cNvCxnSpPr/>
          <p:nvPr/>
        </p:nvCxnSpPr>
        <p:spPr bwMode="auto">
          <a:xfrm>
            <a:off x="2146827" y="5044898"/>
            <a:ext cx="5036845" cy="98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14 Conector recto"/>
          <p:cNvCxnSpPr/>
          <p:nvPr/>
        </p:nvCxnSpPr>
        <p:spPr bwMode="auto">
          <a:xfrm>
            <a:off x="2129545" y="3943533"/>
            <a:ext cx="5044890" cy="322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15 Conector recto"/>
          <p:cNvCxnSpPr/>
          <p:nvPr/>
        </p:nvCxnSpPr>
        <p:spPr bwMode="auto">
          <a:xfrm>
            <a:off x="2149970" y="3417203"/>
            <a:ext cx="5042938" cy="307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16 Conector recto"/>
          <p:cNvCxnSpPr/>
          <p:nvPr/>
        </p:nvCxnSpPr>
        <p:spPr bwMode="auto">
          <a:xfrm>
            <a:off x="2140543" y="3011851"/>
            <a:ext cx="5043129" cy="203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17 Conector recto"/>
          <p:cNvCxnSpPr/>
          <p:nvPr/>
        </p:nvCxnSpPr>
        <p:spPr bwMode="auto">
          <a:xfrm flipV="1">
            <a:off x="2131116" y="2773736"/>
            <a:ext cx="5043319" cy="244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18 Conector recto"/>
          <p:cNvCxnSpPr/>
          <p:nvPr/>
        </p:nvCxnSpPr>
        <p:spPr bwMode="auto">
          <a:xfrm flipV="1">
            <a:off x="2131116" y="2690608"/>
            <a:ext cx="5061792" cy="73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19 Conector recto"/>
          <p:cNvCxnSpPr/>
          <p:nvPr/>
        </p:nvCxnSpPr>
        <p:spPr bwMode="auto">
          <a:xfrm>
            <a:off x="2131116" y="2597071"/>
            <a:ext cx="5052556" cy="11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 name="20 CuadroTexto"/>
          <p:cNvSpPr txBox="1"/>
          <p:nvPr/>
        </p:nvSpPr>
        <p:spPr>
          <a:xfrm>
            <a:off x="1478908" y="4851982"/>
            <a:ext cx="668740" cy="307777"/>
          </a:xfrm>
          <a:prstGeom prst="rect">
            <a:avLst/>
          </a:prstGeom>
          <a:noFill/>
        </p:spPr>
        <p:txBody>
          <a:bodyPr wrap="square" rtlCol="0">
            <a:spAutoFit/>
          </a:bodyPr>
          <a:lstStyle/>
          <a:p>
            <a:r>
              <a:rPr lang="es-ES" sz="1400" dirty="0" smtClean="0">
                <a:latin typeface="+mj-lt"/>
              </a:rPr>
              <a:t>n = 1</a:t>
            </a:r>
            <a:endParaRPr lang="es-ES" sz="1400" dirty="0">
              <a:latin typeface="+mj-lt"/>
            </a:endParaRPr>
          </a:p>
        </p:txBody>
      </p:sp>
      <p:sp>
        <p:nvSpPr>
          <p:cNvPr id="17" name="21 CuadroTexto"/>
          <p:cNvSpPr txBox="1"/>
          <p:nvPr/>
        </p:nvSpPr>
        <p:spPr>
          <a:xfrm>
            <a:off x="1397203" y="3769472"/>
            <a:ext cx="746161" cy="307777"/>
          </a:xfrm>
          <a:prstGeom prst="rect">
            <a:avLst/>
          </a:prstGeom>
          <a:noFill/>
        </p:spPr>
        <p:txBody>
          <a:bodyPr wrap="square" rtlCol="0">
            <a:spAutoFit/>
          </a:bodyPr>
          <a:lstStyle/>
          <a:p>
            <a:r>
              <a:rPr lang="es-ES" sz="1400" dirty="0" smtClean="0">
                <a:latin typeface="+mj-lt"/>
              </a:rPr>
              <a:t>n = 2</a:t>
            </a:r>
            <a:endParaRPr lang="es-ES" sz="1400" dirty="0">
              <a:latin typeface="+mj-lt"/>
            </a:endParaRPr>
          </a:p>
        </p:txBody>
      </p:sp>
      <p:sp>
        <p:nvSpPr>
          <p:cNvPr id="18" name="22 CuadroTexto"/>
          <p:cNvSpPr txBox="1"/>
          <p:nvPr/>
        </p:nvSpPr>
        <p:spPr>
          <a:xfrm>
            <a:off x="1397203" y="3277308"/>
            <a:ext cx="746161" cy="307777"/>
          </a:xfrm>
          <a:prstGeom prst="rect">
            <a:avLst/>
          </a:prstGeom>
          <a:noFill/>
        </p:spPr>
        <p:txBody>
          <a:bodyPr wrap="square" rtlCol="0">
            <a:spAutoFit/>
          </a:bodyPr>
          <a:lstStyle/>
          <a:p>
            <a:r>
              <a:rPr lang="es-ES" sz="1400" dirty="0" smtClean="0">
                <a:latin typeface="+mj-lt"/>
              </a:rPr>
              <a:t>n = 3</a:t>
            </a:r>
            <a:endParaRPr lang="es-ES" sz="1400" dirty="0">
              <a:latin typeface="+mj-lt"/>
            </a:endParaRPr>
          </a:p>
        </p:txBody>
      </p:sp>
      <p:sp>
        <p:nvSpPr>
          <p:cNvPr id="19" name="23 CuadroTexto"/>
          <p:cNvSpPr txBox="1"/>
          <p:nvPr/>
        </p:nvSpPr>
        <p:spPr>
          <a:xfrm>
            <a:off x="1391411" y="2853500"/>
            <a:ext cx="746161" cy="307777"/>
          </a:xfrm>
          <a:prstGeom prst="rect">
            <a:avLst/>
          </a:prstGeom>
          <a:noFill/>
        </p:spPr>
        <p:txBody>
          <a:bodyPr wrap="square" rtlCol="0">
            <a:spAutoFit/>
          </a:bodyPr>
          <a:lstStyle/>
          <a:p>
            <a:r>
              <a:rPr lang="es-ES" sz="1400" dirty="0" smtClean="0">
                <a:latin typeface="+mj-lt"/>
              </a:rPr>
              <a:t>n = 4</a:t>
            </a:r>
            <a:endParaRPr lang="es-ES" sz="1400" dirty="0">
              <a:latin typeface="+mj-lt"/>
            </a:endParaRPr>
          </a:p>
        </p:txBody>
      </p:sp>
      <p:sp>
        <p:nvSpPr>
          <p:cNvPr id="20" name="24 CuadroTexto"/>
          <p:cNvSpPr txBox="1"/>
          <p:nvPr/>
        </p:nvSpPr>
        <p:spPr>
          <a:xfrm>
            <a:off x="1409281" y="2622051"/>
            <a:ext cx="746161" cy="307777"/>
          </a:xfrm>
          <a:prstGeom prst="rect">
            <a:avLst/>
          </a:prstGeom>
          <a:noFill/>
        </p:spPr>
        <p:txBody>
          <a:bodyPr wrap="square" rtlCol="0">
            <a:spAutoFit/>
          </a:bodyPr>
          <a:lstStyle/>
          <a:p>
            <a:r>
              <a:rPr lang="es-ES" sz="1400" dirty="0" smtClean="0">
                <a:latin typeface="+mj-lt"/>
              </a:rPr>
              <a:t>n = 5</a:t>
            </a:r>
            <a:endParaRPr lang="es-ES" sz="1400" dirty="0">
              <a:latin typeface="+mj-lt"/>
            </a:endParaRPr>
          </a:p>
        </p:txBody>
      </p:sp>
      <p:sp>
        <p:nvSpPr>
          <p:cNvPr id="21" name="25 CuadroTexto"/>
          <p:cNvSpPr txBox="1"/>
          <p:nvPr/>
        </p:nvSpPr>
        <p:spPr>
          <a:xfrm>
            <a:off x="1372710" y="2377940"/>
            <a:ext cx="884119" cy="307777"/>
          </a:xfrm>
          <a:prstGeom prst="rect">
            <a:avLst/>
          </a:prstGeom>
          <a:noFill/>
        </p:spPr>
        <p:txBody>
          <a:bodyPr wrap="square" rtlCol="0">
            <a:spAutoFit/>
          </a:bodyPr>
          <a:lstStyle/>
          <a:p>
            <a:r>
              <a:rPr lang="es-ES" sz="1400" dirty="0" smtClean="0">
                <a:latin typeface="+mj-lt"/>
              </a:rPr>
              <a:t>n = </a:t>
            </a:r>
            <a:r>
              <a:rPr lang="es-ES" sz="1400" dirty="0" smtClean="0">
                <a:latin typeface="+mj-lt"/>
                <a:sym typeface="Symbol"/>
              </a:rPr>
              <a:t></a:t>
            </a:r>
            <a:endParaRPr lang="es-ES" sz="1400" dirty="0">
              <a:latin typeface="+mj-lt"/>
            </a:endParaRPr>
          </a:p>
        </p:txBody>
      </p:sp>
      <p:cxnSp>
        <p:nvCxnSpPr>
          <p:cNvPr id="22" name="26 Conector recto de flecha"/>
          <p:cNvCxnSpPr/>
          <p:nvPr/>
        </p:nvCxnSpPr>
        <p:spPr bwMode="auto">
          <a:xfrm rot="5400000">
            <a:off x="1013233" y="3814389"/>
            <a:ext cx="2450306" cy="4747"/>
          </a:xfrm>
          <a:prstGeom prst="straightConnector1">
            <a:avLst/>
          </a:prstGeom>
          <a:solidFill>
            <a:schemeClr val="accent1"/>
          </a:solidFill>
          <a:ln w="15875" cap="flat" cmpd="sng" algn="ctr">
            <a:solidFill>
              <a:srgbClr val="660066"/>
            </a:solidFill>
            <a:prstDash val="solid"/>
            <a:round/>
            <a:headEnd type="none" w="med" len="med"/>
            <a:tailEnd type="triangle"/>
          </a:ln>
          <a:effectLst/>
        </p:spPr>
      </p:cxnSp>
      <p:cxnSp>
        <p:nvCxnSpPr>
          <p:cNvPr id="24" name="28 Conector recto de flecha"/>
          <p:cNvCxnSpPr/>
          <p:nvPr/>
        </p:nvCxnSpPr>
        <p:spPr bwMode="auto">
          <a:xfrm rot="16200000" flipH="1">
            <a:off x="1338292" y="3908451"/>
            <a:ext cx="2270899" cy="5553"/>
          </a:xfrm>
          <a:prstGeom prst="straightConnector1">
            <a:avLst/>
          </a:prstGeom>
          <a:solidFill>
            <a:schemeClr val="accent1"/>
          </a:solidFill>
          <a:ln w="15875" cap="flat" cmpd="sng" algn="ctr">
            <a:solidFill>
              <a:srgbClr val="660066"/>
            </a:solidFill>
            <a:prstDash val="solid"/>
            <a:round/>
            <a:headEnd type="none" w="med" len="med"/>
            <a:tailEnd type="triangle"/>
          </a:ln>
          <a:effectLst/>
        </p:spPr>
      </p:cxnSp>
      <p:cxnSp>
        <p:nvCxnSpPr>
          <p:cNvPr id="25" name="31 Conector recto de flecha"/>
          <p:cNvCxnSpPr/>
          <p:nvPr/>
        </p:nvCxnSpPr>
        <p:spPr bwMode="auto">
          <a:xfrm rot="16200000" flipH="1">
            <a:off x="1221063" y="3865039"/>
            <a:ext cx="2352954" cy="5555"/>
          </a:xfrm>
          <a:prstGeom prst="straightConnector1">
            <a:avLst/>
          </a:prstGeom>
          <a:solidFill>
            <a:schemeClr val="accent1"/>
          </a:solidFill>
          <a:ln w="15875" cap="flat" cmpd="sng" algn="ctr">
            <a:solidFill>
              <a:srgbClr val="660066"/>
            </a:solidFill>
            <a:prstDash val="solid"/>
            <a:round/>
            <a:headEnd type="none" w="med" len="med"/>
            <a:tailEnd type="triangle"/>
          </a:ln>
          <a:effectLst/>
        </p:spPr>
      </p:cxnSp>
      <p:cxnSp>
        <p:nvCxnSpPr>
          <p:cNvPr id="26" name="32 Conector recto de flecha"/>
          <p:cNvCxnSpPr/>
          <p:nvPr/>
        </p:nvCxnSpPr>
        <p:spPr bwMode="auto">
          <a:xfrm rot="5400000">
            <a:off x="1529578" y="4028298"/>
            <a:ext cx="2039139" cy="2383"/>
          </a:xfrm>
          <a:prstGeom prst="straightConnector1">
            <a:avLst/>
          </a:prstGeom>
          <a:solidFill>
            <a:schemeClr val="accent1"/>
          </a:solidFill>
          <a:ln w="15875" cap="flat" cmpd="sng" algn="ctr">
            <a:solidFill>
              <a:srgbClr val="660066"/>
            </a:solidFill>
            <a:prstDash val="solid"/>
            <a:round/>
            <a:headEnd type="none" w="med" len="med"/>
            <a:tailEnd type="triangle"/>
          </a:ln>
          <a:effectLst/>
        </p:spPr>
      </p:cxnSp>
      <p:cxnSp>
        <p:nvCxnSpPr>
          <p:cNvPr id="27" name="33 Conector recto de flecha"/>
          <p:cNvCxnSpPr/>
          <p:nvPr/>
        </p:nvCxnSpPr>
        <p:spPr bwMode="auto">
          <a:xfrm rot="5400000">
            <a:off x="1815832" y="4224173"/>
            <a:ext cx="1637973" cy="7037"/>
          </a:xfrm>
          <a:prstGeom prst="straightConnector1">
            <a:avLst/>
          </a:prstGeom>
          <a:solidFill>
            <a:schemeClr val="accent1"/>
          </a:solidFill>
          <a:ln w="15875" cap="flat" cmpd="sng" algn="ctr">
            <a:solidFill>
              <a:srgbClr val="660066"/>
            </a:solidFill>
            <a:prstDash val="solid"/>
            <a:round/>
            <a:headEnd type="none" w="med" len="med"/>
            <a:tailEnd type="triangle"/>
          </a:ln>
          <a:effectLst/>
        </p:spPr>
      </p:cxnSp>
      <p:cxnSp>
        <p:nvCxnSpPr>
          <p:cNvPr id="28" name="35 Conector recto de flecha"/>
          <p:cNvCxnSpPr/>
          <p:nvPr/>
        </p:nvCxnSpPr>
        <p:spPr bwMode="auto">
          <a:xfrm rot="16200000" flipH="1">
            <a:off x="2167065" y="4494334"/>
            <a:ext cx="1104571" cy="109"/>
          </a:xfrm>
          <a:prstGeom prst="straightConnector1">
            <a:avLst/>
          </a:prstGeom>
          <a:solidFill>
            <a:schemeClr val="accent1"/>
          </a:solidFill>
          <a:ln w="15875" cap="flat" cmpd="sng" algn="ctr">
            <a:solidFill>
              <a:srgbClr val="660066"/>
            </a:solidFill>
            <a:prstDash val="solid"/>
            <a:round/>
            <a:headEnd type="none" w="med" len="med"/>
            <a:tailEnd type="triangle"/>
          </a:ln>
          <a:effectLst/>
        </p:spPr>
      </p:cxnSp>
      <p:cxnSp>
        <p:nvCxnSpPr>
          <p:cNvPr id="29" name="36 Conector recto de flecha"/>
          <p:cNvCxnSpPr/>
          <p:nvPr/>
        </p:nvCxnSpPr>
        <p:spPr bwMode="auto">
          <a:xfrm rot="16200000" flipH="1">
            <a:off x="2857521" y="3255977"/>
            <a:ext cx="1366835" cy="9521"/>
          </a:xfrm>
          <a:prstGeom prst="straightConnector1">
            <a:avLst/>
          </a:prstGeom>
          <a:solidFill>
            <a:schemeClr val="accent1"/>
          </a:solidFill>
          <a:ln w="15875" cap="flat" cmpd="sng" algn="ctr">
            <a:solidFill>
              <a:srgbClr val="660066"/>
            </a:solidFill>
            <a:prstDash val="solid"/>
            <a:round/>
            <a:headEnd type="none" w="med" len="med"/>
            <a:tailEnd type="triangle"/>
          </a:ln>
          <a:effectLst/>
        </p:spPr>
      </p:cxnSp>
      <p:cxnSp>
        <p:nvCxnSpPr>
          <p:cNvPr id="30" name="37 Conector recto de flecha"/>
          <p:cNvCxnSpPr/>
          <p:nvPr/>
        </p:nvCxnSpPr>
        <p:spPr bwMode="auto">
          <a:xfrm rot="16200000" flipH="1">
            <a:off x="3068946" y="3305479"/>
            <a:ext cx="1257437" cy="10395"/>
          </a:xfrm>
          <a:prstGeom prst="straightConnector1">
            <a:avLst/>
          </a:prstGeom>
          <a:solidFill>
            <a:schemeClr val="accent1"/>
          </a:solidFill>
          <a:ln w="15875" cap="flat" cmpd="sng" algn="ctr">
            <a:solidFill>
              <a:srgbClr val="008000"/>
            </a:solidFill>
            <a:prstDash val="solid"/>
            <a:round/>
            <a:headEnd type="none" w="med" len="med"/>
            <a:tailEnd type="triangle"/>
          </a:ln>
          <a:effectLst/>
        </p:spPr>
      </p:cxnSp>
      <p:cxnSp>
        <p:nvCxnSpPr>
          <p:cNvPr id="31" name="38 Conector recto de flecha"/>
          <p:cNvCxnSpPr/>
          <p:nvPr/>
        </p:nvCxnSpPr>
        <p:spPr bwMode="auto">
          <a:xfrm rot="16200000" flipH="1">
            <a:off x="3206596" y="3351318"/>
            <a:ext cx="1164055" cy="4158"/>
          </a:xfrm>
          <a:prstGeom prst="straightConnector1">
            <a:avLst/>
          </a:prstGeom>
          <a:solidFill>
            <a:schemeClr val="accent1"/>
          </a:solidFill>
          <a:ln w="15875" cap="flat" cmpd="sng" algn="ctr">
            <a:solidFill>
              <a:schemeClr val="bg1">
                <a:lumMod val="50000"/>
              </a:schemeClr>
            </a:solidFill>
            <a:prstDash val="solid"/>
            <a:round/>
            <a:headEnd type="none" w="med" len="med"/>
            <a:tailEnd type="triangle"/>
          </a:ln>
          <a:effectLst/>
        </p:spPr>
      </p:cxnSp>
      <p:cxnSp>
        <p:nvCxnSpPr>
          <p:cNvPr id="32" name="39 Conector recto de flecha"/>
          <p:cNvCxnSpPr/>
          <p:nvPr/>
        </p:nvCxnSpPr>
        <p:spPr bwMode="auto">
          <a:xfrm rot="5400000">
            <a:off x="3427976" y="3473456"/>
            <a:ext cx="928385" cy="5267"/>
          </a:xfrm>
          <a:prstGeom prst="straightConnector1">
            <a:avLst/>
          </a:prstGeom>
          <a:solidFill>
            <a:schemeClr val="accent1"/>
          </a:solidFill>
          <a:ln w="15875" cap="flat" cmpd="sng" algn="ctr">
            <a:solidFill>
              <a:srgbClr val="FF9900"/>
            </a:solidFill>
            <a:prstDash val="solid"/>
            <a:round/>
            <a:headEnd type="none" w="med" len="med"/>
            <a:tailEnd type="triangle"/>
          </a:ln>
          <a:effectLst/>
        </p:spPr>
      </p:cxnSp>
      <p:cxnSp>
        <p:nvCxnSpPr>
          <p:cNvPr id="33" name="40 Conector recto de flecha"/>
          <p:cNvCxnSpPr/>
          <p:nvPr/>
        </p:nvCxnSpPr>
        <p:spPr bwMode="auto">
          <a:xfrm rot="5400000">
            <a:off x="3711323" y="3679719"/>
            <a:ext cx="536972" cy="1441"/>
          </a:xfrm>
          <a:prstGeom prst="straightConnector1">
            <a:avLst/>
          </a:prstGeom>
          <a:solidFill>
            <a:schemeClr val="accent1"/>
          </a:solidFill>
          <a:ln w="15875" cap="flat" cmpd="sng" algn="ctr">
            <a:solidFill>
              <a:srgbClr val="C00000"/>
            </a:solidFill>
            <a:prstDash val="solid"/>
            <a:round/>
            <a:headEnd type="none" w="med" len="med"/>
            <a:tailEnd type="triangle"/>
          </a:ln>
          <a:effectLst/>
        </p:spPr>
      </p:cxnSp>
      <p:cxnSp>
        <p:nvCxnSpPr>
          <p:cNvPr id="34" name="41 Conector recto de flecha"/>
          <p:cNvCxnSpPr/>
          <p:nvPr/>
        </p:nvCxnSpPr>
        <p:spPr bwMode="auto">
          <a:xfrm rot="16200000" flipH="1">
            <a:off x="4345801" y="2996419"/>
            <a:ext cx="823913" cy="4765"/>
          </a:xfrm>
          <a:prstGeom prst="straightConnector1">
            <a:avLst/>
          </a:prstGeom>
          <a:solidFill>
            <a:schemeClr val="accent1"/>
          </a:solidFill>
          <a:ln w="15875" cap="flat" cmpd="sng" algn="ctr">
            <a:solidFill>
              <a:srgbClr val="FF0000"/>
            </a:solidFill>
            <a:prstDash val="solid"/>
            <a:round/>
            <a:headEnd type="none" w="med" len="med"/>
            <a:tailEnd type="triangle"/>
          </a:ln>
          <a:effectLst/>
        </p:spPr>
      </p:cxnSp>
      <p:cxnSp>
        <p:nvCxnSpPr>
          <p:cNvPr id="35" name="42 Conector recto de flecha"/>
          <p:cNvCxnSpPr/>
          <p:nvPr/>
        </p:nvCxnSpPr>
        <p:spPr bwMode="auto">
          <a:xfrm rot="5400000">
            <a:off x="4549522" y="3046300"/>
            <a:ext cx="727470" cy="1442"/>
          </a:xfrm>
          <a:prstGeom prst="straightConnector1">
            <a:avLst/>
          </a:prstGeom>
          <a:solidFill>
            <a:schemeClr val="accent1"/>
          </a:solidFill>
          <a:ln w="15875" cap="flat" cmpd="sng" algn="ctr">
            <a:solidFill>
              <a:srgbClr val="FF0000"/>
            </a:solidFill>
            <a:prstDash val="solid"/>
            <a:round/>
            <a:headEnd type="none" w="med" len="med"/>
            <a:tailEnd type="triangle"/>
          </a:ln>
          <a:effectLst/>
        </p:spPr>
      </p:cxnSp>
      <p:cxnSp>
        <p:nvCxnSpPr>
          <p:cNvPr id="36" name="43 Conector recto de flecha"/>
          <p:cNvCxnSpPr/>
          <p:nvPr/>
        </p:nvCxnSpPr>
        <p:spPr bwMode="auto">
          <a:xfrm rot="5400000">
            <a:off x="4678110" y="3089165"/>
            <a:ext cx="641745" cy="1442"/>
          </a:xfrm>
          <a:prstGeom prst="straightConnector1">
            <a:avLst/>
          </a:prstGeom>
          <a:solidFill>
            <a:schemeClr val="accent1"/>
          </a:solidFill>
          <a:ln w="15875" cap="flat" cmpd="sng" algn="ctr">
            <a:solidFill>
              <a:srgbClr val="FF0000"/>
            </a:solidFill>
            <a:prstDash val="solid"/>
            <a:round/>
            <a:headEnd type="none" w="med" len="med"/>
            <a:tailEnd type="triangle"/>
          </a:ln>
          <a:effectLst/>
        </p:spPr>
      </p:cxnSp>
      <p:cxnSp>
        <p:nvCxnSpPr>
          <p:cNvPr id="37" name="44 Conector recto de flecha"/>
          <p:cNvCxnSpPr/>
          <p:nvPr/>
        </p:nvCxnSpPr>
        <p:spPr bwMode="auto">
          <a:xfrm rot="5400000">
            <a:off x="4874439" y="3205974"/>
            <a:ext cx="414339" cy="4759"/>
          </a:xfrm>
          <a:prstGeom prst="straightConnector1">
            <a:avLst/>
          </a:prstGeom>
          <a:solidFill>
            <a:schemeClr val="accent1"/>
          </a:solidFill>
          <a:ln w="15875" cap="flat" cmpd="sng" algn="ctr">
            <a:solidFill>
              <a:srgbClr val="FF0000"/>
            </a:solidFill>
            <a:prstDash val="solid"/>
            <a:round/>
            <a:headEnd type="none" w="med" len="med"/>
            <a:tailEnd type="triangle"/>
          </a:ln>
          <a:effectLst/>
        </p:spPr>
      </p:cxnSp>
      <p:cxnSp>
        <p:nvCxnSpPr>
          <p:cNvPr id="38" name="45 Conector recto de flecha"/>
          <p:cNvCxnSpPr/>
          <p:nvPr/>
        </p:nvCxnSpPr>
        <p:spPr bwMode="auto">
          <a:xfrm rot="5400000">
            <a:off x="5568699" y="2803414"/>
            <a:ext cx="432199" cy="1442"/>
          </a:xfrm>
          <a:prstGeom prst="straightConnector1">
            <a:avLst/>
          </a:prstGeom>
          <a:solidFill>
            <a:schemeClr val="accent1"/>
          </a:solidFill>
          <a:ln w="15875" cap="flat" cmpd="sng" algn="ctr">
            <a:solidFill>
              <a:srgbClr val="FF3300"/>
            </a:solidFill>
            <a:prstDash val="solid"/>
            <a:round/>
            <a:headEnd type="none" w="med" len="med"/>
            <a:tailEnd type="triangle"/>
          </a:ln>
          <a:effectLst/>
        </p:spPr>
      </p:cxnSp>
      <p:cxnSp>
        <p:nvCxnSpPr>
          <p:cNvPr id="39" name="46 Conector recto de flecha"/>
          <p:cNvCxnSpPr/>
          <p:nvPr/>
        </p:nvCxnSpPr>
        <p:spPr bwMode="auto">
          <a:xfrm rot="16200000" flipH="1">
            <a:off x="5771105" y="2854864"/>
            <a:ext cx="327423" cy="3320"/>
          </a:xfrm>
          <a:prstGeom prst="straightConnector1">
            <a:avLst/>
          </a:prstGeom>
          <a:solidFill>
            <a:schemeClr val="accent1"/>
          </a:solidFill>
          <a:ln w="15875" cap="flat" cmpd="sng" algn="ctr">
            <a:solidFill>
              <a:srgbClr val="FF3300"/>
            </a:solidFill>
            <a:prstDash val="solid"/>
            <a:round/>
            <a:headEnd type="none" w="med" len="med"/>
            <a:tailEnd type="triangle"/>
          </a:ln>
          <a:effectLst/>
        </p:spPr>
      </p:cxnSp>
      <p:cxnSp>
        <p:nvCxnSpPr>
          <p:cNvPr id="40" name="47 Conector recto de flecha"/>
          <p:cNvCxnSpPr/>
          <p:nvPr/>
        </p:nvCxnSpPr>
        <p:spPr bwMode="auto">
          <a:xfrm rot="16200000" flipH="1">
            <a:off x="5892551" y="2900106"/>
            <a:ext cx="227409" cy="3319"/>
          </a:xfrm>
          <a:prstGeom prst="straightConnector1">
            <a:avLst/>
          </a:prstGeom>
          <a:solidFill>
            <a:schemeClr val="accent1"/>
          </a:solidFill>
          <a:ln w="15875" cap="flat" cmpd="sng" algn="ctr">
            <a:solidFill>
              <a:srgbClr val="FF3300"/>
            </a:solidFill>
            <a:prstDash val="solid"/>
            <a:round/>
            <a:headEnd type="none" w="med" len="med"/>
            <a:tailEnd type="triangle"/>
          </a:ln>
          <a:effectLst/>
        </p:spPr>
      </p:cxnSp>
      <p:cxnSp>
        <p:nvCxnSpPr>
          <p:cNvPr id="41" name="48 Conector recto"/>
          <p:cNvCxnSpPr/>
          <p:nvPr/>
        </p:nvCxnSpPr>
        <p:spPr bwMode="auto">
          <a:xfrm>
            <a:off x="2135879" y="2639933"/>
            <a:ext cx="5047793" cy="449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49 Conector recto de flecha"/>
          <p:cNvCxnSpPr/>
          <p:nvPr/>
        </p:nvCxnSpPr>
        <p:spPr bwMode="auto">
          <a:xfrm rot="16200000" flipH="1">
            <a:off x="2964677" y="3286933"/>
            <a:ext cx="1309685" cy="4759"/>
          </a:xfrm>
          <a:prstGeom prst="straightConnector1">
            <a:avLst/>
          </a:prstGeom>
          <a:solidFill>
            <a:schemeClr val="accent1"/>
          </a:solidFill>
          <a:ln w="15875" cap="flat" cmpd="sng" algn="ctr">
            <a:solidFill>
              <a:srgbClr val="1C47D2"/>
            </a:solidFill>
            <a:prstDash val="solid"/>
            <a:round/>
            <a:headEnd type="none" w="med" len="med"/>
            <a:tailEnd type="triangle"/>
          </a:ln>
          <a:effectLst/>
        </p:spPr>
      </p:cxnSp>
      <p:cxnSp>
        <p:nvCxnSpPr>
          <p:cNvPr id="43" name="50 Conector recto de flecha"/>
          <p:cNvCxnSpPr/>
          <p:nvPr/>
        </p:nvCxnSpPr>
        <p:spPr bwMode="auto">
          <a:xfrm rot="5400000">
            <a:off x="1112055" y="3834630"/>
            <a:ext cx="2414587" cy="4747"/>
          </a:xfrm>
          <a:prstGeom prst="straightConnector1">
            <a:avLst/>
          </a:prstGeom>
          <a:solidFill>
            <a:schemeClr val="accent1"/>
          </a:solidFill>
          <a:ln w="15875" cap="flat" cmpd="sng" algn="ctr">
            <a:solidFill>
              <a:srgbClr val="660066"/>
            </a:solidFill>
            <a:prstDash val="solid"/>
            <a:round/>
            <a:headEnd type="none" w="med" len="med"/>
            <a:tailEnd type="triangle"/>
          </a:ln>
          <a:effectLst/>
        </p:spPr>
      </p:cxnSp>
      <p:cxnSp>
        <p:nvCxnSpPr>
          <p:cNvPr id="44" name="51 Conector recto de flecha"/>
          <p:cNvCxnSpPr/>
          <p:nvPr/>
        </p:nvCxnSpPr>
        <p:spPr bwMode="auto">
          <a:xfrm rot="16200000" flipH="1">
            <a:off x="4445815" y="3020236"/>
            <a:ext cx="776287" cy="4760"/>
          </a:xfrm>
          <a:prstGeom prst="straightConnector1">
            <a:avLst/>
          </a:prstGeom>
          <a:solidFill>
            <a:schemeClr val="accent1"/>
          </a:solidFill>
          <a:ln w="15875" cap="flat" cmpd="sng" algn="ctr">
            <a:solidFill>
              <a:srgbClr val="FF0000"/>
            </a:solidFill>
            <a:prstDash val="solid"/>
            <a:round/>
            <a:headEnd type="none" w="med" len="med"/>
            <a:tailEnd type="triangle"/>
          </a:ln>
          <a:effectLst/>
        </p:spPr>
      </p:cxnSp>
      <p:cxnSp>
        <p:nvCxnSpPr>
          <p:cNvPr id="45" name="52 Conector recto de flecha"/>
          <p:cNvCxnSpPr/>
          <p:nvPr/>
        </p:nvCxnSpPr>
        <p:spPr bwMode="auto">
          <a:xfrm rot="5400000">
            <a:off x="5671095" y="2824846"/>
            <a:ext cx="379810" cy="1445"/>
          </a:xfrm>
          <a:prstGeom prst="straightConnector1">
            <a:avLst/>
          </a:prstGeom>
          <a:solidFill>
            <a:schemeClr val="accent1"/>
          </a:solidFill>
          <a:ln w="15875" cap="flat" cmpd="sng" algn="ctr">
            <a:solidFill>
              <a:srgbClr val="FF3300"/>
            </a:solidFill>
            <a:prstDash val="solid"/>
            <a:round/>
            <a:headEnd type="none" w="med" len="med"/>
            <a:tailEnd type="triangle"/>
          </a:ln>
          <a:effectLst/>
        </p:spPr>
      </p:cxnSp>
      <p:cxnSp>
        <p:nvCxnSpPr>
          <p:cNvPr id="46" name="53 Conector recto de flecha"/>
          <p:cNvCxnSpPr/>
          <p:nvPr/>
        </p:nvCxnSpPr>
        <p:spPr bwMode="auto">
          <a:xfrm rot="16200000" flipH="1">
            <a:off x="6521198" y="2681032"/>
            <a:ext cx="189311" cy="3317"/>
          </a:xfrm>
          <a:prstGeom prst="straightConnector1">
            <a:avLst/>
          </a:prstGeom>
          <a:solidFill>
            <a:schemeClr val="accent1"/>
          </a:solidFill>
          <a:ln w="15875" cap="flat" cmpd="sng" algn="ctr">
            <a:solidFill>
              <a:srgbClr val="FF3300"/>
            </a:solidFill>
            <a:prstDash val="solid"/>
            <a:round/>
            <a:headEnd type="none" w="med" len="med"/>
            <a:tailEnd type="triangle"/>
          </a:ln>
          <a:effectLst/>
        </p:spPr>
      </p:cxnSp>
      <p:cxnSp>
        <p:nvCxnSpPr>
          <p:cNvPr id="47" name="54 Conector recto de flecha"/>
          <p:cNvCxnSpPr/>
          <p:nvPr/>
        </p:nvCxnSpPr>
        <p:spPr bwMode="auto">
          <a:xfrm rot="16200000" flipH="1">
            <a:off x="6618830" y="2707224"/>
            <a:ext cx="146446" cy="3317"/>
          </a:xfrm>
          <a:prstGeom prst="straightConnector1">
            <a:avLst/>
          </a:prstGeom>
          <a:solidFill>
            <a:schemeClr val="accent1"/>
          </a:solidFill>
          <a:ln w="15875" cap="flat" cmpd="sng" algn="ctr">
            <a:solidFill>
              <a:srgbClr val="FF3300"/>
            </a:solidFill>
            <a:prstDash val="solid"/>
            <a:round/>
            <a:headEnd type="none" w="med" len="med"/>
            <a:tailEnd type="triangle"/>
          </a:ln>
          <a:effectLst/>
        </p:spPr>
      </p:cxnSp>
      <p:cxnSp>
        <p:nvCxnSpPr>
          <p:cNvPr id="48" name="55 Conector recto de flecha"/>
          <p:cNvCxnSpPr/>
          <p:nvPr/>
        </p:nvCxnSpPr>
        <p:spPr bwMode="auto">
          <a:xfrm rot="5400000">
            <a:off x="6718754" y="2731524"/>
            <a:ext cx="87453" cy="4184"/>
          </a:xfrm>
          <a:prstGeom prst="straightConnector1">
            <a:avLst/>
          </a:prstGeom>
          <a:solidFill>
            <a:schemeClr val="accent1"/>
          </a:solidFill>
          <a:ln w="15875" cap="flat" cmpd="sng" algn="ctr">
            <a:solidFill>
              <a:srgbClr val="FF3300"/>
            </a:solidFill>
            <a:prstDash val="solid"/>
            <a:round/>
            <a:headEnd type="none" w="med" len="med"/>
            <a:tailEnd type="triangle"/>
          </a:ln>
          <a:effectLst/>
        </p:spPr>
      </p:cxnSp>
      <p:sp>
        <p:nvSpPr>
          <p:cNvPr id="49" name="56 CuadroTexto"/>
          <p:cNvSpPr txBox="1"/>
          <p:nvPr/>
        </p:nvSpPr>
        <p:spPr>
          <a:xfrm>
            <a:off x="2130115" y="5076257"/>
            <a:ext cx="945580" cy="307777"/>
          </a:xfrm>
          <a:prstGeom prst="rect">
            <a:avLst/>
          </a:prstGeom>
          <a:noFill/>
        </p:spPr>
        <p:txBody>
          <a:bodyPr wrap="square" rtlCol="0">
            <a:spAutoFit/>
          </a:bodyPr>
          <a:lstStyle/>
          <a:p>
            <a:r>
              <a:rPr lang="es-ES" sz="1400" b="1" dirty="0" smtClean="0">
                <a:solidFill>
                  <a:srgbClr val="7030A0"/>
                </a:solidFill>
                <a:latin typeface="+mj-lt"/>
              </a:rPr>
              <a:t>Lyman</a:t>
            </a:r>
            <a:endParaRPr lang="es-ES" sz="1400" b="1" dirty="0">
              <a:solidFill>
                <a:srgbClr val="7030A0"/>
              </a:solidFill>
              <a:latin typeface="+mj-lt"/>
            </a:endParaRPr>
          </a:p>
        </p:txBody>
      </p:sp>
      <p:sp>
        <p:nvSpPr>
          <p:cNvPr id="50" name="57 CuadroTexto"/>
          <p:cNvSpPr txBox="1"/>
          <p:nvPr/>
        </p:nvSpPr>
        <p:spPr>
          <a:xfrm>
            <a:off x="3380244" y="4031453"/>
            <a:ext cx="882805" cy="307777"/>
          </a:xfrm>
          <a:prstGeom prst="rect">
            <a:avLst/>
          </a:prstGeom>
          <a:noFill/>
        </p:spPr>
        <p:txBody>
          <a:bodyPr wrap="square" rtlCol="0">
            <a:spAutoFit/>
          </a:bodyPr>
          <a:lstStyle/>
          <a:p>
            <a:r>
              <a:rPr lang="es-ES" sz="1400" b="1" dirty="0" smtClean="0">
                <a:solidFill>
                  <a:srgbClr val="7030A0"/>
                </a:solidFill>
                <a:latin typeface="+mj-lt"/>
              </a:rPr>
              <a:t>B</a:t>
            </a:r>
            <a:r>
              <a:rPr lang="es-ES" sz="1400" b="1" dirty="0" smtClean="0">
                <a:solidFill>
                  <a:srgbClr val="1C47D2"/>
                </a:solidFill>
                <a:latin typeface="+mj-lt"/>
              </a:rPr>
              <a:t>a</a:t>
            </a:r>
            <a:r>
              <a:rPr lang="es-ES" sz="1400" b="1" dirty="0" smtClean="0">
                <a:solidFill>
                  <a:srgbClr val="008000"/>
                </a:solidFill>
                <a:latin typeface="+mj-lt"/>
              </a:rPr>
              <a:t>l</a:t>
            </a:r>
            <a:r>
              <a:rPr lang="es-ES" sz="1400" b="1" dirty="0" smtClean="0">
                <a:solidFill>
                  <a:schemeClr val="bg1">
                    <a:lumMod val="50000"/>
                  </a:schemeClr>
                </a:solidFill>
                <a:latin typeface="+mj-lt"/>
              </a:rPr>
              <a:t>m</a:t>
            </a:r>
            <a:r>
              <a:rPr lang="es-ES" sz="1400" b="1" dirty="0" smtClean="0">
                <a:solidFill>
                  <a:srgbClr val="FF9900"/>
                </a:solidFill>
                <a:latin typeface="+mj-lt"/>
              </a:rPr>
              <a:t>e</a:t>
            </a:r>
            <a:r>
              <a:rPr lang="es-ES" sz="1400" b="1" dirty="0" smtClean="0">
                <a:solidFill>
                  <a:srgbClr val="C00000"/>
                </a:solidFill>
                <a:latin typeface="+mj-lt"/>
              </a:rPr>
              <a:t>r</a:t>
            </a:r>
            <a:endParaRPr lang="es-ES" sz="1400" b="1" dirty="0">
              <a:solidFill>
                <a:srgbClr val="C00000"/>
              </a:solidFill>
              <a:latin typeface="+mj-lt"/>
            </a:endParaRPr>
          </a:p>
        </p:txBody>
      </p:sp>
      <p:sp>
        <p:nvSpPr>
          <p:cNvPr id="51" name="58 CuadroTexto"/>
          <p:cNvSpPr txBox="1"/>
          <p:nvPr/>
        </p:nvSpPr>
        <p:spPr>
          <a:xfrm>
            <a:off x="4479943" y="3437564"/>
            <a:ext cx="1065997" cy="307777"/>
          </a:xfrm>
          <a:prstGeom prst="rect">
            <a:avLst/>
          </a:prstGeom>
          <a:noFill/>
        </p:spPr>
        <p:txBody>
          <a:bodyPr wrap="square" rtlCol="0">
            <a:spAutoFit/>
          </a:bodyPr>
          <a:lstStyle/>
          <a:p>
            <a:r>
              <a:rPr lang="es-ES" sz="1400" b="1" dirty="0" smtClean="0">
                <a:solidFill>
                  <a:srgbClr val="C00000"/>
                </a:solidFill>
                <a:latin typeface="+mj-lt"/>
              </a:rPr>
              <a:t>Paschen</a:t>
            </a:r>
            <a:endParaRPr lang="es-ES" sz="1400" b="1" dirty="0">
              <a:solidFill>
                <a:srgbClr val="C00000"/>
              </a:solidFill>
              <a:latin typeface="+mj-lt"/>
            </a:endParaRPr>
          </a:p>
        </p:txBody>
      </p:sp>
      <p:sp>
        <p:nvSpPr>
          <p:cNvPr id="52" name="59 CuadroTexto"/>
          <p:cNvSpPr txBox="1"/>
          <p:nvPr/>
        </p:nvSpPr>
        <p:spPr>
          <a:xfrm>
            <a:off x="5464053" y="3005901"/>
            <a:ext cx="1009934" cy="307777"/>
          </a:xfrm>
          <a:prstGeom prst="rect">
            <a:avLst/>
          </a:prstGeom>
          <a:noFill/>
        </p:spPr>
        <p:txBody>
          <a:bodyPr wrap="square" rtlCol="0">
            <a:spAutoFit/>
          </a:bodyPr>
          <a:lstStyle/>
          <a:p>
            <a:r>
              <a:rPr lang="es-ES" sz="1400" b="1" dirty="0" smtClean="0">
                <a:solidFill>
                  <a:srgbClr val="FF0000"/>
                </a:solidFill>
                <a:latin typeface="+mj-lt"/>
              </a:rPr>
              <a:t>Brackett</a:t>
            </a:r>
            <a:endParaRPr lang="es-ES" sz="1400" b="1" dirty="0">
              <a:solidFill>
                <a:srgbClr val="FF0000"/>
              </a:solidFill>
              <a:latin typeface="+mj-lt"/>
            </a:endParaRPr>
          </a:p>
        </p:txBody>
      </p:sp>
      <p:sp>
        <p:nvSpPr>
          <p:cNvPr id="53" name="60 CuadroTexto"/>
          <p:cNvSpPr txBox="1"/>
          <p:nvPr/>
        </p:nvSpPr>
        <p:spPr>
          <a:xfrm>
            <a:off x="6399106" y="2745599"/>
            <a:ext cx="763570" cy="307777"/>
          </a:xfrm>
          <a:prstGeom prst="rect">
            <a:avLst/>
          </a:prstGeom>
          <a:noFill/>
        </p:spPr>
        <p:txBody>
          <a:bodyPr wrap="square" rtlCol="0">
            <a:spAutoFit/>
          </a:bodyPr>
          <a:lstStyle/>
          <a:p>
            <a:r>
              <a:rPr lang="es-ES" sz="1400" b="1" dirty="0" smtClean="0">
                <a:solidFill>
                  <a:srgbClr val="FF0000"/>
                </a:solidFill>
                <a:latin typeface="+mj-lt"/>
              </a:rPr>
              <a:t>Pfund</a:t>
            </a:r>
            <a:endParaRPr lang="es-ES" sz="1400" b="1" dirty="0">
              <a:solidFill>
                <a:srgbClr val="FF0000"/>
              </a:solidFill>
              <a:latin typeface="+mj-lt"/>
            </a:endParaRPr>
          </a:p>
        </p:txBody>
      </p:sp>
      <p:sp>
        <p:nvSpPr>
          <p:cNvPr id="54" name="61 Rectángulo"/>
          <p:cNvSpPr/>
          <p:nvPr/>
        </p:nvSpPr>
        <p:spPr bwMode="auto">
          <a:xfrm>
            <a:off x="2149854" y="5470754"/>
            <a:ext cx="1320800" cy="277091"/>
          </a:xfrm>
          <a:prstGeom prst="rect">
            <a:avLst/>
          </a:prstGeom>
          <a:gradFill flip="none" rotWithShape="1">
            <a:gsLst>
              <a:gs pos="0">
                <a:srgbClr val="660066"/>
              </a:gs>
              <a:gs pos="56000">
                <a:srgbClr val="800080"/>
              </a:gs>
              <a:gs pos="100000">
                <a:srgbClr val="990099"/>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dirty="0" smtClean="0">
              <a:ln>
                <a:noFill/>
              </a:ln>
              <a:solidFill>
                <a:schemeClr val="tx1"/>
              </a:solidFill>
              <a:effectLst/>
              <a:latin typeface="+mj-lt"/>
            </a:endParaRPr>
          </a:p>
        </p:txBody>
      </p:sp>
      <p:pic>
        <p:nvPicPr>
          <p:cNvPr id="55" name="Picture 4" descr="espectro03[1]"/>
          <p:cNvPicPr>
            <a:picLocks noChangeAspect="1" noChangeArrowheads="1"/>
          </p:cNvPicPr>
          <p:nvPr/>
        </p:nvPicPr>
        <p:blipFill>
          <a:blip r:embed="rId2"/>
          <a:srcRect l="5919" t="48499" r="6607" b="25055"/>
          <a:stretch>
            <a:fillRect/>
          </a:stretch>
        </p:blipFill>
        <p:spPr bwMode="auto">
          <a:xfrm flipH="1">
            <a:off x="3452180" y="5470753"/>
            <a:ext cx="591128" cy="277091"/>
          </a:xfrm>
          <a:prstGeom prst="rect">
            <a:avLst/>
          </a:prstGeom>
          <a:noFill/>
        </p:spPr>
      </p:pic>
      <p:sp>
        <p:nvSpPr>
          <p:cNvPr id="56" name="63 Rectángulo"/>
          <p:cNvSpPr/>
          <p:nvPr/>
        </p:nvSpPr>
        <p:spPr bwMode="auto">
          <a:xfrm>
            <a:off x="4038690" y="5470899"/>
            <a:ext cx="3144982" cy="277091"/>
          </a:xfrm>
          <a:prstGeom prst="rect">
            <a:avLst/>
          </a:prstGeom>
          <a:gradFill flip="none" rotWithShape="1">
            <a:gsLst>
              <a:gs pos="0">
                <a:srgbClr val="C00000"/>
              </a:gs>
              <a:gs pos="56000">
                <a:srgbClr val="CC0000"/>
              </a:gs>
              <a:gs pos="100000">
                <a:srgbClr val="FF3300"/>
              </a:gs>
            </a:gsLst>
            <a:lin ang="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s-ES" sz="1400" b="0" i="0" u="none" strike="noStrike" cap="none" normalizeH="0" baseline="0" dirty="0" smtClean="0">
              <a:ln>
                <a:noFill/>
              </a:ln>
              <a:solidFill>
                <a:schemeClr val="tx1"/>
              </a:solidFill>
              <a:effectLst/>
              <a:latin typeface="+mj-lt"/>
            </a:endParaRPr>
          </a:p>
        </p:txBody>
      </p:sp>
      <p:sp>
        <p:nvSpPr>
          <p:cNvPr id="57" name="64 CuadroTexto"/>
          <p:cNvSpPr txBox="1"/>
          <p:nvPr/>
        </p:nvSpPr>
        <p:spPr>
          <a:xfrm>
            <a:off x="2147648" y="5743227"/>
            <a:ext cx="1282889" cy="307777"/>
          </a:xfrm>
          <a:prstGeom prst="rect">
            <a:avLst/>
          </a:prstGeom>
          <a:noFill/>
        </p:spPr>
        <p:txBody>
          <a:bodyPr wrap="square" rtlCol="0">
            <a:spAutoFit/>
          </a:bodyPr>
          <a:lstStyle/>
          <a:p>
            <a:r>
              <a:rPr lang="es-ES" sz="1400" dirty="0" smtClean="0">
                <a:solidFill>
                  <a:srgbClr val="002060"/>
                </a:solidFill>
                <a:latin typeface="+mj-lt"/>
              </a:rPr>
              <a:t>Ultravioleta</a:t>
            </a:r>
            <a:endParaRPr lang="es-ES" sz="1400" dirty="0">
              <a:solidFill>
                <a:srgbClr val="002060"/>
              </a:solidFill>
              <a:latin typeface="+mj-lt"/>
            </a:endParaRPr>
          </a:p>
        </p:txBody>
      </p:sp>
      <p:sp>
        <p:nvSpPr>
          <p:cNvPr id="58" name="65 CuadroTexto"/>
          <p:cNvSpPr txBox="1"/>
          <p:nvPr/>
        </p:nvSpPr>
        <p:spPr>
          <a:xfrm>
            <a:off x="3375946" y="5747845"/>
            <a:ext cx="791570" cy="307777"/>
          </a:xfrm>
          <a:prstGeom prst="rect">
            <a:avLst/>
          </a:prstGeom>
          <a:noFill/>
        </p:spPr>
        <p:txBody>
          <a:bodyPr wrap="square" rtlCol="0">
            <a:spAutoFit/>
          </a:bodyPr>
          <a:lstStyle/>
          <a:p>
            <a:r>
              <a:rPr lang="es-ES" sz="1400" dirty="0" smtClean="0">
                <a:solidFill>
                  <a:srgbClr val="002060"/>
                </a:solidFill>
                <a:latin typeface="+mj-lt"/>
              </a:rPr>
              <a:t>Visible</a:t>
            </a:r>
            <a:endParaRPr lang="es-ES" sz="1400" dirty="0">
              <a:solidFill>
                <a:srgbClr val="002060"/>
              </a:solidFill>
              <a:latin typeface="+mj-lt"/>
            </a:endParaRPr>
          </a:p>
        </p:txBody>
      </p:sp>
      <p:sp>
        <p:nvSpPr>
          <p:cNvPr id="59" name="66 CuadroTexto"/>
          <p:cNvSpPr txBox="1"/>
          <p:nvPr/>
        </p:nvSpPr>
        <p:spPr>
          <a:xfrm>
            <a:off x="5160907" y="5743226"/>
            <a:ext cx="1040125" cy="307777"/>
          </a:xfrm>
          <a:prstGeom prst="rect">
            <a:avLst/>
          </a:prstGeom>
          <a:noFill/>
        </p:spPr>
        <p:txBody>
          <a:bodyPr wrap="square" rtlCol="0">
            <a:spAutoFit/>
          </a:bodyPr>
          <a:lstStyle/>
          <a:p>
            <a:r>
              <a:rPr lang="es-ES" sz="1400" dirty="0" smtClean="0">
                <a:solidFill>
                  <a:srgbClr val="002060"/>
                </a:solidFill>
                <a:latin typeface="+mj-lt"/>
              </a:rPr>
              <a:t>Infrarrojo</a:t>
            </a:r>
            <a:endParaRPr lang="es-ES" sz="1400" dirty="0">
              <a:solidFill>
                <a:srgbClr val="002060"/>
              </a:solidFill>
              <a:latin typeface="+mj-lt"/>
            </a:endParaRPr>
          </a:p>
        </p:txBody>
      </p:sp>
      <p:sp>
        <p:nvSpPr>
          <p:cNvPr id="60" name="67 CuadroTexto"/>
          <p:cNvSpPr txBox="1"/>
          <p:nvPr/>
        </p:nvSpPr>
        <p:spPr>
          <a:xfrm>
            <a:off x="3375309" y="2053597"/>
            <a:ext cx="2935785" cy="307777"/>
          </a:xfrm>
          <a:prstGeom prst="rect">
            <a:avLst/>
          </a:prstGeom>
          <a:noFill/>
        </p:spPr>
        <p:txBody>
          <a:bodyPr wrap="square" rtlCol="0">
            <a:spAutoFit/>
          </a:bodyPr>
          <a:lstStyle/>
          <a:p>
            <a:pPr algn="ctr"/>
            <a:r>
              <a:rPr lang="es-ES" sz="1400" b="1" dirty="0" smtClean="0"/>
              <a:t>SERIES ESPECTRALES</a:t>
            </a:r>
            <a:endParaRPr lang="es-ES" sz="1400" b="1" dirty="0"/>
          </a:p>
        </p:txBody>
      </p:sp>
      <p:sp>
        <p:nvSpPr>
          <p:cNvPr id="61" name="68 CuadroTexto"/>
          <p:cNvSpPr txBox="1"/>
          <p:nvPr/>
        </p:nvSpPr>
        <p:spPr>
          <a:xfrm>
            <a:off x="5567308" y="4297735"/>
            <a:ext cx="906680" cy="307777"/>
          </a:xfrm>
          <a:prstGeom prst="rect">
            <a:avLst/>
          </a:prstGeom>
          <a:noFill/>
        </p:spPr>
        <p:txBody>
          <a:bodyPr wrap="square" rtlCol="0">
            <a:spAutoFit/>
          </a:bodyPr>
          <a:lstStyle/>
          <a:p>
            <a:r>
              <a:rPr lang="es-ES" sz="1400" b="1" dirty="0" smtClean="0">
                <a:solidFill>
                  <a:schemeClr val="accent6">
                    <a:lumMod val="75000"/>
                  </a:schemeClr>
                </a:solidFill>
                <a:latin typeface="+mj-lt"/>
                <a:sym typeface="Symbol"/>
              </a:rPr>
              <a:t>E=hf</a:t>
            </a:r>
            <a:endParaRPr lang="es-ES" sz="1400" b="1" dirty="0">
              <a:solidFill>
                <a:schemeClr val="accent6">
                  <a:lumMod val="75000"/>
                </a:schemeClr>
              </a:solidFill>
              <a:latin typeface="+mj-lt"/>
            </a:endParaRPr>
          </a:p>
        </p:txBody>
      </p:sp>
    </p:spTree>
    <p:extLst>
      <p:ext uri="{BB962C8B-B14F-4D97-AF65-F5344CB8AC3E}">
        <p14:creationId xmlns:p14="http://schemas.microsoft.com/office/powerpoint/2010/main" val="18011643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2.3</a:t>
            </a:r>
            <a:r>
              <a:rPr lang="es-ES" b="1" dirty="0">
                <a:solidFill>
                  <a:srgbClr val="002060"/>
                </a:solidFill>
              </a:rPr>
              <a:t>. Los espectros atómicos y el átomo de Bohr</a:t>
            </a:r>
          </a:p>
        </p:txBody>
      </p:sp>
      <p:sp>
        <p:nvSpPr>
          <p:cNvPr id="9" name="39 CuadroTexto"/>
          <p:cNvSpPr txBox="1"/>
          <p:nvPr/>
        </p:nvSpPr>
        <p:spPr>
          <a:xfrm>
            <a:off x="491238" y="1345711"/>
            <a:ext cx="8358102" cy="369332"/>
          </a:xfrm>
          <a:prstGeom prst="rect">
            <a:avLst/>
          </a:prstGeom>
          <a:noFill/>
        </p:spPr>
        <p:txBody>
          <a:bodyPr wrap="square" rtlCol="0">
            <a:spAutoFit/>
          </a:bodyPr>
          <a:lstStyle/>
          <a:p>
            <a:pPr marL="266700" indent="-2667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	Problemas adicionales que se encontraron</a:t>
            </a:r>
            <a:endParaRPr lang="es-ES" b="1" dirty="0">
              <a:solidFill>
                <a:srgbClr val="00B0F0"/>
              </a:solidFill>
            </a:endParaRPr>
          </a:p>
        </p:txBody>
      </p:sp>
      <p:sp>
        <p:nvSpPr>
          <p:cNvPr id="62" name="Rectángulo 61"/>
          <p:cNvSpPr/>
          <p:nvPr/>
        </p:nvSpPr>
        <p:spPr>
          <a:xfrm>
            <a:off x="774700" y="1715043"/>
            <a:ext cx="8111238" cy="1077218"/>
          </a:xfrm>
          <a:prstGeom prst="rect">
            <a:avLst/>
          </a:prstGeom>
        </p:spPr>
        <p:txBody>
          <a:bodyPr wrap="square">
            <a:spAutoFit/>
          </a:bodyPr>
          <a:lstStyle/>
          <a:p>
            <a:pPr algn="just"/>
            <a:r>
              <a:rPr lang="es-ES" sz="1600" dirty="0"/>
              <a:t>Con todo, el modelo de Bohr logró grandes éxitos entre 1913 y 1924. Pero también contenía </a:t>
            </a:r>
            <a:r>
              <a:rPr lang="es-ES" sz="1600" dirty="0">
                <a:solidFill>
                  <a:srgbClr val="00B0F0"/>
                </a:solidFill>
              </a:rPr>
              <a:t>preguntas sin respuesta </a:t>
            </a:r>
            <a:r>
              <a:rPr lang="es-ES" sz="1600" dirty="0"/>
              <a:t>y </a:t>
            </a:r>
            <a:r>
              <a:rPr lang="es-ES" sz="1600" i="1" dirty="0">
                <a:solidFill>
                  <a:srgbClr val="00B0F0"/>
                </a:solidFill>
              </a:rPr>
              <a:t>problemas no </a:t>
            </a:r>
            <a:r>
              <a:rPr lang="es-ES" sz="1600" i="1" dirty="0" smtClean="0">
                <a:solidFill>
                  <a:srgbClr val="00B0F0"/>
                </a:solidFill>
              </a:rPr>
              <a:t>resueltos</a:t>
            </a:r>
            <a:r>
              <a:rPr lang="es-ES" sz="1600" dirty="0" smtClean="0"/>
              <a:t>. </a:t>
            </a:r>
            <a:r>
              <a:rPr lang="es-ES" sz="1600" dirty="0"/>
              <a:t>Con el paso del tiempo surgieron </a:t>
            </a:r>
            <a:r>
              <a:rPr lang="es-ES" sz="1600" b="1" dirty="0"/>
              <a:t>problemas adicionales </a:t>
            </a:r>
            <a:r>
              <a:rPr lang="es-ES" sz="1600" dirty="0"/>
              <a:t>para los que el modelo resultaba claramente inadecuado. Los tres quizás más significativos eran los siguientes:</a:t>
            </a:r>
          </a:p>
        </p:txBody>
      </p:sp>
      <p:sp>
        <p:nvSpPr>
          <p:cNvPr id="63" name="Rectángulo 62"/>
          <p:cNvSpPr/>
          <p:nvPr/>
        </p:nvSpPr>
        <p:spPr>
          <a:xfrm>
            <a:off x="774700" y="2789490"/>
            <a:ext cx="8111238" cy="3447098"/>
          </a:xfrm>
          <a:prstGeom prst="rect">
            <a:avLst/>
          </a:prstGeom>
        </p:spPr>
        <p:txBody>
          <a:bodyPr wrap="square">
            <a:spAutoFit/>
          </a:bodyPr>
          <a:lstStyle/>
          <a:p>
            <a:pPr marL="266700" indent="-266700" algn="just">
              <a:spcAft>
                <a:spcPts val="600"/>
              </a:spcAft>
            </a:pPr>
            <a:r>
              <a:rPr lang="es-ES" sz="1600" dirty="0"/>
              <a:t>1</a:t>
            </a:r>
            <a:r>
              <a:rPr lang="es-ES" sz="1600" dirty="0" smtClean="0"/>
              <a:t>. 	El </a:t>
            </a:r>
            <a:r>
              <a:rPr lang="es-ES" sz="1600" dirty="0"/>
              <a:t>modelo de Bohr explicaba muy bien los espectros de los átomos con un solo </a:t>
            </a:r>
            <a:r>
              <a:rPr lang="es-ES" sz="1600" dirty="0" smtClean="0"/>
              <a:t>electrón. </a:t>
            </a:r>
            <a:r>
              <a:rPr lang="es-ES" sz="1600" dirty="0"/>
              <a:t>Sin embargo, aparecieron </a:t>
            </a:r>
            <a:r>
              <a:rPr lang="es-ES" sz="1600" i="1" dirty="0">
                <a:solidFill>
                  <a:srgbClr val="00B0F0"/>
                </a:solidFill>
              </a:rPr>
              <a:t>serias diferencias </a:t>
            </a:r>
            <a:r>
              <a:rPr lang="es-ES" sz="1600" dirty="0"/>
              <a:t>entre el modelo y el experimento </a:t>
            </a:r>
            <a:r>
              <a:rPr lang="es-ES" sz="1600" i="1" dirty="0">
                <a:solidFill>
                  <a:srgbClr val="00B0F0"/>
                </a:solidFill>
              </a:rPr>
              <a:t>en los espectros de los átomos con dos o más </a:t>
            </a:r>
            <a:r>
              <a:rPr lang="es-ES" sz="1600" i="1" dirty="0" smtClean="0">
                <a:solidFill>
                  <a:srgbClr val="00B0F0"/>
                </a:solidFill>
              </a:rPr>
              <a:t>electrones</a:t>
            </a:r>
            <a:r>
              <a:rPr lang="es-ES" sz="1600" dirty="0" smtClean="0"/>
              <a:t>.</a:t>
            </a:r>
            <a:endParaRPr lang="es-ES" sz="1600" dirty="0"/>
          </a:p>
          <a:p>
            <a:pPr marL="266700" indent="-266700" algn="just">
              <a:spcAft>
                <a:spcPts val="600"/>
              </a:spcAft>
            </a:pPr>
            <a:r>
              <a:rPr lang="es-ES" sz="1600" dirty="0"/>
              <a:t>2</a:t>
            </a:r>
            <a:r>
              <a:rPr lang="es-ES" sz="1600" dirty="0" smtClean="0"/>
              <a:t>. </a:t>
            </a:r>
            <a:r>
              <a:rPr lang="es-ES" sz="1600" dirty="0"/>
              <a:t>Los experimentos también pusieron de manifiesto que </a:t>
            </a:r>
            <a:r>
              <a:rPr lang="es-ES" sz="1600" i="1" dirty="0">
                <a:solidFill>
                  <a:srgbClr val="00B0F0"/>
                </a:solidFill>
              </a:rPr>
              <a:t>cuando una muestra de un elemento se coloca en un campo eléctrico o magnético su espectro de emisión muestra líneas </a:t>
            </a:r>
            <a:r>
              <a:rPr lang="es-ES" sz="1600" i="1" dirty="0" smtClean="0">
                <a:solidFill>
                  <a:srgbClr val="00B0F0"/>
                </a:solidFill>
              </a:rPr>
              <a:t>adicionales</a:t>
            </a:r>
            <a:r>
              <a:rPr lang="es-ES" sz="1600" dirty="0" smtClean="0"/>
              <a:t>. </a:t>
            </a:r>
            <a:r>
              <a:rPr lang="es-ES" sz="1600" dirty="0"/>
              <a:t>El modelo de Bohr no pudo explicar, de manera cuantitativa, algunas de las divisiones observadas.</a:t>
            </a:r>
          </a:p>
          <a:p>
            <a:pPr marL="266700" indent="-266700" algn="just">
              <a:spcAft>
                <a:spcPts val="600"/>
              </a:spcAft>
            </a:pPr>
            <a:r>
              <a:rPr lang="es-ES" sz="1600" dirty="0" smtClean="0"/>
              <a:t>3.	Además</a:t>
            </a:r>
            <a:r>
              <a:rPr lang="es-ES" sz="1600" dirty="0"/>
              <a:t>, el modelo </a:t>
            </a:r>
            <a:r>
              <a:rPr lang="es-ES" sz="1600" i="1" dirty="0">
                <a:solidFill>
                  <a:srgbClr val="00B0F0"/>
                </a:solidFill>
              </a:rPr>
              <a:t>no proporcionaba explicación alguna para el brillo relativo (intensidad) de las líneas espectrales</a:t>
            </a:r>
            <a:r>
              <a:rPr lang="es-ES" sz="1600" dirty="0"/>
              <a:t>. Estas intensidades relativas dependen de las probabilidades con las que los átomos en una muestra experimentan transiciones entre los estados estacionarios; altas probabilidades se traducen en líneas más intensas. Se debería poder calcular la probabilidad de una transición de un estado estacionario a otro, pero el modelo de Bohr no permitía hacerlo.</a:t>
            </a:r>
          </a:p>
        </p:txBody>
      </p:sp>
    </p:spTree>
    <p:extLst>
      <p:ext uri="{BB962C8B-B14F-4D97-AF65-F5344CB8AC3E}">
        <p14:creationId xmlns:p14="http://schemas.microsoft.com/office/powerpoint/2010/main" val="7000447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uadroTexto 32"/>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1. La crisis de la Física Clásica</a:t>
            </a:r>
            <a:endParaRPr lang="es-ES" sz="1600" b="1" dirty="0">
              <a:solidFill>
                <a:schemeClr val="bg1"/>
              </a:solidFill>
            </a:endParaRPr>
          </a:p>
        </p:txBody>
      </p:sp>
      <p:grpSp>
        <p:nvGrpSpPr>
          <p:cNvPr id="25" name="Grupo 24"/>
          <p:cNvGrpSpPr/>
          <p:nvPr/>
        </p:nvGrpSpPr>
        <p:grpSpPr>
          <a:xfrm>
            <a:off x="655093" y="1315714"/>
            <a:ext cx="1665027" cy="1992989"/>
            <a:chOff x="655093" y="1566437"/>
            <a:chExt cx="1665027" cy="1992989"/>
          </a:xfrm>
        </p:grpSpPr>
        <p:pic>
          <p:nvPicPr>
            <p:cNvPr id="26" name="Imagen 25"/>
            <p:cNvPicPr>
              <a:picLocks noChangeAspect="1"/>
            </p:cNvPicPr>
            <p:nvPr/>
          </p:nvPicPr>
          <p:blipFill>
            <a:blip r:embed="rId2">
              <a:clrChange>
                <a:clrFrom>
                  <a:srgbClr val="EFF7E7"/>
                </a:clrFrom>
                <a:clrTo>
                  <a:srgbClr val="EFF7E7">
                    <a:alpha val="0"/>
                  </a:srgbClr>
                </a:clrTo>
              </a:clrChange>
              <a:extLst>
                <a:ext uri="{28A0092B-C50C-407E-A947-70E740481C1C}">
                  <a14:useLocalDpi xmlns:a14="http://schemas.microsoft.com/office/drawing/2010/main" val="0"/>
                </a:ext>
              </a:extLst>
            </a:blip>
            <a:stretch>
              <a:fillRect/>
            </a:stretch>
          </p:blipFill>
          <p:spPr>
            <a:xfrm>
              <a:off x="655093" y="1566437"/>
              <a:ext cx="1665027" cy="1645284"/>
            </a:xfrm>
            <a:prstGeom prst="rect">
              <a:avLst/>
            </a:prstGeom>
          </p:spPr>
        </p:pic>
        <p:sp>
          <p:nvSpPr>
            <p:cNvPr id="27" name="CuadroTexto 26"/>
            <p:cNvSpPr txBox="1"/>
            <p:nvPr/>
          </p:nvSpPr>
          <p:spPr>
            <a:xfrm>
              <a:off x="805219" y="3220872"/>
              <a:ext cx="1478290" cy="338554"/>
            </a:xfrm>
            <a:prstGeom prst="rect">
              <a:avLst/>
            </a:prstGeom>
            <a:noFill/>
          </p:spPr>
          <p:txBody>
            <a:bodyPr wrap="none" rtlCol="0">
              <a:spAutoFit/>
            </a:bodyPr>
            <a:lstStyle/>
            <a:p>
              <a:r>
                <a:rPr lang="es-ES" sz="1600" b="1" dirty="0" smtClean="0"/>
                <a:t>Cuerpo negro</a:t>
              </a:r>
              <a:endParaRPr lang="es-ES" sz="1600" b="1" dirty="0"/>
            </a:p>
          </p:txBody>
        </p:sp>
      </p:grpSp>
      <p:grpSp>
        <p:nvGrpSpPr>
          <p:cNvPr id="28" name="Grupo 27"/>
          <p:cNvGrpSpPr/>
          <p:nvPr/>
        </p:nvGrpSpPr>
        <p:grpSpPr>
          <a:xfrm>
            <a:off x="2523664" y="1250533"/>
            <a:ext cx="2771668" cy="2060443"/>
            <a:chOff x="2523664" y="1501256"/>
            <a:chExt cx="2771668" cy="2060443"/>
          </a:xfrm>
        </p:grpSpPr>
        <p:pic>
          <p:nvPicPr>
            <p:cNvPr id="29" name="Imagen 28"/>
            <p:cNvPicPr>
              <a:picLocks noChangeAspect="1"/>
            </p:cNvPicPr>
            <p:nvPr/>
          </p:nvPicPr>
          <p:blipFill>
            <a:blip r:embed="rId3"/>
            <a:stretch>
              <a:fillRect/>
            </a:stretch>
          </p:blipFill>
          <p:spPr>
            <a:xfrm>
              <a:off x="2523664" y="1501256"/>
              <a:ext cx="2771668" cy="1846615"/>
            </a:xfrm>
            <a:prstGeom prst="rect">
              <a:avLst/>
            </a:prstGeom>
          </p:spPr>
        </p:pic>
        <p:sp>
          <p:nvSpPr>
            <p:cNvPr id="30" name="CuadroTexto 29"/>
            <p:cNvSpPr txBox="1"/>
            <p:nvPr/>
          </p:nvSpPr>
          <p:spPr>
            <a:xfrm>
              <a:off x="3577989" y="3223145"/>
              <a:ext cx="1107996" cy="338554"/>
            </a:xfrm>
            <a:prstGeom prst="rect">
              <a:avLst/>
            </a:prstGeom>
            <a:noFill/>
          </p:spPr>
          <p:txBody>
            <a:bodyPr wrap="none" rtlCol="0">
              <a:spAutoFit/>
            </a:bodyPr>
            <a:lstStyle/>
            <a:p>
              <a:r>
                <a:rPr lang="es-ES" sz="1600" b="1" dirty="0" smtClean="0"/>
                <a:t>Espectros</a:t>
              </a:r>
              <a:endParaRPr lang="es-ES" sz="1600" b="1" dirty="0"/>
            </a:p>
          </p:txBody>
        </p:sp>
      </p:grpSp>
      <p:grpSp>
        <p:nvGrpSpPr>
          <p:cNvPr id="31" name="Grupo 30"/>
          <p:cNvGrpSpPr/>
          <p:nvPr/>
        </p:nvGrpSpPr>
        <p:grpSpPr>
          <a:xfrm>
            <a:off x="5630448" y="1315714"/>
            <a:ext cx="3277215" cy="1789988"/>
            <a:chOff x="5493721" y="1567361"/>
            <a:chExt cx="3277215" cy="1789988"/>
          </a:xfrm>
        </p:grpSpPr>
        <p:pic>
          <p:nvPicPr>
            <p:cNvPr id="32" name="Imagen 31"/>
            <p:cNvPicPr>
              <a:picLocks noChangeAspect="1"/>
            </p:cNvPicPr>
            <p:nvPr/>
          </p:nvPicPr>
          <p:blipFill rotWithShape="1">
            <a:blip r:embed="rId4"/>
            <a:srcRect b="9363"/>
            <a:stretch/>
          </p:blipFill>
          <p:spPr>
            <a:xfrm>
              <a:off x="5493721" y="1567361"/>
              <a:ext cx="1253577" cy="1789988"/>
            </a:xfrm>
            <a:prstGeom prst="rect">
              <a:avLst/>
            </a:prstGeom>
          </p:spPr>
        </p:pic>
        <p:sp>
          <p:nvSpPr>
            <p:cNvPr id="34" name="CuadroTexto 33"/>
            <p:cNvSpPr txBox="1"/>
            <p:nvPr/>
          </p:nvSpPr>
          <p:spPr>
            <a:xfrm>
              <a:off x="6755641" y="2088107"/>
              <a:ext cx="2015295" cy="830997"/>
            </a:xfrm>
            <a:prstGeom prst="rect">
              <a:avLst/>
            </a:prstGeom>
            <a:noFill/>
          </p:spPr>
          <p:txBody>
            <a:bodyPr wrap="none" rtlCol="0">
              <a:spAutoFit/>
            </a:bodyPr>
            <a:lstStyle/>
            <a:p>
              <a:r>
                <a:rPr lang="es-ES" sz="1600" b="1" dirty="0" smtClean="0"/>
                <a:t>Cuantos de energía</a:t>
              </a:r>
            </a:p>
            <a:p>
              <a:r>
                <a:rPr lang="es-ES" sz="1600" dirty="0" smtClean="0"/>
                <a:t>(1900)</a:t>
              </a:r>
            </a:p>
            <a:p>
              <a:r>
                <a:rPr lang="es-ES" sz="1600" dirty="0" smtClean="0"/>
                <a:t>Max Planck</a:t>
              </a:r>
              <a:endParaRPr lang="es-ES" sz="1600" dirty="0"/>
            </a:p>
          </p:txBody>
        </p:sp>
      </p:grpSp>
      <p:grpSp>
        <p:nvGrpSpPr>
          <p:cNvPr id="35" name="Grupo 34"/>
          <p:cNvGrpSpPr/>
          <p:nvPr/>
        </p:nvGrpSpPr>
        <p:grpSpPr>
          <a:xfrm>
            <a:off x="313899" y="3814771"/>
            <a:ext cx="3466530" cy="2470439"/>
            <a:chOff x="313899" y="3903261"/>
            <a:chExt cx="3466530" cy="2470439"/>
          </a:xfrm>
        </p:grpSpPr>
        <p:pic>
          <p:nvPicPr>
            <p:cNvPr id="36" name="Imagen 35"/>
            <p:cNvPicPr>
              <a:picLocks noChangeAspect="1"/>
            </p:cNvPicPr>
            <p:nvPr/>
          </p:nvPicPr>
          <p:blipFill rotWithShape="1">
            <a:blip r:embed="rId5">
              <a:extLst>
                <a:ext uri="{28A0092B-C50C-407E-A947-70E740481C1C}">
                  <a14:useLocalDpi xmlns:a14="http://schemas.microsoft.com/office/drawing/2010/main" val="0"/>
                </a:ext>
              </a:extLst>
            </a:blip>
            <a:srcRect l="2159" t="2540" r="1186" b="4346"/>
            <a:stretch/>
          </p:blipFill>
          <p:spPr>
            <a:xfrm>
              <a:off x="900751" y="4081094"/>
              <a:ext cx="2879678" cy="1678606"/>
            </a:xfrm>
            <a:prstGeom prst="rect">
              <a:avLst/>
            </a:prstGeom>
          </p:spPr>
        </p:pic>
        <p:pic>
          <p:nvPicPr>
            <p:cNvPr id="37" name="Imagen 36"/>
            <p:cNvPicPr>
              <a:picLocks noChangeAspect="1"/>
            </p:cNvPicPr>
            <p:nvPr/>
          </p:nvPicPr>
          <p:blipFill rotWithShape="1">
            <a:blip r:embed="rId6"/>
            <a:srcRect l="11345" r="12316"/>
            <a:stretch/>
          </p:blipFill>
          <p:spPr>
            <a:xfrm>
              <a:off x="313899" y="3903261"/>
              <a:ext cx="996286" cy="1364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8" name="CuadroTexto 37"/>
            <p:cNvSpPr txBox="1"/>
            <p:nvPr/>
          </p:nvSpPr>
          <p:spPr>
            <a:xfrm>
              <a:off x="822637" y="5788925"/>
              <a:ext cx="2696572" cy="584775"/>
            </a:xfrm>
            <a:prstGeom prst="rect">
              <a:avLst/>
            </a:prstGeom>
            <a:noFill/>
          </p:spPr>
          <p:txBody>
            <a:bodyPr wrap="none" rtlCol="0">
              <a:spAutoFit/>
            </a:bodyPr>
            <a:lstStyle/>
            <a:p>
              <a:pPr algn="ctr"/>
              <a:r>
                <a:rPr lang="es-ES" sz="1600" b="1" dirty="0" smtClean="0"/>
                <a:t>Efecto fotoeléctrico </a:t>
              </a:r>
              <a:r>
                <a:rPr lang="es-ES" sz="1600" dirty="0" smtClean="0"/>
                <a:t>(1905)</a:t>
              </a:r>
            </a:p>
            <a:p>
              <a:pPr algn="ctr"/>
              <a:r>
                <a:rPr lang="es-ES" sz="1600" dirty="0" smtClean="0"/>
                <a:t>Albert Einstein</a:t>
              </a:r>
              <a:endParaRPr lang="es-ES" sz="1600" dirty="0"/>
            </a:p>
          </p:txBody>
        </p:sp>
      </p:grpSp>
      <p:grpSp>
        <p:nvGrpSpPr>
          <p:cNvPr id="39" name="Grupo 38"/>
          <p:cNvGrpSpPr/>
          <p:nvPr/>
        </p:nvGrpSpPr>
        <p:grpSpPr>
          <a:xfrm>
            <a:off x="4635608" y="3814771"/>
            <a:ext cx="4223379" cy="2618854"/>
            <a:chOff x="4732362" y="3725839"/>
            <a:chExt cx="4223379" cy="2618854"/>
          </a:xfrm>
        </p:grpSpPr>
        <p:pic>
          <p:nvPicPr>
            <p:cNvPr id="40" name="Imagen 39"/>
            <p:cNvPicPr>
              <a:picLocks noChangeAspect="1"/>
            </p:cNvPicPr>
            <p:nvPr/>
          </p:nvPicPr>
          <p:blipFill rotWithShape="1">
            <a:blip r:embed="rId7"/>
            <a:srcRect/>
            <a:stretch/>
          </p:blipFill>
          <p:spPr>
            <a:xfrm>
              <a:off x="4732362" y="3770193"/>
              <a:ext cx="1081583" cy="15451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Imagen 40"/>
            <p:cNvPicPr>
              <a:picLocks noChangeAspect="1"/>
            </p:cNvPicPr>
            <p:nvPr/>
          </p:nvPicPr>
          <p:blipFill>
            <a:blip r:embed="rId8"/>
            <a:stretch>
              <a:fillRect/>
            </a:stretch>
          </p:blipFill>
          <p:spPr>
            <a:xfrm>
              <a:off x="5986959" y="3766781"/>
              <a:ext cx="1140705" cy="15164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2" name="Imagen 41"/>
            <p:cNvPicPr>
              <a:picLocks noChangeAspect="1"/>
            </p:cNvPicPr>
            <p:nvPr/>
          </p:nvPicPr>
          <p:blipFill>
            <a:blip r:embed="rId9"/>
            <a:stretch>
              <a:fillRect/>
            </a:stretch>
          </p:blipFill>
          <p:spPr>
            <a:xfrm>
              <a:off x="7365810" y="3725839"/>
              <a:ext cx="1102057" cy="15558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3" name="CuadroTexto 42"/>
            <p:cNvSpPr txBox="1"/>
            <p:nvPr/>
          </p:nvSpPr>
          <p:spPr>
            <a:xfrm>
              <a:off x="4804013" y="5513696"/>
              <a:ext cx="4151728" cy="830997"/>
            </a:xfrm>
            <a:prstGeom prst="rect">
              <a:avLst/>
            </a:prstGeom>
            <a:noFill/>
          </p:spPr>
          <p:txBody>
            <a:bodyPr wrap="square" rtlCol="0">
              <a:spAutoFit/>
            </a:bodyPr>
            <a:lstStyle/>
            <a:p>
              <a:r>
                <a:rPr lang="es-ES" sz="1600" b="1" dirty="0" smtClean="0"/>
                <a:t>Mecánica cuántica </a:t>
              </a:r>
              <a:r>
                <a:rPr lang="es-ES" sz="1600" dirty="0" smtClean="0"/>
                <a:t>(años 20 siglo XX)</a:t>
              </a:r>
            </a:p>
            <a:p>
              <a:r>
                <a:rPr lang="es-ES" sz="1600" dirty="0" smtClean="0"/>
                <a:t>Louis de </a:t>
              </a:r>
              <a:r>
                <a:rPr lang="es-ES" sz="1600" dirty="0"/>
                <a:t>B</a:t>
              </a:r>
              <a:r>
                <a:rPr lang="es-ES" sz="1600" dirty="0" smtClean="0"/>
                <a:t>roglie, </a:t>
              </a:r>
              <a:r>
                <a:rPr lang="es-ES" sz="1600" dirty="0" err="1" smtClean="0"/>
                <a:t>Heisemberg</a:t>
              </a:r>
              <a:r>
                <a:rPr lang="es-ES" sz="1600" dirty="0" smtClean="0"/>
                <a:t>, </a:t>
              </a:r>
              <a:r>
                <a:rPr lang="es-ES" sz="1600" dirty="0" err="1" smtClean="0"/>
                <a:t>Schorödinger</a:t>
              </a:r>
              <a:r>
                <a:rPr lang="es-ES" sz="1600" dirty="0" smtClean="0"/>
                <a:t> y otros</a:t>
              </a:r>
              <a:endParaRPr lang="es-ES" sz="1600" dirty="0"/>
            </a:p>
          </p:txBody>
        </p:sp>
      </p:grpSp>
    </p:spTree>
    <p:extLst>
      <p:ext uri="{BB962C8B-B14F-4D97-AF65-F5344CB8AC3E}">
        <p14:creationId xmlns:p14="http://schemas.microsoft.com/office/powerpoint/2010/main" val="18657163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a:solidFill>
                  <a:srgbClr val="002060"/>
                </a:solidFill>
              </a:rPr>
              <a:t>2.3. Los espectros atómicos y el átomo de Bohr</a:t>
            </a:r>
          </a:p>
        </p:txBody>
      </p:sp>
      <p:sp>
        <p:nvSpPr>
          <p:cNvPr id="6" name="39 CuadroTexto"/>
          <p:cNvSpPr txBox="1"/>
          <p:nvPr/>
        </p:nvSpPr>
        <p:spPr>
          <a:xfrm>
            <a:off x="491238" y="1345711"/>
            <a:ext cx="8358102" cy="369332"/>
          </a:xfrm>
          <a:prstGeom prst="rect">
            <a:avLst/>
          </a:prstGeom>
          <a:noFill/>
        </p:spPr>
        <p:txBody>
          <a:bodyPr wrap="square" rtlCol="0">
            <a:spAutoFit/>
          </a:bodyPr>
          <a:lstStyle/>
          <a:p>
            <a:pPr marL="266700" indent="-2667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	Modelo de Sommerfeld</a:t>
            </a:r>
            <a:endParaRPr lang="es-ES" b="1" dirty="0">
              <a:solidFill>
                <a:srgbClr val="00B0F0"/>
              </a:solidFill>
            </a:endParaRPr>
          </a:p>
        </p:txBody>
      </p:sp>
      <p:sp>
        <p:nvSpPr>
          <p:cNvPr id="3" name="Rectángulo 2"/>
          <p:cNvSpPr/>
          <p:nvPr/>
        </p:nvSpPr>
        <p:spPr>
          <a:xfrm>
            <a:off x="774700" y="2302174"/>
            <a:ext cx="8074640" cy="3847207"/>
          </a:xfrm>
          <a:prstGeom prst="rect">
            <a:avLst/>
          </a:prstGeom>
        </p:spPr>
        <p:txBody>
          <a:bodyPr wrap="square">
            <a:spAutoFit/>
          </a:bodyPr>
          <a:lstStyle/>
          <a:p>
            <a:pPr marL="177800" indent="-177800" algn="just">
              <a:spcAft>
                <a:spcPts val="600"/>
              </a:spcAft>
              <a:buFont typeface="Arial" panose="020B0604020202020204" pitchFamily="34" charset="0"/>
              <a:buChar char="•"/>
            </a:pPr>
            <a:r>
              <a:rPr lang="es-ES" sz="1600" b="1" dirty="0"/>
              <a:t>Arnold Sommerfeld </a:t>
            </a:r>
            <a:r>
              <a:rPr lang="es-ES" sz="1600" dirty="0"/>
              <a:t>concluyó </a:t>
            </a:r>
            <a:r>
              <a:rPr lang="es-ES" sz="1600" i="1" dirty="0">
                <a:solidFill>
                  <a:srgbClr val="0099FF"/>
                </a:solidFill>
              </a:rPr>
              <a:t>que la diferencia de energía </a:t>
            </a:r>
            <a:r>
              <a:rPr lang="es-ES" sz="1600" dirty="0"/>
              <a:t>entre los electrones -a pesar de que estaban en el mismo nivel de energía- se debía a la </a:t>
            </a:r>
            <a:r>
              <a:rPr lang="es-ES" sz="1600" i="1" dirty="0">
                <a:solidFill>
                  <a:srgbClr val="0099FF"/>
                </a:solidFill>
              </a:rPr>
              <a:t>existencia de subniveles </a:t>
            </a:r>
            <a:r>
              <a:rPr lang="es-ES" sz="1600" dirty="0"/>
              <a:t>de energía dentro de cada nivel</a:t>
            </a:r>
            <a:r>
              <a:rPr lang="es-ES" sz="1600" dirty="0" smtClean="0"/>
              <a:t>.</a:t>
            </a:r>
          </a:p>
          <a:p>
            <a:pPr marL="177800" indent="-177800" algn="just">
              <a:spcAft>
                <a:spcPts val="600"/>
              </a:spcAft>
              <a:buFont typeface="Arial" panose="020B0604020202020204" pitchFamily="34" charset="0"/>
              <a:buChar char="•"/>
            </a:pPr>
            <a:r>
              <a:rPr lang="es-ES" sz="1600" dirty="0" smtClean="0"/>
              <a:t>Sommerfeld </a:t>
            </a:r>
            <a:r>
              <a:rPr lang="es-ES" sz="1600" dirty="0"/>
              <a:t>se basó en la Ley de Coulomb para afirmar que si un electrón está sujeto a una fuerza inversamente proporcional al cuadrado de la distancia, la </a:t>
            </a:r>
            <a:r>
              <a:rPr lang="es-ES" sz="1600" i="1" dirty="0">
                <a:solidFill>
                  <a:srgbClr val="0099FF"/>
                </a:solidFill>
              </a:rPr>
              <a:t>trayectoria </a:t>
            </a:r>
            <a:r>
              <a:rPr lang="es-ES" sz="1600" dirty="0"/>
              <a:t>descrita debe ser </a:t>
            </a:r>
            <a:r>
              <a:rPr lang="es-ES" sz="1600" i="1" dirty="0">
                <a:solidFill>
                  <a:srgbClr val="0099FF"/>
                </a:solidFill>
              </a:rPr>
              <a:t>elíptica</a:t>
            </a:r>
            <a:r>
              <a:rPr lang="es-ES" sz="1600" dirty="0"/>
              <a:t> y no estrictamente circular.</a:t>
            </a:r>
          </a:p>
          <a:p>
            <a:pPr marL="177800" indent="-177800" algn="just">
              <a:spcAft>
                <a:spcPts val="600"/>
              </a:spcAft>
              <a:buFont typeface="Arial" panose="020B0604020202020204" pitchFamily="34" charset="0"/>
              <a:buChar char="•"/>
            </a:pPr>
            <a:r>
              <a:rPr lang="es-ES" sz="1600" dirty="0" smtClean="0"/>
              <a:t>Además</a:t>
            </a:r>
            <a:r>
              <a:rPr lang="es-ES" sz="1600" dirty="0"/>
              <a:t>, se basó en la teoría de la relatividad de Einstein para tratar los electrones de manera diferente y evaluar su comportamiento en términos de las velocidades alcanzadas por estas partículas fundamentales</a:t>
            </a:r>
            <a:r>
              <a:rPr lang="es-ES" sz="1600" dirty="0" smtClean="0"/>
              <a:t>.</a:t>
            </a:r>
          </a:p>
          <a:p>
            <a:pPr marL="177800" indent="-177800" algn="just">
              <a:spcAft>
                <a:spcPts val="600"/>
              </a:spcAft>
              <a:buFont typeface="Arial" panose="020B0604020202020204" pitchFamily="34" charset="0"/>
              <a:buChar char="•"/>
            </a:pPr>
            <a:r>
              <a:rPr lang="es-ES" sz="1600" dirty="0" smtClean="0"/>
              <a:t>Sommerfeld </a:t>
            </a:r>
            <a:r>
              <a:rPr lang="es-ES" sz="1600" dirty="0"/>
              <a:t>dedujo que la </a:t>
            </a:r>
            <a:r>
              <a:rPr lang="es-ES" sz="1600" i="1" dirty="0">
                <a:solidFill>
                  <a:srgbClr val="0099FF"/>
                </a:solidFill>
              </a:rPr>
              <a:t>energía</a:t>
            </a:r>
            <a:r>
              <a:rPr lang="es-ES" sz="1600" dirty="0"/>
              <a:t> contenida en la órbita estacionaria del electrón </a:t>
            </a:r>
            <a:r>
              <a:rPr lang="es-ES" sz="1600" i="1" dirty="0">
                <a:solidFill>
                  <a:srgbClr val="0099FF"/>
                </a:solidFill>
              </a:rPr>
              <a:t>depende de las longitudes de los semiejes </a:t>
            </a:r>
            <a:r>
              <a:rPr lang="es-ES" sz="1600" dirty="0"/>
              <a:t>de la elipse que describe esa órbita</a:t>
            </a:r>
            <a:r>
              <a:rPr lang="es-ES" sz="1600" dirty="0" smtClean="0"/>
              <a:t>.</a:t>
            </a:r>
          </a:p>
          <a:p>
            <a:pPr marL="177800" indent="-177800" algn="just">
              <a:spcAft>
                <a:spcPts val="600"/>
              </a:spcAft>
              <a:buFont typeface="Arial" panose="020B0604020202020204" pitchFamily="34" charset="0"/>
              <a:buChar char="•"/>
            </a:pPr>
            <a:r>
              <a:rPr lang="es-ES" sz="1600" dirty="0"/>
              <a:t>Por lo tanto, cuando un electrón </a:t>
            </a:r>
            <a:r>
              <a:rPr lang="es-ES" sz="1600" i="1" dirty="0">
                <a:solidFill>
                  <a:srgbClr val="0099FF"/>
                </a:solidFill>
              </a:rPr>
              <a:t>cambia de un nivel de energía </a:t>
            </a:r>
            <a:r>
              <a:rPr lang="es-ES" sz="1600" dirty="0"/>
              <a:t>a uno más bajo, se pueden habilitar </a:t>
            </a:r>
            <a:r>
              <a:rPr lang="es-ES" sz="1600" i="1" dirty="0">
                <a:solidFill>
                  <a:srgbClr val="0099FF"/>
                </a:solidFill>
              </a:rPr>
              <a:t>diferentes órbitas </a:t>
            </a:r>
            <a:r>
              <a:rPr lang="es-ES" sz="1600" dirty="0"/>
              <a:t>dependiendo de la longitud del eje medio menor de la elipse.</a:t>
            </a:r>
          </a:p>
        </p:txBody>
      </p:sp>
      <p:sp>
        <p:nvSpPr>
          <p:cNvPr id="8" name="Rectángulo 7"/>
          <p:cNvSpPr/>
          <p:nvPr/>
        </p:nvSpPr>
        <p:spPr>
          <a:xfrm>
            <a:off x="774700" y="1717399"/>
            <a:ext cx="8074640" cy="584775"/>
          </a:xfrm>
          <a:prstGeom prst="rect">
            <a:avLst/>
          </a:prstGeom>
        </p:spPr>
        <p:txBody>
          <a:bodyPr wrap="square">
            <a:spAutoFit/>
          </a:bodyPr>
          <a:lstStyle/>
          <a:p>
            <a:pPr algn="just"/>
            <a:r>
              <a:rPr lang="es-ES" sz="1600" dirty="0"/>
              <a:t>El modelo atómico de Sommerfeld surge para perfeccionar las deficiencias del modelo atómico de </a:t>
            </a:r>
            <a:r>
              <a:rPr lang="es-ES" sz="1600" dirty="0" smtClean="0"/>
              <a:t>Bohr.</a:t>
            </a:r>
            <a:endParaRPr lang="es-ES" sz="1600" dirty="0"/>
          </a:p>
        </p:txBody>
      </p:sp>
    </p:spTree>
    <p:extLst>
      <p:ext uri="{BB962C8B-B14F-4D97-AF65-F5344CB8AC3E}">
        <p14:creationId xmlns:p14="http://schemas.microsoft.com/office/powerpoint/2010/main" val="20317800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a:solidFill>
                  <a:srgbClr val="002060"/>
                </a:solidFill>
              </a:rPr>
              <a:t>2.3. Los espectros atómicos y el átomo de Bohr</a:t>
            </a:r>
          </a:p>
        </p:txBody>
      </p:sp>
      <p:sp>
        <p:nvSpPr>
          <p:cNvPr id="6" name="39 CuadroTexto"/>
          <p:cNvSpPr txBox="1"/>
          <p:nvPr/>
        </p:nvSpPr>
        <p:spPr>
          <a:xfrm>
            <a:off x="491238" y="1345711"/>
            <a:ext cx="8358102" cy="369332"/>
          </a:xfrm>
          <a:prstGeom prst="rect">
            <a:avLst/>
          </a:prstGeom>
          <a:noFill/>
        </p:spPr>
        <p:txBody>
          <a:bodyPr wrap="square" rtlCol="0">
            <a:spAutoFit/>
          </a:bodyPr>
          <a:lstStyle/>
          <a:p>
            <a:pPr marL="266700" indent="-2667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	Modelo de Sommerfeld</a:t>
            </a:r>
            <a:endParaRPr lang="es-ES" b="1" dirty="0">
              <a:solidFill>
                <a:srgbClr val="00B0F0"/>
              </a:solidFill>
            </a:endParaRPr>
          </a:p>
        </p:txBody>
      </p:sp>
      <p:sp>
        <p:nvSpPr>
          <p:cNvPr id="2" name="Rectángulo 1"/>
          <p:cNvSpPr/>
          <p:nvPr/>
        </p:nvSpPr>
        <p:spPr>
          <a:xfrm>
            <a:off x="762000" y="1733121"/>
            <a:ext cx="8049240" cy="338554"/>
          </a:xfrm>
          <a:prstGeom prst="rect">
            <a:avLst/>
          </a:prstGeom>
        </p:spPr>
        <p:txBody>
          <a:bodyPr wrap="square">
            <a:spAutoFit/>
          </a:bodyPr>
          <a:lstStyle/>
          <a:p>
            <a:pPr algn="just"/>
            <a:r>
              <a:rPr lang="es-ES" sz="1600" dirty="0" smtClean="0"/>
              <a:t>En </a:t>
            </a:r>
            <a:r>
              <a:rPr lang="es-ES" sz="1600" dirty="0"/>
              <a:t>1916 Sommerfeld anunció dos modificaciones básicas </a:t>
            </a:r>
            <a:r>
              <a:rPr lang="es-ES" sz="1600" dirty="0" smtClean="0"/>
              <a:t>al modelo de Bohr:</a:t>
            </a:r>
            <a:endParaRPr lang="es-ES" sz="1600" dirty="0"/>
          </a:p>
        </p:txBody>
      </p:sp>
      <p:sp>
        <p:nvSpPr>
          <p:cNvPr id="5" name="Rectángulo 4"/>
          <p:cNvSpPr/>
          <p:nvPr/>
        </p:nvSpPr>
        <p:spPr>
          <a:xfrm>
            <a:off x="762000" y="2084375"/>
            <a:ext cx="8049240" cy="907941"/>
          </a:xfrm>
          <a:prstGeom prst="rect">
            <a:avLst/>
          </a:prstGeom>
        </p:spPr>
        <p:txBody>
          <a:bodyPr wrap="square">
            <a:spAutoFit/>
          </a:bodyPr>
          <a:lstStyle/>
          <a:p>
            <a:pPr marL="177800" indent="-177800" algn="just">
              <a:spcAft>
                <a:spcPts val="600"/>
              </a:spcAft>
              <a:buFont typeface="Arial" panose="020B0604020202020204" pitchFamily="34" charset="0"/>
              <a:buChar char="•"/>
            </a:pPr>
            <a:r>
              <a:rPr lang="es-ES" sz="1600" dirty="0" smtClean="0"/>
              <a:t>Las </a:t>
            </a:r>
            <a:r>
              <a:rPr lang="es-ES" sz="1600" i="1" dirty="0">
                <a:solidFill>
                  <a:srgbClr val="0099FF"/>
                </a:solidFill>
              </a:rPr>
              <a:t>órbitas</a:t>
            </a:r>
            <a:r>
              <a:rPr lang="es-ES" sz="1600" dirty="0"/>
              <a:t> de los electrones pueden ser </a:t>
            </a:r>
            <a:r>
              <a:rPr lang="es-ES" sz="1600" i="1" dirty="0">
                <a:solidFill>
                  <a:srgbClr val="0099FF"/>
                </a:solidFill>
              </a:rPr>
              <a:t>circulares o elípticas</a:t>
            </a:r>
            <a:r>
              <a:rPr lang="es-ES" sz="1600" dirty="0"/>
              <a:t>.</a:t>
            </a:r>
          </a:p>
          <a:p>
            <a:pPr marL="177800" indent="-177800" algn="just">
              <a:spcAft>
                <a:spcPts val="600"/>
              </a:spcAft>
              <a:buFont typeface="Arial" panose="020B0604020202020204" pitchFamily="34" charset="0"/>
              <a:buChar char="•"/>
            </a:pPr>
            <a:r>
              <a:rPr lang="es-ES" sz="1600" dirty="0" smtClean="0"/>
              <a:t>Los </a:t>
            </a:r>
            <a:r>
              <a:rPr lang="es-ES" sz="1600" i="1" dirty="0">
                <a:solidFill>
                  <a:srgbClr val="0099FF"/>
                </a:solidFill>
              </a:rPr>
              <a:t>electrones</a:t>
            </a:r>
            <a:r>
              <a:rPr lang="es-ES" sz="1600" dirty="0"/>
              <a:t> alcanzan velocidades relativistas, es decir, valores </a:t>
            </a:r>
            <a:r>
              <a:rPr lang="es-ES" sz="1600" i="1" dirty="0">
                <a:solidFill>
                  <a:srgbClr val="0099FF"/>
                </a:solidFill>
              </a:rPr>
              <a:t>cercanos a la velocidad de la luz</a:t>
            </a:r>
            <a:r>
              <a:rPr lang="es-ES" sz="1600" dirty="0"/>
              <a:t>.</a:t>
            </a:r>
          </a:p>
        </p:txBody>
      </p:sp>
      <p:sp>
        <p:nvSpPr>
          <p:cNvPr id="9" name="Rectángulo 8"/>
          <p:cNvSpPr/>
          <p:nvPr/>
        </p:nvSpPr>
        <p:spPr>
          <a:xfrm>
            <a:off x="762000" y="3005016"/>
            <a:ext cx="8049240" cy="2539157"/>
          </a:xfrm>
          <a:prstGeom prst="rect">
            <a:avLst/>
          </a:prstGeom>
        </p:spPr>
        <p:txBody>
          <a:bodyPr wrap="square">
            <a:spAutoFit/>
          </a:bodyPr>
          <a:lstStyle/>
          <a:p>
            <a:pPr algn="just">
              <a:spcAft>
                <a:spcPts val="600"/>
              </a:spcAft>
            </a:pPr>
            <a:r>
              <a:rPr lang="es-ES" sz="1600" dirty="0"/>
              <a:t>Sommerfeld definió dos variables cuánticas que permiten describir el </a:t>
            </a:r>
            <a:r>
              <a:rPr lang="es-ES" sz="1600" b="1" dirty="0"/>
              <a:t>momento angular orbital y la forma orbital de cada átomo</a:t>
            </a:r>
            <a:r>
              <a:rPr lang="es-ES" sz="1600" dirty="0"/>
              <a:t>. Estos son:</a:t>
            </a:r>
          </a:p>
          <a:p>
            <a:pPr marL="177800" indent="-177800" algn="just">
              <a:spcAft>
                <a:spcPts val="600"/>
              </a:spcAft>
              <a:buFont typeface="Arial" panose="020B0604020202020204" pitchFamily="34" charset="0"/>
              <a:buChar char="•"/>
            </a:pPr>
            <a:r>
              <a:rPr lang="es-ES" sz="1600" b="1" dirty="0"/>
              <a:t>Número cuántico principal “n</a:t>
            </a:r>
            <a:r>
              <a:rPr lang="es-ES" sz="1600" b="1" dirty="0" smtClean="0"/>
              <a:t>”</a:t>
            </a:r>
            <a:r>
              <a:rPr lang="es-ES" sz="1600" dirty="0" smtClean="0"/>
              <a:t>. Cuantiza </a:t>
            </a:r>
            <a:r>
              <a:rPr lang="es-ES" sz="1600" dirty="0"/>
              <a:t>el semieje mayor de la elipse descrita por el electrón.</a:t>
            </a:r>
          </a:p>
          <a:p>
            <a:pPr marL="177800" indent="-177800" algn="just">
              <a:spcAft>
                <a:spcPts val="600"/>
              </a:spcAft>
              <a:buFont typeface="Arial" panose="020B0604020202020204" pitchFamily="34" charset="0"/>
              <a:buChar char="•"/>
            </a:pPr>
            <a:r>
              <a:rPr lang="es-ES" sz="1600" b="1" dirty="0"/>
              <a:t>Número cuántico secundario “I</a:t>
            </a:r>
            <a:r>
              <a:rPr lang="es-ES" sz="1600" b="1" dirty="0" smtClean="0"/>
              <a:t>”</a:t>
            </a:r>
            <a:r>
              <a:rPr lang="es-ES" sz="1600" dirty="0" smtClean="0"/>
              <a:t>. Cuantiza </a:t>
            </a:r>
            <a:r>
              <a:rPr lang="es-ES" sz="1600" dirty="0"/>
              <a:t>el eje medio menor de la elipse descrita por el electrón.</a:t>
            </a:r>
          </a:p>
          <a:p>
            <a:pPr algn="just"/>
            <a:r>
              <a:rPr lang="es-ES" sz="1600" dirty="0"/>
              <a:t>Este último valor, también conocido como </a:t>
            </a:r>
            <a:r>
              <a:rPr lang="es-ES" sz="1600" i="1" dirty="0">
                <a:solidFill>
                  <a:srgbClr val="0099FF"/>
                </a:solidFill>
              </a:rPr>
              <a:t>número cuántico azimutal</a:t>
            </a:r>
            <a:r>
              <a:rPr lang="es-ES" sz="1600" dirty="0"/>
              <a:t>, se designa con la letra “</a:t>
            </a:r>
            <a:r>
              <a:rPr lang="es-ES" sz="1600" i="1" dirty="0">
                <a:solidFill>
                  <a:srgbClr val="0099FF"/>
                </a:solidFill>
              </a:rPr>
              <a:t>I</a:t>
            </a:r>
            <a:r>
              <a:rPr lang="es-ES" sz="1600" dirty="0"/>
              <a:t>” y adquiere valores que van </a:t>
            </a:r>
            <a:r>
              <a:rPr lang="es-ES" sz="1600" i="1" dirty="0">
                <a:solidFill>
                  <a:srgbClr val="0099FF"/>
                </a:solidFill>
              </a:rPr>
              <a:t>de 0 a n-1</a:t>
            </a:r>
            <a:r>
              <a:rPr lang="es-ES" sz="1600" dirty="0"/>
              <a:t>, siendo n el número cuántico principal del átomo.</a:t>
            </a:r>
          </a:p>
        </p:txBody>
      </p:sp>
    </p:spTree>
    <p:extLst>
      <p:ext uri="{BB962C8B-B14F-4D97-AF65-F5344CB8AC3E}">
        <p14:creationId xmlns:p14="http://schemas.microsoft.com/office/powerpoint/2010/main" val="32824846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a:solidFill>
                  <a:srgbClr val="002060"/>
                </a:solidFill>
              </a:rPr>
              <a:t>2.3. Los espectros atómicos y el átomo de Bohr</a:t>
            </a:r>
          </a:p>
        </p:txBody>
      </p:sp>
      <p:sp>
        <p:nvSpPr>
          <p:cNvPr id="6" name="39 CuadroTexto"/>
          <p:cNvSpPr txBox="1"/>
          <p:nvPr/>
        </p:nvSpPr>
        <p:spPr>
          <a:xfrm>
            <a:off x="491238" y="1345711"/>
            <a:ext cx="8358102" cy="369332"/>
          </a:xfrm>
          <a:prstGeom prst="rect">
            <a:avLst/>
          </a:prstGeom>
          <a:noFill/>
        </p:spPr>
        <p:txBody>
          <a:bodyPr wrap="square" rtlCol="0">
            <a:spAutoFit/>
          </a:bodyPr>
          <a:lstStyle/>
          <a:p>
            <a:pPr marL="266700" indent="-2667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	Modelo de Sommerfeld</a:t>
            </a:r>
            <a:endParaRPr lang="es-ES" b="1" dirty="0">
              <a:solidFill>
                <a:srgbClr val="00B0F0"/>
              </a:solidFill>
            </a:endParaRPr>
          </a:p>
        </p:txBody>
      </p:sp>
      <p:sp>
        <p:nvSpPr>
          <p:cNvPr id="3" name="Rectángulo 2"/>
          <p:cNvSpPr/>
          <p:nvPr/>
        </p:nvSpPr>
        <p:spPr>
          <a:xfrm>
            <a:off x="762000" y="1715043"/>
            <a:ext cx="5689600" cy="2446824"/>
          </a:xfrm>
          <a:prstGeom prst="rect">
            <a:avLst/>
          </a:prstGeom>
        </p:spPr>
        <p:txBody>
          <a:bodyPr wrap="square">
            <a:spAutoFit/>
          </a:bodyPr>
          <a:lstStyle/>
          <a:p>
            <a:pPr algn="just">
              <a:spcAft>
                <a:spcPts val="600"/>
              </a:spcAft>
            </a:pPr>
            <a:r>
              <a:rPr lang="es-ES" sz="1600" dirty="0"/>
              <a:t>Dependiendo del valor del número cuántico azimutal, Sommerfeld asignó diferentes nombres a las órbitas, como se detalla a continuación:</a:t>
            </a:r>
          </a:p>
          <a:p>
            <a:pPr marL="177800" indent="-177800" algn="just">
              <a:spcAft>
                <a:spcPts val="600"/>
              </a:spcAft>
              <a:buFont typeface="Arial" panose="020B0604020202020204" pitchFamily="34" charset="0"/>
              <a:buChar char="•"/>
            </a:pPr>
            <a:r>
              <a:rPr lang="es-ES" sz="1600" dirty="0" smtClean="0"/>
              <a:t>l=0 </a:t>
            </a:r>
            <a:r>
              <a:rPr lang="es-ES" sz="1600" dirty="0"/>
              <a:t>→ </a:t>
            </a:r>
            <a:r>
              <a:rPr lang="es-ES" sz="1600" dirty="0" smtClean="0"/>
              <a:t>forma </a:t>
            </a:r>
            <a:r>
              <a:rPr lang="es-ES" sz="1600" b="1" dirty="0" smtClean="0"/>
              <a:t>orbital </a:t>
            </a:r>
            <a:r>
              <a:rPr lang="es-ES" sz="1600" b="1" dirty="0"/>
              <a:t>s</a:t>
            </a:r>
            <a:r>
              <a:rPr lang="es-ES" sz="1600" dirty="0" smtClean="0"/>
              <a:t>.</a:t>
            </a:r>
            <a:endParaRPr lang="es-ES" sz="1600" dirty="0"/>
          </a:p>
          <a:p>
            <a:pPr marL="177800" indent="-177800" algn="just">
              <a:spcAft>
                <a:spcPts val="600"/>
              </a:spcAft>
              <a:buFont typeface="Arial" panose="020B0604020202020204" pitchFamily="34" charset="0"/>
              <a:buChar char="•"/>
            </a:pPr>
            <a:r>
              <a:rPr lang="es-ES" sz="1600" dirty="0" smtClean="0"/>
              <a:t>l=1 </a:t>
            </a:r>
            <a:r>
              <a:rPr lang="es-ES" sz="1600" dirty="0"/>
              <a:t>→ </a:t>
            </a:r>
            <a:r>
              <a:rPr lang="es-ES" sz="1600" dirty="0" smtClean="0"/>
              <a:t>forma </a:t>
            </a:r>
            <a:r>
              <a:rPr lang="es-ES" sz="1600" b="1" dirty="0" smtClean="0"/>
              <a:t>orbital p</a:t>
            </a:r>
            <a:r>
              <a:rPr lang="es-ES" sz="1600" dirty="0"/>
              <a:t>.</a:t>
            </a:r>
          </a:p>
          <a:p>
            <a:pPr marL="177800" indent="-177800" algn="just">
              <a:spcAft>
                <a:spcPts val="600"/>
              </a:spcAft>
              <a:buFont typeface="Arial" panose="020B0604020202020204" pitchFamily="34" charset="0"/>
              <a:buChar char="•"/>
            </a:pPr>
            <a:r>
              <a:rPr lang="es-ES" sz="1600" dirty="0" smtClean="0"/>
              <a:t>l=2 </a:t>
            </a:r>
            <a:r>
              <a:rPr lang="es-ES" sz="1600" dirty="0"/>
              <a:t>→ </a:t>
            </a:r>
            <a:r>
              <a:rPr lang="es-ES" sz="1600" dirty="0" smtClean="0"/>
              <a:t>forma </a:t>
            </a:r>
            <a:r>
              <a:rPr lang="es-ES" sz="1600" b="1" dirty="0" smtClean="0"/>
              <a:t>orbital d</a:t>
            </a:r>
            <a:r>
              <a:rPr lang="es-ES" sz="1600" dirty="0"/>
              <a:t>.</a:t>
            </a:r>
          </a:p>
          <a:p>
            <a:pPr marL="177800" indent="-177800" algn="just">
              <a:spcAft>
                <a:spcPts val="600"/>
              </a:spcAft>
              <a:buFont typeface="Arial" panose="020B0604020202020204" pitchFamily="34" charset="0"/>
              <a:buChar char="•"/>
            </a:pPr>
            <a:r>
              <a:rPr lang="es-ES" sz="1600" dirty="0" smtClean="0"/>
              <a:t>I=3 </a:t>
            </a:r>
            <a:r>
              <a:rPr lang="es-ES" sz="1600" dirty="0"/>
              <a:t>→ </a:t>
            </a:r>
            <a:r>
              <a:rPr lang="es-ES" sz="1600" dirty="0" smtClean="0"/>
              <a:t>forma </a:t>
            </a:r>
            <a:r>
              <a:rPr lang="es-ES" sz="1600" b="1" dirty="0" smtClean="0"/>
              <a:t>orbital f</a:t>
            </a:r>
            <a:r>
              <a:rPr lang="es-ES" sz="1600" dirty="0" smtClean="0"/>
              <a:t>.</a:t>
            </a:r>
          </a:p>
          <a:p>
            <a:pPr marL="177800" indent="-177800" algn="just">
              <a:spcAft>
                <a:spcPts val="600"/>
              </a:spcAft>
              <a:buFont typeface="Arial" panose="020B0604020202020204" pitchFamily="34" charset="0"/>
              <a:buChar char="•"/>
            </a:pPr>
            <a:r>
              <a:rPr lang="es-ES" sz="1600" dirty="0" smtClean="0"/>
              <a:t>….</a:t>
            </a:r>
            <a:endParaRPr lang="es-ES" sz="1600" dirty="0"/>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544" y="1642681"/>
            <a:ext cx="1757164" cy="4889500"/>
          </a:xfrm>
          <a:prstGeom prst="rect">
            <a:avLst/>
          </a:prstGeom>
        </p:spPr>
      </p:pic>
      <p:sp>
        <p:nvSpPr>
          <p:cNvPr id="10" name="Rectangle 1"/>
          <p:cNvSpPr>
            <a:spLocks noChangeArrowheads="1"/>
          </p:cNvSpPr>
          <p:nvPr/>
        </p:nvSpPr>
        <p:spPr bwMode="auto">
          <a:xfrm>
            <a:off x="761999" y="4277465"/>
            <a:ext cx="5689601"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ts val="600"/>
              </a:spcAft>
              <a:buClrTx/>
              <a:buSzTx/>
              <a:tabLst/>
            </a:pPr>
            <a:r>
              <a:rPr kumimoji="0" lang="es-ES" altLang="es-ES" sz="1600" b="0" i="0" u="none" strike="noStrike" cap="none" normalizeH="0" baseline="0" dirty="0" smtClean="0">
                <a:ln>
                  <a:noFill/>
                </a:ln>
                <a:solidFill>
                  <a:schemeClr val="tx1"/>
                </a:solidFill>
                <a:effectLst/>
                <a:latin typeface="+mj-lt"/>
                <a:cs typeface="Arial" panose="020B0604020202020204" pitchFamily="34" charset="0"/>
              </a:rPr>
              <a:t>Por </a:t>
            </a:r>
            <a:r>
              <a:rPr kumimoji="0" lang="es-ES" altLang="es-ES" sz="1600" b="0" i="1" u="none" strike="noStrike" cap="none" normalizeH="0" baseline="0" dirty="0" smtClean="0">
                <a:ln>
                  <a:noFill/>
                </a:ln>
                <a:solidFill>
                  <a:srgbClr val="0099FF"/>
                </a:solidFill>
                <a:effectLst/>
                <a:latin typeface="+mj-lt"/>
                <a:cs typeface="Arial" panose="020B0604020202020204" pitchFamily="34" charset="0"/>
              </a:rPr>
              <a:t>ejemplo</a:t>
            </a:r>
            <a:r>
              <a:rPr kumimoji="0" lang="es-ES" altLang="es-ES" sz="1600" b="0" i="0" u="none" strike="noStrike" cap="none" normalizeH="0" baseline="0" dirty="0" smtClean="0">
                <a:ln>
                  <a:noFill/>
                </a:ln>
                <a:solidFill>
                  <a:schemeClr val="tx1"/>
                </a:solidFill>
                <a:effectLst/>
                <a:latin typeface="+mj-lt"/>
                <a:cs typeface="Arial" panose="020B0604020202020204" pitchFamily="34" charset="0"/>
              </a:rPr>
              <a:t>, con 3 niveles de energía (n=1, 2 y 3) tenemos las siguientes órbitas posibles:</a:t>
            </a:r>
            <a:r>
              <a:rPr kumimoji="0" lang="es-ES" altLang="es-ES" sz="1600" b="0" i="0" u="none" strike="noStrike" cap="none" normalizeH="0" baseline="0" dirty="0" smtClean="0">
                <a:ln>
                  <a:noFill/>
                </a:ln>
                <a:solidFill>
                  <a:schemeClr val="tx1"/>
                </a:solidFill>
                <a:effectLst/>
                <a:latin typeface="+mj-lt"/>
              </a:rPr>
              <a:t> </a:t>
            </a:r>
          </a:p>
          <a:p>
            <a:pPr marL="177800" marR="0" lvl="0" indent="-17780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s-ES" altLang="es-ES" sz="1600" b="0" i="0" u="none" strike="noStrike" cap="none" normalizeH="0" baseline="0" dirty="0" smtClean="0">
                <a:ln>
                  <a:noFill/>
                </a:ln>
                <a:solidFill>
                  <a:schemeClr val="tx1"/>
                </a:solidFill>
                <a:effectLst/>
                <a:latin typeface="+mj-lt"/>
                <a:cs typeface="Arial" panose="020B0604020202020204" pitchFamily="34" charset="0"/>
              </a:rPr>
              <a:t>un orbital s en n = 1</a:t>
            </a:r>
            <a:r>
              <a:rPr kumimoji="0" lang="es-ES" altLang="es-ES" sz="1600" b="0" i="0" u="none" strike="noStrike" cap="none" normalizeH="0" baseline="0" dirty="0" smtClean="0">
                <a:ln>
                  <a:noFill/>
                </a:ln>
                <a:solidFill>
                  <a:schemeClr val="tx1"/>
                </a:solidFill>
                <a:effectLst/>
                <a:latin typeface="+mj-lt"/>
              </a:rPr>
              <a:t> </a:t>
            </a:r>
          </a:p>
          <a:p>
            <a:pPr marL="177800" marR="0" lvl="0" indent="-17780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s-ES" altLang="es-ES" sz="1600" b="0" i="0" u="none" strike="noStrike" cap="none" normalizeH="0" baseline="0" dirty="0" smtClean="0">
                <a:ln>
                  <a:noFill/>
                </a:ln>
                <a:solidFill>
                  <a:schemeClr val="tx1"/>
                </a:solidFill>
                <a:effectLst/>
                <a:latin typeface="+mj-lt"/>
                <a:cs typeface="Arial" panose="020B0604020202020204" pitchFamily="34" charset="0"/>
              </a:rPr>
              <a:t>un orbital s y un orbital p en n = 2</a:t>
            </a:r>
            <a:r>
              <a:rPr kumimoji="0" lang="es-ES" altLang="es-ES" sz="1600" b="0" i="0" u="none" strike="noStrike" cap="none" normalizeH="0" baseline="0" dirty="0" smtClean="0">
                <a:ln>
                  <a:noFill/>
                </a:ln>
                <a:solidFill>
                  <a:schemeClr val="tx1"/>
                </a:solidFill>
                <a:effectLst/>
                <a:latin typeface="+mj-lt"/>
              </a:rPr>
              <a:t> </a:t>
            </a:r>
          </a:p>
          <a:p>
            <a:pPr marL="177800" marR="0" lvl="0" indent="-177800"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s-ES" altLang="es-ES" sz="1600" b="0" i="0" u="none" strike="noStrike" cap="none" normalizeH="0" baseline="0" dirty="0" smtClean="0">
                <a:ln>
                  <a:noFill/>
                </a:ln>
                <a:solidFill>
                  <a:schemeClr val="tx1"/>
                </a:solidFill>
                <a:effectLst/>
                <a:latin typeface="+mj-lt"/>
                <a:cs typeface="Arial" panose="020B0604020202020204" pitchFamily="34" charset="0"/>
              </a:rPr>
              <a:t>un orbital s, un orbital p y un orbital d en n = 3</a:t>
            </a:r>
            <a:r>
              <a:rPr kumimoji="0" lang="es-ES" altLang="es-ES" sz="1600" b="0" i="0" u="none" strike="noStrike" cap="none" normalizeH="0" baseline="0" dirty="0" smtClean="0">
                <a:ln>
                  <a:noFill/>
                </a:ln>
                <a:solidFill>
                  <a:schemeClr val="tx1"/>
                </a:solidFill>
                <a:effectLst/>
                <a:latin typeface="+mj-lt"/>
              </a:rPr>
              <a:t> </a:t>
            </a:r>
          </a:p>
        </p:txBody>
      </p:sp>
    </p:spTree>
    <p:extLst>
      <p:ext uri="{BB962C8B-B14F-4D97-AF65-F5344CB8AC3E}">
        <p14:creationId xmlns:p14="http://schemas.microsoft.com/office/powerpoint/2010/main" val="1383248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grpSp>
        <p:nvGrpSpPr>
          <p:cNvPr id="9" name="Grupo 8"/>
          <p:cNvGrpSpPr/>
          <p:nvPr/>
        </p:nvGrpSpPr>
        <p:grpSpPr>
          <a:xfrm>
            <a:off x="454641" y="1102022"/>
            <a:ext cx="8295660" cy="1484732"/>
            <a:chOff x="825500" y="2097713"/>
            <a:chExt cx="8318500" cy="1484732"/>
          </a:xfrm>
        </p:grpSpPr>
        <p:sp>
          <p:nvSpPr>
            <p:cNvPr id="11" name="Rectángulo 10"/>
            <p:cNvSpPr/>
            <p:nvPr/>
          </p:nvSpPr>
          <p:spPr>
            <a:xfrm>
              <a:off x="825500" y="2442339"/>
              <a:ext cx="8318500" cy="114010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tIns="108000">
              <a:spAutoFit/>
            </a:bodyPr>
            <a:lstStyle/>
            <a:p>
              <a:pPr lvl="0" algn="just" defTabSz="914400">
                <a:defRPr/>
              </a:pPr>
              <a:r>
                <a:rPr lang="es-ES" sz="1600" i="1" dirty="0"/>
                <a:t>Calcula la energía de la primera raya de la serie de </a:t>
              </a:r>
              <a:r>
                <a:rPr lang="es-ES" sz="1600" i="1" dirty="0" err="1"/>
                <a:t>Lyman</a:t>
              </a:r>
              <a:r>
                <a:rPr lang="es-ES" sz="1600" i="1" dirty="0"/>
                <a:t>, de la serie de Balmer y de la serie de </a:t>
              </a:r>
              <a:r>
                <a:rPr lang="es-ES" sz="1600" i="1" dirty="0" err="1"/>
                <a:t>Paschen</a:t>
              </a:r>
              <a:r>
                <a:rPr lang="es-ES" sz="1600" i="1" dirty="0"/>
                <a:t> </a:t>
              </a:r>
              <a:r>
                <a:rPr lang="es-ES" sz="1600" i="1" dirty="0" smtClean="0"/>
                <a:t>para el </a:t>
              </a:r>
              <a:r>
                <a:rPr lang="es-ES" sz="1600" i="1" dirty="0"/>
                <a:t>átomo de hidrógeno y determina en qué zona del espectro electromagnético se encuentra cada una.</a:t>
              </a:r>
            </a:p>
            <a:p>
              <a:pPr algn="just" defTabSz="914400">
                <a:defRPr/>
              </a:pPr>
              <a:r>
                <a:rPr lang="es-ES" sz="1600" i="1" dirty="0"/>
                <a:t>Datos: h = 6,63·10</a:t>
              </a:r>
              <a:r>
                <a:rPr lang="es-ES" sz="1600" i="1" baseline="30000" dirty="0"/>
                <a:t>–34</a:t>
              </a:r>
              <a:r>
                <a:rPr lang="es-ES" sz="1600" i="1" dirty="0"/>
                <a:t> J </a:t>
              </a:r>
              <a:r>
                <a:rPr lang="es-ES" sz="1600" i="1" dirty="0" smtClean="0"/>
                <a:t>s; </a:t>
              </a:r>
              <a:r>
                <a:rPr lang="es-ES" sz="1600" i="1" dirty="0"/>
                <a:t>c </a:t>
              </a:r>
              <a:r>
                <a:rPr lang="es-ES" sz="1600" i="1" dirty="0" smtClean="0"/>
                <a:t>= </a:t>
              </a:r>
              <a:r>
                <a:rPr lang="es-ES" sz="1600" i="1" dirty="0"/>
                <a:t>3 · 10</a:t>
              </a:r>
              <a:r>
                <a:rPr lang="es-ES" sz="1600" i="1" baseline="30000" dirty="0"/>
                <a:t>8</a:t>
              </a:r>
              <a:r>
                <a:rPr lang="es-ES" sz="1600" i="1" dirty="0"/>
                <a:t> </a:t>
              </a:r>
              <a:r>
                <a:rPr lang="es-ES" sz="1600" i="1" dirty="0" smtClean="0"/>
                <a:t>m s</a:t>
              </a:r>
              <a:r>
                <a:rPr lang="es-ES" sz="1600" i="1" baseline="30000" dirty="0"/>
                <a:t>–1</a:t>
              </a:r>
              <a:r>
                <a:rPr lang="es-ES" sz="1600" i="1" dirty="0" smtClean="0"/>
                <a:t>; </a:t>
              </a:r>
              <a:r>
                <a:rPr lang="es-ES" sz="1600" i="1" dirty="0"/>
                <a:t>R </a:t>
              </a:r>
              <a:r>
                <a:rPr lang="es-ES" sz="1600" i="1" dirty="0" smtClean="0"/>
                <a:t>= </a:t>
              </a:r>
              <a:r>
                <a:rPr lang="es-ES" sz="1600" i="1" dirty="0"/>
                <a:t>10 967 757 </a:t>
              </a:r>
              <a:r>
                <a:rPr lang="es-ES" sz="1600" i="1" dirty="0" smtClean="0"/>
                <a:t>m</a:t>
              </a:r>
              <a:r>
                <a:rPr lang="es-ES" sz="1600" i="1" baseline="30000" dirty="0" smtClean="0"/>
                <a:t>–1</a:t>
              </a:r>
              <a:endParaRPr lang="es-ES" sz="1600" i="1" dirty="0"/>
            </a:p>
          </p:txBody>
        </p:sp>
        <p:sp>
          <p:nvSpPr>
            <p:cNvPr id="12" name="CuadroTexto 11"/>
            <p:cNvSpPr txBox="1"/>
            <p:nvPr/>
          </p:nvSpPr>
          <p:spPr>
            <a:xfrm>
              <a:off x="825500" y="2097713"/>
              <a:ext cx="2059959" cy="338554"/>
            </a:xfrm>
            <a:prstGeom prst="rect">
              <a:avLst/>
            </a:prstGeom>
            <a:solidFill>
              <a:schemeClr val="accent5">
                <a:lumMod val="50000"/>
              </a:schemeClr>
            </a:solidFill>
            <a:ln>
              <a:noFill/>
            </a:ln>
          </p:spPr>
          <p:txBody>
            <a:bodyPr wrap="square" rtlCol="0">
              <a:spAutoFit/>
            </a:bodyPr>
            <a:lstStyle/>
            <a:p>
              <a:r>
                <a:rPr lang="es-ES" sz="1600" b="1" dirty="0" smtClean="0">
                  <a:solidFill>
                    <a:schemeClr val="bg1"/>
                  </a:solidFill>
                  <a:latin typeface="+mj-lt"/>
                </a:rPr>
                <a:t>Ejercicio resuelto 4</a:t>
              </a:r>
              <a:endParaRPr lang="es-ES" sz="1600" b="1" dirty="0">
                <a:solidFill>
                  <a:schemeClr val="bg1"/>
                </a:solidFill>
                <a:latin typeface="+mj-lt"/>
              </a:endParaRPr>
            </a:p>
          </p:txBody>
        </p:sp>
      </p:grpSp>
      <p:sp>
        <p:nvSpPr>
          <p:cNvPr id="2" name="Rectángulo 1"/>
          <p:cNvSpPr/>
          <p:nvPr/>
        </p:nvSpPr>
        <p:spPr>
          <a:xfrm>
            <a:off x="454641" y="2766536"/>
            <a:ext cx="8295660" cy="584775"/>
          </a:xfrm>
          <a:prstGeom prst="rect">
            <a:avLst/>
          </a:prstGeom>
        </p:spPr>
        <p:txBody>
          <a:bodyPr wrap="square">
            <a:spAutoFit/>
          </a:bodyPr>
          <a:lstStyle/>
          <a:p>
            <a:pPr algn="just"/>
            <a:r>
              <a:rPr lang="es-ES" sz="1600" dirty="0">
                <a:latin typeface="+mj-lt"/>
              </a:rPr>
              <a:t>Para calcular la energía correspondiente podemos aplicar la </a:t>
            </a:r>
            <a:r>
              <a:rPr lang="es-ES" sz="1600" i="1" dirty="0">
                <a:solidFill>
                  <a:srgbClr val="0099FF"/>
                </a:solidFill>
                <a:latin typeface="+mj-lt"/>
              </a:rPr>
              <a:t>fórmula de </a:t>
            </a:r>
            <a:r>
              <a:rPr lang="es-ES" sz="1600" i="1" dirty="0" smtClean="0">
                <a:solidFill>
                  <a:srgbClr val="0099FF"/>
                </a:solidFill>
                <a:latin typeface="+mj-lt"/>
              </a:rPr>
              <a:t>Rydberg</a:t>
            </a:r>
            <a:r>
              <a:rPr lang="es-ES" sz="1600" dirty="0" smtClean="0">
                <a:latin typeface="+mj-lt"/>
              </a:rPr>
              <a:t> </a:t>
            </a:r>
            <a:r>
              <a:rPr lang="es-ES" sz="1600" dirty="0">
                <a:latin typeface="+mj-lt"/>
              </a:rPr>
              <a:t>a continuación </a:t>
            </a:r>
            <a:r>
              <a:rPr lang="es-ES" sz="1600" dirty="0" smtClean="0">
                <a:latin typeface="+mj-lt"/>
              </a:rPr>
              <a:t>para otras </a:t>
            </a:r>
            <a:r>
              <a:rPr lang="es-ES" sz="1600" dirty="0">
                <a:latin typeface="+mj-lt"/>
              </a:rPr>
              <a:t>series y, a continuación, la expresión de la energía:</a:t>
            </a:r>
          </a:p>
        </p:txBody>
      </p:sp>
      <mc:AlternateContent xmlns:mc="http://schemas.openxmlformats.org/markup-compatibility/2006" xmlns:a14="http://schemas.microsoft.com/office/drawing/2010/main">
        <mc:Choice Requires="a14">
          <p:sp>
            <p:nvSpPr>
              <p:cNvPr id="5" name="CuadroTexto 4"/>
              <p:cNvSpPr txBox="1"/>
              <p:nvPr/>
            </p:nvSpPr>
            <p:spPr>
              <a:xfrm>
                <a:off x="3817801" y="3392593"/>
                <a:ext cx="1569339" cy="5699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ES" sz="1600" i="1" smtClean="0">
                              <a:latin typeface="Cambria Math" panose="02040503050406030204" pitchFamily="18" charset="0"/>
                            </a:rPr>
                          </m:ctrlPr>
                        </m:fPr>
                        <m:num>
                          <m:r>
                            <a:rPr lang="es-ES" sz="1600" b="0" i="1" smtClean="0">
                              <a:latin typeface="Cambria Math" panose="02040503050406030204" pitchFamily="18" charset="0"/>
                            </a:rPr>
                            <m:t>1</m:t>
                          </m:r>
                        </m:num>
                        <m:den>
                          <m:r>
                            <a:rPr lang="es-ES" sz="1600" i="1" smtClean="0">
                              <a:latin typeface="Cambria Math" panose="02040503050406030204" pitchFamily="18" charset="0"/>
                              <a:ea typeface="Cambria Math" panose="02040503050406030204" pitchFamily="18" charset="0"/>
                            </a:rPr>
                            <m:t>𝜆</m:t>
                          </m:r>
                        </m:den>
                      </m:f>
                      <m:r>
                        <a:rPr lang="es-ES" sz="1600" b="0" i="1" smtClean="0">
                          <a:latin typeface="Cambria Math" panose="02040503050406030204" pitchFamily="18" charset="0"/>
                        </a:rPr>
                        <m:t>=</m:t>
                      </m:r>
                      <m:r>
                        <a:rPr lang="es-ES" sz="1600" b="0" i="1" smtClean="0">
                          <a:latin typeface="Cambria Math" panose="02040503050406030204" pitchFamily="18" charset="0"/>
                        </a:rPr>
                        <m:t>𝑅</m:t>
                      </m:r>
                      <m:d>
                        <m:dPr>
                          <m:ctrlPr>
                            <a:rPr lang="es-ES" sz="1600" b="0" i="1" smtClean="0">
                              <a:latin typeface="Cambria Math" panose="02040503050406030204" pitchFamily="18" charset="0"/>
                            </a:rPr>
                          </m:ctrlPr>
                        </m:dPr>
                        <m:e>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1</m:t>
                              </m:r>
                            </m:num>
                            <m:den>
                              <m:sSubSup>
                                <m:sSubSupPr>
                                  <m:ctrlPr>
                                    <a:rPr lang="es-ES" sz="1600" b="0" i="1" smtClean="0">
                                      <a:latin typeface="Cambria Math" panose="02040503050406030204" pitchFamily="18" charset="0"/>
                                    </a:rPr>
                                  </m:ctrlPr>
                                </m:sSubSupPr>
                                <m:e>
                                  <m:r>
                                    <a:rPr lang="es-ES" sz="1600" b="0" i="1" smtClean="0">
                                      <a:latin typeface="Cambria Math" panose="02040503050406030204" pitchFamily="18" charset="0"/>
                                    </a:rPr>
                                    <m:t>𝑛</m:t>
                                  </m:r>
                                </m:e>
                                <m:sub>
                                  <m:r>
                                    <a:rPr lang="es-ES" sz="1600" b="0" i="1" smtClean="0">
                                      <a:latin typeface="Cambria Math" panose="02040503050406030204" pitchFamily="18" charset="0"/>
                                    </a:rPr>
                                    <m:t>1</m:t>
                                  </m:r>
                                </m:sub>
                                <m:sup>
                                  <m:r>
                                    <a:rPr lang="es-ES" sz="1600" b="0" i="1" smtClean="0">
                                      <a:latin typeface="Cambria Math" panose="02040503050406030204" pitchFamily="18" charset="0"/>
                                    </a:rPr>
                                    <m:t>2</m:t>
                                  </m:r>
                                </m:sup>
                              </m:sSubSup>
                            </m:den>
                          </m:f>
                          <m:r>
                            <a:rPr lang="es-ES" sz="1600" b="0" i="1" smtClean="0">
                              <a:latin typeface="Cambria Math" panose="02040503050406030204" pitchFamily="18" charset="0"/>
                            </a:rPr>
                            <m:t>−</m:t>
                          </m:r>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1</m:t>
                              </m:r>
                            </m:num>
                            <m:den>
                              <m:sSubSup>
                                <m:sSubSupPr>
                                  <m:ctrlPr>
                                    <a:rPr lang="es-ES" sz="1600" b="0" i="1" smtClean="0">
                                      <a:latin typeface="Cambria Math" panose="02040503050406030204" pitchFamily="18" charset="0"/>
                                    </a:rPr>
                                  </m:ctrlPr>
                                </m:sSubSupPr>
                                <m:e>
                                  <m:r>
                                    <a:rPr lang="es-ES" sz="1600" b="0" i="1" smtClean="0">
                                      <a:latin typeface="Cambria Math" panose="02040503050406030204" pitchFamily="18" charset="0"/>
                                    </a:rPr>
                                    <m:t>𝑛</m:t>
                                  </m:r>
                                </m:e>
                                <m:sub>
                                  <m:r>
                                    <a:rPr lang="es-ES" sz="1600" b="0" i="1" smtClean="0">
                                      <a:latin typeface="Cambria Math" panose="02040503050406030204" pitchFamily="18" charset="0"/>
                                    </a:rPr>
                                    <m:t>2</m:t>
                                  </m:r>
                                </m:sub>
                                <m:sup>
                                  <m:r>
                                    <a:rPr lang="es-ES" sz="1600" b="0" i="1" smtClean="0">
                                      <a:latin typeface="Cambria Math" panose="02040503050406030204" pitchFamily="18" charset="0"/>
                                    </a:rPr>
                                    <m:t>2</m:t>
                                  </m:r>
                                </m:sup>
                              </m:sSubSup>
                            </m:den>
                          </m:f>
                        </m:e>
                      </m:d>
                    </m:oMath>
                  </m:oMathPara>
                </a14:m>
                <a:endParaRPr lang="es-ES" sz="1600" dirty="0"/>
              </a:p>
            </p:txBody>
          </p:sp>
        </mc:Choice>
        <mc:Fallback xmlns="">
          <p:sp>
            <p:nvSpPr>
              <p:cNvPr id="5" name="CuadroTexto 4"/>
              <p:cNvSpPr txBox="1">
                <a:spLocks noRot="1" noChangeAspect="1" noMove="1" noResize="1" noEditPoints="1" noAdjustHandles="1" noChangeArrowheads="1" noChangeShapeType="1" noTextEdit="1"/>
              </p:cNvSpPr>
              <p:nvPr/>
            </p:nvSpPr>
            <p:spPr>
              <a:xfrm>
                <a:off x="3817801" y="3392593"/>
                <a:ext cx="1569339" cy="569964"/>
              </a:xfrm>
              <a:prstGeom prst="rect">
                <a:avLst/>
              </a:prstGeom>
              <a:blipFill>
                <a:blip r:embed="rId2"/>
                <a:stretch>
                  <a:fillRect/>
                </a:stretch>
              </a:blipFill>
            </p:spPr>
            <p:txBody>
              <a:bodyPr/>
              <a:lstStyle/>
              <a:p>
                <a:r>
                  <a:rPr lang="es-ES">
                    <a:noFill/>
                  </a:rPr>
                  <a:t> </a:t>
                </a:r>
              </a:p>
            </p:txBody>
          </p:sp>
        </mc:Fallback>
      </mc:AlternateContent>
      <p:sp>
        <p:nvSpPr>
          <p:cNvPr id="13" name="Rectángulo 12"/>
          <p:cNvSpPr/>
          <p:nvPr/>
        </p:nvSpPr>
        <p:spPr>
          <a:xfrm>
            <a:off x="454641" y="4003839"/>
            <a:ext cx="8295660" cy="584775"/>
          </a:xfrm>
          <a:prstGeom prst="rect">
            <a:avLst/>
          </a:prstGeom>
        </p:spPr>
        <p:txBody>
          <a:bodyPr wrap="square">
            <a:spAutoFit/>
          </a:bodyPr>
          <a:lstStyle/>
          <a:p>
            <a:pPr algn="just"/>
            <a:r>
              <a:rPr lang="es-ES" sz="1600" dirty="0">
                <a:latin typeface="+mj-lt"/>
              </a:rPr>
              <a:t>La </a:t>
            </a:r>
            <a:r>
              <a:rPr lang="es-ES" sz="1600" b="1" dirty="0">
                <a:latin typeface="+mj-lt"/>
              </a:rPr>
              <a:t>serie de </a:t>
            </a:r>
            <a:r>
              <a:rPr lang="es-ES" sz="1600" b="1" dirty="0" err="1">
                <a:latin typeface="+mj-lt"/>
              </a:rPr>
              <a:t>Lyman</a:t>
            </a:r>
            <a:r>
              <a:rPr lang="es-ES" sz="1600" b="1" dirty="0">
                <a:latin typeface="+mj-lt"/>
              </a:rPr>
              <a:t> </a:t>
            </a:r>
            <a:r>
              <a:rPr lang="es-ES" sz="1600" dirty="0">
                <a:latin typeface="+mj-lt"/>
              </a:rPr>
              <a:t>corresponde al caso en que </a:t>
            </a:r>
            <a:r>
              <a:rPr lang="es-ES" sz="1600" i="1" dirty="0">
                <a:latin typeface="+mj-lt"/>
              </a:rPr>
              <a:t>n</a:t>
            </a:r>
            <a:r>
              <a:rPr lang="es-ES" sz="1600" baseline="-25000" dirty="0">
                <a:latin typeface="+mj-lt"/>
              </a:rPr>
              <a:t>1 </a:t>
            </a:r>
            <a:r>
              <a:rPr lang="es-ES" sz="1600" dirty="0">
                <a:latin typeface="+mj-lt"/>
              </a:rPr>
              <a:t>vale 1. La primera línea corresponde a </a:t>
            </a:r>
            <a:r>
              <a:rPr lang="es-ES" sz="1600" i="1" dirty="0">
                <a:latin typeface="+mj-lt"/>
              </a:rPr>
              <a:t>n</a:t>
            </a:r>
            <a:r>
              <a:rPr lang="es-ES" sz="1600" baseline="-25000" dirty="0">
                <a:latin typeface="+mj-lt"/>
              </a:rPr>
              <a:t>2</a:t>
            </a:r>
            <a:r>
              <a:rPr lang="es-ES" sz="1600" dirty="0">
                <a:latin typeface="+mj-lt"/>
              </a:rPr>
              <a:t> = 2:</a:t>
            </a:r>
          </a:p>
        </p:txBody>
      </p:sp>
      <mc:AlternateContent xmlns:mc="http://schemas.openxmlformats.org/markup-compatibility/2006" xmlns:a14="http://schemas.microsoft.com/office/drawing/2010/main">
        <mc:Choice Requires="a14">
          <p:sp>
            <p:nvSpPr>
              <p:cNvPr id="14" name="CuadroTexto 13"/>
              <p:cNvSpPr txBox="1"/>
              <p:nvPr/>
            </p:nvSpPr>
            <p:spPr>
              <a:xfrm>
                <a:off x="1689670" y="4491720"/>
                <a:ext cx="5412123"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ES" sz="1600" i="1" smtClean="0">
                              <a:latin typeface="Cambria Math" panose="02040503050406030204" pitchFamily="18" charset="0"/>
                            </a:rPr>
                          </m:ctrlPr>
                        </m:fPr>
                        <m:num>
                          <m:r>
                            <a:rPr lang="es-ES" sz="1600" b="0" i="1" smtClean="0">
                              <a:latin typeface="Cambria Math" panose="02040503050406030204" pitchFamily="18" charset="0"/>
                            </a:rPr>
                            <m:t>1</m:t>
                          </m:r>
                        </m:num>
                        <m:den>
                          <m:r>
                            <a:rPr lang="es-ES" sz="1600" i="1" smtClean="0">
                              <a:latin typeface="Cambria Math" panose="02040503050406030204" pitchFamily="18" charset="0"/>
                              <a:ea typeface="Cambria Math" panose="02040503050406030204" pitchFamily="18" charset="0"/>
                            </a:rPr>
                            <m:t>𝜆</m:t>
                          </m:r>
                        </m:den>
                      </m:f>
                      <m:r>
                        <a:rPr lang="es-ES" sz="1600" b="0" i="1" smtClean="0">
                          <a:latin typeface="Cambria Math" panose="02040503050406030204" pitchFamily="18" charset="0"/>
                        </a:rPr>
                        <m:t>=</m:t>
                      </m:r>
                      <m:r>
                        <a:rPr lang="es-ES" sz="1600" b="0" i="1" smtClean="0">
                          <a:latin typeface="Cambria Math" panose="02040503050406030204" pitchFamily="18" charset="0"/>
                        </a:rPr>
                        <m:t>𝑅</m:t>
                      </m:r>
                      <m:d>
                        <m:dPr>
                          <m:ctrlPr>
                            <a:rPr lang="es-ES" sz="1600" b="0" i="1" smtClean="0">
                              <a:latin typeface="Cambria Math" panose="02040503050406030204" pitchFamily="18" charset="0"/>
                            </a:rPr>
                          </m:ctrlPr>
                        </m:dPr>
                        <m:e>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1</m:t>
                              </m:r>
                            </m:num>
                            <m:den>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m:t>
                                  </m:r>
                                </m:e>
                                <m:sup>
                                  <m:r>
                                    <a:rPr lang="es-ES" sz="1600" b="0" i="1" smtClean="0">
                                      <a:latin typeface="Cambria Math" panose="02040503050406030204" pitchFamily="18" charset="0"/>
                                    </a:rPr>
                                    <m:t>2</m:t>
                                  </m:r>
                                </m:sup>
                              </m:sSup>
                            </m:den>
                          </m:f>
                          <m:r>
                            <a:rPr lang="es-ES" sz="1600" b="0" i="1" smtClean="0">
                              <a:latin typeface="Cambria Math" panose="02040503050406030204" pitchFamily="18" charset="0"/>
                            </a:rPr>
                            <m:t>−</m:t>
                          </m:r>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1</m:t>
                              </m:r>
                            </m:num>
                            <m:den>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2</m:t>
                                  </m:r>
                                </m:e>
                                <m:sup>
                                  <m:r>
                                    <a:rPr lang="es-ES" sz="1600" b="0" i="1" smtClean="0">
                                      <a:latin typeface="Cambria Math" panose="02040503050406030204" pitchFamily="18" charset="0"/>
                                    </a:rPr>
                                    <m:t>2</m:t>
                                  </m:r>
                                </m:sup>
                              </m:sSup>
                            </m:den>
                          </m:f>
                        </m:e>
                      </m:d>
                      <m:r>
                        <a:rPr lang="es-ES" sz="1600" b="0" i="1" smtClean="0">
                          <a:latin typeface="Cambria Math" panose="02040503050406030204" pitchFamily="18" charset="0"/>
                        </a:rPr>
                        <m:t>=</m:t>
                      </m:r>
                      <m:r>
                        <m:rPr>
                          <m:nor/>
                        </m:rPr>
                        <a:rPr lang="es-ES" sz="1600" i="1" dirty="0"/>
                        <m:t>10 967 757</m:t>
                      </m:r>
                      <m:d>
                        <m:dPr>
                          <m:ctrlPr>
                            <a:rPr lang="es-ES" sz="1600" i="1" dirty="0" smtClean="0">
                              <a:latin typeface="Cambria Math" panose="02040503050406030204" pitchFamily="18" charset="0"/>
                            </a:rPr>
                          </m:ctrlPr>
                        </m:dPr>
                        <m:e>
                          <m:f>
                            <m:fPr>
                              <m:ctrlPr>
                                <a:rPr lang="es-ES" sz="1600" i="1" dirty="0" smtClean="0">
                                  <a:latin typeface="Cambria Math" panose="02040503050406030204" pitchFamily="18" charset="0"/>
                                </a:rPr>
                              </m:ctrlPr>
                            </m:fPr>
                            <m:num>
                              <m:r>
                                <a:rPr lang="es-ES" sz="1600" b="0" i="1" dirty="0" smtClean="0">
                                  <a:latin typeface="Cambria Math" panose="02040503050406030204" pitchFamily="18" charset="0"/>
                                </a:rPr>
                                <m:t>1</m:t>
                              </m:r>
                            </m:num>
                            <m:den>
                              <m:r>
                                <a:rPr lang="es-ES" sz="1600" b="0" i="1" dirty="0" smtClean="0">
                                  <a:latin typeface="Cambria Math" panose="02040503050406030204" pitchFamily="18" charset="0"/>
                                </a:rPr>
                                <m:t>1</m:t>
                              </m:r>
                            </m:den>
                          </m:f>
                          <m:r>
                            <a:rPr lang="es-ES" sz="1600" b="0" i="1" dirty="0" smtClean="0">
                              <a:latin typeface="Cambria Math" panose="02040503050406030204" pitchFamily="18" charset="0"/>
                            </a:rPr>
                            <m:t>−</m:t>
                          </m:r>
                          <m:f>
                            <m:fPr>
                              <m:ctrlPr>
                                <a:rPr lang="es-ES" sz="1600" b="0" i="1" dirty="0" smtClean="0">
                                  <a:latin typeface="Cambria Math" panose="02040503050406030204" pitchFamily="18" charset="0"/>
                                </a:rPr>
                              </m:ctrlPr>
                            </m:fPr>
                            <m:num>
                              <m:r>
                                <a:rPr lang="es-ES" sz="1600" b="0" i="1" dirty="0" smtClean="0">
                                  <a:latin typeface="Cambria Math" panose="02040503050406030204" pitchFamily="18" charset="0"/>
                                </a:rPr>
                                <m:t>1</m:t>
                              </m:r>
                            </m:num>
                            <m:den>
                              <m:r>
                                <a:rPr lang="es-ES" sz="1600" b="0" i="1" dirty="0" smtClean="0">
                                  <a:latin typeface="Cambria Math" panose="02040503050406030204" pitchFamily="18" charset="0"/>
                                </a:rPr>
                                <m:t>4</m:t>
                              </m:r>
                            </m:den>
                          </m:f>
                        </m:e>
                      </m:d>
                      <m:r>
                        <a:rPr lang="es-ES" sz="1600" i="1" dirty="0">
                          <a:latin typeface="Cambria Math" panose="02040503050406030204" pitchFamily="18" charset="0"/>
                        </a:rPr>
                        <m:t>=8 225 817,75</m:t>
                      </m:r>
                      <m:r>
                        <a:rPr lang="es-ES" sz="1600" b="0" i="1" dirty="0" smtClean="0">
                          <a:latin typeface="Cambria Math" panose="02040503050406030204" pitchFamily="18" charset="0"/>
                        </a:rPr>
                        <m:t> </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𝑚</m:t>
                          </m:r>
                        </m:e>
                        <m:sup>
                          <m:r>
                            <a:rPr lang="es-ES" sz="1600" b="0" i="1" dirty="0" smtClean="0">
                              <a:latin typeface="Cambria Math" panose="02040503050406030204" pitchFamily="18" charset="0"/>
                            </a:rPr>
                            <m:t>−1</m:t>
                          </m:r>
                        </m:sup>
                      </m:sSup>
                    </m:oMath>
                  </m:oMathPara>
                </a14:m>
                <a:endParaRPr lang="es-ES" sz="1600" dirty="0"/>
              </a:p>
            </p:txBody>
          </p:sp>
        </mc:Choice>
        <mc:Fallback xmlns="">
          <p:sp>
            <p:nvSpPr>
              <p:cNvPr id="14" name="CuadroTexto 13"/>
              <p:cNvSpPr txBox="1">
                <a:spLocks noRot="1" noChangeAspect="1" noMove="1" noResize="1" noEditPoints="1" noAdjustHandles="1" noChangeArrowheads="1" noChangeShapeType="1" noTextEdit="1"/>
              </p:cNvSpPr>
              <p:nvPr/>
            </p:nvSpPr>
            <p:spPr>
              <a:xfrm>
                <a:off x="1689670" y="4491720"/>
                <a:ext cx="5412123" cy="553228"/>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CuadroTexto 14"/>
              <p:cNvSpPr txBox="1"/>
              <p:nvPr/>
            </p:nvSpPr>
            <p:spPr>
              <a:xfrm>
                <a:off x="895203" y="5241142"/>
                <a:ext cx="7369390" cy="4907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panose="02040503050406030204" pitchFamily="18" charset="0"/>
                          <a:ea typeface="Cambria Math" panose="02040503050406030204" pitchFamily="18" charset="0"/>
                        </a:rPr>
                        <m:t>→</m:t>
                      </m:r>
                      <m:sSub>
                        <m:sSubPr>
                          <m:ctrlPr>
                            <a:rPr lang="es-ES" sz="1600" b="1" i="1" smtClean="0">
                              <a:latin typeface="Cambria Math" panose="02040503050406030204" pitchFamily="18" charset="0"/>
                              <a:ea typeface="Cambria Math" panose="02040503050406030204" pitchFamily="18" charset="0"/>
                            </a:rPr>
                          </m:ctrlPr>
                        </m:sSubPr>
                        <m:e>
                          <m:r>
                            <a:rPr lang="es-ES" sz="1600" b="1" i="1" smtClean="0">
                              <a:latin typeface="Cambria Math" panose="02040503050406030204" pitchFamily="18" charset="0"/>
                              <a:ea typeface="Cambria Math" panose="02040503050406030204" pitchFamily="18" charset="0"/>
                            </a:rPr>
                            <m:t>𝑬</m:t>
                          </m:r>
                        </m:e>
                        <m:sub>
                          <m:r>
                            <a:rPr lang="es-ES" sz="1600" b="1" i="1" smtClean="0">
                              <a:latin typeface="Cambria Math" panose="02040503050406030204" pitchFamily="18" charset="0"/>
                              <a:ea typeface="Cambria Math" panose="02040503050406030204" pitchFamily="18" charset="0"/>
                            </a:rPr>
                            <m:t>𝑳𝒚𝒎𝒂𝒏</m:t>
                          </m:r>
                        </m:sub>
                      </m:sSub>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h𝑓</m:t>
                      </m:r>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h</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𝑐</m:t>
                          </m:r>
                        </m:num>
                        <m:den>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𝜆</m:t>
                              </m:r>
                            </m:e>
                            <m:sub>
                              <m:r>
                                <a:rPr lang="es-ES" sz="1600" b="0" i="1" smtClean="0">
                                  <a:latin typeface="Cambria Math" panose="02040503050406030204" pitchFamily="18" charset="0"/>
                                  <a:ea typeface="Cambria Math" panose="02040503050406030204" pitchFamily="18" charset="0"/>
                                </a:rPr>
                                <m:t>𝐿𝑦𝑚𝑎𝑛</m:t>
                              </m:r>
                            </m:sub>
                          </m:sSub>
                        </m:den>
                      </m:f>
                      <m:r>
                        <a:rPr lang="es-ES" sz="1600" b="0" i="1" smtClean="0">
                          <a:latin typeface="Cambria Math" panose="02040503050406030204" pitchFamily="18" charset="0"/>
                          <a:ea typeface="Cambria Math" panose="02040503050406030204" pitchFamily="18" charset="0"/>
                        </a:rPr>
                        <m:t>=6,63·</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10</m:t>
                          </m:r>
                        </m:e>
                        <m:sup>
                          <m:r>
                            <a:rPr lang="es-ES" sz="1600" b="0" i="1" smtClean="0">
                              <a:latin typeface="Cambria Math" panose="02040503050406030204" pitchFamily="18" charset="0"/>
                              <a:ea typeface="Cambria Math" panose="02040503050406030204" pitchFamily="18" charset="0"/>
                            </a:rPr>
                            <m:t>−34</m:t>
                          </m:r>
                        </m:sup>
                      </m:sSup>
                      <m:r>
                        <a:rPr lang="es-ES" sz="1600" b="0" i="1" smtClean="0">
                          <a:latin typeface="Cambria Math" panose="02040503050406030204" pitchFamily="18" charset="0"/>
                          <a:ea typeface="Cambria Math" panose="02040503050406030204" pitchFamily="18" charset="0"/>
                        </a:rPr>
                        <m:t>·</m:t>
                      </m:r>
                      <m:r>
                        <a:rPr lang="es-ES" sz="1600" i="1">
                          <a:latin typeface="Cambria Math" panose="02040503050406030204" pitchFamily="18" charset="0"/>
                          <a:ea typeface="Cambria Math" panose="02040503050406030204" pitchFamily="18" charset="0"/>
                        </a:rPr>
                        <m:t>3·</m:t>
                      </m:r>
                      <m:sSup>
                        <m:sSupPr>
                          <m:ctrlPr>
                            <a:rPr lang="es-ES" sz="1600" i="1">
                              <a:latin typeface="Cambria Math" panose="02040503050406030204" pitchFamily="18" charset="0"/>
                              <a:ea typeface="Cambria Math" panose="02040503050406030204" pitchFamily="18" charset="0"/>
                            </a:rPr>
                          </m:ctrlPr>
                        </m:sSupPr>
                        <m:e>
                          <m:r>
                            <a:rPr lang="es-ES" sz="1600" i="1">
                              <a:latin typeface="Cambria Math" panose="02040503050406030204" pitchFamily="18" charset="0"/>
                              <a:ea typeface="Cambria Math" panose="02040503050406030204" pitchFamily="18" charset="0"/>
                            </a:rPr>
                            <m:t>10</m:t>
                          </m:r>
                        </m:e>
                        <m:sup>
                          <m:r>
                            <a:rPr lang="es-ES" sz="1600" i="1">
                              <a:latin typeface="Cambria Math" panose="02040503050406030204" pitchFamily="18" charset="0"/>
                              <a:ea typeface="Cambria Math" panose="02040503050406030204" pitchFamily="18" charset="0"/>
                            </a:rPr>
                            <m:t>8</m:t>
                          </m:r>
                        </m:sup>
                      </m:sSup>
                      <m:r>
                        <a:rPr lang="es-ES" sz="1600" b="0" i="1" dirty="0" smtClean="0">
                          <a:latin typeface="Cambria Math" panose="02040503050406030204" pitchFamily="18" charset="0"/>
                        </a:rPr>
                        <m:t>·</m:t>
                      </m:r>
                      <m:r>
                        <a:rPr lang="es-ES" sz="1600" i="1" dirty="0">
                          <a:latin typeface="Cambria Math" panose="02040503050406030204" pitchFamily="18" charset="0"/>
                        </a:rPr>
                        <m:t>8 225 817,75</m:t>
                      </m:r>
                      <m:r>
                        <a:rPr lang="es-ES" sz="1600" b="0" i="1" smtClean="0">
                          <a:latin typeface="Cambria Math" panose="02040503050406030204" pitchFamily="18" charset="0"/>
                          <a:ea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𝟏</m:t>
                      </m:r>
                      <m:r>
                        <a:rPr lang="es-ES" sz="1600" b="1" i="1" smtClean="0">
                          <a:latin typeface="Cambria Math" panose="02040503050406030204" pitchFamily="18" charset="0"/>
                          <a:ea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𝟔𝟒</m:t>
                      </m:r>
                      <m:r>
                        <a:rPr lang="es-ES" sz="1600" b="1" i="1" smtClean="0">
                          <a:latin typeface="Cambria Math" panose="02040503050406030204" pitchFamily="18" charset="0"/>
                          <a:ea typeface="Cambria Math" panose="02040503050406030204" pitchFamily="18" charset="0"/>
                        </a:rPr>
                        <m:t>·</m:t>
                      </m:r>
                      <m:sSup>
                        <m:sSupPr>
                          <m:ctrlPr>
                            <a:rPr lang="es-ES" sz="1600" b="1" i="1" smtClean="0">
                              <a:latin typeface="Cambria Math" panose="02040503050406030204" pitchFamily="18" charset="0"/>
                              <a:ea typeface="Cambria Math" panose="02040503050406030204" pitchFamily="18" charset="0"/>
                            </a:rPr>
                          </m:ctrlPr>
                        </m:sSupPr>
                        <m:e>
                          <m:r>
                            <a:rPr lang="es-ES" sz="1600" b="1" i="1" smtClean="0">
                              <a:latin typeface="Cambria Math" panose="02040503050406030204" pitchFamily="18" charset="0"/>
                              <a:ea typeface="Cambria Math" panose="02040503050406030204" pitchFamily="18" charset="0"/>
                            </a:rPr>
                            <m:t>𝟏𝟎</m:t>
                          </m:r>
                        </m:e>
                        <m:sup>
                          <m:r>
                            <a:rPr lang="es-ES" sz="1600" b="1" i="1" smtClean="0">
                              <a:latin typeface="Cambria Math" panose="02040503050406030204" pitchFamily="18" charset="0"/>
                              <a:ea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𝟏𝟖</m:t>
                          </m:r>
                        </m:sup>
                      </m:sSup>
                      <m:r>
                        <a:rPr lang="es-ES" sz="1600" b="1" i="1" smtClean="0">
                          <a:latin typeface="Cambria Math" panose="02040503050406030204" pitchFamily="18" charset="0"/>
                          <a:ea typeface="Cambria Math" panose="02040503050406030204" pitchFamily="18" charset="0"/>
                        </a:rPr>
                        <m:t> </m:t>
                      </m:r>
                      <m:r>
                        <a:rPr lang="es-ES" sz="1600" b="1" i="1" smtClean="0">
                          <a:latin typeface="Cambria Math" panose="02040503050406030204" pitchFamily="18" charset="0"/>
                          <a:ea typeface="Cambria Math" panose="02040503050406030204" pitchFamily="18" charset="0"/>
                        </a:rPr>
                        <m:t>𝑱</m:t>
                      </m:r>
                    </m:oMath>
                  </m:oMathPara>
                </a14:m>
                <a:endParaRPr lang="es-ES" sz="1600" b="1" dirty="0"/>
              </a:p>
            </p:txBody>
          </p:sp>
        </mc:Choice>
        <mc:Fallback xmlns="">
          <p:sp>
            <p:nvSpPr>
              <p:cNvPr id="15" name="CuadroTexto 14"/>
              <p:cNvSpPr txBox="1">
                <a:spLocks noRot="1" noChangeAspect="1" noMove="1" noResize="1" noEditPoints="1" noAdjustHandles="1" noChangeArrowheads="1" noChangeShapeType="1" noTextEdit="1"/>
              </p:cNvSpPr>
              <p:nvPr/>
            </p:nvSpPr>
            <p:spPr>
              <a:xfrm>
                <a:off x="895203" y="5241142"/>
                <a:ext cx="7369390" cy="490712"/>
              </a:xfrm>
              <a:prstGeom prst="rect">
                <a:avLst/>
              </a:prstGeom>
              <a:blipFill>
                <a:blip r:embed="rId4"/>
                <a:stretch>
                  <a:fillRect r="-248" b="-12500"/>
                </a:stretch>
              </a:blipFill>
            </p:spPr>
            <p:txBody>
              <a:bodyPr/>
              <a:lstStyle/>
              <a:p>
                <a:r>
                  <a:rPr lang="es-ES">
                    <a:noFill/>
                  </a:rPr>
                  <a:t> </a:t>
                </a:r>
              </a:p>
            </p:txBody>
          </p:sp>
        </mc:Fallback>
      </mc:AlternateContent>
      <p:sp>
        <p:nvSpPr>
          <p:cNvPr id="16" name="Rectángulo 15"/>
          <p:cNvSpPr/>
          <p:nvPr/>
        </p:nvSpPr>
        <p:spPr>
          <a:xfrm>
            <a:off x="454641" y="6020709"/>
            <a:ext cx="8250515" cy="338554"/>
          </a:xfrm>
          <a:prstGeom prst="rect">
            <a:avLst/>
          </a:prstGeom>
        </p:spPr>
        <p:txBody>
          <a:bodyPr wrap="square">
            <a:spAutoFit/>
          </a:bodyPr>
          <a:lstStyle/>
          <a:p>
            <a:r>
              <a:rPr lang="es-ES" sz="1600" dirty="0">
                <a:latin typeface="+mj-lt"/>
              </a:rPr>
              <a:t>Esta energía corresponde a la zona ultravioleta del espectro electromagnético.</a:t>
            </a:r>
          </a:p>
        </p:txBody>
      </p:sp>
    </p:spTree>
    <p:extLst>
      <p:ext uri="{BB962C8B-B14F-4D97-AF65-F5344CB8AC3E}">
        <p14:creationId xmlns:p14="http://schemas.microsoft.com/office/powerpoint/2010/main" val="23857471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3" name="Rectángulo 2"/>
          <p:cNvSpPr/>
          <p:nvPr/>
        </p:nvSpPr>
        <p:spPr>
          <a:xfrm>
            <a:off x="482600" y="1023035"/>
            <a:ext cx="8267700" cy="584775"/>
          </a:xfrm>
          <a:prstGeom prst="rect">
            <a:avLst/>
          </a:prstGeom>
        </p:spPr>
        <p:txBody>
          <a:bodyPr wrap="square">
            <a:spAutoFit/>
          </a:bodyPr>
          <a:lstStyle/>
          <a:p>
            <a:pPr algn="just"/>
            <a:r>
              <a:rPr lang="es-ES" sz="1600" dirty="0">
                <a:latin typeface="+mj-lt"/>
              </a:rPr>
              <a:t>La </a:t>
            </a:r>
            <a:r>
              <a:rPr lang="es-ES" sz="1600" b="1" dirty="0">
                <a:latin typeface="+mj-lt"/>
              </a:rPr>
              <a:t>serie de Balmer</a:t>
            </a:r>
            <a:r>
              <a:rPr lang="es-ES" sz="1600" dirty="0">
                <a:latin typeface="+mj-lt"/>
              </a:rPr>
              <a:t> corresponde al caso en que </a:t>
            </a:r>
            <a:r>
              <a:rPr lang="es-ES" sz="1600" i="1" dirty="0">
                <a:latin typeface="+mj-lt"/>
              </a:rPr>
              <a:t>n</a:t>
            </a:r>
            <a:r>
              <a:rPr lang="es-ES" sz="1600" baseline="-25000" dirty="0">
                <a:latin typeface="+mj-lt"/>
              </a:rPr>
              <a:t>1</a:t>
            </a:r>
            <a:r>
              <a:rPr lang="es-ES" sz="1600" dirty="0">
                <a:latin typeface="+mj-lt"/>
              </a:rPr>
              <a:t> vale 2. La primera línea corresponde a </a:t>
            </a:r>
            <a:r>
              <a:rPr lang="es-ES" sz="1600" i="1" dirty="0">
                <a:latin typeface="+mj-lt"/>
              </a:rPr>
              <a:t>n</a:t>
            </a:r>
            <a:r>
              <a:rPr lang="es-ES" sz="1600" baseline="-25000" dirty="0">
                <a:latin typeface="+mj-lt"/>
              </a:rPr>
              <a:t>2</a:t>
            </a:r>
            <a:r>
              <a:rPr lang="es-ES" sz="1600" dirty="0">
                <a:latin typeface="+mj-lt"/>
              </a:rPr>
              <a:t> = 3:</a:t>
            </a:r>
          </a:p>
        </p:txBody>
      </p:sp>
      <mc:AlternateContent xmlns:mc="http://schemas.openxmlformats.org/markup-compatibility/2006" xmlns:a14="http://schemas.microsoft.com/office/drawing/2010/main">
        <mc:Choice Requires="a14">
          <p:sp>
            <p:nvSpPr>
              <p:cNvPr id="17" name="CuadroTexto 16"/>
              <p:cNvSpPr txBox="1"/>
              <p:nvPr/>
            </p:nvSpPr>
            <p:spPr>
              <a:xfrm>
                <a:off x="1850916" y="1607810"/>
                <a:ext cx="5531066"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ES" sz="1600" i="1" smtClean="0">
                              <a:latin typeface="Cambria Math" panose="02040503050406030204" pitchFamily="18" charset="0"/>
                            </a:rPr>
                          </m:ctrlPr>
                        </m:fPr>
                        <m:num>
                          <m:r>
                            <a:rPr lang="es-ES" sz="1600" b="0" i="1" smtClean="0">
                              <a:latin typeface="Cambria Math" panose="02040503050406030204" pitchFamily="18" charset="0"/>
                            </a:rPr>
                            <m:t>1</m:t>
                          </m:r>
                        </m:num>
                        <m:den>
                          <m:r>
                            <a:rPr lang="es-ES" sz="1600" i="1" smtClean="0">
                              <a:latin typeface="Cambria Math" panose="02040503050406030204" pitchFamily="18" charset="0"/>
                              <a:ea typeface="Cambria Math" panose="02040503050406030204" pitchFamily="18" charset="0"/>
                            </a:rPr>
                            <m:t>𝜆</m:t>
                          </m:r>
                        </m:den>
                      </m:f>
                      <m:r>
                        <a:rPr lang="es-ES" sz="1600" b="0" i="1" smtClean="0">
                          <a:latin typeface="Cambria Math" panose="02040503050406030204" pitchFamily="18" charset="0"/>
                        </a:rPr>
                        <m:t>=</m:t>
                      </m:r>
                      <m:r>
                        <a:rPr lang="es-ES" sz="1600" b="0" i="1" smtClean="0">
                          <a:latin typeface="Cambria Math" panose="02040503050406030204" pitchFamily="18" charset="0"/>
                        </a:rPr>
                        <m:t>𝑅</m:t>
                      </m:r>
                      <m:d>
                        <m:dPr>
                          <m:ctrlPr>
                            <a:rPr lang="es-ES" sz="1600" b="0" i="1" smtClean="0">
                              <a:latin typeface="Cambria Math" panose="02040503050406030204" pitchFamily="18" charset="0"/>
                            </a:rPr>
                          </m:ctrlPr>
                        </m:dPr>
                        <m:e>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1</m:t>
                              </m:r>
                            </m:num>
                            <m:den>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2</m:t>
                                  </m:r>
                                </m:e>
                                <m:sup>
                                  <m:r>
                                    <a:rPr lang="es-ES" sz="1600" b="0" i="1" smtClean="0">
                                      <a:latin typeface="Cambria Math" panose="02040503050406030204" pitchFamily="18" charset="0"/>
                                    </a:rPr>
                                    <m:t>2</m:t>
                                  </m:r>
                                </m:sup>
                              </m:sSup>
                            </m:den>
                          </m:f>
                          <m:r>
                            <a:rPr lang="es-ES" sz="1600" b="0" i="1" smtClean="0">
                              <a:latin typeface="Cambria Math" panose="02040503050406030204" pitchFamily="18" charset="0"/>
                            </a:rPr>
                            <m:t>−</m:t>
                          </m:r>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1</m:t>
                              </m:r>
                            </m:num>
                            <m:den>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3</m:t>
                                  </m:r>
                                </m:e>
                                <m:sup>
                                  <m:r>
                                    <a:rPr lang="es-ES" sz="1600" b="0" i="1" smtClean="0">
                                      <a:latin typeface="Cambria Math" panose="02040503050406030204" pitchFamily="18" charset="0"/>
                                    </a:rPr>
                                    <m:t>2</m:t>
                                  </m:r>
                                </m:sup>
                              </m:sSup>
                            </m:den>
                          </m:f>
                        </m:e>
                      </m:d>
                      <m:r>
                        <a:rPr lang="es-ES" sz="1600" b="0" i="1" smtClean="0">
                          <a:latin typeface="Cambria Math" panose="02040503050406030204" pitchFamily="18" charset="0"/>
                        </a:rPr>
                        <m:t>=</m:t>
                      </m:r>
                      <m:r>
                        <m:rPr>
                          <m:nor/>
                        </m:rPr>
                        <a:rPr lang="es-ES" sz="1600" i="1" dirty="0"/>
                        <m:t>10 967 757</m:t>
                      </m:r>
                      <m:d>
                        <m:dPr>
                          <m:ctrlPr>
                            <a:rPr lang="es-ES" sz="1600" i="1" dirty="0" smtClean="0">
                              <a:latin typeface="Cambria Math" panose="02040503050406030204" pitchFamily="18" charset="0"/>
                            </a:rPr>
                          </m:ctrlPr>
                        </m:dPr>
                        <m:e>
                          <m:f>
                            <m:fPr>
                              <m:ctrlPr>
                                <a:rPr lang="es-ES" sz="1600" i="1" dirty="0" smtClean="0">
                                  <a:latin typeface="Cambria Math" panose="02040503050406030204" pitchFamily="18" charset="0"/>
                                </a:rPr>
                              </m:ctrlPr>
                            </m:fPr>
                            <m:num>
                              <m:r>
                                <a:rPr lang="es-ES" sz="1600" b="0" i="1" dirty="0" smtClean="0">
                                  <a:latin typeface="Cambria Math" panose="02040503050406030204" pitchFamily="18" charset="0"/>
                                </a:rPr>
                                <m:t>1</m:t>
                              </m:r>
                            </m:num>
                            <m:den>
                              <m:r>
                                <a:rPr lang="es-ES" sz="1600" b="0" i="1" dirty="0" smtClean="0">
                                  <a:latin typeface="Cambria Math" panose="02040503050406030204" pitchFamily="18" charset="0"/>
                                </a:rPr>
                                <m:t>4</m:t>
                              </m:r>
                            </m:den>
                          </m:f>
                          <m:r>
                            <a:rPr lang="es-ES" sz="1600" b="0" i="1" dirty="0" smtClean="0">
                              <a:latin typeface="Cambria Math" panose="02040503050406030204" pitchFamily="18" charset="0"/>
                            </a:rPr>
                            <m:t>−</m:t>
                          </m:r>
                          <m:f>
                            <m:fPr>
                              <m:ctrlPr>
                                <a:rPr lang="es-ES" sz="1600" b="0" i="1" dirty="0" smtClean="0">
                                  <a:latin typeface="Cambria Math" panose="02040503050406030204" pitchFamily="18" charset="0"/>
                                </a:rPr>
                              </m:ctrlPr>
                            </m:fPr>
                            <m:num>
                              <m:r>
                                <a:rPr lang="es-ES" sz="1600" b="0" i="1" dirty="0" smtClean="0">
                                  <a:latin typeface="Cambria Math" panose="02040503050406030204" pitchFamily="18" charset="0"/>
                                </a:rPr>
                                <m:t>1</m:t>
                              </m:r>
                            </m:num>
                            <m:den>
                              <m:r>
                                <a:rPr lang="es-ES" sz="1600" b="0" i="1" dirty="0" smtClean="0">
                                  <a:latin typeface="Cambria Math" panose="02040503050406030204" pitchFamily="18" charset="0"/>
                                </a:rPr>
                                <m:t>9</m:t>
                              </m:r>
                            </m:den>
                          </m:f>
                        </m:e>
                      </m:d>
                      <m:r>
                        <a:rPr lang="es-ES" sz="1600" i="1" dirty="0">
                          <a:latin typeface="Cambria Math" panose="02040503050406030204" pitchFamily="18" charset="0"/>
                        </a:rPr>
                        <m:t>=1</m:t>
                      </m:r>
                      <m:r>
                        <a:rPr lang="es-ES" sz="1600" b="0" i="1" dirty="0" smtClean="0">
                          <a:latin typeface="Cambria Math" panose="02040503050406030204" pitchFamily="18" charset="0"/>
                        </a:rPr>
                        <m:t> </m:t>
                      </m:r>
                      <m:r>
                        <a:rPr lang="es-ES" sz="1600" i="1" dirty="0">
                          <a:latin typeface="Cambria Math" panose="02040503050406030204" pitchFamily="18" charset="0"/>
                        </a:rPr>
                        <m:t>523</m:t>
                      </m:r>
                      <m:r>
                        <a:rPr lang="es-ES" sz="1600" b="0" i="1" dirty="0" smtClean="0">
                          <a:latin typeface="Cambria Math" panose="02040503050406030204" pitchFamily="18" charset="0"/>
                        </a:rPr>
                        <m:t> </m:t>
                      </m:r>
                      <m:r>
                        <a:rPr lang="es-ES" sz="1600" i="1" dirty="0">
                          <a:latin typeface="Cambria Math" panose="02040503050406030204" pitchFamily="18" charset="0"/>
                        </a:rPr>
                        <m:t>299,58</m:t>
                      </m:r>
                      <m:r>
                        <a:rPr lang="es-ES" sz="1600" b="0" i="1" dirty="0" smtClean="0">
                          <a:latin typeface="Cambria Math" panose="02040503050406030204" pitchFamily="18" charset="0"/>
                        </a:rPr>
                        <m:t> </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𝑚</m:t>
                          </m:r>
                        </m:e>
                        <m:sup>
                          <m:r>
                            <a:rPr lang="es-ES" sz="1600" b="0" i="1" dirty="0" smtClean="0">
                              <a:latin typeface="Cambria Math" panose="02040503050406030204" pitchFamily="18" charset="0"/>
                            </a:rPr>
                            <m:t>−1</m:t>
                          </m:r>
                        </m:sup>
                      </m:sSup>
                    </m:oMath>
                  </m:oMathPara>
                </a14:m>
                <a:endParaRPr lang="es-ES" sz="1600" dirty="0"/>
              </a:p>
            </p:txBody>
          </p:sp>
        </mc:Choice>
        <mc:Fallback xmlns="">
          <p:sp>
            <p:nvSpPr>
              <p:cNvPr id="17" name="CuadroTexto 16"/>
              <p:cNvSpPr txBox="1">
                <a:spLocks noRot="1" noChangeAspect="1" noMove="1" noResize="1" noEditPoints="1" noAdjustHandles="1" noChangeArrowheads="1" noChangeShapeType="1" noTextEdit="1"/>
              </p:cNvSpPr>
              <p:nvPr/>
            </p:nvSpPr>
            <p:spPr>
              <a:xfrm>
                <a:off x="1850916" y="1607810"/>
                <a:ext cx="5531066" cy="553228"/>
              </a:xfrm>
              <a:prstGeom prst="rect">
                <a:avLst/>
              </a:prstGeom>
              <a:blipFill>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8" name="CuadroTexto 17"/>
              <p:cNvSpPr txBox="1"/>
              <p:nvPr/>
            </p:nvSpPr>
            <p:spPr>
              <a:xfrm>
                <a:off x="926707" y="2311882"/>
                <a:ext cx="7467750" cy="4632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panose="02040503050406030204" pitchFamily="18" charset="0"/>
                          <a:ea typeface="Cambria Math" panose="02040503050406030204" pitchFamily="18" charset="0"/>
                        </a:rPr>
                        <m:t>→</m:t>
                      </m:r>
                      <m:sSub>
                        <m:sSubPr>
                          <m:ctrlPr>
                            <a:rPr lang="es-ES" sz="1600" b="1" i="1" smtClean="0">
                              <a:latin typeface="Cambria Math" panose="02040503050406030204" pitchFamily="18" charset="0"/>
                              <a:ea typeface="Cambria Math" panose="02040503050406030204" pitchFamily="18" charset="0"/>
                            </a:rPr>
                          </m:ctrlPr>
                        </m:sSubPr>
                        <m:e>
                          <m:r>
                            <a:rPr lang="es-ES" sz="1600" b="1" i="1" smtClean="0">
                              <a:latin typeface="Cambria Math" panose="02040503050406030204" pitchFamily="18" charset="0"/>
                              <a:ea typeface="Cambria Math" panose="02040503050406030204" pitchFamily="18" charset="0"/>
                            </a:rPr>
                            <m:t>𝑬</m:t>
                          </m:r>
                        </m:e>
                        <m:sub>
                          <m:r>
                            <a:rPr lang="es-ES" sz="1600" b="1" i="1" smtClean="0">
                              <a:latin typeface="Cambria Math" panose="02040503050406030204" pitchFamily="18" charset="0"/>
                              <a:ea typeface="Cambria Math" panose="02040503050406030204" pitchFamily="18" charset="0"/>
                            </a:rPr>
                            <m:t>𝑩𝒂𝒍𝒎𝒆𝒓</m:t>
                          </m:r>
                        </m:sub>
                      </m:sSub>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h𝑓</m:t>
                      </m:r>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h</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𝑐</m:t>
                          </m:r>
                        </m:num>
                        <m:den>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𝜆</m:t>
                              </m:r>
                            </m:e>
                            <m:sub>
                              <m:r>
                                <a:rPr lang="es-ES" sz="1600" b="0" i="1" smtClean="0">
                                  <a:latin typeface="Cambria Math" panose="02040503050406030204" pitchFamily="18" charset="0"/>
                                  <a:ea typeface="Cambria Math" panose="02040503050406030204" pitchFamily="18" charset="0"/>
                                </a:rPr>
                                <m:t>𝐵𝑎𝑙𝑚𝑒𝑟</m:t>
                              </m:r>
                            </m:sub>
                          </m:sSub>
                        </m:den>
                      </m:f>
                      <m:r>
                        <a:rPr lang="es-ES" sz="1600" b="0" i="1" smtClean="0">
                          <a:latin typeface="Cambria Math" panose="02040503050406030204" pitchFamily="18" charset="0"/>
                          <a:ea typeface="Cambria Math" panose="02040503050406030204" pitchFamily="18" charset="0"/>
                        </a:rPr>
                        <m:t>=6,63·</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10</m:t>
                          </m:r>
                        </m:e>
                        <m:sup>
                          <m:r>
                            <a:rPr lang="es-ES" sz="1600" b="0" i="1" smtClean="0">
                              <a:latin typeface="Cambria Math" panose="02040503050406030204" pitchFamily="18" charset="0"/>
                              <a:ea typeface="Cambria Math" panose="02040503050406030204" pitchFamily="18" charset="0"/>
                            </a:rPr>
                            <m:t>−34</m:t>
                          </m:r>
                        </m:sup>
                      </m:sSup>
                      <m:r>
                        <a:rPr lang="es-ES" sz="1600" b="0" i="1" smtClean="0">
                          <a:latin typeface="Cambria Math" panose="02040503050406030204" pitchFamily="18" charset="0"/>
                          <a:ea typeface="Cambria Math" panose="02040503050406030204" pitchFamily="18" charset="0"/>
                        </a:rPr>
                        <m:t>·</m:t>
                      </m:r>
                      <m:r>
                        <a:rPr lang="es-ES" sz="1600" i="1">
                          <a:latin typeface="Cambria Math" panose="02040503050406030204" pitchFamily="18" charset="0"/>
                          <a:ea typeface="Cambria Math" panose="02040503050406030204" pitchFamily="18" charset="0"/>
                        </a:rPr>
                        <m:t>3·</m:t>
                      </m:r>
                      <m:sSup>
                        <m:sSupPr>
                          <m:ctrlPr>
                            <a:rPr lang="es-ES" sz="1600" i="1">
                              <a:latin typeface="Cambria Math" panose="02040503050406030204" pitchFamily="18" charset="0"/>
                              <a:ea typeface="Cambria Math" panose="02040503050406030204" pitchFamily="18" charset="0"/>
                            </a:rPr>
                          </m:ctrlPr>
                        </m:sSupPr>
                        <m:e>
                          <m:r>
                            <a:rPr lang="es-ES" sz="1600" i="1">
                              <a:latin typeface="Cambria Math" panose="02040503050406030204" pitchFamily="18" charset="0"/>
                              <a:ea typeface="Cambria Math" panose="02040503050406030204" pitchFamily="18" charset="0"/>
                            </a:rPr>
                            <m:t>10</m:t>
                          </m:r>
                        </m:e>
                        <m:sup>
                          <m:r>
                            <a:rPr lang="es-ES" sz="1600" i="1">
                              <a:latin typeface="Cambria Math" panose="02040503050406030204" pitchFamily="18" charset="0"/>
                              <a:ea typeface="Cambria Math" panose="02040503050406030204" pitchFamily="18" charset="0"/>
                            </a:rPr>
                            <m:t>8</m:t>
                          </m:r>
                        </m:sup>
                      </m:sSup>
                      <m:r>
                        <a:rPr lang="es-ES" sz="1600" b="0" i="1" dirty="0" smtClean="0">
                          <a:latin typeface="Cambria Math" panose="02040503050406030204" pitchFamily="18" charset="0"/>
                        </a:rPr>
                        <m:t>·</m:t>
                      </m:r>
                      <m:r>
                        <a:rPr lang="es-ES" sz="1600" i="1" dirty="0">
                          <a:latin typeface="Cambria Math" panose="02040503050406030204" pitchFamily="18" charset="0"/>
                        </a:rPr>
                        <m:t>1 523 299,58</m:t>
                      </m:r>
                      <m:r>
                        <a:rPr lang="es-ES" sz="1600" b="0" i="1" smtClean="0">
                          <a:latin typeface="Cambria Math" panose="02040503050406030204" pitchFamily="18" charset="0"/>
                          <a:ea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𝟑</m:t>
                      </m:r>
                      <m:r>
                        <a:rPr lang="es-ES" sz="1600" b="1" i="1" smtClean="0">
                          <a:latin typeface="Cambria Math" panose="02040503050406030204" pitchFamily="18" charset="0"/>
                          <a:ea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𝟎𝟑</m:t>
                      </m:r>
                      <m:r>
                        <a:rPr lang="es-ES" sz="1600" b="1" i="1" smtClean="0">
                          <a:latin typeface="Cambria Math" panose="02040503050406030204" pitchFamily="18" charset="0"/>
                          <a:ea typeface="Cambria Math" panose="02040503050406030204" pitchFamily="18" charset="0"/>
                        </a:rPr>
                        <m:t>·</m:t>
                      </m:r>
                      <m:sSup>
                        <m:sSupPr>
                          <m:ctrlPr>
                            <a:rPr lang="es-ES" sz="1600" b="1" i="1" smtClean="0">
                              <a:latin typeface="Cambria Math" panose="02040503050406030204" pitchFamily="18" charset="0"/>
                              <a:ea typeface="Cambria Math" panose="02040503050406030204" pitchFamily="18" charset="0"/>
                            </a:rPr>
                          </m:ctrlPr>
                        </m:sSupPr>
                        <m:e>
                          <m:r>
                            <a:rPr lang="es-ES" sz="1600" b="1" i="1" smtClean="0">
                              <a:latin typeface="Cambria Math" panose="02040503050406030204" pitchFamily="18" charset="0"/>
                              <a:ea typeface="Cambria Math" panose="02040503050406030204" pitchFamily="18" charset="0"/>
                            </a:rPr>
                            <m:t>𝟏𝟎</m:t>
                          </m:r>
                        </m:e>
                        <m:sup>
                          <m:r>
                            <a:rPr lang="es-ES" sz="1600" b="1" i="1" smtClean="0">
                              <a:latin typeface="Cambria Math" panose="02040503050406030204" pitchFamily="18" charset="0"/>
                              <a:ea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𝟏𝟗</m:t>
                          </m:r>
                        </m:sup>
                      </m:sSup>
                      <m:r>
                        <a:rPr lang="es-ES" sz="1600" b="1" i="1" smtClean="0">
                          <a:latin typeface="Cambria Math" panose="02040503050406030204" pitchFamily="18" charset="0"/>
                          <a:ea typeface="Cambria Math" panose="02040503050406030204" pitchFamily="18" charset="0"/>
                        </a:rPr>
                        <m:t> </m:t>
                      </m:r>
                      <m:r>
                        <a:rPr lang="es-ES" sz="1600" b="1" i="1" smtClean="0">
                          <a:latin typeface="Cambria Math" panose="02040503050406030204" pitchFamily="18" charset="0"/>
                          <a:ea typeface="Cambria Math" panose="02040503050406030204" pitchFamily="18" charset="0"/>
                        </a:rPr>
                        <m:t>𝑱</m:t>
                      </m:r>
                    </m:oMath>
                  </m:oMathPara>
                </a14:m>
                <a:endParaRPr lang="es-ES" sz="1600" b="1" dirty="0"/>
              </a:p>
            </p:txBody>
          </p:sp>
        </mc:Choice>
        <mc:Fallback xmlns="">
          <p:sp>
            <p:nvSpPr>
              <p:cNvPr id="18" name="CuadroTexto 17"/>
              <p:cNvSpPr txBox="1">
                <a:spLocks noRot="1" noChangeAspect="1" noMove="1" noResize="1" noEditPoints="1" noAdjustHandles="1" noChangeArrowheads="1" noChangeShapeType="1" noTextEdit="1"/>
              </p:cNvSpPr>
              <p:nvPr/>
            </p:nvSpPr>
            <p:spPr>
              <a:xfrm>
                <a:off x="926707" y="2311882"/>
                <a:ext cx="7467750" cy="463204"/>
              </a:xfrm>
              <a:prstGeom prst="rect">
                <a:avLst/>
              </a:prstGeom>
              <a:blipFill>
                <a:blip r:embed="rId3"/>
                <a:stretch>
                  <a:fillRect r="-327" b="-10526"/>
                </a:stretch>
              </a:blipFill>
            </p:spPr>
            <p:txBody>
              <a:bodyPr/>
              <a:lstStyle/>
              <a:p>
                <a:r>
                  <a:rPr lang="es-ES">
                    <a:noFill/>
                  </a:rPr>
                  <a:t> </a:t>
                </a:r>
              </a:p>
            </p:txBody>
          </p:sp>
        </mc:Fallback>
      </mc:AlternateContent>
      <p:sp>
        <p:nvSpPr>
          <p:cNvPr id="19" name="Rectángulo 18"/>
          <p:cNvSpPr/>
          <p:nvPr/>
        </p:nvSpPr>
        <p:spPr>
          <a:xfrm>
            <a:off x="526732" y="3023679"/>
            <a:ext cx="8250515" cy="338554"/>
          </a:xfrm>
          <a:prstGeom prst="rect">
            <a:avLst/>
          </a:prstGeom>
        </p:spPr>
        <p:txBody>
          <a:bodyPr wrap="square">
            <a:spAutoFit/>
          </a:bodyPr>
          <a:lstStyle/>
          <a:p>
            <a:r>
              <a:rPr lang="es-ES" sz="1600" dirty="0">
                <a:latin typeface="+mj-lt"/>
              </a:rPr>
              <a:t>Esta energía corresponde a la zona </a:t>
            </a:r>
            <a:r>
              <a:rPr lang="es-ES" sz="1600" dirty="0" smtClean="0">
                <a:latin typeface="+mj-lt"/>
              </a:rPr>
              <a:t>visible </a:t>
            </a:r>
            <a:r>
              <a:rPr lang="es-ES" sz="1600" dirty="0">
                <a:latin typeface="+mj-lt"/>
              </a:rPr>
              <a:t>del espectro electromagnético.</a:t>
            </a:r>
          </a:p>
        </p:txBody>
      </p:sp>
      <p:sp>
        <p:nvSpPr>
          <p:cNvPr id="20" name="Rectángulo 19"/>
          <p:cNvSpPr/>
          <p:nvPr/>
        </p:nvSpPr>
        <p:spPr>
          <a:xfrm>
            <a:off x="526732" y="3520634"/>
            <a:ext cx="8267700" cy="584775"/>
          </a:xfrm>
          <a:prstGeom prst="rect">
            <a:avLst/>
          </a:prstGeom>
        </p:spPr>
        <p:txBody>
          <a:bodyPr wrap="square">
            <a:spAutoFit/>
          </a:bodyPr>
          <a:lstStyle/>
          <a:p>
            <a:pPr algn="just"/>
            <a:r>
              <a:rPr lang="es-ES" sz="1600" dirty="0">
                <a:latin typeface="+mj-lt"/>
              </a:rPr>
              <a:t>La </a:t>
            </a:r>
            <a:r>
              <a:rPr lang="es-ES" sz="1600" b="1" dirty="0">
                <a:latin typeface="+mj-lt"/>
              </a:rPr>
              <a:t>serie de </a:t>
            </a:r>
            <a:r>
              <a:rPr lang="es-ES" sz="1600" b="1" dirty="0" err="1" smtClean="0">
                <a:latin typeface="+mj-lt"/>
              </a:rPr>
              <a:t>Paschen</a:t>
            </a:r>
            <a:r>
              <a:rPr lang="es-ES" sz="1600" dirty="0" smtClean="0">
                <a:latin typeface="+mj-lt"/>
              </a:rPr>
              <a:t> </a:t>
            </a:r>
            <a:r>
              <a:rPr lang="es-ES" sz="1600" dirty="0">
                <a:latin typeface="+mj-lt"/>
              </a:rPr>
              <a:t>corresponde al caso en que </a:t>
            </a:r>
            <a:r>
              <a:rPr lang="es-ES" sz="1600" i="1" dirty="0">
                <a:latin typeface="+mj-lt"/>
              </a:rPr>
              <a:t>n</a:t>
            </a:r>
            <a:r>
              <a:rPr lang="es-ES" sz="1600" baseline="-25000" dirty="0">
                <a:latin typeface="+mj-lt"/>
              </a:rPr>
              <a:t>1</a:t>
            </a:r>
            <a:r>
              <a:rPr lang="es-ES" sz="1600" dirty="0">
                <a:latin typeface="+mj-lt"/>
              </a:rPr>
              <a:t> vale </a:t>
            </a:r>
            <a:r>
              <a:rPr lang="es-ES" sz="1600" dirty="0" smtClean="0">
                <a:latin typeface="+mj-lt"/>
              </a:rPr>
              <a:t>3. </a:t>
            </a:r>
            <a:r>
              <a:rPr lang="es-ES" sz="1600" dirty="0">
                <a:latin typeface="+mj-lt"/>
              </a:rPr>
              <a:t>La primera línea corresponde a </a:t>
            </a:r>
            <a:r>
              <a:rPr lang="es-ES" sz="1600" i="1" dirty="0">
                <a:latin typeface="+mj-lt"/>
              </a:rPr>
              <a:t>n</a:t>
            </a:r>
            <a:r>
              <a:rPr lang="es-ES" sz="1600" baseline="-25000" dirty="0">
                <a:latin typeface="+mj-lt"/>
              </a:rPr>
              <a:t>2</a:t>
            </a:r>
            <a:r>
              <a:rPr lang="es-ES" sz="1600" dirty="0">
                <a:latin typeface="+mj-lt"/>
              </a:rPr>
              <a:t> = </a:t>
            </a:r>
            <a:r>
              <a:rPr lang="es-ES" sz="1600" dirty="0" smtClean="0">
                <a:latin typeface="+mj-lt"/>
              </a:rPr>
              <a:t>4:</a:t>
            </a:r>
            <a:endParaRPr lang="es-ES" sz="1600" dirty="0">
              <a:latin typeface="+mj-lt"/>
            </a:endParaRPr>
          </a:p>
        </p:txBody>
      </p:sp>
      <mc:AlternateContent xmlns:mc="http://schemas.openxmlformats.org/markup-compatibility/2006" xmlns:a14="http://schemas.microsoft.com/office/drawing/2010/main">
        <mc:Choice Requires="a14">
          <p:sp>
            <p:nvSpPr>
              <p:cNvPr id="21" name="CuadroTexto 20"/>
              <p:cNvSpPr txBox="1"/>
              <p:nvPr/>
            </p:nvSpPr>
            <p:spPr>
              <a:xfrm>
                <a:off x="1965216" y="4100487"/>
                <a:ext cx="5531066"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ES" sz="1600" i="1" smtClean="0">
                              <a:latin typeface="Cambria Math" panose="02040503050406030204" pitchFamily="18" charset="0"/>
                            </a:rPr>
                          </m:ctrlPr>
                        </m:fPr>
                        <m:num>
                          <m:r>
                            <a:rPr lang="es-ES" sz="1600" b="0" i="1" smtClean="0">
                              <a:latin typeface="Cambria Math" panose="02040503050406030204" pitchFamily="18" charset="0"/>
                            </a:rPr>
                            <m:t>1</m:t>
                          </m:r>
                        </m:num>
                        <m:den>
                          <m:r>
                            <a:rPr lang="es-ES" sz="1600" i="1" smtClean="0">
                              <a:latin typeface="Cambria Math" panose="02040503050406030204" pitchFamily="18" charset="0"/>
                              <a:ea typeface="Cambria Math" panose="02040503050406030204" pitchFamily="18" charset="0"/>
                            </a:rPr>
                            <m:t>𝜆</m:t>
                          </m:r>
                        </m:den>
                      </m:f>
                      <m:r>
                        <a:rPr lang="es-ES" sz="1600" b="0" i="1" smtClean="0">
                          <a:latin typeface="Cambria Math" panose="02040503050406030204" pitchFamily="18" charset="0"/>
                        </a:rPr>
                        <m:t>=</m:t>
                      </m:r>
                      <m:r>
                        <a:rPr lang="es-ES" sz="1600" b="0" i="1" smtClean="0">
                          <a:latin typeface="Cambria Math" panose="02040503050406030204" pitchFamily="18" charset="0"/>
                        </a:rPr>
                        <m:t>𝑅</m:t>
                      </m:r>
                      <m:d>
                        <m:dPr>
                          <m:ctrlPr>
                            <a:rPr lang="es-ES" sz="1600" b="0" i="1" smtClean="0">
                              <a:latin typeface="Cambria Math" panose="02040503050406030204" pitchFamily="18" charset="0"/>
                            </a:rPr>
                          </m:ctrlPr>
                        </m:dPr>
                        <m:e>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1</m:t>
                              </m:r>
                            </m:num>
                            <m:den>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3</m:t>
                                  </m:r>
                                </m:e>
                                <m:sup>
                                  <m:r>
                                    <a:rPr lang="es-ES" sz="1600" b="0" i="1" smtClean="0">
                                      <a:latin typeface="Cambria Math" panose="02040503050406030204" pitchFamily="18" charset="0"/>
                                    </a:rPr>
                                    <m:t>2</m:t>
                                  </m:r>
                                </m:sup>
                              </m:sSup>
                            </m:den>
                          </m:f>
                          <m:r>
                            <a:rPr lang="es-ES" sz="1600" b="0" i="1" smtClean="0">
                              <a:latin typeface="Cambria Math" panose="02040503050406030204" pitchFamily="18" charset="0"/>
                            </a:rPr>
                            <m:t>−</m:t>
                          </m:r>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1</m:t>
                              </m:r>
                            </m:num>
                            <m:den>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4</m:t>
                                  </m:r>
                                </m:e>
                                <m:sup>
                                  <m:r>
                                    <a:rPr lang="es-ES" sz="1600" b="0" i="1" smtClean="0">
                                      <a:latin typeface="Cambria Math" panose="02040503050406030204" pitchFamily="18" charset="0"/>
                                    </a:rPr>
                                    <m:t>2</m:t>
                                  </m:r>
                                </m:sup>
                              </m:sSup>
                            </m:den>
                          </m:f>
                        </m:e>
                      </m:d>
                      <m:r>
                        <a:rPr lang="es-ES" sz="1600" b="0" i="1" smtClean="0">
                          <a:latin typeface="Cambria Math" panose="02040503050406030204" pitchFamily="18" charset="0"/>
                        </a:rPr>
                        <m:t>=</m:t>
                      </m:r>
                      <m:r>
                        <m:rPr>
                          <m:nor/>
                        </m:rPr>
                        <a:rPr lang="es-ES" sz="1600" i="1" dirty="0"/>
                        <m:t>10 967 757</m:t>
                      </m:r>
                      <m:d>
                        <m:dPr>
                          <m:ctrlPr>
                            <a:rPr lang="es-ES" sz="1600" i="1" dirty="0" smtClean="0">
                              <a:latin typeface="Cambria Math" panose="02040503050406030204" pitchFamily="18" charset="0"/>
                            </a:rPr>
                          </m:ctrlPr>
                        </m:dPr>
                        <m:e>
                          <m:f>
                            <m:fPr>
                              <m:ctrlPr>
                                <a:rPr lang="es-ES" sz="1600" i="1" dirty="0" smtClean="0">
                                  <a:latin typeface="Cambria Math" panose="02040503050406030204" pitchFamily="18" charset="0"/>
                                </a:rPr>
                              </m:ctrlPr>
                            </m:fPr>
                            <m:num>
                              <m:r>
                                <a:rPr lang="es-ES" sz="1600" b="0" i="1" dirty="0" smtClean="0">
                                  <a:latin typeface="Cambria Math" panose="02040503050406030204" pitchFamily="18" charset="0"/>
                                </a:rPr>
                                <m:t>1</m:t>
                              </m:r>
                            </m:num>
                            <m:den>
                              <m:r>
                                <a:rPr lang="es-ES" sz="1600" b="0" i="1" dirty="0" smtClean="0">
                                  <a:latin typeface="Cambria Math" panose="02040503050406030204" pitchFamily="18" charset="0"/>
                                </a:rPr>
                                <m:t>9</m:t>
                              </m:r>
                            </m:den>
                          </m:f>
                          <m:r>
                            <a:rPr lang="es-ES" sz="1600" b="0" i="1" dirty="0" smtClean="0">
                              <a:latin typeface="Cambria Math" panose="02040503050406030204" pitchFamily="18" charset="0"/>
                            </a:rPr>
                            <m:t>−</m:t>
                          </m:r>
                          <m:f>
                            <m:fPr>
                              <m:ctrlPr>
                                <a:rPr lang="es-ES" sz="1600" b="0" i="1" dirty="0" smtClean="0">
                                  <a:latin typeface="Cambria Math" panose="02040503050406030204" pitchFamily="18" charset="0"/>
                                </a:rPr>
                              </m:ctrlPr>
                            </m:fPr>
                            <m:num>
                              <m:r>
                                <a:rPr lang="es-ES" sz="1600" b="0" i="1" dirty="0" smtClean="0">
                                  <a:latin typeface="Cambria Math" panose="02040503050406030204" pitchFamily="18" charset="0"/>
                                </a:rPr>
                                <m:t>1</m:t>
                              </m:r>
                            </m:num>
                            <m:den>
                              <m:r>
                                <a:rPr lang="es-ES" sz="1600" b="0" i="1" dirty="0" smtClean="0">
                                  <a:latin typeface="Cambria Math" panose="02040503050406030204" pitchFamily="18" charset="0"/>
                                </a:rPr>
                                <m:t>16</m:t>
                              </m:r>
                            </m:den>
                          </m:f>
                        </m:e>
                      </m:d>
                      <m:r>
                        <a:rPr lang="es-ES" sz="1600" i="1" dirty="0">
                          <a:latin typeface="Cambria Math" panose="02040503050406030204" pitchFamily="18" charset="0"/>
                        </a:rPr>
                        <m:t>=533 154,854</m:t>
                      </m:r>
                      <m:r>
                        <a:rPr lang="es-ES" sz="1600" b="0" i="1" dirty="0" smtClean="0">
                          <a:latin typeface="Cambria Math" panose="02040503050406030204" pitchFamily="18" charset="0"/>
                        </a:rPr>
                        <m:t> </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𝑚</m:t>
                          </m:r>
                        </m:e>
                        <m:sup>
                          <m:r>
                            <a:rPr lang="es-ES" sz="1600" b="0" i="1" dirty="0" smtClean="0">
                              <a:latin typeface="Cambria Math" panose="02040503050406030204" pitchFamily="18" charset="0"/>
                            </a:rPr>
                            <m:t>−1</m:t>
                          </m:r>
                        </m:sup>
                      </m:sSup>
                    </m:oMath>
                  </m:oMathPara>
                </a14:m>
                <a:endParaRPr lang="es-ES" sz="1600" dirty="0"/>
              </a:p>
            </p:txBody>
          </p:sp>
        </mc:Choice>
        <mc:Fallback xmlns="">
          <p:sp>
            <p:nvSpPr>
              <p:cNvPr id="21" name="CuadroTexto 20"/>
              <p:cNvSpPr txBox="1">
                <a:spLocks noRot="1" noChangeAspect="1" noMove="1" noResize="1" noEditPoints="1" noAdjustHandles="1" noChangeArrowheads="1" noChangeShapeType="1" noTextEdit="1"/>
              </p:cNvSpPr>
              <p:nvPr/>
            </p:nvSpPr>
            <p:spPr>
              <a:xfrm>
                <a:off x="1965216" y="4100487"/>
                <a:ext cx="5531066" cy="553228"/>
              </a:xfrm>
              <a:prstGeom prst="rect">
                <a:avLst/>
              </a:prstGeom>
              <a:blipFill>
                <a:blip r:embed="rId4"/>
                <a:stretch>
                  <a:fillRect b="-111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2" name="CuadroTexto 21"/>
              <p:cNvSpPr txBox="1"/>
              <p:nvPr/>
            </p:nvSpPr>
            <p:spPr>
              <a:xfrm>
                <a:off x="845192" y="4864140"/>
                <a:ext cx="7542513" cy="4632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panose="02040503050406030204" pitchFamily="18" charset="0"/>
                          <a:ea typeface="Cambria Math" panose="02040503050406030204" pitchFamily="18" charset="0"/>
                        </a:rPr>
                        <m:t>→</m:t>
                      </m:r>
                      <m:sSub>
                        <m:sSubPr>
                          <m:ctrlPr>
                            <a:rPr lang="es-ES" sz="1600" b="1" i="1" smtClean="0">
                              <a:latin typeface="Cambria Math" panose="02040503050406030204" pitchFamily="18" charset="0"/>
                              <a:ea typeface="Cambria Math" panose="02040503050406030204" pitchFamily="18" charset="0"/>
                            </a:rPr>
                          </m:ctrlPr>
                        </m:sSubPr>
                        <m:e>
                          <m:r>
                            <a:rPr lang="es-ES" sz="1600" b="1" i="1" smtClean="0">
                              <a:latin typeface="Cambria Math" panose="02040503050406030204" pitchFamily="18" charset="0"/>
                              <a:ea typeface="Cambria Math" panose="02040503050406030204" pitchFamily="18" charset="0"/>
                            </a:rPr>
                            <m:t>𝑬</m:t>
                          </m:r>
                        </m:e>
                        <m:sub>
                          <m:r>
                            <a:rPr lang="es-ES" sz="1600" b="1" i="1" smtClean="0">
                              <a:latin typeface="Cambria Math" panose="02040503050406030204" pitchFamily="18" charset="0"/>
                              <a:ea typeface="Cambria Math" panose="02040503050406030204" pitchFamily="18" charset="0"/>
                            </a:rPr>
                            <m:t>𝑷𝒂𝒔𝒄𝒉𝒆𝒏</m:t>
                          </m:r>
                        </m:sub>
                      </m:sSub>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h𝑓</m:t>
                      </m:r>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h</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𝑐</m:t>
                          </m:r>
                        </m:num>
                        <m:den>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𝜆</m:t>
                              </m:r>
                            </m:e>
                            <m:sub>
                              <m:r>
                                <a:rPr lang="es-ES" sz="1600" b="0" i="1" smtClean="0">
                                  <a:latin typeface="Cambria Math" panose="02040503050406030204" pitchFamily="18" charset="0"/>
                                  <a:ea typeface="Cambria Math" panose="02040503050406030204" pitchFamily="18" charset="0"/>
                                </a:rPr>
                                <m:t>𝑃𝑎𝑠𝑐h𝑒𝑛</m:t>
                              </m:r>
                            </m:sub>
                          </m:sSub>
                        </m:den>
                      </m:f>
                      <m:r>
                        <a:rPr lang="es-ES" sz="1600" b="0" i="1" smtClean="0">
                          <a:latin typeface="Cambria Math" panose="02040503050406030204" pitchFamily="18" charset="0"/>
                          <a:ea typeface="Cambria Math" panose="02040503050406030204" pitchFamily="18" charset="0"/>
                        </a:rPr>
                        <m:t>=6,63·</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10</m:t>
                          </m:r>
                        </m:e>
                        <m:sup>
                          <m:r>
                            <a:rPr lang="es-ES" sz="1600" b="0" i="1" smtClean="0">
                              <a:latin typeface="Cambria Math" panose="02040503050406030204" pitchFamily="18" charset="0"/>
                              <a:ea typeface="Cambria Math" panose="02040503050406030204" pitchFamily="18" charset="0"/>
                            </a:rPr>
                            <m:t>−34</m:t>
                          </m:r>
                        </m:sup>
                      </m:sSup>
                      <m:r>
                        <a:rPr lang="es-ES" sz="1600" b="0" i="1" smtClean="0">
                          <a:latin typeface="Cambria Math" panose="02040503050406030204" pitchFamily="18" charset="0"/>
                          <a:ea typeface="Cambria Math" panose="02040503050406030204" pitchFamily="18" charset="0"/>
                        </a:rPr>
                        <m:t>·</m:t>
                      </m:r>
                      <m:r>
                        <a:rPr lang="es-ES" sz="1600" i="1">
                          <a:latin typeface="Cambria Math" panose="02040503050406030204" pitchFamily="18" charset="0"/>
                          <a:ea typeface="Cambria Math" panose="02040503050406030204" pitchFamily="18" charset="0"/>
                        </a:rPr>
                        <m:t>3·</m:t>
                      </m:r>
                      <m:sSup>
                        <m:sSupPr>
                          <m:ctrlPr>
                            <a:rPr lang="es-ES" sz="1600" i="1">
                              <a:latin typeface="Cambria Math" panose="02040503050406030204" pitchFamily="18" charset="0"/>
                              <a:ea typeface="Cambria Math" panose="02040503050406030204" pitchFamily="18" charset="0"/>
                            </a:rPr>
                          </m:ctrlPr>
                        </m:sSupPr>
                        <m:e>
                          <m:r>
                            <a:rPr lang="es-ES" sz="1600" i="1">
                              <a:latin typeface="Cambria Math" panose="02040503050406030204" pitchFamily="18" charset="0"/>
                              <a:ea typeface="Cambria Math" panose="02040503050406030204" pitchFamily="18" charset="0"/>
                            </a:rPr>
                            <m:t>10</m:t>
                          </m:r>
                        </m:e>
                        <m:sup>
                          <m:r>
                            <a:rPr lang="es-ES" sz="1600" i="1">
                              <a:latin typeface="Cambria Math" panose="02040503050406030204" pitchFamily="18" charset="0"/>
                              <a:ea typeface="Cambria Math" panose="02040503050406030204" pitchFamily="18" charset="0"/>
                            </a:rPr>
                            <m:t>8</m:t>
                          </m:r>
                        </m:sup>
                      </m:sSup>
                      <m:r>
                        <a:rPr lang="es-ES" sz="1600" b="0" i="1" dirty="0" smtClean="0">
                          <a:latin typeface="Cambria Math" panose="02040503050406030204" pitchFamily="18" charset="0"/>
                        </a:rPr>
                        <m:t>·</m:t>
                      </m:r>
                      <m:r>
                        <a:rPr lang="es-ES" sz="1600" i="1" dirty="0">
                          <a:latin typeface="Cambria Math" panose="02040503050406030204" pitchFamily="18" charset="0"/>
                        </a:rPr>
                        <m:t>533 154,854</m:t>
                      </m:r>
                      <m:r>
                        <a:rPr lang="es-ES" sz="1600" b="0" i="1" smtClean="0">
                          <a:latin typeface="Cambria Math" panose="02040503050406030204" pitchFamily="18" charset="0"/>
                          <a:ea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𝟏</m:t>
                      </m:r>
                      <m:r>
                        <a:rPr lang="es-ES" sz="1600" b="1" i="1" smtClean="0">
                          <a:latin typeface="Cambria Math" panose="02040503050406030204" pitchFamily="18" charset="0"/>
                          <a:ea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𝟎𝟔</m:t>
                      </m:r>
                      <m:r>
                        <a:rPr lang="es-ES" sz="1600" b="1" i="1" smtClean="0">
                          <a:latin typeface="Cambria Math" panose="02040503050406030204" pitchFamily="18" charset="0"/>
                          <a:ea typeface="Cambria Math" panose="02040503050406030204" pitchFamily="18" charset="0"/>
                        </a:rPr>
                        <m:t>·</m:t>
                      </m:r>
                      <m:sSup>
                        <m:sSupPr>
                          <m:ctrlPr>
                            <a:rPr lang="es-ES" sz="1600" b="1" i="1" smtClean="0">
                              <a:latin typeface="Cambria Math" panose="02040503050406030204" pitchFamily="18" charset="0"/>
                              <a:ea typeface="Cambria Math" panose="02040503050406030204" pitchFamily="18" charset="0"/>
                            </a:rPr>
                          </m:ctrlPr>
                        </m:sSupPr>
                        <m:e>
                          <m:r>
                            <a:rPr lang="es-ES" sz="1600" b="1" i="1" smtClean="0">
                              <a:latin typeface="Cambria Math" panose="02040503050406030204" pitchFamily="18" charset="0"/>
                              <a:ea typeface="Cambria Math" panose="02040503050406030204" pitchFamily="18" charset="0"/>
                            </a:rPr>
                            <m:t>𝟏𝟎</m:t>
                          </m:r>
                        </m:e>
                        <m:sup>
                          <m:r>
                            <a:rPr lang="es-ES" sz="1600" b="1" i="1" smtClean="0">
                              <a:latin typeface="Cambria Math" panose="02040503050406030204" pitchFamily="18" charset="0"/>
                              <a:ea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𝟏𝟗</m:t>
                          </m:r>
                        </m:sup>
                      </m:sSup>
                      <m:r>
                        <a:rPr lang="es-ES" sz="1600" b="1" i="1" smtClean="0">
                          <a:latin typeface="Cambria Math" panose="02040503050406030204" pitchFamily="18" charset="0"/>
                          <a:ea typeface="Cambria Math" panose="02040503050406030204" pitchFamily="18" charset="0"/>
                        </a:rPr>
                        <m:t> </m:t>
                      </m:r>
                      <m:r>
                        <a:rPr lang="es-ES" sz="1600" b="1" i="1" smtClean="0">
                          <a:latin typeface="Cambria Math" panose="02040503050406030204" pitchFamily="18" charset="0"/>
                          <a:ea typeface="Cambria Math" panose="02040503050406030204" pitchFamily="18" charset="0"/>
                        </a:rPr>
                        <m:t>𝑱</m:t>
                      </m:r>
                    </m:oMath>
                  </m:oMathPara>
                </a14:m>
                <a:endParaRPr lang="es-ES" sz="1600" b="1" dirty="0"/>
              </a:p>
            </p:txBody>
          </p:sp>
        </mc:Choice>
        <mc:Fallback xmlns="">
          <p:sp>
            <p:nvSpPr>
              <p:cNvPr id="22" name="CuadroTexto 21"/>
              <p:cNvSpPr txBox="1">
                <a:spLocks noRot="1" noChangeAspect="1" noMove="1" noResize="1" noEditPoints="1" noAdjustHandles="1" noChangeArrowheads="1" noChangeShapeType="1" noTextEdit="1"/>
              </p:cNvSpPr>
              <p:nvPr/>
            </p:nvSpPr>
            <p:spPr>
              <a:xfrm>
                <a:off x="845192" y="4864140"/>
                <a:ext cx="7542513" cy="463204"/>
              </a:xfrm>
              <a:prstGeom prst="rect">
                <a:avLst/>
              </a:prstGeom>
              <a:blipFill>
                <a:blip r:embed="rId5"/>
                <a:stretch>
                  <a:fillRect r="-323" b="-9211"/>
                </a:stretch>
              </a:blipFill>
            </p:spPr>
            <p:txBody>
              <a:bodyPr/>
              <a:lstStyle/>
              <a:p>
                <a:r>
                  <a:rPr lang="es-ES">
                    <a:noFill/>
                  </a:rPr>
                  <a:t> </a:t>
                </a:r>
              </a:p>
            </p:txBody>
          </p:sp>
        </mc:Fallback>
      </mc:AlternateContent>
      <p:sp>
        <p:nvSpPr>
          <p:cNvPr id="23" name="Rectángulo 22"/>
          <p:cNvSpPr/>
          <p:nvPr/>
        </p:nvSpPr>
        <p:spPr>
          <a:xfrm>
            <a:off x="543917" y="5563299"/>
            <a:ext cx="8250515" cy="338554"/>
          </a:xfrm>
          <a:prstGeom prst="rect">
            <a:avLst/>
          </a:prstGeom>
        </p:spPr>
        <p:txBody>
          <a:bodyPr wrap="square">
            <a:spAutoFit/>
          </a:bodyPr>
          <a:lstStyle/>
          <a:p>
            <a:r>
              <a:rPr lang="es-ES" sz="1600" dirty="0">
                <a:latin typeface="+mj-lt"/>
              </a:rPr>
              <a:t>Esta energía corresponde a la zona </a:t>
            </a:r>
            <a:r>
              <a:rPr lang="es-ES" sz="1600" dirty="0" smtClean="0">
                <a:latin typeface="+mj-lt"/>
              </a:rPr>
              <a:t>del infrarrojo </a:t>
            </a:r>
            <a:r>
              <a:rPr lang="es-ES" sz="1600" dirty="0">
                <a:latin typeface="+mj-lt"/>
              </a:rPr>
              <a:t>del espectro electromagnético.</a:t>
            </a:r>
          </a:p>
        </p:txBody>
      </p:sp>
    </p:spTree>
    <p:extLst>
      <p:ext uri="{BB962C8B-B14F-4D97-AF65-F5344CB8AC3E}">
        <p14:creationId xmlns:p14="http://schemas.microsoft.com/office/powerpoint/2010/main" val="42815346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mc:AlternateContent xmlns:mc="http://schemas.openxmlformats.org/markup-compatibility/2006" xmlns:a14="http://schemas.microsoft.com/office/drawing/2010/main">
        <mc:Choice Requires="a14">
          <p:graphicFrame>
            <p:nvGraphicFramePr>
              <p:cNvPr id="11" name="Tabla 10"/>
              <p:cNvGraphicFramePr>
                <a:graphicFrameLocks noGrp="1"/>
              </p:cNvGraphicFramePr>
              <p:nvPr>
                <p:extLst>
                  <p:ext uri="{D42A27DB-BD31-4B8C-83A1-F6EECF244321}">
                    <p14:modId xmlns:p14="http://schemas.microsoft.com/office/powerpoint/2010/main" val="4266623559"/>
                  </p:ext>
                </p:extLst>
              </p:nvPr>
            </p:nvGraphicFramePr>
            <p:xfrm>
              <a:off x="508000" y="1206500"/>
              <a:ext cx="8178801" cy="5000816"/>
            </p:xfrm>
            <a:graphic>
              <a:graphicData uri="http://schemas.openxmlformats.org/drawingml/2006/table">
                <a:tbl>
                  <a:tblPr firstRow="1" bandRow="1">
                    <a:tableStyleId>{7DF18680-E054-41AD-8BC1-D1AEF772440D}</a:tableStyleId>
                  </a:tblPr>
                  <a:tblGrid>
                    <a:gridCol w="381000">
                      <a:extLst>
                        <a:ext uri="{9D8B030D-6E8A-4147-A177-3AD203B41FA5}">
                          <a16:colId xmlns:a16="http://schemas.microsoft.com/office/drawing/2014/main" val="2610252087"/>
                        </a:ext>
                      </a:extLst>
                    </a:gridCol>
                    <a:gridCol w="11938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370840">
                    <a:tc>
                      <a:txBody>
                        <a:bodyPr/>
                        <a:lstStyle/>
                        <a:p>
                          <a:pPr algn="r">
                            <a:lnSpc>
                              <a:spcPct val="100000"/>
                            </a:lnSpc>
                          </a:pPr>
                          <a:r>
                            <a:rPr lang="es-ES" sz="1600" dirty="0" smtClean="0">
                              <a:latin typeface="+mn-lt"/>
                            </a:rPr>
                            <a:t>6.</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lnSpc>
                              <a:spcPct val="100000"/>
                            </a:lnSpc>
                          </a:pPr>
                          <a:r>
                            <a:rPr lang="es-ES" sz="1600" i="1" dirty="0" smtClean="0">
                              <a:latin typeface="+mn-lt"/>
                            </a:rPr>
                            <a:t>Al excitar el átomo de hidrógeno, su electrón pasa a otro nivel energético y absorbe 12,089 𝑒𝑉. Calcular la frecuencia y la longitud de onda de la radiación emitida cuando vuelve a su estado fundamental.</a:t>
                          </a:r>
                        </a:p>
                        <a:p>
                          <a:pPr marL="0" indent="0" algn="just">
                            <a:lnSpc>
                              <a:spcPct val="100000"/>
                            </a:lnSpc>
                          </a:pPr>
                          <a:r>
                            <a:rPr lang="es-ES" sz="1600" i="1" dirty="0" smtClean="0">
                              <a:latin typeface="+mn-lt"/>
                            </a:rPr>
                            <a:t>Datos: </a:t>
                          </a:r>
                          <a14:m>
                            <m:oMath xmlns:m="http://schemas.openxmlformats.org/officeDocument/2006/math">
                              <m:r>
                                <a:rPr lang="es-ES" sz="1600" i="1" dirty="0" smtClean="0">
                                  <a:latin typeface="Cambria Math" panose="02040503050406030204" pitchFamily="18" charset="0"/>
                                </a:rPr>
                                <m:t>h</m:t>
                              </m:r>
                              <m:r>
                                <a:rPr lang="es-ES" sz="1600" i="1" dirty="0" smtClean="0">
                                  <a:latin typeface="Cambria Math" panose="02040503050406030204" pitchFamily="18" charset="0"/>
                                </a:rPr>
                                <m:t> = 6,63·</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−34</m:t>
                                  </m:r>
                                </m:sup>
                              </m:sSup>
                              <m:r>
                                <a:rPr lang="es-ES" sz="1600" i="1" dirty="0">
                                  <a:latin typeface="Cambria Math" panose="02040503050406030204" pitchFamily="18" charset="0"/>
                                </a:rPr>
                                <m:t> </m:t>
                              </m:r>
                              <m:r>
                                <a:rPr lang="es-ES" sz="1600" i="1" dirty="0">
                                  <a:latin typeface="Cambria Math" panose="02040503050406030204" pitchFamily="18" charset="0"/>
                                </a:rPr>
                                <m:t>𝐽</m:t>
                              </m:r>
                              <m:r>
                                <a:rPr lang="es-ES" sz="1600" i="1" dirty="0">
                                  <a:latin typeface="Cambria Math" panose="02040503050406030204" pitchFamily="18" charset="0"/>
                                </a:rPr>
                                <m:t> </m:t>
                              </m:r>
                              <m:r>
                                <a:rPr lang="es-ES" sz="1600" i="1" dirty="0">
                                  <a:latin typeface="Cambria Math" panose="02040503050406030204" pitchFamily="18" charset="0"/>
                                </a:rPr>
                                <m:t>𝑠</m:t>
                              </m:r>
                              <m:r>
                                <a:rPr lang="es-ES" sz="1600" i="1" dirty="0">
                                  <a:latin typeface="Cambria Math" panose="02040503050406030204" pitchFamily="18" charset="0"/>
                                </a:rPr>
                                <m:t>; </m:t>
                              </m:r>
                              <m:r>
                                <a:rPr lang="es-ES" sz="1600" i="1" dirty="0">
                                  <a:latin typeface="Cambria Math" panose="02040503050406030204" pitchFamily="18" charset="0"/>
                                </a:rPr>
                                <m:t>𝑐</m:t>
                              </m:r>
                              <m:r>
                                <a:rPr lang="es-ES" sz="1600" i="1" dirty="0">
                                  <a:latin typeface="Cambria Math" panose="02040503050406030204" pitchFamily="18" charset="0"/>
                                </a:rPr>
                                <m:t> = 3·</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8</m:t>
                                  </m:r>
                                </m:sup>
                              </m:sSup>
                              <m:r>
                                <a:rPr lang="es-ES" sz="1600" i="1" dirty="0">
                                  <a:latin typeface="Cambria Math" panose="02040503050406030204" pitchFamily="18" charset="0"/>
                                </a:rPr>
                                <m:t> </m:t>
                              </m:r>
                              <m:r>
                                <a:rPr lang="es-ES" sz="1600" i="1" dirty="0">
                                  <a:latin typeface="Cambria Math" panose="02040503050406030204" pitchFamily="18" charset="0"/>
                                </a:rPr>
                                <m:t>𝑚</m:t>
                              </m:r>
                              <m:r>
                                <a:rPr lang="es-ES" sz="1600" i="1" dirty="0">
                                  <a:latin typeface="Cambria Math" panose="02040503050406030204" pitchFamily="18" charset="0"/>
                                </a:rPr>
                                <m:t> </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𝑠</m:t>
                                  </m:r>
                                </m:e>
                                <m:sup>
                                  <m:r>
                                    <a:rPr lang="es-ES" sz="1600" i="1" dirty="0">
                                      <a:latin typeface="Cambria Math" panose="02040503050406030204" pitchFamily="18" charset="0"/>
                                    </a:rPr>
                                    <m:t>−1</m:t>
                                  </m:r>
                                </m:sup>
                              </m:sSup>
                              <m:r>
                                <a:rPr lang="es-ES" sz="1600" b="0" i="1" dirty="0" smtClean="0">
                                  <a:latin typeface="Cambria Math" panose="02040503050406030204" pitchFamily="18" charset="0"/>
                                </a:rPr>
                                <m:t>; </m:t>
                              </m:r>
                              <m:r>
                                <a:rPr lang="es-ES" sz="1600" b="0" i="1" dirty="0" smtClean="0">
                                  <a:latin typeface="Cambria Math" panose="02040503050406030204" pitchFamily="18" charset="0"/>
                                </a:rPr>
                                <m:t>𝑒</m:t>
                              </m:r>
                              <m:r>
                                <a:rPr lang="es-ES" sz="1600" b="0" i="1" dirty="0" smtClean="0">
                                  <a:latin typeface="Cambria Math" panose="02040503050406030204" pitchFamily="18" charset="0"/>
                                </a:rPr>
                                <m:t>=1,6·</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−19</m:t>
                                  </m:r>
                                </m:sup>
                              </m:sSup>
                              <m:r>
                                <a:rPr lang="es-ES" sz="1600" b="0" i="1" dirty="0" smtClean="0">
                                  <a:latin typeface="Cambria Math" panose="02040503050406030204" pitchFamily="18" charset="0"/>
                                </a:rPr>
                                <m:t> </m:t>
                              </m:r>
                              <m:r>
                                <a:rPr lang="es-ES" sz="1600" b="0" i="1" dirty="0" smtClean="0">
                                  <a:latin typeface="Cambria Math" panose="02040503050406030204" pitchFamily="18" charset="0"/>
                                </a:rPr>
                                <m:t>𝐶</m:t>
                              </m:r>
                            </m:oMath>
                          </a14:m>
                          <a:endParaRPr lang="es-ES" sz="1600" i="1" dirty="0" smtClean="0">
                            <a:latin typeface="+mn-lt"/>
                          </a:endParaRPr>
                        </a:p>
                        <a:p>
                          <a:pPr marL="0" indent="0" algn="just"/>
                          <a:r>
                            <a:rPr lang="es-ES" sz="1600" b="1" i="1" dirty="0" smtClean="0">
                              <a:latin typeface="+mn-lt"/>
                            </a:rPr>
                            <a:t>Sol</a:t>
                          </a:r>
                          <a:r>
                            <a:rPr lang="es-ES" sz="1600" i="1" dirty="0" smtClean="0">
                              <a:latin typeface="+mn-lt"/>
                            </a:rPr>
                            <a:t>: </a:t>
                          </a:r>
                          <a14:m>
                            <m:oMath xmlns:m="http://schemas.openxmlformats.org/officeDocument/2006/math">
                              <m:r>
                                <a:rPr lang="es-ES" sz="1600" b="0" i="1" smtClean="0">
                                  <a:solidFill>
                                    <a:schemeClr val="tx1"/>
                                  </a:solidFill>
                                  <a:latin typeface="Cambria Math" panose="02040503050406030204" pitchFamily="18" charset="0"/>
                                </a:rPr>
                                <m:t>𝑓</m:t>
                              </m:r>
                              <m:r>
                                <a:rPr lang="es-ES" sz="1600" b="0" i="1" smtClean="0">
                                  <a:solidFill>
                                    <a:schemeClr val="tx1"/>
                                  </a:solidFill>
                                  <a:latin typeface="Cambria Math" panose="02040503050406030204" pitchFamily="18" charset="0"/>
                                </a:rPr>
                                <m:t>=2,92·</m:t>
                              </m:r>
                              <m:sSup>
                                <m:sSupPr>
                                  <m:ctrlPr>
                                    <a:rPr lang="es-ES" sz="1600" b="0" i="1" smtClean="0">
                                      <a:solidFill>
                                        <a:schemeClr val="tx1"/>
                                      </a:solidFill>
                                      <a:latin typeface="Cambria Math" panose="02040503050406030204" pitchFamily="18" charset="0"/>
                                    </a:rPr>
                                  </m:ctrlPr>
                                </m:sSupPr>
                                <m:e>
                                  <m:r>
                                    <a:rPr lang="es-ES" sz="1600" b="0" i="1" smtClean="0">
                                      <a:solidFill>
                                        <a:schemeClr val="tx1"/>
                                      </a:solidFill>
                                      <a:latin typeface="Cambria Math" panose="02040503050406030204" pitchFamily="18" charset="0"/>
                                    </a:rPr>
                                    <m:t>10</m:t>
                                  </m:r>
                                </m:e>
                                <m:sup>
                                  <m:r>
                                    <a:rPr lang="es-ES" sz="1600" b="0" i="1" smtClean="0">
                                      <a:solidFill>
                                        <a:schemeClr val="tx1"/>
                                      </a:solidFill>
                                      <a:latin typeface="Cambria Math" panose="02040503050406030204" pitchFamily="18" charset="0"/>
                                    </a:rPr>
                                    <m:t>15</m:t>
                                  </m:r>
                                </m:sup>
                              </m:sSup>
                              <m:r>
                                <a:rPr lang="es-ES" sz="1600" b="0" i="1" smtClean="0">
                                  <a:solidFill>
                                    <a:schemeClr val="tx1"/>
                                  </a:solidFill>
                                  <a:latin typeface="Cambria Math" panose="02040503050406030204" pitchFamily="18" charset="0"/>
                                </a:rPr>
                                <m:t> </m:t>
                              </m:r>
                              <m:r>
                                <a:rPr lang="es-ES" sz="1600" b="0" i="1" smtClean="0">
                                  <a:solidFill>
                                    <a:schemeClr val="tx1"/>
                                  </a:solidFill>
                                  <a:latin typeface="Cambria Math" panose="02040503050406030204" pitchFamily="18" charset="0"/>
                                </a:rPr>
                                <m:t>𝐻𝑧</m:t>
                              </m:r>
                            </m:oMath>
                          </a14:m>
                          <a:r>
                            <a:rPr lang="es-ES" sz="1600" dirty="0" smtClean="0"/>
                            <a:t>; </a:t>
                          </a:r>
                          <a14:m>
                            <m:oMath xmlns:m="http://schemas.openxmlformats.org/officeDocument/2006/math">
                              <m:r>
                                <a:rPr lang="es-ES" sz="1600" i="1" smtClean="0">
                                  <a:latin typeface="Cambria Math" panose="02040503050406030204" pitchFamily="18" charset="0"/>
                                  <a:ea typeface="Cambria Math" panose="02040503050406030204" pitchFamily="18" charset="0"/>
                                </a:rPr>
                                <m:t>𝜆</m:t>
                              </m:r>
                              <m:r>
                                <a:rPr lang="es-ES" sz="1600" b="0" i="1" smtClean="0">
                                  <a:latin typeface="Cambria Math" panose="02040503050406030204" pitchFamily="18" charset="0"/>
                                  <a:ea typeface="Cambria Math" panose="02040503050406030204" pitchFamily="18" charset="0"/>
                                </a:rPr>
                                <m:t>=1,03·</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10</m:t>
                                  </m:r>
                                </m:e>
                                <m:sup>
                                  <m:r>
                                    <a:rPr lang="es-ES" sz="1600" b="0" i="1" smtClean="0">
                                      <a:latin typeface="Cambria Math" panose="02040503050406030204" pitchFamily="18" charset="0"/>
                                      <a:ea typeface="Cambria Math" panose="02040503050406030204" pitchFamily="18" charset="0"/>
                                    </a:rPr>
                                    <m:t>−7</m:t>
                                  </m:r>
                                </m:sup>
                              </m:sSup>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𝑚</m:t>
                              </m:r>
                            </m:oMath>
                          </a14:m>
                          <a:endParaRPr lang="es-ES" sz="1600" dirty="0" smtClean="0"/>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370840">
                    <a:tc>
                      <a:txBody>
                        <a:bodyPr/>
                        <a:lstStyle/>
                        <a:p>
                          <a:pPr algn="r">
                            <a:lnSpc>
                              <a:spcPct val="100000"/>
                            </a:lnSpc>
                          </a:pPr>
                          <a:r>
                            <a:rPr lang="es-ES" sz="1600" b="0" dirty="0" smtClean="0">
                              <a:solidFill>
                                <a:schemeClr val="tx1"/>
                              </a:solidFill>
                              <a:latin typeface="+mn-lt"/>
                            </a:rPr>
                            <a:t>7.</a:t>
                          </a:r>
                          <a:endParaRPr lang="es-ES" sz="1600" b="0" dirty="0">
                            <a:solidFill>
                              <a:schemeClr val="tx1"/>
                            </a:solidFill>
                            <a:latin typeface="+mn-lt"/>
                          </a:endParaRPr>
                        </a:p>
                      </a:txBody>
                      <a:tcPr>
                        <a:lnL w="12700" cap="flat" cmpd="sng" algn="ctr">
                          <a:solidFill>
                            <a:srgbClr val="0070C0"/>
                          </a:solidFill>
                          <a:prstDash val="solid"/>
                          <a:round/>
                          <a:headEnd type="none" w="med" len="med"/>
                          <a:tailEnd type="none" w="med" len="med"/>
                        </a:lnL>
                        <a:noFill/>
                      </a:tcPr>
                    </a:tc>
                    <a:tc gridSpan="2">
                      <a:txBody>
                        <a:bodyPr/>
                        <a:lstStyle/>
                        <a:p>
                          <a:pPr marL="0" indent="0" algn="just"/>
                          <a:r>
                            <a:rPr lang="es-ES" sz="1600" dirty="0" smtClean="0"/>
                            <a:t>Con respecto a un átomo de hidrógeno, calcula: i) La energía necesaria para excitar electrón hasta el nivel 5; </a:t>
                          </a:r>
                          <a:r>
                            <a:rPr lang="es-ES" sz="1600" dirty="0" err="1" smtClean="0"/>
                            <a:t>ii</a:t>
                          </a:r>
                          <a:r>
                            <a:rPr lang="es-ES" sz="1600" dirty="0" smtClean="0"/>
                            <a:t>) La longitud de onda de la radiación emitida al volver a su estado fundamental; </a:t>
                          </a:r>
                          <a:r>
                            <a:rPr lang="es-ES" sz="1600" dirty="0" err="1" smtClean="0"/>
                            <a:t>iii</a:t>
                          </a:r>
                          <a:r>
                            <a:rPr lang="es-ES" sz="1600" dirty="0" smtClean="0"/>
                            <a:t>) La energía necesaria si se quiere excitar todos los electrones de 1 𝑚𝑜𝑙 de átomos hasta el nivel 5. Exprésala en 𝐽</a:t>
                          </a:r>
                          <a:r>
                            <a:rPr lang="es-ES" sz="1600" baseline="0" dirty="0" smtClean="0"/>
                            <a:t> mol</a:t>
                          </a:r>
                          <a:r>
                            <a:rPr lang="es-ES" sz="1600" baseline="30000" dirty="0" smtClean="0"/>
                            <a:t>−1</a:t>
                          </a:r>
                          <a:r>
                            <a:rPr lang="es-ES" sz="1600" dirty="0" smtClean="0"/>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dirty="0" smtClean="0"/>
                            <a:t>Datos</a:t>
                          </a:r>
                          <a:r>
                            <a:rPr lang="es-ES" sz="1600" dirty="0"/>
                            <a:t>:</a:t>
                          </a:r>
                          <a:r>
                            <a:rPr lang="es-ES" sz="1600" dirty="0" smtClean="0"/>
                            <a:t> </a:t>
                          </a:r>
                          <a14:m>
                            <m:oMath xmlns:m="http://schemas.openxmlformats.org/officeDocument/2006/math">
                              <m:r>
                                <a:rPr lang="es-ES" sz="1600" i="1" dirty="0" smtClean="0">
                                  <a:latin typeface="Cambria Math" panose="02040503050406030204" pitchFamily="18" charset="0"/>
                                </a:rPr>
                                <m:t>h</m:t>
                              </m:r>
                              <m:r>
                                <a:rPr lang="es-ES" sz="1600" i="1" dirty="0" smtClean="0">
                                  <a:latin typeface="Cambria Math" panose="02040503050406030204" pitchFamily="18" charset="0"/>
                                </a:rPr>
                                <m:t> = 6,63·</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−34</m:t>
                                  </m:r>
                                </m:sup>
                              </m:sSup>
                              <m:r>
                                <a:rPr lang="es-ES" sz="1600" i="1" dirty="0">
                                  <a:latin typeface="Cambria Math" panose="02040503050406030204" pitchFamily="18" charset="0"/>
                                </a:rPr>
                                <m:t> </m:t>
                              </m:r>
                              <m:r>
                                <a:rPr lang="es-ES" sz="1600" i="1" dirty="0">
                                  <a:latin typeface="Cambria Math" panose="02040503050406030204" pitchFamily="18" charset="0"/>
                                </a:rPr>
                                <m:t>𝐽</m:t>
                              </m:r>
                              <m:r>
                                <a:rPr lang="es-ES" sz="1600" i="1" dirty="0">
                                  <a:latin typeface="Cambria Math" panose="02040503050406030204" pitchFamily="18" charset="0"/>
                                </a:rPr>
                                <m:t> </m:t>
                              </m:r>
                              <m:r>
                                <a:rPr lang="es-ES" sz="1600" i="1" dirty="0">
                                  <a:latin typeface="Cambria Math" panose="02040503050406030204" pitchFamily="18" charset="0"/>
                                </a:rPr>
                                <m:t>𝑠</m:t>
                              </m:r>
                              <m:r>
                                <a:rPr lang="es-ES" sz="1600" i="1" dirty="0">
                                  <a:latin typeface="Cambria Math" panose="02040503050406030204" pitchFamily="18" charset="0"/>
                                </a:rPr>
                                <m:t>; </m:t>
                              </m:r>
                              <m:r>
                                <a:rPr lang="es-ES" sz="1600" i="1" dirty="0">
                                  <a:latin typeface="Cambria Math" panose="02040503050406030204" pitchFamily="18" charset="0"/>
                                </a:rPr>
                                <m:t>𝑐</m:t>
                              </m:r>
                              <m:r>
                                <a:rPr lang="es-ES" sz="1600" i="1" dirty="0">
                                  <a:latin typeface="Cambria Math" panose="02040503050406030204" pitchFamily="18" charset="0"/>
                                </a:rPr>
                                <m:t> = 3·</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8</m:t>
                                  </m:r>
                                </m:sup>
                              </m:sSup>
                              <m:r>
                                <a:rPr lang="es-ES" sz="1600" i="1" dirty="0">
                                  <a:latin typeface="Cambria Math" panose="02040503050406030204" pitchFamily="18" charset="0"/>
                                </a:rPr>
                                <m:t> </m:t>
                              </m:r>
                              <m:r>
                                <a:rPr lang="es-ES" sz="1600" i="1" dirty="0">
                                  <a:latin typeface="Cambria Math" panose="02040503050406030204" pitchFamily="18" charset="0"/>
                                </a:rPr>
                                <m:t>𝑚</m:t>
                              </m:r>
                              <m:r>
                                <a:rPr lang="es-ES" sz="1600" i="1" dirty="0">
                                  <a:latin typeface="Cambria Math" panose="02040503050406030204" pitchFamily="18" charset="0"/>
                                </a:rPr>
                                <m:t> </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𝑠</m:t>
                                  </m:r>
                                </m:e>
                                <m:sup>
                                  <m:r>
                                    <a:rPr lang="es-ES" sz="1600" i="1" dirty="0">
                                      <a:latin typeface="Cambria Math" panose="02040503050406030204" pitchFamily="18" charset="0"/>
                                    </a:rPr>
                                    <m:t>−1</m:t>
                                  </m:r>
                                </m:sup>
                              </m:sSup>
                              <m:r>
                                <a:rPr lang="es-ES" sz="1600" b="0" i="1" dirty="0" smtClean="0">
                                  <a:latin typeface="Cambria Math" panose="02040503050406030204" pitchFamily="18" charset="0"/>
                                </a:rPr>
                                <m:t>; </m:t>
                              </m:r>
                              <m:r>
                                <a:rPr lang="es-ES" sz="1600" b="0" i="1" dirty="0" smtClean="0">
                                  <a:latin typeface="Cambria Math" panose="02040503050406030204" pitchFamily="18" charset="0"/>
                                </a:rPr>
                                <m:t>𝑒</m:t>
                              </m:r>
                              <m:r>
                                <a:rPr lang="es-ES" sz="1600" b="0" i="1" dirty="0" smtClean="0">
                                  <a:latin typeface="Cambria Math" panose="02040503050406030204" pitchFamily="18" charset="0"/>
                                </a:rPr>
                                <m:t>=1,6·</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−19</m:t>
                                  </m:r>
                                </m:sup>
                              </m:sSup>
                              <m:r>
                                <a:rPr lang="es-ES" sz="1600" b="0" i="1" dirty="0" smtClean="0">
                                  <a:latin typeface="Cambria Math" panose="02040503050406030204" pitchFamily="18" charset="0"/>
                                </a:rPr>
                                <m:t> </m:t>
                              </m:r>
                              <m:r>
                                <a:rPr lang="es-ES" sz="1600" b="0" i="1" dirty="0" smtClean="0">
                                  <a:latin typeface="Cambria Math" panose="02040503050406030204" pitchFamily="18" charset="0"/>
                                </a:rPr>
                                <m:t>𝐶</m:t>
                              </m:r>
                              <m:r>
                                <a:rPr lang="es-ES" sz="1600" b="0" i="1" dirty="0" smtClean="0">
                                  <a:latin typeface="Cambria Math" panose="02040503050406030204" pitchFamily="18" charset="0"/>
                                </a:rPr>
                                <m:t>;</m:t>
                              </m:r>
                              <m:sSub>
                                <m:sSubPr>
                                  <m:ctrlPr>
                                    <a:rPr lang="es-ES" sz="1600" b="0" i="1" dirty="0" smtClean="0">
                                      <a:latin typeface="Cambria Math" panose="02040503050406030204" pitchFamily="18" charset="0"/>
                                    </a:rPr>
                                  </m:ctrlPr>
                                </m:sSubPr>
                                <m:e>
                                  <m:r>
                                    <a:rPr lang="es-ES" sz="1600" b="0" i="1" dirty="0" smtClean="0">
                                      <a:latin typeface="Cambria Math" panose="02040503050406030204" pitchFamily="18" charset="0"/>
                                    </a:rPr>
                                    <m:t>𝑚</m:t>
                                  </m:r>
                                </m:e>
                                <m:sub>
                                  <m:r>
                                    <a:rPr lang="es-ES" sz="1600" b="0" i="1" dirty="0" smtClean="0">
                                      <a:latin typeface="Cambria Math" panose="02040503050406030204" pitchFamily="18" charset="0"/>
                                    </a:rPr>
                                    <m:t>𝑒</m:t>
                                  </m:r>
                                </m:sub>
                              </m:sSub>
                              <m:r>
                                <a:rPr lang="es-ES" sz="1600" b="0" i="1" dirty="0" smtClean="0">
                                  <a:latin typeface="Cambria Math" panose="02040503050406030204" pitchFamily="18" charset="0"/>
                                </a:rPr>
                                <m:t>=</m:t>
                              </m:r>
                              <m:r>
                                <a:rPr lang="es-ES" sz="1600" i="1" dirty="0" smtClean="0">
                                  <a:latin typeface="Cambria Math" panose="02040503050406030204" pitchFamily="18" charset="0"/>
                                </a:rPr>
                                <m:t>9,1·</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−31</m:t>
                                  </m:r>
                                </m:sup>
                              </m:sSup>
                              <m:r>
                                <a:rPr lang="es-ES" sz="1600" i="1" dirty="0" smtClean="0">
                                  <a:latin typeface="Cambria Math" panose="02040503050406030204" pitchFamily="18" charset="0"/>
                                </a:rPr>
                                <m:t> </m:t>
                              </m:r>
                              <m:r>
                                <a:rPr lang="es-ES" sz="1600" i="1" dirty="0" smtClean="0">
                                  <a:latin typeface="Cambria Math" panose="02040503050406030204" pitchFamily="18" charset="0"/>
                                </a:rPr>
                                <m:t>𝑘𝑔</m:t>
                              </m:r>
                            </m:oMath>
                          </a14:m>
                          <a:endParaRPr lang="es-ES" sz="1600" dirty="0"/>
                        </a:p>
                        <a:p>
                          <a:pPr marL="0" marR="0" lvl="0" indent="0" algn="just"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es-ES" sz="1600" b="0" i="1" dirty="0" smtClean="0">
                                    <a:latin typeface="Cambria Math" panose="02040503050406030204" pitchFamily="18" charset="0"/>
                                  </a:rPr>
                                  <m:t>;</m:t>
                                </m:r>
                                <m:sSub>
                                  <m:sSubPr>
                                    <m:ctrlPr>
                                      <a:rPr lang="es-ES" sz="1600" b="0" i="1" dirty="0" smtClean="0">
                                        <a:latin typeface="Cambria Math" panose="02040503050406030204" pitchFamily="18" charset="0"/>
                                      </a:rPr>
                                    </m:ctrlPr>
                                  </m:sSubPr>
                                  <m:e>
                                    <m:r>
                                      <a:rPr lang="es-ES" sz="1600" b="0" i="1" dirty="0" smtClean="0">
                                        <a:latin typeface="Cambria Math" panose="02040503050406030204" pitchFamily="18" charset="0"/>
                                        <a:ea typeface="Cambria Math" panose="02040503050406030204" pitchFamily="18" charset="0"/>
                                      </a:rPr>
                                      <m:t>𝜀</m:t>
                                    </m:r>
                                  </m:e>
                                  <m:sub>
                                    <m:r>
                                      <a:rPr lang="es-ES" sz="1600" b="0" i="1" dirty="0" smtClean="0">
                                        <a:latin typeface="Cambria Math" panose="02040503050406030204" pitchFamily="18" charset="0"/>
                                      </a:rPr>
                                      <m:t>0</m:t>
                                    </m:r>
                                  </m:sub>
                                </m:sSub>
                                <m:r>
                                  <a:rPr lang="es-ES" sz="1600" b="0" i="1" dirty="0" smtClean="0">
                                    <a:latin typeface="Cambria Math" panose="02040503050406030204" pitchFamily="18" charset="0"/>
                                  </a:rPr>
                                  <m:t>=8,85·</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−12</m:t>
                                    </m:r>
                                  </m:sup>
                                </m:sSup>
                                <m:r>
                                  <a:rPr lang="es-ES" sz="1600" b="0" i="1" dirty="0" smtClean="0">
                                    <a:latin typeface="Cambria Math" panose="02040503050406030204" pitchFamily="18" charset="0"/>
                                  </a:rPr>
                                  <m:t> </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𝐶</m:t>
                                    </m:r>
                                  </m:e>
                                  <m:sup>
                                    <m:r>
                                      <a:rPr lang="es-ES" sz="1600" b="0" i="1" dirty="0" smtClean="0">
                                        <a:latin typeface="Cambria Math" panose="02040503050406030204" pitchFamily="18" charset="0"/>
                                      </a:rPr>
                                      <m:t>2</m:t>
                                    </m:r>
                                  </m:sup>
                                </m:sSup>
                                <m:r>
                                  <a:rPr lang="es-ES" sz="1600" b="0" i="1" dirty="0" smtClean="0">
                                    <a:latin typeface="Cambria Math" panose="02040503050406030204" pitchFamily="18" charset="0"/>
                                  </a:rPr>
                                  <m:t> </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𝑁</m:t>
                                    </m:r>
                                  </m:e>
                                  <m:sup>
                                    <m:r>
                                      <a:rPr lang="es-ES" sz="1600" b="0" i="1" dirty="0" smtClean="0">
                                        <a:latin typeface="Cambria Math" panose="02040503050406030204" pitchFamily="18" charset="0"/>
                                      </a:rPr>
                                      <m:t>−1</m:t>
                                    </m:r>
                                  </m:sup>
                                </m:sSup>
                                <m:r>
                                  <a:rPr lang="es-ES" sz="1600" b="0" i="1" dirty="0" smtClean="0">
                                    <a:latin typeface="Cambria Math" panose="02040503050406030204" pitchFamily="18" charset="0"/>
                                  </a:rPr>
                                  <m:t> </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𝑚</m:t>
                                    </m:r>
                                  </m:e>
                                  <m:sup>
                                    <m:r>
                                      <a:rPr lang="es-ES" sz="1600" b="0" i="1" dirty="0" smtClean="0">
                                        <a:latin typeface="Cambria Math" panose="02040503050406030204" pitchFamily="18" charset="0"/>
                                      </a:rPr>
                                      <m:t>−2</m:t>
                                    </m:r>
                                  </m:sup>
                                </m:sSup>
                                <m:r>
                                  <a:rPr lang="es-ES" sz="1600" b="0" i="1" dirty="0" smtClean="0">
                                    <a:latin typeface="Cambria Math" panose="02040503050406030204" pitchFamily="18" charset="0"/>
                                  </a:rPr>
                                  <m:t>; </m:t>
                                </m:r>
                                <m:r>
                                  <a:rPr lang="es-ES" sz="1600" i="1" dirty="0" smtClean="0">
                                    <a:latin typeface="Cambria Math" panose="02040503050406030204" pitchFamily="18" charset="0"/>
                                  </a:rPr>
                                  <m:t>𝑁</m:t>
                                </m:r>
                                <m:r>
                                  <a:rPr lang="es-ES" sz="1600" i="1" baseline="-25000" dirty="0">
                                    <a:latin typeface="Cambria Math" panose="02040503050406030204" pitchFamily="18" charset="0"/>
                                  </a:rPr>
                                  <m:t>𝐴</m:t>
                                </m:r>
                                <m:r>
                                  <a:rPr lang="es-ES" sz="1600" i="1" dirty="0">
                                    <a:latin typeface="Cambria Math" panose="02040503050406030204" pitchFamily="18" charset="0"/>
                                  </a:rPr>
                                  <m:t> = 6,022·10</m:t>
                                </m:r>
                                <m:r>
                                  <a:rPr lang="es-ES" sz="1600" i="1" baseline="30000" dirty="0">
                                    <a:latin typeface="Cambria Math" panose="02040503050406030204" pitchFamily="18" charset="0"/>
                                  </a:rPr>
                                  <m:t>23</m:t>
                                </m:r>
                              </m:oMath>
                            </m:oMathPara>
                          </a14:m>
                          <a:endParaRPr lang="es-ES" sz="1600" baseline="30000" dirty="0"/>
                        </a:p>
                        <a:p>
                          <a:pPr marL="0" indent="0" algn="just"/>
                          <a:r>
                            <a:rPr lang="es-ES" sz="1600" b="1" dirty="0" smtClean="0"/>
                            <a:t>Sol</a:t>
                          </a:r>
                          <a:r>
                            <a:rPr lang="es-ES" sz="1600" dirty="0" smtClean="0"/>
                            <a:t>: i) </a:t>
                          </a:r>
                          <a14:m>
                            <m:oMath xmlns:m="http://schemas.openxmlformats.org/officeDocument/2006/math">
                              <m:r>
                                <a:rPr lang="es-ES" sz="1600" i="1" dirty="0" smtClean="0">
                                  <a:latin typeface="Cambria Math" panose="02040503050406030204" pitchFamily="18" charset="0"/>
                                </a:rPr>
                                <m:t>13,056 </m:t>
                              </m:r>
                              <m:r>
                                <a:rPr lang="es-ES" sz="1600" i="1" dirty="0" smtClean="0">
                                  <a:latin typeface="Cambria Math" panose="02040503050406030204" pitchFamily="18" charset="0"/>
                                </a:rPr>
                                <m:t>𝑒𝑉</m:t>
                              </m:r>
                            </m:oMath>
                          </a14:m>
                          <a:r>
                            <a:rPr lang="es-ES" sz="1600" dirty="0"/>
                            <a:t>; </a:t>
                          </a:r>
                          <a:r>
                            <a:rPr lang="es-ES" sz="1600" dirty="0" smtClean="0"/>
                            <a:t>ii) </a:t>
                          </a:r>
                          <a14:m>
                            <m:oMath xmlns:m="http://schemas.openxmlformats.org/officeDocument/2006/math">
                              <m:r>
                                <a:rPr lang="es-ES" sz="1600" i="1" dirty="0" smtClean="0">
                                  <a:latin typeface="Cambria Math" panose="02040503050406030204" pitchFamily="18" charset="0"/>
                                </a:rPr>
                                <m:t>95 </m:t>
                              </m:r>
                              <m:r>
                                <a:rPr lang="es-ES" sz="1600" i="1" dirty="0" smtClean="0">
                                  <a:latin typeface="Cambria Math" panose="02040503050406030204" pitchFamily="18" charset="0"/>
                                </a:rPr>
                                <m:t>𝑛𝑚</m:t>
                              </m:r>
                            </m:oMath>
                          </a14:m>
                          <a:r>
                            <a:rPr lang="es-ES" sz="1600" dirty="0"/>
                            <a:t>; </a:t>
                          </a:r>
                          <a:r>
                            <a:rPr lang="es-ES" sz="1600" dirty="0" smtClean="0"/>
                            <a:t>iii) </a:t>
                          </a:r>
                          <a14:m>
                            <m:oMath xmlns:m="http://schemas.openxmlformats.org/officeDocument/2006/math">
                              <m:r>
                                <a:rPr lang="es-ES" sz="1600" i="1" dirty="0" smtClean="0">
                                  <a:latin typeface="Cambria Math" panose="02040503050406030204" pitchFamily="18" charset="0"/>
                                </a:rPr>
                                <m:t>1,252·10</m:t>
                              </m:r>
                              <m:r>
                                <a:rPr lang="es-ES" sz="1600" i="1" baseline="30000" dirty="0">
                                  <a:latin typeface="Cambria Math" panose="02040503050406030204" pitchFamily="18" charset="0"/>
                                </a:rPr>
                                <m:t>6</m:t>
                              </m:r>
                              <m:r>
                                <a:rPr lang="es-ES" sz="1600" i="1" dirty="0">
                                  <a:latin typeface="Cambria Math" panose="02040503050406030204" pitchFamily="18" charset="0"/>
                                </a:rPr>
                                <m:t> </m:t>
                              </m:r>
                              <m:r>
                                <a:rPr lang="es-ES" sz="1600" i="1" dirty="0">
                                  <a:latin typeface="Cambria Math" panose="02040503050406030204" pitchFamily="18" charset="0"/>
                                </a:rPr>
                                <m:t>𝐽</m:t>
                              </m:r>
                              <m:r>
                                <a:rPr lang="es-ES" sz="1600" b="0" i="1" dirty="0" smtClean="0">
                                  <a:latin typeface="Cambria Math" panose="02040503050406030204" pitchFamily="18" charset="0"/>
                                </a:rPr>
                                <m:t> </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𝑚𝑜𝑙</m:t>
                                  </m:r>
                                </m:e>
                                <m:sup>
                                  <m:r>
                                    <a:rPr lang="es-ES" sz="1600" i="1" dirty="0">
                                      <a:latin typeface="Cambria Math" panose="02040503050406030204" pitchFamily="18" charset="0"/>
                                    </a:rPr>
                                    <m:t>−1</m:t>
                                  </m:r>
                                </m:sup>
                              </m:sSup>
                            </m:oMath>
                          </a14:m>
                          <a:endParaRPr lang="es-ES" sz="1600" dirty="0"/>
                        </a:p>
                      </a:txBody>
                      <a:tcPr>
                        <a:lnR w="12700" cap="flat" cmpd="sng" algn="ctr">
                          <a:solidFill>
                            <a:srgbClr val="0070C0"/>
                          </a:solidFill>
                          <a:prstDash val="solid"/>
                          <a:round/>
                          <a:headEnd type="none" w="med" len="med"/>
                          <a:tailEnd type="none" w="med" len="med"/>
                        </a:lnR>
                        <a:noFill/>
                      </a:tcPr>
                    </a:tc>
                    <a:tc hMerge="1">
                      <a:txBody>
                        <a:bodyPr/>
                        <a:lstStyle/>
                        <a:p>
                          <a:endParaRPr lang="es-ES"/>
                        </a:p>
                      </a:txBody>
                      <a:tcPr/>
                    </a:tc>
                    <a:extLst>
                      <a:ext uri="{0D108BD9-81ED-4DB2-BD59-A6C34878D82A}">
                        <a16:rowId xmlns:a16="http://schemas.microsoft.com/office/drawing/2014/main" val="3123435003"/>
                      </a:ext>
                    </a:extLst>
                  </a:tr>
                  <a:tr h="741680">
                    <a:tc>
                      <a:txBody>
                        <a:bodyPr/>
                        <a:lstStyle/>
                        <a:p>
                          <a:pPr algn="r">
                            <a:lnSpc>
                              <a:spcPct val="100000"/>
                            </a:lnSpc>
                          </a:pPr>
                          <a:r>
                            <a:rPr lang="es-ES" sz="1600" b="0" dirty="0" smtClean="0">
                              <a:solidFill>
                                <a:schemeClr val="tx1"/>
                              </a:solidFill>
                              <a:latin typeface="+mn-lt"/>
                            </a:rPr>
                            <a:t>8.</a:t>
                          </a:r>
                          <a:endParaRPr lang="es-ES" sz="1600" b="0" dirty="0">
                            <a:solidFill>
                              <a:schemeClr val="tx1"/>
                            </a:solidFill>
                            <a:latin typeface="+mn-lt"/>
                          </a:endParaRPr>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pPr marL="0" indent="0" algn="just"/>
                          <a:r>
                            <a:rPr lang="es-ES" sz="1600" dirty="0" smtClean="0"/>
                            <a:t>Calcula la energía del fotón que emite el electrón, de un átomo de hidrógeno, cuando salta del nivel 4 al nivel 2. ¿En qué serie espectral</a:t>
                          </a:r>
                          <a:r>
                            <a:rPr lang="es-ES" sz="1600" baseline="0" dirty="0" smtClean="0"/>
                            <a:t> </a:t>
                          </a:r>
                          <a:r>
                            <a:rPr lang="es-ES" sz="1600" dirty="0" smtClean="0"/>
                            <a:t>encontraremos esta raya? Compara el valor de la energía de este fotón con el que se obtendría utilizando</a:t>
                          </a:r>
                          <a:r>
                            <a:rPr lang="es-ES" sz="1600" baseline="0" dirty="0" smtClean="0"/>
                            <a:t> </a:t>
                          </a:r>
                          <a:r>
                            <a:rPr lang="es-ES" sz="1600" dirty="0" smtClean="0"/>
                            <a:t>la fórmula de los Rydberg.</a:t>
                          </a:r>
                        </a:p>
                        <a:p>
                          <a:pPr marL="0" indent="0" algn="just"/>
                          <a:r>
                            <a:rPr lang="es-ES" sz="1600" dirty="0" smtClean="0"/>
                            <a:t>Datos</a:t>
                          </a:r>
                          <a:r>
                            <a:rPr lang="es-ES" sz="1600" dirty="0"/>
                            <a:t>: </a:t>
                          </a:r>
                          <a14:m>
                            <m:oMath xmlns:m="http://schemas.openxmlformats.org/officeDocument/2006/math">
                              <m:r>
                                <a:rPr lang="es-ES" sz="1600" i="1" dirty="0">
                                  <a:latin typeface="Cambria Math" panose="02040503050406030204" pitchFamily="18" charset="0"/>
                                </a:rPr>
                                <m:t>h</m:t>
                              </m:r>
                              <m:r>
                                <a:rPr lang="es-ES" sz="1600" i="1" dirty="0">
                                  <a:latin typeface="Cambria Math" panose="02040503050406030204" pitchFamily="18" charset="0"/>
                                </a:rPr>
                                <m:t> = 6,63·</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−34</m:t>
                                  </m:r>
                                </m:sup>
                              </m:sSup>
                              <m:r>
                                <a:rPr lang="es-ES" sz="1600" i="1" dirty="0">
                                  <a:latin typeface="Cambria Math" panose="02040503050406030204" pitchFamily="18" charset="0"/>
                                </a:rPr>
                                <m:t> </m:t>
                              </m:r>
                              <m:r>
                                <a:rPr lang="es-ES" sz="1600" i="1" dirty="0">
                                  <a:latin typeface="Cambria Math" panose="02040503050406030204" pitchFamily="18" charset="0"/>
                                </a:rPr>
                                <m:t>𝐽</m:t>
                              </m:r>
                              <m:r>
                                <a:rPr lang="es-ES" sz="1600" i="1" dirty="0">
                                  <a:latin typeface="Cambria Math" panose="02040503050406030204" pitchFamily="18" charset="0"/>
                                </a:rPr>
                                <m:t> </m:t>
                              </m:r>
                              <m:r>
                                <a:rPr lang="es-ES" sz="1600" i="1" dirty="0">
                                  <a:latin typeface="Cambria Math" panose="02040503050406030204" pitchFamily="18" charset="0"/>
                                </a:rPr>
                                <m:t>𝑠</m:t>
                              </m:r>
                              <m:r>
                                <a:rPr lang="es-ES" sz="1600" i="1" dirty="0">
                                  <a:latin typeface="Cambria Math" panose="02040503050406030204" pitchFamily="18" charset="0"/>
                                </a:rPr>
                                <m:t>; </m:t>
                              </m:r>
                              <m:r>
                                <a:rPr lang="es-ES" sz="1600" i="1" dirty="0">
                                  <a:latin typeface="Cambria Math" panose="02040503050406030204" pitchFamily="18" charset="0"/>
                                </a:rPr>
                                <m:t>𝑐</m:t>
                              </m:r>
                              <m:r>
                                <a:rPr lang="es-ES" sz="1600" i="1" dirty="0">
                                  <a:latin typeface="Cambria Math" panose="02040503050406030204" pitchFamily="18" charset="0"/>
                                </a:rPr>
                                <m:t> = 3·</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8</m:t>
                                  </m:r>
                                </m:sup>
                              </m:sSup>
                              <m:r>
                                <a:rPr lang="es-ES" sz="1600" i="1" dirty="0">
                                  <a:latin typeface="Cambria Math" panose="02040503050406030204" pitchFamily="18" charset="0"/>
                                </a:rPr>
                                <m:t> </m:t>
                              </m:r>
                              <m:r>
                                <a:rPr lang="es-ES" sz="1600" i="1" dirty="0">
                                  <a:latin typeface="Cambria Math" panose="02040503050406030204" pitchFamily="18" charset="0"/>
                                </a:rPr>
                                <m:t>𝑚</m:t>
                              </m:r>
                              <m:r>
                                <a:rPr lang="es-ES" sz="1600" i="1" dirty="0">
                                  <a:latin typeface="Cambria Math" panose="02040503050406030204" pitchFamily="18" charset="0"/>
                                </a:rPr>
                                <m:t> </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𝑠</m:t>
                                  </m:r>
                                </m:e>
                                <m:sup>
                                  <m:r>
                                    <a:rPr lang="es-ES" sz="1600" i="1" dirty="0">
                                      <a:latin typeface="Cambria Math" panose="02040503050406030204" pitchFamily="18" charset="0"/>
                                    </a:rPr>
                                    <m:t>−1</m:t>
                                  </m:r>
                                </m:sup>
                              </m:sSup>
                              <m:r>
                                <a:rPr lang="es-ES" sz="1600" b="0" i="1" dirty="0" smtClean="0">
                                  <a:latin typeface="Cambria Math" panose="02040503050406030204" pitchFamily="18" charset="0"/>
                                </a:rPr>
                                <m:t>;</m:t>
                              </m:r>
                              <m:r>
                                <a:rPr lang="es-ES" sz="1600" b="0" i="1" dirty="0" smtClean="0">
                                  <a:latin typeface="Cambria Math" panose="02040503050406030204" pitchFamily="18" charset="0"/>
                                </a:rPr>
                                <m:t>𝑅</m:t>
                              </m:r>
                              <m:r>
                                <a:rPr lang="es-ES" sz="1600" b="0" i="1" dirty="0" smtClean="0">
                                  <a:latin typeface="Cambria Math" panose="02040503050406030204" pitchFamily="18" charset="0"/>
                                </a:rPr>
                                <m:t>=1,097·</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7</m:t>
                                  </m:r>
                                </m:sup>
                              </m:sSup>
                              <m:r>
                                <a:rPr lang="es-ES" sz="1600" b="0" i="1" dirty="0" smtClean="0">
                                  <a:latin typeface="Cambria Math" panose="02040503050406030204" pitchFamily="18" charset="0"/>
                                </a:rPr>
                                <m:t> </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𝑚</m:t>
                                  </m:r>
                                </m:e>
                                <m:sup>
                                  <m:r>
                                    <a:rPr lang="es-ES" sz="1600" b="0" i="1" dirty="0" smtClean="0">
                                      <a:latin typeface="Cambria Math" panose="02040503050406030204" pitchFamily="18" charset="0"/>
                                    </a:rPr>
                                    <m:t>−1</m:t>
                                  </m:r>
                                </m:sup>
                              </m:sSup>
                            </m:oMath>
                          </a14:m>
                          <a:endParaRPr lang="es-ES" sz="1600" dirty="0" smtClean="0"/>
                        </a:p>
                        <a:p>
                          <a:pPr marL="0" indent="0" algn="just"/>
                          <a:r>
                            <a:rPr lang="es-ES" sz="1600" b="1" i="1" dirty="0" smtClean="0">
                              <a:latin typeface="+mn-lt"/>
                            </a:rPr>
                            <a:t>Sol</a:t>
                          </a:r>
                          <a:r>
                            <a:rPr lang="es-ES" sz="1600" i="1" dirty="0" smtClean="0">
                              <a:latin typeface="+mn-lt"/>
                            </a:rPr>
                            <a:t>: </a:t>
                          </a:r>
                          <a14:m>
                            <m:oMath xmlns:m="http://schemas.openxmlformats.org/officeDocument/2006/math">
                              <m:r>
                                <a:rPr lang="es-ES" sz="1600" b="0" i="1" dirty="0" smtClean="0">
                                  <a:latin typeface="Cambria Math" panose="02040503050406030204" pitchFamily="18" charset="0"/>
                                </a:rPr>
                                <m:t>𝐸</m:t>
                              </m:r>
                              <m:r>
                                <a:rPr lang="es-ES" sz="1600" i="1" dirty="0">
                                  <a:latin typeface="Cambria Math" panose="02040503050406030204" pitchFamily="18" charset="0"/>
                                </a:rPr>
                                <m:t>=</m:t>
                              </m:r>
                              <m:r>
                                <a:rPr lang="es-ES" sz="1600" b="0" i="1" dirty="0" smtClean="0">
                                  <a:latin typeface="Cambria Math" panose="02040503050406030204" pitchFamily="18" charset="0"/>
                                </a:rPr>
                                <m:t>4</m:t>
                              </m:r>
                              <m:r>
                                <a:rPr lang="es-ES" sz="1600" i="1" dirty="0">
                                  <a:latin typeface="Cambria Math" panose="02040503050406030204" pitchFamily="18" charset="0"/>
                                </a:rPr>
                                <m:t>,</m:t>
                              </m:r>
                              <m:r>
                                <a:rPr lang="es-ES" sz="1600" b="0" i="1" dirty="0" smtClean="0">
                                  <a:latin typeface="Cambria Math" panose="02040503050406030204" pitchFamily="18" charset="0"/>
                                </a:rPr>
                                <m:t>09</m:t>
                              </m:r>
                              <m:r>
                                <a:rPr lang="es-ES" sz="1600" i="1" dirty="0">
                                  <a:latin typeface="Cambria Math" panose="02040503050406030204" pitchFamily="18" charset="0"/>
                                </a:rPr>
                                <m:t>·</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−19</m:t>
                                  </m:r>
                                </m:sup>
                              </m:sSup>
                              <m:r>
                                <a:rPr lang="es-ES" sz="1600" i="1" dirty="0">
                                  <a:latin typeface="Cambria Math" panose="02040503050406030204" pitchFamily="18" charset="0"/>
                                </a:rPr>
                                <m:t>  </m:t>
                              </m:r>
                              <m:r>
                                <a:rPr lang="es-ES" sz="1600" i="1" dirty="0">
                                  <a:latin typeface="Cambria Math" panose="02040503050406030204" pitchFamily="18" charset="0"/>
                                </a:rPr>
                                <m:t>𝐽</m:t>
                              </m:r>
                            </m:oMath>
                          </a14:m>
                          <a:endParaRPr lang="es-ES" sz="1600" dirty="0"/>
                        </a:p>
                      </a:txBody>
                      <a:tcP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no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Choice>
        <mc:Fallback xmlns="">
          <p:graphicFrame>
            <p:nvGraphicFramePr>
              <p:cNvPr id="11" name="Tabla 10"/>
              <p:cNvGraphicFramePr>
                <a:graphicFrameLocks noGrp="1"/>
              </p:cNvGraphicFramePr>
              <p:nvPr>
                <p:extLst>
                  <p:ext uri="{D42A27DB-BD31-4B8C-83A1-F6EECF244321}">
                    <p14:modId xmlns:p14="http://schemas.microsoft.com/office/powerpoint/2010/main" val="4266623559"/>
                  </p:ext>
                </p:extLst>
              </p:nvPr>
            </p:nvGraphicFramePr>
            <p:xfrm>
              <a:off x="508000" y="1206500"/>
              <a:ext cx="8178801" cy="5000816"/>
            </p:xfrm>
            <a:graphic>
              <a:graphicData uri="http://schemas.openxmlformats.org/drawingml/2006/table">
                <a:tbl>
                  <a:tblPr firstRow="1" bandRow="1">
                    <a:tableStyleId>{7DF18680-E054-41AD-8BC1-D1AEF772440D}</a:tableStyleId>
                  </a:tblPr>
                  <a:tblGrid>
                    <a:gridCol w="381000">
                      <a:extLst>
                        <a:ext uri="{9D8B030D-6E8A-4147-A177-3AD203B41FA5}">
                          <a16:colId xmlns:a16="http://schemas.microsoft.com/office/drawing/2014/main" val="2610252087"/>
                        </a:ext>
                      </a:extLst>
                    </a:gridCol>
                    <a:gridCol w="11938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33528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1313434">
                    <a:tc>
                      <a:txBody>
                        <a:bodyPr/>
                        <a:lstStyle/>
                        <a:p>
                          <a:pPr algn="r">
                            <a:lnSpc>
                              <a:spcPct val="100000"/>
                            </a:lnSpc>
                          </a:pPr>
                          <a:r>
                            <a:rPr lang="es-ES" sz="1600" dirty="0" smtClean="0">
                              <a:latin typeface="+mn-lt"/>
                            </a:rPr>
                            <a:t>6.</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endParaRPr lang="es-ES"/>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blipFill>
                          <a:blip r:embed="rId2"/>
                          <a:stretch>
                            <a:fillRect l="-5000" t="-25926" r="-156" b="-261111"/>
                          </a:stretch>
                        </a:blipFill>
                      </a:tcPr>
                    </a:tc>
                    <a:tc hMerge="1">
                      <a:txBody>
                        <a:bodyPr/>
                        <a:lstStyle/>
                        <a:p>
                          <a:endParaRPr lang="es-ES" sz="1600" dirty="0"/>
                        </a:p>
                      </a:txBody>
                      <a:tcPr/>
                    </a:tc>
                    <a:extLst>
                      <a:ext uri="{0D108BD9-81ED-4DB2-BD59-A6C34878D82A}">
                        <a16:rowId xmlns:a16="http://schemas.microsoft.com/office/drawing/2014/main" val="1235451715"/>
                      </a:ext>
                    </a:extLst>
                  </a:tr>
                  <a:tr h="1797622">
                    <a:tc>
                      <a:txBody>
                        <a:bodyPr/>
                        <a:lstStyle/>
                        <a:p>
                          <a:pPr algn="r">
                            <a:lnSpc>
                              <a:spcPct val="100000"/>
                            </a:lnSpc>
                          </a:pPr>
                          <a:r>
                            <a:rPr lang="es-ES" sz="1600" b="0" dirty="0" smtClean="0">
                              <a:solidFill>
                                <a:schemeClr val="tx1"/>
                              </a:solidFill>
                              <a:latin typeface="+mn-lt"/>
                            </a:rPr>
                            <a:t>7.</a:t>
                          </a:r>
                          <a:endParaRPr lang="es-ES" sz="1600" b="0" dirty="0">
                            <a:solidFill>
                              <a:schemeClr val="tx1"/>
                            </a:solidFill>
                            <a:latin typeface="+mn-lt"/>
                          </a:endParaRPr>
                        </a:p>
                      </a:txBody>
                      <a:tcPr>
                        <a:lnL w="12700" cap="flat" cmpd="sng" algn="ctr">
                          <a:solidFill>
                            <a:srgbClr val="0070C0"/>
                          </a:solidFill>
                          <a:prstDash val="solid"/>
                          <a:round/>
                          <a:headEnd type="none" w="med" len="med"/>
                          <a:tailEnd type="none" w="med" len="med"/>
                        </a:lnL>
                        <a:noFill/>
                      </a:tcPr>
                    </a:tc>
                    <a:tc gridSpan="2">
                      <a:txBody>
                        <a:bodyPr/>
                        <a:lstStyle/>
                        <a:p>
                          <a:endParaRPr lang="es-ES"/>
                        </a:p>
                      </a:txBody>
                      <a:tcPr>
                        <a:lnR w="12700" cap="flat" cmpd="sng" algn="ctr">
                          <a:solidFill>
                            <a:srgbClr val="0070C0"/>
                          </a:solidFill>
                          <a:prstDash val="solid"/>
                          <a:round/>
                          <a:headEnd type="none" w="med" len="med"/>
                          <a:tailEnd type="none" w="med" len="med"/>
                        </a:lnR>
                        <a:blipFill>
                          <a:blip r:embed="rId2"/>
                          <a:stretch>
                            <a:fillRect l="-5000" t="-92203" r="-156" b="-91186"/>
                          </a:stretch>
                        </a:blipFill>
                      </a:tcPr>
                    </a:tc>
                    <a:tc hMerge="1">
                      <a:txBody>
                        <a:bodyPr/>
                        <a:lstStyle/>
                        <a:p>
                          <a:endParaRPr lang="es-ES"/>
                        </a:p>
                      </a:txBody>
                      <a:tcPr/>
                    </a:tc>
                    <a:extLst>
                      <a:ext uri="{0D108BD9-81ED-4DB2-BD59-A6C34878D82A}">
                        <a16:rowId xmlns:a16="http://schemas.microsoft.com/office/drawing/2014/main" val="3123435003"/>
                      </a:ext>
                    </a:extLst>
                  </a:tr>
                  <a:tr h="1554480">
                    <a:tc>
                      <a:txBody>
                        <a:bodyPr/>
                        <a:lstStyle/>
                        <a:p>
                          <a:pPr algn="r">
                            <a:lnSpc>
                              <a:spcPct val="100000"/>
                            </a:lnSpc>
                          </a:pPr>
                          <a:r>
                            <a:rPr lang="es-ES" sz="1600" b="0" dirty="0" smtClean="0">
                              <a:solidFill>
                                <a:schemeClr val="tx1"/>
                              </a:solidFill>
                              <a:latin typeface="+mn-lt"/>
                            </a:rPr>
                            <a:t>8.</a:t>
                          </a:r>
                          <a:endParaRPr lang="es-ES" sz="1600" b="0" dirty="0">
                            <a:solidFill>
                              <a:schemeClr val="tx1"/>
                            </a:solidFill>
                            <a:latin typeface="+mn-lt"/>
                          </a:endParaRPr>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tc gridSpan="2">
                      <a:txBody>
                        <a:bodyPr/>
                        <a:lstStyle/>
                        <a:p>
                          <a:endParaRPr lang="es-ES"/>
                        </a:p>
                      </a:txBody>
                      <a:tcP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blipFill>
                          <a:blip r:embed="rId2"/>
                          <a:stretch>
                            <a:fillRect l="-5000" t="-221484" r="-156" b="-5078"/>
                          </a:stretch>
                        </a:blipFill>
                      </a:tcPr>
                    </a:tc>
                    <a:tc hMerge="1">
                      <a:txBody>
                        <a:bodyPr/>
                        <a:lstStyle/>
                        <a:p>
                          <a:endParaRPr lang="es-ES" sz="1600" dirty="0"/>
                        </a:p>
                      </a:txBody>
                      <a:tcPr/>
                    </a:tc>
                    <a:extLst>
                      <a:ext uri="{0D108BD9-81ED-4DB2-BD59-A6C34878D82A}">
                        <a16:rowId xmlns:a16="http://schemas.microsoft.com/office/drawing/2014/main" val="3676484051"/>
                      </a:ext>
                    </a:extLst>
                  </a:tr>
                </a:tbl>
              </a:graphicData>
            </a:graphic>
          </p:graphicFrame>
        </mc:Fallback>
      </mc:AlternateContent>
    </p:spTree>
    <p:extLst>
      <p:ext uri="{BB962C8B-B14F-4D97-AF65-F5344CB8AC3E}">
        <p14:creationId xmlns:p14="http://schemas.microsoft.com/office/powerpoint/2010/main" val="39641721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3</a:t>
            </a:r>
            <a:r>
              <a:rPr lang="es-ES" sz="1600" b="1" dirty="0" smtClean="0">
                <a:solidFill>
                  <a:schemeClr val="bg1"/>
                </a:solidFill>
              </a:rPr>
              <a:t>. </a:t>
            </a:r>
            <a:r>
              <a:rPr lang="es-ES" sz="1600" b="1" dirty="0">
                <a:solidFill>
                  <a:schemeClr val="bg1"/>
                </a:solidFill>
              </a:rPr>
              <a:t>N</a:t>
            </a:r>
            <a:r>
              <a:rPr lang="es-ES" sz="1600" b="1" dirty="0" smtClean="0">
                <a:solidFill>
                  <a:schemeClr val="bg1"/>
                </a:solidFill>
              </a:rPr>
              <a:t>acimiento de la Mecánica Cuántica</a:t>
            </a:r>
            <a:endParaRPr lang="es-ES" sz="1600" b="1" dirty="0">
              <a:solidFill>
                <a:schemeClr val="bg1"/>
              </a:solidFill>
            </a:endParaRPr>
          </a:p>
        </p:txBody>
      </p:sp>
      <p:sp>
        <p:nvSpPr>
          <p:cNvPr id="2" name="Rectángulo 1"/>
          <p:cNvSpPr/>
          <p:nvPr/>
        </p:nvSpPr>
        <p:spPr>
          <a:xfrm>
            <a:off x="346690" y="1115854"/>
            <a:ext cx="8378210" cy="4355038"/>
          </a:xfrm>
          <a:prstGeom prst="rect">
            <a:avLst/>
          </a:prstGeom>
        </p:spPr>
        <p:txBody>
          <a:bodyPr wrap="square">
            <a:spAutoFit/>
          </a:bodyPr>
          <a:lstStyle/>
          <a:p>
            <a:pPr algn="just"/>
            <a:r>
              <a:rPr lang="es-ES" sz="1600" dirty="0" smtClean="0"/>
              <a:t>A </a:t>
            </a:r>
            <a:r>
              <a:rPr lang="es-ES" sz="1600" dirty="0"/>
              <a:t>pesar de las sucesivas correcciones del modelo atómico de Bohr, éste se manifestaba insuficiente para dar una explicación de todos los fenómenos y experiencias a escala atómica, además de no ser aplicable a átomos con más de un electrón.</a:t>
            </a:r>
          </a:p>
          <a:p>
            <a:pPr algn="just"/>
            <a:endParaRPr lang="es-ES" sz="1600" dirty="0"/>
          </a:p>
          <a:p>
            <a:pPr algn="just"/>
            <a:r>
              <a:rPr lang="es-ES" sz="1600" dirty="0"/>
              <a:t>La </a:t>
            </a:r>
            <a:r>
              <a:rPr lang="es-ES" sz="1600" i="1" dirty="0">
                <a:solidFill>
                  <a:srgbClr val="0099FF"/>
                </a:solidFill>
              </a:rPr>
              <a:t>necesidad de introducir</a:t>
            </a:r>
            <a:r>
              <a:rPr lang="es-ES" sz="1600" dirty="0"/>
              <a:t>, de forma un tanto arbitraria, </a:t>
            </a:r>
            <a:r>
              <a:rPr lang="es-ES" sz="1600" i="1" dirty="0">
                <a:solidFill>
                  <a:srgbClr val="0099FF"/>
                </a:solidFill>
              </a:rPr>
              <a:t>nuevos números cuánticos </a:t>
            </a:r>
            <a:r>
              <a:rPr lang="es-ES" sz="1600" dirty="0"/>
              <a:t>para poder explicar los nuevos hechos experimentales mediante la teoría original de Bohr, es consecuencia del hecho de que ésta es una aplicación de las ideas cuánticas a la mecánica clásica. Es decir, los principios y leyes de la escala microscópica se aplican a escala microscópica con algunas correcciones y lo que hemos de cambiar es el planteamiento del problema, un nuevo "punto de vista" bajo el cual observar el fenómeno.</a:t>
            </a:r>
          </a:p>
          <a:p>
            <a:pPr algn="just"/>
            <a:endParaRPr lang="es-ES" sz="1600" dirty="0"/>
          </a:p>
          <a:p>
            <a:pPr algn="just"/>
            <a:r>
              <a:rPr lang="es-ES" sz="1600" dirty="0"/>
              <a:t>Junto con la </a:t>
            </a:r>
            <a:r>
              <a:rPr lang="es-ES" sz="1600" i="1" dirty="0">
                <a:solidFill>
                  <a:srgbClr val="0099FF"/>
                </a:solidFill>
              </a:rPr>
              <a:t>ecuación de Planck</a:t>
            </a:r>
            <a:r>
              <a:rPr lang="es-ES" sz="1600" dirty="0"/>
              <a:t>, dos nuevas ideas surgidas después de 1920 dieron origen a un nuevo planteamiento para elaborar un modelo de átomo, la </a:t>
            </a:r>
            <a:r>
              <a:rPr lang="es-ES" sz="1600" i="1" dirty="0">
                <a:solidFill>
                  <a:srgbClr val="0099FF"/>
                </a:solidFill>
              </a:rPr>
              <a:t>mecánica cuántica ondulatoria</a:t>
            </a:r>
            <a:r>
              <a:rPr lang="es-ES" sz="1600" dirty="0"/>
              <a:t>:</a:t>
            </a:r>
          </a:p>
          <a:p>
            <a:pPr algn="just"/>
            <a:endParaRPr lang="es-ES" sz="1600" dirty="0"/>
          </a:p>
          <a:p>
            <a:pPr marL="177800" indent="-177800" algn="just">
              <a:spcAft>
                <a:spcPts val="600"/>
              </a:spcAft>
              <a:buFont typeface="Arial" panose="020B0604020202020204" pitchFamily="34" charset="0"/>
              <a:buChar char="•"/>
            </a:pPr>
            <a:r>
              <a:rPr lang="es-ES" sz="1600" dirty="0" smtClean="0"/>
              <a:t>La </a:t>
            </a:r>
            <a:r>
              <a:rPr lang="es-ES" sz="1600" b="1" dirty="0"/>
              <a:t>dualidad onda-corpúsculo </a:t>
            </a:r>
            <a:r>
              <a:rPr lang="es-ES" sz="1600" dirty="0"/>
              <a:t>de </a:t>
            </a:r>
            <a:r>
              <a:rPr lang="es-ES" sz="1600" dirty="0" err="1"/>
              <a:t>De</a:t>
            </a:r>
            <a:r>
              <a:rPr lang="es-ES" sz="1600" dirty="0"/>
              <a:t> Broglie</a:t>
            </a:r>
            <a:r>
              <a:rPr lang="es-ES" sz="1600" dirty="0" smtClean="0"/>
              <a:t>.</a:t>
            </a:r>
            <a:endParaRPr lang="es-ES" sz="1600" dirty="0"/>
          </a:p>
          <a:p>
            <a:pPr marL="177800" indent="-177800" algn="just">
              <a:spcAft>
                <a:spcPts val="600"/>
              </a:spcAft>
              <a:buFont typeface="Arial" panose="020B0604020202020204" pitchFamily="34" charset="0"/>
              <a:buChar char="•"/>
            </a:pPr>
            <a:r>
              <a:rPr lang="es-ES" sz="1600" dirty="0" smtClean="0"/>
              <a:t>El </a:t>
            </a:r>
            <a:r>
              <a:rPr lang="es-ES" sz="1600" b="1" dirty="0"/>
              <a:t>principio de indeterminación </a:t>
            </a:r>
            <a:r>
              <a:rPr lang="es-ES" sz="1600" dirty="0"/>
              <a:t>de Heisenberg</a:t>
            </a:r>
            <a:r>
              <a:rPr lang="es-ES" sz="1600" dirty="0" smtClean="0"/>
              <a:t>.</a:t>
            </a:r>
            <a:endParaRPr lang="es-ES" sz="1600" dirty="0"/>
          </a:p>
        </p:txBody>
      </p:sp>
      <p:grpSp>
        <p:nvGrpSpPr>
          <p:cNvPr id="5" name="19 Grupo"/>
          <p:cNvGrpSpPr/>
          <p:nvPr/>
        </p:nvGrpSpPr>
        <p:grpSpPr>
          <a:xfrm>
            <a:off x="5741722" y="4577115"/>
            <a:ext cx="1472166" cy="1946964"/>
            <a:chOff x="6604207" y="1832986"/>
            <a:chExt cx="2133600" cy="2528959"/>
          </a:xfrm>
        </p:grpSpPr>
        <p:pic>
          <p:nvPicPr>
            <p:cNvPr id="6" name="Picture 4" descr="broglie[1]"/>
            <p:cNvPicPr>
              <a:picLocks noChangeAspect="1" noChangeArrowheads="1"/>
            </p:cNvPicPr>
            <p:nvPr/>
          </p:nvPicPr>
          <p:blipFill>
            <a:blip r:embed="rId2"/>
            <a:srcRect/>
            <a:stretch>
              <a:fillRect/>
            </a:stretch>
          </p:blipFill>
          <p:spPr bwMode="auto">
            <a:xfrm>
              <a:off x="6874597" y="1832986"/>
              <a:ext cx="1569144" cy="1969269"/>
            </a:xfrm>
            <a:prstGeom prst="rect">
              <a:avLst/>
            </a:prstGeom>
            <a:noFill/>
          </p:spPr>
        </p:pic>
        <p:sp>
          <p:nvSpPr>
            <p:cNvPr id="8" name="Text Box 5"/>
            <p:cNvSpPr txBox="1">
              <a:spLocks noChangeArrowheads="1"/>
            </p:cNvSpPr>
            <p:nvPr/>
          </p:nvSpPr>
          <p:spPr bwMode="auto">
            <a:xfrm>
              <a:off x="6604207" y="3802255"/>
              <a:ext cx="2133600" cy="559690"/>
            </a:xfrm>
            <a:prstGeom prst="rect">
              <a:avLst/>
            </a:prstGeom>
            <a:noFill/>
            <a:ln w="9525">
              <a:noFill/>
              <a:miter lim="800000"/>
              <a:headEnd/>
              <a:tailEnd/>
            </a:ln>
            <a:effectLst/>
          </p:spPr>
          <p:txBody>
            <a:bodyPr wrap="square">
              <a:spAutoFit/>
            </a:bodyPr>
            <a:lstStyle/>
            <a:p>
              <a:pPr algn="ctr">
                <a:spcBef>
                  <a:spcPct val="50000"/>
                </a:spcBef>
              </a:pPr>
              <a:r>
                <a:rPr lang="es-ES" sz="1100" dirty="0">
                  <a:latin typeface="+mj-lt"/>
                  <a:cs typeface="Arial" charset="0"/>
                </a:rPr>
                <a:t>Louis de Broglie </a:t>
              </a:r>
              <a:r>
                <a:rPr lang="es-ES" sz="1100" dirty="0" smtClean="0">
                  <a:latin typeface="+mj-lt"/>
                  <a:cs typeface="Arial" charset="0"/>
                </a:rPr>
                <a:t>1892 </a:t>
              </a:r>
              <a:r>
                <a:rPr lang="es-ES" sz="1100" dirty="0">
                  <a:latin typeface="+mj-lt"/>
                  <a:cs typeface="Arial" charset="0"/>
                </a:rPr>
                <a:t>-1987</a:t>
              </a:r>
            </a:p>
          </p:txBody>
        </p:sp>
      </p:grpSp>
      <p:grpSp>
        <p:nvGrpSpPr>
          <p:cNvPr id="9" name="11 Grupo"/>
          <p:cNvGrpSpPr/>
          <p:nvPr/>
        </p:nvGrpSpPr>
        <p:grpSpPr>
          <a:xfrm>
            <a:off x="7213888" y="4560848"/>
            <a:ext cx="1511012" cy="1963232"/>
            <a:chOff x="816897" y="1976358"/>
            <a:chExt cx="3025405" cy="3851797"/>
          </a:xfrm>
        </p:grpSpPr>
        <p:pic>
          <p:nvPicPr>
            <p:cNvPr id="10" name="Picture 4" descr="Heisenberg"/>
            <p:cNvPicPr>
              <a:picLocks noChangeAspect="1" noChangeArrowheads="1"/>
            </p:cNvPicPr>
            <p:nvPr/>
          </p:nvPicPr>
          <p:blipFill>
            <a:blip r:embed="rId3"/>
            <a:srcRect/>
            <a:stretch>
              <a:fillRect/>
            </a:stretch>
          </p:blipFill>
          <p:spPr bwMode="auto">
            <a:xfrm>
              <a:off x="1223157" y="1976358"/>
              <a:ext cx="2154666" cy="3006409"/>
            </a:xfrm>
            <a:prstGeom prst="rect">
              <a:avLst/>
            </a:prstGeom>
            <a:noFill/>
          </p:spPr>
        </p:pic>
        <p:sp>
          <p:nvSpPr>
            <p:cNvPr id="12" name="Text Box 5"/>
            <p:cNvSpPr txBox="1">
              <a:spLocks noChangeArrowheads="1"/>
            </p:cNvSpPr>
            <p:nvPr/>
          </p:nvSpPr>
          <p:spPr bwMode="auto">
            <a:xfrm>
              <a:off x="816897" y="4982769"/>
              <a:ext cx="3025405" cy="845386"/>
            </a:xfrm>
            <a:prstGeom prst="rect">
              <a:avLst/>
            </a:prstGeom>
            <a:noFill/>
            <a:ln w="9525">
              <a:noFill/>
              <a:miter lim="800000"/>
              <a:headEnd/>
              <a:tailEnd/>
            </a:ln>
            <a:effectLst/>
          </p:spPr>
          <p:txBody>
            <a:bodyPr wrap="square">
              <a:spAutoFit/>
            </a:bodyPr>
            <a:lstStyle/>
            <a:p>
              <a:pPr algn="ctr">
                <a:spcBef>
                  <a:spcPct val="50000"/>
                </a:spcBef>
              </a:pPr>
              <a:r>
                <a:rPr lang="es-ES" sz="1100" dirty="0">
                  <a:latin typeface="+mj-lt"/>
                  <a:cs typeface="Arial" charset="0"/>
                </a:rPr>
                <a:t>Werner </a:t>
              </a:r>
              <a:r>
                <a:rPr lang="es-ES" sz="1100" dirty="0" smtClean="0">
                  <a:latin typeface="+mj-lt"/>
                  <a:cs typeface="Arial" charset="0"/>
                </a:rPr>
                <a:t>Heisenberg 1901-1976</a:t>
              </a:r>
              <a:endParaRPr lang="es-ES" sz="1100" dirty="0">
                <a:latin typeface="+mj-lt"/>
                <a:cs typeface="Arial" charset="0"/>
              </a:endParaRPr>
            </a:p>
          </p:txBody>
        </p:sp>
      </p:grpSp>
    </p:spTree>
    <p:extLst>
      <p:ext uri="{BB962C8B-B14F-4D97-AF65-F5344CB8AC3E}">
        <p14:creationId xmlns:p14="http://schemas.microsoft.com/office/powerpoint/2010/main" val="3560615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3</a:t>
            </a:r>
            <a:r>
              <a:rPr lang="es-ES" sz="1600" b="1" dirty="0" smtClean="0">
                <a:solidFill>
                  <a:schemeClr val="bg1"/>
                </a:solidFill>
              </a:rPr>
              <a:t>. </a:t>
            </a:r>
            <a:r>
              <a:rPr lang="es-ES" sz="1600" b="1" dirty="0">
                <a:solidFill>
                  <a:schemeClr val="bg1"/>
                </a:solidFill>
              </a:rPr>
              <a:t>N</a:t>
            </a:r>
            <a:r>
              <a:rPr lang="es-ES" sz="1600" b="1" dirty="0" smtClean="0">
                <a:solidFill>
                  <a:schemeClr val="bg1"/>
                </a:solidFill>
              </a:rPr>
              <a:t>acimiento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a:solidFill>
                  <a:srgbClr val="002060"/>
                </a:solidFill>
              </a:rPr>
              <a:t>3.1</a:t>
            </a:r>
            <a:r>
              <a:rPr lang="es-ES" b="1" dirty="0" smtClean="0">
                <a:solidFill>
                  <a:srgbClr val="002060"/>
                </a:solidFill>
              </a:rPr>
              <a:t>. Dualidad </a:t>
            </a:r>
            <a:r>
              <a:rPr lang="es-ES" b="1" dirty="0">
                <a:solidFill>
                  <a:srgbClr val="002060"/>
                </a:solidFill>
              </a:rPr>
              <a:t>onda-corpúsculo. Hipótesis de </a:t>
            </a:r>
            <a:r>
              <a:rPr lang="es-ES" b="1" dirty="0" err="1">
                <a:solidFill>
                  <a:srgbClr val="002060"/>
                </a:solidFill>
              </a:rPr>
              <a:t>De</a:t>
            </a:r>
            <a:r>
              <a:rPr lang="es-ES" b="1" dirty="0">
                <a:solidFill>
                  <a:srgbClr val="002060"/>
                </a:solidFill>
              </a:rPr>
              <a:t> Broglie</a:t>
            </a:r>
          </a:p>
        </p:txBody>
      </p:sp>
      <p:sp>
        <p:nvSpPr>
          <p:cNvPr id="3" name="Rectángulo 2"/>
          <p:cNvSpPr/>
          <p:nvPr/>
        </p:nvSpPr>
        <p:spPr>
          <a:xfrm>
            <a:off x="454640" y="1345711"/>
            <a:ext cx="8394700" cy="4985980"/>
          </a:xfrm>
          <a:prstGeom prst="rect">
            <a:avLst/>
          </a:prstGeom>
        </p:spPr>
        <p:txBody>
          <a:bodyPr wrap="square">
            <a:spAutoFit/>
          </a:bodyPr>
          <a:lstStyle/>
          <a:p>
            <a:pPr algn="just">
              <a:spcAft>
                <a:spcPts val="600"/>
              </a:spcAft>
            </a:pPr>
            <a:r>
              <a:rPr lang="es-ES" sz="1600" dirty="0" smtClean="0"/>
              <a:t>Uno de los debates más profundos en la historia de la ciencia fue el que se realizó sobre la </a:t>
            </a:r>
            <a:r>
              <a:rPr lang="es-ES" sz="1600" dirty="0">
                <a:solidFill>
                  <a:srgbClr val="00B0F0"/>
                </a:solidFill>
              </a:rPr>
              <a:t>naturaleza de la luz</a:t>
            </a:r>
            <a:r>
              <a:rPr lang="es-ES" sz="1600" dirty="0"/>
              <a:t>, que tradicionalmente </a:t>
            </a:r>
            <a:r>
              <a:rPr lang="es-ES" sz="1600" i="1" dirty="0">
                <a:solidFill>
                  <a:srgbClr val="00B0F0"/>
                </a:solidFill>
              </a:rPr>
              <a:t>considerada como una onda </a:t>
            </a:r>
            <a:r>
              <a:rPr lang="es-ES" sz="1600" dirty="0"/>
              <a:t>(se refleja, se refracta, </a:t>
            </a:r>
            <a:r>
              <a:rPr lang="es-ES" sz="1600" dirty="0" err="1"/>
              <a:t>etc</a:t>
            </a:r>
            <a:r>
              <a:rPr lang="es-ES" sz="1600" dirty="0"/>
              <a:t>), sin embargo también </a:t>
            </a:r>
            <a:r>
              <a:rPr lang="es-ES" sz="1600" i="1" dirty="0">
                <a:solidFill>
                  <a:srgbClr val="00B0F0"/>
                </a:solidFill>
              </a:rPr>
              <a:t>se puede comportar como un conjunto de partículas </a:t>
            </a:r>
            <a:r>
              <a:rPr lang="es-ES" sz="1600" dirty="0"/>
              <a:t>(fotones). Einstein lo tuvo en cuenta para explicar el efecto fotoeléctrico, por lo que recibió el premio Nobel de Física en 1921. </a:t>
            </a:r>
            <a:endParaRPr lang="es-ES" sz="1600" dirty="0" smtClean="0"/>
          </a:p>
          <a:p>
            <a:pPr algn="just"/>
            <a:r>
              <a:rPr lang="es-ES" sz="1600" dirty="0" smtClean="0"/>
              <a:t>En </a:t>
            </a:r>
            <a:r>
              <a:rPr lang="es-ES" sz="1600" dirty="0"/>
              <a:t>1919, Einstein sugirió que los fotones viajaban a la velocidad de la luz con una cantidad de movimiento de valor ℎ/𝜆, basándose en la expresión de la energía de Planck y la relativista:</a:t>
            </a:r>
          </a:p>
          <a:p>
            <a:pPr algn="just"/>
            <a:endParaRPr lang="es-ES" sz="1600" dirty="0" smtClean="0"/>
          </a:p>
          <a:p>
            <a:pPr algn="just"/>
            <a:endParaRPr lang="es-ES" sz="1600" dirty="0" smtClean="0"/>
          </a:p>
          <a:p>
            <a:pPr algn="just">
              <a:spcAft>
                <a:spcPts val="600"/>
              </a:spcAft>
            </a:pPr>
            <a:endParaRPr lang="es-ES" sz="1600" dirty="0" smtClean="0"/>
          </a:p>
          <a:p>
            <a:pPr algn="just">
              <a:spcAft>
                <a:spcPts val="600"/>
              </a:spcAft>
            </a:pPr>
            <a:r>
              <a:rPr lang="es-ES" sz="1600" dirty="0" smtClean="0"/>
              <a:t>En </a:t>
            </a:r>
            <a:r>
              <a:rPr lang="es-ES" sz="1600" dirty="0"/>
              <a:t>1924, el físico francés </a:t>
            </a:r>
            <a:r>
              <a:rPr lang="es-ES" sz="1600" b="1" dirty="0"/>
              <a:t>Louis de Broglie </a:t>
            </a:r>
            <a:r>
              <a:rPr lang="es-ES" sz="1600" dirty="0"/>
              <a:t>hizo el siguiente razonamiento:</a:t>
            </a:r>
          </a:p>
          <a:p>
            <a:pPr marL="177800" indent="-177800" algn="just">
              <a:spcAft>
                <a:spcPts val="600"/>
              </a:spcAft>
              <a:buFont typeface="Arial" panose="020B0604020202020204" pitchFamily="34" charset="0"/>
              <a:buChar char="•"/>
            </a:pPr>
            <a:r>
              <a:rPr lang="es-ES" sz="1600" dirty="0"/>
              <a:t>La </a:t>
            </a:r>
            <a:r>
              <a:rPr lang="es-ES" sz="1600" i="1" dirty="0">
                <a:solidFill>
                  <a:srgbClr val="00B0F0"/>
                </a:solidFill>
              </a:rPr>
              <a:t>naturaleza</a:t>
            </a:r>
            <a:r>
              <a:rPr lang="es-ES" sz="1600" dirty="0"/>
              <a:t> es sorprendentemente </a:t>
            </a:r>
            <a:r>
              <a:rPr lang="es-ES" sz="1600" i="1" dirty="0">
                <a:solidFill>
                  <a:srgbClr val="00B0F0"/>
                </a:solidFill>
              </a:rPr>
              <a:t>simétrica</a:t>
            </a:r>
            <a:r>
              <a:rPr lang="es-ES" sz="1600" dirty="0"/>
              <a:t> de muchas maneras.</a:t>
            </a:r>
          </a:p>
          <a:p>
            <a:pPr marL="177800" indent="-177800" algn="just">
              <a:spcAft>
                <a:spcPts val="600"/>
              </a:spcAft>
              <a:buFont typeface="Arial" panose="020B0604020202020204" pitchFamily="34" charset="0"/>
              <a:buChar char="•"/>
            </a:pPr>
            <a:r>
              <a:rPr lang="es-ES" sz="1600" dirty="0"/>
              <a:t>Nuestro universo observable está compuesto totalmente de </a:t>
            </a:r>
            <a:r>
              <a:rPr lang="es-ES" sz="1600" i="1" dirty="0">
                <a:solidFill>
                  <a:srgbClr val="00B0F0"/>
                </a:solidFill>
              </a:rPr>
              <a:t>luz y de materia</a:t>
            </a:r>
            <a:r>
              <a:rPr lang="es-ES" sz="1600" dirty="0"/>
              <a:t>.</a:t>
            </a:r>
          </a:p>
          <a:p>
            <a:pPr marL="177800" indent="-177800" algn="just">
              <a:spcAft>
                <a:spcPts val="600"/>
              </a:spcAft>
              <a:buFont typeface="Arial" panose="020B0604020202020204" pitchFamily="34" charset="0"/>
              <a:buChar char="•"/>
            </a:pPr>
            <a:r>
              <a:rPr lang="es-ES" sz="1600" dirty="0"/>
              <a:t>Teniendo en cuenta la dualidad onda-corpúsculo de la luz (Young-Einstein), quizás  también la materia goce de esta cualidad</a:t>
            </a:r>
            <a:r>
              <a:rPr lang="es-ES" sz="1600" dirty="0" smtClean="0"/>
              <a:t>.</a:t>
            </a:r>
          </a:p>
          <a:p>
            <a:pPr marL="177800" indent="-177800" algn="just">
              <a:spcAft>
                <a:spcPts val="600"/>
              </a:spcAft>
              <a:buFont typeface="Arial" panose="020B0604020202020204" pitchFamily="34" charset="0"/>
              <a:buChar char="•"/>
            </a:pPr>
            <a:r>
              <a:rPr lang="es-ES" sz="1600" dirty="0"/>
              <a:t>De Broglie supuso que la longitud de onda de las ondas de materia predichas debía estar dada por la misma relación aplicable a la luz, o sea</a:t>
            </a:r>
            <a:r>
              <a:rPr lang="es-ES" sz="1600" dirty="0" smtClean="0"/>
              <a:t>:</a:t>
            </a:r>
          </a:p>
        </p:txBody>
      </p:sp>
      <mc:AlternateContent xmlns:mc="http://schemas.openxmlformats.org/markup-compatibility/2006" xmlns:a14="http://schemas.microsoft.com/office/drawing/2010/main">
        <mc:Choice Requires="a14">
          <p:sp>
            <p:nvSpPr>
              <p:cNvPr id="6" name="CuadroTexto 5"/>
              <p:cNvSpPr txBox="1"/>
              <p:nvPr/>
            </p:nvSpPr>
            <p:spPr>
              <a:xfrm>
                <a:off x="5545013" y="6059952"/>
                <a:ext cx="719877" cy="4675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panose="02040503050406030204" pitchFamily="18" charset="0"/>
                          <a:ea typeface="Cambria Math" panose="02040503050406030204" pitchFamily="18" charset="0"/>
                        </a:rPr>
                        <m:t>𝜆</m:t>
                      </m:r>
                      <m:r>
                        <a:rPr lang="es-ES" sz="1600" b="0" i="1" smtClean="0">
                          <a:latin typeface="Cambria Math" panose="02040503050406030204" pitchFamily="18" charset="0"/>
                          <a:ea typeface="Cambria Math" panose="02040503050406030204" pitchFamily="18" charset="0"/>
                        </a:rPr>
                        <m:t>=</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h</m:t>
                          </m:r>
                        </m:num>
                        <m:den>
                          <m:r>
                            <a:rPr lang="es-ES" sz="1600" b="0" i="1" smtClean="0">
                              <a:latin typeface="Cambria Math" panose="02040503050406030204" pitchFamily="18" charset="0"/>
                              <a:ea typeface="Cambria Math" panose="02040503050406030204" pitchFamily="18" charset="0"/>
                            </a:rPr>
                            <m:t>𝑚𝑣</m:t>
                          </m:r>
                        </m:den>
                      </m:f>
                    </m:oMath>
                  </m:oMathPara>
                </a14:m>
                <a:endParaRPr lang="es-ES" sz="1600" dirty="0"/>
              </a:p>
            </p:txBody>
          </p:sp>
        </mc:Choice>
        <mc:Fallback xmlns="">
          <p:sp>
            <p:nvSpPr>
              <p:cNvPr id="6" name="CuadroTexto 5"/>
              <p:cNvSpPr txBox="1">
                <a:spLocks noRot="1" noChangeAspect="1" noMove="1" noResize="1" noEditPoints="1" noAdjustHandles="1" noChangeArrowheads="1" noChangeShapeType="1" noTextEdit="1"/>
              </p:cNvSpPr>
              <p:nvPr/>
            </p:nvSpPr>
            <p:spPr>
              <a:xfrm>
                <a:off x="5545013" y="6059952"/>
                <a:ext cx="719877" cy="467564"/>
              </a:xfrm>
              <a:prstGeom prst="rect">
                <a:avLst/>
              </a:prstGeom>
              <a:blipFill>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8" name="CuadroTexto 27"/>
              <p:cNvSpPr txBox="1"/>
              <p:nvPr/>
            </p:nvSpPr>
            <p:spPr>
              <a:xfrm>
                <a:off x="2358824" y="3464180"/>
                <a:ext cx="98071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𝐸</m:t>
                      </m:r>
                      <m:r>
                        <a:rPr lang="es-ES" sz="1600" b="0" i="1" smtClean="0">
                          <a:latin typeface="Cambria Math" panose="02040503050406030204" pitchFamily="18" charset="0"/>
                        </a:rPr>
                        <m:t>=</m:t>
                      </m:r>
                      <m:r>
                        <a:rPr lang="es-ES" sz="1600" b="0" i="1" smtClean="0">
                          <a:latin typeface="Cambria Math" panose="02040503050406030204" pitchFamily="18" charset="0"/>
                        </a:rPr>
                        <m:t>𝑚</m:t>
                      </m:r>
                      <m:r>
                        <a:rPr lang="es-ES" sz="1600" b="0" i="1" smtClean="0">
                          <a:latin typeface="Cambria Math" panose="02040503050406030204" pitchFamily="18" charset="0"/>
                        </a:rPr>
                        <m:t>·</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𝑐</m:t>
                          </m:r>
                        </m:e>
                        <m:sup>
                          <m:r>
                            <a:rPr lang="es-ES" sz="1600" b="0" i="1" smtClean="0">
                              <a:latin typeface="Cambria Math" panose="02040503050406030204" pitchFamily="18" charset="0"/>
                            </a:rPr>
                            <m:t>2</m:t>
                          </m:r>
                        </m:sup>
                      </m:sSup>
                    </m:oMath>
                  </m:oMathPara>
                </a14:m>
                <a:endParaRPr lang="es-ES" sz="1600" dirty="0"/>
              </a:p>
            </p:txBody>
          </p:sp>
        </mc:Choice>
        <mc:Fallback xmlns="">
          <p:sp>
            <p:nvSpPr>
              <p:cNvPr id="28" name="CuadroTexto 27"/>
              <p:cNvSpPr txBox="1">
                <a:spLocks noRot="1" noChangeAspect="1" noMove="1" noResize="1" noEditPoints="1" noAdjustHandles="1" noChangeArrowheads="1" noChangeShapeType="1" noTextEdit="1"/>
              </p:cNvSpPr>
              <p:nvPr/>
            </p:nvSpPr>
            <p:spPr>
              <a:xfrm>
                <a:off x="2358824" y="3464180"/>
                <a:ext cx="980718" cy="246221"/>
              </a:xfrm>
              <a:prstGeom prst="rect">
                <a:avLst/>
              </a:prstGeom>
              <a:blipFill>
                <a:blip r:embed="rId3"/>
                <a:stretch>
                  <a:fillRect l="-4348" t="-2439" r="-621" b="-243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9" name="CuadroTexto 28"/>
              <p:cNvSpPr txBox="1"/>
              <p:nvPr/>
            </p:nvSpPr>
            <p:spPr>
              <a:xfrm>
                <a:off x="2361098" y="3821296"/>
                <a:ext cx="84151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panose="02040503050406030204" pitchFamily="18" charset="0"/>
                        </a:rPr>
                        <m:t>𝐸</m:t>
                      </m:r>
                      <m:r>
                        <a:rPr lang="es-ES" sz="1600" b="0" i="1" smtClean="0">
                          <a:latin typeface="Cambria Math" panose="02040503050406030204" pitchFamily="18" charset="0"/>
                        </a:rPr>
                        <m:t>=</m:t>
                      </m:r>
                      <m:r>
                        <a:rPr lang="es-ES" sz="1600" b="0" i="1" smtClean="0">
                          <a:latin typeface="Cambria Math" panose="02040503050406030204" pitchFamily="18" charset="0"/>
                        </a:rPr>
                        <m:t>h</m:t>
                      </m:r>
                      <m:r>
                        <a:rPr lang="es-ES" sz="1600" b="0" i="1" smtClean="0">
                          <a:latin typeface="Cambria Math" panose="02040503050406030204" pitchFamily="18" charset="0"/>
                        </a:rPr>
                        <m:t>·</m:t>
                      </m:r>
                      <m:r>
                        <a:rPr lang="es-ES" sz="1600" b="0" i="1" smtClean="0">
                          <a:latin typeface="Cambria Math" panose="02040503050406030204" pitchFamily="18" charset="0"/>
                        </a:rPr>
                        <m:t>𝑓</m:t>
                      </m:r>
                    </m:oMath>
                  </m:oMathPara>
                </a14:m>
                <a:endParaRPr lang="es-ES" sz="1600" dirty="0"/>
              </a:p>
            </p:txBody>
          </p:sp>
        </mc:Choice>
        <mc:Fallback xmlns="">
          <p:sp>
            <p:nvSpPr>
              <p:cNvPr id="29" name="CuadroTexto 28"/>
              <p:cNvSpPr txBox="1">
                <a:spLocks noRot="1" noChangeAspect="1" noMove="1" noResize="1" noEditPoints="1" noAdjustHandles="1" noChangeArrowheads="1" noChangeShapeType="1" noTextEdit="1"/>
              </p:cNvSpPr>
              <p:nvPr/>
            </p:nvSpPr>
            <p:spPr>
              <a:xfrm>
                <a:off x="2361098" y="3821296"/>
                <a:ext cx="841512" cy="246221"/>
              </a:xfrm>
              <a:prstGeom prst="rect">
                <a:avLst/>
              </a:prstGeom>
              <a:blipFill>
                <a:blip r:embed="rId4"/>
                <a:stretch>
                  <a:fillRect l="-4348" t="-2500" r="-7246" b="-30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0" name="CuadroTexto 29"/>
              <p:cNvSpPr txBox="1"/>
              <p:nvPr/>
            </p:nvSpPr>
            <p:spPr>
              <a:xfrm>
                <a:off x="3810036" y="3468729"/>
                <a:ext cx="3675493" cy="4682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i="1" smtClean="0">
                          <a:latin typeface="Cambria Math" panose="02040503050406030204" pitchFamily="18" charset="0"/>
                        </a:rPr>
                        <m:t>𝑚</m:t>
                      </m:r>
                      <m:r>
                        <a:rPr lang="es-ES" sz="1600" i="1" smtClean="0">
                          <a:latin typeface="Cambria Math" panose="02040503050406030204" pitchFamily="18" charset="0"/>
                        </a:rPr>
                        <m:t>·</m:t>
                      </m:r>
                      <m:sSup>
                        <m:sSupPr>
                          <m:ctrlPr>
                            <a:rPr lang="es-ES" sz="1600" i="1">
                              <a:latin typeface="Cambria Math" panose="02040503050406030204" pitchFamily="18" charset="0"/>
                            </a:rPr>
                          </m:ctrlPr>
                        </m:sSupPr>
                        <m:e>
                          <m:r>
                            <a:rPr lang="es-ES" sz="1600" i="1">
                              <a:latin typeface="Cambria Math" panose="02040503050406030204" pitchFamily="18" charset="0"/>
                            </a:rPr>
                            <m:t>𝑐</m:t>
                          </m:r>
                        </m:e>
                        <m:sup>
                          <m:r>
                            <a:rPr lang="es-ES" sz="1600" i="1">
                              <a:latin typeface="Cambria Math" panose="02040503050406030204" pitchFamily="18" charset="0"/>
                            </a:rPr>
                            <m:t>2</m:t>
                          </m:r>
                        </m:sup>
                      </m:sSup>
                      <m:r>
                        <a:rPr lang="es-ES" sz="1600" b="0" i="1" smtClean="0">
                          <a:latin typeface="Cambria Math" panose="02040503050406030204" pitchFamily="18" charset="0"/>
                        </a:rPr>
                        <m:t>=</m:t>
                      </m:r>
                      <m:r>
                        <a:rPr lang="es-ES" sz="1600" b="0" i="1" smtClean="0">
                          <a:latin typeface="Cambria Math" panose="02040503050406030204" pitchFamily="18" charset="0"/>
                        </a:rPr>
                        <m:t>h</m:t>
                      </m:r>
                      <m:r>
                        <a:rPr lang="es-ES" sz="1600" b="0" i="1" smtClean="0">
                          <a:latin typeface="Cambria Math" panose="02040503050406030204" pitchFamily="18" charset="0"/>
                        </a:rPr>
                        <m:t>·</m:t>
                      </m:r>
                      <m:r>
                        <a:rPr lang="es-ES" sz="1600" b="0" i="1" smtClean="0">
                          <a:latin typeface="Cambria Math" panose="02040503050406030204" pitchFamily="18" charset="0"/>
                        </a:rPr>
                        <m:t>𝑓</m:t>
                      </m:r>
                      <m:r>
                        <a:rPr lang="es-ES" sz="1600" b="0" i="1" smtClean="0">
                          <a:latin typeface="Cambria Math" panose="02040503050406030204" pitchFamily="18" charset="0"/>
                        </a:rPr>
                        <m:t>   →    </m:t>
                      </m:r>
                      <m:r>
                        <a:rPr lang="es-ES" sz="1600" b="0" i="1" smtClean="0">
                          <a:latin typeface="Cambria Math" panose="02040503050406030204" pitchFamily="18" charset="0"/>
                          <a:ea typeface="Cambria Math" panose="02040503050406030204" pitchFamily="18" charset="0"/>
                        </a:rPr>
                        <m:t>𝑝</m:t>
                      </m:r>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𝑚</m:t>
                      </m:r>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𝑐</m:t>
                      </m:r>
                      <m:r>
                        <a:rPr lang="es-ES" sz="1600" b="0" i="1" smtClean="0">
                          <a:latin typeface="Cambria Math" panose="02040503050406030204" pitchFamily="18" charset="0"/>
                          <a:ea typeface="Cambria Math" panose="02040503050406030204" pitchFamily="18" charset="0"/>
                        </a:rPr>
                        <m:t>=</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h</m:t>
                          </m:r>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𝑓</m:t>
                          </m:r>
                        </m:num>
                        <m:den>
                          <m:r>
                            <a:rPr lang="es-ES" sz="1600" b="0" i="1" smtClean="0">
                              <a:latin typeface="Cambria Math" panose="02040503050406030204" pitchFamily="18" charset="0"/>
                              <a:ea typeface="Cambria Math" panose="02040503050406030204" pitchFamily="18" charset="0"/>
                            </a:rPr>
                            <m:t>𝑐</m:t>
                          </m:r>
                        </m:den>
                      </m:f>
                      <m:r>
                        <a:rPr lang="es-ES" sz="1600" b="0" i="1" smtClean="0">
                          <a:latin typeface="Cambria Math" panose="02040503050406030204" pitchFamily="18" charset="0"/>
                          <a:ea typeface="Cambria Math" panose="02040503050406030204" pitchFamily="18" charset="0"/>
                        </a:rPr>
                        <m:t>=</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h</m:t>
                          </m:r>
                        </m:num>
                        <m:den>
                          <m:r>
                            <a:rPr lang="es-ES" sz="1600" b="0" i="1" smtClean="0">
                              <a:latin typeface="Cambria Math" panose="02040503050406030204" pitchFamily="18" charset="0"/>
                              <a:ea typeface="Cambria Math" panose="02040503050406030204" pitchFamily="18" charset="0"/>
                            </a:rPr>
                            <m:t>𝜆</m:t>
                          </m:r>
                        </m:den>
                      </m:f>
                    </m:oMath>
                  </m:oMathPara>
                </a14:m>
                <a:endParaRPr lang="es-ES" sz="1600" dirty="0"/>
              </a:p>
            </p:txBody>
          </p:sp>
        </mc:Choice>
        <mc:Fallback xmlns="">
          <p:sp>
            <p:nvSpPr>
              <p:cNvPr id="30" name="CuadroTexto 29"/>
              <p:cNvSpPr txBox="1">
                <a:spLocks noRot="1" noChangeAspect="1" noMove="1" noResize="1" noEditPoints="1" noAdjustHandles="1" noChangeArrowheads="1" noChangeShapeType="1" noTextEdit="1"/>
              </p:cNvSpPr>
              <p:nvPr/>
            </p:nvSpPr>
            <p:spPr>
              <a:xfrm>
                <a:off x="3810036" y="3468729"/>
                <a:ext cx="3675493" cy="468205"/>
              </a:xfrm>
              <a:prstGeom prst="rect">
                <a:avLst/>
              </a:prstGeom>
              <a:blipFill>
                <a:blip r:embed="rId5"/>
                <a:stretch>
                  <a:fillRect/>
                </a:stretch>
              </a:blipFill>
            </p:spPr>
            <p:txBody>
              <a:bodyPr/>
              <a:lstStyle/>
              <a:p>
                <a:r>
                  <a:rPr lang="es-ES">
                    <a:noFill/>
                  </a:rPr>
                  <a:t> </a:t>
                </a:r>
              </a:p>
            </p:txBody>
          </p:sp>
        </mc:Fallback>
      </mc:AlternateContent>
      <p:sp>
        <p:nvSpPr>
          <p:cNvPr id="31" name="Cerrar llave 30"/>
          <p:cNvSpPr/>
          <p:nvPr/>
        </p:nvSpPr>
        <p:spPr>
          <a:xfrm>
            <a:off x="3390544" y="3480664"/>
            <a:ext cx="122830" cy="586853"/>
          </a:xfrm>
          <a:prstGeom prst="rightBrace">
            <a:avLst>
              <a:gd name="adj1" fmla="val 5043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600"/>
          </a:p>
        </p:txBody>
      </p:sp>
    </p:spTree>
    <p:extLst>
      <p:ext uri="{BB962C8B-B14F-4D97-AF65-F5344CB8AC3E}">
        <p14:creationId xmlns:p14="http://schemas.microsoft.com/office/powerpoint/2010/main" val="17832794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3</a:t>
            </a:r>
            <a:r>
              <a:rPr lang="es-ES" sz="1600" b="1" dirty="0" smtClean="0">
                <a:solidFill>
                  <a:schemeClr val="bg1"/>
                </a:solidFill>
              </a:rPr>
              <a:t>. </a:t>
            </a:r>
            <a:r>
              <a:rPr lang="es-ES" sz="1600" b="1" dirty="0">
                <a:solidFill>
                  <a:schemeClr val="bg1"/>
                </a:solidFill>
              </a:rPr>
              <a:t>N</a:t>
            </a:r>
            <a:r>
              <a:rPr lang="es-ES" sz="1600" b="1" dirty="0" smtClean="0">
                <a:solidFill>
                  <a:schemeClr val="bg1"/>
                </a:solidFill>
              </a:rPr>
              <a:t>acimiento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a:solidFill>
                  <a:srgbClr val="002060"/>
                </a:solidFill>
              </a:rPr>
              <a:t>3.1</a:t>
            </a:r>
            <a:r>
              <a:rPr lang="es-ES" b="1" dirty="0" smtClean="0">
                <a:solidFill>
                  <a:srgbClr val="002060"/>
                </a:solidFill>
              </a:rPr>
              <a:t>. Dualidad </a:t>
            </a:r>
            <a:r>
              <a:rPr lang="es-ES" b="1" dirty="0">
                <a:solidFill>
                  <a:srgbClr val="002060"/>
                </a:solidFill>
              </a:rPr>
              <a:t>onda-corpúsculo. Hipótesis de </a:t>
            </a:r>
            <a:r>
              <a:rPr lang="es-ES" b="1" dirty="0" err="1">
                <a:solidFill>
                  <a:srgbClr val="002060"/>
                </a:solidFill>
              </a:rPr>
              <a:t>De</a:t>
            </a:r>
            <a:r>
              <a:rPr lang="es-ES" b="1" dirty="0">
                <a:solidFill>
                  <a:srgbClr val="002060"/>
                </a:solidFill>
              </a:rPr>
              <a:t> Broglie</a:t>
            </a:r>
          </a:p>
        </p:txBody>
      </p:sp>
      <p:sp>
        <p:nvSpPr>
          <p:cNvPr id="2" name="Rectángulo 1"/>
          <p:cNvSpPr/>
          <p:nvPr/>
        </p:nvSpPr>
        <p:spPr>
          <a:xfrm>
            <a:off x="454640" y="1345711"/>
            <a:ext cx="8394700" cy="830997"/>
          </a:xfrm>
          <a:prstGeom prst="rect">
            <a:avLst/>
          </a:prstGeom>
        </p:spPr>
        <p:txBody>
          <a:bodyPr wrap="square">
            <a:spAutoFit/>
          </a:bodyPr>
          <a:lstStyle/>
          <a:p>
            <a:pPr algn="just"/>
            <a:r>
              <a:rPr lang="es-ES" sz="1600" dirty="0"/>
              <a:t>Esta hipótesis fue comprobada experimentalmente por Davidson y </a:t>
            </a:r>
            <a:r>
              <a:rPr lang="es-ES" sz="1600" dirty="0" err="1"/>
              <a:t>Germer</a:t>
            </a:r>
            <a:r>
              <a:rPr lang="es-ES" sz="1600" dirty="0"/>
              <a:t> en 1927, que observaron que una corriente de electrones se </a:t>
            </a:r>
            <a:r>
              <a:rPr lang="es-ES" sz="1600" i="1" dirty="0">
                <a:solidFill>
                  <a:srgbClr val="00B0F0"/>
                </a:solidFill>
              </a:rPr>
              <a:t>difractaba</a:t>
            </a:r>
            <a:r>
              <a:rPr lang="es-ES" sz="1600" dirty="0"/>
              <a:t>, fenómeno típicamente ondulatorio. </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2374900"/>
            <a:ext cx="3810000" cy="2667000"/>
          </a:xfrm>
          <a:prstGeom prst="rect">
            <a:avLst/>
          </a:prstGeom>
        </p:spPr>
      </p:pic>
      <p:sp>
        <p:nvSpPr>
          <p:cNvPr id="8" name="Rectángulo 7"/>
          <p:cNvSpPr/>
          <p:nvPr/>
        </p:nvSpPr>
        <p:spPr>
          <a:xfrm>
            <a:off x="4216400" y="2287578"/>
            <a:ext cx="4632940" cy="1323439"/>
          </a:xfrm>
          <a:prstGeom prst="rect">
            <a:avLst/>
          </a:prstGeom>
        </p:spPr>
        <p:txBody>
          <a:bodyPr wrap="square">
            <a:spAutoFit/>
          </a:bodyPr>
          <a:lstStyle/>
          <a:p>
            <a:pPr algn="just"/>
            <a:r>
              <a:rPr lang="es-ES" sz="1600" dirty="0"/>
              <a:t>E</a:t>
            </a:r>
            <a:r>
              <a:rPr lang="es-ES" sz="1600" dirty="0" smtClean="0"/>
              <a:t>n </a:t>
            </a:r>
            <a:r>
              <a:rPr lang="es-ES" sz="1600" dirty="0"/>
              <a:t>la </a:t>
            </a:r>
            <a:r>
              <a:rPr lang="es-ES" sz="1600" dirty="0" smtClean="0"/>
              <a:t>imagen se </a:t>
            </a:r>
            <a:r>
              <a:rPr lang="es-ES" sz="1600" dirty="0"/>
              <a:t>observa el comportamiento ondulatorio de una corriente de electrones que pasa a través de dos rendijas, dando lugar a bandas de interferencia en la pantalla en la que inciden los electrones. </a:t>
            </a:r>
          </a:p>
        </p:txBody>
      </p:sp>
      <p:sp>
        <p:nvSpPr>
          <p:cNvPr id="15" name="32 CuadroTexto"/>
          <p:cNvSpPr txBox="1"/>
          <p:nvPr/>
        </p:nvSpPr>
        <p:spPr>
          <a:xfrm>
            <a:off x="558800" y="5052505"/>
            <a:ext cx="4093190" cy="1323439"/>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dirty="0" smtClean="0"/>
              <a:t>No podemos predecir en qué punto impactará un electrón: solo podemos hablar en términos de </a:t>
            </a:r>
            <a:r>
              <a:rPr lang="es-ES" sz="1600" b="1" dirty="0" smtClean="0"/>
              <a:t>probabilidad</a:t>
            </a:r>
            <a:r>
              <a:rPr lang="es-ES" sz="1600" dirty="0" smtClean="0"/>
              <a:t> e indicar en qué zonas podrá impactar y en qué zonas no lo hará.</a:t>
            </a:r>
            <a:endParaRPr lang="es-ES" sz="1600"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194" y="3780295"/>
            <a:ext cx="3784816" cy="2523210"/>
          </a:xfrm>
          <a:prstGeom prst="rect">
            <a:avLst/>
          </a:prstGeom>
        </p:spPr>
      </p:pic>
    </p:spTree>
    <p:extLst>
      <p:ext uri="{BB962C8B-B14F-4D97-AF65-F5344CB8AC3E}">
        <p14:creationId xmlns:p14="http://schemas.microsoft.com/office/powerpoint/2010/main" val="12280252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3</a:t>
            </a:r>
            <a:r>
              <a:rPr lang="es-ES" sz="1600" b="1" dirty="0" smtClean="0">
                <a:solidFill>
                  <a:schemeClr val="bg1"/>
                </a:solidFill>
              </a:rPr>
              <a:t>. </a:t>
            </a:r>
            <a:r>
              <a:rPr lang="es-ES" sz="1600" b="1" dirty="0">
                <a:solidFill>
                  <a:schemeClr val="bg1"/>
                </a:solidFill>
              </a:rPr>
              <a:t>N</a:t>
            </a:r>
            <a:r>
              <a:rPr lang="es-ES" sz="1600" b="1" dirty="0" smtClean="0">
                <a:solidFill>
                  <a:schemeClr val="bg1"/>
                </a:solidFill>
              </a:rPr>
              <a:t>acimiento de la Mecánica Cuántica</a:t>
            </a:r>
            <a:endParaRPr lang="es-ES" sz="1600" b="1" dirty="0">
              <a:solidFill>
                <a:schemeClr val="bg1"/>
              </a:solidFill>
            </a:endParaRPr>
          </a:p>
        </p:txBody>
      </p:sp>
      <p:sp>
        <p:nvSpPr>
          <p:cNvPr id="18" name="CuadroTexto 17"/>
          <p:cNvSpPr txBox="1"/>
          <p:nvPr/>
        </p:nvSpPr>
        <p:spPr>
          <a:xfrm>
            <a:off x="454640" y="976379"/>
            <a:ext cx="8394700" cy="369332"/>
          </a:xfrm>
          <a:prstGeom prst="rect">
            <a:avLst/>
          </a:prstGeom>
          <a:noFill/>
        </p:spPr>
        <p:txBody>
          <a:bodyPr wrap="square" rtlCol="0">
            <a:spAutoFit/>
          </a:bodyPr>
          <a:lstStyle/>
          <a:p>
            <a:r>
              <a:rPr lang="es-ES" b="1" dirty="0">
                <a:solidFill>
                  <a:srgbClr val="002060"/>
                </a:solidFill>
              </a:rPr>
              <a:t>3.1</a:t>
            </a:r>
            <a:r>
              <a:rPr lang="es-ES" b="1" dirty="0" smtClean="0">
                <a:solidFill>
                  <a:srgbClr val="002060"/>
                </a:solidFill>
              </a:rPr>
              <a:t>. Dualidad </a:t>
            </a:r>
            <a:r>
              <a:rPr lang="es-ES" b="1" dirty="0">
                <a:solidFill>
                  <a:srgbClr val="002060"/>
                </a:solidFill>
              </a:rPr>
              <a:t>onda-corpúsculo. Hipótesis de </a:t>
            </a:r>
            <a:r>
              <a:rPr lang="es-ES" b="1" dirty="0" err="1">
                <a:solidFill>
                  <a:srgbClr val="002060"/>
                </a:solidFill>
              </a:rPr>
              <a:t>De</a:t>
            </a:r>
            <a:r>
              <a:rPr lang="es-ES" b="1" dirty="0">
                <a:solidFill>
                  <a:srgbClr val="002060"/>
                </a:solidFill>
              </a:rPr>
              <a:t> Broglie</a:t>
            </a:r>
          </a:p>
        </p:txBody>
      </p:sp>
      <p:sp>
        <p:nvSpPr>
          <p:cNvPr id="19" name="39 CuadroTexto"/>
          <p:cNvSpPr txBox="1"/>
          <p:nvPr/>
        </p:nvSpPr>
        <p:spPr>
          <a:xfrm>
            <a:off x="454640" y="1345711"/>
            <a:ext cx="8754362" cy="369332"/>
          </a:xfrm>
          <a:prstGeom prst="rect">
            <a:avLst/>
          </a:prstGeom>
          <a:noFill/>
        </p:spPr>
        <p:txBody>
          <a:bodyPr wrap="square" rtlCol="0">
            <a:spAutoFit/>
          </a:bodyPr>
          <a:lstStyle/>
          <a:p>
            <a:pPr marL="266700" indent="-2667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	</a:t>
            </a:r>
            <a:r>
              <a:rPr lang="es-ES" b="1" dirty="0">
                <a:solidFill>
                  <a:srgbClr val="00B0F0"/>
                </a:solidFill>
                <a:sym typeface="Wingdings 3" panose="05040102010807070707" pitchFamily="18" charset="2"/>
              </a:rPr>
              <a:t>La difracción e interferencia de los electrones: experimento de la doble rendija</a:t>
            </a:r>
          </a:p>
        </p:txBody>
      </p:sp>
      <p:pic>
        <p:nvPicPr>
          <p:cNvPr id="9" name="Doble rendija_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2853" y="1873890"/>
            <a:ext cx="6238273" cy="4678704"/>
          </a:xfrm>
          <a:prstGeom prst="rect">
            <a:avLst/>
          </a:prstGeom>
        </p:spPr>
      </p:pic>
    </p:spTree>
    <p:extLst>
      <p:ext uri="{BB962C8B-B14F-4D97-AF65-F5344CB8AC3E}">
        <p14:creationId xmlns:p14="http://schemas.microsoft.com/office/powerpoint/2010/main" val="2755062219"/>
      </p:ext>
    </p:extLst>
  </p:cSld>
  <p:clrMapOvr>
    <a:masterClrMapping/>
  </p:clrMapOvr>
  <p:timing>
    <p:tnLst>
      <p:par>
        <p:cTn id="1" dur="indefinite" restart="never" nodeType="tmRoot">
          <p:childTnLst>
            <p:video>
              <p:cMediaNode vol="80000">
                <p:cTn id="2"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uadroTexto 32"/>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9" name="CuadroTexto 8"/>
          <p:cNvSpPr txBox="1"/>
          <p:nvPr/>
        </p:nvSpPr>
        <p:spPr>
          <a:xfrm>
            <a:off x="342900" y="1023275"/>
            <a:ext cx="8394700" cy="369332"/>
          </a:xfrm>
          <a:prstGeom prst="rect">
            <a:avLst/>
          </a:prstGeom>
          <a:noFill/>
        </p:spPr>
        <p:txBody>
          <a:bodyPr wrap="square" rtlCol="0">
            <a:spAutoFit/>
          </a:bodyPr>
          <a:lstStyle/>
          <a:p>
            <a:r>
              <a:rPr lang="es-ES" b="1" dirty="0" smtClean="0">
                <a:solidFill>
                  <a:srgbClr val="002060"/>
                </a:solidFill>
              </a:rPr>
              <a:t>2.1. Radiación del cuerpo negro. Hipótesis de Planck</a:t>
            </a:r>
            <a:endParaRPr lang="es-ES" b="1" dirty="0">
              <a:solidFill>
                <a:srgbClr val="002060"/>
              </a:solidFill>
            </a:endParaRPr>
          </a:p>
        </p:txBody>
      </p:sp>
      <p:pic>
        <p:nvPicPr>
          <p:cNvPr id="6" name="Imagen 5">
            <a:hlinkClick r:id="rId2"/>
          </p:cNvPr>
          <p:cNvPicPr>
            <a:picLocks noChangeAspect="1"/>
          </p:cNvPicPr>
          <p:nvPr/>
        </p:nvPicPr>
        <p:blipFill rotWithShape="1">
          <a:blip r:embed="rId3"/>
          <a:srcRect l="3043" t="20315" r="72615" b="42184"/>
          <a:stretch/>
        </p:blipFill>
        <p:spPr>
          <a:xfrm>
            <a:off x="387768" y="1677863"/>
            <a:ext cx="4152482" cy="3596502"/>
          </a:xfrm>
          <a:prstGeom prst="rect">
            <a:avLst/>
          </a:prstGeom>
        </p:spPr>
      </p:pic>
      <p:sp>
        <p:nvSpPr>
          <p:cNvPr id="14" name="6 CuadroTexto"/>
          <p:cNvSpPr txBox="1"/>
          <p:nvPr/>
        </p:nvSpPr>
        <p:spPr>
          <a:xfrm>
            <a:off x="4969565" y="1598350"/>
            <a:ext cx="3768035" cy="2215991"/>
          </a:xfrm>
          <a:prstGeom prst="rect">
            <a:avLst/>
          </a:prstGeom>
          <a:noFill/>
        </p:spPr>
        <p:txBody>
          <a:bodyPr wrap="square" rtlCol="0">
            <a:spAutoFit/>
          </a:bodyPr>
          <a:lstStyle/>
          <a:p>
            <a:pPr marL="265113" indent="-265113" algn="just">
              <a:spcAft>
                <a:spcPts val="600"/>
              </a:spcAft>
              <a:buFont typeface="Arial" panose="020B0604020202020204" pitchFamily="34" charset="0"/>
              <a:buChar char="•"/>
            </a:pPr>
            <a:r>
              <a:rPr lang="es-ES" sz="1600" dirty="0" smtClean="0"/>
              <a:t>La </a:t>
            </a:r>
            <a:r>
              <a:rPr lang="es-ES" sz="1600" i="1" dirty="0" smtClean="0">
                <a:solidFill>
                  <a:srgbClr val="00B0F0"/>
                </a:solidFill>
              </a:rPr>
              <a:t>frecuencia de la radiación </a:t>
            </a:r>
            <a:r>
              <a:rPr lang="es-ES" sz="1600" dirty="0" smtClean="0"/>
              <a:t>que emite un cuerpo caliente </a:t>
            </a:r>
            <a:r>
              <a:rPr lang="es-ES" sz="1600" i="1" dirty="0" smtClean="0">
                <a:solidFill>
                  <a:srgbClr val="00B0F0"/>
                </a:solidFill>
              </a:rPr>
              <a:t>aumenta con la temperatura</a:t>
            </a:r>
            <a:r>
              <a:rPr lang="es-ES" sz="1600" dirty="0" smtClean="0"/>
              <a:t>.</a:t>
            </a:r>
            <a:endParaRPr lang="es-ES" sz="1600" dirty="0"/>
          </a:p>
          <a:p>
            <a:pPr marL="265113" indent="-265113" algn="just">
              <a:spcAft>
                <a:spcPts val="600"/>
              </a:spcAft>
              <a:buFont typeface="Arial" panose="020B0604020202020204" pitchFamily="34" charset="0"/>
              <a:buChar char="•"/>
            </a:pPr>
            <a:r>
              <a:rPr lang="es-ES" sz="1600" dirty="0" smtClean="0"/>
              <a:t>La </a:t>
            </a:r>
            <a:r>
              <a:rPr lang="es-ES" sz="1600" i="1" dirty="0" smtClean="0">
                <a:solidFill>
                  <a:srgbClr val="00B0F0"/>
                </a:solidFill>
              </a:rPr>
              <a:t>potencia irradiada depende de las características del material</a:t>
            </a:r>
            <a:r>
              <a:rPr lang="es-ES" sz="1600" dirty="0" smtClean="0"/>
              <a:t>.</a:t>
            </a:r>
            <a:endParaRPr lang="es-ES" sz="1600" dirty="0"/>
          </a:p>
          <a:p>
            <a:pPr marL="265113" indent="-265113" algn="just">
              <a:spcAft>
                <a:spcPts val="600"/>
              </a:spcAft>
              <a:buFont typeface="Arial" panose="020B0604020202020204" pitchFamily="34" charset="0"/>
              <a:buChar char="•"/>
            </a:pPr>
            <a:r>
              <a:rPr lang="es-ES" sz="1600" dirty="0" smtClean="0"/>
              <a:t>La </a:t>
            </a:r>
            <a:r>
              <a:rPr lang="es-ES" sz="1600" i="1" dirty="0" smtClean="0">
                <a:solidFill>
                  <a:srgbClr val="00B0F0"/>
                </a:solidFill>
              </a:rPr>
              <a:t>máxima potencia </a:t>
            </a:r>
            <a:r>
              <a:rPr lang="es-ES" sz="1600" dirty="0" smtClean="0"/>
              <a:t>irradiada se consigue con el llamado </a:t>
            </a:r>
            <a:r>
              <a:rPr lang="es-ES" sz="1600" b="1" dirty="0" smtClean="0"/>
              <a:t>cuerpo negro</a:t>
            </a:r>
            <a:r>
              <a:rPr lang="es-ES" sz="1600" dirty="0" smtClean="0"/>
              <a:t>.</a:t>
            </a:r>
            <a:endParaRPr lang="es-ES" sz="1600" dirty="0"/>
          </a:p>
        </p:txBody>
      </p:sp>
      <p:sp>
        <p:nvSpPr>
          <p:cNvPr id="15" name="9 CuadroTexto"/>
          <p:cNvSpPr txBox="1"/>
          <p:nvPr/>
        </p:nvSpPr>
        <p:spPr>
          <a:xfrm>
            <a:off x="4969526" y="4176998"/>
            <a:ext cx="3768035" cy="1569660"/>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 sz="1600" b="1" dirty="0" smtClean="0">
                <a:solidFill>
                  <a:srgbClr val="00B0F0"/>
                </a:solidFill>
                <a:sym typeface="Wingdings"/>
              </a:rPr>
              <a:t>Ley de Kirchhoff</a:t>
            </a:r>
            <a:endParaRPr lang="es-ES" sz="1600" b="1" dirty="0" smtClean="0">
              <a:sym typeface="Wingdings"/>
            </a:endParaRPr>
          </a:p>
          <a:p>
            <a:pPr algn="just"/>
            <a:endParaRPr lang="es-ES" sz="1600" dirty="0" smtClean="0">
              <a:sym typeface="Wingdings"/>
            </a:endParaRPr>
          </a:p>
          <a:p>
            <a:pPr algn="just"/>
            <a:r>
              <a:rPr lang="es-ES" sz="1600" dirty="0" smtClean="0">
                <a:sym typeface="Wingdings"/>
              </a:rPr>
              <a:t>Cuando un cuerpo está en </a:t>
            </a:r>
            <a:r>
              <a:rPr lang="es-ES" sz="1600" i="1" dirty="0" smtClean="0">
                <a:solidFill>
                  <a:srgbClr val="00B0F0"/>
                </a:solidFill>
                <a:sym typeface="Wingdings"/>
              </a:rPr>
              <a:t>equilibrio térmico</a:t>
            </a:r>
            <a:r>
              <a:rPr lang="es-ES" sz="1600" dirty="0" smtClean="0">
                <a:sym typeface="Wingdings"/>
              </a:rPr>
              <a:t>, la energía que absorbe es igual a la que emite (</a:t>
            </a:r>
            <a:r>
              <a:rPr lang="es-ES" sz="1600" b="1" dirty="0" smtClean="0">
                <a:sym typeface="Wingdings"/>
              </a:rPr>
              <a:t>un buen absorbente es también un buen emisor</a:t>
            </a:r>
            <a:r>
              <a:rPr lang="es-ES" sz="1600" dirty="0" smtClean="0">
                <a:sym typeface="Wingdings"/>
              </a:rPr>
              <a:t>).</a:t>
            </a:r>
            <a:endParaRPr lang="es-ES" sz="1600" dirty="0"/>
          </a:p>
        </p:txBody>
      </p:sp>
    </p:spTree>
    <p:extLst>
      <p:ext uri="{BB962C8B-B14F-4D97-AF65-F5344CB8AC3E}">
        <p14:creationId xmlns:p14="http://schemas.microsoft.com/office/powerpoint/2010/main" val="38094215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3</a:t>
            </a:r>
            <a:r>
              <a:rPr lang="es-ES" sz="1600" b="1" dirty="0" smtClean="0">
                <a:solidFill>
                  <a:schemeClr val="bg1"/>
                </a:solidFill>
              </a:rPr>
              <a:t>. </a:t>
            </a:r>
            <a:r>
              <a:rPr lang="es-ES" sz="1600" b="1" dirty="0">
                <a:solidFill>
                  <a:schemeClr val="bg1"/>
                </a:solidFill>
              </a:rPr>
              <a:t>N</a:t>
            </a:r>
            <a:r>
              <a:rPr lang="es-ES" sz="1600" b="1" dirty="0" smtClean="0">
                <a:solidFill>
                  <a:schemeClr val="bg1"/>
                </a:solidFill>
              </a:rPr>
              <a:t>acimiento de la Mecánica Cuántica</a:t>
            </a:r>
            <a:endParaRPr lang="es-ES" sz="1600" b="1" dirty="0">
              <a:solidFill>
                <a:schemeClr val="bg1"/>
              </a:solidFill>
            </a:endParaRPr>
          </a:p>
        </p:txBody>
      </p:sp>
      <p:sp>
        <p:nvSpPr>
          <p:cNvPr id="18" name="CuadroTexto 17"/>
          <p:cNvSpPr txBox="1"/>
          <p:nvPr/>
        </p:nvSpPr>
        <p:spPr>
          <a:xfrm>
            <a:off x="454640" y="976379"/>
            <a:ext cx="8394700" cy="369332"/>
          </a:xfrm>
          <a:prstGeom prst="rect">
            <a:avLst/>
          </a:prstGeom>
          <a:noFill/>
        </p:spPr>
        <p:txBody>
          <a:bodyPr wrap="square" rtlCol="0">
            <a:spAutoFit/>
          </a:bodyPr>
          <a:lstStyle/>
          <a:p>
            <a:r>
              <a:rPr lang="es-ES" b="1" dirty="0">
                <a:solidFill>
                  <a:srgbClr val="002060"/>
                </a:solidFill>
              </a:rPr>
              <a:t>3.1</a:t>
            </a:r>
            <a:r>
              <a:rPr lang="es-ES" b="1" dirty="0" smtClean="0">
                <a:solidFill>
                  <a:srgbClr val="002060"/>
                </a:solidFill>
              </a:rPr>
              <a:t>. Dualidad </a:t>
            </a:r>
            <a:r>
              <a:rPr lang="es-ES" b="1" dirty="0">
                <a:solidFill>
                  <a:srgbClr val="002060"/>
                </a:solidFill>
              </a:rPr>
              <a:t>onda-corpúsculo. Hipótesis de </a:t>
            </a:r>
            <a:r>
              <a:rPr lang="es-ES" b="1" dirty="0" err="1">
                <a:solidFill>
                  <a:srgbClr val="002060"/>
                </a:solidFill>
              </a:rPr>
              <a:t>De</a:t>
            </a:r>
            <a:r>
              <a:rPr lang="es-ES" b="1" dirty="0">
                <a:solidFill>
                  <a:srgbClr val="002060"/>
                </a:solidFill>
              </a:rPr>
              <a:t> Broglie</a:t>
            </a:r>
          </a:p>
        </p:txBody>
      </p:sp>
      <p:sp>
        <p:nvSpPr>
          <p:cNvPr id="19" name="39 CuadroTexto"/>
          <p:cNvSpPr txBox="1"/>
          <p:nvPr/>
        </p:nvSpPr>
        <p:spPr>
          <a:xfrm>
            <a:off x="491238" y="1345711"/>
            <a:ext cx="8358102" cy="369332"/>
          </a:xfrm>
          <a:prstGeom prst="rect">
            <a:avLst/>
          </a:prstGeom>
          <a:noFill/>
        </p:spPr>
        <p:txBody>
          <a:bodyPr wrap="square" rtlCol="0">
            <a:spAutoFit/>
          </a:bodyPr>
          <a:lstStyle/>
          <a:p>
            <a:pPr marL="266700" indent="-2667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	</a:t>
            </a:r>
            <a:r>
              <a:rPr lang="es-ES" b="1" dirty="0">
                <a:solidFill>
                  <a:srgbClr val="00B0F0"/>
                </a:solidFill>
                <a:sym typeface="Wingdings 3" panose="05040102010807070707" pitchFamily="18" charset="2"/>
              </a:rPr>
              <a:t>La hipótesis de </a:t>
            </a:r>
            <a:r>
              <a:rPr lang="es-ES" b="1" dirty="0" err="1">
                <a:solidFill>
                  <a:srgbClr val="00B0F0"/>
                </a:solidFill>
                <a:sym typeface="Wingdings 3" panose="05040102010807070707" pitchFamily="18" charset="2"/>
              </a:rPr>
              <a:t>De</a:t>
            </a:r>
            <a:r>
              <a:rPr lang="es-ES" b="1" dirty="0">
                <a:solidFill>
                  <a:srgbClr val="00B0F0"/>
                </a:solidFill>
                <a:sym typeface="Wingdings 3" panose="05040102010807070707" pitchFamily="18" charset="2"/>
              </a:rPr>
              <a:t> Broglie y el modelo de Bohr</a:t>
            </a:r>
            <a:endParaRPr lang="es-ES" b="1" dirty="0">
              <a:solidFill>
                <a:srgbClr val="00B0F0"/>
              </a:solidFill>
            </a:endParaRPr>
          </a:p>
        </p:txBody>
      </p:sp>
      <p:sp>
        <p:nvSpPr>
          <p:cNvPr id="3" name="Rectángulo 2"/>
          <p:cNvSpPr/>
          <p:nvPr/>
        </p:nvSpPr>
        <p:spPr>
          <a:xfrm>
            <a:off x="787400" y="1715043"/>
            <a:ext cx="8061940" cy="1077218"/>
          </a:xfrm>
          <a:prstGeom prst="rect">
            <a:avLst/>
          </a:prstGeom>
        </p:spPr>
        <p:txBody>
          <a:bodyPr wrap="square">
            <a:spAutoFit/>
          </a:bodyPr>
          <a:lstStyle/>
          <a:p>
            <a:pPr algn="just"/>
            <a:r>
              <a:rPr lang="es-ES" sz="1600" dirty="0"/>
              <a:t>Si </a:t>
            </a:r>
            <a:r>
              <a:rPr lang="es-ES" sz="1600" dirty="0" smtClean="0"/>
              <a:t>consideramos que </a:t>
            </a:r>
            <a:r>
              <a:rPr lang="es-ES" sz="1600" dirty="0"/>
              <a:t>un electrón que gira en una órbita circular, como proponía Bohr, pero tienes en cuenta su naturaleza ondulatoria -la onda asociada a su movimiento-, </a:t>
            </a:r>
            <a:r>
              <a:rPr lang="es-ES" sz="1600" i="1" dirty="0">
                <a:solidFill>
                  <a:srgbClr val="66CCFF"/>
                </a:solidFill>
              </a:rPr>
              <a:t>la longitud de la trayectoria circular debe ser un múltiplo entero de la longitud de onda para que la órbita sea estable</a:t>
            </a:r>
            <a:r>
              <a:rPr lang="es-ES" sz="1600" dirty="0"/>
              <a:t>, como puedes ver en la imagen. </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9465" y="2792261"/>
            <a:ext cx="2809875" cy="2657475"/>
          </a:xfrm>
          <a:prstGeom prst="rect">
            <a:avLst/>
          </a:prstGeom>
        </p:spPr>
      </p:pic>
      <mc:AlternateContent xmlns:mc="http://schemas.openxmlformats.org/markup-compatibility/2006" xmlns:a14="http://schemas.microsoft.com/office/drawing/2010/main">
        <mc:Choice Requires="a14">
          <p:sp>
            <p:nvSpPr>
              <p:cNvPr id="20" name="12 CuadroTexto"/>
              <p:cNvSpPr txBox="1"/>
              <p:nvPr/>
            </p:nvSpPr>
            <p:spPr>
              <a:xfrm>
                <a:off x="1111054" y="2881644"/>
                <a:ext cx="3433889" cy="5598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2</m:t>
                      </m:r>
                      <m:r>
                        <a:rPr lang="es-ES" sz="1600" b="0" i="1" smtClean="0">
                          <a:latin typeface="Cambria Math"/>
                          <a:ea typeface="Cambria Math"/>
                        </a:rPr>
                        <m:t>𝜋</m:t>
                      </m:r>
                      <m:r>
                        <a:rPr lang="es-ES" sz="1600" b="0" i="1" smtClean="0">
                          <a:latin typeface="Cambria Math"/>
                          <a:ea typeface="Cambria Math"/>
                        </a:rPr>
                        <m:t>𝑟</m:t>
                      </m:r>
                      <m:r>
                        <a:rPr lang="es-ES" sz="1600" b="0" i="1" smtClean="0">
                          <a:latin typeface="Cambria Math"/>
                          <a:ea typeface="Cambria Math"/>
                        </a:rPr>
                        <m:t>=</m:t>
                      </m:r>
                      <m:r>
                        <a:rPr lang="es-ES" sz="1600" b="0" i="1" smtClean="0">
                          <a:latin typeface="Cambria Math"/>
                          <a:ea typeface="Cambria Math"/>
                        </a:rPr>
                        <m:t>𝑛</m:t>
                      </m:r>
                      <m:r>
                        <a:rPr lang="es-ES" sz="1600" b="0" i="1" smtClean="0">
                          <a:latin typeface="Cambria Math"/>
                          <a:ea typeface="Cambria Math"/>
                        </a:rPr>
                        <m:t>𝜆</m:t>
                      </m:r>
                      <m:r>
                        <a:rPr lang="es-ES" sz="1600" b="0" i="1" smtClean="0">
                          <a:latin typeface="Cambria Math"/>
                          <a:ea typeface="Cambria Math"/>
                        </a:rPr>
                        <m:t>=</m:t>
                      </m:r>
                      <m:r>
                        <a:rPr lang="es-ES" sz="1600" b="0" i="1" smtClean="0">
                          <a:latin typeface="Cambria Math"/>
                          <a:ea typeface="Cambria Math"/>
                        </a:rPr>
                        <m:t>𝑛</m:t>
                      </m:r>
                      <m:f>
                        <m:fPr>
                          <m:ctrlPr>
                            <a:rPr lang="es-ES" sz="1600" b="0" i="1" smtClean="0">
                              <a:latin typeface="Cambria Math" panose="02040503050406030204" pitchFamily="18" charset="0"/>
                              <a:ea typeface="Cambria Math"/>
                            </a:rPr>
                          </m:ctrlPr>
                        </m:fPr>
                        <m:num>
                          <m:r>
                            <a:rPr lang="es-ES" sz="1600" b="0" i="1" smtClean="0">
                              <a:latin typeface="Cambria Math"/>
                              <a:ea typeface="Cambria Math"/>
                            </a:rPr>
                            <m:t>h</m:t>
                          </m:r>
                        </m:num>
                        <m:den>
                          <m:r>
                            <a:rPr lang="es-ES" sz="1600" b="0" i="1" smtClean="0">
                              <a:latin typeface="Cambria Math"/>
                              <a:ea typeface="Cambria Math"/>
                            </a:rPr>
                            <m:t>𝑚𝑣</m:t>
                          </m:r>
                        </m:den>
                      </m:f>
                      <m:r>
                        <a:rPr lang="es-ES" sz="1600" b="0" i="1" smtClean="0">
                          <a:latin typeface="Cambria Math" panose="02040503050406030204" pitchFamily="18" charset="0"/>
                          <a:ea typeface="Cambria Math"/>
                        </a:rPr>
                        <m:t>   </m:t>
                      </m:r>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𝑚𝑣𝑟</m:t>
                      </m:r>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𝑛</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h</m:t>
                          </m:r>
                        </m:num>
                        <m:den>
                          <m:r>
                            <a:rPr lang="es-ES" sz="1600" b="0" i="1" smtClean="0">
                              <a:latin typeface="Cambria Math" panose="02040503050406030204" pitchFamily="18" charset="0"/>
                              <a:ea typeface="Cambria Math" panose="02040503050406030204" pitchFamily="18" charset="0"/>
                            </a:rPr>
                            <m:t>2</m:t>
                          </m:r>
                          <m:r>
                            <a:rPr lang="es-ES" sz="1600" b="0" i="1" smtClean="0">
                              <a:latin typeface="Cambria Math" panose="02040503050406030204" pitchFamily="18" charset="0"/>
                              <a:ea typeface="Cambria Math" panose="02040503050406030204" pitchFamily="18" charset="0"/>
                            </a:rPr>
                            <m:t>𝜋</m:t>
                          </m:r>
                        </m:den>
                      </m:f>
                    </m:oMath>
                  </m:oMathPara>
                </a14:m>
                <a:endParaRPr lang="es-ES" sz="1600" dirty="0"/>
              </a:p>
            </p:txBody>
          </p:sp>
        </mc:Choice>
        <mc:Fallback xmlns="">
          <p:sp>
            <p:nvSpPr>
              <p:cNvPr id="20" name="12 CuadroTexto"/>
              <p:cNvSpPr txBox="1">
                <a:spLocks noRot="1" noChangeAspect="1" noMove="1" noResize="1" noEditPoints="1" noAdjustHandles="1" noChangeArrowheads="1" noChangeShapeType="1" noTextEdit="1"/>
              </p:cNvSpPr>
              <p:nvPr/>
            </p:nvSpPr>
            <p:spPr>
              <a:xfrm>
                <a:off x="1111054" y="2881644"/>
                <a:ext cx="3433889" cy="559897"/>
              </a:xfrm>
              <a:prstGeom prst="rect">
                <a:avLst/>
              </a:prstGeom>
              <a:blipFill>
                <a:blip r:embed="rId3"/>
                <a:stretch>
                  <a:fillRect/>
                </a:stretch>
              </a:blipFill>
            </p:spPr>
            <p:txBody>
              <a:bodyPr/>
              <a:lstStyle/>
              <a:p>
                <a:r>
                  <a:rPr lang="es-ES">
                    <a:noFill/>
                  </a:rPr>
                  <a:t> </a:t>
                </a:r>
              </a:p>
            </p:txBody>
          </p:sp>
        </mc:Fallback>
      </mc:AlternateContent>
      <p:sp>
        <p:nvSpPr>
          <p:cNvPr id="21" name="Rectángulo 20"/>
          <p:cNvSpPr/>
          <p:nvPr/>
        </p:nvSpPr>
        <p:spPr>
          <a:xfrm>
            <a:off x="787400" y="3536223"/>
            <a:ext cx="5147196" cy="584775"/>
          </a:xfrm>
          <a:prstGeom prst="rect">
            <a:avLst/>
          </a:prstGeom>
        </p:spPr>
        <p:txBody>
          <a:bodyPr wrap="square">
            <a:spAutoFit/>
          </a:bodyPr>
          <a:lstStyle/>
          <a:p>
            <a:pPr algn="just"/>
            <a:r>
              <a:rPr lang="es-ES" sz="1600" dirty="0"/>
              <a:t>L</a:t>
            </a:r>
            <a:r>
              <a:rPr lang="es-ES" sz="1600" dirty="0" smtClean="0"/>
              <a:t>a </a:t>
            </a:r>
            <a:r>
              <a:rPr lang="es-ES" sz="1600" dirty="0"/>
              <a:t>conclusión que se alcanza es precisamente el segundo postulado de Bohr. </a:t>
            </a:r>
          </a:p>
        </p:txBody>
      </p:sp>
    </p:spTree>
    <p:extLst>
      <p:ext uri="{BB962C8B-B14F-4D97-AF65-F5344CB8AC3E}">
        <p14:creationId xmlns:p14="http://schemas.microsoft.com/office/powerpoint/2010/main" val="5858000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3</a:t>
            </a:r>
            <a:r>
              <a:rPr lang="es-ES" sz="1600" b="1" dirty="0" smtClean="0">
                <a:solidFill>
                  <a:schemeClr val="bg1"/>
                </a:solidFill>
              </a:rPr>
              <a:t>. </a:t>
            </a:r>
            <a:r>
              <a:rPr lang="es-ES" sz="1600" b="1" dirty="0">
                <a:solidFill>
                  <a:schemeClr val="bg1"/>
                </a:solidFill>
              </a:rPr>
              <a:t>N</a:t>
            </a:r>
            <a:r>
              <a:rPr lang="es-ES" sz="1600" b="1" dirty="0" smtClean="0">
                <a:solidFill>
                  <a:schemeClr val="bg1"/>
                </a:solidFill>
              </a:rPr>
              <a:t>acimiento de la Mecánica Cuántica</a:t>
            </a:r>
            <a:endParaRPr lang="es-ES" sz="1600" b="1" dirty="0">
              <a:solidFill>
                <a:schemeClr val="bg1"/>
              </a:solidFill>
            </a:endParaRPr>
          </a:p>
        </p:txBody>
      </p:sp>
      <p:grpSp>
        <p:nvGrpSpPr>
          <p:cNvPr id="6" name="Grupo 5"/>
          <p:cNvGrpSpPr/>
          <p:nvPr/>
        </p:nvGrpSpPr>
        <p:grpSpPr>
          <a:xfrm>
            <a:off x="454641" y="1102022"/>
            <a:ext cx="8295660" cy="1238511"/>
            <a:chOff x="825500" y="2097713"/>
            <a:chExt cx="8318500" cy="1238511"/>
          </a:xfrm>
        </p:grpSpPr>
        <p:sp>
          <p:nvSpPr>
            <p:cNvPr id="8" name="Rectángulo 7"/>
            <p:cNvSpPr/>
            <p:nvPr/>
          </p:nvSpPr>
          <p:spPr>
            <a:xfrm>
              <a:off x="825500" y="2442339"/>
              <a:ext cx="8318500" cy="89388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tIns="108000">
              <a:spAutoFit/>
            </a:bodyPr>
            <a:lstStyle/>
            <a:p>
              <a:pPr lvl="0" algn="just" defTabSz="914400">
                <a:defRPr/>
              </a:pPr>
              <a:r>
                <a:rPr lang="es-ES" sz="1600" i="1" dirty="0"/>
                <a:t>En un microscopio electrónico los electrones se aceleran mediante una diferencia de potencial de 3500 voltios</a:t>
              </a:r>
              <a:r>
                <a:rPr lang="es-ES" sz="1600" i="1" dirty="0" smtClean="0"/>
                <a:t>. ¿</a:t>
              </a:r>
              <a:r>
                <a:rPr lang="es-ES" sz="1600" i="1" dirty="0"/>
                <a:t>Cuál es la longitud de onda asociada a dichos electrones</a:t>
              </a:r>
              <a:r>
                <a:rPr lang="es-ES" sz="1600" i="1" dirty="0" smtClean="0"/>
                <a:t>?</a:t>
              </a:r>
            </a:p>
            <a:p>
              <a:pPr lvl="0" algn="just" defTabSz="914400">
                <a:defRPr/>
              </a:pPr>
              <a:r>
                <a:rPr lang="es-ES" sz="1600" i="1" dirty="0" smtClean="0"/>
                <a:t>Datos</a:t>
              </a:r>
              <a:r>
                <a:rPr lang="es-ES" sz="1600" i="1" dirty="0"/>
                <a:t>: h = 6,63·10</a:t>
              </a:r>
              <a:r>
                <a:rPr lang="es-ES" sz="1600" i="1" baseline="30000" dirty="0"/>
                <a:t>–34</a:t>
              </a:r>
              <a:r>
                <a:rPr lang="es-ES" sz="1600" i="1" dirty="0"/>
                <a:t> J </a:t>
              </a:r>
              <a:r>
                <a:rPr lang="es-ES" sz="1600" i="1" dirty="0" smtClean="0"/>
                <a:t>s; m</a:t>
              </a:r>
              <a:r>
                <a:rPr lang="es-ES" sz="1600" i="1" baseline="-25000" dirty="0" smtClean="0"/>
                <a:t>e</a:t>
              </a:r>
              <a:r>
                <a:rPr lang="es-ES" sz="1600" i="1" dirty="0" smtClean="0"/>
                <a:t> = 9,1 </a:t>
              </a:r>
              <a:r>
                <a:rPr lang="es-ES" sz="1600" i="1" dirty="0"/>
                <a:t>· </a:t>
              </a:r>
              <a:r>
                <a:rPr lang="es-ES" sz="1600" i="1" dirty="0" smtClean="0"/>
                <a:t>10</a:t>
              </a:r>
              <a:r>
                <a:rPr lang="es-ES" sz="1600" i="1" baseline="30000" dirty="0"/>
                <a:t>–</a:t>
              </a:r>
              <a:r>
                <a:rPr lang="es-ES" sz="1600" i="1" baseline="30000" dirty="0" smtClean="0"/>
                <a:t>31</a:t>
              </a:r>
              <a:r>
                <a:rPr lang="es-ES" sz="1600" i="1" dirty="0" smtClean="0"/>
                <a:t> kg; e = -1,6·10</a:t>
              </a:r>
              <a:r>
                <a:rPr lang="es-ES" sz="1600" i="1" baseline="30000" dirty="0" smtClean="0"/>
                <a:t>–19</a:t>
              </a:r>
              <a:r>
                <a:rPr lang="es-ES" sz="1600" i="1" dirty="0"/>
                <a:t> </a:t>
              </a:r>
              <a:r>
                <a:rPr lang="es-ES" sz="1600" i="1" dirty="0" smtClean="0"/>
                <a:t>C</a:t>
              </a:r>
              <a:endParaRPr lang="es-ES" sz="1600" i="1" dirty="0"/>
            </a:p>
          </p:txBody>
        </p:sp>
        <p:sp>
          <p:nvSpPr>
            <p:cNvPr id="10" name="CuadroTexto 9"/>
            <p:cNvSpPr txBox="1"/>
            <p:nvPr/>
          </p:nvSpPr>
          <p:spPr>
            <a:xfrm>
              <a:off x="825500" y="2097713"/>
              <a:ext cx="2059959" cy="338554"/>
            </a:xfrm>
            <a:prstGeom prst="rect">
              <a:avLst/>
            </a:prstGeom>
            <a:solidFill>
              <a:schemeClr val="accent5">
                <a:lumMod val="50000"/>
              </a:schemeClr>
            </a:solidFill>
            <a:ln>
              <a:noFill/>
            </a:ln>
          </p:spPr>
          <p:txBody>
            <a:bodyPr wrap="square" rtlCol="0">
              <a:spAutoFit/>
            </a:bodyPr>
            <a:lstStyle/>
            <a:p>
              <a:r>
                <a:rPr lang="es-ES" sz="1600" b="1" dirty="0" smtClean="0">
                  <a:solidFill>
                    <a:schemeClr val="bg1"/>
                  </a:solidFill>
                  <a:latin typeface="+mj-lt"/>
                </a:rPr>
                <a:t>Ejercicio resuelto </a:t>
              </a:r>
              <a:r>
                <a:rPr lang="es-ES" sz="1600" b="1" dirty="0">
                  <a:solidFill>
                    <a:schemeClr val="bg1"/>
                  </a:solidFill>
                  <a:latin typeface="+mj-lt"/>
                </a:rPr>
                <a:t>5</a:t>
              </a:r>
            </a:p>
          </p:txBody>
        </p:sp>
      </p:grpSp>
      <p:sp>
        <p:nvSpPr>
          <p:cNvPr id="2" name="Rectángulo 1"/>
          <p:cNvSpPr/>
          <p:nvPr/>
        </p:nvSpPr>
        <p:spPr>
          <a:xfrm>
            <a:off x="454641" y="2554150"/>
            <a:ext cx="8295660" cy="830997"/>
          </a:xfrm>
          <a:prstGeom prst="rect">
            <a:avLst/>
          </a:prstGeom>
        </p:spPr>
        <p:txBody>
          <a:bodyPr wrap="square">
            <a:spAutoFit/>
          </a:bodyPr>
          <a:lstStyle/>
          <a:p>
            <a:pPr algn="just"/>
            <a:r>
              <a:rPr lang="es-ES" sz="1600" dirty="0"/>
              <a:t>Para conocer la longitud de onda debemos saber la velocidad con la que se mueven los electrones. Si se </a:t>
            </a:r>
            <a:r>
              <a:rPr lang="es-ES" sz="1600" dirty="0" smtClean="0"/>
              <a:t>aceleran con </a:t>
            </a:r>
            <a:r>
              <a:rPr lang="es-ES" sz="1600" dirty="0"/>
              <a:t>esa diferencia de potencial, la energía cinética que adquieren es:</a:t>
            </a:r>
          </a:p>
        </p:txBody>
      </p:sp>
      <mc:AlternateContent xmlns:mc="http://schemas.openxmlformats.org/markup-compatibility/2006" xmlns:a14="http://schemas.microsoft.com/office/drawing/2010/main">
        <mc:Choice Requires="a14">
          <p:sp>
            <p:nvSpPr>
              <p:cNvPr id="3" name="CuadroTexto 2"/>
              <p:cNvSpPr txBox="1"/>
              <p:nvPr/>
            </p:nvSpPr>
            <p:spPr>
              <a:xfrm>
                <a:off x="2667000" y="3475653"/>
                <a:ext cx="432406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𝐸</m:t>
                          </m:r>
                        </m:e>
                        <m:sub>
                          <m:r>
                            <a:rPr lang="es-ES" sz="1600" b="0" i="1" smtClean="0">
                              <a:latin typeface="Cambria Math" panose="02040503050406030204" pitchFamily="18" charset="0"/>
                            </a:rPr>
                            <m:t>𝐶</m:t>
                          </m:r>
                        </m:sub>
                      </m:sSub>
                      <m:r>
                        <a:rPr lang="es-ES" sz="1600" b="0" i="1" smtClean="0">
                          <a:latin typeface="Cambria Math" panose="02040503050406030204" pitchFamily="18" charset="0"/>
                        </a:rPr>
                        <m:t>=</m:t>
                      </m:r>
                      <m:d>
                        <m:dPr>
                          <m:begChr m:val="|"/>
                          <m:endChr m:val="|"/>
                          <m:ctrlPr>
                            <a:rPr lang="es-ES" sz="1600" b="0" i="1" smtClean="0">
                              <a:latin typeface="Cambria Math" panose="02040503050406030204" pitchFamily="18" charset="0"/>
                            </a:rPr>
                          </m:ctrlPr>
                        </m:dPr>
                        <m:e>
                          <m:r>
                            <a:rPr lang="es-ES" sz="1600" b="0" i="1" smtClean="0">
                              <a:latin typeface="Cambria Math" panose="02040503050406030204" pitchFamily="18" charset="0"/>
                            </a:rPr>
                            <m:t>𝑒</m:t>
                          </m:r>
                        </m:e>
                      </m:d>
                      <m:r>
                        <a:rPr lang="es-ES" sz="1600" b="0" i="1" smtClean="0">
                          <a:latin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𝑉</m:t>
                      </m:r>
                      <m:r>
                        <a:rPr lang="es-ES" sz="1600" b="0" i="1" smtClean="0">
                          <a:latin typeface="Cambria Math" panose="02040503050406030204" pitchFamily="18" charset="0"/>
                          <a:ea typeface="Cambria Math" panose="02040503050406030204" pitchFamily="18" charset="0"/>
                        </a:rPr>
                        <m:t>=1,6·</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10</m:t>
                          </m:r>
                        </m:e>
                        <m:sup>
                          <m:r>
                            <a:rPr lang="es-ES" sz="1600" b="0" i="1" smtClean="0">
                              <a:latin typeface="Cambria Math" panose="02040503050406030204" pitchFamily="18" charset="0"/>
                              <a:ea typeface="Cambria Math" panose="02040503050406030204" pitchFamily="18" charset="0"/>
                            </a:rPr>
                            <m:t>−19</m:t>
                          </m:r>
                        </m:sup>
                      </m:sSup>
                      <m:r>
                        <a:rPr lang="es-ES" sz="1600" b="0" i="1" smtClean="0">
                          <a:latin typeface="Cambria Math" panose="02040503050406030204" pitchFamily="18" charset="0"/>
                          <a:ea typeface="Cambria Math" panose="02040503050406030204" pitchFamily="18" charset="0"/>
                        </a:rPr>
                        <m:t>·3500=5,6·</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10</m:t>
                          </m:r>
                        </m:e>
                        <m:sup>
                          <m:r>
                            <a:rPr lang="es-ES" sz="1600" b="0" i="1" smtClean="0">
                              <a:latin typeface="Cambria Math" panose="02040503050406030204" pitchFamily="18" charset="0"/>
                              <a:ea typeface="Cambria Math" panose="02040503050406030204" pitchFamily="18" charset="0"/>
                            </a:rPr>
                            <m:t>−16</m:t>
                          </m:r>
                        </m:sup>
                      </m:sSup>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𝐽</m:t>
                      </m:r>
                    </m:oMath>
                  </m:oMathPara>
                </a14:m>
                <a:endParaRPr lang="es-ES" sz="1600" dirty="0"/>
              </a:p>
            </p:txBody>
          </p:sp>
        </mc:Choice>
        <mc:Fallback xmlns="">
          <p:sp>
            <p:nvSpPr>
              <p:cNvPr id="3" name="CuadroTexto 2"/>
              <p:cNvSpPr txBox="1">
                <a:spLocks noRot="1" noChangeAspect="1" noMove="1" noResize="1" noEditPoints="1" noAdjustHandles="1" noChangeArrowheads="1" noChangeShapeType="1" noTextEdit="1"/>
              </p:cNvSpPr>
              <p:nvPr/>
            </p:nvSpPr>
            <p:spPr>
              <a:xfrm>
                <a:off x="2667000" y="3475653"/>
                <a:ext cx="4324069" cy="246221"/>
              </a:xfrm>
              <a:prstGeom prst="rect">
                <a:avLst/>
              </a:prstGeom>
              <a:blipFill>
                <a:blip r:embed="rId2"/>
                <a:stretch>
                  <a:fillRect l="-564" t="-2439" r="-846" b="-26829"/>
                </a:stretch>
              </a:blipFill>
            </p:spPr>
            <p:txBody>
              <a:bodyPr/>
              <a:lstStyle/>
              <a:p>
                <a:r>
                  <a:rPr lang="es-ES">
                    <a:noFill/>
                  </a:rPr>
                  <a:t> </a:t>
                </a:r>
              </a:p>
            </p:txBody>
          </p:sp>
        </mc:Fallback>
      </mc:AlternateContent>
      <p:sp>
        <p:nvSpPr>
          <p:cNvPr id="4" name="Rectángulo 3"/>
          <p:cNvSpPr/>
          <p:nvPr/>
        </p:nvSpPr>
        <p:spPr>
          <a:xfrm>
            <a:off x="454641" y="3905935"/>
            <a:ext cx="8295660" cy="338554"/>
          </a:xfrm>
          <a:prstGeom prst="rect">
            <a:avLst/>
          </a:prstGeom>
        </p:spPr>
        <p:txBody>
          <a:bodyPr wrap="square">
            <a:spAutoFit/>
          </a:bodyPr>
          <a:lstStyle/>
          <a:p>
            <a:pPr algn="just"/>
            <a:r>
              <a:rPr lang="es-ES" sz="1600" dirty="0" smtClean="0"/>
              <a:t>La </a:t>
            </a:r>
            <a:r>
              <a:rPr lang="es-ES" sz="1600" dirty="0"/>
              <a:t>velocidad del </a:t>
            </a:r>
            <a:r>
              <a:rPr lang="es-ES" sz="1600" dirty="0" smtClean="0"/>
              <a:t>electrón se obtiene </a:t>
            </a:r>
            <a:r>
              <a:rPr lang="es-ES" sz="1600" dirty="0"/>
              <a:t>a partir de la expresión de la energía cinética:</a:t>
            </a:r>
          </a:p>
        </p:txBody>
      </p:sp>
      <mc:AlternateContent xmlns:mc="http://schemas.openxmlformats.org/markup-compatibility/2006" xmlns:a14="http://schemas.microsoft.com/office/drawing/2010/main">
        <mc:Choice Requires="a14">
          <p:sp>
            <p:nvSpPr>
              <p:cNvPr id="5" name="CuadroTexto 4"/>
              <p:cNvSpPr txBox="1"/>
              <p:nvPr/>
            </p:nvSpPr>
            <p:spPr>
              <a:xfrm>
                <a:off x="1481792" y="4393155"/>
                <a:ext cx="6082114" cy="7442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𝐸</m:t>
                          </m:r>
                        </m:e>
                        <m:sub>
                          <m:r>
                            <a:rPr lang="es-ES" sz="1600" b="0" i="1" smtClean="0">
                              <a:latin typeface="Cambria Math" panose="02040503050406030204" pitchFamily="18" charset="0"/>
                            </a:rPr>
                            <m:t>𝐶</m:t>
                          </m:r>
                        </m:sub>
                      </m:sSub>
                      <m:r>
                        <a:rPr lang="es-ES" sz="1600" b="0" i="1" smtClean="0">
                          <a:latin typeface="Cambria Math" panose="02040503050406030204" pitchFamily="18" charset="0"/>
                        </a:rPr>
                        <m:t>=</m:t>
                      </m:r>
                      <m:f>
                        <m:fPr>
                          <m:ctrlPr>
                            <a:rPr lang="es-ES" sz="1600" b="0" i="1" smtClean="0">
                              <a:latin typeface="Cambria Math" panose="02040503050406030204" pitchFamily="18" charset="0"/>
                            </a:rPr>
                          </m:ctrlPr>
                        </m:fPr>
                        <m:num>
                          <m:r>
                            <a:rPr lang="es-ES" sz="1600" b="0" i="1" smtClean="0">
                              <a:latin typeface="Cambria Math" panose="02040503050406030204" pitchFamily="18" charset="0"/>
                            </a:rPr>
                            <m:t>1</m:t>
                          </m:r>
                        </m:num>
                        <m:den>
                          <m:r>
                            <a:rPr lang="es-ES" sz="1600" b="0" i="1" smtClean="0">
                              <a:latin typeface="Cambria Math" panose="02040503050406030204" pitchFamily="18" charset="0"/>
                            </a:rPr>
                            <m:t>2</m:t>
                          </m:r>
                        </m:den>
                      </m:f>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𝑚</m:t>
                          </m:r>
                        </m:e>
                        <m:sub>
                          <m:r>
                            <a:rPr lang="es-ES" sz="1600" b="0" i="1" smtClean="0">
                              <a:latin typeface="Cambria Math" panose="02040503050406030204" pitchFamily="18" charset="0"/>
                            </a:rPr>
                            <m:t>𝑒</m:t>
                          </m:r>
                        </m:sub>
                      </m:sSub>
                      <m:sSubSup>
                        <m:sSubSupPr>
                          <m:ctrlPr>
                            <a:rPr lang="es-ES" sz="1600" b="0" i="1" smtClean="0">
                              <a:latin typeface="Cambria Math" panose="02040503050406030204" pitchFamily="18" charset="0"/>
                            </a:rPr>
                          </m:ctrlPr>
                        </m:sSubSupPr>
                        <m:e>
                          <m:r>
                            <a:rPr lang="es-ES" sz="1600" b="0" i="1" smtClean="0">
                              <a:latin typeface="Cambria Math" panose="02040503050406030204" pitchFamily="18" charset="0"/>
                            </a:rPr>
                            <m:t>𝑣</m:t>
                          </m:r>
                        </m:e>
                        <m:sub>
                          <m:r>
                            <a:rPr lang="es-ES" sz="1600" b="0" i="1" smtClean="0">
                              <a:latin typeface="Cambria Math" panose="02040503050406030204" pitchFamily="18" charset="0"/>
                            </a:rPr>
                            <m:t>𝑒</m:t>
                          </m:r>
                        </m:sub>
                        <m:sup>
                          <m:r>
                            <a:rPr lang="es-ES" sz="1600" b="0" i="1" smtClean="0">
                              <a:latin typeface="Cambria Math" panose="02040503050406030204" pitchFamily="18" charset="0"/>
                            </a:rPr>
                            <m:t>2</m:t>
                          </m:r>
                        </m:sup>
                      </m:sSubSup>
                      <m:r>
                        <a:rPr lang="es-ES" sz="1600" b="0" i="1" smtClean="0">
                          <a:latin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    </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𝑣</m:t>
                          </m:r>
                        </m:e>
                        <m:sub>
                          <m:r>
                            <a:rPr lang="es-ES" sz="1600" b="0" i="1" smtClean="0">
                              <a:latin typeface="Cambria Math" panose="02040503050406030204" pitchFamily="18" charset="0"/>
                              <a:ea typeface="Cambria Math" panose="02040503050406030204" pitchFamily="18" charset="0"/>
                            </a:rPr>
                            <m:t>𝑒</m:t>
                          </m:r>
                        </m:sub>
                      </m:sSub>
                      <m:r>
                        <a:rPr lang="es-ES" sz="1600" b="0" i="1" smtClean="0">
                          <a:latin typeface="Cambria Math" panose="02040503050406030204" pitchFamily="18" charset="0"/>
                          <a:ea typeface="Cambria Math" panose="02040503050406030204" pitchFamily="18" charset="0"/>
                        </a:rPr>
                        <m:t>=</m:t>
                      </m:r>
                      <m:rad>
                        <m:radPr>
                          <m:degHide m:val="on"/>
                          <m:ctrlPr>
                            <a:rPr lang="es-ES" sz="1600" b="0" i="1" smtClean="0">
                              <a:latin typeface="Cambria Math" panose="02040503050406030204" pitchFamily="18" charset="0"/>
                              <a:ea typeface="Cambria Math" panose="02040503050406030204" pitchFamily="18" charset="0"/>
                            </a:rPr>
                          </m:ctrlPr>
                        </m:radPr>
                        <m:deg/>
                        <m:e>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2</m:t>
                              </m:r>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𝐸</m:t>
                                  </m:r>
                                </m:e>
                                <m:sub>
                                  <m:r>
                                    <a:rPr lang="es-ES" sz="1600" b="0" i="1" smtClean="0">
                                      <a:latin typeface="Cambria Math" panose="02040503050406030204" pitchFamily="18" charset="0"/>
                                      <a:ea typeface="Cambria Math" panose="02040503050406030204" pitchFamily="18" charset="0"/>
                                    </a:rPr>
                                    <m:t>𝐶</m:t>
                                  </m:r>
                                </m:sub>
                              </m:sSub>
                            </m:num>
                            <m:den>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𝑚</m:t>
                                  </m:r>
                                </m:e>
                                <m:sub>
                                  <m:r>
                                    <a:rPr lang="es-ES" sz="1600" b="0" i="1" smtClean="0">
                                      <a:latin typeface="Cambria Math" panose="02040503050406030204" pitchFamily="18" charset="0"/>
                                      <a:ea typeface="Cambria Math" panose="02040503050406030204" pitchFamily="18" charset="0"/>
                                    </a:rPr>
                                    <m:t>𝑒</m:t>
                                  </m:r>
                                </m:sub>
                              </m:sSub>
                            </m:den>
                          </m:f>
                        </m:e>
                      </m:rad>
                      <m:r>
                        <a:rPr lang="es-ES" sz="1600" b="0" i="1" smtClean="0">
                          <a:latin typeface="Cambria Math" panose="02040503050406030204" pitchFamily="18" charset="0"/>
                          <a:ea typeface="Cambria Math" panose="02040503050406030204" pitchFamily="18" charset="0"/>
                        </a:rPr>
                        <m:t>=</m:t>
                      </m:r>
                      <m:rad>
                        <m:radPr>
                          <m:degHide m:val="on"/>
                          <m:ctrlPr>
                            <a:rPr lang="es-ES" sz="1600" b="0" i="1" smtClean="0">
                              <a:latin typeface="Cambria Math" panose="02040503050406030204" pitchFamily="18" charset="0"/>
                              <a:ea typeface="Cambria Math" panose="02040503050406030204" pitchFamily="18" charset="0"/>
                            </a:rPr>
                          </m:ctrlPr>
                        </m:radPr>
                        <m:deg/>
                        <m:e>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2·</m:t>
                              </m:r>
                              <m:r>
                                <a:rPr lang="es-ES" sz="1600" i="1">
                                  <a:latin typeface="Cambria Math" panose="02040503050406030204" pitchFamily="18" charset="0"/>
                                  <a:ea typeface="Cambria Math" panose="02040503050406030204" pitchFamily="18" charset="0"/>
                                </a:rPr>
                                <m:t>5,6·</m:t>
                              </m:r>
                              <m:sSup>
                                <m:sSupPr>
                                  <m:ctrlPr>
                                    <a:rPr lang="es-ES" sz="1600" i="1">
                                      <a:latin typeface="Cambria Math" panose="02040503050406030204" pitchFamily="18" charset="0"/>
                                      <a:ea typeface="Cambria Math" panose="02040503050406030204" pitchFamily="18" charset="0"/>
                                    </a:rPr>
                                  </m:ctrlPr>
                                </m:sSupPr>
                                <m:e>
                                  <m:r>
                                    <a:rPr lang="es-ES" sz="1600" i="1">
                                      <a:latin typeface="Cambria Math" panose="02040503050406030204" pitchFamily="18" charset="0"/>
                                      <a:ea typeface="Cambria Math" panose="02040503050406030204" pitchFamily="18" charset="0"/>
                                    </a:rPr>
                                    <m:t>10</m:t>
                                  </m:r>
                                </m:e>
                                <m:sup>
                                  <m:r>
                                    <a:rPr lang="es-ES" sz="1600" i="1">
                                      <a:latin typeface="Cambria Math" panose="02040503050406030204" pitchFamily="18" charset="0"/>
                                      <a:ea typeface="Cambria Math" panose="02040503050406030204" pitchFamily="18" charset="0"/>
                                    </a:rPr>
                                    <m:t>−16</m:t>
                                  </m:r>
                                </m:sup>
                              </m:sSup>
                            </m:num>
                            <m:den>
                              <m:r>
                                <a:rPr lang="es-ES" sz="1600" b="0" i="1" smtClean="0">
                                  <a:latin typeface="Cambria Math" panose="02040503050406030204" pitchFamily="18" charset="0"/>
                                  <a:ea typeface="Cambria Math" panose="02040503050406030204" pitchFamily="18" charset="0"/>
                                </a:rPr>
                                <m:t>9,1·</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10</m:t>
                                  </m:r>
                                </m:e>
                                <m:sup>
                                  <m:r>
                                    <a:rPr lang="es-ES" sz="1600" b="0" i="1" smtClean="0">
                                      <a:latin typeface="Cambria Math" panose="02040503050406030204" pitchFamily="18" charset="0"/>
                                      <a:ea typeface="Cambria Math" panose="02040503050406030204" pitchFamily="18" charset="0"/>
                                    </a:rPr>
                                    <m:t>−31</m:t>
                                  </m:r>
                                </m:sup>
                              </m:sSup>
                            </m:den>
                          </m:f>
                        </m:e>
                      </m:rad>
                      <m:r>
                        <a:rPr lang="es-ES" sz="1600" b="0" i="1" smtClean="0">
                          <a:latin typeface="Cambria Math" panose="02040503050406030204" pitchFamily="18" charset="0"/>
                          <a:ea typeface="Cambria Math" panose="02040503050406030204" pitchFamily="18" charset="0"/>
                        </a:rPr>
                        <m:t>=3,51·</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10</m:t>
                          </m:r>
                        </m:e>
                        <m:sup>
                          <m:r>
                            <a:rPr lang="es-ES" sz="1600" b="0" i="1" smtClean="0">
                              <a:latin typeface="Cambria Math" panose="02040503050406030204" pitchFamily="18" charset="0"/>
                              <a:ea typeface="Cambria Math" panose="02040503050406030204" pitchFamily="18" charset="0"/>
                            </a:rPr>
                            <m:t>7</m:t>
                          </m:r>
                        </m:sup>
                      </m:sSup>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𝑚</m:t>
                      </m:r>
                      <m:r>
                        <a:rPr lang="es-ES" sz="1600" b="0" i="1" smtClean="0">
                          <a:latin typeface="Cambria Math" panose="02040503050406030204" pitchFamily="18" charset="0"/>
                          <a:ea typeface="Cambria Math" panose="02040503050406030204" pitchFamily="18" charset="0"/>
                        </a:rPr>
                        <m:t> </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𝑠</m:t>
                          </m:r>
                        </m:e>
                        <m:sup>
                          <m:r>
                            <a:rPr lang="es-ES" sz="1600" b="0" i="1" smtClean="0">
                              <a:latin typeface="Cambria Math" panose="02040503050406030204" pitchFamily="18" charset="0"/>
                              <a:ea typeface="Cambria Math" panose="02040503050406030204" pitchFamily="18" charset="0"/>
                            </a:rPr>
                            <m:t>−1</m:t>
                          </m:r>
                        </m:sup>
                      </m:sSup>
                    </m:oMath>
                  </m:oMathPara>
                </a14:m>
                <a:endParaRPr lang="es-ES" sz="1600" dirty="0"/>
              </a:p>
            </p:txBody>
          </p:sp>
        </mc:Choice>
        <mc:Fallback xmlns="">
          <p:sp>
            <p:nvSpPr>
              <p:cNvPr id="5" name="CuadroTexto 4"/>
              <p:cNvSpPr txBox="1">
                <a:spLocks noRot="1" noChangeAspect="1" noMove="1" noResize="1" noEditPoints="1" noAdjustHandles="1" noChangeArrowheads="1" noChangeShapeType="1" noTextEdit="1"/>
              </p:cNvSpPr>
              <p:nvPr/>
            </p:nvSpPr>
            <p:spPr>
              <a:xfrm>
                <a:off x="1481792" y="4393155"/>
                <a:ext cx="6082114" cy="744243"/>
              </a:xfrm>
              <a:prstGeom prst="rect">
                <a:avLst/>
              </a:prstGeom>
              <a:blipFill>
                <a:blip r:embed="rId3"/>
                <a:stretch>
                  <a:fillRect/>
                </a:stretch>
              </a:blipFill>
            </p:spPr>
            <p:txBody>
              <a:bodyPr/>
              <a:lstStyle/>
              <a:p>
                <a:r>
                  <a:rPr lang="es-ES">
                    <a:noFill/>
                  </a:rPr>
                  <a:t> </a:t>
                </a:r>
              </a:p>
            </p:txBody>
          </p:sp>
        </mc:Fallback>
      </mc:AlternateContent>
      <p:sp>
        <p:nvSpPr>
          <p:cNvPr id="11" name="Rectángulo 10"/>
          <p:cNvSpPr/>
          <p:nvPr/>
        </p:nvSpPr>
        <p:spPr>
          <a:xfrm>
            <a:off x="454641" y="5286064"/>
            <a:ext cx="4243469" cy="338554"/>
          </a:xfrm>
          <a:prstGeom prst="rect">
            <a:avLst/>
          </a:prstGeom>
        </p:spPr>
        <p:txBody>
          <a:bodyPr wrap="none">
            <a:spAutoFit/>
          </a:bodyPr>
          <a:lstStyle/>
          <a:p>
            <a:r>
              <a:rPr lang="es-ES" sz="1600" dirty="0" smtClean="0">
                <a:latin typeface="+mj-lt"/>
              </a:rPr>
              <a:t>Si </a:t>
            </a:r>
            <a:r>
              <a:rPr lang="es-ES" sz="1600" dirty="0">
                <a:latin typeface="+mj-lt"/>
              </a:rPr>
              <a:t>no tenemos en cuenta </a:t>
            </a:r>
            <a:r>
              <a:rPr lang="es-ES" sz="1600" dirty="0" smtClean="0">
                <a:latin typeface="+mj-lt"/>
              </a:rPr>
              <a:t>el efecto relativista:</a:t>
            </a:r>
            <a:endParaRPr lang="es-ES" sz="1600" dirty="0">
              <a:latin typeface="+mj-lt"/>
            </a:endParaRPr>
          </a:p>
        </p:txBody>
      </p:sp>
      <mc:AlternateContent xmlns:mc="http://schemas.openxmlformats.org/markup-compatibility/2006" xmlns:a14="http://schemas.microsoft.com/office/drawing/2010/main">
        <mc:Choice Requires="a14">
          <p:sp>
            <p:nvSpPr>
              <p:cNvPr id="12" name="CuadroTexto 11"/>
              <p:cNvSpPr txBox="1"/>
              <p:nvPr/>
            </p:nvSpPr>
            <p:spPr>
              <a:xfrm>
                <a:off x="2353453" y="5773284"/>
                <a:ext cx="4751301" cy="5356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600" b="1" i="1" smtClean="0">
                          <a:latin typeface="Cambria Math" panose="02040503050406030204" pitchFamily="18" charset="0"/>
                          <a:ea typeface="Cambria Math" panose="02040503050406030204" pitchFamily="18" charset="0"/>
                        </a:rPr>
                        <m:t>𝝀</m:t>
                      </m:r>
                      <m:r>
                        <a:rPr lang="es-ES" sz="1600" b="0" i="1" smtClean="0">
                          <a:latin typeface="Cambria Math" panose="02040503050406030204" pitchFamily="18" charset="0"/>
                          <a:ea typeface="Cambria Math" panose="02040503050406030204" pitchFamily="18" charset="0"/>
                        </a:rPr>
                        <m:t>=</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h</m:t>
                          </m:r>
                        </m:num>
                        <m:den>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𝑚</m:t>
                              </m:r>
                            </m:e>
                            <m:sub>
                              <m:r>
                                <a:rPr lang="es-ES" sz="1600" b="0" i="1" smtClean="0">
                                  <a:latin typeface="Cambria Math" panose="02040503050406030204" pitchFamily="18" charset="0"/>
                                  <a:ea typeface="Cambria Math" panose="02040503050406030204" pitchFamily="18" charset="0"/>
                                </a:rPr>
                                <m:t>𝑒</m:t>
                              </m:r>
                            </m:sub>
                          </m:sSub>
                          <m:sSub>
                            <m:sSubPr>
                              <m:ctrlPr>
                                <a:rPr lang="es-ES" sz="1600" b="0" i="1" smtClean="0">
                                  <a:latin typeface="Cambria Math" panose="02040503050406030204" pitchFamily="18" charset="0"/>
                                  <a:ea typeface="Cambria Math" panose="02040503050406030204" pitchFamily="18" charset="0"/>
                                </a:rPr>
                              </m:ctrlPr>
                            </m:sSubPr>
                            <m:e>
                              <m:r>
                                <a:rPr lang="es-ES" sz="1600" b="0" i="1" smtClean="0">
                                  <a:latin typeface="Cambria Math" panose="02040503050406030204" pitchFamily="18" charset="0"/>
                                  <a:ea typeface="Cambria Math" panose="02040503050406030204" pitchFamily="18" charset="0"/>
                                </a:rPr>
                                <m:t>𝑣</m:t>
                              </m:r>
                            </m:e>
                            <m:sub>
                              <m:r>
                                <a:rPr lang="es-ES" sz="1600" b="0" i="1" smtClean="0">
                                  <a:latin typeface="Cambria Math" panose="02040503050406030204" pitchFamily="18" charset="0"/>
                                  <a:ea typeface="Cambria Math" panose="02040503050406030204" pitchFamily="18" charset="0"/>
                                </a:rPr>
                                <m:t>𝑒</m:t>
                              </m:r>
                            </m:sub>
                          </m:sSub>
                        </m:den>
                      </m:f>
                      <m:r>
                        <a:rPr lang="es-ES" sz="1600" b="0" i="1" smtClean="0">
                          <a:latin typeface="Cambria Math" panose="02040503050406030204" pitchFamily="18" charset="0"/>
                          <a:ea typeface="Cambria Math" panose="02040503050406030204" pitchFamily="18" charset="0"/>
                        </a:rPr>
                        <m:t>=</m:t>
                      </m:r>
                      <m:f>
                        <m:fPr>
                          <m:ctrlPr>
                            <a:rPr lang="es-ES" sz="1600" b="0" i="1" smtClean="0">
                              <a:latin typeface="Cambria Math" panose="02040503050406030204" pitchFamily="18" charset="0"/>
                              <a:ea typeface="Cambria Math" panose="02040503050406030204" pitchFamily="18" charset="0"/>
                            </a:rPr>
                          </m:ctrlPr>
                        </m:fPr>
                        <m:num>
                          <m:r>
                            <a:rPr lang="es-ES" sz="1600" b="0" i="1" smtClean="0">
                              <a:latin typeface="Cambria Math" panose="02040503050406030204" pitchFamily="18" charset="0"/>
                              <a:ea typeface="Cambria Math" panose="02040503050406030204" pitchFamily="18" charset="0"/>
                            </a:rPr>
                            <m:t>6,63·</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10</m:t>
                              </m:r>
                            </m:e>
                            <m:sup>
                              <m:r>
                                <a:rPr lang="es-ES" sz="1600" b="0" i="1" smtClean="0">
                                  <a:latin typeface="Cambria Math" panose="02040503050406030204" pitchFamily="18" charset="0"/>
                                  <a:ea typeface="Cambria Math" panose="02040503050406030204" pitchFamily="18" charset="0"/>
                                </a:rPr>
                                <m:t>−34</m:t>
                              </m:r>
                            </m:sup>
                          </m:sSup>
                        </m:num>
                        <m:den>
                          <m:r>
                            <a:rPr lang="es-ES" sz="1600" i="1">
                              <a:latin typeface="Cambria Math" panose="02040503050406030204" pitchFamily="18" charset="0"/>
                              <a:ea typeface="Cambria Math" panose="02040503050406030204" pitchFamily="18" charset="0"/>
                            </a:rPr>
                            <m:t>9,1·</m:t>
                          </m:r>
                          <m:sSup>
                            <m:sSupPr>
                              <m:ctrlPr>
                                <a:rPr lang="es-ES" sz="1600" i="1">
                                  <a:latin typeface="Cambria Math" panose="02040503050406030204" pitchFamily="18" charset="0"/>
                                  <a:ea typeface="Cambria Math" panose="02040503050406030204" pitchFamily="18" charset="0"/>
                                </a:rPr>
                              </m:ctrlPr>
                            </m:sSupPr>
                            <m:e>
                              <m:r>
                                <a:rPr lang="es-ES" sz="1600" i="1">
                                  <a:latin typeface="Cambria Math" panose="02040503050406030204" pitchFamily="18" charset="0"/>
                                  <a:ea typeface="Cambria Math" panose="02040503050406030204" pitchFamily="18" charset="0"/>
                                </a:rPr>
                                <m:t>10</m:t>
                              </m:r>
                            </m:e>
                            <m:sup>
                              <m:r>
                                <a:rPr lang="es-ES" sz="1600" i="1">
                                  <a:latin typeface="Cambria Math" panose="02040503050406030204" pitchFamily="18" charset="0"/>
                                  <a:ea typeface="Cambria Math" panose="02040503050406030204" pitchFamily="18" charset="0"/>
                                </a:rPr>
                                <m:t>−31</m:t>
                              </m:r>
                            </m:sup>
                          </m:sSup>
                          <m:r>
                            <a:rPr lang="es-ES" sz="1600" b="0" i="1" smtClean="0">
                              <a:latin typeface="Cambria Math" panose="02040503050406030204" pitchFamily="18" charset="0"/>
                              <a:ea typeface="Cambria Math" panose="02040503050406030204" pitchFamily="18" charset="0"/>
                            </a:rPr>
                            <m:t>·</m:t>
                          </m:r>
                          <m:r>
                            <a:rPr lang="es-ES" sz="1600" i="1">
                              <a:latin typeface="Cambria Math" panose="02040503050406030204" pitchFamily="18" charset="0"/>
                              <a:ea typeface="Cambria Math" panose="02040503050406030204" pitchFamily="18" charset="0"/>
                            </a:rPr>
                            <m:t>3,51·</m:t>
                          </m:r>
                          <m:sSup>
                            <m:sSupPr>
                              <m:ctrlPr>
                                <a:rPr lang="es-ES" sz="1600" i="1">
                                  <a:latin typeface="Cambria Math" panose="02040503050406030204" pitchFamily="18" charset="0"/>
                                  <a:ea typeface="Cambria Math" panose="02040503050406030204" pitchFamily="18" charset="0"/>
                                </a:rPr>
                              </m:ctrlPr>
                            </m:sSupPr>
                            <m:e>
                              <m:r>
                                <a:rPr lang="es-ES" sz="1600" i="1">
                                  <a:latin typeface="Cambria Math" panose="02040503050406030204" pitchFamily="18" charset="0"/>
                                  <a:ea typeface="Cambria Math" panose="02040503050406030204" pitchFamily="18" charset="0"/>
                                </a:rPr>
                                <m:t>10</m:t>
                              </m:r>
                            </m:e>
                            <m:sup>
                              <m:r>
                                <a:rPr lang="es-ES" sz="1600" i="1">
                                  <a:latin typeface="Cambria Math" panose="02040503050406030204" pitchFamily="18" charset="0"/>
                                  <a:ea typeface="Cambria Math" panose="02040503050406030204" pitchFamily="18" charset="0"/>
                                </a:rPr>
                                <m:t>7</m:t>
                              </m:r>
                            </m:sup>
                          </m:sSup>
                        </m:den>
                      </m:f>
                      <m:r>
                        <a:rPr lang="es-ES" sz="1600" b="0" i="1" smtClean="0">
                          <a:latin typeface="Cambria Math" panose="02040503050406030204" pitchFamily="18" charset="0"/>
                          <a:ea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𝟐</m:t>
                      </m:r>
                      <m:r>
                        <a:rPr lang="es-ES" sz="1600" b="1" i="1" smtClean="0">
                          <a:latin typeface="Cambria Math" panose="02040503050406030204" pitchFamily="18" charset="0"/>
                          <a:ea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𝟎𝟖</m:t>
                      </m:r>
                      <m:r>
                        <a:rPr lang="es-ES" sz="1600" b="1" i="1" smtClean="0">
                          <a:latin typeface="Cambria Math" panose="02040503050406030204" pitchFamily="18" charset="0"/>
                          <a:ea typeface="Cambria Math" panose="02040503050406030204" pitchFamily="18" charset="0"/>
                        </a:rPr>
                        <m:t>·</m:t>
                      </m:r>
                      <m:sSup>
                        <m:sSupPr>
                          <m:ctrlPr>
                            <a:rPr lang="es-ES" sz="1600" b="1" i="1" smtClean="0">
                              <a:latin typeface="Cambria Math" panose="02040503050406030204" pitchFamily="18" charset="0"/>
                              <a:ea typeface="Cambria Math" panose="02040503050406030204" pitchFamily="18" charset="0"/>
                            </a:rPr>
                          </m:ctrlPr>
                        </m:sSupPr>
                        <m:e>
                          <m:r>
                            <a:rPr lang="es-ES" sz="1600" b="1" i="1" smtClean="0">
                              <a:latin typeface="Cambria Math" panose="02040503050406030204" pitchFamily="18" charset="0"/>
                              <a:ea typeface="Cambria Math" panose="02040503050406030204" pitchFamily="18" charset="0"/>
                            </a:rPr>
                            <m:t>𝟏𝟎</m:t>
                          </m:r>
                        </m:e>
                        <m:sup>
                          <m:r>
                            <a:rPr lang="es-ES" sz="1600" b="1" i="1" smtClean="0">
                              <a:latin typeface="Cambria Math" panose="02040503050406030204" pitchFamily="18" charset="0"/>
                              <a:ea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𝟏𝟏</m:t>
                          </m:r>
                        </m:sup>
                      </m:sSup>
                      <m:r>
                        <a:rPr lang="es-ES" sz="1600" b="1" i="1" smtClean="0">
                          <a:latin typeface="Cambria Math" panose="02040503050406030204" pitchFamily="18" charset="0"/>
                          <a:ea typeface="Cambria Math" panose="02040503050406030204" pitchFamily="18" charset="0"/>
                        </a:rPr>
                        <m:t> </m:t>
                      </m:r>
                      <m:r>
                        <a:rPr lang="es-ES" sz="1600" b="1" i="1" smtClean="0">
                          <a:latin typeface="Cambria Math" panose="02040503050406030204" pitchFamily="18" charset="0"/>
                          <a:ea typeface="Cambria Math" panose="02040503050406030204" pitchFamily="18" charset="0"/>
                        </a:rPr>
                        <m:t>𝒎</m:t>
                      </m:r>
                    </m:oMath>
                  </m:oMathPara>
                </a14:m>
                <a:endParaRPr lang="es-ES" sz="1600" b="1" dirty="0"/>
              </a:p>
            </p:txBody>
          </p:sp>
        </mc:Choice>
        <mc:Fallback xmlns="">
          <p:sp>
            <p:nvSpPr>
              <p:cNvPr id="12" name="CuadroTexto 11"/>
              <p:cNvSpPr txBox="1">
                <a:spLocks noRot="1" noChangeAspect="1" noMove="1" noResize="1" noEditPoints="1" noAdjustHandles="1" noChangeArrowheads="1" noChangeShapeType="1" noTextEdit="1"/>
              </p:cNvSpPr>
              <p:nvPr/>
            </p:nvSpPr>
            <p:spPr>
              <a:xfrm>
                <a:off x="2353453" y="5773284"/>
                <a:ext cx="4751301" cy="535659"/>
              </a:xfrm>
              <a:prstGeom prst="rect">
                <a:avLst/>
              </a:prstGeom>
              <a:blipFill>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2402237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3</a:t>
            </a:r>
            <a:r>
              <a:rPr lang="es-ES" sz="1600" b="1" dirty="0" smtClean="0">
                <a:solidFill>
                  <a:schemeClr val="bg1"/>
                </a:solidFill>
              </a:rPr>
              <a:t>. </a:t>
            </a:r>
            <a:r>
              <a:rPr lang="es-ES" sz="1600" b="1" dirty="0">
                <a:solidFill>
                  <a:schemeClr val="bg1"/>
                </a:solidFill>
              </a:rPr>
              <a:t>N</a:t>
            </a:r>
            <a:r>
              <a:rPr lang="es-ES" sz="1600" b="1" dirty="0" smtClean="0">
                <a:solidFill>
                  <a:schemeClr val="bg1"/>
                </a:solidFill>
              </a:rPr>
              <a:t>acimiento de la Mecánica Cuántica</a:t>
            </a:r>
            <a:endParaRPr lang="es-ES" sz="1600" b="1" dirty="0">
              <a:solidFill>
                <a:schemeClr val="bg1"/>
              </a:solidFill>
            </a:endParaRPr>
          </a:p>
        </p:txBody>
      </p:sp>
      <mc:AlternateContent xmlns:mc="http://schemas.openxmlformats.org/markup-compatibility/2006" xmlns:a14="http://schemas.microsoft.com/office/drawing/2010/main">
        <mc:Choice Requires="a14">
          <p:graphicFrame>
            <p:nvGraphicFramePr>
              <p:cNvPr id="13" name="Tabla 12"/>
              <p:cNvGraphicFramePr>
                <a:graphicFrameLocks noGrp="1"/>
              </p:cNvGraphicFramePr>
              <p:nvPr>
                <p:extLst>
                  <p:ext uri="{D42A27DB-BD31-4B8C-83A1-F6EECF244321}">
                    <p14:modId xmlns:p14="http://schemas.microsoft.com/office/powerpoint/2010/main" val="1937345017"/>
                  </p:ext>
                </p:extLst>
              </p:nvPr>
            </p:nvGraphicFramePr>
            <p:xfrm>
              <a:off x="508000" y="1206500"/>
              <a:ext cx="8178801" cy="3688080"/>
            </p:xfrm>
            <a:graphic>
              <a:graphicData uri="http://schemas.openxmlformats.org/drawingml/2006/table">
                <a:tbl>
                  <a:tblPr firstRow="1" bandRow="1">
                    <a:tableStyleId>{7DF18680-E054-41AD-8BC1-D1AEF772440D}</a:tableStyleId>
                  </a:tblPr>
                  <a:tblGrid>
                    <a:gridCol w="419100">
                      <a:extLst>
                        <a:ext uri="{9D8B030D-6E8A-4147-A177-3AD203B41FA5}">
                          <a16:colId xmlns:a16="http://schemas.microsoft.com/office/drawing/2014/main" val="2610252087"/>
                        </a:ext>
                      </a:extLst>
                    </a:gridCol>
                    <a:gridCol w="11557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1099820">
                    <a:tc>
                      <a:txBody>
                        <a:bodyPr/>
                        <a:lstStyle/>
                        <a:p>
                          <a:pPr algn="r">
                            <a:lnSpc>
                              <a:spcPct val="100000"/>
                            </a:lnSpc>
                          </a:pPr>
                          <a:r>
                            <a:rPr lang="es-ES" sz="1600" dirty="0" smtClean="0">
                              <a:latin typeface="+mn-lt"/>
                            </a:rPr>
                            <a:t>9.</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lnSpc>
                              <a:spcPct val="100000"/>
                            </a:lnSpc>
                          </a:pPr>
                          <a:r>
                            <a:rPr lang="es-ES" sz="1600" i="1" dirty="0" smtClean="0">
                              <a:latin typeface="+mn-lt"/>
                            </a:rPr>
                            <a:t>Calcule la energía cinética de un electrón cuya longitud de onda de </a:t>
                          </a:r>
                          <a:r>
                            <a:rPr lang="es-ES" sz="1600" i="1" dirty="0" err="1" smtClean="0">
                              <a:latin typeface="+mn-lt"/>
                            </a:rPr>
                            <a:t>De</a:t>
                          </a:r>
                          <a:r>
                            <a:rPr lang="es-ES" sz="1600" i="1" dirty="0" smtClean="0">
                              <a:latin typeface="+mn-lt"/>
                            </a:rPr>
                            <a:t> Broglie es </a:t>
                          </a:r>
                          <a14:m>
                            <m:oMath xmlns:m="http://schemas.openxmlformats.org/officeDocument/2006/math">
                              <m:r>
                                <a:rPr lang="es-ES" sz="1600" i="1" dirty="0" smtClean="0">
                                  <a:latin typeface="Cambria Math" panose="02040503050406030204" pitchFamily="18" charset="0"/>
                                </a:rPr>
                                <m:t>5·</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−10</m:t>
                                  </m:r>
                                </m:sup>
                              </m:sSup>
                              <m:r>
                                <a:rPr lang="es-ES" sz="1600" i="1" dirty="0" smtClean="0">
                                  <a:latin typeface="Cambria Math" panose="02040503050406030204" pitchFamily="18" charset="0"/>
                                </a:rPr>
                                <m:t> </m:t>
                              </m:r>
                              <m:r>
                                <a:rPr lang="es-ES" sz="1600" i="1" dirty="0" smtClean="0">
                                  <a:latin typeface="Cambria Math" panose="02040503050406030204" pitchFamily="18" charset="0"/>
                                </a:rPr>
                                <m:t>𝑚</m:t>
                              </m:r>
                            </m:oMath>
                          </a14:m>
                          <a:r>
                            <a:rPr lang="es-ES" sz="1600" i="1" dirty="0" smtClean="0">
                              <a:latin typeface="+mn-lt"/>
                            </a:rPr>
                            <a:t>. Razone si un protón con la misma longitud de onda asociada tendría la misma energía cinética.</a:t>
                          </a:r>
                        </a:p>
                        <a:p>
                          <a:pPr marL="0" indent="0" algn="just">
                            <a:lnSpc>
                              <a:spcPct val="100000"/>
                            </a:lnSpc>
                          </a:pPr>
                          <a:r>
                            <a:rPr lang="es-ES" sz="1600" i="1" dirty="0" smtClean="0">
                              <a:latin typeface="+mn-lt"/>
                            </a:rPr>
                            <a:t>Datos: </a:t>
                          </a:r>
                          <a14:m>
                            <m:oMath xmlns:m="http://schemas.openxmlformats.org/officeDocument/2006/math">
                              <m:r>
                                <a:rPr lang="es-ES" sz="1600" i="1" dirty="0" smtClean="0">
                                  <a:latin typeface="Cambria Math" panose="02040503050406030204" pitchFamily="18" charset="0"/>
                                </a:rPr>
                                <m:t>h</m:t>
                              </m:r>
                              <m:r>
                                <a:rPr lang="es-ES" sz="1600" i="1" dirty="0" smtClean="0">
                                  <a:latin typeface="Cambria Math" panose="02040503050406030204" pitchFamily="18" charset="0"/>
                                </a:rPr>
                                <m:t> = 6,63·</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−34</m:t>
                                  </m:r>
                                </m:sup>
                              </m:sSup>
                              <m:r>
                                <a:rPr lang="es-ES" sz="1600" i="1" dirty="0">
                                  <a:latin typeface="Cambria Math" panose="02040503050406030204" pitchFamily="18" charset="0"/>
                                </a:rPr>
                                <m:t> </m:t>
                              </m:r>
                              <m:r>
                                <a:rPr lang="es-ES" sz="1600" i="1" dirty="0">
                                  <a:latin typeface="Cambria Math" panose="02040503050406030204" pitchFamily="18" charset="0"/>
                                </a:rPr>
                                <m:t>𝐽</m:t>
                              </m:r>
                              <m:r>
                                <a:rPr lang="es-ES" sz="1600" i="1" dirty="0">
                                  <a:latin typeface="Cambria Math" panose="02040503050406030204" pitchFamily="18" charset="0"/>
                                </a:rPr>
                                <m:t> </m:t>
                              </m:r>
                              <m:r>
                                <a:rPr lang="es-ES" sz="1600" i="1" dirty="0">
                                  <a:latin typeface="Cambria Math" panose="02040503050406030204" pitchFamily="18" charset="0"/>
                                </a:rPr>
                                <m:t>𝑠</m:t>
                              </m:r>
                              <m:r>
                                <a:rPr lang="es-ES" sz="1600" i="1" dirty="0">
                                  <a:latin typeface="Cambria Math" panose="02040503050406030204" pitchFamily="18" charset="0"/>
                                </a:rPr>
                                <m:t>;</m:t>
                              </m:r>
                              <m:r>
                                <m:rPr>
                                  <m:nor/>
                                </m:rPr>
                                <a:rPr lang="es-ES" sz="1600" i="1" dirty="0" smtClean="0"/>
                                <m:t>m</m:t>
                              </m:r>
                              <m:r>
                                <m:rPr>
                                  <m:nor/>
                                </m:rPr>
                                <a:rPr lang="es-ES" sz="1600" i="1" baseline="-25000" dirty="0" smtClean="0"/>
                                <m:t>e</m:t>
                              </m:r>
                              <m:r>
                                <m:rPr>
                                  <m:nor/>
                                </m:rPr>
                                <a:rPr lang="es-ES" sz="1600" i="1" dirty="0" smtClean="0"/>
                                <m:t> = 9,1 · 10</m:t>
                              </m:r>
                              <m:r>
                                <m:rPr>
                                  <m:nor/>
                                </m:rPr>
                                <a:rPr lang="es-ES" sz="1600" i="1" baseline="30000" dirty="0" smtClean="0"/>
                                <m:t>–31</m:t>
                              </m:r>
                              <m:r>
                                <m:rPr>
                                  <m:nor/>
                                </m:rPr>
                                <a:rPr lang="es-ES" sz="1600" i="1" dirty="0" smtClean="0"/>
                                <m:t> </m:t>
                              </m:r>
                              <m:r>
                                <m:rPr>
                                  <m:nor/>
                                </m:rPr>
                                <a:rPr lang="es-ES" sz="1600" i="1" dirty="0" smtClean="0"/>
                                <m:t>kg</m:t>
                              </m:r>
                              <m:r>
                                <a:rPr lang="es-ES" sz="1600" b="0" i="1" dirty="0" smtClean="0">
                                  <a:latin typeface="Cambria Math" panose="02040503050406030204" pitchFamily="18" charset="0"/>
                                </a:rPr>
                                <m:t>;</m:t>
                              </m:r>
                              <m:r>
                                <m:rPr>
                                  <m:nor/>
                                </m:rPr>
                                <a:rPr lang="es-ES" sz="1600" b="0" i="1" dirty="0" smtClean="0">
                                  <a:latin typeface="Cambria Math" panose="02040503050406030204" pitchFamily="18" charset="0"/>
                                </a:rPr>
                                <m:t> </m:t>
                              </m:r>
                              <m:r>
                                <m:rPr>
                                  <m:nor/>
                                </m:rPr>
                                <a:rPr lang="es-ES" sz="1600" i="1" dirty="0" smtClean="0"/>
                                <m:t>m</m:t>
                              </m:r>
                              <m:r>
                                <m:rPr>
                                  <m:nor/>
                                </m:rPr>
                                <a:rPr lang="es-ES" sz="1600" b="0" i="1" baseline="-25000" dirty="0" smtClean="0"/>
                                <m:t>p</m:t>
                              </m:r>
                              <m:r>
                                <m:rPr>
                                  <m:nor/>
                                </m:rPr>
                                <a:rPr lang="es-ES" sz="1600" i="1" dirty="0" smtClean="0"/>
                                <m:t> = </m:t>
                              </m:r>
                              <m:r>
                                <m:rPr>
                                  <m:nor/>
                                </m:rPr>
                                <a:rPr lang="es-ES" sz="1600" b="0" i="1" dirty="0" smtClean="0"/>
                                <m:t>1</m:t>
                              </m:r>
                              <m:r>
                                <m:rPr>
                                  <m:nor/>
                                </m:rPr>
                                <a:rPr lang="es-ES" sz="1600" i="1" dirty="0" smtClean="0"/>
                                <m:t>,</m:t>
                              </m:r>
                              <m:r>
                                <m:rPr>
                                  <m:nor/>
                                </m:rPr>
                                <a:rPr lang="es-ES" sz="1600" b="0" i="1" dirty="0" smtClean="0"/>
                                <m:t>67</m:t>
                              </m:r>
                              <m:r>
                                <m:rPr>
                                  <m:nor/>
                                </m:rPr>
                                <a:rPr lang="es-ES" sz="1600" i="1" dirty="0" smtClean="0"/>
                                <m:t> · 10</m:t>
                              </m:r>
                              <m:r>
                                <m:rPr>
                                  <m:nor/>
                                </m:rPr>
                                <a:rPr lang="es-ES" sz="1600" i="1" baseline="30000" dirty="0" smtClean="0"/>
                                <m:t>–</m:t>
                              </m:r>
                              <m:r>
                                <m:rPr>
                                  <m:nor/>
                                </m:rPr>
                                <a:rPr lang="es-ES" sz="1600" b="0" i="1" baseline="30000" dirty="0" smtClean="0"/>
                                <m:t>27</m:t>
                              </m:r>
                              <m:r>
                                <m:rPr>
                                  <m:nor/>
                                </m:rPr>
                                <a:rPr lang="es-ES" sz="1600" i="1" dirty="0" smtClean="0"/>
                                <m:t> </m:t>
                              </m:r>
                              <m:r>
                                <m:rPr>
                                  <m:nor/>
                                </m:rPr>
                                <a:rPr lang="es-ES" sz="1600" i="1" dirty="0" smtClean="0"/>
                                <m:t>kg</m:t>
                              </m:r>
                            </m:oMath>
                          </a14:m>
                          <a:endParaRPr lang="es-ES" sz="1600" i="1" dirty="0" smtClean="0">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b="1" i="1" dirty="0" smtClean="0">
                              <a:latin typeface="+mn-lt"/>
                            </a:rPr>
                            <a:t>Sol</a:t>
                          </a:r>
                          <a:r>
                            <a:rPr lang="es-ES" sz="1600" i="1" dirty="0" smtClean="0">
                              <a:latin typeface="+mn-lt"/>
                            </a:rPr>
                            <a:t>: </a:t>
                          </a:r>
                          <a14:m>
                            <m:oMath xmlns:m="http://schemas.openxmlformats.org/officeDocument/2006/math">
                              <m:sSub>
                                <m:sSubPr>
                                  <m:ctrlPr>
                                    <a:rPr lang="es-ES" sz="160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 </m:t>
                                  </m:r>
                                  <m:r>
                                    <a:rPr lang="es-ES" sz="1600" b="0" i="1" smtClean="0">
                                      <a:solidFill>
                                        <a:schemeClr val="tx1"/>
                                      </a:solidFill>
                                      <a:latin typeface="Cambria Math" panose="02040503050406030204" pitchFamily="18" charset="0"/>
                                    </a:rPr>
                                    <m:t>𝐸</m:t>
                                  </m:r>
                                </m:e>
                                <m:sub>
                                  <m:r>
                                    <a:rPr lang="es-ES" sz="1600" b="0" i="1" smtClean="0">
                                      <a:solidFill>
                                        <a:schemeClr val="tx1"/>
                                      </a:solidFill>
                                      <a:latin typeface="Cambria Math" panose="02040503050406030204" pitchFamily="18" charset="0"/>
                                    </a:rPr>
                                    <m:t>𝐶</m:t>
                                  </m:r>
                                </m:sub>
                              </m:sSub>
                              <m:r>
                                <a:rPr lang="es-ES" sz="1600" b="0" i="1" smtClean="0">
                                  <a:solidFill>
                                    <a:schemeClr val="tx1"/>
                                  </a:solidFill>
                                  <a:latin typeface="Cambria Math" panose="02040503050406030204" pitchFamily="18" charset="0"/>
                                </a:rPr>
                                <m:t>=9,66·</m:t>
                              </m:r>
                              <m:sSup>
                                <m:sSupPr>
                                  <m:ctrlPr>
                                    <a:rPr lang="es-ES" sz="1600" b="0" i="1" smtClean="0">
                                      <a:solidFill>
                                        <a:schemeClr val="tx1"/>
                                      </a:solidFill>
                                      <a:latin typeface="Cambria Math" panose="02040503050406030204" pitchFamily="18" charset="0"/>
                                    </a:rPr>
                                  </m:ctrlPr>
                                </m:sSupPr>
                                <m:e>
                                  <m:r>
                                    <a:rPr lang="es-ES" sz="1600" b="0" i="1" smtClean="0">
                                      <a:solidFill>
                                        <a:schemeClr val="tx1"/>
                                      </a:solidFill>
                                      <a:latin typeface="Cambria Math" panose="02040503050406030204" pitchFamily="18" charset="0"/>
                                    </a:rPr>
                                    <m:t>10</m:t>
                                  </m:r>
                                </m:e>
                                <m:sup>
                                  <m:r>
                                    <a:rPr lang="es-ES" sz="1600" b="0" i="1" smtClean="0">
                                      <a:solidFill>
                                        <a:schemeClr val="tx1"/>
                                      </a:solidFill>
                                      <a:latin typeface="Cambria Math" panose="02040503050406030204" pitchFamily="18" charset="0"/>
                                    </a:rPr>
                                    <m:t>−19</m:t>
                                  </m:r>
                                </m:sup>
                              </m:sSup>
                              <m:r>
                                <a:rPr lang="es-ES" sz="1600" b="0" i="1" smtClean="0">
                                  <a:solidFill>
                                    <a:schemeClr val="tx1"/>
                                  </a:solidFill>
                                  <a:latin typeface="Cambria Math" panose="02040503050406030204" pitchFamily="18" charset="0"/>
                                </a:rPr>
                                <m:t> </m:t>
                              </m:r>
                              <m:r>
                                <a:rPr lang="es-ES" sz="1600" b="0" i="1" smtClean="0">
                                  <a:solidFill>
                                    <a:schemeClr val="tx1"/>
                                  </a:solidFill>
                                  <a:latin typeface="Cambria Math" panose="02040503050406030204" pitchFamily="18" charset="0"/>
                                </a:rPr>
                                <m:t>𝐽</m:t>
                              </m:r>
                            </m:oMath>
                          </a14:m>
                          <a:endParaRPr lang="es-ES" sz="1600" dirty="0" smtClean="0">
                            <a:solidFill>
                              <a:srgbClr val="C00000"/>
                            </a:solidFill>
                          </a:endParaRPr>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1757680">
                    <a:tc>
                      <a:txBody>
                        <a:bodyPr/>
                        <a:lstStyle/>
                        <a:p>
                          <a:pPr algn="r">
                            <a:lnSpc>
                              <a:spcPct val="100000"/>
                            </a:lnSpc>
                          </a:pPr>
                          <a:r>
                            <a:rPr lang="es-ES" sz="1600" b="0" dirty="0" smtClean="0">
                              <a:solidFill>
                                <a:schemeClr val="tx1"/>
                              </a:solidFill>
                              <a:latin typeface="+mn-lt"/>
                            </a:rPr>
                            <a:t>10.</a:t>
                          </a:r>
                          <a:endParaRPr lang="es-ES" sz="1600" b="0" dirty="0">
                            <a:solidFill>
                              <a:schemeClr val="tx1"/>
                            </a:solidFill>
                            <a:latin typeface="+mn-lt"/>
                          </a:endParaRPr>
                        </a:p>
                      </a:txBody>
                      <a:tcPr marL="18000">
                        <a:lnL w="12700" cap="flat" cmpd="sng" algn="ctr">
                          <a:solidFill>
                            <a:srgbClr val="0070C0"/>
                          </a:solidFill>
                          <a:prstDash val="solid"/>
                          <a:round/>
                          <a:headEnd type="none" w="med" len="med"/>
                          <a:tailEnd type="none" w="med" len="med"/>
                        </a:lnL>
                        <a:lnB w="12700" cap="flat" cmpd="sng" algn="ctr">
                          <a:solidFill>
                            <a:srgbClr val="0099FF"/>
                          </a:solidFill>
                          <a:prstDash val="solid"/>
                          <a:round/>
                          <a:headEnd type="none" w="med" len="med"/>
                          <a:tailEnd type="none" w="med" len="med"/>
                        </a:lnB>
                        <a:noFill/>
                      </a:tcPr>
                    </a:tc>
                    <a:tc gridSpan="2">
                      <a:txBody>
                        <a:bodyPr/>
                        <a:lstStyle/>
                        <a:p>
                          <a:pPr marL="0" indent="0" algn="just"/>
                          <a:r>
                            <a:rPr lang="es-ES" sz="1600" dirty="0" smtClean="0"/>
                            <a:t>Un haz de electrones se acelera desde el reposo con una diferencia de potencial. Tras ese proceso la longitud de onda asociada a los electrones es de </a:t>
                          </a:r>
                          <a14:m>
                            <m:oMath xmlns:m="http://schemas.openxmlformats.org/officeDocument/2006/math">
                              <m:r>
                                <a:rPr lang="es-ES" sz="1600" i="1" dirty="0" smtClean="0">
                                  <a:latin typeface="Cambria Math" panose="02040503050406030204" pitchFamily="18" charset="0"/>
                                </a:rPr>
                                <m:t>8</m:t>
                              </m:r>
                              <m:r>
                                <a:rPr lang="es-ES" sz="1600" i="1" dirty="0">
                                  <a:latin typeface="Cambria Math" panose="02040503050406030204" pitchFamily="18" charset="0"/>
                                </a:rPr>
                                <m:t>·</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−1</m:t>
                                  </m:r>
                                  <m:r>
                                    <a:rPr lang="es-ES" sz="1600" b="0" i="1" dirty="0" smtClean="0">
                                      <a:latin typeface="Cambria Math" panose="02040503050406030204" pitchFamily="18" charset="0"/>
                                    </a:rPr>
                                    <m:t>1</m:t>
                                  </m:r>
                                </m:sup>
                              </m:sSup>
                              <m:r>
                                <a:rPr lang="es-ES" sz="1600" i="1" dirty="0">
                                  <a:latin typeface="Cambria Math" panose="02040503050406030204" pitchFamily="18" charset="0"/>
                                </a:rPr>
                                <m:t> </m:t>
                              </m:r>
                              <m:r>
                                <a:rPr lang="es-ES" sz="1600" i="1" dirty="0">
                                  <a:latin typeface="Cambria Math" panose="02040503050406030204" pitchFamily="18" charset="0"/>
                                </a:rPr>
                                <m:t>𝑚</m:t>
                              </m:r>
                            </m:oMath>
                          </a14:m>
                          <a:r>
                            <a:rPr lang="es-ES" sz="1600" dirty="0" smtClean="0"/>
                            <a:t>. Haga un análisis energético del proceso y determine la diferencia de potencial aplicada a los electrones. Si un haz de protones se acelera con esa diferencia de potencial determine la longitud de onda asociada a los protones.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smtClean="0"/>
                            <a:t>Datos</a:t>
                          </a:r>
                          <a:r>
                            <a:rPr lang="es-ES" sz="1600" dirty="0"/>
                            <a:t>:</a:t>
                          </a:r>
                          <a:r>
                            <a:rPr lang="es-ES" sz="1600" baseline="0" dirty="0" smtClean="0"/>
                            <a:t> </a:t>
                          </a:r>
                          <a14:m>
                            <m:oMath xmlns:m="http://schemas.openxmlformats.org/officeDocument/2006/math">
                              <m:r>
                                <a:rPr lang="es-ES" sz="1600" i="1" dirty="0" smtClean="0">
                                  <a:latin typeface="Cambria Math" panose="02040503050406030204" pitchFamily="18" charset="0"/>
                                </a:rPr>
                                <m:t>h</m:t>
                              </m:r>
                              <m:r>
                                <a:rPr lang="es-ES" sz="1600" i="1" dirty="0" smtClean="0">
                                  <a:latin typeface="Cambria Math" panose="02040503050406030204" pitchFamily="18" charset="0"/>
                                </a:rPr>
                                <m:t> = 6,63·</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−34</m:t>
                                  </m:r>
                                </m:sup>
                              </m:sSup>
                              <m:r>
                                <a:rPr lang="es-ES" sz="1600" i="1" dirty="0">
                                  <a:latin typeface="Cambria Math" panose="02040503050406030204" pitchFamily="18" charset="0"/>
                                </a:rPr>
                                <m:t> </m:t>
                              </m:r>
                              <m:r>
                                <a:rPr lang="es-ES" sz="1600" i="1" dirty="0">
                                  <a:latin typeface="Cambria Math" panose="02040503050406030204" pitchFamily="18" charset="0"/>
                                </a:rPr>
                                <m:t>𝐽</m:t>
                              </m:r>
                              <m:r>
                                <a:rPr lang="es-ES" sz="1600" i="1" dirty="0">
                                  <a:latin typeface="Cambria Math" panose="02040503050406030204" pitchFamily="18" charset="0"/>
                                </a:rPr>
                                <m:t> </m:t>
                              </m:r>
                              <m:r>
                                <a:rPr lang="es-ES" sz="1600" i="1" dirty="0">
                                  <a:latin typeface="Cambria Math" panose="02040503050406030204" pitchFamily="18" charset="0"/>
                                </a:rPr>
                                <m:t>𝑠</m:t>
                              </m:r>
                              <m:r>
                                <a:rPr lang="es-ES" sz="1600" i="1" dirty="0">
                                  <a:latin typeface="Cambria Math" panose="02040503050406030204" pitchFamily="18" charset="0"/>
                                </a:rPr>
                                <m:t>; </m:t>
                              </m:r>
                              <m:r>
                                <a:rPr lang="es-ES" sz="1600" i="1" dirty="0">
                                  <a:latin typeface="Cambria Math" panose="02040503050406030204" pitchFamily="18" charset="0"/>
                                </a:rPr>
                                <m:t>𝑐</m:t>
                              </m:r>
                              <m:r>
                                <a:rPr lang="es-ES" sz="1600" i="1" dirty="0">
                                  <a:latin typeface="Cambria Math" panose="02040503050406030204" pitchFamily="18" charset="0"/>
                                </a:rPr>
                                <m:t> = 3·</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8</m:t>
                                  </m:r>
                                </m:sup>
                              </m:sSup>
                              <m:r>
                                <a:rPr lang="es-ES" sz="1600" i="1" dirty="0">
                                  <a:latin typeface="Cambria Math" panose="02040503050406030204" pitchFamily="18" charset="0"/>
                                </a:rPr>
                                <m:t> </m:t>
                              </m:r>
                              <m:r>
                                <a:rPr lang="es-ES" sz="1600" i="1" dirty="0">
                                  <a:latin typeface="Cambria Math" panose="02040503050406030204" pitchFamily="18" charset="0"/>
                                </a:rPr>
                                <m:t>𝑚</m:t>
                              </m:r>
                              <m:r>
                                <a:rPr lang="es-ES" sz="1600" i="1" dirty="0">
                                  <a:latin typeface="Cambria Math" panose="02040503050406030204" pitchFamily="18" charset="0"/>
                                </a:rPr>
                                <m:t> </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𝑠</m:t>
                                  </m:r>
                                </m:e>
                                <m:sup>
                                  <m:r>
                                    <a:rPr lang="es-ES" sz="1600" i="1" dirty="0">
                                      <a:latin typeface="Cambria Math" panose="02040503050406030204" pitchFamily="18" charset="0"/>
                                    </a:rPr>
                                    <m:t>−1</m:t>
                                  </m:r>
                                </m:sup>
                              </m:sSup>
                              <m:r>
                                <a:rPr lang="es-ES" sz="1600" b="0" i="1" dirty="0" smtClean="0">
                                  <a:latin typeface="Cambria Math" panose="02040503050406030204" pitchFamily="18" charset="0"/>
                                </a:rPr>
                                <m:t>; </m:t>
                              </m:r>
                              <m:r>
                                <a:rPr lang="es-ES" sz="1600" b="0" i="1" dirty="0" smtClean="0">
                                  <a:latin typeface="Cambria Math" panose="02040503050406030204" pitchFamily="18" charset="0"/>
                                </a:rPr>
                                <m:t>𝑒</m:t>
                              </m:r>
                              <m:r>
                                <a:rPr lang="es-ES" sz="1600" b="0" i="1" dirty="0" smtClean="0">
                                  <a:latin typeface="Cambria Math" panose="02040503050406030204" pitchFamily="18" charset="0"/>
                                </a:rPr>
                                <m:t>=1,6·</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−19</m:t>
                                  </m:r>
                                </m:sup>
                              </m:sSup>
                              <m:r>
                                <a:rPr lang="es-ES" sz="1600" b="0" i="1" dirty="0" smtClean="0">
                                  <a:latin typeface="Cambria Math" panose="02040503050406030204" pitchFamily="18" charset="0"/>
                                </a:rPr>
                                <m:t> </m:t>
                              </m:r>
                              <m:r>
                                <a:rPr lang="es-ES" sz="1600" b="0" i="1" dirty="0" smtClean="0">
                                  <a:latin typeface="Cambria Math" panose="02040503050406030204" pitchFamily="18" charset="0"/>
                                </a:rPr>
                                <m:t>𝐶</m:t>
                              </m:r>
                              <m:r>
                                <a:rPr lang="es-ES" sz="1600" b="0" i="1" dirty="0" smtClean="0">
                                  <a:latin typeface="Cambria Math" panose="02040503050406030204" pitchFamily="18" charset="0"/>
                                </a:rPr>
                                <m:t>;</m:t>
                              </m:r>
                              <m:r>
                                <m:rPr>
                                  <m:nor/>
                                </m:rPr>
                                <a:rPr lang="es-ES" sz="1600" i="1" dirty="0" smtClean="0"/>
                                <m:t>m</m:t>
                              </m:r>
                              <m:r>
                                <m:rPr>
                                  <m:nor/>
                                </m:rPr>
                                <a:rPr lang="es-ES" sz="1600" i="1" baseline="-25000" dirty="0" smtClean="0"/>
                                <m:t>e</m:t>
                              </m:r>
                              <m:r>
                                <m:rPr>
                                  <m:nor/>
                                </m:rPr>
                                <a:rPr lang="es-ES" sz="1600" i="1" dirty="0" smtClean="0"/>
                                <m:t> = 9,1 · 10</m:t>
                              </m:r>
                              <m:r>
                                <m:rPr>
                                  <m:nor/>
                                </m:rPr>
                                <a:rPr lang="es-ES" sz="1600" i="1" baseline="30000" dirty="0" smtClean="0"/>
                                <m:t>–31</m:t>
                              </m:r>
                              <m:r>
                                <m:rPr>
                                  <m:nor/>
                                </m:rPr>
                                <a:rPr lang="es-ES" sz="1600" i="1" dirty="0" smtClean="0"/>
                                <m:t> </m:t>
                              </m:r>
                              <m:r>
                                <m:rPr>
                                  <m:nor/>
                                </m:rPr>
                                <a:rPr lang="es-ES" sz="1600" i="1" dirty="0" smtClean="0"/>
                                <m:t>kg</m:t>
                              </m:r>
                              <m:r>
                                <a:rPr lang="es-ES" sz="1600" b="0" i="1" dirty="0" smtClean="0">
                                  <a:latin typeface="Cambria Math" panose="02040503050406030204" pitchFamily="18" charset="0"/>
                                </a:rPr>
                                <m:t>;</m:t>
                              </m:r>
                              <m:r>
                                <m:rPr>
                                  <m:nor/>
                                </m:rPr>
                                <a:rPr lang="es-ES" sz="1600" b="0" i="1" dirty="0" smtClean="0">
                                  <a:latin typeface="Cambria Math" panose="02040503050406030204" pitchFamily="18" charset="0"/>
                                </a:rPr>
                                <m:t> </m:t>
                              </m:r>
                              <m:r>
                                <m:rPr>
                                  <m:nor/>
                                </m:rPr>
                                <a:rPr lang="es-ES" sz="1600" i="1" dirty="0" smtClean="0"/>
                                <m:t>m</m:t>
                              </m:r>
                              <m:r>
                                <m:rPr>
                                  <m:nor/>
                                </m:rPr>
                                <a:rPr lang="es-ES" sz="1600" b="0" i="1" baseline="-25000" dirty="0" smtClean="0"/>
                                <m:t>p</m:t>
                              </m:r>
                              <m:r>
                                <m:rPr>
                                  <m:nor/>
                                </m:rPr>
                                <a:rPr lang="es-ES" sz="1600" i="1" dirty="0" smtClean="0"/>
                                <m:t> = </m:t>
                              </m:r>
                              <m:r>
                                <m:rPr>
                                  <m:nor/>
                                </m:rPr>
                                <a:rPr lang="es-ES" sz="1600" b="0" i="1" dirty="0" smtClean="0"/>
                                <m:t>1840 </m:t>
                              </m:r>
                              <m:r>
                                <m:rPr>
                                  <m:nor/>
                                </m:rPr>
                                <a:rPr lang="es-ES" sz="1600" i="1" dirty="0" smtClean="0"/>
                                <m:t>m</m:t>
                              </m:r>
                              <m:r>
                                <m:rPr>
                                  <m:nor/>
                                </m:rPr>
                                <a:rPr lang="es-ES" sz="1600" i="1" baseline="-25000" dirty="0" smtClean="0"/>
                                <m:t>e</m:t>
                              </m:r>
                            </m:oMath>
                          </a14:m>
                          <a:endParaRPr lang="es-ES" sz="1600" i="1" dirty="0" smtClean="0">
                            <a:latin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b="1" dirty="0" smtClean="0"/>
                            <a:t>Sol</a:t>
                          </a:r>
                          <a:r>
                            <a:rPr lang="es-ES" sz="1600" dirty="0" smtClean="0"/>
                            <a:t>: </a:t>
                          </a:r>
                          <a14:m>
                            <m:oMath xmlns:m="http://schemas.openxmlformats.org/officeDocument/2006/math">
                              <m:r>
                                <m:rPr>
                                  <m:sty m:val="p"/>
                                </m:rPr>
                                <a:rPr lang="el-GR" sz="1600" i="1" smtClean="0">
                                  <a:solidFill>
                                    <a:schemeClr val="tx1"/>
                                  </a:solidFill>
                                  <a:latin typeface="Cambria Math" panose="02040503050406030204" pitchFamily="18" charset="0"/>
                                  <a:ea typeface="Cambria Math" panose="02040503050406030204" pitchFamily="18" charset="0"/>
                                </a:rPr>
                                <m:t>Δ</m:t>
                              </m:r>
                              <m:r>
                                <a:rPr lang="es-ES" sz="1600" b="0" i="1" smtClean="0">
                                  <a:solidFill>
                                    <a:schemeClr val="tx1"/>
                                  </a:solidFill>
                                  <a:latin typeface="Cambria Math" panose="02040503050406030204" pitchFamily="18" charset="0"/>
                                  <a:ea typeface="Cambria Math" panose="02040503050406030204" pitchFamily="18" charset="0"/>
                                </a:rPr>
                                <m:t>𝑉</m:t>
                              </m:r>
                              <m:r>
                                <a:rPr lang="es-ES" sz="1600" b="0" i="1" smtClean="0">
                                  <a:solidFill>
                                    <a:schemeClr val="tx1"/>
                                  </a:solidFill>
                                  <a:latin typeface="Cambria Math" panose="02040503050406030204" pitchFamily="18" charset="0"/>
                                  <a:ea typeface="Cambria Math" panose="02040503050406030204" pitchFamily="18" charset="0"/>
                                </a:rPr>
                                <m:t>=235,63 </m:t>
                              </m:r>
                              <m:r>
                                <a:rPr lang="es-ES" sz="1600" b="0" i="1" smtClean="0">
                                  <a:solidFill>
                                    <a:schemeClr val="tx1"/>
                                  </a:solidFill>
                                  <a:latin typeface="Cambria Math" panose="02040503050406030204" pitchFamily="18" charset="0"/>
                                  <a:ea typeface="Cambria Math" panose="02040503050406030204" pitchFamily="18" charset="0"/>
                                </a:rPr>
                                <m:t>𝑉</m:t>
                              </m:r>
                            </m:oMath>
                          </a14:m>
                          <a:r>
                            <a:rPr lang="es-ES" sz="1600" dirty="0" smtClean="0"/>
                            <a:t>; </a:t>
                          </a:r>
                          <a14:m>
                            <m:oMath xmlns:m="http://schemas.openxmlformats.org/officeDocument/2006/math">
                              <m:r>
                                <a:rPr lang="es-ES" sz="1600" i="1" smtClean="0">
                                  <a:latin typeface="Cambria Math" panose="02040503050406030204" pitchFamily="18" charset="0"/>
                                  <a:ea typeface="Cambria Math" panose="02040503050406030204" pitchFamily="18" charset="0"/>
                                </a:rPr>
                                <m:t>𝜆</m:t>
                              </m:r>
                              <m:r>
                                <a:rPr lang="es-ES" sz="1600" b="0" i="1" smtClean="0">
                                  <a:latin typeface="Cambria Math" panose="02040503050406030204" pitchFamily="18" charset="0"/>
                                  <a:ea typeface="Cambria Math" panose="02040503050406030204" pitchFamily="18" charset="0"/>
                                </a:rPr>
                                <m:t>=1,87·</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10</m:t>
                                  </m:r>
                                </m:e>
                                <m:sup>
                                  <m:r>
                                    <a:rPr lang="es-ES" sz="1600" b="0" i="1" smtClean="0">
                                      <a:latin typeface="Cambria Math" panose="02040503050406030204" pitchFamily="18" charset="0"/>
                                      <a:ea typeface="Cambria Math" panose="02040503050406030204" pitchFamily="18" charset="0"/>
                                    </a:rPr>
                                    <m:t>−12</m:t>
                                  </m:r>
                                </m:sup>
                              </m:sSup>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𝑚</m:t>
                              </m:r>
                            </m:oMath>
                          </a14:m>
                          <a:endParaRPr lang="es-ES" sz="1600" dirty="0" smtClean="0"/>
                        </a:p>
                      </a:txBody>
                      <a:tcPr>
                        <a:lnR w="12700" cap="flat" cmpd="sng" algn="ctr">
                          <a:solidFill>
                            <a:srgbClr val="0070C0"/>
                          </a:solidFill>
                          <a:prstDash val="solid"/>
                          <a:round/>
                          <a:headEnd type="none" w="med" len="med"/>
                          <a:tailEnd type="none" w="med" len="med"/>
                        </a:lnR>
                        <a:lnB w="12700" cap="flat" cmpd="sng" algn="ctr">
                          <a:solidFill>
                            <a:srgbClr val="0099FF"/>
                          </a:solidFill>
                          <a:prstDash val="solid"/>
                          <a:round/>
                          <a:headEnd type="none" w="med" len="med"/>
                          <a:tailEnd type="none" w="med" len="med"/>
                        </a:lnB>
                        <a:noFill/>
                      </a:tcPr>
                    </a:tc>
                    <a:tc hMerge="1">
                      <a:txBody>
                        <a:bodyPr/>
                        <a:lstStyle/>
                        <a:p>
                          <a:endParaRPr lang="es-ES"/>
                        </a:p>
                      </a:txBody>
                      <a:tcPr/>
                    </a:tc>
                    <a:extLst>
                      <a:ext uri="{0D108BD9-81ED-4DB2-BD59-A6C34878D82A}">
                        <a16:rowId xmlns:a16="http://schemas.microsoft.com/office/drawing/2014/main" val="3123435003"/>
                      </a:ext>
                    </a:extLst>
                  </a:tr>
                </a:tbl>
              </a:graphicData>
            </a:graphic>
          </p:graphicFrame>
        </mc:Choice>
        <mc:Fallback xmlns="">
          <p:graphicFrame>
            <p:nvGraphicFramePr>
              <p:cNvPr id="13" name="Tabla 12"/>
              <p:cNvGraphicFramePr>
                <a:graphicFrameLocks noGrp="1"/>
              </p:cNvGraphicFramePr>
              <p:nvPr>
                <p:extLst>
                  <p:ext uri="{D42A27DB-BD31-4B8C-83A1-F6EECF244321}">
                    <p14:modId xmlns:p14="http://schemas.microsoft.com/office/powerpoint/2010/main" val="1937345017"/>
                  </p:ext>
                </p:extLst>
              </p:nvPr>
            </p:nvGraphicFramePr>
            <p:xfrm>
              <a:off x="508000" y="1206500"/>
              <a:ext cx="8178801" cy="3688080"/>
            </p:xfrm>
            <a:graphic>
              <a:graphicData uri="http://schemas.openxmlformats.org/drawingml/2006/table">
                <a:tbl>
                  <a:tblPr firstRow="1" bandRow="1">
                    <a:tableStyleId>{7DF18680-E054-41AD-8BC1-D1AEF772440D}</a:tableStyleId>
                  </a:tblPr>
                  <a:tblGrid>
                    <a:gridCol w="419100">
                      <a:extLst>
                        <a:ext uri="{9D8B030D-6E8A-4147-A177-3AD203B41FA5}">
                          <a16:colId xmlns:a16="http://schemas.microsoft.com/office/drawing/2014/main" val="2610252087"/>
                        </a:ext>
                      </a:extLst>
                    </a:gridCol>
                    <a:gridCol w="11557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33528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1310640">
                    <a:tc>
                      <a:txBody>
                        <a:bodyPr/>
                        <a:lstStyle/>
                        <a:p>
                          <a:pPr algn="r">
                            <a:lnSpc>
                              <a:spcPct val="100000"/>
                            </a:lnSpc>
                          </a:pPr>
                          <a:r>
                            <a:rPr lang="es-ES" sz="1600" dirty="0" smtClean="0">
                              <a:latin typeface="+mn-lt"/>
                            </a:rPr>
                            <a:t>9.</a:t>
                          </a:r>
                          <a:endParaRPr lang="es-ES" sz="1600" b="1" dirty="0">
                            <a:solidFill>
                              <a:srgbClr val="C00000"/>
                            </a:solidFill>
                            <a:latin typeface="+mn-lt"/>
                          </a:endParaRPr>
                        </a:p>
                      </a:txBody>
                      <a:tcP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endParaRPr lang="es-ES"/>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blipFill>
                          <a:blip r:embed="rId2"/>
                          <a:stretch>
                            <a:fillRect l="-5495" t="-26047" r="-157" b="-162791"/>
                          </a:stretch>
                        </a:blipFill>
                      </a:tcPr>
                    </a:tc>
                    <a:tc hMerge="1">
                      <a:txBody>
                        <a:bodyPr/>
                        <a:lstStyle/>
                        <a:p>
                          <a:endParaRPr lang="es-ES" sz="1600" dirty="0"/>
                        </a:p>
                      </a:txBody>
                      <a:tcPr/>
                    </a:tc>
                    <a:extLst>
                      <a:ext uri="{0D108BD9-81ED-4DB2-BD59-A6C34878D82A}">
                        <a16:rowId xmlns:a16="http://schemas.microsoft.com/office/drawing/2014/main" val="1235451715"/>
                      </a:ext>
                    </a:extLst>
                  </a:tr>
                  <a:tr h="2042160">
                    <a:tc>
                      <a:txBody>
                        <a:bodyPr/>
                        <a:lstStyle/>
                        <a:p>
                          <a:pPr algn="r">
                            <a:lnSpc>
                              <a:spcPct val="100000"/>
                            </a:lnSpc>
                          </a:pPr>
                          <a:r>
                            <a:rPr lang="es-ES" sz="1600" b="0" dirty="0" smtClean="0">
                              <a:solidFill>
                                <a:schemeClr val="tx1"/>
                              </a:solidFill>
                              <a:latin typeface="+mn-lt"/>
                            </a:rPr>
                            <a:t>10.</a:t>
                          </a:r>
                          <a:endParaRPr lang="es-ES" sz="1600" b="0" dirty="0">
                            <a:solidFill>
                              <a:schemeClr val="tx1"/>
                            </a:solidFill>
                            <a:latin typeface="+mn-lt"/>
                          </a:endParaRPr>
                        </a:p>
                      </a:txBody>
                      <a:tcPr marL="18000">
                        <a:lnL w="12700" cap="flat" cmpd="sng" algn="ctr">
                          <a:solidFill>
                            <a:srgbClr val="0070C0"/>
                          </a:solidFill>
                          <a:prstDash val="solid"/>
                          <a:round/>
                          <a:headEnd type="none" w="med" len="med"/>
                          <a:tailEnd type="none" w="med" len="med"/>
                        </a:lnL>
                        <a:lnB w="12700" cap="flat" cmpd="sng" algn="ctr">
                          <a:solidFill>
                            <a:srgbClr val="0099FF"/>
                          </a:solidFill>
                          <a:prstDash val="solid"/>
                          <a:round/>
                          <a:headEnd type="none" w="med" len="med"/>
                          <a:tailEnd type="none" w="med" len="med"/>
                        </a:lnB>
                        <a:noFill/>
                      </a:tcPr>
                    </a:tc>
                    <a:tc gridSpan="2">
                      <a:txBody>
                        <a:bodyPr/>
                        <a:lstStyle/>
                        <a:p>
                          <a:endParaRPr lang="es-ES"/>
                        </a:p>
                      </a:txBody>
                      <a:tcPr>
                        <a:lnR w="12700" cap="flat" cmpd="sng" algn="ctr">
                          <a:solidFill>
                            <a:srgbClr val="0070C0"/>
                          </a:solidFill>
                          <a:prstDash val="solid"/>
                          <a:round/>
                          <a:headEnd type="none" w="med" len="med"/>
                          <a:tailEnd type="none" w="med" len="med"/>
                        </a:lnR>
                        <a:lnB w="12700" cap="flat" cmpd="sng" algn="ctr">
                          <a:solidFill>
                            <a:srgbClr val="0099FF"/>
                          </a:solidFill>
                          <a:prstDash val="solid"/>
                          <a:round/>
                          <a:headEnd type="none" w="med" len="med"/>
                          <a:tailEnd type="none" w="med" len="med"/>
                        </a:lnB>
                        <a:blipFill>
                          <a:blip r:embed="rId2"/>
                          <a:stretch>
                            <a:fillRect l="-5495" t="-80655" r="-157" b="-4167"/>
                          </a:stretch>
                        </a:blipFill>
                      </a:tcPr>
                    </a:tc>
                    <a:tc hMerge="1">
                      <a:txBody>
                        <a:bodyPr/>
                        <a:lstStyle/>
                        <a:p>
                          <a:endParaRPr lang="es-ES"/>
                        </a:p>
                      </a:txBody>
                      <a:tcPr/>
                    </a:tc>
                    <a:extLst>
                      <a:ext uri="{0D108BD9-81ED-4DB2-BD59-A6C34878D82A}">
                        <a16:rowId xmlns:a16="http://schemas.microsoft.com/office/drawing/2014/main" val="3123435003"/>
                      </a:ext>
                    </a:extLst>
                  </a:tr>
                </a:tbl>
              </a:graphicData>
            </a:graphic>
          </p:graphicFrame>
        </mc:Fallback>
      </mc:AlternateContent>
    </p:spTree>
    <p:extLst>
      <p:ext uri="{BB962C8B-B14F-4D97-AF65-F5344CB8AC3E}">
        <p14:creationId xmlns:p14="http://schemas.microsoft.com/office/powerpoint/2010/main" val="34482718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3</a:t>
            </a:r>
            <a:r>
              <a:rPr lang="es-ES" sz="1600" b="1" dirty="0" smtClean="0">
                <a:solidFill>
                  <a:schemeClr val="bg1"/>
                </a:solidFill>
              </a:rPr>
              <a:t>. </a:t>
            </a:r>
            <a:r>
              <a:rPr lang="es-ES" sz="1600" b="1" dirty="0">
                <a:solidFill>
                  <a:schemeClr val="bg1"/>
                </a:solidFill>
              </a:rPr>
              <a:t>N</a:t>
            </a:r>
            <a:r>
              <a:rPr lang="es-ES" sz="1600" b="1" dirty="0" smtClean="0">
                <a:solidFill>
                  <a:schemeClr val="bg1"/>
                </a:solidFill>
              </a:rPr>
              <a:t>acimiento de la Mecánica Cuántica</a:t>
            </a:r>
            <a:endParaRPr lang="es-ES" sz="1600" b="1" dirty="0">
              <a:solidFill>
                <a:schemeClr val="bg1"/>
              </a:solidFill>
            </a:endParaRPr>
          </a:p>
        </p:txBody>
      </p:sp>
      <mc:AlternateContent xmlns:mc="http://schemas.openxmlformats.org/markup-compatibility/2006" xmlns:a14="http://schemas.microsoft.com/office/drawing/2010/main">
        <mc:Choice Requires="a14">
          <p:graphicFrame>
            <p:nvGraphicFramePr>
              <p:cNvPr id="13" name="Tabla 12"/>
              <p:cNvGraphicFramePr>
                <a:graphicFrameLocks noGrp="1"/>
              </p:cNvGraphicFramePr>
              <p:nvPr>
                <p:extLst>
                  <p:ext uri="{D42A27DB-BD31-4B8C-83A1-F6EECF244321}">
                    <p14:modId xmlns:p14="http://schemas.microsoft.com/office/powerpoint/2010/main" val="3532991574"/>
                  </p:ext>
                </p:extLst>
              </p:nvPr>
            </p:nvGraphicFramePr>
            <p:xfrm>
              <a:off x="508000" y="1206500"/>
              <a:ext cx="8178801" cy="4202240"/>
            </p:xfrm>
            <a:graphic>
              <a:graphicData uri="http://schemas.openxmlformats.org/drawingml/2006/table">
                <a:tbl>
                  <a:tblPr firstRow="1" bandRow="1">
                    <a:tableStyleId>{7DF18680-E054-41AD-8BC1-D1AEF772440D}</a:tableStyleId>
                  </a:tblPr>
                  <a:tblGrid>
                    <a:gridCol w="419100">
                      <a:extLst>
                        <a:ext uri="{9D8B030D-6E8A-4147-A177-3AD203B41FA5}">
                          <a16:colId xmlns:a16="http://schemas.microsoft.com/office/drawing/2014/main" val="2610252087"/>
                        </a:ext>
                      </a:extLst>
                    </a:gridCol>
                    <a:gridCol w="11557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1099820">
                    <a:tc>
                      <a:txBody>
                        <a:bodyPr/>
                        <a:lstStyle/>
                        <a:p>
                          <a:pPr algn="r">
                            <a:lnSpc>
                              <a:spcPct val="100000"/>
                            </a:lnSpc>
                          </a:pPr>
                          <a:r>
                            <a:rPr lang="es-ES" sz="1600" dirty="0" smtClean="0">
                              <a:latin typeface="+mn-lt"/>
                            </a:rPr>
                            <a:t>11.</a:t>
                          </a:r>
                          <a:endParaRPr lang="es-ES" sz="1600" b="1" dirty="0">
                            <a:solidFill>
                              <a:srgbClr val="C00000"/>
                            </a:solidFill>
                            <a:latin typeface="+mn-lt"/>
                          </a:endParaRPr>
                        </a:p>
                      </a:txBody>
                      <a:tcPr marL="18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lnSpc>
                              <a:spcPct val="100000"/>
                            </a:lnSpc>
                          </a:pPr>
                          <a:r>
                            <a:rPr lang="es-ES" sz="1600" i="1" dirty="0" smtClean="0">
                              <a:latin typeface="+mn-lt"/>
                            </a:rPr>
                            <a:t>Un haz de electrones se acelera bajo la acción de un campo eléctrico hasta una velocidad de </a:t>
                          </a:r>
                          <a14:m>
                            <m:oMath xmlns:m="http://schemas.openxmlformats.org/officeDocument/2006/math">
                              <m:r>
                                <a:rPr lang="es-ES" sz="1600" b="0" i="1" smtClean="0">
                                  <a:latin typeface="Cambria Math" panose="02040503050406030204" pitchFamily="18" charset="0"/>
                                </a:rPr>
                                <m:t>6·</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10</m:t>
                                  </m:r>
                                </m:e>
                                <m:sup>
                                  <m:r>
                                    <a:rPr lang="es-ES" sz="1600" b="0" i="1" smtClean="0">
                                      <a:latin typeface="Cambria Math" panose="02040503050406030204" pitchFamily="18" charset="0"/>
                                    </a:rPr>
                                    <m:t>5</m:t>
                                  </m:r>
                                </m:sup>
                              </m:sSup>
                              <m:r>
                                <a:rPr lang="es-ES" sz="1600" b="0" i="1" smtClean="0">
                                  <a:latin typeface="Cambria Math" panose="02040503050406030204" pitchFamily="18" charset="0"/>
                                </a:rPr>
                                <m:t> </m:t>
                              </m:r>
                              <m:r>
                                <a:rPr lang="es-ES" sz="1600" b="0" i="1" smtClean="0">
                                  <a:latin typeface="Cambria Math" panose="02040503050406030204" pitchFamily="18" charset="0"/>
                                </a:rPr>
                                <m:t>𝑚</m:t>
                              </m:r>
                              <m:r>
                                <a:rPr lang="es-ES" sz="1600" b="0" i="1" smtClean="0">
                                  <a:latin typeface="Cambria Math" panose="02040503050406030204" pitchFamily="18" charset="0"/>
                                </a:rPr>
                                <m:t> </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𝑠</m:t>
                                  </m:r>
                                </m:e>
                                <m:sup>
                                  <m:r>
                                    <a:rPr lang="es-ES" sz="1600" b="0" i="1" smtClean="0">
                                      <a:latin typeface="Cambria Math" panose="02040503050406030204" pitchFamily="18" charset="0"/>
                                    </a:rPr>
                                    <m:t>−1</m:t>
                                  </m:r>
                                </m:sup>
                              </m:sSup>
                            </m:oMath>
                          </a14:m>
                          <a:r>
                            <a:rPr lang="es-ES" sz="1600" i="1" dirty="0" smtClean="0">
                              <a:latin typeface="+mn-lt"/>
                            </a:rPr>
                            <a:t>. Haciendo uso de la hipótesis de </a:t>
                          </a:r>
                          <a:r>
                            <a:rPr lang="es-ES" sz="1600" i="1" dirty="0" err="1" smtClean="0">
                              <a:latin typeface="+mn-lt"/>
                            </a:rPr>
                            <a:t>De</a:t>
                          </a:r>
                          <a:r>
                            <a:rPr lang="es-ES" sz="1600" i="1" dirty="0" smtClean="0">
                              <a:latin typeface="+mn-lt"/>
                            </a:rPr>
                            <a:t> Broglie calcule la longitud de onda asociada a los electrones. La masa del protón es aproximadamente 1800 veces la del electrón. Calcule la relación entre las longitudes de onda de </a:t>
                          </a:r>
                          <a:r>
                            <a:rPr lang="es-ES" sz="1600" i="1" dirty="0" err="1" smtClean="0">
                              <a:latin typeface="+mn-lt"/>
                            </a:rPr>
                            <a:t>De</a:t>
                          </a:r>
                          <a:r>
                            <a:rPr lang="es-ES" sz="1600" i="1" dirty="0" smtClean="0">
                              <a:latin typeface="+mn-lt"/>
                            </a:rPr>
                            <a:t> Broglie de protones y electrones suponiendo que se mueven con la misma energía cinética.</a:t>
                          </a:r>
                        </a:p>
                        <a:p>
                          <a:pPr marL="9525" indent="-9525" algn="just"/>
                          <a:r>
                            <a:rPr lang="es-ES" sz="1600" i="1" dirty="0" smtClean="0">
                              <a:latin typeface="+mn-lt"/>
                            </a:rPr>
                            <a:t>Datos: </a:t>
                          </a:r>
                          <a14:m>
                            <m:oMath xmlns:m="http://schemas.openxmlformats.org/officeDocument/2006/math">
                              <m:r>
                                <a:rPr lang="es-ES" sz="1600" i="1" dirty="0" smtClean="0">
                                  <a:latin typeface="Cambria Math" panose="02040503050406030204" pitchFamily="18" charset="0"/>
                                </a:rPr>
                                <m:t>h</m:t>
                              </m:r>
                              <m:r>
                                <a:rPr lang="es-ES" sz="1600" i="1" dirty="0" smtClean="0">
                                  <a:latin typeface="Cambria Math" panose="02040503050406030204" pitchFamily="18" charset="0"/>
                                </a:rPr>
                                <m:t> = 6,63·</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−34</m:t>
                                  </m:r>
                                </m:sup>
                              </m:sSup>
                              <m:r>
                                <a:rPr lang="es-ES" sz="1600" i="1" dirty="0">
                                  <a:latin typeface="Cambria Math" panose="02040503050406030204" pitchFamily="18" charset="0"/>
                                </a:rPr>
                                <m:t> </m:t>
                              </m:r>
                              <m:r>
                                <a:rPr lang="es-ES" sz="1600" i="1" dirty="0">
                                  <a:latin typeface="Cambria Math" panose="02040503050406030204" pitchFamily="18" charset="0"/>
                                </a:rPr>
                                <m:t>𝐽</m:t>
                              </m:r>
                              <m:r>
                                <a:rPr lang="es-ES" sz="1600" i="1" dirty="0">
                                  <a:latin typeface="Cambria Math" panose="02040503050406030204" pitchFamily="18" charset="0"/>
                                </a:rPr>
                                <m:t> </m:t>
                              </m:r>
                              <m:r>
                                <a:rPr lang="es-ES" sz="1600" i="1" dirty="0">
                                  <a:latin typeface="Cambria Math" panose="02040503050406030204" pitchFamily="18" charset="0"/>
                                </a:rPr>
                                <m:t>𝑠</m:t>
                              </m:r>
                              <m:r>
                                <a:rPr lang="es-ES" sz="1600" b="0" i="1" dirty="0" smtClean="0">
                                  <a:latin typeface="Cambria Math" panose="02040503050406030204" pitchFamily="18" charset="0"/>
                                </a:rPr>
                                <m:t>;</m:t>
                              </m:r>
                            </m:oMath>
                          </a14:m>
                          <a:r>
                            <a:rPr lang="es-ES" sz="1600" dirty="0" smtClean="0"/>
                            <a:t> </a:t>
                          </a:r>
                          <a14:m>
                            <m:oMath xmlns:m="http://schemas.openxmlformats.org/officeDocument/2006/math">
                              <m:sSub>
                                <m:sSubPr>
                                  <m:ctrlPr>
                                    <a:rPr lang="es-ES" sz="1600" i="1" dirty="0">
                                      <a:latin typeface="Cambria Math" panose="02040503050406030204" pitchFamily="18" charset="0"/>
                                    </a:rPr>
                                  </m:ctrlPr>
                                </m:sSubPr>
                                <m:e>
                                  <m:r>
                                    <a:rPr lang="es-ES" sz="1600" i="1" dirty="0">
                                      <a:latin typeface="Cambria Math" panose="02040503050406030204" pitchFamily="18" charset="0"/>
                                    </a:rPr>
                                    <m:t>𝑚</m:t>
                                  </m:r>
                                </m:e>
                                <m:sub>
                                  <m:r>
                                    <a:rPr lang="es-ES" sz="1600" i="1" dirty="0">
                                      <a:latin typeface="Cambria Math" panose="02040503050406030204" pitchFamily="18" charset="0"/>
                                    </a:rPr>
                                    <m:t>𝑒</m:t>
                                  </m:r>
                                </m:sub>
                              </m:sSub>
                              <m:r>
                                <a:rPr lang="es-ES" sz="1600" i="1" dirty="0">
                                  <a:latin typeface="Cambria Math" panose="02040503050406030204" pitchFamily="18" charset="0"/>
                                </a:rPr>
                                <m:t> = 9,1·</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−31</m:t>
                                  </m:r>
                                </m:sup>
                              </m:sSup>
                              <m:r>
                                <a:rPr lang="es-ES" sz="1600" i="1" dirty="0">
                                  <a:latin typeface="Cambria Math" panose="02040503050406030204" pitchFamily="18" charset="0"/>
                                </a:rPr>
                                <m:t> </m:t>
                              </m:r>
                              <m:r>
                                <a:rPr lang="es-ES" sz="1600" i="1" dirty="0">
                                  <a:latin typeface="Cambria Math" panose="02040503050406030204" pitchFamily="18" charset="0"/>
                                </a:rPr>
                                <m:t>𝑘𝑔</m:t>
                              </m:r>
                            </m:oMath>
                          </a14:m>
                          <a:endParaRPr lang="es-ES" sz="1600" dirty="0" smtClean="0"/>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b="1" i="1" dirty="0" smtClean="0">
                              <a:latin typeface="+mn-lt"/>
                            </a:rPr>
                            <a:t>Sol</a:t>
                          </a:r>
                          <a:r>
                            <a:rPr lang="es-ES" sz="1600" i="1" dirty="0" smtClean="0">
                              <a:latin typeface="+mn-lt"/>
                            </a:rPr>
                            <a:t>:</a:t>
                          </a:r>
                          <a14:m>
                            <m:oMath xmlns:m="http://schemas.openxmlformats.org/officeDocument/2006/math">
                              <m:r>
                                <a:rPr lang="es-ES" sz="1600" b="0" i="1" smtClean="0">
                                  <a:solidFill>
                                    <a:schemeClr val="tx1"/>
                                  </a:solidFill>
                                  <a:latin typeface="Cambria Math" panose="02040503050406030204" pitchFamily="18" charset="0"/>
                                  <a:ea typeface="Cambria Math" panose="02040503050406030204" pitchFamily="18" charset="0"/>
                                </a:rPr>
                                <m:t> </m:t>
                              </m:r>
                              <m:r>
                                <a:rPr lang="es-ES" sz="1600" i="1" smtClean="0">
                                  <a:solidFill>
                                    <a:schemeClr val="tx1"/>
                                  </a:solidFill>
                                  <a:latin typeface="Cambria Math" panose="02040503050406030204" pitchFamily="18" charset="0"/>
                                  <a:ea typeface="Cambria Math" panose="02040503050406030204" pitchFamily="18" charset="0"/>
                                </a:rPr>
                                <m:t>𝜆</m:t>
                              </m:r>
                              <m:r>
                                <a:rPr lang="es-ES" sz="1600" b="0" i="1" smtClean="0">
                                  <a:solidFill>
                                    <a:schemeClr val="tx1"/>
                                  </a:solidFill>
                                  <a:latin typeface="Cambria Math" panose="02040503050406030204" pitchFamily="18" charset="0"/>
                                </a:rPr>
                                <m:t>=1,21·</m:t>
                              </m:r>
                              <m:sSup>
                                <m:sSupPr>
                                  <m:ctrlPr>
                                    <a:rPr lang="es-ES" sz="1600" b="0" i="1" smtClean="0">
                                      <a:solidFill>
                                        <a:schemeClr val="tx1"/>
                                      </a:solidFill>
                                      <a:latin typeface="Cambria Math" panose="02040503050406030204" pitchFamily="18" charset="0"/>
                                    </a:rPr>
                                  </m:ctrlPr>
                                </m:sSupPr>
                                <m:e>
                                  <m:r>
                                    <a:rPr lang="es-ES" sz="1600" b="0" i="1" smtClean="0">
                                      <a:solidFill>
                                        <a:schemeClr val="tx1"/>
                                      </a:solidFill>
                                      <a:latin typeface="Cambria Math" panose="02040503050406030204" pitchFamily="18" charset="0"/>
                                    </a:rPr>
                                    <m:t>10</m:t>
                                  </m:r>
                                </m:e>
                                <m:sup>
                                  <m:r>
                                    <a:rPr lang="es-ES" sz="1600" b="0" i="1" smtClean="0">
                                      <a:solidFill>
                                        <a:schemeClr val="tx1"/>
                                      </a:solidFill>
                                      <a:latin typeface="Cambria Math" panose="02040503050406030204" pitchFamily="18" charset="0"/>
                                    </a:rPr>
                                    <m:t>−9</m:t>
                                  </m:r>
                                </m:sup>
                              </m:sSup>
                              <m:r>
                                <a:rPr lang="es-ES" sz="1600" b="0" i="1" smtClean="0">
                                  <a:solidFill>
                                    <a:schemeClr val="tx1"/>
                                  </a:solidFill>
                                  <a:latin typeface="Cambria Math" panose="02040503050406030204" pitchFamily="18" charset="0"/>
                                </a:rPr>
                                <m:t> </m:t>
                              </m:r>
                              <m:r>
                                <a:rPr lang="es-ES" sz="1600" b="0" i="1" smtClean="0">
                                  <a:solidFill>
                                    <a:schemeClr val="tx1"/>
                                  </a:solidFill>
                                  <a:latin typeface="Cambria Math" panose="02040503050406030204" pitchFamily="18" charset="0"/>
                                </a:rPr>
                                <m:t>𝑚</m:t>
                              </m:r>
                              <m:r>
                                <m:rPr>
                                  <m:nor/>
                                </m:rPr>
                                <a:rPr lang="es-ES" sz="1600" dirty="0" smtClean="0"/>
                                <m:t>; </m:t>
                              </m:r>
                              <m:f>
                                <m:fPr>
                                  <m:type m:val="lin"/>
                                  <m:ctrlPr>
                                    <a:rPr lang="es-ES" sz="1600" i="1" smtClean="0">
                                      <a:latin typeface="Cambria Math" panose="02040503050406030204" pitchFamily="18" charset="0"/>
                                    </a:rPr>
                                  </m:ctrlPr>
                                </m:fPr>
                                <m:num>
                                  <m:sSub>
                                    <m:sSubPr>
                                      <m:ctrlPr>
                                        <a:rPr lang="es-ES" sz="1600" i="1" smtClean="0">
                                          <a:latin typeface="Cambria Math" panose="02040503050406030204" pitchFamily="18" charset="0"/>
                                        </a:rPr>
                                      </m:ctrlPr>
                                    </m:sSubPr>
                                    <m:e>
                                      <m:r>
                                        <a:rPr lang="es-ES" sz="1600" i="1" smtClean="0">
                                          <a:latin typeface="Cambria Math" panose="02040503050406030204" pitchFamily="18" charset="0"/>
                                          <a:ea typeface="Cambria Math" panose="02040503050406030204" pitchFamily="18" charset="0"/>
                                        </a:rPr>
                                        <m:t>𝜆</m:t>
                                      </m:r>
                                    </m:e>
                                    <m:sub>
                                      <m:r>
                                        <a:rPr lang="es-ES" sz="1600" b="0" i="1" smtClean="0">
                                          <a:latin typeface="Cambria Math" panose="02040503050406030204" pitchFamily="18" charset="0"/>
                                        </a:rPr>
                                        <m:t>𝑒</m:t>
                                      </m:r>
                                    </m:sub>
                                  </m:sSub>
                                </m:num>
                                <m:den>
                                  <m:sSub>
                                    <m:sSubPr>
                                      <m:ctrlPr>
                                        <a:rPr lang="es-ES" sz="1600" i="1" smtClean="0">
                                          <a:latin typeface="Cambria Math" panose="02040503050406030204" pitchFamily="18" charset="0"/>
                                        </a:rPr>
                                      </m:ctrlPr>
                                    </m:sSubPr>
                                    <m:e>
                                      <m:r>
                                        <a:rPr lang="es-ES" sz="1600" i="1" smtClean="0">
                                          <a:latin typeface="Cambria Math" panose="02040503050406030204" pitchFamily="18" charset="0"/>
                                          <a:ea typeface="Cambria Math" panose="02040503050406030204" pitchFamily="18" charset="0"/>
                                        </a:rPr>
                                        <m:t>𝜆</m:t>
                                      </m:r>
                                    </m:e>
                                    <m:sub>
                                      <m:r>
                                        <a:rPr lang="es-ES" sz="1600" b="0" i="1" smtClean="0">
                                          <a:latin typeface="Cambria Math" panose="02040503050406030204" pitchFamily="18" charset="0"/>
                                        </a:rPr>
                                        <m:t>𝑝</m:t>
                                      </m:r>
                                    </m:sub>
                                  </m:sSub>
                                  <m:r>
                                    <a:rPr lang="es-ES" sz="1600" i="1">
                                      <a:latin typeface="Cambria Math" panose="02040503050406030204" pitchFamily="18" charset="0"/>
                                      <a:ea typeface="Cambria Math" panose="02040503050406030204" pitchFamily="18" charset="0"/>
                                    </a:rPr>
                                    <m:t>≈</m:t>
                                  </m:r>
                                  <m:r>
                                    <a:rPr lang="es-ES" sz="1600" b="0" i="1" smtClean="0">
                                      <a:latin typeface="Cambria Math" panose="02040503050406030204" pitchFamily="18" charset="0"/>
                                      <a:ea typeface="Cambria Math" panose="02040503050406030204" pitchFamily="18" charset="0"/>
                                    </a:rPr>
                                    <m:t>43</m:t>
                                  </m:r>
                                </m:den>
                              </m:f>
                            </m:oMath>
                          </a14:m>
                          <a:endParaRPr lang="es-ES" sz="1600" dirty="0" smtClean="0">
                            <a:solidFill>
                              <a:srgbClr val="C00000"/>
                            </a:solidFill>
                          </a:endParaRPr>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1757680">
                    <a:tc>
                      <a:txBody>
                        <a:bodyPr/>
                        <a:lstStyle/>
                        <a:p>
                          <a:pPr algn="r">
                            <a:lnSpc>
                              <a:spcPct val="100000"/>
                            </a:lnSpc>
                          </a:pPr>
                          <a:r>
                            <a:rPr lang="es-ES" sz="1600" b="0" dirty="0" smtClean="0">
                              <a:solidFill>
                                <a:schemeClr val="tx1"/>
                              </a:solidFill>
                              <a:latin typeface="+mn-lt"/>
                            </a:rPr>
                            <a:t>12.</a:t>
                          </a:r>
                          <a:endParaRPr lang="es-ES" sz="1600" b="0" dirty="0">
                            <a:solidFill>
                              <a:schemeClr val="tx1"/>
                            </a:solidFill>
                            <a:latin typeface="+mn-lt"/>
                          </a:endParaRPr>
                        </a:p>
                      </a:txBody>
                      <a:tcPr marL="18000">
                        <a:lnL w="12700" cap="flat" cmpd="sng" algn="ctr">
                          <a:solidFill>
                            <a:srgbClr val="0070C0"/>
                          </a:solidFill>
                          <a:prstDash val="solid"/>
                          <a:round/>
                          <a:headEnd type="none" w="med" len="med"/>
                          <a:tailEnd type="none" w="med" len="med"/>
                        </a:lnL>
                        <a:lnB w="12700" cap="flat" cmpd="sng" algn="ctr">
                          <a:solidFill>
                            <a:srgbClr val="0099FF"/>
                          </a:solidFill>
                          <a:prstDash val="solid"/>
                          <a:round/>
                          <a:headEnd type="none" w="med" len="med"/>
                          <a:tailEnd type="none" w="med" len="med"/>
                        </a:lnB>
                        <a:noFill/>
                      </a:tcPr>
                    </a:tc>
                    <a:tc gridSpan="2">
                      <a:txBody>
                        <a:bodyPr/>
                        <a:lstStyle/>
                        <a:p>
                          <a:pPr marL="0" indent="0" algn="just"/>
                          <a:r>
                            <a:rPr lang="es-ES" sz="1600" dirty="0" smtClean="0"/>
                            <a:t>En un microscopio electrónico se aplica una diferencia de potencial de 20 𝑘𝑉 para acelerar los electrones. Determine la longitud de onda de los fotones de rayos X de igual energía que dichos electrones. Un electrón y un neutrón tienen igual longitud de onda de </a:t>
                          </a:r>
                          <a:r>
                            <a:rPr lang="es-ES" sz="1600" dirty="0" err="1" smtClean="0"/>
                            <a:t>De</a:t>
                          </a:r>
                          <a:r>
                            <a:rPr lang="es-ES" sz="1600" dirty="0" smtClean="0"/>
                            <a:t> Broglie. Razone cuál de ellos tiene mayor energía.</a:t>
                          </a:r>
                        </a:p>
                        <a:p>
                          <a:pPr marL="0" indent="0"/>
                          <a:r>
                            <a:rPr lang="es-ES" sz="1600" dirty="0" smtClean="0"/>
                            <a:t>Datos</a:t>
                          </a:r>
                          <a:r>
                            <a:rPr lang="es-ES" sz="1600" dirty="0"/>
                            <a:t>: </a:t>
                          </a:r>
                          <a14:m>
                            <m:oMath xmlns:m="http://schemas.openxmlformats.org/officeDocument/2006/math">
                              <m:r>
                                <a:rPr lang="es-ES" sz="1600" i="1" dirty="0" smtClean="0">
                                  <a:latin typeface="Cambria Math" panose="02040503050406030204" pitchFamily="18" charset="0"/>
                                </a:rPr>
                                <m:t>h</m:t>
                              </m:r>
                              <m:r>
                                <a:rPr lang="es-ES" sz="1600" i="1" dirty="0" smtClean="0">
                                  <a:latin typeface="Cambria Math" panose="02040503050406030204" pitchFamily="18" charset="0"/>
                                </a:rPr>
                                <m:t> = 6,63·</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−34</m:t>
                                  </m:r>
                                </m:sup>
                              </m:sSup>
                              <m:r>
                                <a:rPr lang="es-ES" sz="1600" i="1" dirty="0" smtClean="0">
                                  <a:latin typeface="Cambria Math" panose="02040503050406030204" pitchFamily="18" charset="0"/>
                                </a:rPr>
                                <m:t> </m:t>
                              </m:r>
                              <m:r>
                                <a:rPr lang="es-ES" sz="1600" i="1" dirty="0" smtClean="0">
                                  <a:latin typeface="Cambria Math" panose="02040503050406030204" pitchFamily="18" charset="0"/>
                                </a:rPr>
                                <m:t>𝐽</m:t>
                              </m:r>
                              <m:r>
                                <a:rPr lang="es-ES" sz="1600" i="1" dirty="0" smtClean="0">
                                  <a:latin typeface="Cambria Math" panose="02040503050406030204" pitchFamily="18" charset="0"/>
                                </a:rPr>
                                <m:t> </m:t>
                              </m:r>
                              <m:r>
                                <a:rPr lang="es-ES" sz="1600" i="1" dirty="0" smtClean="0">
                                  <a:latin typeface="Cambria Math" panose="02040503050406030204" pitchFamily="18" charset="0"/>
                                </a:rPr>
                                <m:t>𝑠</m:t>
                              </m:r>
                              <m:r>
                                <a:rPr lang="es-ES" sz="1600" i="1" dirty="0" smtClean="0">
                                  <a:latin typeface="Cambria Math" panose="02040503050406030204" pitchFamily="18" charset="0"/>
                                </a:rPr>
                                <m:t>; </m:t>
                              </m:r>
                              <m:r>
                                <a:rPr lang="es-ES" sz="1600" i="1" dirty="0" smtClean="0">
                                  <a:latin typeface="Cambria Math" panose="02040503050406030204" pitchFamily="18" charset="0"/>
                                </a:rPr>
                                <m:t>𝑐</m:t>
                              </m:r>
                              <m:r>
                                <a:rPr lang="es-ES" sz="1600" i="1" dirty="0" smtClean="0">
                                  <a:latin typeface="Cambria Math" panose="02040503050406030204" pitchFamily="18" charset="0"/>
                                </a:rPr>
                                <m:t> = 3·</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8</m:t>
                                  </m:r>
                                </m:sup>
                              </m:sSup>
                              <m:r>
                                <a:rPr lang="es-ES" sz="1600" i="1" dirty="0" smtClean="0">
                                  <a:latin typeface="Cambria Math" panose="02040503050406030204" pitchFamily="18" charset="0"/>
                                </a:rPr>
                                <m:t> </m:t>
                              </m:r>
                              <m:r>
                                <a:rPr lang="es-ES" sz="1600" i="1" dirty="0" smtClean="0">
                                  <a:latin typeface="Cambria Math" panose="02040503050406030204" pitchFamily="18" charset="0"/>
                                </a:rPr>
                                <m:t>𝑚</m:t>
                              </m:r>
                              <m:r>
                                <a:rPr lang="es-ES" sz="1600" b="0" i="1" dirty="0" smtClean="0">
                                  <a:latin typeface="Cambria Math" panose="02040503050406030204" pitchFamily="18" charset="0"/>
                                </a:rPr>
                                <m:t> </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𝑠</m:t>
                                  </m:r>
                                </m:e>
                                <m:sup>
                                  <m:r>
                                    <a:rPr lang="es-ES" sz="1600" b="0" i="1" dirty="0" smtClean="0">
                                      <a:latin typeface="Cambria Math" panose="02040503050406030204" pitchFamily="18" charset="0"/>
                                    </a:rPr>
                                    <m:t>−1</m:t>
                                  </m:r>
                                </m:sup>
                              </m:sSup>
                              <m:r>
                                <a:rPr lang="es-ES" sz="1600" i="1" dirty="0" smtClean="0">
                                  <a:latin typeface="Cambria Math" panose="02040503050406030204" pitchFamily="18" charset="0"/>
                                </a:rPr>
                                <m:t>;</m:t>
                              </m:r>
                              <m:r>
                                <a:rPr lang="es-ES" sz="1600" i="1" dirty="0">
                                  <a:latin typeface="Cambria Math" panose="02040503050406030204" pitchFamily="18" charset="0"/>
                                </a:rPr>
                                <m:t>𝑒</m:t>
                              </m:r>
                              <m:r>
                                <a:rPr lang="es-ES" sz="1600" i="1" dirty="0">
                                  <a:latin typeface="Cambria Math" panose="02040503050406030204" pitchFamily="18" charset="0"/>
                                </a:rPr>
                                <m:t> =1,6·</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−19</m:t>
                                  </m:r>
                                </m:sup>
                              </m:sSup>
                              <m:r>
                                <a:rPr lang="es-ES" sz="1600" i="1" dirty="0">
                                  <a:latin typeface="Cambria Math" panose="02040503050406030204" pitchFamily="18" charset="0"/>
                                </a:rPr>
                                <m:t> </m:t>
                              </m:r>
                              <m:r>
                                <a:rPr lang="es-ES" sz="1600" i="1" dirty="0">
                                  <a:latin typeface="Cambria Math" panose="02040503050406030204" pitchFamily="18" charset="0"/>
                                </a:rPr>
                                <m:t>𝐶</m:t>
                              </m:r>
                            </m:oMath>
                          </a14:m>
                          <a:r>
                            <a:rPr lang="es-ES" sz="1600" dirty="0" smtClean="0"/>
                            <a:t>;</a:t>
                          </a:r>
                        </a:p>
                        <a:p>
                          <a:pPr marL="0" indent="0"/>
                          <a14:m>
                            <m:oMathPara xmlns:m="http://schemas.openxmlformats.org/officeDocument/2006/math">
                              <m:oMathParaPr>
                                <m:jc m:val="left"/>
                              </m:oMathParaPr>
                              <m:oMath xmlns:m="http://schemas.openxmlformats.org/officeDocument/2006/math">
                                <m:sSub>
                                  <m:sSubPr>
                                    <m:ctrlPr>
                                      <a:rPr lang="es-ES" sz="1600" i="1" dirty="0">
                                        <a:latin typeface="Cambria Math" panose="02040503050406030204" pitchFamily="18" charset="0"/>
                                      </a:rPr>
                                    </m:ctrlPr>
                                  </m:sSubPr>
                                  <m:e>
                                    <m:r>
                                      <a:rPr lang="es-ES" sz="1600" i="1" dirty="0">
                                        <a:latin typeface="Cambria Math" panose="02040503050406030204" pitchFamily="18" charset="0"/>
                                      </a:rPr>
                                      <m:t>𝑚</m:t>
                                    </m:r>
                                  </m:e>
                                  <m:sub>
                                    <m:r>
                                      <a:rPr lang="es-ES" sz="1600" i="1" dirty="0" smtClean="0">
                                        <a:latin typeface="Cambria Math" panose="02040503050406030204" pitchFamily="18" charset="0"/>
                                      </a:rPr>
                                      <m:t>𝑒</m:t>
                                    </m:r>
                                  </m:sub>
                                </m:sSub>
                                <m:r>
                                  <a:rPr lang="es-ES" sz="1600" i="1" dirty="0">
                                    <a:latin typeface="Cambria Math" panose="02040503050406030204" pitchFamily="18" charset="0"/>
                                  </a:rPr>
                                  <m:t> = 9,1·</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−31</m:t>
                                    </m:r>
                                  </m:sup>
                                </m:sSup>
                                <m:r>
                                  <a:rPr lang="es-ES" sz="1600" i="1" dirty="0">
                                    <a:latin typeface="Cambria Math" panose="02040503050406030204" pitchFamily="18" charset="0"/>
                                  </a:rPr>
                                  <m:t> </m:t>
                                </m:r>
                                <m:r>
                                  <a:rPr lang="es-ES" sz="1600" i="1" dirty="0">
                                    <a:latin typeface="Cambria Math" panose="02040503050406030204" pitchFamily="18" charset="0"/>
                                  </a:rPr>
                                  <m:t>𝑘𝑔</m:t>
                                </m:r>
                                <m:r>
                                  <a:rPr lang="es-ES" sz="1600" dirty="0">
                                    <a:latin typeface="Cambria Math" panose="02040503050406030204" pitchFamily="18" charset="0"/>
                                  </a:rPr>
                                  <m:t>;</m:t>
                                </m:r>
                                <m:sSub>
                                  <m:sSubPr>
                                    <m:ctrlPr>
                                      <a:rPr lang="es-ES" sz="1600" i="1" dirty="0">
                                        <a:latin typeface="Cambria Math" panose="02040503050406030204" pitchFamily="18" charset="0"/>
                                      </a:rPr>
                                    </m:ctrlPr>
                                  </m:sSubPr>
                                  <m:e>
                                    <m:r>
                                      <a:rPr lang="es-ES" sz="1600" i="1" dirty="0">
                                        <a:latin typeface="Cambria Math" panose="02040503050406030204" pitchFamily="18" charset="0"/>
                                      </a:rPr>
                                      <m:t>𝑚</m:t>
                                    </m:r>
                                  </m:e>
                                  <m:sub>
                                    <m:r>
                                      <a:rPr lang="es-ES" sz="1600" b="0" i="1" dirty="0" smtClean="0">
                                        <a:latin typeface="Cambria Math" panose="02040503050406030204" pitchFamily="18" charset="0"/>
                                      </a:rPr>
                                      <m:t>𝑛</m:t>
                                    </m:r>
                                  </m:sub>
                                </m:sSub>
                                <m:r>
                                  <a:rPr lang="es-ES" sz="1600" i="1" dirty="0">
                                    <a:latin typeface="Cambria Math" panose="02040503050406030204" pitchFamily="18" charset="0"/>
                                  </a:rPr>
                                  <m:t> =</m:t>
                                </m:r>
                                <m:r>
                                  <a:rPr lang="es-ES" sz="1600" b="0" i="1" dirty="0" smtClean="0">
                                    <a:latin typeface="Cambria Math" panose="02040503050406030204" pitchFamily="18" charset="0"/>
                                  </a:rPr>
                                  <m:t>1,67·</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−27</m:t>
                                    </m:r>
                                  </m:sup>
                                </m:sSup>
                                <m:r>
                                  <a:rPr lang="es-ES" sz="1600" b="0" i="1" dirty="0" smtClean="0">
                                    <a:latin typeface="Cambria Math" panose="02040503050406030204" pitchFamily="18" charset="0"/>
                                  </a:rPr>
                                  <m:t> </m:t>
                                </m:r>
                                <m:r>
                                  <a:rPr lang="es-ES" sz="1600" b="0" i="1" dirty="0" smtClean="0">
                                    <a:latin typeface="Cambria Math" panose="02040503050406030204" pitchFamily="18" charset="0"/>
                                  </a:rPr>
                                  <m:t>𝑘𝑔</m:t>
                                </m:r>
                              </m:oMath>
                            </m:oMathPara>
                          </a14:m>
                          <a:endParaRPr lang="es-ES" sz="1600" b="1" dirty="0" smtClean="0">
                            <a:solidFill>
                              <a:schemeClr val="tx1"/>
                            </a:solidFill>
                          </a:endParaRPr>
                        </a:p>
                        <a:p>
                          <a:pPr marL="354013" indent="-354013" algn="just"/>
                          <a:r>
                            <a:rPr lang="es-ES" sz="1600" b="1" dirty="0" smtClean="0">
                              <a:solidFill>
                                <a:schemeClr val="tx1"/>
                              </a:solidFill>
                            </a:rPr>
                            <a:t>Sol</a:t>
                          </a:r>
                          <a:r>
                            <a:rPr lang="es-ES" sz="1600" dirty="0" smtClean="0">
                              <a:solidFill>
                                <a:schemeClr val="tx1"/>
                              </a:solidFill>
                            </a:rPr>
                            <a:t>: </a:t>
                          </a:r>
                          <a14:m>
                            <m:oMath xmlns:m="http://schemas.openxmlformats.org/officeDocument/2006/math">
                              <m:r>
                                <a:rPr lang="es-ES" sz="1600" i="1" smtClean="0">
                                  <a:solidFill>
                                    <a:schemeClr val="tx1"/>
                                  </a:solidFill>
                                  <a:latin typeface="Cambria Math" panose="02040503050406030204" pitchFamily="18" charset="0"/>
                                  <a:ea typeface="Cambria Math" panose="02040503050406030204" pitchFamily="18" charset="0"/>
                                </a:rPr>
                                <m:t>𝜆</m:t>
                              </m:r>
                              <m:r>
                                <a:rPr lang="es-ES" sz="1600" b="0" i="1" smtClean="0">
                                  <a:solidFill>
                                    <a:schemeClr val="tx1"/>
                                  </a:solidFill>
                                  <a:latin typeface="Cambria Math" panose="02040503050406030204" pitchFamily="18" charset="0"/>
                                  <a:ea typeface="Cambria Math" panose="02040503050406030204" pitchFamily="18" charset="0"/>
                                </a:rPr>
                                <m:t>=6,22·</m:t>
                              </m:r>
                              <m:sSup>
                                <m:sSupPr>
                                  <m:ctrlPr>
                                    <a:rPr lang="es-ES" sz="1600" b="0" i="1" smtClean="0">
                                      <a:solidFill>
                                        <a:schemeClr val="tx1"/>
                                      </a:solidFill>
                                      <a:latin typeface="Cambria Math" panose="02040503050406030204" pitchFamily="18" charset="0"/>
                                      <a:ea typeface="Cambria Math" panose="02040503050406030204" pitchFamily="18" charset="0"/>
                                    </a:rPr>
                                  </m:ctrlPr>
                                </m:sSupPr>
                                <m:e>
                                  <m:r>
                                    <a:rPr lang="es-ES" sz="1600" b="0" i="1" smtClean="0">
                                      <a:solidFill>
                                        <a:schemeClr val="tx1"/>
                                      </a:solidFill>
                                      <a:latin typeface="Cambria Math" panose="02040503050406030204" pitchFamily="18" charset="0"/>
                                      <a:ea typeface="Cambria Math" panose="02040503050406030204" pitchFamily="18" charset="0"/>
                                    </a:rPr>
                                    <m:t>10</m:t>
                                  </m:r>
                                </m:e>
                                <m:sup>
                                  <m:r>
                                    <a:rPr lang="es-ES" sz="1600" b="0" i="1" smtClean="0">
                                      <a:solidFill>
                                        <a:schemeClr val="tx1"/>
                                      </a:solidFill>
                                      <a:latin typeface="Cambria Math" panose="02040503050406030204" pitchFamily="18" charset="0"/>
                                      <a:ea typeface="Cambria Math" panose="02040503050406030204" pitchFamily="18" charset="0"/>
                                    </a:rPr>
                                    <m:t>−11</m:t>
                                  </m:r>
                                </m:sup>
                              </m:sSup>
                              <m:r>
                                <a:rPr lang="es-ES" sz="1600" b="0" i="1" smtClean="0">
                                  <a:solidFill>
                                    <a:schemeClr val="tx1"/>
                                  </a:solidFill>
                                  <a:latin typeface="Cambria Math" panose="02040503050406030204" pitchFamily="18" charset="0"/>
                                  <a:ea typeface="Cambria Math" panose="02040503050406030204" pitchFamily="18" charset="0"/>
                                </a:rPr>
                                <m:t> </m:t>
                              </m:r>
                              <m:r>
                                <a:rPr lang="es-ES" sz="1600" b="0" i="1" smtClean="0">
                                  <a:solidFill>
                                    <a:schemeClr val="tx1"/>
                                  </a:solidFill>
                                  <a:latin typeface="Cambria Math" panose="02040503050406030204" pitchFamily="18" charset="0"/>
                                  <a:ea typeface="Cambria Math" panose="02040503050406030204" pitchFamily="18" charset="0"/>
                                </a:rPr>
                                <m:t>𝑚</m:t>
                              </m:r>
                            </m:oMath>
                          </a14:m>
                          <a:r>
                            <a:rPr lang="es-ES" sz="1600" dirty="0" smtClean="0"/>
                            <a:t>; </a:t>
                          </a:r>
                          <a14:m>
                            <m:oMath xmlns:m="http://schemas.openxmlformats.org/officeDocument/2006/math">
                              <m:f>
                                <m:fPr>
                                  <m:type m:val="lin"/>
                                  <m:ctrlPr>
                                    <a:rPr lang="es-ES" sz="1600" i="1" smtClean="0">
                                      <a:latin typeface="Cambria Math" panose="02040503050406030204" pitchFamily="18" charset="0"/>
                                    </a:rPr>
                                  </m:ctrlPr>
                                </m:fPr>
                                <m:num>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𝐸</m:t>
                                      </m:r>
                                    </m:e>
                                    <m:sub>
                                      <m:r>
                                        <a:rPr lang="es-ES" sz="1600" b="0" i="1" smtClean="0">
                                          <a:latin typeface="Cambria Math" panose="02040503050406030204" pitchFamily="18" charset="0"/>
                                        </a:rPr>
                                        <m:t>𝑒</m:t>
                                      </m:r>
                                    </m:sub>
                                  </m:sSub>
                                </m:num>
                                <m:den>
                                  <m:sSub>
                                    <m:sSubPr>
                                      <m:ctrlPr>
                                        <a:rPr lang="es-ES" sz="1600" i="1" smtClean="0">
                                          <a:latin typeface="Cambria Math" panose="02040503050406030204" pitchFamily="18" charset="0"/>
                                        </a:rPr>
                                      </m:ctrlPr>
                                    </m:sSubPr>
                                    <m:e>
                                      <m:r>
                                        <a:rPr lang="es-ES" sz="1600" b="0" i="1" smtClean="0">
                                          <a:latin typeface="Cambria Math" panose="02040503050406030204" pitchFamily="18" charset="0"/>
                                        </a:rPr>
                                        <m:t>𝐸</m:t>
                                      </m:r>
                                    </m:e>
                                    <m:sub>
                                      <m:r>
                                        <a:rPr lang="es-ES" sz="1600" b="0" i="1" smtClean="0">
                                          <a:latin typeface="Cambria Math" panose="02040503050406030204" pitchFamily="18" charset="0"/>
                                        </a:rPr>
                                        <m:t>𝑛</m:t>
                                      </m:r>
                                    </m:sub>
                                  </m:sSub>
                                  <m:r>
                                    <a:rPr lang="es-ES" sz="1600" b="0" i="1" smtClean="0">
                                      <a:latin typeface="Cambria Math" panose="02040503050406030204" pitchFamily="18" charset="0"/>
                                    </a:rPr>
                                    <m:t>=1835</m:t>
                                  </m:r>
                                </m:den>
                              </m:f>
                            </m:oMath>
                          </a14:m>
                          <a:endParaRPr lang="es-ES" sz="1600" dirty="0" smtClean="0"/>
                        </a:p>
                      </a:txBody>
                      <a:tcPr>
                        <a:lnR w="12700" cap="flat" cmpd="sng" algn="ctr">
                          <a:solidFill>
                            <a:srgbClr val="0070C0"/>
                          </a:solidFill>
                          <a:prstDash val="solid"/>
                          <a:round/>
                          <a:headEnd type="none" w="med" len="med"/>
                          <a:tailEnd type="none" w="med" len="med"/>
                        </a:lnR>
                        <a:lnB w="12700" cap="flat" cmpd="sng" algn="ctr">
                          <a:solidFill>
                            <a:srgbClr val="0099FF"/>
                          </a:solidFill>
                          <a:prstDash val="solid"/>
                          <a:round/>
                          <a:headEnd type="none" w="med" len="med"/>
                          <a:tailEnd type="none" w="med" len="med"/>
                        </a:lnB>
                        <a:noFill/>
                      </a:tcPr>
                    </a:tc>
                    <a:tc hMerge="1">
                      <a:txBody>
                        <a:bodyPr/>
                        <a:lstStyle/>
                        <a:p>
                          <a:endParaRPr lang="es-ES"/>
                        </a:p>
                      </a:txBody>
                      <a:tcPr/>
                    </a:tc>
                    <a:extLst>
                      <a:ext uri="{0D108BD9-81ED-4DB2-BD59-A6C34878D82A}">
                        <a16:rowId xmlns:a16="http://schemas.microsoft.com/office/drawing/2014/main" val="3123435003"/>
                      </a:ext>
                    </a:extLst>
                  </a:tr>
                </a:tbl>
              </a:graphicData>
            </a:graphic>
          </p:graphicFrame>
        </mc:Choice>
        <mc:Fallback xmlns="">
          <p:graphicFrame>
            <p:nvGraphicFramePr>
              <p:cNvPr id="13" name="Tabla 12"/>
              <p:cNvGraphicFramePr>
                <a:graphicFrameLocks noGrp="1"/>
              </p:cNvGraphicFramePr>
              <p:nvPr>
                <p:extLst>
                  <p:ext uri="{D42A27DB-BD31-4B8C-83A1-F6EECF244321}">
                    <p14:modId xmlns:p14="http://schemas.microsoft.com/office/powerpoint/2010/main" val="3532991574"/>
                  </p:ext>
                </p:extLst>
              </p:nvPr>
            </p:nvGraphicFramePr>
            <p:xfrm>
              <a:off x="508000" y="1206500"/>
              <a:ext cx="8178801" cy="4202240"/>
            </p:xfrm>
            <a:graphic>
              <a:graphicData uri="http://schemas.openxmlformats.org/drawingml/2006/table">
                <a:tbl>
                  <a:tblPr firstRow="1" bandRow="1">
                    <a:tableStyleId>{7DF18680-E054-41AD-8BC1-D1AEF772440D}</a:tableStyleId>
                  </a:tblPr>
                  <a:tblGrid>
                    <a:gridCol w="419100">
                      <a:extLst>
                        <a:ext uri="{9D8B030D-6E8A-4147-A177-3AD203B41FA5}">
                          <a16:colId xmlns:a16="http://schemas.microsoft.com/office/drawing/2014/main" val="2610252087"/>
                        </a:ext>
                      </a:extLst>
                    </a:gridCol>
                    <a:gridCol w="11557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33528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2068640">
                    <a:tc>
                      <a:txBody>
                        <a:bodyPr/>
                        <a:lstStyle/>
                        <a:p>
                          <a:pPr algn="r">
                            <a:lnSpc>
                              <a:spcPct val="100000"/>
                            </a:lnSpc>
                          </a:pPr>
                          <a:r>
                            <a:rPr lang="es-ES" sz="1600" dirty="0" smtClean="0">
                              <a:latin typeface="+mn-lt"/>
                            </a:rPr>
                            <a:t>11.</a:t>
                          </a:r>
                          <a:endParaRPr lang="es-ES" sz="1600" b="1" dirty="0">
                            <a:solidFill>
                              <a:srgbClr val="C00000"/>
                            </a:solidFill>
                            <a:latin typeface="+mn-lt"/>
                          </a:endParaRPr>
                        </a:p>
                      </a:txBody>
                      <a:tcPr marL="18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endParaRPr lang="es-ES"/>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blipFill>
                          <a:blip r:embed="rId2"/>
                          <a:stretch>
                            <a:fillRect l="-5495" t="-16471" r="-157" b="-113529"/>
                          </a:stretch>
                        </a:blipFill>
                      </a:tcPr>
                    </a:tc>
                    <a:tc hMerge="1">
                      <a:txBody>
                        <a:bodyPr/>
                        <a:lstStyle/>
                        <a:p>
                          <a:endParaRPr lang="es-ES" sz="1600" dirty="0"/>
                        </a:p>
                      </a:txBody>
                      <a:tcPr/>
                    </a:tc>
                    <a:extLst>
                      <a:ext uri="{0D108BD9-81ED-4DB2-BD59-A6C34878D82A}">
                        <a16:rowId xmlns:a16="http://schemas.microsoft.com/office/drawing/2014/main" val="1235451715"/>
                      </a:ext>
                    </a:extLst>
                  </a:tr>
                  <a:tr h="1798320">
                    <a:tc>
                      <a:txBody>
                        <a:bodyPr/>
                        <a:lstStyle/>
                        <a:p>
                          <a:pPr algn="r">
                            <a:lnSpc>
                              <a:spcPct val="100000"/>
                            </a:lnSpc>
                          </a:pPr>
                          <a:r>
                            <a:rPr lang="es-ES" sz="1600" b="0" dirty="0" smtClean="0">
                              <a:solidFill>
                                <a:schemeClr val="tx1"/>
                              </a:solidFill>
                              <a:latin typeface="+mn-lt"/>
                            </a:rPr>
                            <a:t>12.</a:t>
                          </a:r>
                          <a:endParaRPr lang="es-ES" sz="1600" b="0" dirty="0">
                            <a:solidFill>
                              <a:schemeClr val="tx1"/>
                            </a:solidFill>
                            <a:latin typeface="+mn-lt"/>
                          </a:endParaRPr>
                        </a:p>
                      </a:txBody>
                      <a:tcPr marL="18000">
                        <a:lnL w="12700" cap="flat" cmpd="sng" algn="ctr">
                          <a:solidFill>
                            <a:srgbClr val="0070C0"/>
                          </a:solidFill>
                          <a:prstDash val="solid"/>
                          <a:round/>
                          <a:headEnd type="none" w="med" len="med"/>
                          <a:tailEnd type="none" w="med" len="med"/>
                        </a:lnL>
                        <a:lnB w="12700" cap="flat" cmpd="sng" algn="ctr">
                          <a:solidFill>
                            <a:srgbClr val="0099FF"/>
                          </a:solidFill>
                          <a:prstDash val="solid"/>
                          <a:round/>
                          <a:headEnd type="none" w="med" len="med"/>
                          <a:tailEnd type="none" w="med" len="med"/>
                        </a:lnB>
                        <a:noFill/>
                      </a:tcPr>
                    </a:tc>
                    <a:tc gridSpan="2">
                      <a:txBody>
                        <a:bodyPr/>
                        <a:lstStyle/>
                        <a:p>
                          <a:endParaRPr lang="es-ES"/>
                        </a:p>
                      </a:txBody>
                      <a:tcPr>
                        <a:lnR w="12700" cap="flat" cmpd="sng" algn="ctr">
                          <a:solidFill>
                            <a:srgbClr val="0070C0"/>
                          </a:solidFill>
                          <a:prstDash val="solid"/>
                          <a:round/>
                          <a:headEnd type="none" w="med" len="med"/>
                          <a:tailEnd type="none" w="med" len="med"/>
                        </a:lnR>
                        <a:lnB w="12700" cap="flat" cmpd="sng" algn="ctr">
                          <a:solidFill>
                            <a:srgbClr val="0099FF"/>
                          </a:solidFill>
                          <a:prstDash val="solid"/>
                          <a:round/>
                          <a:headEnd type="none" w="med" len="med"/>
                          <a:tailEnd type="none" w="med" len="med"/>
                        </a:lnB>
                        <a:blipFill>
                          <a:blip r:embed="rId2"/>
                          <a:stretch>
                            <a:fillRect l="-5495" t="-133784" r="-157" b="-30405"/>
                          </a:stretch>
                        </a:blipFill>
                      </a:tcPr>
                    </a:tc>
                    <a:tc hMerge="1">
                      <a:txBody>
                        <a:bodyPr/>
                        <a:lstStyle/>
                        <a:p>
                          <a:endParaRPr lang="es-ES"/>
                        </a:p>
                      </a:txBody>
                      <a:tcPr/>
                    </a:tc>
                    <a:extLst>
                      <a:ext uri="{0D108BD9-81ED-4DB2-BD59-A6C34878D82A}">
                        <a16:rowId xmlns:a16="http://schemas.microsoft.com/office/drawing/2014/main" val="3123435003"/>
                      </a:ext>
                    </a:extLst>
                  </a:tr>
                </a:tbl>
              </a:graphicData>
            </a:graphic>
          </p:graphicFrame>
        </mc:Fallback>
      </mc:AlternateContent>
    </p:spTree>
    <p:extLst>
      <p:ext uri="{BB962C8B-B14F-4D97-AF65-F5344CB8AC3E}">
        <p14:creationId xmlns:p14="http://schemas.microsoft.com/office/powerpoint/2010/main" val="28934963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3</a:t>
            </a:r>
            <a:r>
              <a:rPr lang="es-ES" sz="1600" b="1" dirty="0" smtClean="0">
                <a:solidFill>
                  <a:schemeClr val="bg1"/>
                </a:solidFill>
              </a:rPr>
              <a:t>. </a:t>
            </a:r>
            <a:r>
              <a:rPr lang="es-ES" sz="1600" b="1" dirty="0">
                <a:solidFill>
                  <a:schemeClr val="bg1"/>
                </a:solidFill>
              </a:rPr>
              <a:t>N</a:t>
            </a:r>
            <a:r>
              <a:rPr lang="es-ES" sz="1600" b="1" dirty="0" smtClean="0">
                <a:solidFill>
                  <a:schemeClr val="bg1"/>
                </a:solidFill>
              </a:rPr>
              <a:t>acimiento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3.2</a:t>
            </a:r>
            <a:r>
              <a:rPr lang="es-ES" b="1" dirty="0">
                <a:solidFill>
                  <a:srgbClr val="002060"/>
                </a:solidFill>
              </a:rPr>
              <a:t>. Principio de indeterminación de </a:t>
            </a:r>
            <a:r>
              <a:rPr lang="es-ES" b="1" dirty="0" err="1">
                <a:solidFill>
                  <a:srgbClr val="002060"/>
                </a:solidFill>
              </a:rPr>
              <a:t>Heisemberg</a:t>
            </a:r>
            <a:endParaRPr lang="es-ES" b="1" dirty="0">
              <a:solidFill>
                <a:srgbClr val="002060"/>
              </a:solidFill>
            </a:endParaRPr>
          </a:p>
        </p:txBody>
      </p:sp>
      <p:sp>
        <p:nvSpPr>
          <p:cNvPr id="2" name="Rectangle 1"/>
          <p:cNvSpPr>
            <a:spLocks noChangeArrowheads="1"/>
          </p:cNvSpPr>
          <p:nvPr/>
        </p:nvSpPr>
        <p:spPr bwMode="auto">
          <a:xfrm>
            <a:off x="454640" y="1344689"/>
            <a:ext cx="83947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1600" b="0" i="0" u="none" strike="noStrike" cap="none" normalizeH="0" baseline="0" dirty="0" smtClean="0">
                <a:ln>
                  <a:noFill/>
                </a:ln>
                <a:solidFill>
                  <a:schemeClr val="tx1"/>
                </a:solidFill>
                <a:effectLst/>
                <a:latin typeface="+mj-lt"/>
              </a:rPr>
              <a:t>Enunciado por Heisenberg en 1927, el principio de </a:t>
            </a:r>
            <a:r>
              <a:rPr kumimoji="0" lang="es-ES" altLang="es-ES" sz="1600" b="1" i="0" u="none" strike="noStrike" cap="none" normalizeH="0" baseline="0" dirty="0" smtClean="0">
                <a:ln>
                  <a:noFill/>
                </a:ln>
                <a:solidFill>
                  <a:schemeClr val="tx1"/>
                </a:solidFill>
                <a:effectLst/>
                <a:latin typeface="+mj-lt"/>
              </a:rPr>
              <a:t>indeterminación</a:t>
            </a:r>
            <a:r>
              <a:rPr kumimoji="0" lang="es-ES" altLang="es-ES" sz="1600" b="0" i="0" u="none" strike="noStrike" cap="none" normalizeH="0" baseline="0" dirty="0" smtClean="0">
                <a:ln>
                  <a:noFill/>
                </a:ln>
                <a:solidFill>
                  <a:schemeClr val="tx1"/>
                </a:solidFill>
                <a:effectLst/>
                <a:latin typeface="+mj-lt"/>
              </a:rPr>
              <a:t> (también llamado de </a:t>
            </a:r>
            <a:r>
              <a:rPr kumimoji="0" lang="es-ES" altLang="es-ES" sz="1600" b="1" i="0" u="none" strike="noStrike" cap="none" normalizeH="0" baseline="0" dirty="0" smtClean="0">
                <a:ln>
                  <a:noFill/>
                </a:ln>
                <a:solidFill>
                  <a:schemeClr val="tx1"/>
                </a:solidFill>
                <a:effectLst/>
                <a:latin typeface="+mj-lt"/>
              </a:rPr>
              <a:t>incertidumbre</a:t>
            </a:r>
            <a:r>
              <a:rPr kumimoji="0" lang="es-ES" altLang="es-ES" sz="1600" b="0" i="0" u="none" strike="noStrike" cap="none" normalizeH="0" baseline="0" dirty="0" smtClean="0">
                <a:ln>
                  <a:noFill/>
                </a:ln>
                <a:solidFill>
                  <a:schemeClr val="tx1"/>
                </a:solidFill>
                <a:effectLst/>
                <a:latin typeface="+mj-lt"/>
              </a:rPr>
              <a:t>) afirma que </a:t>
            </a:r>
            <a:r>
              <a:rPr kumimoji="0" lang="es-ES" altLang="es-ES" sz="1600" b="0" i="1" u="none" strike="noStrike" cap="none" normalizeH="0" baseline="0" dirty="0" smtClean="0">
                <a:ln>
                  <a:noFill/>
                </a:ln>
                <a:solidFill>
                  <a:srgbClr val="00B0F0"/>
                </a:solidFill>
                <a:effectLst/>
                <a:latin typeface="+mj-lt"/>
              </a:rPr>
              <a:t>no se puede conocer a la vez y con total exactitud la posición de una partícula en movimiento y la cantidad de movimiento</a:t>
            </a:r>
            <a:r>
              <a:rPr kumimoji="0" lang="es-ES" altLang="es-ES" sz="1600" b="0" i="1" u="none" strike="noStrike" cap="none" normalizeH="0" baseline="0" dirty="0" smtClean="0">
                <a:ln>
                  <a:noFill/>
                </a:ln>
                <a:effectLst/>
                <a:latin typeface="+mj-lt"/>
              </a:rPr>
              <a:t>.</a:t>
            </a:r>
            <a:r>
              <a:rPr kumimoji="0" lang="es-ES" altLang="es-ES" sz="1600" b="0" i="1" u="none" strike="noStrike" cap="none" normalizeH="0" dirty="0" smtClean="0">
                <a:ln>
                  <a:noFill/>
                </a:ln>
                <a:solidFill>
                  <a:srgbClr val="00B0F0"/>
                </a:solidFill>
                <a:effectLst/>
                <a:latin typeface="+mj-lt"/>
              </a:rPr>
              <a:t> </a:t>
            </a:r>
            <a:r>
              <a:rPr kumimoji="0" lang="es-ES" altLang="es-ES" sz="1600" b="0" i="0" u="none" strike="noStrike" cap="none" normalizeH="0" baseline="0" dirty="0" smtClean="0">
                <a:ln>
                  <a:noFill/>
                </a:ln>
                <a:solidFill>
                  <a:schemeClr val="tx1"/>
                </a:solidFill>
                <a:effectLst/>
                <a:latin typeface="+mj-lt"/>
              </a:rPr>
              <a:t>El producto de los errores cometidos</a:t>
            </a:r>
            <a:r>
              <a:rPr kumimoji="0" lang="es-ES" altLang="es-ES" sz="1600" b="0" i="0" u="none" strike="noStrike" cap="none" normalizeH="0" dirty="0" smtClean="0">
                <a:ln>
                  <a:noFill/>
                </a:ln>
                <a:solidFill>
                  <a:schemeClr val="tx1"/>
                </a:solidFill>
                <a:effectLst/>
                <a:latin typeface="+mj-lt"/>
              </a:rPr>
              <a:t> es:</a:t>
            </a:r>
            <a:endParaRPr kumimoji="0" lang="es-ES" altLang="es-ES" sz="1600" b="0" i="0" u="none" strike="noStrike" cap="none" normalizeH="0" baseline="0" dirty="0" smtClean="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8" name="10 CuadroTexto"/>
              <p:cNvSpPr txBox="1"/>
              <p:nvPr/>
            </p:nvSpPr>
            <p:spPr>
              <a:xfrm>
                <a:off x="3905396" y="2230384"/>
                <a:ext cx="1214499" cy="5598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1600" i="1" smtClean="0">
                          <a:latin typeface="Cambria Math"/>
                          <a:ea typeface="Cambria Math"/>
                        </a:rPr>
                        <m:t>Δ</m:t>
                      </m:r>
                      <m:r>
                        <a:rPr lang="es-ES" sz="1600" b="0" i="1" smtClean="0">
                          <a:latin typeface="Cambria Math"/>
                          <a:ea typeface="Cambria Math"/>
                        </a:rPr>
                        <m:t>𝑥</m:t>
                      </m:r>
                      <m:r>
                        <m:rPr>
                          <m:sty m:val="p"/>
                        </m:rPr>
                        <a:rPr lang="el-GR" sz="1600" b="0" i="1" smtClean="0">
                          <a:latin typeface="Cambria Math"/>
                          <a:ea typeface="Cambria Math"/>
                        </a:rPr>
                        <m:t>Δ</m:t>
                      </m:r>
                      <m:r>
                        <a:rPr lang="es-ES" sz="1600" b="0" i="1" smtClean="0">
                          <a:latin typeface="Cambria Math"/>
                          <a:ea typeface="Cambria Math"/>
                        </a:rPr>
                        <m:t>𝑝</m:t>
                      </m:r>
                      <m:r>
                        <a:rPr lang="es-ES" sz="1600" b="0" i="1" smtClean="0">
                          <a:latin typeface="Cambria Math"/>
                          <a:ea typeface="Cambria Math"/>
                        </a:rPr>
                        <m:t>≥</m:t>
                      </m:r>
                      <m:f>
                        <m:fPr>
                          <m:ctrlPr>
                            <a:rPr lang="es-ES" sz="1600" b="0" i="1" smtClean="0">
                              <a:latin typeface="Cambria Math" panose="02040503050406030204" pitchFamily="18" charset="0"/>
                              <a:ea typeface="Cambria Math"/>
                            </a:rPr>
                          </m:ctrlPr>
                        </m:fPr>
                        <m:num>
                          <m:r>
                            <a:rPr lang="es-ES" sz="1600" b="0" i="1" smtClean="0">
                              <a:latin typeface="Cambria Math"/>
                              <a:ea typeface="Cambria Math"/>
                            </a:rPr>
                            <m:t>h</m:t>
                          </m:r>
                        </m:num>
                        <m:den>
                          <m:r>
                            <a:rPr lang="es-ES" sz="1600" b="0" i="1" smtClean="0">
                              <a:latin typeface="Cambria Math"/>
                              <a:ea typeface="Cambria Math"/>
                            </a:rPr>
                            <m:t>2</m:t>
                          </m:r>
                          <m:r>
                            <a:rPr lang="es-ES" sz="1600" b="0" i="1" smtClean="0">
                              <a:latin typeface="Cambria Math"/>
                              <a:ea typeface="Cambria Math"/>
                            </a:rPr>
                            <m:t>𝜋</m:t>
                          </m:r>
                        </m:den>
                      </m:f>
                    </m:oMath>
                  </m:oMathPara>
                </a14:m>
                <a:endParaRPr lang="es-ES" sz="1600" dirty="0"/>
              </a:p>
            </p:txBody>
          </p:sp>
        </mc:Choice>
        <mc:Fallback xmlns="">
          <p:sp>
            <p:nvSpPr>
              <p:cNvPr id="8" name="10 CuadroTexto"/>
              <p:cNvSpPr txBox="1">
                <a:spLocks noRot="1" noChangeAspect="1" noMove="1" noResize="1" noEditPoints="1" noAdjustHandles="1" noChangeArrowheads="1" noChangeShapeType="1" noTextEdit="1"/>
              </p:cNvSpPr>
              <p:nvPr/>
            </p:nvSpPr>
            <p:spPr>
              <a:xfrm>
                <a:off x="3905396" y="2230384"/>
                <a:ext cx="1214499" cy="559833"/>
              </a:xfrm>
              <a:prstGeom prst="rect">
                <a:avLst/>
              </a:prstGeom>
              <a:blipFill>
                <a:blip r:embed="rId2"/>
                <a:stretch>
                  <a:fillRect/>
                </a:stretch>
              </a:blipFill>
            </p:spPr>
            <p:txBody>
              <a:bodyPr/>
              <a:lstStyle/>
              <a:p>
                <a:r>
                  <a:rPr lang="es-ES">
                    <a:noFill/>
                  </a:rPr>
                  <a:t> </a:t>
                </a:r>
              </a:p>
            </p:txBody>
          </p:sp>
        </mc:Fallback>
      </mc:AlternateContent>
      <p:sp>
        <p:nvSpPr>
          <p:cNvPr id="3" name="Rectángulo 2"/>
          <p:cNvSpPr/>
          <p:nvPr/>
        </p:nvSpPr>
        <p:spPr>
          <a:xfrm>
            <a:off x="454640" y="2949065"/>
            <a:ext cx="8394700" cy="3447098"/>
          </a:xfrm>
          <a:prstGeom prst="rect">
            <a:avLst/>
          </a:prstGeom>
        </p:spPr>
        <p:txBody>
          <a:bodyPr wrap="square">
            <a:spAutoFit/>
          </a:bodyPr>
          <a:lstStyle/>
          <a:p>
            <a:pPr algn="just">
              <a:spcAft>
                <a:spcPts val="600"/>
              </a:spcAft>
            </a:pPr>
            <a:r>
              <a:rPr lang="es-ES" sz="1600" dirty="0"/>
              <a:t>El </a:t>
            </a:r>
            <a:r>
              <a:rPr lang="es-ES" sz="1600" i="1" dirty="0">
                <a:solidFill>
                  <a:srgbClr val="00B0F0"/>
                </a:solidFill>
              </a:rPr>
              <a:t>carácter ondulatorio del electrón </a:t>
            </a:r>
            <a:r>
              <a:rPr lang="es-ES" sz="1600" dirty="0"/>
              <a:t>viene asociado cualitativamente a la idea de una cierta </a:t>
            </a:r>
            <a:r>
              <a:rPr lang="es-ES" sz="1600" i="1" dirty="0">
                <a:solidFill>
                  <a:srgbClr val="00B0F0"/>
                </a:solidFill>
              </a:rPr>
              <a:t>deslocalización</a:t>
            </a:r>
            <a:r>
              <a:rPr lang="es-ES" sz="1600" dirty="0"/>
              <a:t> que impide situar al electrón en un punto determinado, e introduce una cierta indeterminación en el movimiento que puede seguir el electrón, que, en consecuencia, </a:t>
            </a:r>
            <a:r>
              <a:rPr lang="es-ES" sz="1600" i="1" dirty="0">
                <a:solidFill>
                  <a:srgbClr val="00B0F0"/>
                </a:solidFill>
              </a:rPr>
              <a:t>carece de una trayectoria absolutamente determinada</a:t>
            </a:r>
            <a:r>
              <a:rPr lang="es-ES" sz="1600" dirty="0"/>
              <a:t>. </a:t>
            </a:r>
            <a:endParaRPr lang="es-ES" sz="1600" dirty="0" smtClean="0"/>
          </a:p>
          <a:p>
            <a:pPr algn="just">
              <a:spcAft>
                <a:spcPts val="600"/>
              </a:spcAft>
            </a:pPr>
            <a:r>
              <a:rPr lang="es-ES" sz="1600" dirty="0" smtClean="0"/>
              <a:t>Una </a:t>
            </a:r>
            <a:r>
              <a:rPr lang="es-ES" sz="1600" dirty="0"/>
              <a:t>forma de interpretar esta indeterminación es que es una consecuencia del mismo proceso de medida, que, como toda interacción, perturba aquello que se observa, y que </a:t>
            </a:r>
            <a:r>
              <a:rPr lang="es-ES" sz="1600" i="1" dirty="0">
                <a:solidFill>
                  <a:srgbClr val="00B0F0"/>
                </a:solidFill>
              </a:rPr>
              <a:t>solamente se manifiesta en partículas de masa muy pequeña que se mueven a altas velocidades</a:t>
            </a:r>
            <a:r>
              <a:rPr lang="es-ES" sz="1600" dirty="0"/>
              <a:t>. </a:t>
            </a:r>
            <a:endParaRPr lang="es-ES" sz="1600" dirty="0" smtClean="0"/>
          </a:p>
          <a:p>
            <a:pPr algn="just">
              <a:spcAft>
                <a:spcPts val="600"/>
              </a:spcAft>
            </a:pPr>
            <a:r>
              <a:rPr lang="es-ES" sz="1600" dirty="0"/>
              <a:t>De forma simplificada, es imposible "ver" un electrón, porque habría que "iluminarlo", de manera que el electrón absorbería la radiación incidente, incrementaría enormemente su energía cinética y cambiaría su posición, con lo que no podríamos saber dónde estaba. Naturalmente, este hecho es inapreciable en la vida ordinaria (¡tu posición no cambia porque te de la luz del sol!). </a:t>
            </a:r>
          </a:p>
        </p:txBody>
      </p:sp>
    </p:spTree>
    <p:extLst>
      <p:ext uri="{BB962C8B-B14F-4D97-AF65-F5344CB8AC3E}">
        <p14:creationId xmlns:p14="http://schemas.microsoft.com/office/powerpoint/2010/main" val="5433789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3</a:t>
            </a:r>
            <a:r>
              <a:rPr lang="es-ES" sz="1600" b="1" dirty="0" smtClean="0">
                <a:solidFill>
                  <a:schemeClr val="bg1"/>
                </a:solidFill>
              </a:rPr>
              <a:t>. </a:t>
            </a:r>
            <a:r>
              <a:rPr lang="es-ES" sz="1600" b="1" dirty="0">
                <a:solidFill>
                  <a:schemeClr val="bg1"/>
                </a:solidFill>
              </a:rPr>
              <a:t>N</a:t>
            </a:r>
            <a:r>
              <a:rPr lang="es-ES" sz="1600" b="1" dirty="0" smtClean="0">
                <a:solidFill>
                  <a:schemeClr val="bg1"/>
                </a:solidFill>
              </a:rPr>
              <a:t>acimiento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3.2</a:t>
            </a:r>
            <a:r>
              <a:rPr lang="es-ES" b="1" dirty="0">
                <a:solidFill>
                  <a:srgbClr val="002060"/>
                </a:solidFill>
              </a:rPr>
              <a:t>. Principio de indeterminación de </a:t>
            </a:r>
            <a:r>
              <a:rPr lang="es-ES" b="1" dirty="0" err="1">
                <a:solidFill>
                  <a:srgbClr val="002060"/>
                </a:solidFill>
              </a:rPr>
              <a:t>Heisemberg</a:t>
            </a:r>
            <a:endParaRPr lang="es-ES" b="1" dirty="0">
              <a:solidFill>
                <a:srgbClr val="002060"/>
              </a:solidFill>
            </a:endParaRPr>
          </a:p>
        </p:txBody>
      </p:sp>
      <p:sp>
        <p:nvSpPr>
          <p:cNvPr id="2" name="Rectangle 1"/>
          <p:cNvSpPr>
            <a:spLocks noChangeArrowheads="1"/>
          </p:cNvSpPr>
          <p:nvPr/>
        </p:nvSpPr>
        <p:spPr bwMode="auto">
          <a:xfrm>
            <a:off x="454640" y="1345711"/>
            <a:ext cx="83947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defTabSz="914400" eaLnBrk="0" fontAlgn="base" hangingPunct="0">
              <a:spcBef>
                <a:spcPct val="0"/>
              </a:spcBef>
              <a:spcAft>
                <a:spcPts val="600"/>
              </a:spcAft>
            </a:pPr>
            <a:r>
              <a:rPr lang="es-ES" altLang="es-ES" sz="1600" dirty="0">
                <a:latin typeface="+mj-lt"/>
              </a:rPr>
              <a:t>La consecuencia más importante es que hay que modificar el </a:t>
            </a:r>
            <a:r>
              <a:rPr lang="es-ES" altLang="es-ES" sz="1600" i="1" dirty="0">
                <a:solidFill>
                  <a:srgbClr val="00B0F0"/>
                </a:solidFill>
                <a:latin typeface="+mj-lt"/>
              </a:rPr>
              <a:t>concepto de órbita</a:t>
            </a:r>
            <a:r>
              <a:rPr lang="es-ES" altLang="es-ES" sz="1600" dirty="0">
                <a:latin typeface="+mj-lt"/>
              </a:rPr>
              <a:t> del modelo de Bohr-Sommerfeld, ya que en una órbita se sabe con total exactitud dónde está el electrón -su radio de giro- y la energía que tiene. </a:t>
            </a:r>
            <a:endParaRPr lang="es-ES" altLang="es-ES" sz="1600" dirty="0" smtClean="0">
              <a:latin typeface="+mj-lt"/>
            </a:endParaRPr>
          </a:p>
          <a:p>
            <a:pPr lvl="0" algn="just" defTabSz="914400" eaLnBrk="0" fontAlgn="base" hangingPunct="0">
              <a:spcBef>
                <a:spcPct val="0"/>
              </a:spcBef>
              <a:spcAft>
                <a:spcPts val="600"/>
              </a:spcAft>
            </a:pPr>
            <a:r>
              <a:rPr lang="es-ES" altLang="es-ES" sz="1600" dirty="0">
                <a:latin typeface="+mj-lt"/>
              </a:rPr>
              <a:t>La mecánica cuántica propone el </a:t>
            </a:r>
            <a:r>
              <a:rPr lang="es-ES" altLang="es-ES" sz="1600" i="1" dirty="0">
                <a:solidFill>
                  <a:srgbClr val="00B0F0"/>
                </a:solidFill>
                <a:latin typeface="+mj-lt"/>
              </a:rPr>
              <a:t>concepto de orbital</a:t>
            </a:r>
            <a:r>
              <a:rPr lang="es-ES" altLang="es-ES" sz="1600" dirty="0">
                <a:latin typeface="+mj-lt"/>
              </a:rPr>
              <a:t>, relacionándolo con la zona del espacio en la que es muy probable encontrar al electrón, por lo que se habla de "nube" electrónica. Es decir, no hay total seguridad sobre su situación, manteniéndose un cierto grado de "incertidumbre". </a:t>
            </a:r>
            <a:endParaRPr lang="es-ES" altLang="es-ES" sz="1600" dirty="0" smtClean="0">
              <a:latin typeface="+mj-lt"/>
            </a:endParaRPr>
          </a:p>
          <a:p>
            <a:pPr lvl="0" algn="just" defTabSz="914400" eaLnBrk="0" fontAlgn="base" hangingPunct="0">
              <a:spcBef>
                <a:spcPct val="0"/>
              </a:spcBef>
              <a:spcAft>
                <a:spcPts val="600"/>
              </a:spcAft>
            </a:pPr>
            <a:r>
              <a:rPr lang="es-ES" altLang="es-ES" sz="1600" dirty="0" smtClean="0">
                <a:latin typeface="+mj-lt"/>
              </a:rPr>
              <a:t>En </a:t>
            </a:r>
            <a:r>
              <a:rPr lang="es-ES" altLang="es-ES" sz="1600" dirty="0">
                <a:latin typeface="+mj-lt"/>
              </a:rPr>
              <a:t>el caso de partículas o cuerpos de masa </a:t>
            </a:r>
            <a:r>
              <a:rPr lang="es-ES" altLang="es-ES" sz="1600" i="1" dirty="0">
                <a:solidFill>
                  <a:srgbClr val="00B0F0"/>
                </a:solidFill>
                <a:latin typeface="+mj-lt"/>
              </a:rPr>
              <a:t>m</a:t>
            </a:r>
            <a:r>
              <a:rPr lang="es-ES" altLang="es-ES" sz="1600" dirty="0">
                <a:latin typeface="+mj-lt"/>
              </a:rPr>
              <a:t> que se mueven con velocidad </a:t>
            </a:r>
            <a:r>
              <a:rPr lang="es-ES" altLang="es-ES" sz="1600" i="1" dirty="0">
                <a:solidFill>
                  <a:srgbClr val="00B0F0"/>
                </a:solidFill>
                <a:latin typeface="+mj-lt"/>
              </a:rPr>
              <a:t>v</a:t>
            </a:r>
            <a:r>
              <a:rPr lang="es-ES" altLang="es-ES" sz="1600" dirty="0">
                <a:latin typeface="+mj-lt"/>
              </a:rPr>
              <a:t>, el principio de indeterminación se escribe</a:t>
            </a:r>
            <a:r>
              <a:rPr lang="es-ES" altLang="es-ES" sz="1600" dirty="0" smtClean="0">
                <a:latin typeface="+mj-lt"/>
              </a:rPr>
              <a:t>:</a:t>
            </a:r>
            <a:endParaRPr lang="es-ES" altLang="es-ES" sz="1600" dirty="0">
              <a:latin typeface="+mj-lt"/>
            </a:endParaRPr>
          </a:p>
        </p:txBody>
      </p:sp>
      <mc:AlternateContent xmlns:mc="http://schemas.openxmlformats.org/markup-compatibility/2006" xmlns:a14="http://schemas.microsoft.com/office/drawing/2010/main">
        <mc:Choice Requires="a14">
          <p:sp>
            <p:nvSpPr>
              <p:cNvPr id="9" name="23 CuadroTexto"/>
              <p:cNvSpPr txBox="1"/>
              <p:nvPr/>
            </p:nvSpPr>
            <p:spPr>
              <a:xfrm>
                <a:off x="2616833" y="3807924"/>
                <a:ext cx="3402470" cy="5598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1600" i="1" smtClean="0">
                          <a:latin typeface="Cambria Math"/>
                          <a:ea typeface="Cambria Math"/>
                        </a:rPr>
                        <m:t>Δ</m:t>
                      </m:r>
                      <m:r>
                        <a:rPr lang="es-ES" sz="1600" b="0" i="1" smtClean="0">
                          <a:latin typeface="Cambria Math"/>
                          <a:ea typeface="Cambria Math"/>
                        </a:rPr>
                        <m:t>𝑥</m:t>
                      </m:r>
                      <m:r>
                        <a:rPr lang="es-ES" sz="1600" b="0" i="1" smtClean="0">
                          <a:latin typeface="Cambria Math"/>
                          <a:ea typeface="Cambria Math"/>
                        </a:rPr>
                        <m:t>·</m:t>
                      </m:r>
                      <m:r>
                        <a:rPr lang="es-ES" sz="1600" b="0" i="1" smtClean="0">
                          <a:latin typeface="Cambria Math"/>
                          <a:ea typeface="Cambria Math"/>
                        </a:rPr>
                        <m:t>𝑚</m:t>
                      </m:r>
                      <m:r>
                        <m:rPr>
                          <m:sty m:val="p"/>
                        </m:rPr>
                        <a:rPr lang="el-GR" sz="1600" b="0" i="1" smtClean="0">
                          <a:latin typeface="Cambria Math"/>
                          <a:ea typeface="Cambria Math"/>
                        </a:rPr>
                        <m:t>Δ</m:t>
                      </m:r>
                      <m:r>
                        <a:rPr lang="es-ES" sz="1600" b="0" i="1" smtClean="0">
                          <a:latin typeface="Cambria Math"/>
                          <a:ea typeface="Cambria Math"/>
                        </a:rPr>
                        <m:t>𝑣</m:t>
                      </m:r>
                      <m:r>
                        <a:rPr lang="es-ES" sz="1600" b="0" i="1" smtClean="0">
                          <a:latin typeface="Cambria Math"/>
                          <a:ea typeface="Cambria Math"/>
                        </a:rPr>
                        <m:t>≥</m:t>
                      </m:r>
                      <m:f>
                        <m:fPr>
                          <m:ctrlPr>
                            <a:rPr lang="es-ES" sz="1600" b="0" i="1" smtClean="0">
                              <a:latin typeface="Cambria Math" panose="02040503050406030204" pitchFamily="18" charset="0"/>
                              <a:ea typeface="Cambria Math"/>
                            </a:rPr>
                          </m:ctrlPr>
                        </m:fPr>
                        <m:num>
                          <m:r>
                            <a:rPr lang="es-ES" sz="1600" b="0" i="1" smtClean="0">
                              <a:latin typeface="Cambria Math"/>
                              <a:ea typeface="Cambria Math"/>
                            </a:rPr>
                            <m:t>h</m:t>
                          </m:r>
                        </m:num>
                        <m:den>
                          <m:r>
                            <a:rPr lang="es-ES" sz="1600" b="0" i="1" smtClean="0">
                              <a:latin typeface="Cambria Math"/>
                              <a:ea typeface="Cambria Math"/>
                            </a:rPr>
                            <m:t>2</m:t>
                          </m:r>
                          <m:r>
                            <a:rPr lang="es-ES" sz="1600" b="0" i="1" smtClean="0">
                              <a:latin typeface="Cambria Math"/>
                              <a:ea typeface="Cambria Math"/>
                            </a:rPr>
                            <m:t>𝜋</m:t>
                          </m:r>
                        </m:den>
                      </m:f>
                      <m:r>
                        <a:rPr lang="es-ES" sz="1600" b="0" i="1" smtClean="0">
                          <a:latin typeface="Cambria Math" panose="02040503050406030204" pitchFamily="18" charset="0"/>
                          <a:ea typeface="Cambria Math"/>
                        </a:rPr>
                        <m:t>  </m:t>
                      </m:r>
                      <m:r>
                        <a:rPr lang="es-ES" sz="1600" b="0" i="1" smtClean="0">
                          <a:latin typeface="Cambria Math" panose="02040503050406030204" pitchFamily="18" charset="0"/>
                          <a:ea typeface="Cambria Math" panose="02040503050406030204" pitchFamily="18" charset="0"/>
                        </a:rPr>
                        <m:t>→    </m:t>
                      </m:r>
                      <m:r>
                        <m:rPr>
                          <m:sty m:val="p"/>
                        </m:rPr>
                        <a:rPr lang="el-GR" sz="1600" i="1">
                          <a:latin typeface="Cambria Math"/>
                          <a:ea typeface="Cambria Math"/>
                        </a:rPr>
                        <m:t>Δ</m:t>
                      </m:r>
                      <m:r>
                        <a:rPr lang="es-ES" sz="1600" i="1">
                          <a:latin typeface="Cambria Math"/>
                          <a:ea typeface="Cambria Math"/>
                        </a:rPr>
                        <m:t>𝑥</m:t>
                      </m:r>
                      <m:r>
                        <a:rPr lang="es-ES" sz="1600" i="1">
                          <a:latin typeface="Cambria Math"/>
                          <a:ea typeface="Cambria Math"/>
                        </a:rPr>
                        <m:t>·</m:t>
                      </m:r>
                      <m:r>
                        <m:rPr>
                          <m:sty m:val="p"/>
                        </m:rPr>
                        <a:rPr lang="el-GR" sz="1600" i="1">
                          <a:latin typeface="Cambria Math"/>
                          <a:ea typeface="Cambria Math"/>
                        </a:rPr>
                        <m:t>Δ</m:t>
                      </m:r>
                      <m:r>
                        <a:rPr lang="es-ES" sz="1600" i="1">
                          <a:latin typeface="Cambria Math"/>
                          <a:ea typeface="Cambria Math"/>
                        </a:rPr>
                        <m:t>𝑣</m:t>
                      </m:r>
                      <m:r>
                        <a:rPr lang="es-ES" sz="1600" i="1">
                          <a:latin typeface="Cambria Math"/>
                          <a:ea typeface="Cambria Math"/>
                        </a:rPr>
                        <m:t>≥</m:t>
                      </m:r>
                      <m:f>
                        <m:fPr>
                          <m:ctrlPr>
                            <a:rPr lang="es-ES" sz="1600" i="1">
                              <a:latin typeface="Cambria Math" panose="02040503050406030204" pitchFamily="18" charset="0"/>
                              <a:ea typeface="Cambria Math"/>
                            </a:rPr>
                          </m:ctrlPr>
                        </m:fPr>
                        <m:num>
                          <m:r>
                            <a:rPr lang="es-ES" sz="1600" i="1">
                              <a:latin typeface="Cambria Math"/>
                              <a:ea typeface="Cambria Math"/>
                            </a:rPr>
                            <m:t>h</m:t>
                          </m:r>
                        </m:num>
                        <m:den>
                          <m:r>
                            <a:rPr lang="es-ES" sz="1600" i="1">
                              <a:latin typeface="Cambria Math"/>
                              <a:ea typeface="Cambria Math"/>
                            </a:rPr>
                            <m:t>2</m:t>
                          </m:r>
                          <m:r>
                            <a:rPr lang="es-ES" sz="1600" i="1">
                              <a:latin typeface="Cambria Math"/>
                              <a:ea typeface="Cambria Math"/>
                            </a:rPr>
                            <m:t>𝜋</m:t>
                          </m:r>
                          <m:r>
                            <a:rPr lang="es-ES" sz="1600" i="1">
                              <a:latin typeface="Cambria Math"/>
                              <a:ea typeface="Cambria Math"/>
                            </a:rPr>
                            <m:t>𝑚</m:t>
                          </m:r>
                        </m:den>
                      </m:f>
                    </m:oMath>
                  </m:oMathPara>
                </a14:m>
                <a:endParaRPr lang="es-ES" sz="1600" dirty="0"/>
              </a:p>
            </p:txBody>
          </p:sp>
        </mc:Choice>
        <mc:Fallback xmlns="">
          <p:sp>
            <p:nvSpPr>
              <p:cNvPr id="9" name="23 CuadroTexto"/>
              <p:cNvSpPr txBox="1">
                <a:spLocks noRot="1" noChangeAspect="1" noMove="1" noResize="1" noEditPoints="1" noAdjustHandles="1" noChangeArrowheads="1" noChangeShapeType="1" noTextEdit="1"/>
              </p:cNvSpPr>
              <p:nvPr/>
            </p:nvSpPr>
            <p:spPr>
              <a:xfrm>
                <a:off x="2616833" y="3807924"/>
                <a:ext cx="3402470" cy="559833"/>
              </a:xfrm>
              <a:prstGeom prst="rect">
                <a:avLst/>
              </a:prstGeom>
              <a:blipFill>
                <a:blip r:embed="rId2"/>
                <a:stretch>
                  <a:fillRect/>
                </a:stretch>
              </a:blipFill>
            </p:spPr>
            <p:txBody>
              <a:bodyPr/>
              <a:lstStyle/>
              <a:p>
                <a:r>
                  <a:rPr lang="es-ES">
                    <a:noFill/>
                  </a:rPr>
                  <a:t> </a:t>
                </a:r>
              </a:p>
            </p:txBody>
          </p:sp>
        </mc:Fallback>
      </mc:AlternateContent>
      <p:sp>
        <p:nvSpPr>
          <p:cNvPr id="5" name="Rectángulo 4"/>
          <p:cNvSpPr/>
          <p:nvPr/>
        </p:nvSpPr>
        <p:spPr>
          <a:xfrm>
            <a:off x="454640" y="4503111"/>
            <a:ext cx="8394700" cy="830997"/>
          </a:xfrm>
          <a:prstGeom prst="rect">
            <a:avLst/>
          </a:prstGeom>
        </p:spPr>
        <p:txBody>
          <a:bodyPr wrap="square">
            <a:spAutoFit/>
          </a:bodyPr>
          <a:lstStyle/>
          <a:p>
            <a:pPr algn="just"/>
            <a:r>
              <a:rPr lang="es-ES" sz="1600" dirty="0"/>
              <a:t>En el caso de que aumente la masa, el producto de las indeterminaciones tiende a disminuir y se acerca a cero. De esta manera ambas magnitudes se pueden determinar con gran precisión: </a:t>
            </a:r>
            <a:r>
              <a:rPr lang="es-ES" sz="1600" b="1" dirty="0"/>
              <a:t>principio de correlación.</a:t>
            </a:r>
          </a:p>
        </p:txBody>
      </p:sp>
    </p:spTree>
    <p:extLst>
      <p:ext uri="{BB962C8B-B14F-4D97-AF65-F5344CB8AC3E}">
        <p14:creationId xmlns:p14="http://schemas.microsoft.com/office/powerpoint/2010/main" val="20981490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3</a:t>
            </a:r>
            <a:r>
              <a:rPr lang="es-ES" sz="1600" b="1" dirty="0" smtClean="0">
                <a:solidFill>
                  <a:schemeClr val="bg1"/>
                </a:solidFill>
              </a:rPr>
              <a:t>. </a:t>
            </a:r>
            <a:r>
              <a:rPr lang="es-ES" sz="1600" b="1" dirty="0">
                <a:solidFill>
                  <a:schemeClr val="bg1"/>
                </a:solidFill>
              </a:rPr>
              <a:t>N</a:t>
            </a:r>
            <a:r>
              <a:rPr lang="es-ES" sz="1600" b="1" dirty="0" smtClean="0">
                <a:solidFill>
                  <a:schemeClr val="bg1"/>
                </a:solidFill>
              </a:rPr>
              <a:t>acimiento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3.2</a:t>
            </a:r>
            <a:r>
              <a:rPr lang="es-ES" b="1" dirty="0">
                <a:solidFill>
                  <a:srgbClr val="002060"/>
                </a:solidFill>
              </a:rPr>
              <a:t>. Principio de indeterminación de </a:t>
            </a:r>
            <a:r>
              <a:rPr lang="es-ES" b="1" dirty="0" err="1">
                <a:solidFill>
                  <a:srgbClr val="002060"/>
                </a:solidFill>
              </a:rPr>
              <a:t>Heisemberg</a:t>
            </a:r>
            <a:endParaRPr lang="es-ES" b="1" dirty="0">
              <a:solidFill>
                <a:srgbClr val="002060"/>
              </a:solidFill>
            </a:endParaRPr>
          </a:p>
        </p:txBody>
      </p:sp>
      <p:pic>
        <p:nvPicPr>
          <p:cNvPr id="10" name="gat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6339"/>
          <a:stretch/>
        </p:blipFill>
        <p:spPr>
          <a:xfrm>
            <a:off x="1706119" y="1854743"/>
            <a:ext cx="5928340" cy="4164439"/>
          </a:xfrm>
          <a:prstGeom prst="rect">
            <a:avLst/>
          </a:prstGeom>
        </p:spPr>
      </p:pic>
      <p:sp>
        <p:nvSpPr>
          <p:cNvPr id="5" name="39 CuadroTexto"/>
          <p:cNvSpPr txBox="1"/>
          <p:nvPr/>
        </p:nvSpPr>
        <p:spPr>
          <a:xfrm>
            <a:off x="491238" y="1345711"/>
            <a:ext cx="8358102" cy="369332"/>
          </a:xfrm>
          <a:prstGeom prst="rect">
            <a:avLst/>
          </a:prstGeom>
          <a:noFill/>
        </p:spPr>
        <p:txBody>
          <a:bodyPr wrap="square" rtlCol="0">
            <a:spAutoFit/>
          </a:bodyPr>
          <a:lstStyle/>
          <a:p>
            <a:pPr marL="266700" indent="-266700"/>
            <a:r>
              <a:rPr lang="es-ES_tradnl" b="1" dirty="0">
                <a:solidFill>
                  <a:srgbClr val="00B0F0"/>
                </a:solidFill>
                <a:sym typeface="Wingdings 3" panose="05040102010807070707" pitchFamily="18" charset="2"/>
              </a:rPr>
              <a:t> </a:t>
            </a:r>
            <a:r>
              <a:rPr lang="es-ES_tradnl" b="1" dirty="0" smtClean="0">
                <a:solidFill>
                  <a:srgbClr val="00B0F0"/>
                </a:solidFill>
                <a:sym typeface="Wingdings 3" panose="05040102010807070707" pitchFamily="18" charset="2"/>
              </a:rPr>
              <a:t>	</a:t>
            </a:r>
            <a:r>
              <a:rPr lang="es-ES" b="1" dirty="0">
                <a:solidFill>
                  <a:srgbClr val="00B0F0"/>
                </a:solidFill>
                <a:sym typeface="Wingdings 3" panose="05040102010807070707" pitchFamily="18" charset="2"/>
              </a:rPr>
              <a:t>El gato de Schrödinger</a:t>
            </a:r>
            <a:endParaRPr lang="es-ES" b="1" dirty="0">
              <a:solidFill>
                <a:srgbClr val="00B0F0"/>
              </a:solidFill>
            </a:endParaRPr>
          </a:p>
        </p:txBody>
      </p:sp>
    </p:spTree>
    <p:extLst>
      <p:ext uri="{BB962C8B-B14F-4D97-AF65-F5344CB8AC3E}">
        <p14:creationId xmlns:p14="http://schemas.microsoft.com/office/powerpoint/2010/main" val="2001355384"/>
      </p:ext>
    </p:extLst>
  </p:cSld>
  <p:clrMapOvr>
    <a:masterClrMapping/>
  </p:clrMapOvr>
  <p:timing>
    <p:tnLst>
      <p:par>
        <p:cTn id="1" dur="indefinite" restart="never" nodeType="tmRoot">
          <p:childTnLst>
            <p:video>
              <p:cMediaNode vol="80000">
                <p:cTn id="2" fill="hold" display="0">
                  <p:stCondLst>
                    <p:cond delay="indefinite"/>
                  </p:stCondLst>
                </p:cTn>
                <p:tgtEl>
                  <p:spTgt spid="10"/>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3</a:t>
            </a:r>
            <a:r>
              <a:rPr lang="es-ES" sz="1600" b="1" dirty="0" smtClean="0">
                <a:solidFill>
                  <a:schemeClr val="bg1"/>
                </a:solidFill>
              </a:rPr>
              <a:t>. </a:t>
            </a:r>
            <a:r>
              <a:rPr lang="es-ES" sz="1600" b="1" dirty="0">
                <a:solidFill>
                  <a:schemeClr val="bg1"/>
                </a:solidFill>
              </a:rPr>
              <a:t>N</a:t>
            </a:r>
            <a:r>
              <a:rPr lang="es-ES" sz="1600" b="1" dirty="0" smtClean="0">
                <a:solidFill>
                  <a:schemeClr val="bg1"/>
                </a:solidFill>
              </a:rPr>
              <a:t>acimiento de la Mecánica Cuántica</a:t>
            </a:r>
            <a:endParaRPr lang="es-ES" sz="1600" b="1" dirty="0">
              <a:solidFill>
                <a:schemeClr val="bg1"/>
              </a:solidFill>
            </a:endParaRPr>
          </a:p>
        </p:txBody>
      </p:sp>
      <p:grpSp>
        <p:nvGrpSpPr>
          <p:cNvPr id="8" name="Grupo 7"/>
          <p:cNvGrpSpPr/>
          <p:nvPr/>
        </p:nvGrpSpPr>
        <p:grpSpPr>
          <a:xfrm>
            <a:off x="454641" y="1102022"/>
            <a:ext cx="8295660" cy="1484732"/>
            <a:chOff x="825500" y="2097713"/>
            <a:chExt cx="8318500" cy="1484732"/>
          </a:xfrm>
        </p:grpSpPr>
        <p:sp>
          <p:nvSpPr>
            <p:cNvPr id="10" name="Rectángulo 9"/>
            <p:cNvSpPr/>
            <p:nvPr/>
          </p:nvSpPr>
          <p:spPr>
            <a:xfrm>
              <a:off x="825500" y="2442339"/>
              <a:ext cx="8318500" cy="114010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tIns="108000">
              <a:spAutoFit/>
            </a:bodyPr>
            <a:lstStyle/>
            <a:p>
              <a:pPr lvl="0" algn="just" defTabSz="914400">
                <a:defRPr/>
              </a:pPr>
              <a:r>
                <a:rPr lang="es-ES" sz="1600" i="1" dirty="0"/>
                <a:t>Un electrón se encuentra confinado en una región cuya anchura total es de 0,10 nm; es decir, en una </a:t>
              </a:r>
              <a:r>
                <a:rPr lang="es-ES" sz="1600" i="1" dirty="0" smtClean="0"/>
                <a:t>región del </a:t>
              </a:r>
              <a:r>
                <a:rPr lang="es-ES" sz="1600" i="1" dirty="0"/>
                <a:t>tamaño aproximado de un átomo. Indica cuál será entonces la incertidumbre en la velocidad del electrón</a:t>
              </a:r>
              <a:r>
                <a:rPr lang="es-ES" sz="1600" i="1" dirty="0" smtClean="0"/>
                <a:t>.</a:t>
              </a:r>
            </a:p>
            <a:p>
              <a:pPr lvl="0" algn="just" defTabSz="914400">
                <a:defRPr/>
              </a:pPr>
              <a:r>
                <a:rPr lang="es-ES" sz="1600" i="1" dirty="0" smtClean="0"/>
                <a:t>Datos</a:t>
              </a:r>
              <a:r>
                <a:rPr lang="es-ES" sz="1600" i="1" dirty="0"/>
                <a:t>: h = 6,63·10</a:t>
              </a:r>
              <a:r>
                <a:rPr lang="es-ES" sz="1600" i="1" baseline="30000" dirty="0"/>
                <a:t>–34</a:t>
              </a:r>
              <a:r>
                <a:rPr lang="es-ES" sz="1600" i="1" dirty="0"/>
                <a:t> J </a:t>
              </a:r>
              <a:r>
                <a:rPr lang="es-ES" sz="1600" i="1" dirty="0" smtClean="0"/>
                <a:t>s; m</a:t>
              </a:r>
              <a:r>
                <a:rPr lang="es-ES" sz="1600" i="1" baseline="-25000" dirty="0" smtClean="0"/>
                <a:t>e</a:t>
              </a:r>
              <a:r>
                <a:rPr lang="es-ES" sz="1600" i="1" dirty="0" smtClean="0"/>
                <a:t> = 9,1 </a:t>
              </a:r>
              <a:r>
                <a:rPr lang="es-ES" sz="1600" i="1" dirty="0"/>
                <a:t>· </a:t>
              </a:r>
              <a:r>
                <a:rPr lang="es-ES" sz="1600" i="1" dirty="0" smtClean="0"/>
                <a:t>10</a:t>
              </a:r>
              <a:r>
                <a:rPr lang="es-ES" sz="1600" i="1" baseline="30000" dirty="0"/>
                <a:t>–</a:t>
              </a:r>
              <a:r>
                <a:rPr lang="es-ES" sz="1600" i="1" baseline="30000" dirty="0" smtClean="0"/>
                <a:t>31</a:t>
              </a:r>
              <a:r>
                <a:rPr lang="es-ES" sz="1600" i="1" dirty="0" smtClean="0"/>
                <a:t> kg</a:t>
              </a:r>
              <a:endParaRPr lang="es-ES" sz="1600" i="1" dirty="0"/>
            </a:p>
          </p:txBody>
        </p:sp>
        <p:sp>
          <p:nvSpPr>
            <p:cNvPr id="11" name="CuadroTexto 10"/>
            <p:cNvSpPr txBox="1"/>
            <p:nvPr/>
          </p:nvSpPr>
          <p:spPr>
            <a:xfrm>
              <a:off x="825500" y="2097713"/>
              <a:ext cx="2059959" cy="338554"/>
            </a:xfrm>
            <a:prstGeom prst="rect">
              <a:avLst/>
            </a:prstGeom>
            <a:solidFill>
              <a:schemeClr val="accent5">
                <a:lumMod val="50000"/>
              </a:schemeClr>
            </a:solidFill>
            <a:ln>
              <a:noFill/>
            </a:ln>
          </p:spPr>
          <p:txBody>
            <a:bodyPr wrap="square" rtlCol="0">
              <a:spAutoFit/>
            </a:bodyPr>
            <a:lstStyle/>
            <a:p>
              <a:r>
                <a:rPr lang="es-ES" sz="1600" b="1" dirty="0" smtClean="0">
                  <a:solidFill>
                    <a:schemeClr val="bg1"/>
                  </a:solidFill>
                  <a:latin typeface="+mj-lt"/>
                </a:rPr>
                <a:t>Ejercicio resuelto 6</a:t>
              </a:r>
              <a:endParaRPr lang="es-ES" sz="1600" b="1" dirty="0">
                <a:solidFill>
                  <a:schemeClr val="bg1"/>
                </a:solidFill>
                <a:latin typeface="+mj-lt"/>
              </a:endParaRPr>
            </a:p>
          </p:txBody>
        </p:sp>
      </p:grpSp>
      <p:sp>
        <p:nvSpPr>
          <p:cNvPr id="3" name="Rectángulo 2"/>
          <p:cNvSpPr/>
          <p:nvPr/>
        </p:nvSpPr>
        <p:spPr>
          <a:xfrm>
            <a:off x="372785" y="2775635"/>
            <a:ext cx="8377516" cy="338554"/>
          </a:xfrm>
          <a:prstGeom prst="rect">
            <a:avLst/>
          </a:prstGeom>
        </p:spPr>
        <p:txBody>
          <a:bodyPr wrap="square">
            <a:spAutoFit/>
          </a:bodyPr>
          <a:lstStyle/>
          <a:p>
            <a:r>
              <a:rPr lang="es-ES" sz="1600" dirty="0">
                <a:latin typeface="+mj-lt"/>
              </a:rPr>
              <a:t>Según el principio de incertidumbre de Heisenberg:</a:t>
            </a:r>
          </a:p>
        </p:txBody>
      </p:sp>
      <mc:AlternateContent xmlns:mc="http://schemas.openxmlformats.org/markup-compatibility/2006" xmlns:a14="http://schemas.microsoft.com/office/drawing/2010/main">
        <mc:Choice Requires="a14">
          <p:sp>
            <p:nvSpPr>
              <p:cNvPr id="12" name="10 CuadroTexto"/>
              <p:cNvSpPr txBox="1"/>
              <p:nvPr/>
            </p:nvSpPr>
            <p:spPr>
              <a:xfrm>
                <a:off x="3727596" y="3083124"/>
                <a:ext cx="1214499" cy="5598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1600" i="1" smtClean="0">
                          <a:latin typeface="Cambria Math"/>
                          <a:ea typeface="Cambria Math"/>
                        </a:rPr>
                        <m:t>Δ</m:t>
                      </m:r>
                      <m:r>
                        <a:rPr lang="es-ES" sz="1600" b="0" i="1" smtClean="0">
                          <a:latin typeface="Cambria Math"/>
                          <a:ea typeface="Cambria Math"/>
                        </a:rPr>
                        <m:t>𝑥</m:t>
                      </m:r>
                      <m:r>
                        <m:rPr>
                          <m:sty m:val="p"/>
                        </m:rPr>
                        <a:rPr lang="el-GR" sz="1600" b="0" i="1" smtClean="0">
                          <a:latin typeface="Cambria Math"/>
                          <a:ea typeface="Cambria Math"/>
                        </a:rPr>
                        <m:t>Δ</m:t>
                      </m:r>
                      <m:r>
                        <a:rPr lang="es-ES" sz="1600" b="0" i="1" smtClean="0">
                          <a:latin typeface="Cambria Math"/>
                          <a:ea typeface="Cambria Math"/>
                        </a:rPr>
                        <m:t>𝑝</m:t>
                      </m:r>
                      <m:r>
                        <a:rPr lang="es-ES" sz="1600" b="0" i="1" smtClean="0">
                          <a:latin typeface="Cambria Math"/>
                          <a:ea typeface="Cambria Math"/>
                        </a:rPr>
                        <m:t>≥</m:t>
                      </m:r>
                      <m:f>
                        <m:fPr>
                          <m:ctrlPr>
                            <a:rPr lang="es-ES" sz="1600" b="0" i="1" smtClean="0">
                              <a:latin typeface="Cambria Math" panose="02040503050406030204" pitchFamily="18" charset="0"/>
                              <a:ea typeface="Cambria Math"/>
                            </a:rPr>
                          </m:ctrlPr>
                        </m:fPr>
                        <m:num>
                          <m:r>
                            <a:rPr lang="es-ES" sz="1600" b="0" i="1" smtClean="0">
                              <a:latin typeface="Cambria Math"/>
                              <a:ea typeface="Cambria Math"/>
                            </a:rPr>
                            <m:t>h</m:t>
                          </m:r>
                        </m:num>
                        <m:den>
                          <m:r>
                            <a:rPr lang="es-ES" sz="1600" b="0" i="1" smtClean="0">
                              <a:latin typeface="Cambria Math"/>
                              <a:ea typeface="Cambria Math"/>
                            </a:rPr>
                            <m:t>2</m:t>
                          </m:r>
                          <m:r>
                            <a:rPr lang="es-ES" sz="1600" b="0" i="1" smtClean="0">
                              <a:latin typeface="Cambria Math"/>
                              <a:ea typeface="Cambria Math"/>
                            </a:rPr>
                            <m:t>𝜋</m:t>
                          </m:r>
                        </m:den>
                      </m:f>
                    </m:oMath>
                  </m:oMathPara>
                </a14:m>
                <a:endParaRPr lang="es-ES" sz="1600" dirty="0"/>
              </a:p>
            </p:txBody>
          </p:sp>
        </mc:Choice>
        <mc:Fallback xmlns="">
          <p:sp>
            <p:nvSpPr>
              <p:cNvPr id="12" name="10 CuadroTexto"/>
              <p:cNvSpPr txBox="1">
                <a:spLocks noRot="1" noChangeAspect="1" noMove="1" noResize="1" noEditPoints="1" noAdjustHandles="1" noChangeArrowheads="1" noChangeShapeType="1" noTextEdit="1"/>
              </p:cNvSpPr>
              <p:nvPr/>
            </p:nvSpPr>
            <p:spPr>
              <a:xfrm>
                <a:off x="3727596" y="3083124"/>
                <a:ext cx="1214499" cy="559833"/>
              </a:xfrm>
              <a:prstGeom prst="rect">
                <a:avLst/>
              </a:prstGeom>
              <a:blipFill>
                <a:blip r:embed="rId2"/>
                <a:stretch>
                  <a:fillRect/>
                </a:stretch>
              </a:blipFill>
            </p:spPr>
            <p:txBody>
              <a:bodyPr/>
              <a:lstStyle/>
              <a:p>
                <a:r>
                  <a:rPr lang="es-ES">
                    <a:noFill/>
                  </a:rPr>
                  <a:t> </a:t>
                </a:r>
              </a:p>
            </p:txBody>
          </p:sp>
        </mc:Fallback>
      </mc:AlternateContent>
      <p:sp>
        <p:nvSpPr>
          <p:cNvPr id="6" name="Rectángulo 5"/>
          <p:cNvSpPr/>
          <p:nvPr/>
        </p:nvSpPr>
        <p:spPr>
          <a:xfrm>
            <a:off x="454641" y="3642957"/>
            <a:ext cx="8295660" cy="584775"/>
          </a:xfrm>
          <a:prstGeom prst="rect">
            <a:avLst/>
          </a:prstGeom>
        </p:spPr>
        <p:txBody>
          <a:bodyPr wrap="square">
            <a:spAutoFit/>
          </a:bodyPr>
          <a:lstStyle/>
          <a:p>
            <a:pPr algn="just"/>
            <a:r>
              <a:rPr lang="es-ES" sz="1600" dirty="0">
                <a:latin typeface="+mj-lt"/>
              </a:rPr>
              <a:t>Como nos piden la incertidumbre en la velocidad, escribimos el momento lineal como el producto de la </a:t>
            </a:r>
            <a:r>
              <a:rPr lang="es-ES" sz="1600" dirty="0" smtClean="0">
                <a:latin typeface="+mj-lt"/>
              </a:rPr>
              <a:t>masa por </a:t>
            </a:r>
            <a:r>
              <a:rPr lang="es-ES" sz="1600" dirty="0">
                <a:latin typeface="+mj-lt"/>
              </a:rPr>
              <a:t>la velocidad. Entonces, despejando queda:</a:t>
            </a:r>
          </a:p>
        </p:txBody>
      </p:sp>
      <mc:AlternateContent xmlns:mc="http://schemas.openxmlformats.org/markup-compatibility/2006" xmlns:a14="http://schemas.microsoft.com/office/drawing/2010/main">
        <mc:Choice Requires="a14">
          <p:sp>
            <p:nvSpPr>
              <p:cNvPr id="13" name="Rectángulo 12"/>
              <p:cNvSpPr/>
              <p:nvPr/>
            </p:nvSpPr>
            <p:spPr>
              <a:xfrm>
                <a:off x="523289" y="4227732"/>
                <a:ext cx="7912551" cy="6124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sz="1600" i="1" smtClean="0">
                          <a:latin typeface="Cambria Math"/>
                          <a:ea typeface="Cambria Math"/>
                        </a:rPr>
                        <m:t>Δ</m:t>
                      </m:r>
                      <m:r>
                        <a:rPr lang="es-ES" sz="1600" i="1">
                          <a:latin typeface="Cambria Math"/>
                          <a:ea typeface="Cambria Math"/>
                        </a:rPr>
                        <m:t>𝑥</m:t>
                      </m:r>
                      <m:r>
                        <a:rPr lang="es-ES" sz="1600" i="1">
                          <a:latin typeface="Cambria Math"/>
                          <a:ea typeface="Cambria Math"/>
                        </a:rPr>
                        <m:t>·</m:t>
                      </m:r>
                      <m:r>
                        <a:rPr lang="es-ES" sz="1600" i="1">
                          <a:latin typeface="Cambria Math"/>
                          <a:ea typeface="Cambria Math"/>
                        </a:rPr>
                        <m:t>𝑚</m:t>
                      </m:r>
                      <m:r>
                        <m:rPr>
                          <m:sty m:val="p"/>
                        </m:rPr>
                        <a:rPr lang="el-GR" sz="1600" i="1">
                          <a:latin typeface="Cambria Math"/>
                          <a:ea typeface="Cambria Math"/>
                        </a:rPr>
                        <m:t>Δ</m:t>
                      </m:r>
                      <m:r>
                        <a:rPr lang="es-ES" sz="1600" i="1">
                          <a:latin typeface="Cambria Math"/>
                          <a:ea typeface="Cambria Math"/>
                        </a:rPr>
                        <m:t>𝑣</m:t>
                      </m:r>
                      <m:r>
                        <a:rPr lang="es-ES" sz="1600" i="1">
                          <a:latin typeface="Cambria Math"/>
                          <a:ea typeface="Cambria Math"/>
                        </a:rPr>
                        <m:t>≥</m:t>
                      </m:r>
                      <m:f>
                        <m:fPr>
                          <m:ctrlPr>
                            <a:rPr lang="es-ES" sz="1600" i="1">
                              <a:latin typeface="Cambria Math" panose="02040503050406030204" pitchFamily="18" charset="0"/>
                              <a:ea typeface="Cambria Math"/>
                            </a:rPr>
                          </m:ctrlPr>
                        </m:fPr>
                        <m:num>
                          <m:r>
                            <a:rPr lang="es-ES" sz="1600" i="1">
                              <a:latin typeface="Cambria Math"/>
                              <a:ea typeface="Cambria Math"/>
                            </a:rPr>
                            <m:t>h</m:t>
                          </m:r>
                        </m:num>
                        <m:den>
                          <m:r>
                            <a:rPr lang="es-ES" sz="1600" i="1">
                              <a:latin typeface="Cambria Math"/>
                              <a:ea typeface="Cambria Math"/>
                            </a:rPr>
                            <m:t>2</m:t>
                          </m:r>
                          <m:r>
                            <a:rPr lang="es-ES" sz="1600" i="1">
                              <a:latin typeface="Cambria Math"/>
                              <a:ea typeface="Cambria Math"/>
                            </a:rPr>
                            <m:t>𝜋</m:t>
                          </m:r>
                        </m:den>
                      </m:f>
                      <m:r>
                        <a:rPr lang="es-ES" sz="1600" b="0" i="1" smtClean="0">
                          <a:latin typeface="Cambria Math" panose="02040503050406030204" pitchFamily="18" charset="0"/>
                          <a:ea typeface="Cambria Math"/>
                        </a:rPr>
                        <m:t>   </m:t>
                      </m:r>
                      <m:r>
                        <a:rPr lang="es-ES" sz="1600" b="0" i="1" smtClean="0">
                          <a:latin typeface="Cambria Math" panose="02040503050406030204" pitchFamily="18" charset="0"/>
                          <a:ea typeface="Cambria Math" panose="02040503050406030204" pitchFamily="18" charset="0"/>
                        </a:rPr>
                        <m:t>→    </m:t>
                      </m:r>
                      <m:r>
                        <a:rPr lang="es-ES" sz="1600" b="1" i="1" smtClean="0">
                          <a:latin typeface="Cambria Math" panose="02040503050406030204" pitchFamily="18" charset="0"/>
                          <a:ea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𝒗</m:t>
                      </m:r>
                      <m:r>
                        <a:rPr lang="es-ES" sz="1600" i="1">
                          <a:latin typeface="Cambria Math"/>
                          <a:ea typeface="Cambria Math"/>
                        </a:rPr>
                        <m:t>≥</m:t>
                      </m:r>
                      <m:f>
                        <m:fPr>
                          <m:ctrlPr>
                            <a:rPr lang="es-ES" sz="1600" i="1" smtClean="0">
                              <a:latin typeface="Cambria Math" panose="02040503050406030204" pitchFamily="18" charset="0"/>
                              <a:ea typeface="Cambria Math"/>
                            </a:rPr>
                          </m:ctrlPr>
                        </m:fPr>
                        <m:num>
                          <m:r>
                            <a:rPr lang="es-ES" sz="1600" b="0" i="1" smtClean="0">
                              <a:latin typeface="Cambria Math" panose="02040503050406030204" pitchFamily="18" charset="0"/>
                              <a:ea typeface="Cambria Math"/>
                            </a:rPr>
                            <m:t>h</m:t>
                          </m:r>
                        </m:num>
                        <m:den>
                          <m:r>
                            <a:rPr lang="es-ES" sz="1600" i="1">
                              <a:latin typeface="Cambria Math"/>
                              <a:ea typeface="Cambria Math"/>
                            </a:rPr>
                            <m:t>2</m:t>
                          </m:r>
                          <m:r>
                            <a:rPr lang="es-ES" sz="1600" i="1">
                              <a:latin typeface="Cambria Math"/>
                              <a:ea typeface="Cambria Math"/>
                            </a:rPr>
                            <m:t>𝜋</m:t>
                          </m:r>
                          <m:r>
                            <a:rPr lang="es-ES" sz="1600" b="0" i="1" smtClean="0">
                              <a:latin typeface="Cambria Math" panose="02040503050406030204" pitchFamily="18" charset="0"/>
                              <a:ea typeface="Cambria Math"/>
                            </a:rPr>
                            <m:t>·</m:t>
                          </m:r>
                          <m:r>
                            <m:rPr>
                              <m:sty m:val="p"/>
                            </m:rPr>
                            <a:rPr lang="el-GR" sz="1600" i="1">
                              <a:latin typeface="Cambria Math"/>
                              <a:ea typeface="Cambria Math"/>
                            </a:rPr>
                            <m:t>Δ</m:t>
                          </m:r>
                          <m:r>
                            <a:rPr lang="es-ES" sz="1600" i="1">
                              <a:latin typeface="Cambria Math"/>
                              <a:ea typeface="Cambria Math"/>
                            </a:rPr>
                            <m:t>𝑥</m:t>
                          </m:r>
                          <m:r>
                            <a:rPr lang="es-ES" sz="1600" b="0" i="1" smtClean="0">
                              <a:latin typeface="Cambria Math" panose="02040503050406030204" pitchFamily="18" charset="0"/>
                              <a:ea typeface="Cambria Math"/>
                            </a:rPr>
                            <m:t>·</m:t>
                          </m:r>
                          <m:r>
                            <a:rPr lang="es-ES" sz="1600" b="0" i="1" smtClean="0">
                              <a:latin typeface="Cambria Math" panose="02040503050406030204" pitchFamily="18" charset="0"/>
                              <a:ea typeface="Cambria Math"/>
                            </a:rPr>
                            <m:t>𝑚</m:t>
                          </m:r>
                        </m:den>
                      </m:f>
                      <m:r>
                        <a:rPr lang="es-ES" sz="1600" b="0" i="1" smtClean="0">
                          <a:latin typeface="Cambria Math" panose="02040503050406030204" pitchFamily="18" charset="0"/>
                          <a:ea typeface="Cambria Math"/>
                        </a:rPr>
                        <m:t>=</m:t>
                      </m:r>
                      <m:f>
                        <m:fPr>
                          <m:ctrlPr>
                            <a:rPr lang="es-ES" sz="1600" b="0" i="1" smtClean="0">
                              <a:latin typeface="Cambria Math" panose="02040503050406030204" pitchFamily="18" charset="0"/>
                              <a:ea typeface="Cambria Math"/>
                            </a:rPr>
                          </m:ctrlPr>
                        </m:fPr>
                        <m:num>
                          <m:r>
                            <a:rPr lang="es-ES" sz="1600" i="1" dirty="0">
                              <a:latin typeface="Cambria Math" panose="02040503050406030204" pitchFamily="18" charset="0"/>
                            </a:rPr>
                            <m:t>6,63·</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−34</m:t>
                              </m:r>
                            </m:sup>
                          </m:sSup>
                        </m:num>
                        <m:den>
                          <m:r>
                            <a:rPr lang="es-ES" sz="1600" i="1">
                              <a:latin typeface="Cambria Math"/>
                              <a:ea typeface="Cambria Math"/>
                            </a:rPr>
                            <m:t>2</m:t>
                          </m:r>
                          <m:r>
                            <a:rPr lang="es-ES" sz="1600" i="1">
                              <a:latin typeface="Cambria Math"/>
                              <a:ea typeface="Cambria Math"/>
                            </a:rPr>
                            <m:t>𝜋</m:t>
                          </m:r>
                          <m:r>
                            <a:rPr lang="es-ES" sz="1600" b="0" i="1" smtClean="0">
                              <a:latin typeface="Cambria Math" panose="02040503050406030204" pitchFamily="18" charset="0"/>
                              <a:ea typeface="Cambria Math"/>
                            </a:rPr>
                            <m:t>·0,10·</m:t>
                          </m:r>
                          <m:sSup>
                            <m:sSupPr>
                              <m:ctrlPr>
                                <a:rPr lang="es-ES" sz="1600" b="0" i="1" smtClean="0">
                                  <a:latin typeface="Cambria Math" panose="02040503050406030204" pitchFamily="18" charset="0"/>
                                  <a:ea typeface="Cambria Math"/>
                                </a:rPr>
                              </m:ctrlPr>
                            </m:sSupPr>
                            <m:e>
                              <m:r>
                                <a:rPr lang="es-ES" sz="1600" b="0" i="1" smtClean="0">
                                  <a:latin typeface="Cambria Math" panose="02040503050406030204" pitchFamily="18" charset="0"/>
                                  <a:ea typeface="Cambria Math"/>
                                </a:rPr>
                                <m:t>10</m:t>
                              </m:r>
                            </m:e>
                            <m:sup>
                              <m:r>
                                <a:rPr lang="es-ES" sz="1600" b="0" i="1" smtClean="0">
                                  <a:latin typeface="Cambria Math" panose="02040503050406030204" pitchFamily="18" charset="0"/>
                                  <a:ea typeface="Cambria Math"/>
                                </a:rPr>
                                <m:t>−9</m:t>
                              </m:r>
                            </m:sup>
                          </m:sSup>
                          <m:r>
                            <a:rPr lang="es-ES" sz="1600" b="0" i="1" smtClean="0">
                              <a:latin typeface="Cambria Math" panose="02040503050406030204" pitchFamily="18" charset="0"/>
                              <a:ea typeface="Cambria Math"/>
                            </a:rPr>
                            <m:t>·</m:t>
                          </m:r>
                          <m:r>
                            <a:rPr lang="es-ES" sz="1600" i="1" dirty="0">
                              <a:latin typeface="Cambria Math" panose="02040503050406030204" pitchFamily="18" charset="0"/>
                            </a:rPr>
                            <m:t>9,1·</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−31</m:t>
                              </m:r>
                            </m:sup>
                          </m:sSup>
                        </m:den>
                      </m:f>
                      <m:r>
                        <a:rPr lang="es-ES" sz="1600" b="0" i="1" smtClean="0">
                          <a:latin typeface="Cambria Math" panose="02040503050406030204" pitchFamily="18" charset="0"/>
                          <a:ea typeface="Cambria Math"/>
                        </a:rPr>
                        <m:t>=</m:t>
                      </m:r>
                      <m:r>
                        <a:rPr lang="es-ES" sz="1600" b="1" i="1" smtClean="0">
                          <a:latin typeface="Cambria Math" panose="02040503050406030204" pitchFamily="18" charset="0"/>
                          <a:ea typeface="Cambria Math"/>
                        </a:rPr>
                        <m:t>𝟓</m:t>
                      </m:r>
                      <m:r>
                        <a:rPr lang="es-ES" sz="1600" b="1" i="1" smtClean="0">
                          <a:latin typeface="Cambria Math" panose="02040503050406030204" pitchFamily="18" charset="0"/>
                          <a:ea typeface="Cambria Math"/>
                        </a:rPr>
                        <m:t>,</m:t>
                      </m:r>
                      <m:r>
                        <a:rPr lang="es-ES" sz="1600" b="1" i="1" smtClean="0">
                          <a:latin typeface="Cambria Math" panose="02040503050406030204" pitchFamily="18" charset="0"/>
                          <a:ea typeface="Cambria Math"/>
                        </a:rPr>
                        <m:t>𝟖</m:t>
                      </m:r>
                      <m:r>
                        <a:rPr lang="es-ES" sz="1600" b="1" i="1" smtClean="0">
                          <a:latin typeface="Cambria Math" panose="02040503050406030204" pitchFamily="18" charset="0"/>
                          <a:ea typeface="Cambria Math"/>
                        </a:rPr>
                        <m:t>·</m:t>
                      </m:r>
                      <m:sSup>
                        <m:sSupPr>
                          <m:ctrlPr>
                            <a:rPr lang="es-ES" sz="1600" b="1" i="1" smtClean="0">
                              <a:latin typeface="Cambria Math" panose="02040503050406030204" pitchFamily="18" charset="0"/>
                              <a:ea typeface="Cambria Math"/>
                            </a:rPr>
                          </m:ctrlPr>
                        </m:sSupPr>
                        <m:e>
                          <m:r>
                            <a:rPr lang="es-ES" sz="1600" b="1" i="1" smtClean="0">
                              <a:latin typeface="Cambria Math" panose="02040503050406030204" pitchFamily="18" charset="0"/>
                              <a:ea typeface="Cambria Math"/>
                            </a:rPr>
                            <m:t>𝟏𝟎</m:t>
                          </m:r>
                        </m:e>
                        <m:sup>
                          <m:r>
                            <a:rPr lang="es-ES" sz="1600" b="1" i="1" smtClean="0">
                              <a:latin typeface="Cambria Math" panose="02040503050406030204" pitchFamily="18" charset="0"/>
                              <a:ea typeface="Cambria Math"/>
                            </a:rPr>
                            <m:t>𝟓</m:t>
                          </m:r>
                        </m:sup>
                      </m:sSup>
                      <m:r>
                        <a:rPr lang="es-ES" sz="1600" b="1" i="1" smtClean="0">
                          <a:latin typeface="Cambria Math" panose="02040503050406030204" pitchFamily="18" charset="0"/>
                          <a:ea typeface="Cambria Math"/>
                        </a:rPr>
                        <m:t> </m:t>
                      </m:r>
                      <m:r>
                        <a:rPr lang="es-ES" sz="1600" b="1" i="1" smtClean="0">
                          <a:latin typeface="Cambria Math" panose="02040503050406030204" pitchFamily="18" charset="0"/>
                          <a:ea typeface="Cambria Math"/>
                        </a:rPr>
                        <m:t>𝒎</m:t>
                      </m:r>
                      <m:r>
                        <a:rPr lang="es-ES" sz="1600" b="1" i="1" smtClean="0">
                          <a:latin typeface="Cambria Math" panose="02040503050406030204" pitchFamily="18" charset="0"/>
                          <a:ea typeface="Cambria Math"/>
                        </a:rPr>
                        <m:t> </m:t>
                      </m:r>
                      <m:sSup>
                        <m:sSupPr>
                          <m:ctrlPr>
                            <a:rPr lang="es-ES" sz="1600" b="1" i="1" smtClean="0">
                              <a:latin typeface="Cambria Math" panose="02040503050406030204" pitchFamily="18" charset="0"/>
                              <a:ea typeface="Cambria Math"/>
                            </a:rPr>
                          </m:ctrlPr>
                        </m:sSupPr>
                        <m:e>
                          <m:r>
                            <a:rPr lang="es-ES" sz="1600" b="1" i="1" smtClean="0">
                              <a:latin typeface="Cambria Math" panose="02040503050406030204" pitchFamily="18" charset="0"/>
                              <a:ea typeface="Cambria Math"/>
                            </a:rPr>
                            <m:t>𝒔</m:t>
                          </m:r>
                        </m:e>
                        <m:sup>
                          <m:r>
                            <a:rPr lang="es-ES" sz="1600" b="1" i="1" smtClean="0">
                              <a:latin typeface="Cambria Math" panose="02040503050406030204" pitchFamily="18" charset="0"/>
                              <a:ea typeface="Cambria Math"/>
                            </a:rPr>
                            <m:t>−</m:t>
                          </m:r>
                          <m:r>
                            <a:rPr lang="es-ES" sz="1600" b="1" i="1" smtClean="0">
                              <a:latin typeface="Cambria Math" panose="02040503050406030204" pitchFamily="18" charset="0"/>
                              <a:ea typeface="Cambria Math"/>
                            </a:rPr>
                            <m:t>𝟏</m:t>
                          </m:r>
                        </m:sup>
                      </m:sSup>
                    </m:oMath>
                  </m:oMathPara>
                </a14:m>
                <a:endParaRPr lang="es-ES" sz="1600" b="1" dirty="0"/>
              </a:p>
            </p:txBody>
          </p:sp>
        </mc:Choice>
        <mc:Fallback xmlns="">
          <p:sp>
            <p:nvSpPr>
              <p:cNvPr id="13" name="Rectángulo 12"/>
              <p:cNvSpPr>
                <a:spLocks noRot="1" noChangeAspect="1" noMove="1" noResize="1" noEditPoints="1" noAdjustHandles="1" noChangeArrowheads="1" noChangeShapeType="1" noTextEdit="1"/>
              </p:cNvSpPr>
              <p:nvPr/>
            </p:nvSpPr>
            <p:spPr>
              <a:xfrm>
                <a:off x="523289" y="4227732"/>
                <a:ext cx="7912551" cy="612475"/>
              </a:xfrm>
              <a:prstGeom prst="rect">
                <a:avLst/>
              </a:prstGeom>
              <a:blipFill>
                <a:blip r:embed="rId3"/>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3838747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3</a:t>
            </a:r>
            <a:r>
              <a:rPr lang="es-ES" sz="1600" b="1" dirty="0" smtClean="0">
                <a:solidFill>
                  <a:schemeClr val="bg1"/>
                </a:solidFill>
              </a:rPr>
              <a:t>. </a:t>
            </a:r>
            <a:r>
              <a:rPr lang="es-ES" sz="1600" b="1" dirty="0">
                <a:solidFill>
                  <a:schemeClr val="bg1"/>
                </a:solidFill>
              </a:rPr>
              <a:t>N</a:t>
            </a:r>
            <a:r>
              <a:rPr lang="es-ES" sz="1600" b="1" dirty="0" smtClean="0">
                <a:solidFill>
                  <a:schemeClr val="bg1"/>
                </a:solidFill>
              </a:rPr>
              <a:t>acimiento de la Mecánica Cuántica</a:t>
            </a:r>
            <a:endParaRPr lang="es-ES" sz="1600" b="1" dirty="0">
              <a:solidFill>
                <a:schemeClr val="bg1"/>
              </a:solidFill>
            </a:endParaRPr>
          </a:p>
        </p:txBody>
      </p:sp>
      <mc:AlternateContent xmlns:mc="http://schemas.openxmlformats.org/markup-compatibility/2006" xmlns:a14="http://schemas.microsoft.com/office/drawing/2010/main">
        <mc:Choice Requires="a14">
          <p:graphicFrame>
            <p:nvGraphicFramePr>
              <p:cNvPr id="14" name="Tabla 13"/>
              <p:cNvGraphicFramePr>
                <a:graphicFrameLocks noGrp="1"/>
              </p:cNvGraphicFramePr>
              <p:nvPr>
                <p:extLst>
                  <p:ext uri="{D42A27DB-BD31-4B8C-83A1-F6EECF244321}">
                    <p14:modId xmlns:p14="http://schemas.microsoft.com/office/powerpoint/2010/main" val="1475732410"/>
                  </p:ext>
                </p:extLst>
              </p:nvPr>
            </p:nvGraphicFramePr>
            <p:xfrm>
              <a:off x="508000" y="1206501"/>
              <a:ext cx="8178801" cy="2504733"/>
            </p:xfrm>
            <a:graphic>
              <a:graphicData uri="http://schemas.openxmlformats.org/drawingml/2006/table">
                <a:tbl>
                  <a:tblPr firstRow="1" bandRow="1">
                    <a:tableStyleId>{7DF18680-E054-41AD-8BC1-D1AEF772440D}</a:tableStyleId>
                  </a:tblPr>
                  <a:tblGrid>
                    <a:gridCol w="419100">
                      <a:extLst>
                        <a:ext uri="{9D8B030D-6E8A-4147-A177-3AD203B41FA5}">
                          <a16:colId xmlns:a16="http://schemas.microsoft.com/office/drawing/2014/main" val="2610252087"/>
                        </a:ext>
                      </a:extLst>
                    </a:gridCol>
                    <a:gridCol w="11557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283843">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923189">
                    <a:tc>
                      <a:txBody>
                        <a:bodyPr/>
                        <a:lstStyle/>
                        <a:p>
                          <a:pPr algn="r">
                            <a:lnSpc>
                              <a:spcPct val="100000"/>
                            </a:lnSpc>
                          </a:pPr>
                          <a:r>
                            <a:rPr lang="es-ES" sz="1600" dirty="0" smtClean="0">
                              <a:latin typeface="+mn-lt"/>
                            </a:rPr>
                            <a:t>13.</a:t>
                          </a:r>
                          <a:endParaRPr lang="es-ES" sz="1600" b="1" dirty="0">
                            <a:solidFill>
                              <a:srgbClr val="C00000"/>
                            </a:solidFill>
                            <a:latin typeface="+mn-lt"/>
                          </a:endParaRPr>
                        </a:p>
                      </a:txBody>
                      <a:tcPr marL="18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pPr marL="0" indent="0" algn="just">
                            <a:lnSpc>
                              <a:spcPct val="100000"/>
                            </a:lnSpc>
                          </a:pPr>
                          <a:r>
                            <a:rPr lang="es-ES" sz="1600" i="1" dirty="0" smtClean="0">
                              <a:latin typeface="+mn-lt"/>
                            </a:rPr>
                            <a:t>El diámetro nuclear de un átomo es de </a:t>
                          </a:r>
                          <a14:m>
                            <m:oMath xmlns:m="http://schemas.openxmlformats.org/officeDocument/2006/math">
                              <m:sSup>
                                <m:sSupPr>
                                  <m:ctrlPr>
                                    <a:rPr lang="es-ES" sz="1600" i="1" dirty="0" smtClean="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m:t>
                                  </m:r>
                                  <m:r>
                                    <a:rPr lang="es-ES" sz="1600" b="0" i="1" dirty="0" smtClean="0">
                                      <a:latin typeface="Cambria Math" panose="02040503050406030204" pitchFamily="18" charset="0"/>
                                    </a:rPr>
                                    <m:t>14</m:t>
                                  </m:r>
                                </m:sup>
                              </m:sSup>
                              <m:r>
                                <a:rPr lang="es-ES" sz="1600" b="0" i="1" dirty="0">
                                  <a:latin typeface="Cambria Math" panose="02040503050406030204" pitchFamily="18" charset="0"/>
                                </a:rPr>
                                <m:t> </m:t>
                              </m:r>
                              <m:r>
                                <a:rPr lang="es-ES" sz="1600" b="0" i="1" dirty="0" smtClean="0">
                                  <a:latin typeface="Cambria Math" panose="02040503050406030204" pitchFamily="18" charset="0"/>
                                </a:rPr>
                                <m:t>𝑚</m:t>
                              </m:r>
                            </m:oMath>
                          </a14:m>
                          <a:r>
                            <a:rPr lang="es-ES" sz="1600" i="1" dirty="0" smtClean="0">
                              <a:latin typeface="+mn-lt"/>
                            </a:rPr>
                            <a:t>; ¿cuál es la energía cinética mínima que puede tener un protón que se encuentre en su interior?</a:t>
                          </a:r>
                        </a:p>
                        <a:p>
                          <a:pPr marL="9525" indent="-9525" algn="just"/>
                          <a:r>
                            <a:rPr lang="es-ES" sz="1600" i="1" dirty="0" smtClean="0">
                              <a:latin typeface="+mn-lt"/>
                            </a:rPr>
                            <a:t>Datos: </a:t>
                          </a:r>
                          <a14:m>
                            <m:oMath xmlns:m="http://schemas.openxmlformats.org/officeDocument/2006/math">
                              <m:r>
                                <a:rPr lang="es-ES" sz="1600" i="1" dirty="0" smtClean="0">
                                  <a:latin typeface="Cambria Math" panose="02040503050406030204" pitchFamily="18" charset="0"/>
                                </a:rPr>
                                <m:t>h</m:t>
                              </m:r>
                              <m:r>
                                <a:rPr lang="es-ES" sz="1600" i="1" dirty="0" smtClean="0">
                                  <a:latin typeface="Cambria Math" panose="02040503050406030204" pitchFamily="18" charset="0"/>
                                </a:rPr>
                                <m:t> = 6,63·</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−34</m:t>
                                  </m:r>
                                </m:sup>
                              </m:sSup>
                              <m:r>
                                <a:rPr lang="es-ES" sz="1600" i="1" dirty="0">
                                  <a:latin typeface="Cambria Math" panose="02040503050406030204" pitchFamily="18" charset="0"/>
                                </a:rPr>
                                <m:t> </m:t>
                              </m:r>
                              <m:r>
                                <a:rPr lang="es-ES" sz="1600" i="1" dirty="0">
                                  <a:latin typeface="Cambria Math" panose="02040503050406030204" pitchFamily="18" charset="0"/>
                                </a:rPr>
                                <m:t>𝐽</m:t>
                              </m:r>
                              <m:r>
                                <a:rPr lang="es-ES" sz="1600" i="1" dirty="0">
                                  <a:latin typeface="Cambria Math" panose="02040503050406030204" pitchFamily="18" charset="0"/>
                                </a:rPr>
                                <m:t> </m:t>
                              </m:r>
                              <m:r>
                                <a:rPr lang="es-ES" sz="1600" i="1" dirty="0">
                                  <a:latin typeface="Cambria Math" panose="02040503050406030204" pitchFamily="18" charset="0"/>
                                </a:rPr>
                                <m:t>𝑠</m:t>
                              </m:r>
                              <m:r>
                                <a:rPr lang="es-ES" sz="1600" b="0" i="1" dirty="0" smtClean="0">
                                  <a:latin typeface="Cambria Math" panose="02040503050406030204" pitchFamily="18" charset="0"/>
                                </a:rPr>
                                <m:t>;</m:t>
                              </m:r>
                            </m:oMath>
                          </a14:m>
                          <a:r>
                            <a:rPr lang="es-ES" sz="1600" dirty="0" smtClean="0"/>
                            <a:t> </a:t>
                          </a:r>
                          <a14:m>
                            <m:oMath xmlns:m="http://schemas.openxmlformats.org/officeDocument/2006/math">
                              <m:sSub>
                                <m:sSubPr>
                                  <m:ctrlPr>
                                    <a:rPr lang="es-ES" sz="1600" i="1" dirty="0">
                                      <a:latin typeface="Cambria Math" panose="02040503050406030204" pitchFamily="18" charset="0"/>
                                    </a:rPr>
                                  </m:ctrlPr>
                                </m:sSubPr>
                                <m:e>
                                  <m:r>
                                    <a:rPr lang="es-ES" sz="1600" i="1" dirty="0">
                                      <a:latin typeface="Cambria Math" panose="02040503050406030204" pitchFamily="18" charset="0"/>
                                    </a:rPr>
                                    <m:t>𝑚</m:t>
                                  </m:r>
                                </m:e>
                                <m:sub>
                                  <m:r>
                                    <a:rPr lang="es-ES" sz="1600" b="0" i="1" dirty="0" smtClean="0">
                                      <a:latin typeface="Cambria Math" panose="02040503050406030204" pitchFamily="18" charset="0"/>
                                    </a:rPr>
                                    <m:t>𝑝</m:t>
                                  </m:r>
                                </m:sub>
                              </m:sSub>
                              <m:r>
                                <a:rPr lang="es-ES" sz="1600" i="1" dirty="0">
                                  <a:latin typeface="Cambria Math" panose="02040503050406030204" pitchFamily="18" charset="0"/>
                                </a:rPr>
                                <m:t> =</m:t>
                              </m:r>
                              <m:r>
                                <a:rPr lang="es-ES" sz="1600" b="0" i="1" dirty="0" smtClean="0">
                                  <a:latin typeface="Cambria Math" panose="02040503050406030204" pitchFamily="18" charset="0"/>
                                </a:rPr>
                                <m:t>1,67</m:t>
                              </m:r>
                              <m:r>
                                <a:rPr lang="es-ES" sz="1600" i="1" dirty="0">
                                  <a:latin typeface="Cambria Math" panose="02040503050406030204" pitchFamily="18" charset="0"/>
                                </a:rPr>
                                <m:t>·</m:t>
                              </m:r>
                              <m:sSup>
                                <m:sSupPr>
                                  <m:ctrlPr>
                                    <a:rPr lang="es-ES" sz="1600" i="1" dirty="0">
                                      <a:latin typeface="Cambria Math" panose="02040503050406030204" pitchFamily="18" charset="0"/>
                                    </a:rPr>
                                  </m:ctrlPr>
                                </m:sSupPr>
                                <m:e>
                                  <m:r>
                                    <a:rPr lang="es-ES" sz="1600" i="1" dirty="0">
                                      <a:latin typeface="Cambria Math" panose="02040503050406030204" pitchFamily="18" charset="0"/>
                                    </a:rPr>
                                    <m:t>10</m:t>
                                  </m:r>
                                </m:e>
                                <m:sup>
                                  <m:r>
                                    <a:rPr lang="es-ES" sz="1600" i="1" dirty="0">
                                      <a:latin typeface="Cambria Math" panose="02040503050406030204" pitchFamily="18" charset="0"/>
                                    </a:rPr>
                                    <m:t>−</m:t>
                                  </m:r>
                                  <m:r>
                                    <a:rPr lang="es-ES" sz="1600" b="0" i="1" dirty="0" smtClean="0">
                                      <a:latin typeface="Cambria Math" panose="02040503050406030204" pitchFamily="18" charset="0"/>
                                    </a:rPr>
                                    <m:t>27</m:t>
                                  </m:r>
                                </m:sup>
                              </m:sSup>
                              <m:r>
                                <a:rPr lang="es-ES" sz="1600" i="1" dirty="0">
                                  <a:latin typeface="Cambria Math" panose="02040503050406030204" pitchFamily="18" charset="0"/>
                                </a:rPr>
                                <m:t> </m:t>
                              </m:r>
                              <m:r>
                                <a:rPr lang="es-ES" sz="1600" i="1" dirty="0">
                                  <a:latin typeface="Cambria Math" panose="02040503050406030204" pitchFamily="18" charset="0"/>
                                </a:rPr>
                                <m:t>𝑘𝑔</m:t>
                              </m:r>
                            </m:oMath>
                          </a14:m>
                          <a:endParaRPr lang="es-ES" sz="1600" dirty="0" smtClean="0"/>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b="1" i="1" dirty="0" smtClean="0">
                              <a:latin typeface="+mn-lt"/>
                            </a:rPr>
                            <a:t>Sol</a:t>
                          </a:r>
                          <a:r>
                            <a:rPr lang="es-ES" sz="1600" i="1" dirty="0" smtClean="0">
                              <a:latin typeface="+mn-lt"/>
                            </a:rPr>
                            <a:t>:</a:t>
                          </a:r>
                          <a14:m>
                            <m:oMath xmlns:m="http://schemas.openxmlformats.org/officeDocument/2006/math">
                              <m:sSub>
                                <m:sSubPr>
                                  <m:ctrlPr>
                                    <a:rPr lang="es-ES" sz="160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 </m:t>
                                  </m:r>
                                  <m:r>
                                    <a:rPr lang="es-ES" sz="1600" b="0" i="1" smtClean="0">
                                      <a:solidFill>
                                        <a:schemeClr val="tx1"/>
                                      </a:solidFill>
                                      <a:latin typeface="Cambria Math" panose="02040503050406030204" pitchFamily="18" charset="0"/>
                                    </a:rPr>
                                    <m:t>𝐸</m:t>
                                  </m:r>
                                </m:e>
                                <m:sub>
                                  <m:r>
                                    <a:rPr lang="es-ES" sz="1600" b="0" i="1" smtClean="0">
                                      <a:solidFill>
                                        <a:schemeClr val="tx1"/>
                                      </a:solidFill>
                                      <a:latin typeface="Cambria Math" panose="02040503050406030204" pitchFamily="18" charset="0"/>
                                    </a:rPr>
                                    <m:t>𝐶</m:t>
                                  </m:r>
                                </m:sub>
                              </m:sSub>
                              <m:r>
                                <a:rPr lang="es-ES" sz="1600" b="0" i="1" smtClean="0">
                                  <a:solidFill>
                                    <a:schemeClr val="tx1"/>
                                  </a:solidFill>
                                  <a:latin typeface="Cambria Math" panose="02040503050406030204" pitchFamily="18" charset="0"/>
                                </a:rPr>
                                <m:t>=3,43·</m:t>
                              </m:r>
                              <m:sSup>
                                <m:sSupPr>
                                  <m:ctrlPr>
                                    <a:rPr lang="es-ES" sz="1600" b="0" i="1" smtClean="0">
                                      <a:solidFill>
                                        <a:schemeClr val="tx1"/>
                                      </a:solidFill>
                                      <a:latin typeface="Cambria Math" panose="02040503050406030204" pitchFamily="18" charset="0"/>
                                    </a:rPr>
                                  </m:ctrlPr>
                                </m:sSupPr>
                                <m:e>
                                  <m:r>
                                    <a:rPr lang="es-ES" sz="1600" b="0" i="1" smtClean="0">
                                      <a:solidFill>
                                        <a:schemeClr val="tx1"/>
                                      </a:solidFill>
                                      <a:latin typeface="Cambria Math" panose="02040503050406030204" pitchFamily="18" charset="0"/>
                                    </a:rPr>
                                    <m:t>10</m:t>
                                  </m:r>
                                </m:e>
                                <m:sup>
                                  <m:r>
                                    <a:rPr lang="es-ES" sz="1600" b="0" i="1" smtClean="0">
                                      <a:solidFill>
                                        <a:schemeClr val="tx1"/>
                                      </a:solidFill>
                                      <a:latin typeface="Cambria Math" panose="02040503050406030204" pitchFamily="18" charset="0"/>
                                    </a:rPr>
                                    <m:t>−14</m:t>
                                  </m:r>
                                </m:sup>
                              </m:sSup>
                              <m:r>
                                <a:rPr lang="es-ES" sz="1600" b="0" i="1" smtClean="0">
                                  <a:solidFill>
                                    <a:schemeClr val="tx1"/>
                                  </a:solidFill>
                                  <a:latin typeface="Cambria Math" panose="02040503050406030204" pitchFamily="18" charset="0"/>
                                </a:rPr>
                                <m:t> </m:t>
                              </m:r>
                              <m:r>
                                <a:rPr lang="es-ES" sz="1600" b="0" i="1" smtClean="0">
                                  <a:solidFill>
                                    <a:schemeClr val="tx1"/>
                                  </a:solidFill>
                                  <a:latin typeface="Cambria Math" panose="02040503050406030204" pitchFamily="18" charset="0"/>
                                </a:rPr>
                                <m:t>𝐽</m:t>
                              </m:r>
                            </m:oMath>
                          </a14:m>
                          <a:endParaRPr lang="es-ES" sz="1600" dirty="0" smtClean="0"/>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noFill/>
                      </a:tcPr>
                    </a:tc>
                    <a:tc hMerge="1">
                      <a:txBody>
                        <a:bodyPr/>
                        <a:lstStyle/>
                        <a:p>
                          <a:endParaRPr lang="es-ES" sz="1600" dirty="0"/>
                        </a:p>
                      </a:txBody>
                      <a:tcPr/>
                    </a:tc>
                    <a:extLst>
                      <a:ext uri="{0D108BD9-81ED-4DB2-BD59-A6C34878D82A}">
                        <a16:rowId xmlns:a16="http://schemas.microsoft.com/office/drawing/2014/main" val="1235451715"/>
                      </a:ext>
                    </a:extLst>
                  </a:tr>
                  <a:tr h="1078967">
                    <a:tc>
                      <a:txBody>
                        <a:bodyPr/>
                        <a:lstStyle/>
                        <a:p>
                          <a:pPr algn="r">
                            <a:lnSpc>
                              <a:spcPct val="100000"/>
                            </a:lnSpc>
                          </a:pPr>
                          <a:r>
                            <a:rPr lang="es-ES" sz="1600" b="0" dirty="0" smtClean="0">
                              <a:solidFill>
                                <a:schemeClr val="tx1"/>
                              </a:solidFill>
                              <a:latin typeface="+mn-lt"/>
                            </a:rPr>
                            <a:t>14.</a:t>
                          </a:r>
                          <a:endParaRPr lang="es-ES" sz="1600" b="0" dirty="0">
                            <a:solidFill>
                              <a:schemeClr val="tx1"/>
                            </a:solidFill>
                            <a:latin typeface="+mn-lt"/>
                          </a:endParaRPr>
                        </a:p>
                      </a:txBody>
                      <a:tcPr marL="18000">
                        <a:lnL w="12700" cap="flat" cmpd="sng" algn="ctr">
                          <a:solidFill>
                            <a:srgbClr val="0070C0"/>
                          </a:solidFill>
                          <a:prstDash val="solid"/>
                          <a:round/>
                          <a:headEnd type="none" w="med" len="med"/>
                          <a:tailEnd type="none" w="med" len="med"/>
                        </a:lnL>
                        <a:lnB w="12700" cap="flat" cmpd="sng" algn="ctr">
                          <a:solidFill>
                            <a:srgbClr val="0099FF"/>
                          </a:solidFill>
                          <a:prstDash val="solid"/>
                          <a:round/>
                          <a:headEnd type="none" w="med" len="med"/>
                          <a:tailEnd type="none" w="med" len="med"/>
                        </a:lnB>
                        <a:noFill/>
                      </a:tcPr>
                    </a:tc>
                    <a:tc gridSpan="2">
                      <a:txBody>
                        <a:bodyPr/>
                        <a:lstStyle/>
                        <a:p>
                          <a:pPr marL="0" indent="0" algn="just"/>
                          <a:r>
                            <a:rPr lang="es-ES" sz="1600" dirty="0" smtClean="0"/>
                            <a:t>Una partícula de 2 𝜇𝑔 se mueve a </a:t>
                          </a:r>
                          <a14:m>
                            <m:oMath xmlns:m="http://schemas.openxmlformats.org/officeDocument/2006/math">
                              <m:r>
                                <a:rPr lang="es-ES" sz="1600" b="0" i="1" dirty="0" smtClean="0">
                                  <a:latin typeface="Cambria Math" panose="02040503050406030204" pitchFamily="18" charset="0"/>
                                </a:rPr>
                                <m:t>5 </m:t>
                              </m:r>
                              <m:r>
                                <a:rPr lang="es-ES" sz="1600" b="0" i="1" dirty="0" smtClean="0">
                                  <a:latin typeface="Cambria Math" panose="02040503050406030204" pitchFamily="18" charset="0"/>
                                </a:rPr>
                                <m:t>𝑐𝑚</m:t>
                              </m:r>
                              <m:r>
                                <a:rPr lang="es-ES" sz="1600" b="0" i="1" dirty="0" smtClean="0">
                                  <a:latin typeface="Cambria Math" panose="02040503050406030204" pitchFamily="18" charset="0"/>
                                </a:rPr>
                                <m:t> </m:t>
                              </m:r>
                              <m:sSup>
                                <m:sSupPr>
                                  <m:ctrlPr>
                                    <a:rPr lang="es-ES" sz="1600" b="0" i="1" dirty="0" smtClean="0">
                                      <a:latin typeface="Cambria Math" panose="02040503050406030204" pitchFamily="18" charset="0"/>
                                    </a:rPr>
                                  </m:ctrlPr>
                                </m:sSupPr>
                                <m:e>
                                  <m:r>
                                    <a:rPr lang="es-ES" sz="1600" b="0" i="1" dirty="0" smtClean="0">
                                      <a:latin typeface="Cambria Math" panose="02040503050406030204" pitchFamily="18" charset="0"/>
                                    </a:rPr>
                                    <m:t>𝑠</m:t>
                                  </m:r>
                                </m:e>
                                <m:sup>
                                  <m:r>
                                    <a:rPr lang="es-ES" sz="1600" b="0" i="1" dirty="0" smtClean="0">
                                      <a:latin typeface="Cambria Math" panose="02040503050406030204" pitchFamily="18" charset="0"/>
                                    </a:rPr>
                                    <m:t>−1</m:t>
                                  </m:r>
                                </m:sup>
                              </m:sSup>
                            </m:oMath>
                          </a14:m>
                          <a:r>
                            <a:rPr lang="es-ES" sz="1600" dirty="0" smtClean="0"/>
                            <a:t>. Calcula la indeterminación mínima de su posición sabiendo que la indeterminación de su velocidad es de un 0,002 %.</a:t>
                          </a:r>
                        </a:p>
                        <a:p>
                          <a:pPr marL="0" indent="0"/>
                          <a:r>
                            <a:rPr lang="es-ES" sz="1600" dirty="0" smtClean="0"/>
                            <a:t>Datos</a:t>
                          </a:r>
                          <a:r>
                            <a:rPr lang="es-ES" sz="1600" dirty="0"/>
                            <a:t>: </a:t>
                          </a:r>
                          <a14:m>
                            <m:oMath xmlns:m="http://schemas.openxmlformats.org/officeDocument/2006/math">
                              <m:r>
                                <a:rPr lang="es-ES" sz="1600" i="1" dirty="0" smtClean="0">
                                  <a:latin typeface="Cambria Math" panose="02040503050406030204" pitchFamily="18" charset="0"/>
                                </a:rPr>
                                <m:t>h</m:t>
                              </m:r>
                              <m:r>
                                <a:rPr lang="es-ES" sz="1600" i="1" dirty="0" smtClean="0">
                                  <a:latin typeface="Cambria Math" panose="02040503050406030204" pitchFamily="18" charset="0"/>
                                </a:rPr>
                                <m:t> = 6,63·</m:t>
                              </m:r>
                              <m:sSup>
                                <m:sSupPr>
                                  <m:ctrlPr>
                                    <a:rPr lang="es-ES" sz="1600" i="1" dirty="0" smtClean="0">
                                      <a:latin typeface="Cambria Math" panose="02040503050406030204" pitchFamily="18" charset="0"/>
                                    </a:rPr>
                                  </m:ctrlPr>
                                </m:sSupPr>
                                <m:e>
                                  <m:r>
                                    <a:rPr lang="es-ES" sz="1600" b="0" i="1" dirty="0" smtClean="0">
                                      <a:latin typeface="Cambria Math" panose="02040503050406030204" pitchFamily="18" charset="0"/>
                                    </a:rPr>
                                    <m:t>10</m:t>
                                  </m:r>
                                </m:e>
                                <m:sup>
                                  <m:r>
                                    <a:rPr lang="es-ES" sz="1600" b="0" i="1" dirty="0" smtClean="0">
                                      <a:latin typeface="Cambria Math" panose="02040503050406030204" pitchFamily="18" charset="0"/>
                                    </a:rPr>
                                    <m:t>−34</m:t>
                                  </m:r>
                                </m:sup>
                              </m:sSup>
                              <m:r>
                                <a:rPr lang="es-ES" sz="1600" i="1" dirty="0" smtClean="0">
                                  <a:latin typeface="Cambria Math" panose="02040503050406030204" pitchFamily="18" charset="0"/>
                                </a:rPr>
                                <m:t> </m:t>
                              </m:r>
                              <m:r>
                                <a:rPr lang="es-ES" sz="1600" i="1" dirty="0" smtClean="0">
                                  <a:latin typeface="Cambria Math" panose="02040503050406030204" pitchFamily="18" charset="0"/>
                                </a:rPr>
                                <m:t>𝐽</m:t>
                              </m:r>
                              <m:r>
                                <a:rPr lang="es-ES" sz="1600" i="1" dirty="0" smtClean="0">
                                  <a:latin typeface="Cambria Math" panose="02040503050406030204" pitchFamily="18" charset="0"/>
                                </a:rPr>
                                <m:t> </m:t>
                              </m:r>
                              <m:r>
                                <a:rPr lang="es-ES" sz="1600" i="1" dirty="0" smtClean="0">
                                  <a:latin typeface="Cambria Math" panose="02040503050406030204" pitchFamily="18" charset="0"/>
                                </a:rPr>
                                <m:t>𝑠</m:t>
                              </m:r>
                            </m:oMath>
                          </a14:m>
                          <a:endParaRPr lang="es-ES" sz="1600" dirty="0" smtClean="0"/>
                        </a:p>
                        <a:p>
                          <a:pPr marL="0" indent="0"/>
                          <a:r>
                            <a:rPr lang="es-ES" sz="1600" b="1" dirty="0" smtClean="0">
                              <a:solidFill>
                                <a:schemeClr val="tx1"/>
                              </a:solidFill>
                            </a:rPr>
                            <a:t>Sol</a:t>
                          </a:r>
                          <a:r>
                            <a:rPr lang="es-ES" sz="1600" dirty="0" smtClean="0">
                              <a:solidFill>
                                <a:schemeClr val="tx1"/>
                              </a:solidFill>
                            </a:rPr>
                            <a:t>: </a:t>
                          </a:r>
                          <a14:m>
                            <m:oMath xmlns:m="http://schemas.openxmlformats.org/officeDocument/2006/math">
                              <m:r>
                                <m:rPr>
                                  <m:sty m:val="p"/>
                                </m:rPr>
                                <a:rPr lang="el-GR" sz="1600" i="1" smtClean="0">
                                  <a:solidFill>
                                    <a:schemeClr val="tx1"/>
                                  </a:solidFill>
                                  <a:latin typeface="Cambria Math" panose="02040503050406030204" pitchFamily="18" charset="0"/>
                                  <a:ea typeface="Cambria Math" panose="02040503050406030204" pitchFamily="18" charset="0"/>
                                </a:rPr>
                                <m:t>Δ</m:t>
                              </m:r>
                              <m:r>
                                <a:rPr lang="es-ES" sz="1600" b="0" i="1" smtClean="0">
                                  <a:solidFill>
                                    <a:schemeClr val="tx1"/>
                                  </a:solidFill>
                                  <a:latin typeface="Cambria Math" panose="02040503050406030204" pitchFamily="18" charset="0"/>
                                  <a:ea typeface="Cambria Math" panose="02040503050406030204" pitchFamily="18" charset="0"/>
                                </a:rPr>
                                <m:t>𝑥</m:t>
                              </m:r>
                              <m:r>
                                <a:rPr lang="es-ES" sz="1600" b="0" i="1" smtClean="0">
                                  <a:solidFill>
                                    <a:schemeClr val="tx1"/>
                                  </a:solidFill>
                                  <a:latin typeface="Cambria Math" panose="02040503050406030204" pitchFamily="18" charset="0"/>
                                  <a:ea typeface="Cambria Math" panose="02040503050406030204" pitchFamily="18" charset="0"/>
                                </a:rPr>
                                <m:t>=5,28·</m:t>
                              </m:r>
                              <m:sSup>
                                <m:sSupPr>
                                  <m:ctrlPr>
                                    <a:rPr lang="es-ES" sz="1600" b="0" i="1" smtClean="0">
                                      <a:solidFill>
                                        <a:schemeClr val="tx1"/>
                                      </a:solidFill>
                                      <a:latin typeface="Cambria Math" panose="02040503050406030204" pitchFamily="18" charset="0"/>
                                      <a:ea typeface="Cambria Math" panose="02040503050406030204" pitchFamily="18" charset="0"/>
                                    </a:rPr>
                                  </m:ctrlPr>
                                </m:sSupPr>
                                <m:e>
                                  <m:r>
                                    <a:rPr lang="es-ES" sz="1600" b="0" i="1" smtClean="0">
                                      <a:solidFill>
                                        <a:schemeClr val="tx1"/>
                                      </a:solidFill>
                                      <a:latin typeface="Cambria Math" panose="02040503050406030204" pitchFamily="18" charset="0"/>
                                      <a:ea typeface="Cambria Math" panose="02040503050406030204" pitchFamily="18" charset="0"/>
                                    </a:rPr>
                                    <m:t>10</m:t>
                                  </m:r>
                                </m:e>
                                <m:sup>
                                  <m:r>
                                    <a:rPr lang="es-ES" sz="1600" b="0" i="1" smtClean="0">
                                      <a:solidFill>
                                        <a:schemeClr val="tx1"/>
                                      </a:solidFill>
                                      <a:latin typeface="Cambria Math" panose="02040503050406030204" pitchFamily="18" charset="0"/>
                                      <a:ea typeface="Cambria Math" panose="02040503050406030204" pitchFamily="18" charset="0"/>
                                    </a:rPr>
                                    <m:t>−20</m:t>
                                  </m:r>
                                </m:sup>
                              </m:sSup>
                              <m:r>
                                <a:rPr lang="es-ES" sz="1600" b="0" i="1" smtClean="0">
                                  <a:solidFill>
                                    <a:schemeClr val="tx1"/>
                                  </a:solidFill>
                                  <a:latin typeface="Cambria Math" panose="02040503050406030204" pitchFamily="18" charset="0"/>
                                  <a:ea typeface="Cambria Math" panose="02040503050406030204" pitchFamily="18" charset="0"/>
                                </a:rPr>
                                <m:t> </m:t>
                              </m:r>
                              <m:r>
                                <a:rPr lang="es-ES" sz="1600" b="0" i="1" smtClean="0">
                                  <a:solidFill>
                                    <a:schemeClr val="tx1"/>
                                  </a:solidFill>
                                  <a:latin typeface="Cambria Math" panose="02040503050406030204" pitchFamily="18" charset="0"/>
                                  <a:ea typeface="Cambria Math" panose="02040503050406030204" pitchFamily="18" charset="0"/>
                                </a:rPr>
                                <m:t>𝑚</m:t>
                              </m:r>
                            </m:oMath>
                          </a14:m>
                          <a:endParaRPr lang="es-ES" sz="1600" dirty="0" smtClean="0"/>
                        </a:p>
                      </a:txBody>
                      <a:tcPr>
                        <a:lnR w="12700" cap="flat" cmpd="sng" algn="ctr">
                          <a:solidFill>
                            <a:srgbClr val="0070C0"/>
                          </a:solidFill>
                          <a:prstDash val="solid"/>
                          <a:round/>
                          <a:headEnd type="none" w="med" len="med"/>
                          <a:tailEnd type="none" w="med" len="med"/>
                        </a:lnR>
                        <a:lnB w="12700" cap="flat" cmpd="sng" algn="ctr">
                          <a:solidFill>
                            <a:srgbClr val="0099FF"/>
                          </a:solidFill>
                          <a:prstDash val="solid"/>
                          <a:round/>
                          <a:headEnd type="none" w="med" len="med"/>
                          <a:tailEnd type="none" w="med" len="med"/>
                        </a:lnB>
                        <a:noFill/>
                      </a:tcPr>
                    </a:tc>
                    <a:tc hMerge="1">
                      <a:txBody>
                        <a:bodyPr/>
                        <a:lstStyle/>
                        <a:p>
                          <a:endParaRPr lang="es-ES"/>
                        </a:p>
                      </a:txBody>
                      <a:tcPr/>
                    </a:tc>
                    <a:extLst>
                      <a:ext uri="{0D108BD9-81ED-4DB2-BD59-A6C34878D82A}">
                        <a16:rowId xmlns:a16="http://schemas.microsoft.com/office/drawing/2014/main" val="3123435003"/>
                      </a:ext>
                    </a:extLst>
                  </a:tr>
                </a:tbl>
              </a:graphicData>
            </a:graphic>
          </p:graphicFrame>
        </mc:Choice>
        <mc:Fallback xmlns="">
          <p:graphicFrame>
            <p:nvGraphicFramePr>
              <p:cNvPr id="14" name="Tabla 13"/>
              <p:cNvGraphicFramePr>
                <a:graphicFrameLocks noGrp="1"/>
              </p:cNvGraphicFramePr>
              <p:nvPr>
                <p:extLst>
                  <p:ext uri="{D42A27DB-BD31-4B8C-83A1-F6EECF244321}">
                    <p14:modId xmlns:p14="http://schemas.microsoft.com/office/powerpoint/2010/main" val="1475732410"/>
                  </p:ext>
                </p:extLst>
              </p:nvPr>
            </p:nvGraphicFramePr>
            <p:xfrm>
              <a:off x="508000" y="1206501"/>
              <a:ext cx="8178801" cy="2504733"/>
            </p:xfrm>
            <a:graphic>
              <a:graphicData uri="http://schemas.openxmlformats.org/drawingml/2006/table">
                <a:tbl>
                  <a:tblPr firstRow="1" bandRow="1">
                    <a:tableStyleId>{7DF18680-E054-41AD-8BC1-D1AEF772440D}</a:tableStyleId>
                  </a:tblPr>
                  <a:tblGrid>
                    <a:gridCol w="419100">
                      <a:extLst>
                        <a:ext uri="{9D8B030D-6E8A-4147-A177-3AD203B41FA5}">
                          <a16:colId xmlns:a16="http://schemas.microsoft.com/office/drawing/2014/main" val="2610252087"/>
                        </a:ext>
                      </a:extLst>
                    </a:gridCol>
                    <a:gridCol w="1155700">
                      <a:extLst>
                        <a:ext uri="{9D8B030D-6E8A-4147-A177-3AD203B41FA5}">
                          <a16:colId xmlns:a16="http://schemas.microsoft.com/office/drawing/2014/main" val="3809521380"/>
                        </a:ext>
                      </a:extLst>
                    </a:gridCol>
                    <a:gridCol w="6604001">
                      <a:extLst>
                        <a:ext uri="{9D8B030D-6E8A-4147-A177-3AD203B41FA5}">
                          <a16:colId xmlns:a16="http://schemas.microsoft.com/office/drawing/2014/main" val="1261505457"/>
                        </a:ext>
                      </a:extLst>
                    </a:gridCol>
                  </a:tblGrid>
                  <a:tr h="335280">
                    <a:tc gridSpan="2">
                      <a:txBody>
                        <a:bodyPr/>
                        <a:lstStyle/>
                        <a:p>
                          <a:r>
                            <a:rPr lang="es-ES" sz="1600" dirty="0" smtClean="0"/>
                            <a:t>ACTIVIDADES</a:t>
                          </a:r>
                          <a:endParaRPr lang="es-ES" sz="16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hMerge="1">
                      <a:txBody>
                        <a:bodyPr/>
                        <a:lstStyle/>
                        <a:p>
                          <a:endParaRPr lang="es-ES" sz="1600" dirty="0"/>
                        </a:p>
                      </a:txBody>
                      <a:tcPr/>
                    </a:tc>
                    <a:tc>
                      <a:txBody>
                        <a:bodyPr/>
                        <a:lstStyle/>
                        <a:p>
                          <a:endParaRPr lang="es-ES" sz="1600" dirty="0"/>
                        </a:p>
                      </a:txBody>
                      <a:tcP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358519145"/>
                      </a:ext>
                    </a:extLst>
                  </a:tr>
                  <a:tr h="1090486">
                    <a:tc>
                      <a:txBody>
                        <a:bodyPr/>
                        <a:lstStyle/>
                        <a:p>
                          <a:pPr algn="r">
                            <a:lnSpc>
                              <a:spcPct val="100000"/>
                            </a:lnSpc>
                          </a:pPr>
                          <a:r>
                            <a:rPr lang="es-ES" sz="1600" dirty="0" smtClean="0">
                              <a:latin typeface="+mn-lt"/>
                            </a:rPr>
                            <a:t>13.</a:t>
                          </a:r>
                          <a:endParaRPr lang="es-ES" sz="1600" b="1" dirty="0">
                            <a:solidFill>
                              <a:srgbClr val="C00000"/>
                            </a:solidFill>
                            <a:latin typeface="+mn-lt"/>
                          </a:endParaRPr>
                        </a:p>
                      </a:txBody>
                      <a:tcPr marL="18000">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noFill/>
                      </a:tcPr>
                    </a:tc>
                    <a:tc gridSpan="2">
                      <a:txBody>
                        <a:bodyPr/>
                        <a:lstStyle/>
                        <a:p>
                          <a:endParaRPr lang="es-ES"/>
                        </a:p>
                      </a:txBody>
                      <a:tcP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blipFill>
                          <a:blip r:embed="rId2"/>
                          <a:stretch>
                            <a:fillRect l="-5495" t="-31111" r="-157" b="-105000"/>
                          </a:stretch>
                        </a:blipFill>
                      </a:tcPr>
                    </a:tc>
                    <a:tc hMerge="1">
                      <a:txBody>
                        <a:bodyPr/>
                        <a:lstStyle/>
                        <a:p>
                          <a:endParaRPr lang="es-ES" sz="1600" dirty="0"/>
                        </a:p>
                      </a:txBody>
                      <a:tcPr/>
                    </a:tc>
                    <a:extLst>
                      <a:ext uri="{0D108BD9-81ED-4DB2-BD59-A6C34878D82A}">
                        <a16:rowId xmlns:a16="http://schemas.microsoft.com/office/drawing/2014/main" val="1235451715"/>
                      </a:ext>
                    </a:extLst>
                  </a:tr>
                  <a:tr h="1078967">
                    <a:tc>
                      <a:txBody>
                        <a:bodyPr/>
                        <a:lstStyle/>
                        <a:p>
                          <a:pPr algn="r">
                            <a:lnSpc>
                              <a:spcPct val="100000"/>
                            </a:lnSpc>
                          </a:pPr>
                          <a:r>
                            <a:rPr lang="es-ES" sz="1600" b="0" dirty="0" smtClean="0">
                              <a:solidFill>
                                <a:schemeClr val="tx1"/>
                              </a:solidFill>
                              <a:latin typeface="+mn-lt"/>
                            </a:rPr>
                            <a:t>14.</a:t>
                          </a:r>
                          <a:endParaRPr lang="es-ES" sz="1600" b="0" dirty="0">
                            <a:solidFill>
                              <a:schemeClr val="tx1"/>
                            </a:solidFill>
                            <a:latin typeface="+mn-lt"/>
                          </a:endParaRPr>
                        </a:p>
                      </a:txBody>
                      <a:tcPr marL="18000">
                        <a:lnL w="12700" cap="flat" cmpd="sng" algn="ctr">
                          <a:solidFill>
                            <a:srgbClr val="0070C0"/>
                          </a:solidFill>
                          <a:prstDash val="solid"/>
                          <a:round/>
                          <a:headEnd type="none" w="med" len="med"/>
                          <a:tailEnd type="none" w="med" len="med"/>
                        </a:lnL>
                        <a:lnB w="12700" cap="flat" cmpd="sng" algn="ctr">
                          <a:solidFill>
                            <a:srgbClr val="0099FF"/>
                          </a:solidFill>
                          <a:prstDash val="solid"/>
                          <a:round/>
                          <a:headEnd type="none" w="med" len="med"/>
                          <a:tailEnd type="none" w="med" len="med"/>
                        </a:lnB>
                        <a:noFill/>
                      </a:tcPr>
                    </a:tc>
                    <a:tc gridSpan="2">
                      <a:txBody>
                        <a:bodyPr/>
                        <a:lstStyle/>
                        <a:p>
                          <a:endParaRPr lang="es-ES"/>
                        </a:p>
                      </a:txBody>
                      <a:tcPr>
                        <a:lnR w="12700" cap="flat" cmpd="sng" algn="ctr">
                          <a:solidFill>
                            <a:srgbClr val="0070C0"/>
                          </a:solidFill>
                          <a:prstDash val="solid"/>
                          <a:round/>
                          <a:headEnd type="none" w="med" len="med"/>
                          <a:tailEnd type="none" w="med" len="med"/>
                        </a:lnR>
                        <a:lnB w="12700" cap="flat" cmpd="sng" algn="ctr">
                          <a:solidFill>
                            <a:srgbClr val="0099FF"/>
                          </a:solidFill>
                          <a:prstDash val="solid"/>
                          <a:round/>
                          <a:headEnd type="none" w="med" len="med"/>
                          <a:tailEnd type="none" w="med" len="med"/>
                        </a:lnB>
                        <a:blipFill>
                          <a:blip r:embed="rId2"/>
                          <a:stretch>
                            <a:fillRect l="-5495" t="-133333" r="-157" b="-6780"/>
                          </a:stretch>
                        </a:blipFill>
                      </a:tcPr>
                    </a:tc>
                    <a:tc hMerge="1">
                      <a:txBody>
                        <a:bodyPr/>
                        <a:lstStyle/>
                        <a:p>
                          <a:endParaRPr lang="es-ES"/>
                        </a:p>
                      </a:txBody>
                      <a:tcPr/>
                    </a:tc>
                    <a:extLst>
                      <a:ext uri="{0D108BD9-81ED-4DB2-BD59-A6C34878D82A}">
                        <a16:rowId xmlns:a16="http://schemas.microsoft.com/office/drawing/2014/main" val="3123435003"/>
                      </a:ext>
                    </a:extLst>
                  </a:tr>
                </a:tbl>
              </a:graphicData>
            </a:graphic>
          </p:graphicFrame>
        </mc:Fallback>
      </mc:AlternateContent>
    </p:spTree>
    <p:extLst>
      <p:ext uri="{BB962C8B-B14F-4D97-AF65-F5344CB8AC3E}">
        <p14:creationId xmlns:p14="http://schemas.microsoft.com/office/powerpoint/2010/main" val="42047616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3</a:t>
            </a:r>
            <a:r>
              <a:rPr lang="es-ES" sz="1600" b="1" dirty="0" smtClean="0">
                <a:solidFill>
                  <a:schemeClr val="bg1"/>
                </a:solidFill>
              </a:rPr>
              <a:t>. </a:t>
            </a:r>
            <a:r>
              <a:rPr lang="es-ES" sz="1600" b="1" dirty="0">
                <a:solidFill>
                  <a:schemeClr val="bg1"/>
                </a:solidFill>
              </a:rPr>
              <a:t>N</a:t>
            </a:r>
            <a:r>
              <a:rPr lang="es-ES" sz="1600" b="1" dirty="0" smtClean="0">
                <a:solidFill>
                  <a:schemeClr val="bg1"/>
                </a:solidFill>
              </a:rPr>
              <a:t>acimiento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3.3. </a:t>
            </a:r>
            <a:r>
              <a:rPr lang="es-ES" b="1" dirty="0">
                <a:solidFill>
                  <a:srgbClr val="002060"/>
                </a:solidFill>
              </a:rPr>
              <a:t>L</a:t>
            </a:r>
            <a:r>
              <a:rPr lang="es-ES" b="1" dirty="0" smtClean="0">
                <a:solidFill>
                  <a:srgbClr val="002060"/>
                </a:solidFill>
              </a:rPr>
              <a:t>a función </a:t>
            </a:r>
            <a:r>
              <a:rPr lang="es-ES" b="1" dirty="0">
                <a:solidFill>
                  <a:srgbClr val="002060"/>
                </a:solidFill>
              </a:rPr>
              <a:t>de probabilidad de </a:t>
            </a:r>
            <a:r>
              <a:rPr lang="es-ES" b="1" dirty="0" smtClean="0">
                <a:solidFill>
                  <a:srgbClr val="002060"/>
                </a:solidFill>
              </a:rPr>
              <a:t>Schrödinger </a:t>
            </a:r>
            <a:endParaRPr lang="es-ES" b="1" dirty="0">
              <a:solidFill>
                <a:srgbClr val="002060"/>
              </a:solidFill>
            </a:endParaRPr>
          </a:p>
        </p:txBody>
      </p:sp>
      <p:grpSp>
        <p:nvGrpSpPr>
          <p:cNvPr id="5" name="16 Grupo"/>
          <p:cNvGrpSpPr/>
          <p:nvPr/>
        </p:nvGrpSpPr>
        <p:grpSpPr>
          <a:xfrm>
            <a:off x="6818693" y="1434200"/>
            <a:ext cx="1912351" cy="3165978"/>
            <a:chOff x="6927273" y="1941368"/>
            <a:chExt cx="2162012" cy="3479225"/>
          </a:xfrm>
        </p:grpSpPr>
        <p:pic>
          <p:nvPicPr>
            <p:cNvPr id="6" name="Picture 5" descr="schrodinger-physics-1[1]"/>
            <p:cNvPicPr>
              <a:picLocks noChangeAspect="1" noChangeArrowheads="1"/>
            </p:cNvPicPr>
            <p:nvPr/>
          </p:nvPicPr>
          <p:blipFill>
            <a:blip r:embed="rId2"/>
            <a:srcRect/>
            <a:stretch>
              <a:fillRect/>
            </a:stretch>
          </p:blipFill>
          <p:spPr bwMode="auto">
            <a:xfrm>
              <a:off x="6927273" y="1941368"/>
              <a:ext cx="2162012" cy="2999217"/>
            </a:xfrm>
            <a:prstGeom prst="rect">
              <a:avLst/>
            </a:prstGeom>
            <a:noFill/>
          </p:spPr>
        </p:pic>
        <p:sp>
          <p:nvSpPr>
            <p:cNvPr id="8" name="Text Box 6"/>
            <p:cNvSpPr txBox="1">
              <a:spLocks noChangeArrowheads="1"/>
            </p:cNvSpPr>
            <p:nvPr/>
          </p:nvSpPr>
          <p:spPr bwMode="auto">
            <a:xfrm>
              <a:off x="6961009" y="4947073"/>
              <a:ext cx="2068800" cy="473520"/>
            </a:xfrm>
            <a:prstGeom prst="rect">
              <a:avLst/>
            </a:prstGeom>
            <a:noFill/>
            <a:ln w="9525">
              <a:noFill/>
              <a:miter lim="800000"/>
              <a:headEnd/>
              <a:tailEnd/>
            </a:ln>
            <a:effectLst/>
          </p:spPr>
          <p:txBody>
            <a:bodyPr wrap="square">
              <a:spAutoFit/>
            </a:bodyPr>
            <a:lstStyle/>
            <a:p>
              <a:pPr algn="ctr">
                <a:spcBef>
                  <a:spcPct val="50000"/>
                </a:spcBef>
              </a:pPr>
              <a:r>
                <a:rPr lang="es-ES" sz="1100" dirty="0">
                  <a:latin typeface="Arial" charset="0"/>
                  <a:cs typeface="Arial" charset="0"/>
                </a:rPr>
                <a:t>Erwin Schrödinger </a:t>
              </a:r>
              <a:r>
                <a:rPr lang="es-ES" sz="1100" dirty="0" smtClean="0">
                  <a:latin typeface="Arial" charset="0"/>
                  <a:cs typeface="Arial" charset="0"/>
                </a:rPr>
                <a:t>1887-1962</a:t>
              </a:r>
              <a:endParaRPr lang="es-ES" sz="1100" dirty="0">
                <a:latin typeface="Arial" charset="0"/>
                <a:cs typeface="Arial" charset="0"/>
              </a:endParaRPr>
            </a:p>
          </p:txBody>
        </p:sp>
      </p:grpSp>
      <p:sp>
        <p:nvSpPr>
          <p:cNvPr id="9" name="Rectangle 3"/>
          <p:cNvSpPr>
            <a:spLocks noChangeArrowheads="1"/>
          </p:cNvSpPr>
          <p:nvPr/>
        </p:nvSpPr>
        <p:spPr bwMode="auto">
          <a:xfrm>
            <a:off x="454640" y="1434200"/>
            <a:ext cx="6056444" cy="1077218"/>
          </a:xfrm>
          <a:prstGeom prst="rect">
            <a:avLst/>
          </a:prstGeom>
          <a:noFill/>
          <a:ln w="9525">
            <a:noFill/>
            <a:miter lim="800000"/>
            <a:headEnd/>
            <a:tailEnd/>
          </a:ln>
          <a:effectLst/>
        </p:spPr>
        <p:txBody>
          <a:bodyPr wrap="square">
            <a:spAutoFit/>
          </a:bodyPr>
          <a:lstStyle/>
          <a:p>
            <a:pPr algn="just"/>
            <a:r>
              <a:rPr lang="es-ES" sz="1600" dirty="0">
                <a:cs typeface="Arial" charset="0"/>
              </a:rPr>
              <a:t>¿Por qué los electrones se mueven en órbitas estacionarias de energía? ¿Por qué tienen comportamiento de onda</a:t>
            </a:r>
            <a:r>
              <a:rPr lang="es-ES" sz="1600" dirty="0" smtClean="0">
                <a:cs typeface="Arial" charset="0"/>
              </a:rPr>
              <a:t>? </a:t>
            </a:r>
            <a:r>
              <a:rPr lang="es-ES" sz="1600" dirty="0">
                <a:cs typeface="Arial" charset="0"/>
              </a:rPr>
              <a:t>¿Cómo conocer la energía que posee un electrón y la posición de éste si según el principio de incertidumbre nunca lograremos medirlo</a:t>
            </a:r>
            <a:r>
              <a:rPr lang="es-ES" sz="1600" dirty="0" smtClean="0">
                <a:cs typeface="Arial" charset="0"/>
              </a:rPr>
              <a:t>?</a:t>
            </a:r>
            <a:endParaRPr lang="es-ES" sz="1600" dirty="0">
              <a:cs typeface="Arial" charset="0"/>
            </a:endParaRPr>
          </a:p>
        </p:txBody>
      </p:sp>
      <p:sp>
        <p:nvSpPr>
          <p:cNvPr id="10" name="Rectangle 3"/>
          <p:cNvSpPr>
            <a:spLocks noChangeArrowheads="1"/>
          </p:cNvSpPr>
          <p:nvPr/>
        </p:nvSpPr>
        <p:spPr bwMode="auto">
          <a:xfrm>
            <a:off x="456783" y="2635794"/>
            <a:ext cx="6054301" cy="584775"/>
          </a:xfrm>
          <a:prstGeom prst="rect">
            <a:avLst/>
          </a:prstGeom>
          <a:solidFill>
            <a:schemeClr val="accent5">
              <a:lumMod val="20000"/>
              <a:lumOff val="80000"/>
            </a:schemeClr>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r>
              <a:rPr lang="es-ES" sz="1600" dirty="0" smtClean="0">
                <a:latin typeface="+mn-lt"/>
                <a:cs typeface="Arial" charset="0"/>
              </a:rPr>
              <a:t>La </a:t>
            </a:r>
            <a:r>
              <a:rPr lang="es-ES" sz="1600" dirty="0">
                <a:latin typeface="+mn-lt"/>
                <a:cs typeface="Arial" charset="0"/>
              </a:rPr>
              <a:t>mecánica clásica no puede dar respuesta a estos </a:t>
            </a:r>
            <a:r>
              <a:rPr lang="es-ES" sz="1600" dirty="0" smtClean="0">
                <a:latin typeface="+mn-lt"/>
                <a:cs typeface="Arial" charset="0"/>
              </a:rPr>
              <a:t>interrogantes</a:t>
            </a:r>
            <a:endParaRPr lang="es-ES" sz="1600" dirty="0">
              <a:latin typeface="+mn-lt"/>
              <a:cs typeface="Arial" charset="0"/>
            </a:endParaRPr>
          </a:p>
        </p:txBody>
      </p:sp>
      <p:sp>
        <p:nvSpPr>
          <p:cNvPr id="11" name="Rectangle 3"/>
          <p:cNvSpPr>
            <a:spLocks noChangeArrowheads="1"/>
          </p:cNvSpPr>
          <p:nvPr/>
        </p:nvSpPr>
        <p:spPr bwMode="auto">
          <a:xfrm>
            <a:off x="424553" y="3344945"/>
            <a:ext cx="6116617" cy="3200876"/>
          </a:xfrm>
          <a:prstGeom prst="rect">
            <a:avLst/>
          </a:prstGeom>
          <a:noFill/>
          <a:ln w="9525">
            <a:noFill/>
            <a:miter lim="800000"/>
            <a:headEnd/>
            <a:tailEnd/>
          </a:ln>
          <a:effectLst/>
        </p:spPr>
        <p:txBody>
          <a:bodyPr wrap="square">
            <a:spAutoFit/>
          </a:bodyPr>
          <a:lstStyle/>
          <a:p>
            <a:pPr marL="177800" indent="-177800" algn="just">
              <a:spcAft>
                <a:spcPts val="600"/>
              </a:spcAft>
              <a:buFont typeface="Arial" panose="020B0604020202020204" pitchFamily="34" charset="0"/>
              <a:buChar char="•"/>
            </a:pPr>
            <a:r>
              <a:rPr lang="es-ES" sz="1600" dirty="0" smtClean="0">
                <a:cs typeface="Arial" charset="0"/>
              </a:rPr>
              <a:t>En </a:t>
            </a:r>
            <a:r>
              <a:rPr lang="es-ES" sz="1600" dirty="0">
                <a:cs typeface="Arial" charset="0"/>
              </a:rPr>
              <a:t>1926, Erwin Schrödinger desarrolla una teoría según la cual las </a:t>
            </a:r>
            <a:r>
              <a:rPr lang="es-ES" sz="1600" b="1" dirty="0">
                <a:cs typeface="Arial" charset="0"/>
              </a:rPr>
              <a:t>propiedades corpusculares y </a:t>
            </a:r>
            <a:r>
              <a:rPr lang="es-ES" sz="1600" b="1" dirty="0" smtClean="0">
                <a:cs typeface="Arial" charset="0"/>
              </a:rPr>
              <a:t>ondulatorias</a:t>
            </a:r>
            <a:r>
              <a:rPr lang="es-ES" sz="1600" dirty="0">
                <a:cs typeface="Arial" charset="0"/>
              </a:rPr>
              <a:t> </a:t>
            </a:r>
            <a:r>
              <a:rPr lang="es-ES" sz="1600" dirty="0" smtClean="0">
                <a:cs typeface="Arial" charset="0"/>
              </a:rPr>
              <a:t>de </a:t>
            </a:r>
            <a:r>
              <a:rPr lang="es-ES" sz="1600" dirty="0">
                <a:cs typeface="Arial" charset="0"/>
              </a:rPr>
              <a:t>la materia no son mas que aspectos distintos de una misma realidad</a:t>
            </a:r>
            <a:r>
              <a:rPr lang="es-ES" sz="1600" dirty="0" smtClean="0">
                <a:cs typeface="Arial" charset="0"/>
              </a:rPr>
              <a:t>.</a:t>
            </a:r>
          </a:p>
          <a:p>
            <a:pPr marL="177800" indent="-177800" algn="just">
              <a:spcAft>
                <a:spcPts val="600"/>
              </a:spcAft>
              <a:buFont typeface="Arial" panose="020B0604020202020204" pitchFamily="34" charset="0"/>
              <a:buChar char="•"/>
            </a:pPr>
            <a:r>
              <a:rPr lang="es-ES" sz="1600" dirty="0">
                <a:cs typeface="Arial" charset="0"/>
              </a:rPr>
              <a:t>La </a:t>
            </a:r>
            <a:r>
              <a:rPr lang="es-ES" sz="1600" i="1" dirty="0">
                <a:solidFill>
                  <a:srgbClr val="00B0F0"/>
                </a:solidFill>
                <a:cs typeface="Arial" charset="0"/>
              </a:rPr>
              <a:t>ecuación de onda de Schrödinger</a:t>
            </a:r>
            <a:r>
              <a:rPr lang="es-ES" sz="1600" dirty="0">
                <a:cs typeface="Arial" charset="0"/>
              </a:rPr>
              <a:t>, describe el comportamiento y la energía de las partículas submicroscópicas. Es una función análoga a las leyes de Newton para los sólidos macroscópicos que incorpora tanto el carácter de partícula (en función de la masa) como el carácter de onda en términos de una función de onda 𝝍 (psi). </a:t>
            </a:r>
          </a:p>
          <a:p>
            <a:pPr marL="177800" indent="-177800" algn="just">
              <a:spcAft>
                <a:spcPts val="600"/>
              </a:spcAft>
              <a:buFont typeface="Arial" panose="020B0604020202020204" pitchFamily="34" charset="0"/>
              <a:buChar char="•"/>
            </a:pPr>
            <a:r>
              <a:rPr lang="es-ES" sz="1600" dirty="0">
                <a:cs typeface="Arial" charset="0"/>
              </a:rPr>
              <a:t>Schrödinger definió la función de onda 𝝍 como una función matemática que sirve para caracterizar a un sistema dado en función de las variables que lo definen</a:t>
            </a:r>
            <a:r>
              <a:rPr lang="es-ES" sz="1600" dirty="0" smtClean="0">
                <a:cs typeface="Arial" charset="0"/>
              </a:rPr>
              <a:t>.</a:t>
            </a:r>
            <a:endParaRPr lang="es-ES" sz="1600" dirty="0">
              <a:cs typeface="Arial" charset="0"/>
            </a:endParaRPr>
          </a:p>
        </p:txBody>
      </p:sp>
    </p:spTree>
    <p:extLst>
      <p:ext uri="{BB962C8B-B14F-4D97-AF65-F5344CB8AC3E}">
        <p14:creationId xmlns:p14="http://schemas.microsoft.com/office/powerpoint/2010/main" val="1893894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uadroTexto 32"/>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9" name="CuadroTexto 8"/>
          <p:cNvSpPr txBox="1"/>
          <p:nvPr/>
        </p:nvSpPr>
        <p:spPr>
          <a:xfrm>
            <a:off x="342900" y="1023275"/>
            <a:ext cx="8394700" cy="369332"/>
          </a:xfrm>
          <a:prstGeom prst="rect">
            <a:avLst/>
          </a:prstGeom>
          <a:noFill/>
        </p:spPr>
        <p:txBody>
          <a:bodyPr wrap="square" rtlCol="0">
            <a:spAutoFit/>
          </a:bodyPr>
          <a:lstStyle/>
          <a:p>
            <a:r>
              <a:rPr lang="es-ES" b="1" dirty="0" smtClean="0">
                <a:solidFill>
                  <a:srgbClr val="002060"/>
                </a:solidFill>
              </a:rPr>
              <a:t>2.1. Radiación del cuerpo negro. Hipótesis de Planck</a:t>
            </a:r>
            <a:endParaRPr lang="es-ES" b="1" dirty="0">
              <a:solidFill>
                <a:srgbClr val="002060"/>
              </a:solidFill>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161" y="1598350"/>
            <a:ext cx="4224129" cy="3168097"/>
          </a:xfrm>
          <a:prstGeom prst="rect">
            <a:avLst/>
          </a:prstGeom>
        </p:spPr>
      </p:pic>
      <p:sp>
        <p:nvSpPr>
          <p:cNvPr id="8" name="13 CuadroTexto"/>
          <p:cNvSpPr txBox="1"/>
          <p:nvPr/>
        </p:nvSpPr>
        <p:spPr>
          <a:xfrm>
            <a:off x="5062844" y="1945610"/>
            <a:ext cx="3581400" cy="1077218"/>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_tradnl" sz="1600" dirty="0" smtClean="0"/>
              <a:t>Un </a:t>
            </a:r>
            <a:r>
              <a:rPr lang="es-ES_tradnl" sz="1600" b="1" dirty="0" smtClean="0"/>
              <a:t>cuerpo negro </a:t>
            </a:r>
            <a:r>
              <a:rPr lang="es-ES_tradnl" sz="1600" dirty="0" smtClean="0"/>
              <a:t>es aquel que absorbe todas las radiaciones, en consecuencia es también un emisor ideal.</a:t>
            </a:r>
            <a:endParaRPr lang="es-ES" sz="1600" dirty="0"/>
          </a:p>
        </p:txBody>
      </p:sp>
    </p:spTree>
    <p:extLst>
      <p:ext uri="{BB962C8B-B14F-4D97-AF65-F5344CB8AC3E}">
        <p14:creationId xmlns:p14="http://schemas.microsoft.com/office/powerpoint/2010/main" val="16473831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3</a:t>
            </a:r>
            <a:r>
              <a:rPr lang="es-ES" sz="1600" b="1" dirty="0" smtClean="0">
                <a:solidFill>
                  <a:schemeClr val="bg1"/>
                </a:solidFill>
              </a:rPr>
              <a:t>. </a:t>
            </a:r>
            <a:r>
              <a:rPr lang="es-ES" sz="1600" b="1" dirty="0">
                <a:solidFill>
                  <a:schemeClr val="bg1"/>
                </a:solidFill>
              </a:rPr>
              <a:t>N</a:t>
            </a:r>
            <a:r>
              <a:rPr lang="es-ES" sz="1600" b="1" dirty="0" smtClean="0">
                <a:solidFill>
                  <a:schemeClr val="bg1"/>
                </a:solidFill>
              </a:rPr>
              <a:t>acimiento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3.3. </a:t>
            </a:r>
            <a:r>
              <a:rPr lang="es-ES" b="1" dirty="0">
                <a:solidFill>
                  <a:srgbClr val="002060"/>
                </a:solidFill>
              </a:rPr>
              <a:t>L</a:t>
            </a:r>
            <a:r>
              <a:rPr lang="es-ES" b="1" dirty="0" smtClean="0">
                <a:solidFill>
                  <a:srgbClr val="002060"/>
                </a:solidFill>
              </a:rPr>
              <a:t>a función </a:t>
            </a:r>
            <a:r>
              <a:rPr lang="es-ES" b="1" dirty="0">
                <a:solidFill>
                  <a:srgbClr val="002060"/>
                </a:solidFill>
              </a:rPr>
              <a:t>de probabilidad de </a:t>
            </a:r>
            <a:r>
              <a:rPr lang="es-ES" b="1" dirty="0" smtClean="0">
                <a:solidFill>
                  <a:srgbClr val="002060"/>
                </a:solidFill>
              </a:rPr>
              <a:t>Schrödinger </a:t>
            </a:r>
            <a:endParaRPr lang="es-ES" b="1" dirty="0">
              <a:solidFill>
                <a:srgbClr val="002060"/>
              </a:solidFill>
            </a:endParaRPr>
          </a:p>
        </p:txBody>
      </p:sp>
      <p:grpSp>
        <p:nvGrpSpPr>
          <p:cNvPr id="12" name="15 Grupo"/>
          <p:cNvGrpSpPr/>
          <p:nvPr/>
        </p:nvGrpSpPr>
        <p:grpSpPr>
          <a:xfrm>
            <a:off x="7006591" y="1504558"/>
            <a:ext cx="1842748" cy="2497159"/>
            <a:chOff x="1328882" y="1997075"/>
            <a:chExt cx="1929126" cy="2756613"/>
          </a:xfrm>
        </p:grpSpPr>
        <p:pic>
          <p:nvPicPr>
            <p:cNvPr id="13" name="Picture 3" descr="born-max-quantum-2[1]"/>
            <p:cNvPicPr>
              <a:picLocks noChangeAspect="1" noChangeArrowheads="1"/>
            </p:cNvPicPr>
            <p:nvPr/>
          </p:nvPicPr>
          <p:blipFill>
            <a:blip r:embed="rId2"/>
            <a:srcRect/>
            <a:stretch>
              <a:fillRect/>
            </a:stretch>
          </p:blipFill>
          <p:spPr bwMode="auto">
            <a:xfrm>
              <a:off x="1452526" y="1997075"/>
              <a:ext cx="1805482" cy="2428373"/>
            </a:xfrm>
            <a:prstGeom prst="rect">
              <a:avLst/>
            </a:prstGeom>
            <a:noFill/>
          </p:spPr>
        </p:pic>
        <p:sp>
          <p:nvSpPr>
            <p:cNvPr id="14" name="Text Box 4"/>
            <p:cNvSpPr txBox="1">
              <a:spLocks noChangeArrowheads="1"/>
            </p:cNvSpPr>
            <p:nvPr/>
          </p:nvSpPr>
          <p:spPr bwMode="auto">
            <a:xfrm>
              <a:off x="1328882" y="4447909"/>
              <a:ext cx="1929126" cy="305779"/>
            </a:xfrm>
            <a:prstGeom prst="rect">
              <a:avLst/>
            </a:prstGeom>
            <a:noFill/>
            <a:ln w="9525">
              <a:noFill/>
              <a:miter lim="800000"/>
              <a:headEnd/>
              <a:tailEnd/>
            </a:ln>
            <a:effectLst/>
          </p:spPr>
          <p:txBody>
            <a:bodyPr wrap="square">
              <a:spAutoFit/>
            </a:bodyPr>
            <a:lstStyle/>
            <a:p>
              <a:pPr algn="ctr">
                <a:spcBef>
                  <a:spcPct val="50000"/>
                </a:spcBef>
              </a:pPr>
              <a:r>
                <a:rPr lang="es-ES" sz="1200" dirty="0">
                  <a:latin typeface="Arial" charset="0"/>
                  <a:cs typeface="Arial" charset="0"/>
                </a:rPr>
                <a:t>Max Born </a:t>
              </a:r>
              <a:r>
                <a:rPr lang="es-ES" sz="1200" dirty="0" smtClean="0">
                  <a:latin typeface="Arial" charset="0"/>
                  <a:cs typeface="Arial" charset="0"/>
                </a:rPr>
                <a:t>1882-1970</a:t>
              </a:r>
              <a:endParaRPr lang="es-ES" sz="1200" dirty="0">
                <a:latin typeface="Arial" charset="0"/>
                <a:cs typeface="Arial" charset="0"/>
              </a:endParaRPr>
            </a:p>
          </p:txBody>
        </p:sp>
      </p:grpSp>
      <p:sp>
        <p:nvSpPr>
          <p:cNvPr id="15" name="Rectangle 2"/>
          <p:cNvSpPr>
            <a:spLocks noChangeArrowheads="1"/>
          </p:cNvSpPr>
          <p:nvPr/>
        </p:nvSpPr>
        <p:spPr bwMode="auto">
          <a:xfrm>
            <a:off x="454640" y="1385616"/>
            <a:ext cx="6390660" cy="4093428"/>
          </a:xfrm>
          <a:prstGeom prst="rect">
            <a:avLst/>
          </a:prstGeom>
          <a:noFill/>
          <a:ln w="9525">
            <a:noFill/>
            <a:miter lim="800000"/>
            <a:headEnd/>
            <a:tailEnd/>
          </a:ln>
          <a:effectLst/>
        </p:spPr>
        <p:txBody>
          <a:bodyPr wrap="square">
            <a:spAutoFit/>
          </a:bodyPr>
          <a:lstStyle/>
          <a:p>
            <a:pPr marL="177800" indent="-177800" algn="just">
              <a:spcAft>
                <a:spcPts val="1200"/>
              </a:spcAft>
              <a:buFont typeface="Arial" panose="020B0604020202020204" pitchFamily="34" charset="0"/>
              <a:buChar char="•"/>
            </a:pPr>
            <a:r>
              <a:rPr lang="es-ES" sz="1600" b="1" dirty="0" smtClean="0">
                <a:cs typeface="Arial" charset="0"/>
              </a:rPr>
              <a:t>Max Born </a:t>
            </a:r>
            <a:r>
              <a:rPr lang="es-ES" sz="1600" dirty="0" smtClean="0">
                <a:cs typeface="Arial" charset="0"/>
              </a:rPr>
              <a:t>sugirió que lo que tenía sentido físico real no era la función de onda, sino su cuadrado.</a:t>
            </a:r>
            <a:endParaRPr lang="es-ES" sz="1600" dirty="0">
              <a:cs typeface="Arial" charset="0"/>
            </a:endParaRPr>
          </a:p>
          <a:p>
            <a:pPr marL="177800" indent="-177800" algn="just">
              <a:spcAft>
                <a:spcPts val="1200"/>
              </a:spcAft>
              <a:buFont typeface="Arial" panose="020B0604020202020204" pitchFamily="34" charset="0"/>
              <a:buChar char="•"/>
            </a:pPr>
            <a:r>
              <a:rPr lang="es-ES" sz="1600" dirty="0" smtClean="0">
                <a:cs typeface="Arial" charset="0"/>
              </a:rPr>
              <a:t>Según esta interpretación, la </a:t>
            </a:r>
            <a:r>
              <a:rPr lang="es-ES" sz="1600" b="1" dirty="0" smtClean="0">
                <a:cs typeface="Arial" charset="0"/>
              </a:rPr>
              <a:t>probabilidad de encontrar un electrón en un elemento de volumen </a:t>
            </a:r>
            <a:r>
              <a:rPr lang="es-ES" sz="1600" b="1" i="1" dirty="0" err="1" smtClean="0">
                <a:cs typeface="Arial" charset="0"/>
              </a:rPr>
              <a:t>dV</a:t>
            </a:r>
            <a:r>
              <a:rPr lang="es-ES" sz="1600" b="1" dirty="0" smtClean="0">
                <a:cs typeface="Arial" charset="0"/>
              </a:rPr>
              <a:t> </a:t>
            </a:r>
            <a:r>
              <a:rPr lang="es-ES" sz="1600" dirty="0" smtClean="0">
                <a:cs typeface="Arial" charset="0"/>
              </a:rPr>
              <a:t>viene dada por:</a:t>
            </a:r>
          </a:p>
          <a:p>
            <a:pPr algn="just"/>
            <a:endParaRPr lang="es-ES" sz="1600" dirty="0" smtClean="0">
              <a:cs typeface="Arial" charset="0"/>
            </a:endParaRPr>
          </a:p>
          <a:p>
            <a:pPr marL="177800" indent="-177800" algn="just">
              <a:buFont typeface="Arial" panose="020B0604020202020204" pitchFamily="34" charset="0"/>
              <a:buChar char="•"/>
            </a:pPr>
            <a:r>
              <a:rPr lang="es-ES" sz="1600" dirty="0" smtClean="0">
                <a:cs typeface="Arial" charset="0"/>
              </a:rPr>
              <a:t>La función de onda debe cumplir:</a:t>
            </a:r>
          </a:p>
          <a:p>
            <a:pPr marL="177800" indent="-177800" algn="just">
              <a:buFont typeface="Arial" panose="020B0604020202020204" pitchFamily="34" charset="0"/>
              <a:buChar char="•"/>
            </a:pPr>
            <a:endParaRPr lang="es-ES" sz="1600" dirty="0">
              <a:cs typeface="Arial" charset="0"/>
            </a:endParaRPr>
          </a:p>
          <a:p>
            <a:pPr marL="177800" indent="-177800" algn="just">
              <a:buFont typeface="Arial" panose="020B0604020202020204" pitchFamily="34" charset="0"/>
              <a:buChar char="•"/>
            </a:pPr>
            <a:endParaRPr lang="es-ES" sz="1600" dirty="0" smtClean="0">
              <a:cs typeface="Arial" charset="0"/>
            </a:endParaRPr>
          </a:p>
          <a:p>
            <a:pPr marL="177800" indent="-177800" algn="just">
              <a:buFont typeface="Arial" panose="020B0604020202020204" pitchFamily="34" charset="0"/>
              <a:buChar char="•"/>
            </a:pPr>
            <a:endParaRPr lang="es-ES" sz="1600" dirty="0">
              <a:cs typeface="Arial" charset="0"/>
            </a:endParaRPr>
          </a:p>
          <a:p>
            <a:pPr marL="177800" indent="-177800" algn="just">
              <a:buFont typeface="Arial" panose="020B0604020202020204" pitchFamily="34" charset="0"/>
              <a:buChar char="•"/>
            </a:pPr>
            <a:r>
              <a:rPr lang="es-ES" sz="1600" dirty="0">
                <a:cs typeface="Arial" charset="0"/>
              </a:rPr>
              <a:t>Cuando se cumple esta condición se dice que la función de onda se encuentra “</a:t>
            </a:r>
            <a:r>
              <a:rPr lang="es-ES" sz="1600" i="1" dirty="0">
                <a:solidFill>
                  <a:srgbClr val="00B0F0"/>
                </a:solidFill>
                <a:cs typeface="Arial" charset="0"/>
              </a:rPr>
              <a:t>normalizada</a:t>
            </a:r>
            <a:r>
              <a:rPr lang="es-ES" sz="1600" dirty="0" smtClean="0">
                <a:cs typeface="Arial" charset="0"/>
              </a:rPr>
              <a:t>”.</a:t>
            </a:r>
          </a:p>
          <a:p>
            <a:pPr marL="177800" indent="-177800" algn="just">
              <a:buFont typeface="Arial" panose="020B0604020202020204" pitchFamily="34" charset="0"/>
              <a:buChar char="•"/>
            </a:pPr>
            <a:endParaRPr lang="es-ES" sz="1600" dirty="0">
              <a:cs typeface="Arial" charset="0"/>
            </a:endParaRPr>
          </a:p>
          <a:p>
            <a:pPr marL="177800" indent="-177800" algn="just">
              <a:buFont typeface="Arial" panose="020B0604020202020204" pitchFamily="34" charset="0"/>
              <a:buChar char="•"/>
            </a:pPr>
            <a:r>
              <a:rPr lang="es-ES" sz="1600" dirty="0">
                <a:cs typeface="Arial" charset="0"/>
              </a:rPr>
              <a:t>A la región  del espacio donde es más probable que se encuentre el electrón se denomina </a:t>
            </a:r>
            <a:r>
              <a:rPr lang="es-ES" sz="1600" b="1" dirty="0">
                <a:cs typeface="Arial" charset="0"/>
              </a:rPr>
              <a:t>orbital</a:t>
            </a:r>
            <a:r>
              <a:rPr lang="es-ES" sz="1600" dirty="0">
                <a:cs typeface="Arial" charset="0"/>
              </a:rPr>
              <a:t> y viene expresado por una función de onda</a:t>
            </a:r>
            <a:r>
              <a:rPr lang="es-ES" sz="1600" dirty="0" smtClean="0">
                <a:cs typeface="Arial" charset="0"/>
              </a:rPr>
              <a:t>.</a:t>
            </a:r>
            <a:endParaRPr lang="es-ES" sz="1600" dirty="0">
              <a:cs typeface="Arial" charset="0"/>
            </a:endParaRPr>
          </a:p>
        </p:txBody>
      </p:sp>
      <mc:AlternateContent xmlns:mc="http://schemas.openxmlformats.org/markup-compatibility/2006" xmlns:a14="http://schemas.microsoft.com/office/drawing/2010/main">
        <mc:Choice Requires="a14">
          <p:sp>
            <p:nvSpPr>
              <p:cNvPr id="16" name="9 CuadroTexto"/>
              <p:cNvSpPr txBox="1"/>
              <p:nvPr/>
            </p:nvSpPr>
            <p:spPr>
              <a:xfrm>
                <a:off x="3504110" y="2604464"/>
                <a:ext cx="126278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s-ES" sz="1600" i="1" smtClean="0">
                              <a:latin typeface="Cambria Math" panose="02040503050406030204" pitchFamily="18" charset="0"/>
                            </a:rPr>
                          </m:ctrlPr>
                        </m:sSupPr>
                        <m:e>
                          <m:r>
                            <a:rPr lang="es-ES" sz="1600" b="0" i="1" smtClean="0">
                              <a:latin typeface="Cambria Math" panose="02040503050406030204" pitchFamily="18" charset="0"/>
                            </a:rPr>
                            <m:t>𝑃</m:t>
                          </m:r>
                          <m:r>
                            <a:rPr lang="es-ES" sz="1600" b="0" i="1" smtClean="0">
                              <a:latin typeface="Cambria Math" panose="02040503050406030204" pitchFamily="18" charset="0"/>
                            </a:rPr>
                            <m:t>=</m:t>
                          </m:r>
                          <m:d>
                            <m:dPr>
                              <m:begChr m:val="|"/>
                              <m:endChr m:val="|"/>
                              <m:ctrlPr>
                                <a:rPr lang="es-ES" sz="1600" i="1" smtClean="0">
                                  <a:latin typeface="Cambria Math" panose="02040503050406030204" pitchFamily="18" charset="0"/>
                                </a:rPr>
                              </m:ctrlPr>
                            </m:dPr>
                            <m:e>
                              <m:r>
                                <a:rPr lang="es-ES" sz="1600" i="1" smtClean="0">
                                  <a:latin typeface="Cambria Math"/>
                                  <a:ea typeface="Cambria Math"/>
                                </a:rPr>
                                <m:t>𝜓</m:t>
                              </m:r>
                            </m:e>
                          </m:d>
                        </m:e>
                        <m:sup>
                          <m:r>
                            <a:rPr lang="es-ES" sz="1600" b="0" i="1" smtClean="0">
                              <a:latin typeface="Cambria Math"/>
                            </a:rPr>
                            <m:t>2</m:t>
                          </m:r>
                        </m:sup>
                      </m:sSup>
                      <m:r>
                        <a:rPr lang="es-ES" sz="1600" b="0" i="1" smtClean="0">
                          <a:latin typeface="Cambria Math"/>
                        </a:rPr>
                        <m:t>𝑑𝑉</m:t>
                      </m:r>
                    </m:oMath>
                  </m:oMathPara>
                </a14:m>
                <a:endParaRPr lang="es-ES" sz="1600" dirty="0"/>
              </a:p>
            </p:txBody>
          </p:sp>
        </mc:Choice>
        <mc:Fallback xmlns="">
          <p:sp>
            <p:nvSpPr>
              <p:cNvPr id="16" name="9 CuadroTexto"/>
              <p:cNvSpPr txBox="1">
                <a:spLocks noRot="1" noChangeAspect="1" noMove="1" noResize="1" noEditPoints="1" noAdjustHandles="1" noChangeArrowheads="1" noChangeShapeType="1" noTextEdit="1"/>
              </p:cNvSpPr>
              <p:nvPr/>
            </p:nvSpPr>
            <p:spPr>
              <a:xfrm>
                <a:off x="3504110" y="2604464"/>
                <a:ext cx="1262782" cy="338554"/>
              </a:xfrm>
              <a:prstGeom prst="rect">
                <a:avLst/>
              </a:prstGeom>
              <a:blipFill>
                <a:blip r:embed="rId3"/>
                <a:stretch>
                  <a:fillRect b="-714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7" name="10 CuadroTexto"/>
              <p:cNvSpPr txBox="1"/>
              <p:nvPr/>
            </p:nvSpPr>
            <p:spPr>
              <a:xfrm>
                <a:off x="3138400" y="3195598"/>
                <a:ext cx="1594667" cy="667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trlPr>
                            <a:rPr lang="es-ES" sz="1600" i="1" smtClean="0">
                              <a:latin typeface="Cambria Math" panose="02040503050406030204" pitchFamily="18" charset="0"/>
                            </a:rPr>
                          </m:ctrlPr>
                        </m:naryPr>
                        <m:sub>
                          <m:r>
                            <m:rPr>
                              <m:brk m:alnAt="23"/>
                            </m:rPr>
                            <a:rPr lang="es-ES" sz="1600" b="0" i="1" smtClean="0">
                              <a:latin typeface="Cambria Math"/>
                            </a:rPr>
                            <m:t>𝑉</m:t>
                          </m:r>
                        </m:sub>
                        <m:sup/>
                        <m:e>
                          <m:sSup>
                            <m:sSupPr>
                              <m:ctrlPr>
                                <a:rPr lang="es-ES" sz="1600" i="1">
                                  <a:latin typeface="Cambria Math" panose="02040503050406030204" pitchFamily="18" charset="0"/>
                                </a:rPr>
                              </m:ctrlPr>
                            </m:sSupPr>
                            <m:e>
                              <m:d>
                                <m:dPr>
                                  <m:begChr m:val="|"/>
                                  <m:endChr m:val="|"/>
                                  <m:ctrlPr>
                                    <a:rPr lang="es-ES" sz="1600" i="1">
                                      <a:latin typeface="Cambria Math" panose="02040503050406030204" pitchFamily="18" charset="0"/>
                                    </a:rPr>
                                  </m:ctrlPr>
                                </m:dPr>
                                <m:e>
                                  <m:r>
                                    <a:rPr lang="es-ES" sz="1600" i="1">
                                      <a:latin typeface="Cambria Math"/>
                                      <a:ea typeface="Cambria Math"/>
                                    </a:rPr>
                                    <m:t>𝜓</m:t>
                                  </m:r>
                                </m:e>
                              </m:d>
                            </m:e>
                            <m:sup>
                              <m:r>
                                <a:rPr lang="es-ES" sz="1600" i="1">
                                  <a:latin typeface="Cambria Math"/>
                                </a:rPr>
                                <m:t>2</m:t>
                              </m:r>
                            </m:sup>
                          </m:sSup>
                          <m:r>
                            <a:rPr lang="es-ES" sz="1600" i="1">
                              <a:latin typeface="Cambria Math"/>
                            </a:rPr>
                            <m:t>𝑑𝑉</m:t>
                          </m:r>
                          <m:r>
                            <m:rPr>
                              <m:nor/>
                            </m:rPr>
                            <a:rPr lang="es-ES" sz="1600" dirty="0"/>
                            <m:t> </m:t>
                          </m:r>
                        </m:e>
                      </m:nary>
                      <m:r>
                        <a:rPr lang="es-ES" sz="1600" b="0" i="1" smtClean="0">
                          <a:latin typeface="Cambria Math"/>
                        </a:rPr>
                        <m:t>=1</m:t>
                      </m:r>
                    </m:oMath>
                  </m:oMathPara>
                </a14:m>
                <a:endParaRPr lang="es-ES" sz="1600" dirty="0"/>
              </a:p>
            </p:txBody>
          </p:sp>
        </mc:Choice>
        <mc:Fallback xmlns="">
          <p:sp>
            <p:nvSpPr>
              <p:cNvPr id="17" name="10 CuadroTexto"/>
              <p:cNvSpPr txBox="1">
                <a:spLocks noRot="1" noChangeAspect="1" noMove="1" noResize="1" noEditPoints="1" noAdjustHandles="1" noChangeArrowheads="1" noChangeShapeType="1" noTextEdit="1"/>
              </p:cNvSpPr>
              <p:nvPr/>
            </p:nvSpPr>
            <p:spPr>
              <a:xfrm>
                <a:off x="3138400" y="3195598"/>
                <a:ext cx="1594667" cy="667619"/>
              </a:xfrm>
              <a:prstGeom prst="rect">
                <a:avLst/>
              </a:prstGeom>
              <a:blipFill>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12014888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3</a:t>
            </a:r>
            <a:r>
              <a:rPr lang="es-ES" sz="1600" b="1" dirty="0" smtClean="0">
                <a:solidFill>
                  <a:schemeClr val="bg1"/>
                </a:solidFill>
              </a:rPr>
              <a:t>. </a:t>
            </a:r>
            <a:r>
              <a:rPr lang="es-ES" sz="1600" b="1" dirty="0">
                <a:solidFill>
                  <a:schemeClr val="bg1"/>
                </a:solidFill>
              </a:rPr>
              <a:t>N</a:t>
            </a:r>
            <a:r>
              <a:rPr lang="es-ES" sz="1600" b="1" dirty="0" smtClean="0">
                <a:solidFill>
                  <a:schemeClr val="bg1"/>
                </a:solidFill>
              </a:rPr>
              <a:t>acimiento de la Mecánica Cuántica</a:t>
            </a:r>
            <a:endParaRPr lang="es-ES" sz="1600" b="1" dirty="0">
              <a:solidFill>
                <a:schemeClr val="bg1"/>
              </a:solidFill>
            </a:endParaRPr>
          </a:p>
        </p:txBody>
      </p:sp>
      <p:sp>
        <p:nvSpPr>
          <p:cNvPr id="4" name="CuadroTexto 3"/>
          <p:cNvSpPr txBox="1"/>
          <p:nvPr/>
        </p:nvSpPr>
        <p:spPr>
          <a:xfrm>
            <a:off x="454640" y="976379"/>
            <a:ext cx="8394700" cy="369332"/>
          </a:xfrm>
          <a:prstGeom prst="rect">
            <a:avLst/>
          </a:prstGeom>
          <a:noFill/>
        </p:spPr>
        <p:txBody>
          <a:bodyPr wrap="square" rtlCol="0">
            <a:spAutoFit/>
          </a:bodyPr>
          <a:lstStyle/>
          <a:p>
            <a:r>
              <a:rPr lang="es-ES" b="1" dirty="0" smtClean="0">
                <a:solidFill>
                  <a:srgbClr val="002060"/>
                </a:solidFill>
              </a:rPr>
              <a:t>3.3. </a:t>
            </a:r>
            <a:r>
              <a:rPr lang="es-ES" b="1" dirty="0">
                <a:solidFill>
                  <a:srgbClr val="002060"/>
                </a:solidFill>
              </a:rPr>
              <a:t>L</a:t>
            </a:r>
            <a:r>
              <a:rPr lang="es-ES" b="1" dirty="0" smtClean="0">
                <a:solidFill>
                  <a:srgbClr val="002060"/>
                </a:solidFill>
              </a:rPr>
              <a:t>a función </a:t>
            </a:r>
            <a:r>
              <a:rPr lang="es-ES" b="1" dirty="0">
                <a:solidFill>
                  <a:srgbClr val="002060"/>
                </a:solidFill>
              </a:rPr>
              <a:t>de probabilidad de </a:t>
            </a:r>
            <a:r>
              <a:rPr lang="es-ES" b="1" dirty="0" smtClean="0">
                <a:solidFill>
                  <a:srgbClr val="002060"/>
                </a:solidFill>
              </a:rPr>
              <a:t>Schrödinger </a:t>
            </a:r>
            <a:endParaRPr lang="es-ES" b="1" dirty="0">
              <a:solidFill>
                <a:srgbClr val="002060"/>
              </a:solidFill>
            </a:endParaRPr>
          </a:p>
        </p:txBody>
      </p:sp>
      <mc:AlternateContent xmlns:mc="http://schemas.openxmlformats.org/markup-compatibility/2006" xmlns:a14="http://schemas.microsoft.com/office/drawing/2010/main">
        <mc:Choice Requires="a14">
          <p:sp>
            <p:nvSpPr>
              <p:cNvPr id="10" name="12 CuadroTexto"/>
              <p:cNvSpPr txBox="1"/>
              <p:nvPr/>
            </p:nvSpPr>
            <p:spPr>
              <a:xfrm>
                <a:off x="454640" y="1345711"/>
                <a:ext cx="8377085" cy="4031873"/>
              </a:xfrm>
              <a:prstGeom prst="rect">
                <a:avLst/>
              </a:prstGeom>
              <a:noFill/>
            </p:spPr>
            <p:txBody>
              <a:bodyPr wrap="square" rtlCol="0">
                <a:spAutoFit/>
              </a:bodyPr>
              <a:lstStyle/>
              <a:p>
                <a:pPr marL="177800" indent="-177800" algn="just">
                  <a:buFont typeface="Arial" panose="020B0604020202020204" pitchFamily="34" charset="0"/>
                  <a:buChar char="•"/>
                </a:pPr>
                <a:r>
                  <a:rPr lang="es-ES" sz="1600" dirty="0" smtClean="0">
                    <a:effectLst/>
                    <a:latin typeface="+mj-lt"/>
                    <a:sym typeface="Wingdings"/>
                  </a:rPr>
                  <a:t>La función de onda debe satisfacer además la </a:t>
                </a:r>
                <a:r>
                  <a:rPr lang="es-ES" sz="1600" b="1" dirty="0" smtClean="0">
                    <a:effectLst/>
                    <a:latin typeface="+mj-lt"/>
                    <a:sym typeface="Wingdings"/>
                  </a:rPr>
                  <a:t>ecuación de Schrödinger </a:t>
                </a:r>
                <a:r>
                  <a:rPr lang="es-ES" sz="1600" dirty="0" smtClean="0">
                    <a:effectLst/>
                    <a:latin typeface="+mj-lt"/>
                    <a:sym typeface="Wingdings"/>
                  </a:rPr>
                  <a:t>que permite calcular la energía del electrón:</a:t>
                </a:r>
              </a:p>
              <a:p>
                <a:pPr marL="177800" indent="-177800" algn="just">
                  <a:buFont typeface="Arial" panose="020B0604020202020204" pitchFamily="34" charset="0"/>
                  <a:buChar char="•"/>
                </a:pPr>
                <a:endParaRPr lang="es-ES" sz="1600" dirty="0">
                  <a:effectLst/>
                  <a:latin typeface="+mj-lt"/>
                  <a:sym typeface="Wingdings"/>
                </a:endParaRPr>
              </a:p>
              <a:p>
                <a:pPr marL="177800" indent="-177800" algn="just">
                  <a:buFont typeface="Arial" panose="020B0604020202020204" pitchFamily="34" charset="0"/>
                  <a:buChar char="•"/>
                </a:pPr>
                <a:endParaRPr lang="es-ES" sz="1600" dirty="0" smtClean="0">
                  <a:effectLst/>
                  <a:latin typeface="+mj-lt"/>
                  <a:sym typeface="Wingdings"/>
                </a:endParaRPr>
              </a:p>
              <a:p>
                <a:pPr algn="just"/>
                <a:endParaRPr lang="es-ES" sz="1600" dirty="0">
                  <a:effectLst/>
                  <a:latin typeface="+mj-lt"/>
                  <a:sym typeface="Wingdings"/>
                </a:endParaRPr>
              </a:p>
              <a:p>
                <a:pPr marL="177800" indent="-177800" algn="just">
                  <a:buFont typeface="Arial" panose="020B0604020202020204" pitchFamily="34" charset="0"/>
                  <a:buChar char="•"/>
                </a:pPr>
                <a14:m>
                  <m:oMath xmlns:m="http://schemas.openxmlformats.org/officeDocument/2006/math">
                    <m:r>
                      <a:rPr lang="es-ES" sz="1600" b="1" i="1" smtClean="0">
                        <a:effectLst/>
                        <a:latin typeface="Cambria Math" panose="02040503050406030204" pitchFamily="18" charset="0"/>
                      </a:rPr>
                      <m:t>𝑼</m:t>
                    </m:r>
                  </m:oMath>
                </a14:m>
                <a:r>
                  <a:rPr lang="es-ES" sz="1600" dirty="0" smtClean="0">
                    <a:effectLst/>
                    <a:latin typeface="+mj-lt"/>
                  </a:rPr>
                  <a:t> representa la energía potencial asociada a la función de onda y </a:t>
                </a:r>
                <a14:m>
                  <m:oMath xmlns:m="http://schemas.openxmlformats.org/officeDocument/2006/math">
                    <m:r>
                      <a:rPr lang="es-ES" sz="1600" b="1" i="1" smtClean="0">
                        <a:effectLst/>
                        <a:latin typeface="Cambria Math" panose="02040503050406030204" pitchFamily="18" charset="0"/>
                        <a:ea typeface="Cambria Math"/>
                      </a:rPr>
                      <m:t>𝑬</m:t>
                    </m:r>
                  </m:oMath>
                </a14:m>
                <a:r>
                  <a:rPr lang="es-ES" sz="1600" dirty="0" smtClean="0">
                    <a:effectLst/>
                    <a:latin typeface="+mj-lt"/>
                  </a:rPr>
                  <a:t> es la energía total del electrón con dicha función de onda.</a:t>
                </a:r>
              </a:p>
              <a:p>
                <a:pPr marL="177800" indent="-177800" algn="just">
                  <a:buFont typeface="Arial" panose="020B0604020202020204" pitchFamily="34" charset="0"/>
                  <a:buChar char="•"/>
                </a:pPr>
                <a:endParaRPr lang="es-ES" sz="1600" dirty="0">
                  <a:effectLst/>
                  <a:latin typeface="+mj-lt"/>
                </a:endParaRPr>
              </a:p>
              <a:p>
                <a:pPr marL="177800" indent="-177800" algn="just">
                  <a:buFont typeface="Arial" panose="020B0604020202020204" pitchFamily="34" charset="0"/>
                  <a:buChar char="•"/>
                </a:pPr>
                <a:r>
                  <a:rPr lang="es-ES" sz="1600" dirty="0" smtClean="0">
                    <a:effectLst/>
                    <a:latin typeface="+mj-lt"/>
                  </a:rPr>
                  <a:t>Escrita de otra forma (haciendo </a:t>
                </a:r>
                <a14:m>
                  <m:oMath xmlns:m="http://schemas.openxmlformats.org/officeDocument/2006/math">
                    <m:r>
                      <a:rPr lang="es-ES" sz="1600" i="1">
                        <a:effectLst/>
                        <a:latin typeface="Cambria Math" panose="02040503050406030204" pitchFamily="18" charset="0"/>
                        <a:ea typeface="Cambria Math"/>
                      </a:rPr>
                      <m:t>ℏ</m:t>
                    </m:r>
                    <m:r>
                      <a:rPr lang="es-ES" sz="1600" b="0" i="1" smtClean="0">
                        <a:effectLst/>
                        <a:latin typeface="Cambria Math" panose="02040503050406030204" pitchFamily="18" charset="0"/>
                        <a:ea typeface="Cambria Math"/>
                      </a:rPr>
                      <m:t>=</m:t>
                    </m:r>
                    <m:f>
                      <m:fPr>
                        <m:type m:val="lin"/>
                        <m:ctrlPr>
                          <a:rPr lang="es-ES" sz="1600" b="0" i="1" smtClean="0">
                            <a:effectLst/>
                            <a:latin typeface="Cambria Math" panose="02040503050406030204" pitchFamily="18" charset="0"/>
                            <a:ea typeface="Cambria Math"/>
                          </a:rPr>
                        </m:ctrlPr>
                      </m:fPr>
                      <m:num>
                        <m:r>
                          <a:rPr lang="es-ES" sz="1600" b="0" i="1" smtClean="0">
                            <a:effectLst/>
                            <a:latin typeface="Cambria Math" panose="02040503050406030204" pitchFamily="18" charset="0"/>
                            <a:ea typeface="Cambria Math"/>
                          </a:rPr>
                          <m:t>h</m:t>
                        </m:r>
                      </m:num>
                      <m:den>
                        <m:r>
                          <a:rPr lang="es-ES" sz="1600" b="0" i="1" smtClean="0">
                            <a:effectLst/>
                            <a:latin typeface="Cambria Math" panose="02040503050406030204" pitchFamily="18" charset="0"/>
                            <a:ea typeface="Cambria Math"/>
                          </a:rPr>
                          <m:t>2</m:t>
                        </m:r>
                        <m:r>
                          <a:rPr lang="es-ES" sz="1600" b="0" i="1" smtClean="0">
                            <a:effectLst/>
                            <a:latin typeface="Cambria Math" panose="02040503050406030204" pitchFamily="18" charset="0"/>
                            <a:ea typeface="Cambria Math"/>
                          </a:rPr>
                          <m:t>𝜋</m:t>
                        </m:r>
                      </m:den>
                    </m:f>
                    <m:r>
                      <a:rPr lang="es-ES" sz="1600" b="0" i="1" smtClean="0">
                        <a:effectLst/>
                        <a:latin typeface="Cambria Math" panose="02040503050406030204" pitchFamily="18" charset="0"/>
                        <a:ea typeface="Cambria Math"/>
                      </a:rPr>
                      <m:t>)</m:t>
                    </m:r>
                  </m:oMath>
                </a14:m>
                <a:r>
                  <a:rPr lang="es-ES" sz="1600" dirty="0" smtClean="0">
                    <a:effectLst/>
                    <a:latin typeface="+mj-lt"/>
                  </a:rPr>
                  <a:t>:</a:t>
                </a:r>
              </a:p>
              <a:p>
                <a:pPr marL="177800" indent="-177800" algn="just">
                  <a:buFont typeface="Arial" panose="020B0604020202020204" pitchFamily="34" charset="0"/>
                  <a:buChar char="•"/>
                </a:pPr>
                <a:endParaRPr lang="es-ES" sz="1600" dirty="0">
                  <a:effectLst/>
                  <a:latin typeface="+mj-lt"/>
                </a:endParaRPr>
              </a:p>
              <a:p>
                <a:pPr marL="177800" indent="-177800" algn="just">
                  <a:buFont typeface="Arial" panose="020B0604020202020204" pitchFamily="34" charset="0"/>
                  <a:buChar char="•"/>
                </a:pPr>
                <a:endParaRPr lang="es-ES" sz="1600" dirty="0" smtClean="0">
                  <a:effectLst/>
                  <a:latin typeface="+mj-lt"/>
                </a:endParaRPr>
              </a:p>
              <a:p>
                <a:pPr algn="just"/>
                <a:endParaRPr lang="es-ES" sz="1600" dirty="0" smtClean="0">
                  <a:effectLst/>
                  <a:latin typeface="+mj-lt"/>
                </a:endParaRPr>
              </a:p>
              <a:p>
                <a:pPr marL="177800" indent="-177800" algn="just">
                  <a:buFont typeface="Arial" panose="020B0604020202020204" pitchFamily="34" charset="0"/>
                  <a:buChar char="•"/>
                </a:pPr>
                <a:r>
                  <a:rPr lang="es-ES" sz="1600" dirty="0" smtClean="0">
                    <a:effectLst/>
                    <a:latin typeface="+mj-lt"/>
                  </a:rPr>
                  <a:t>Donde </a:t>
                </a:r>
                <a:r>
                  <a:rPr lang="es-ES" sz="1600" b="1" i="1" dirty="0" smtClean="0">
                    <a:effectLst/>
                    <a:latin typeface="+mj-lt"/>
                    <a:ea typeface="Cambria Math" pitchFamily="18" charset="0"/>
                  </a:rPr>
                  <a:t>H</a:t>
                </a:r>
                <a:r>
                  <a:rPr lang="es-ES" sz="1600" dirty="0" smtClean="0">
                    <a:effectLst/>
                    <a:latin typeface="+mj-lt"/>
                  </a:rPr>
                  <a:t> recibe el nombre de </a:t>
                </a:r>
                <a:r>
                  <a:rPr lang="es-ES" sz="1600" b="1" dirty="0" err="1" smtClean="0">
                    <a:effectLst/>
                    <a:latin typeface="+mj-lt"/>
                  </a:rPr>
                  <a:t>Hamiltoniano</a:t>
                </a:r>
                <a:r>
                  <a:rPr lang="es-ES" sz="1600" dirty="0" smtClean="0">
                    <a:effectLst/>
                    <a:latin typeface="+mj-lt"/>
                  </a:rPr>
                  <a:t>.</a:t>
                </a:r>
              </a:p>
              <a:p>
                <a:pPr marL="177800" indent="-177800" algn="just">
                  <a:buFont typeface="Arial" panose="020B0604020202020204" pitchFamily="34" charset="0"/>
                  <a:buChar char="•"/>
                </a:pPr>
                <a:endParaRPr lang="es-ES" sz="1600" dirty="0">
                  <a:effectLst/>
                  <a:latin typeface="+mj-lt"/>
                </a:endParaRPr>
              </a:p>
              <a:p>
                <a:pPr marL="177800" indent="-177800" algn="just">
                  <a:buFont typeface="Arial" panose="020B0604020202020204" pitchFamily="34" charset="0"/>
                  <a:buChar char="•"/>
                </a:pPr>
                <a:r>
                  <a:rPr lang="es-ES" sz="1600" b="1" dirty="0" smtClean="0">
                    <a:effectLst/>
                    <a:latin typeface="+mj-lt"/>
                  </a:rPr>
                  <a:t>Heisemberg</a:t>
                </a:r>
                <a:r>
                  <a:rPr lang="es-ES" sz="1600" dirty="0" smtClean="0">
                    <a:effectLst/>
                    <a:latin typeface="+mj-lt"/>
                  </a:rPr>
                  <a:t> desarrolla otra formulación alternativa conocida como </a:t>
                </a:r>
                <a:r>
                  <a:rPr lang="es-ES" sz="1600" b="1" dirty="0" smtClean="0">
                    <a:effectLst/>
                    <a:latin typeface="+mj-lt"/>
                  </a:rPr>
                  <a:t>mecánica matricial </a:t>
                </a:r>
                <a:r>
                  <a:rPr lang="es-ES" sz="1600" dirty="0" smtClean="0">
                    <a:effectLst/>
                    <a:latin typeface="+mj-lt"/>
                  </a:rPr>
                  <a:t>que conducía </a:t>
                </a:r>
                <a:r>
                  <a:rPr lang="es-ES" sz="1600" dirty="0" smtClean="0">
                    <a:effectLst/>
                  </a:rPr>
                  <a:t>a los mismos resultados.</a:t>
                </a:r>
              </a:p>
            </p:txBody>
          </p:sp>
        </mc:Choice>
        <mc:Fallback xmlns="">
          <p:sp>
            <p:nvSpPr>
              <p:cNvPr id="10" name="12 CuadroTexto"/>
              <p:cNvSpPr txBox="1">
                <a:spLocks noRot="1" noChangeAspect="1" noMove="1" noResize="1" noEditPoints="1" noAdjustHandles="1" noChangeArrowheads="1" noChangeShapeType="1" noTextEdit="1"/>
              </p:cNvSpPr>
              <p:nvPr/>
            </p:nvSpPr>
            <p:spPr>
              <a:xfrm>
                <a:off x="454640" y="1345711"/>
                <a:ext cx="8377085" cy="4031873"/>
              </a:xfrm>
              <a:prstGeom prst="rect">
                <a:avLst/>
              </a:prstGeom>
              <a:blipFill>
                <a:blip r:embed="rId2"/>
                <a:stretch>
                  <a:fillRect l="-291" t="-303" r="-364" b="-121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14 CuadroTexto"/>
              <p:cNvSpPr txBox="1"/>
              <p:nvPr/>
            </p:nvSpPr>
            <p:spPr>
              <a:xfrm>
                <a:off x="1972369" y="1908299"/>
                <a:ext cx="4881175" cy="6505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rPr>
                        <m:t>−</m:t>
                      </m:r>
                      <m:f>
                        <m:fPr>
                          <m:ctrlPr>
                            <a:rPr lang="es-ES" sz="1600" b="0" i="1" smtClean="0">
                              <a:latin typeface="Cambria Math" panose="02040503050406030204" pitchFamily="18" charset="0"/>
                            </a:rPr>
                          </m:ctrlPr>
                        </m:fPr>
                        <m:num>
                          <m:sSup>
                            <m:sSupPr>
                              <m:ctrlPr>
                                <a:rPr lang="es-ES" sz="1600" b="0" i="1" smtClean="0">
                                  <a:latin typeface="Cambria Math" panose="02040503050406030204" pitchFamily="18" charset="0"/>
                                </a:rPr>
                              </m:ctrlPr>
                            </m:sSupPr>
                            <m:e>
                              <m:r>
                                <a:rPr lang="es-ES" sz="1600" b="0" i="1" smtClean="0">
                                  <a:latin typeface="Cambria Math"/>
                                </a:rPr>
                                <m:t>h</m:t>
                              </m:r>
                            </m:e>
                            <m:sup>
                              <m:r>
                                <a:rPr lang="es-ES" sz="1600" b="0" i="1" smtClean="0">
                                  <a:latin typeface="Cambria Math"/>
                                </a:rPr>
                                <m:t>2</m:t>
                              </m:r>
                            </m:sup>
                          </m:sSup>
                        </m:num>
                        <m:den>
                          <m:r>
                            <a:rPr lang="es-ES" sz="1600" b="0" i="1" smtClean="0">
                              <a:latin typeface="Cambria Math"/>
                            </a:rPr>
                            <m:t>8</m:t>
                          </m:r>
                          <m:sSup>
                            <m:sSupPr>
                              <m:ctrlPr>
                                <a:rPr lang="es-ES" sz="1600" b="0" i="1" smtClean="0">
                                  <a:latin typeface="Cambria Math" panose="02040503050406030204" pitchFamily="18" charset="0"/>
                                </a:rPr>
                              </m:ctrlPr>
                            </m:sSupPr>
                            <m:e>
                              <m:r>
                                <a:rPr lang="es-ES" sz="1600" b="0" i="1" smtClean="0">
                                  <a:latin typeface="Cambria Math"/>
                                  <a:ea typeface="Cambria Math"/>
                                </a:rPr>
                                <m:t>𝜋</m:t>
                              </m:r>
                            </m:e>
                            <m:sup>
                              <m:r>
                                <a:rPr lang="es-ES" sz="1600" b="0" i="1" smtClean="0">
                                  <a:latin typeface="Cambria Math"/>
                                </a:rPr>
                                <m:t>2</m:t>
                              </m:r>
                            </m:sup>
                          </m:sSup>
                          <m:r>
                            <a:rPr lang="es-ES" sz="1600" b="0" i="1" smtClean="0">
                              <a:latin typeface="Cambria Math"/>
                            </a:rPr>
                            <m:t>𝑚</m:t>
                          </m:r>
                        </m:den>
                      </m:f>
                      <m:d>
                        <m:dPr>
                          <m:ctrlPr>
                            <a:rPr lang="es-ES" sz="1600" b="0" i="1" smtClean="0">
                              <a:latin typeface="Cambria Math" panose="02040503050406030204" pitchFamily="18" charset="0"/>
                            </a:rPr>
                          </m:ctrlPr>
                        </m:dPr>
                        <m:e>
                          <m:f>
                            <m:fPr>
                              <m:ctrlPr>
                                <a:rPr lang="es-ES" sz="1600" b="0" i="1" smtClean="0">
                                  <a:latin typeface="Cambria Math" panose="02040503050406030204" pitchFamily="18" charset="0"/>
                                </a:rPr>
                              </m:ctrlPr>
                            </m:fPr>
                            <m:num>
                              <m:sSup>
                                <m:sSupPr>
                                  <m:ctrlPr>
                                    <a:rPr lang="es-ES" sz="1600" b="0" i="1" smtClean="0">
                                      <a:latin typeface="Cambria Math" panose="02040503050406030204" pitchFamily="18" charset="0"/>
                                    </a:rPr>
                                  </m:ctrlPr>
                                </m:sSupPr>
                                <m:e>
                                  <m:r>
                                    <a:rPr lang="es-ES" sz="1600" b="0" i="1" smtClean="0">
                                      <a:latin typeface="Cambria Math"/>
                                      <a:ea typeface="Cambria Math"/>
                                    </a:rPr>
                                    <m:t>𝜕</m:t>
                                  </m:r>
                                </m:e>
                                <m:sup>
                                  <m:r>
                                    <a:rPr lang="es-ES" sz="1600" b="0" i="1" smtClean="0">
                                      <a:latin typeface="Cambria Math"/>
                                    </a:rPr>
                                    <m:t>2</m:t>
                                  </m:r>
                                </m:sup>
                              </m:sSup>
                              <m:r>
                                <a:rPr lang="es-ES" sz="1600" b="0" i="1" smtClean="0">
                                  <a:latin typeface="Cambria Math"/>
                                  <a:ea typeface="Cambria Math"/>
                                </a:rPr>
                                <m:t>𝜓</m:t>
                              </m:r>
                            </m:num>
                            <m:den>
                              <m:r>
                                <a:rPr lang="es-ES" sz="1600" b="0" i="1" smtClean="0">
                                  <a:latin typeface="Cambria Math"/>
                                  <a:ea typeface="Cambria Math"/>
                                </a:rPr>
                                <m:t>𝜕</m:t>
                              </m:r>
                              <m:sSup>
                                <m:sSupPr>
                                  <m:ctrlPr>
                                    <a:rPr lang="es-ES" sz="1600" b="0" i="1" smtClean="0">
                                      <a:latin typeface="Cambria Math" panose="02040503050406030204" pitchFamily="18" charset="0"/>
                                      <a:ea typeface="Cambria Math"/>
                                    </a:rPr>
                                  </m:ctrlPr>
                                </m:sSupPr>
                                <m:e>
                                  <m:r>
                                    <a:rPr lang="es-ES" sz="1600" b="0" i="1" smtClean="0">
                                      <a:latin typeface="Cambria Math"/>
                                      <a:ea typeface="Cambria Math"/>
                                    </a:rPr>
                                    <m:t>𝑥</m:t>
                                  </m:r>
                                </m:e>
                                <m:sup>
                                  <m:r>
                                    <a:rPr lang="es-ES" sz="1600" b="0" i="1" smtClean="0">
                                      <a:latin typeface="Cambria Math"/>
                                      <a:ea typeface="Cambria Math"/>
                                    </a:rPr>
                                    <m:t>2</m:t>
                                  </m:r>
                                </m:sup>
                              </m:sSup>
                            </m:den>
                          </m:f>
                          <m:r>
                            <a:rPr lang="es-ES" sz="1600" b="0" i="1" smtClean="0">
                              <a:latin typeface="Cambria Math"/>
                            </a:rPr>
                            <m:t>+</m:t>
                          </m:r>
                          <m:f>
                            <m:fPr>
                              <m:ctrlPr>
                                <a:rPr lang="es-ES" sz="1600" i="1">
                                  <a:latin typeface="Cambria Math" panose="02040503050406030204" pitchFamily="18" charset="0"/>
                                </a:rPr>
                              </m:ctrlPr>
                            </m:fPr>
                            <m:num>
                              <m:sSup>
                                <m:sSupPr>
                                  <m:ctrlPr>
                                    <a:rPr lang="es-ES" sz="1600" i="1">
                                      <a:latin typeface="Cambria Math" panose="02040503050406030204" pitchFamily="18" charset="0"/>
                                    </a:rPr>
                                  </m:ctrlPr>
                                </m:sSupPr>
                                <m:e>
                                  <m:r>
                                    <a:rPr lang="es-ES" sz="1600" i="1">
                                      <a:latin typeface="Cambria Math"/>
                                      <a:ea typeface="Cambria Math"/>
                                    </a:rPr>
                                    <m:t>𝜕</m:t>
                                  </m:r>
                                </m:e>
                                <m:sup>
                                  <m:r>
                                    <a:rPr lang="es-ES" sz="1600" i="1">
                                      <a:latin typeface="Cambria Math"/>
                                    </a:rPr>
                                    <m:t>2</m:t>
                                  </m:r>
                                </m:sup>
                              </m:sSup>
                              <m:r>
                                <a:rPr lang="es-ES" sz="1600" i="1">
                                  <a:latin typeface="Cambria Math"/>
                                  <a:ea typeface="Cambria Math"/>
                                </a:rPr>
                                <m:t>𝜓</m:t>
                              </m:r>
                            </m:num>
                            <m:den>
                              <m:r>
                                <a:rPr lang="es-ES" sz="1600" i="1">
                                  <a:latin typeface="Cambria Math"/>
                                  <a:ea typeface="Cambria Math"/>
                                </a:rPr>
                                <m:t>𝜕</m:t>
                              </m:r>
                              <m:sSup>
                                <m:sSupPr>
                                  <m:ctrlPr>
                                    <a:rPr lang="es-ES" sz="1600" i="1">
                                      <a:latin typeface="Cambria Math" panose="02040503050406030204" pitchFamily="18" charset="0"/>
                                      <a:ea typeface="Cambria Math"/>
                                    </a:rPr>
                                  </m:ctrlPr>
                                </m:sSupPr>
                                <m:e>
                                  <m:r>
                                    <a:rPr lang="es-ES" sz="1600" b="0" i="1" smtClean="0">
                                      <a:latin typeface="Cambria Math"/>
                                      <a:ea typeface="Cambria Math"/>
                                    </a:rPr>
                                    <m:t>𝑦</m:t>
                                  </m:r>
                                </m:e>
                                <m:sup>
                                  <m:r>
                                    <a:rPr lang="es-ES" sz="1600" i="1">
                                      <a:latin typeface="Cambria Math"/>
                                      <a:ea typeface="Cambria Math"/>
                                    </a:rPr>
                                    <m:t>2</m:t>
                                  </m:r>
                                </m:sup>
                              </m:sSup>
                            </m:den>
                          </m:f>
                          <m:r>
                            <a:rPr lang="es-ES" sz="1600" b="0" i="1" smtClean="0">
                              <a:latin typeface="Cambria Math"/>
                              <a:ea typeface="Cambria Math"/>
                            </a:rPr>
                            <m:t>+</m:t>
                          </m:r>
                          <m:f>
                            <m:fPr>
                              <m:ctrlPr>
                                <a:rPr lang="es-ES" sz="1600" i="1">
                                  <a:latin typeface="Cambria Math" panose="02040503050406030204" pitchFamily="18" charset="0"/>
                                </a:rPr>
                              </m:ctrlPr>
                            </m:fPr>
                            <m:num>
                              <m:sSup>
                                <m:sSupPr>
                                  <m:ctrlPr>
                                    <a:rPr lang="es-ES" sz="1600" i="1">
                                      <a:latin typeface="Cambria Math" panose="02040503050406030204" pitchFamily="18" charset="0"/>
                                    </a:rPr>
                                  </m:ctrlPr>
                                </m:sSupPr>
                                <m:e>
                                  <m:r>
                                    <a:rPr lang="es-ES" sz="1600" i="1">
                                      <a:latin typeface="Cambria Math"/>
                                      <a:ea typeface="Cambria Math"/>
                                    </a:rPr>
                                    <m:t>𝜕</m:t>
                                  </m:r>
                                </m:e>
                                <m:sup>
                                  <m:r>
                                    <a:rPr lang="es-ES" sz="1600" i="1">
                                      <a:latin typeface="Cambria Math"/>
                                    </a:rPr>
                                    <m:t>2</m:t>
                                  </m:r>
                                </m:sup>
                              </m:sSup>
                              <m:r>
                                <a:rPr lang="es-ES" sz="1600" i="1">
                                  <a:latin typeface="Cambria Math"/>
                                  <a:ea typeface="Cambria Math"/>
                                </a:rPr>
                                <m:t>𝜓</m:t>
                              </m:r>
                            </m:num>
                            <m:den>
                              <m:r>
                                <a:rPr lang="es-ES" sz="1600" i="1">
                                  <a:latin typeface="Cambria Math"/>
                                  <a:ea typeface="Cambria Math"/>
                                </a:rPr>
                                <m:t>𝜕</m:t>
                              </m:r>
                              <m:sSup>
                                <m:sSupPr>
                                  <m:ctrlPr>
                                    <a:rPr lang="es-ES" sz="1600" i="1">
                                      <a:latin typeface="Cambria Math" panose="02040503050406030204" pitchFamily="18" charset="0"/>
                                      <a:ea typeface="Cambria Math"/>
                                    </a:rPr>
                                  </m:ctrlPr>
                                </m:sSupPr>
                                <m:e>
                                  <m:r>
                                    <a:rPr lang="es-ES" sz="1600" b="0" i="1" smtClean="0">
                                      <a:latin typeface="Cambria Math"/>
                                      <a:ea typeface="Cambria Math"/>
                                    </a:rPr>
                                    <m:t>𝑧</m:t>
                                  </m:r>
                                </m:e>
                                <m:sup>
                                  <m:r>
                                    <a:rPr lang="es-ES" sz="1600" i="1">
                                      <a:latin typeface="Cambria Math"/>
                                      <a:ea typeface="Cambria Math"/>
                                    </a:rPr>
                                    <m:t>2</m:t>
                                  </m:r>
                                </m:sup>
                              </m:sSup>
                            </m:den>
                          </m:f>
                        </m:e>
                      </m:d>
                      <m:r>
                        <a:rPr lang="es-ES" sz="1600" b="0" i="1" smtClean="0">
                          <a:latin typeface="Cambria Math"/>
                        </a:rPr>
                        <m:t>+</m:t>
                      </m:r>
                      <m:r>
                        <a:rPr lang="es-ES" sz="1600" b="0" i="1" smtClean="0">
                          <a:latin typeface="Cambria Math"/>
                        </a:rPr>
                        <m:t>𝑈</m:t>
                      </m:r>
                      <m:r>
                        <a:rPr lang="es-ES" sz="1600" i="1">
                          <a:latin typeface="Cambria Math"/>
                          <a:ea typeface="Cambria Math"/>
                        </a:rPr>
                        <m:t>𝜓</m:t>
                      </m:r>
                      <m:r>
                        <a:rPr lang="es-ES" sz="1600" b="0" i="1" smtClean="0">
                          <a:latin typeface="Cambria Math"/>
                          <a:ea typeface="Cambria Math"/>
                        </a:rPr>
                        <m:t>=</m:t>
                      </m:r>
                      <m:r>
                        <a:rPr lang="es-ES" sz="1600" b="0" i="1" smtClean="0">
                          <a:latin typeface="Cambria Math"/>
                          <a:ea typeface="Cambria Math"/>
                        </a:rPr>
                        <m:t>𝐸</m:t>
                      </m:r>
                      <m:r>
                        <a:rPr lang="es-ES" sz="1600" i="1">
                          <a:latin typeface="Cambria Math"/>
                          <a:ea typeface="Cambria Math"/>
                        </a:rPr>
                        <m:t>𝜓</m:t>
                      </m:r>
                    </m:oMath>
                  </m:oMathPara>
                </a14:m>
                <a:endParaRPr lang="es-ES" sz="1600" dirty="0"/>
              </a:p>
            </p:txBody>
          </p:sp>
        </mc:Choice>
        <mc:Fallback xmlns="">
          <p:sp>
            <p:nvSpPr>
              <p:cNvPr id="11" name="14 CuadroTexto"/>
              <p:cNvSpPr txBox="1">
                <a:spLocks noRot="1" noChangeAspect="1" noMove="1" noResize="1" noEditPoints="1" noAdjustHandles="1" noChangeArrowheads="1" noChangeShapeType="1" noTextEdit="1"/>
              </p:cNvSpPr>
              <p:nvPr/>
            </p:nvSpPr>
            <p:spPr>
              <a:xfrm>
                <a:off x="1972369" y="1908299"/>
                <a:ext cx="4881175" cy="650563"/>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8" name="20 CuadroTexto"/>
              <p:cNvSpPr txBox="1"/>
              <p:nvPr/>
            </p:nvSpPr>
            <p:spPr>
              <a:xfrm>
                <a:off x="1264655" y="3642941"/>
                <a:ext cx="7326305" cy="6505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s-ES" sz="1600" b="0" i="1" smtClean="0">
                              <a:latin typeface="Cambria Math" panose="02040503050406030204" pitchFamily="18" charset="0"/>
                            </a:rPr>
                          </m:ctrlPr>
                        </m:dPr>
                        <m:e>
                          <m:r>
                            <a:rPr lang="es-ES" sz="1600" b="0" i="1" smtClean="0">
                              <a:latin typeface="Cambria Math"/>
                            </a:rPr>
                            <m:t>−</m:t>
                          </m:r>
                          <m:f>
                            <m:fPr>
                              <m:ctrlPr>
                                <a:rPr lang="es-ES" sz="1600" i="1">
                                  <a:latin typeface="Cambria Math" panose="02040503050406030204" pitchFamily="18" charset="0"/>
                                </a:rPr>
                              </m:ctrlPr>
                            </m:fPr>
                            <m:num>
                              <m:sSup>
                                <m:sSupPr>
                                  <m:ctrlPr>
                                    <a:rPr lang="es-ES" sz="1600" i="1">
                                      <a:latin typeface="Cambria Math" panose="02040503050406030204" pitchFamily="18" charset="0"/>
                                    </a:rPr>
                                  </m:ctrlPr>
                                </m:sSupPr>
                                <m:e>
                                  <m:r>
                                    <a:rPr lang="es-ES" sz="1600" i="1">
                                      <a:latin typeface="Cambria Math"/>
                                      <a:ea typeface="Cambria Math"/>
                                    </a:rPr>
                                    <m:t>ℏ</m:t>
                                  </m:r>
                                </m:e>
                                <m:sup>
                                  <m:r>
                                    <a:rPr lang="es-ES" sz="1600" i="1">
                                      <a:latin typeface="Cambria Math"/>
                                    </a:rPr>
                                    <m:t>2</m:t>
                                  </m:r>
                                </m:sup>
                              </m:sSup>
                            </m:num>
                            <m:den>
                              <m:r>
                                <a:rPr lang="es-ES" sz="1600" i="1">
                                  <a:latin typeface="Cambria Math"/>
                                </a:rPr>
                                <m:t>2</m:t>
                              </m:r>
                              <m:r>
                                <a:rPr lang="es-ES" sz="1600" i="1">
                                  <a:latin typeface="Cambria Math"/>
                                </a:rPr>
                                <m:t>𝑚</m:t>
                              </m:r>
                            </m:den>
                          </m:f>
                          <m:d>
                            <m:dPr>
                              <m:ctrlPr>
                                <a:rPr lang="es-ES" sz="1600" i="1">
                                  <a:latin typeface="Cambria Math" panose="02040503050406030204" pitchFamily="18" charset="0"/>
                                </a:rPr>
                              </m:ctrlPr>
                            </m:dPr>
                            <m:e>
                              <m:f>
                                <m:fPr>
                                  <m:ctrlPr>
                                    <a:rPr lang="es-ES" sz="1600" i="1">
                                      <a:latin typeface="Cambria Math" panose="02040503050406030204" pitchFamily="18" charset="0"/>
                                    </a:rPr>
                                  </m:ctrlPr>
                                </m:fPr>
                                <m:num>
                                  <m:sSup>
                                    <m:sSupPr>
                                      <m:ctrlPr>
                                        <a:rPr lang="es-ES" sz="1600" i="1">
                                          <a:latin typeface="Cambria Math" panose="02040503050406030204" pitchFamily="18" charset="0"/>
                                        </a:rPr>
                                      </m:ctrlPr>
                                    </m:sSupPr>
                                    <m:e>
                                      <m:r>
                                        <a:rPr lang="es-ES" sz="1600" i="1">
                                          <a:latin typeface="Cambria Math"/>
                                          <a:ea typeface="Cambria Math"/>
                                        </a:rPr>
                                        <m:t>𝜕</m:t>
                                      </m:r>
                                    </m:e>
                                    <m:sup>
                                      <m:r>
                                        <a:rPr lang="es-ES" sz="1600" i="1">
                                          <a:latin typeface="Cambria Math"/>
                                        </a:rPr>
                                        <m:t>2</m:t>
                                      </m:r>
                                    </m:sup>
                                  </m:sSup>
                                </m:num>
                                <m:den>
                                  <m:r>
                                    <a:rPr lang="es-ES" sz="1600" i="1">
                                      <a:latin typeface="Cambria Math"/>
                                      <a:ea typeface="Cambria Math"/>
                                    </a:rPr>
                                    <m:t>𝜕</m:t>
                                  </m:r>
                                  <m:sSup>
                                    <m:sSupPr>
                                      <m:ctrlPr>
                                        <a:rPr lang="es-ES" sz="1600" i="1">
                                          <a:latin typeface="Cambria Math" panose="02040503050406030204" pitchFamily="18" charset="0"/>
                                          <a:ea typeface="Cambria Math"/>
                                        </a:rPr>
                                      </m:ctrlPr>
                                    </m:sSupPr>
                                    <m:e>
                                      <m:r>
                                        <a:rPr lang="es-ES" sz="1600" i="1">
                                          <a:latin typeface="Cambria Math"/>
                                          <a:ea typeface="Cambria Math"/>
                                        </a:rPr>
                                        <m:t>𝑥</m:t>
                                      </m:r>
                                    </m:e>
                                    <m:sup>
                                      <m:r>
                                        <a:rPr lang="es-ES" sz="1600" i="1">
                                          <a:latin typeface="Cambria Math"/>
                                          <a:ea typeface="Cambria Math"/>
                                        </a:rPr>
                                        <m:t>2</m:t>
                                      </m:r>
                                    </m:sup>
                                  </m:sSup>
                                </m:den>
                              </m:f>
                              <m:r>
                                <a:rPr lang="es-ES" sz="1600" i="1">
                                  <a:latin typeface="Cambria Math"/>
                                </a:rPr>
                                <m:t>+</m:t>
                              </m:r>
                              <m:f>
                                <m:fPr>
                                  <m:ctrlPr>
                                    <a:rPr lang="es-ES" sz="1600" i="1">
                                      <a:latin typeface="Cambria Math" panose="02040503050406030204" pitchFamily="18" charset="0"/>
                                    </a:rPr>
                                  </m:ctrlPr>
                                </m:fPr>
                                <m:num>
                                  <m:sSup>
                                    <m:sSupPr>
                                      <m:ctrlPr>
                                        <a:rPr lang="es-ES" sz="1600" i="1">
                                          <a:latin typeface="Cambria Math" panose="02040503050406030204" pitchFamily="18" charset="0"/>
                                        </a:rPr>
                                      </m:ctrlPr>
                                    </m:sSupPr>
                                    <m:e>
                                      <m:r>
                                        <a:rPr lang="es-ES" sz="1600" i="1">
                                          <a:latin typeface="Cambria Math"/>
                                          <a:ea typeface="Cambria Math"/>
                                        </a:rPr>
                                        <m:t>𝜕</m:t>
                                      </m:r>
                                    </m:e>
                                    <m:sup>
                                      <m:r>
                                        <a:rPr lang="es-ES" sz="1600" i="1">
                                          <a:latin typeface="Cambria Math"/>
                                        </a:rPr>
                                        <m:t>2</m:t>
                                      </m:r>
                                    </m:sup>
                                  </m:sSup>
                                </m:num>
                                <m:den>
                                  <m:r>
                                    <a:rPr lang="es-ES" sz="1600" i="1">
                                      <a:latin typeface="Cambria Math"/>
                                      <a:ea typeface="Cambria Math"/>
                                    </a:rPr>
                                    <m:t>𝜕</m:t>
                                  </m:r>
                                  <m:sSup>
                                    <m:sSupPr>
                                      <m:ctrlPr>
                                        <a:rPr lang="es-ES" sz="1600" i="1">
                                          <a:latin typeface="Cambria Math" panose="02040503050406030204" pitchFamily="18" charset="0"/>
                                          <a:ea typeface="Cambria Math"/>
                                        </a:rPr>
                                      </m:ctrlPr>
                                    </m:sSupPr>
                                    <m:e>
                                      <m:r>
                                        <a:rPr lang="es-ES" sz="1600" i="1">
                                          <a:latin typeface="Cambria Math"/>
                                          <a:ea typeface="Cambria Math"/>
                                        </a:rPr>
                                        <m:t>𝑦</m:t>
                                      </m:r>
                                    </m:e>
                                    <m:sup>
                                      <m:r>
                                        <a:rPr lang="es-ES" sz="1600" i="1">
                                          <a:latin typeface="Cambria Math"/>
                                          <a:ea typeface="Cambria Math"/>
                                        </a:rPr>
                                        <m:t>2</m:t>
                                      </m:r>
                                    </m:sup>
                                  </m:sSup>
                                </m:den>
                              </m:f>
                              <m:r>
                                <a:rPr lang="es-ES" sz="1600" i="1">
                                  <a:latin typeface="Cambria Math"/>
                                  <a:ea typeface="Cambria Math"/>
                                </a:rPr>
                                <m:t>+</m:t>
                              </m:r>
                              <m:f>
                                <m:fPr>
                                  <m:ctrlPr>
                                    <a:rPr lang="es-ES" sz="1600" i="1">
                                      <a:latin typeface="Cambria Math" panose="02040503050406030204" pitchFamily="18" charset="0"/>
                                    </a:rPr>
                                  </m:ctrlPr>
                                </m:fPr>
                                <m:num>
                                  <m:sSup>
                                    <m:sSupPr>
                                      <m:ctrlPr>
                                        <a:rPr lang="es-ES" sz="1600" i="1">
                                          <a:latin typeface="Cambria Math" panose="02040503050406030204" pitchFamily="18" charset="0"/>
                                        </a:rPr>
                                      </m:ctrlPr>
                                    </m:sSupPr>
                                    <m:e>
                                      <m:r>
                                        <a:rPr lang="es-ES" sz="1600" i="1">
                                          <a:latin typeface="Cambria Math"/>
                                          <a:ea typeface="Cambria Math"/>
                                        </a:rPr>
                                        <m:t>𝜕</m:t>
                                      </m:r>
                                    </m:e>
                                    <m:sup>
                                      <m:r>
                                        <a:rPr lang="es-ES" sz="1600" i="1">
                                          <a:latin typeface="Cambria Math"/>
                                        </a:rPr>
                                        <m:t>2</m:t>
                                      </m:r>
                                    </m:sup>
                                  </m:sSup>
                                </m:num>
                                <m:den>
                                  <m:r>
                                    <a:rPr lang="es-ES" sz="1600" i="1">
                                      <a:latin typeface="Cambria Math"/>
                                      <a:ea typeface="Cambria Math"/>
                                    </a:rPr>
                                    <m:t>𝜕</m:t>
                                  </m:r>
                                  <m:sSup>
                                    <m:sSupPr>
                                      <m:ctrlPr>
                                        <a:rPr lang="es-ES" sz="1600" i="1">
                                          <a:latin typeface="Cambria Math" panose="02040503050406030204" pitchFamily="18" charset="0"/>
                                          <a:ea typeface="Cambria Math"/>
                                        </a:rPr>
                                      </m:ctrlPr>
                                    </m:sSupPr>
                                    <m:e>
                                      <m:r>
                                        <a:rPr lang="es-ES" sz="1600" i="1">
                                          <a:latin typeface="Cambria Math"/>
                                          <a:ea typeface="Cambria Math"/>
                                        </a:rPr>
                                        <m:t>𝑧</m:t>
                                      </m:r>
                                    </m:e>
                                    <m:sup>
                                      <m:r>
                                        <a:rPr lang="es-ES" sz="1600" i="1">
                                          <a:latin typeface="Cambria Math"/>
                                          <a:ea typeface="Cambria Math"/>
                                        </a:rPr>
                                        <m:t>2</m:t>
                                      </m:r>
                                    </m:sup>
                                  </m:sSup>
                                </m:den>
                              </m:f>
                            </m:e>
                          </m:d>
                          <m:r>
                            <a:rPr lang="es-ES" sz="1600" i="1">
                              <a:latin typeface="Cambria Math"/>
                            </a:rPr>
                            <m:t>+</m:t>
                          </m:r>
                          <m:r>
                            <a:rPr lang="es-ES" sz="1600" b="0" i="1" smtClean="0">
                              <a:latin typeface="Cambria Math"/>
                            </a:rPr>
                            <m:t>𝑈</m:t>
                          </m:r>
                        </m:e>
                      </m:d>
                      <m:r>
                        <a:rPr lang="es-ES" sz="1600" i="1" smtClean="0">
                          <a:latin typeface="Cambria Math"/>
                          <a:ea typeface="Cambria Math"/>
                        </a:rPr>
                        <m:t>𝜓</m:t>
                      </m:r>
                      <m:r>
                        <a:rPr lang="es-ES" sz="1600" b="0" i="1" smtClean="0">
                          <a:latin typeface="Cambria Math"/>
                          <a:ea typeface="Cambria Math"/>
                        </a:rPr>
                        <m:t>=</m:t>
                      </m:r>
                      <m:r>
                        <a:rPr lang="es-ES" sz="1600" b="0" i="1" smtClean="0">
                          <a:latin typeface="Cambria Math"/>
                          <a:ea typeface="Cambria Math"/>
                        </a:rPr>
                        <m:t>𝐸</m:t>
                      </m:r>
                      <m:r>
                        <a:rPr lang="es-ES" sz="1600" i="1">
                          <a:latin typeface="Cambria Math"/>
                          <a:ea typeface="Cambria Math"/>
                        </a:rPr>
                        <m:t>𝜓</m:t>
                      </m:r>
                      <m:r>
                        <a:rPr lang="es-ES" sz="1600" b="0" i="1" smtClean="0">
                          <a:latin typeface="Cambria Math"/>
                          <a:ea typeface="Cambria Math"/>
                        </a:rPr>
                        <m:t>         ⟹          </m:t>
                      </m:r>
                      <m:r>
                        <a:rPr lang="es-ES" sz="1600" b="0" i="1" smtClean="0">
                          <a:latin typeface="Cambria Math"/>
                          <a:ea typeface="Cambria Math"/>
                        </a:rPr>
                        <m:t>𝐻</m:t>
                      </m:r>
                      <m:r>
                        <a:rPr lang="es-ES" sz="1600" i="1">
                          <a:latin typeface="Cambria Math"/>
                          <a:ea typeface="Cambria Math"/>
                        </a:rPr>
                        <m:t>𝜓</m:t>
                      </m:r>
                      <m:r>
                        <a:rPr lang="es-ES" sz="1600" b="0" i="1" smtClean="0">
                          <a:latin typeface="Cambria Math"/>
                          <a:ea typeface="Cambria Math"/>
                        </a:rPr>
                        <m:t>=</m:t>
                      </m:r>
                      <m:r>
                        <a:rPr lang="es-ES" sz="1600" b="0" i="1" smtClean="0">
                          <a:latin typeface="Cambria Math"/>
                          <a:ea typeface="Cambria Math"/>
                        </a:rPr>
                        <m:t>𝐸</m:t>
                      </m:r>
                      <m:r>
                        <a:rPr lang="es-ES" sz="1600" i="1">
                          <a:latin typeface="Cambria Math"/>
                          <a:ea typeface="Cambria Math"/>
                        </a:rPr>
                        <m:t>𝜓</m:t>
                      </m:r>
                    </m:oMath>
                  </m:oMathPara>
                </a14:m>
                <a:endParaRPr lang="es-ES" sz="1600" dirty="0"/>
              </a:p>
            </p:txBody>
          </p:sp>
        </mc:Choice>
        <mc:Fallback xmlns="">
          <p:sp>
            <p:nvSpPr>
              <p:cNvPr id="18" name="20 CuadroTexto"/>
              <p:cNvSpPr txBox="1">
                <a:spLocks noRot="1" noChangeAspect="1" noMove="1" noResize="1" noEditPoints="1" noAdjustHandles="1" noChangeArrowheads="1" noChangeShapeType="1" noTextEdit="1"/>
              </p:cNvSpPr>
              <p:nvPr/>
            </p:nvSpPr>
            <p:spPr>
              <a:xfrm>
                <a:off x="1264655" y="3642941"/>
                <a:ext cx="7326305" cy="650563"/>
              </a:xfrm>
              <a:prstGeom prst="rect">
                <a:avLst/>
              </a:prstGeom>
              <a:blipFill>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40829717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651990" y="571311"/>
            <a:ext cx="4403109" cy="246221"/>
          </a:xfrm>
          <a:prstGeom prst="rect">
            <a:avLst/>
          </a:prstGeom>
          <a:noFill/>
        </p:spPr>
        <p:txBody>
          <a:bodyPr wrap="square" lIns="0" tIns="0" rIns="0" bIns="0" rtlCol="0">
            <a:spAutoFit/>
          </a:bodyPr>
          <a:lstStyle/>
          <a:p>
            <a:r>
              <a:rPr lang="es-ES" sz="1600" b="1" dirty="0">
                <a:solidFill>
                  <a:schemeClr val="bg1"/>
                </a:solidFill>
              </a:rPr>
              <a:t>4</a:t>
            </a:r>
            <a:r>
              <a:rPr lang="es-ES" sz="1600" b="1" dirty="0" smtClean="0">
                <a:solidFill>
                  <a:schemeClr val="bg1"/>
                </a:solidFill>
              </a:rPr>
              <a:t>. Consecuencias de la mecánica cuántica</a:t>
            </a:r>
            <a:endParaRPr lang="es-ES" sz="1600" b="1" dirty="0">
              <a:solidFill>
                <a:schemeClr val="bg1"/>
              </a:solidFill>
            </a:endParaRPr>
          </a:p>
        </p:txBody>
      </p:sp>
      <p:sp>
        <p:nvSpPr>
          <p:cNvPr id="8" name="15 CuadroTexto"/>
          <p:cNvSpPr txBox="1"/>
          <p:nvPr/>
        </p:nvSpPr>
        <p:spPr>
          <a:xfrm>
            <a:off x="461237" y="1130115"/>
            <a:ext cx="8381506" cy="1631216"/>
          </a:xfrm>
          <a:prstGeom prst="rect">
            <a:avLst/>
          </a:prstGeom>
          <a:noFill/>
        </p:spPr>
        <p:txBody>
          <a:bodyPr wrap="square" rtlCol="0">
            <a:spAutoFit/>
          </a:bodyPr>
          <a:lstStyle/>
          <a:p>
            <a:pPr marL="177800" indent="-177800" algn="just">
              <a:spcAft>
                <a:spcPts val="1200"/>
              </a:spcAft>
              <a:buFont typeface="Arial" panose="020B0604020202020204" pitchFamily="34" charset="0"/>
              <a:buChar char="•"/>
            </a:pPr>
            <a:r>
              <a:rPr lang="es-ES" sz="1600" dirty="0" smtClean="0"/>
              <a:t>Se sustituye la idea de trayectorias precisas (órbitas) de Bohr por zonas de máxima probabilidad de hallar el electrón (</a:t>
            </a:r>
            <a:r>
              <a:rPr lang="es-ES" sz="1600" b="1" dirty="0" smtClean="0"/>
              <a:t>orbital</a:t>
            </a:r>
            <a:r>
              <a:rPr lang="es-ES" sz="1600" dirty="0" smtClean="0"/>
              <a:t>).</a:t>
            </a:r>
            <a:endParaRPr lang="es-ES" sz="1600" dirty="0"/>
          </a:p>
          <a:p>
            <a:pPr marL="177800" indent="-177800" algn="just">
              <a:spcAft>
                <a:spcPts val="1200"/>
              </a:spcAft>
              <a:buFont typeface="Arial" panose="020B0604020202020204" pitchFamily="34" charset="0"/>
              <a:buChar char="•"/>
            </a:pPr>
            <a:r>
              <a:rPr lang="es-ES" sz="1600" dirty="0"/>
              <a:t>Se modifica el concepto de </a:t>
            </a:r>
            <a:r>
              <a:rPr lang="es-ES" sz="1600" dirty="0" smtClean="0"/>
              <a:t>electrón, carece de sentido hablar solamente de electrón como </a:t>
            </a:r>
            <a:r>
              <a:rPr lang="es-ES" sz="1600" dirty="0"/>
              <a:t>como “partícula cargada </a:t>
            </a:r>
            <a:r>
              <a:rPr lang="es-ES" sz="1600" dirty="0" smtClean="0"/>
              <a:t>negativamente”.</a:t>
            </a:r>
          </a:p>
          <a:p>
            <a:pPr marL="177800" indent="-177800" algn="just">
              <a:spcAft>
                <a:spcPts val="1200"/>
              </a:spcAft>
              <a:buFont typeface="Arial" panose="020B0604020202020204" pitchFamily="34" charset="0"/>
              <a:buChar char="•"/>
            </a:pPr>
            <a:r>
              <a:rPr lang="es-ES" sz="1600" dirty="0" smtClean="0"/>
              <a:t>Debemos acostumbrarnos a hablar de </a:t>
            </a:r>
            <a:r>
              <a:rPr lang="es-ES" sz="1600" b="1" dirty="0" smtClean="0"/>
              <a:t>rastro electrónico </a:t>
            </a:r>
            <a:r>
              <a:rPr lang="es-ES" sz="1600" dirty="0" smtClean="0"/>
              <a:t>más que de electrón.</a:t>
            </a:r>
            <a:endParaRPr lang="es-ES" sz="1600" dirty="0"/>
          </a:p>
        </p:txBody>
      </p:sp>
      <p:sp>
        <p:nvSpPr>
          <p:cNvPr id="2" name="Rectángulo 1"/>
          <p:cNvSpPr/>
          <p:nvPr/>
        </p:nvSpPr>
        <p:spPr>
          <a:xfrm>
            <a:off x="461236" y="2908638"/>
            <a:ext cx="4872763" cy="3539430"/>
          </a:xfrm>
          <a:prstGeom prst="rect">
            <a:avLst/>
          </a:prstGeom>
        </p:spPr>
        <p:txBody>
          <a:bodyPr wrap="square">
            <a:spAutoFit/>
          </a:bodyPr>
          <a:lstStyle/>
          <a:p>
            <a:pPr algn="just"/>
            <a:r>
              <a:rPr lang="es-ES" sz="1600" dirty="0"/>
              <a:t>En 1929, el físico sueco Oskar Klein hizo una predicción sorprendente: si se dispara un electrón relativista, de velocidad cercana a la de la luz, hacia una barrera de energía en principio intraspasable para él, la atravesará con toda probabilidad sea como sea la barrera</a:t>
            </a:r>
            <a:r>
              <a:rPr lang="es-ES" sz="1600" dirty="0" smtClean="0"/>
              <a:t>.</a:t>
            </a:r>
          </a:p>
          <a:p>
            <a:pPr algn="just"/>
            <a:r>
              <a:rPr lang="es-ES" sz="1600" dirty="0"/>
              <a:t>El punto resplandeciente moviéndose de derecha a izquierda es la sección reflejada del </a:t>
            </a:r>
            <a:r>
              <a:rPr lang="es-ES" sz="1600" dirty="0" smtClean="0"/>
              <a:t>paquete de ondas. </a:t>
            </a:r>
            <a:r>
              <a:rPr lang="es-ES" sz="1600" dirty="0"/>
              <a:t>P</a:t>
            </a:r>
            <a:r>
              <a:rPr lang="es-ES" sz="1600" dirty="0" smtClean="0"/>
              <a:t>uede observarse, </a:t>
            </a:r>
            <a:r>
              <a:rPr lang="es-ES" sz="1600" dirty="0"/>
              <a:t>a la derecha de la </a:t>
            </a:r>
            <a:r>
              <a:rPr lang="es-ES" sz="1600" dirty="0" smtClean="0"/>
              <a:t>barrera, una pequeña </a:t>
            </a:r>
            <a:r>
              <a:rPr lang="es-ES" sz="1600" dirty="0"/>
              <a:t>fracción del </a:t>
            </a:r>
            <a:r>
              <a:rPr lang="es-ES" sz="1600" dirty="0" smtClean="0"/>
              <a:t>paquete de ondas que atraviesa </a:t>
            </a:r>
            <a:r>
              <a:rPr lang="es-ES" sz="1600" dirty="0"/>
              <a:t>el túnel de una forma imposible para los sistemas clásicos. También es notable la interferencia de los contornos entre las ondas de emisión y de reflexión</a:t>
            </a:r>
            <a:r>
              <a:rPr lang="es-ES" sz="1600" dirty="0" smtClean="0"/>
              <a:t>.</a:t>
            </a:r>
            <a:endParaRPr lang="es-ES" sz="1600" dirty="0"/>
          </a:p>
        </p:txBody>
      </p:sp>
      <p:pic>
        <p:nvPicPr>
          <p:cNvPr id="9" name="18 Imagen" descr="EffetTunnel.gif"/>
          <p:cNvPicPr>
            <a:picLocks noChangeAspect="1"/>
          </p:cNvPicPr>
          <p:nvPr/>
        </p:nvPicPr>
        <p:blipFill>
          <a:blip r:embed="rId2"/>
          <a:stretch>
            <a:fillRect/>
          </a:stretch>
        </p:blipFill>
        <p:spPr>
          <a:xfrm>
            <a:off x="5680275" y="2908638"/>
            <a:ext cx="2999970" cy="2999970"/>
          </a:xfrm>
          <a:prstGeom prst="rect">
            <a:avLst/>
          </a:prstGeom>
        </p:spPr>
      </p:pic>
    </p:spTree>
    <p:extLst>
      <p:ext uri="{BB962C8B-B14F-4D97-AF65-F5344CB8AC3E}">
        <p14:creationId xmlns:p14="http://schemas.microsoft.com/office/powerpoint/2010/main" val="14552351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041900" y="2514600"/>
            <a:ext cx="3708400" cy="1477328"/>
          </a:xfrm>
          <a:prstGeom prst="rect">
            <a:avLst/>
          </a:prstGeom>
          <a:noFill/>
        </p:spPr>
        <p:txBody>
          <a:bodyPr wrap="square" rtlCol="0">
            <a:spAutoFit/>
          </a:bodyPr>
          <a:lstStyle/>
          <a:p>
            <a:pPr marL="355600" indent="-355600"/>
            <a:r>
              <a:rPr lang="es-ES" dirty="0" smtClean="0">
                <a:latin typeface="Nunito Sans" panose="00000500000000000000" pitchFamily="2" charset="0"/>
                <a:ea typeface="Segoe UI Emoji" panose="020B0502040204020203" pitchFamily="34" charset="0"/>
                <a:cs typeface="Segoe UI" panose="020B0502040204020203" pitchFamily="34" charset="0"/>
              </a:rPr>
              <a:t>	Rafael Artacho Cañadas</a:t>
            </a:r>
          </a:p>
          <a:p>
            <a:pPr marL="355600" indent="-355600"/>
            <a:r>
              <a:rPr lang="es-ES" dirty="0" smtClean="0">
                <a:latin typeface="Nunito Sans" panose="00000500000000000000" pitchFamily="2" charset="0"/>
                <a:ea typeface="Segoe UI Emoji" panose="020B0502040204020203" pitchFamily="34" charset="0"/>
                <a:cs typeface="Segoe UI" panose="020B0502040204020203" pitchFamily="34" charset="0"/>
              </a:rPr>
              <a:t>	</a:t>
            </a:r>
            <a:endParaRPr lang="es-ES" dirty="0">
              <a:latin typeface="FontAwesome" pitchFamily="2" charset="0"/>
              <a:ea typeface="Segoe UI Emoji" panose="020B0502040204020203" pitchFamily="34" charset="0"/>
              <a:cs typeface="Segoe UI" panose="020B0502040204020203" pitchFamily="34" charset="0"/>
            </a:endParaRPr>
          </a:p>
          <a:p>
            <a:pPr marL="355600" indent="-355600"/>
            <a:r>
              <a:rPr lang="es-ES" dirty="0" smtClean="0">
                <a:solidFill>
                  <a:srgbClr val="0070C0"/>
                </a:solidFill>
                <a:latin typeface="FontAwesome" pitchFamily="2" charset="0"/>
                <a:ea typeface="Segoe UI Emoji" panose="020B0502040204020203" pitchFamily="34" charset="0"/>
                <a:cs typeface="Segoe UI" panose="020B0502040204020203" pitchFamily="34" charset="0"/>
              </a:rPr>
              <a:t></a:t>
            </a:r>
            <a:r>
              <a:rPr lang="es-ES" dirty="0" smtClean="0">
                <a:latin typeface="Nunito Sans" panose="00000500000000000000" pitchFamily="2" charset="0"/>
                <a:ea typeface="Segoe UI Emoji" panose="020B0502040204020203" pitchFamily="34" charset="0"/>
                <a:cs typeface="Segoe UI" panose="020B0502040204020203" pitchFamily="34" charset="0"/>
              </a:rPr>
              <a:t> 	</a:t>
            </a:r>
            <a:r>
              <a:rPr lang="es-ES" dirty="0" smtClean="0">
                <a:latin typeface="Nunito Sans" panose="00000500000000000000" pitchFamily="2" charset="0"/>
                <a:ea typeface="Segoe UI Emoji" panose="020B0502040204020203" pitchFamily="34" charset="0"/>
                <a:cs typeface="Segoe UI" panose="020B0502040204020203" pitchFamily="34" charset="0"/>
              </a:rPr>
              <a:t>Granada</a:t>
            </a:r>
            <a:endParaRPr lang="es-ES" dirty="0" smtClean="0">
              <a:latin typeface="Nunito Sans" panose="00000500000000000000" pitchFamily="2" charset="0"/>
              <a:ea typeface="Segoe UI Emoji" panose="020B0502040204020203" pitchFamily="34" charset="0"/>
              <a:cs typeface="Segoe UI" panose="020B0502040204020203" pitchFamily="34" charset="0"/>
            </a:endParaRPr>
          </a:p>
          <a:p>
            <a:pPr marL="355600" indent="-355600"/>
            <a:endParaRPr lang="es-ES" dirty="0">
              <a:latin typeface="Nunito Sans" panose="00000500000000000000" pitchFamily="2" charset="0"/>
              <a:ea typeface="Segoe UI Emoji" panose="020B0502040204020203" pitchFamily="34" charset="0"/>
              <a:cs typeface="Segoe UI" panose="020B0502040204020203" pitchFamily="34" charset="0"/>
            </a:endParaRPr>
          </a:p>
          <a:p>
            <a:pPr marL="355600" indent="-355600"/>
            <a:r>
              <a:rPr lang="es-ES" dirty="0" smtClean="0">
                <a:solidFill>
                  <a:srgbClr val="0070C0"/>
                </a:solidFill>
                <a:latin typeface="FontAwesome" pitchFamily="2" charset="0"/>
                <a:ea typeface="Segoe UI Emoji" panose="020B0502040204020203" pitchFamily="34" charset="0"/>
                <a:cs typeface="Segoe UI" panose="020B0502040204020203" pitchFamily="34" charset="0"/>
              </a:rPr>
              <a:t></a:t>
            </a:r>
            <a:r>
              <a:rPr lang="es-ES" dirty="0" smtClean="0">
                <a:latin typeface="FontAwesome" pitchFamily="2" charset="0"/>
                <a:ea typeface="Segoe UI Emoji" panose="020B0502040204020203" pitchFamily="34" charset="0"/>
                <a:cs typeface="Segoe UI" panose="020B0502040204020203" pitchFamily="34" charset="0"/>
              </a:rPr>
              <a:t>	</a:t>
            </a:r>
            <a:r>
              <a:rPr lang="es-ES" dirty="0" smtClean="0">
                <a:latin typeface="Nunito Sans" panose="00000500000000000000" pitchFamily="2" charset="0"/>
                <a:ea typeface="Segoe UI Emoji" panose="020B0502040204020203" pitchFamily="34" charset="0"/>
                <a:cs typeface="Segoe UI" panose="020B0502040204020203" pitchFamily="34" charset="0"/>
              </a:rPr>
              <a:t>artacho1955@gmail.com</a:t>
            </a:r>
            <a:endParaRPr lang="es-ES" dirty="0">
              <a:latin typeface="FontAwesome" pitchFamily="2" charset="0"/>
              <a:ea typeface="Segoe UI Emoji" panose="020B0502040204020203" pitchFamily="34" charset="0"/>
              <a:cs typeface="Segoe UI" panose="020B0502040204020203" pitchFamily="34" charset="0"/>
            </a:endParaRPr>
          </a:p>
        </p:txBody>
      </p:sp>
      <p:sp>
        <p:nvSpPr>
          <p:cNvPr id="3" name="CuadroTexto 2"/>
          <p:cNvSpPr txBox="1"/>
          <p:nvPr/>
        </p:nvSpPr>
        <p:spPr>
          <a:xfrm>
            <a:off x="609600" y="2692400"/>
            <a:ext cx="3352800" cy="1200329"/>
          </a:xfrm>
          <a:prstGeom prst="rect">
            <a:avLst/>
          </a:prstGeom>
          <a:noFill/>
        </p:spPr>
        <p:txBody>
          <a:bodyPr wrap="square" rtlCol="0">
            <a:spAutoFit/>
          </a:bodyPr>
          <a:lstStyle/>
          <a:p>
            <a:pPr algn="ctr"/>
            <a:r>
              <a:rPr lang="es-ES" sz="3600" b="1" dirty="0" smtClean="0">
                <a:solidFill>
                  <a:srgbClr val="0070C0"/>
                </a:solidFill>
              </a:rPr>
              <a:t>Información de Contacto</a:t>
            </a:r>
            <a:endParaRPr lang="es-ES" sz="3600" b="1" dirty="0">
              <a:solidFill>
                <a:srgbClr val="0070C0"/>
              </a:solidFill>
            </a:endParaRPr>
          </a:p>
        </p:txBody>
      </p:sp>
      <p:pic>
        <p:nvPicPr>
          <p:cNvPr id="4" name="Imagen 3" descr="File:Simpleicons Interface user-black-close-up-shape.svg ..."/>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143500" y="2616200"/>
            <a:ext cx="203200" cy="203200"/>
          </a:xfrm>
          <a:prstGeom prst="rect">
            <a:avLst/>
          </a:prstGeom>
        </p:spPr>
      </p:pic>
    </p:spTree>
    <p:extLst>
      <p:ext uri="{BB962C8B-B14F-4D97-AF65-F5344CB8AC3E}">
        <p14:creationId xmlns:p14="http://schemas.microsoft.com/office/powerpoint/2010/main" val="2763746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uadroTexto 32"/>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9" name="CuadroTexto 8"/>
          <p:cNvSpPr txBox="1"/>
          <p:nvPr/>
        </p:nvSpPr>
        <p:spPr>
          <a:xfrm>
            <a:off x="342900" y="1023275"/>
            <a:ext cx="8394700" cy="369332"/>
          </a:xfrm>
          <a:prstGeom prst="rect">
            <a:avLst/>
          </a:prstGeom>
          <a:noFill/>
        </p:spPr>
        <p:txBody>
          <a:bodyPr wrap="square" rtlCol="0">
            <a:spAutoFit/>
          </a:bodyPr>
          <a:lstStyle/>
          <a:p>
            <a:r>
              <a:rPr lang="es-ES" b="1" dirty="0" smtClean="0">
                <a:solidFill>
                  <a:srgbClr val="002060"/>
                </a:solidFill>
              </a:rPr>
              <a:t>2.1. Radiación del cuerpo negro. Hipótesis de Planck</a:t>
            </a:r>
            <a:endParaRPr lang="es-ES" b="1" dirty="0">
              <a:solidFill>
                <a:srgbClr val="002060"/>
              </a:solidFill>
            </a:endParaRPr>
          </a:p>
        </p:txBody>
      </p:sp>
      <p:pic>
        <p:nvPicPr>
          <p:cNvPr id="2" name="Imagen 1">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b="8914"/>
          <a:stretch/>
        </p:blipFill>
        <p:spPr>
          <a:xfrm>
            <a:off x="457200" y="1598350"/>
            <a:ext cx="8207990" cy="4800855"/>
          </a:xfrm>
          <a:prstGeom prst="rect">
            <a:avLst/>
          </a:prstGeom>
        </p:spPr>
      </p:pic>
    </p:spTree>
    <p:extLst>
      <p:ext uri="{BB962C8B-B14F-4D97-AF65-F5344CB8AC3E}">
        <p14:creationId xmlns:p14="http://schemas.microsoft.com/office/powerpoint/2010/main" val="122909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uadroTexto 32"/>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sp>
        <p:nvSpPr>
          <p:cNvPr id="9" name="CuadroTexto 8"/>
          <p:cNvSpPr txBox="1"/>
          <p:nvPr/>
        </p:nvSpPr>
        <p:spPr>
          <a:xfrm>
            <a:off x="342900" y="1023275"/>
            <a:ext cx="8394700" cy="369332"/>
          </a:xfrm>
          <a:prstGeom prst="rect">
            <a:avLst/>
          </a:prstGeom>
          <a:noFill/>
        </p:spPr>
        <p:txBody>
          <a:bodyPr wrap="square" rtlCol="0">
            <a:spAutoFit/>
          </a:bodyPr>
          <a:lstStyle/>
          <a:p>
            <a:r>
              <a:rPr lang="es-ES" b="1" dirty="0" smtClean="0">
                <a:solidFill>
                  <a:srgbClr val="002060"/>
                </a:solidFill>
              </a:rPr>
              <a:t>2.1. Radiación del cuerpo negro. Hipótesis de Planck</a:t>
            </a:r>
            <a:endParaRPr lang="es-ES" b="1" dirty="0">
              <a:solidFill>
                <a:srgbClr val="002060"/>
              </a:solidFill>
            </a:endParaRPr>
          </a:p>
        </p:txBody>
      </p:sp>
      <p:grpSp>
        <p:nvGrpSpPr>
          <p:cNvPr id="48" name="Grupo 47"/>
          <p:cNvGrpSpPr/>
          <p:nvPr/>
        </p:nvGrpSpPr>
        <p:grpSpPr>
          <a:xfrm>
            <a:off x="378004" y="2502184"/>
            <a:ext cx="3966353" cy="3667432"/>
            <a:chOff x="457200" y="2088099"/>
            <a:chExt cx="4597400" cy="4244933"/>
          </a:xfrm>
        </p:grpSpPr>
        <p:pic>
          <p:nvPicPr>
            <p:cNvPr id="24" name="Imagen 2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57200" y="2088099"/>
              <a:ext cx="4597400" cy="4244933"/>
            </a:xfrm>
            <a:prstGeom prst="rect">
              <a:avLst/>
            </a:prstGeom>
          </p:spPr>
        </p:pic>
        <p:sp>
          <p:nvSpPr>
            <p:cNvPr id="25" name="Elipse 24"/>
            <p:cNvSpPr/>
            <p:nvPr/>
          </p:nvSpPr>
          <p:spPr>
            <a:xfrm>
              <a:off x="2057400" y="2476896"/>
              <a:ext cx="108000" cy="108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Elipse 26"/>
            <p:cNvSpPr/>
            <p:nvPr/>
          </p:nvSpPr>
          <p:spPr>
            <a:xfrm>
              <a:off x="2159000" y="3721496"/>
              <a:ext cx="108000" cy="108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Elipse 27"/>
            <p:cNvSpPr/>
            <p:nvPr/>
          </p:nvSpPr>
          <p:spPr>
            <a:xfrm>
              <a:off x="2273300" y="4546996"/>
              <a:ext cx="108000" cy="108000"/>
            </a:xfrm>
            <a:prstGeom prst="ellipse">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Elipse 28"/>
            <p:cNvSpPr/>
            <p:nvPr/>
          </p:nvSpPr>
          <p:spPr>
            <a:xfrm>
              <a:off x="2400300" y="5093096"/>
              <a:ext cx="108000" cy="108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Elipse 29"/>
            <p:cNvSpPr/>
            <p:nvPr/>
          </p:nvSpPr>
          <p:spPr>
            <a:xfrm>
              <a:off x="2590800" y="5410596"/>
              <a:ext cx="108000" cy="1080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26" name="CuadroTexto 25"/>
                <p:cNvSpPr txBox="1"/>
                <p:nvPr/>
              </p:nvSpPr>
              <p:spPr>
                <a:xfrm>
                  <a:off x="2523272" y="2573645"/>
                  <a:ext cx="124232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400" i="1" smtClean="0">
                                <a:solidFill>
                                  <a:srgbClr val="00B050"/>
                                </a:solidFill>
                                <a:latin typeface="Cambria Math" panose="02040503050406030204" pitchFamily="18" charset="0"/>
                              </a:rPr>
                            </m:ctrlPr>
                          </m:sSubPr>
                          <m:e>
                            <m:r>
                              <a:rPr lang="es-ES" sz="1400" i="1" smtClean="0">
                                <a:solidFill>
                                  <a:srgbClr val="00B050"/>
                                </a:solidFill>
                                <a:latin typeface="Cambria Math" panose="02040503050406030204" pitchFamily="18" charset="0"/>
                                <a:ea typeface="Cambria Math" panose="02040503050406030204" pitchFamily="18" charset="0"/>
                              </a:rPr>
                              <m:t>𝜆</m:t>
                            </m:r>
                          </m:e>
                          <m:sub>
                            <m:r>
                              <a:rPr lang="es-ES" sz="1400" b="0" i="1" smtClean="0">
                                <a:solidFill>
                                  <a:srgbClr val="00B050"/>
                                </a:solidFill>
                                <a:latin typeface="Cambria Math" panose="02040503050406030204" pitchFamily="18" charset="0"/>
                              </a:rPr>
                              <m:t>𝑚</m:t>
                            </m:r>
                            <m:r>
                              <a:rPr lang="es-ES" sz="1400" b="0" i="1" smtClean="0">
                                <a:solidFill>
                                  <a:srgbClr val="00B050"/>
                                </a:solidFill>
                                <a:latin typeface="Cambria Math" panose="02040503050406030204" pitchFamily="18" charset="0"/>
                              </a:rPr>
                              <m:t>á</m:t>
                            </m:r>
                            <m:r>
                              <a:rPr lang="es-ES" sz="1400" b="0" i="1" smtClean="0">
                                <a:solidFill>
                                  <a:srgbClr val="00B050"/>
                                </a:solidFill>
                                <a:latin typeface="Cambria Math" panose="02040503050406030204" pitchFamily="18" charset="0"/>
                              </a:rPr>
                              <m:t>𝑥</m:t>
                            </m:r>
                          </m:sub>
                        </m:sSub>
                        <m:r>
                          <a:rPr lang="es-ES" sz="1400" b="0" i="1" smtClean="0">
                            <a:solidFill>
                              <a:srgbClr val="00B050"/>
                            </a:solidFill>
                            <a:latin typeface="Cambria Math" panose="02040503050406030204" pitchFamily="18" charset="0"/>
                          </a:rPr>
                          <m:t>=527 </m:t>
                        </m:r>
                        <m:r>
                          <a:rPr lang="es-ES" sz="1400" b="0" i="1" smtClean="0">
                            <a:solidFill>
                              <a:srgbClr val="00B050"/>
                            </a:solidFill>
                            <a:latin typeface="Cambria Math" panose="02040503050406030204" pitchFamily="18" charset="0"/>
                          </a:rPr>
                          <m:t>𝑛𝑚</m:t>
                        </m:r>
                      </m:oMath>
                    </m:oMathPara>
                  </a14:m>
                  <a:endParaRPr lang="es-ES" sz="1400" dirty="0">
                    <a:solidFill>
                      <a:srgbClr val="00B050"/>
                    </a:solidFill>
                  </a:endParaRPr>
                </a:p>
              </p:txBody>
            </p:sp>
          </mc:Choice>
          <mc:Fallback xmlns="">
            <p:sp>
              <p:nvSpPr>
                <p:cNvPr id="26" name="CuadroTexto 25"/>
                <p:cNvSpPr txBox="1">
                  <a:spLocks noRot="1" noChangeAspect="1" noMove="1" noResize="1" noEditPoints="1" noAdjustHandles="1" noChangeArrowheads="1" noChangeShapeType="1" noTextEdit="1"/>
                </p:cNvSpPr>
                <p:nvPr/>
              </p:nvSpPr>
              <p:spPr>
                <a:xfrm>
                  <a:off x="2523272" y="2573645"/>
                  <a:ext cx="1242328" cy="215444"/>
                </a:xfrm>
                <a:prstGeom prst="rect">
                  <a:avLst/>
                </a:prstGeom>
                <a:blipFill>
                  <a:blip r:embed="rId8"/>
                  <a:stretch>
                    <a:fillRect l="-2941" r="-490" b="-1111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2" name="CuadroTexto 31"/>
                <p:cNvSpPr txBox="1"/>
                <p:nvPr/>
              </p:nvSpPr>
              <p:spPr>
                <a:xfrm>
                  <a:off x="2698800" y="3775496"/>
                  <a:ext cx="124232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400" i="1" smtClean="0">
                                <a:solidFill>
                                  <a:srgbClr val="FFCC00"/>
                                </a:solidFill>
                                <a:latin typeface="Cambria Math" panose="02040503050406030204" pitchFamily="18" charset="0"/>
                              </a:rPr>
                            </m:ctrlPr>
                          </m:sSubPr>
                          <m:e>
                            <m:r>
                              <a:rPr lang="es-ES" sz="1400" i="1" smtClean="0">
                                <a:solidFill>
                                  <a:srgbClr val="FFCC00"/>
                                </a:solidFill>
                                <a:latin typeface="Cambria Math" panose="02040503050406030204" pitchFamily="18" charset="0"/>
                                <a:ea typeface="Cambria Math" panose="02040503050406030204" pitchFamily="18" charset="0"/>
                              </a:rPr>
                              <m:t>𝜆</m:t>
                            </m:r>
                          </m:e>
                          <m:sub>
                            <m:r>
                              <a:rPr lang="es-ES" sz="1400" b="0" i="1" smtClean="0">
                                <a:solidFill>
                                  <a:srgbClr val="FFCC00"/>
                                </a:solidFill>
                                <a:latin typeface="Cambria Math" panose="02040503050406030204" pitchFamily="18" charset="0"/>
                              </a:rPr>
                              <m:t>𝑚</m:t>
                            </m:r>
                            <m:r>
                              <a:rPr lang="es-ES" sz="1400" b="0" i="1" smtClean="0">
                                <a:solidFill>
                                  <a:srgbClr val="FFCC00"/>
                                </a:solidFill>
                                <a:latin typeface="Cambria Math" panose="02040503050406030204" pitchFamily="18" charset="0"/>
                              </a:rPr>
                              <m:t>á</m:t>
                            </m:r>
                            <m:r>
                              <a:rPr lang="es-ES" sz="1400" b="0" i="1" smtClean="0">
                                <a:solidFill>
                                  <a:srgbClr val="FFCC00"/>
                                </a:solidFill>
                                <a:latin typeface="Cambria Math" panose="02040503050406030204" pitchFamily="18" charset="0"/>
                              </a:rPr>
                              <m:t>𝑥</m:t>
                            </m:r>
                          </m:sub>
                        </m:sSub>
                        <m:r>
                          <a:rPr lang="es-ES" sz="1400" b="0" i="1" smtClean="0">
                            <a:solidFill>
                              <a:srgbClr val="FFCC00"/>
                            </a:solidFill>
                            <a:latin typeface="Cambria Math" panose="02040503050406030204" pitchFamily="18" charset="0"/>
                          </a:rPr>
                          <m:t>=580 </m:t>
                        </m:r>
                        <m:r>
                          <a:rPr lang="es-ES" sz="1400" b="0" i="1" smtClean="0">
                            <a:solidFill>
                              <a:srgbClr val="FFCC00"/>
                            </a:solidFill>
                            <a:latin typeface="Cambria Math" panose="02040503050406030204" pitchFamily="18" charset="0"/>
                          </a:rPr>
                          <m:t>𝑛𝑚</m:t>
                        </m:r>
                      </m:oMath>
                    </m:oMathPara>
                  </a14:m>
                  <a:endParaRPr lang="es-ES" sz="1400" dirty="0">
                    <a:solidFill>
                      <a:srgbClr val="FFCC00"/>
                    </a:solidFill>
                  </a:endParaRPr>
                </a:p>
              </p:txBody>
            </p:sp>
          </mc:Choice>
          <mc:Fallback xmlns="">
            <p:sp>
              <p:nvSpPr>
                <p:cNvPr id="32" name="CuadroTexto 31"/>
                <p:cNvSpPr txBox="1">
                  <a:spLocks noRot="1" noChangeAspect="1" noMove="1" noResize="1" noEditPoints="1" noAdjustHandles="1" noChangeArrowheads="1" noChangeShapeType="1" noTextEdit="1"/>
                </p:cNvSpPr>
                <p:nvPr/>
              </p:nvSpPr>
              <p:spPr>
                <a:xfrm>
                  <a:off x="2698800" y="3775496"/>
                  <a:ext cx="1242328" cy="215444"/>
                </a:xfrm>
                <a:prstGeom prst="rect">
                  <a:avLst/>
                </a:prstGeom>
                <a:blipFill>
                  <a:blip r:embed="rId9"/>
                  <a:stretch>
                    <a:fillRect l="-2941" r="-490" b="-1111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4" name="CuadroTexto 33"/>
                <p:cNvSpPr txBox="1"/>
                <p:nvPr/>
              </p:nvSpPr>
              <p:spPr>
                <a:xfrm>
                  <a:off x="2776352" y="4564131"/>
                  <a:ext cx="124232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400" i="1" smtClean="0">
                                <a:solidFill>
                                  <a:srgbClr val="FF3300"/>
                                </a:solidFill>
                                <a:latin typeface="Cambria Math" panose="02040503050406030204" pitchFamily="18" charset="0"/>
                              </a:rPr>
                            </m:ctrlPr>
                          </m:sSubPr>
                          <m:e>
                            <m:r>
                              <a:rPr lang="es-ES" sz="1400" i="1" smtClean="0">
                                <a:solidFill>
                                  <a:srgbClr val="FF3300"/>
                                </a:solidFill>
                                <a:latin typeface="Cambria Math" panose="02040503050406030204" pitchFamily="18" charset="0"/>
                                <a:ea typeface="Cambria Math" panose="02040503050406030204" pitchFamily="18" charset="0"/>
                              </a:rPr>
                              <m:t>𝜆</m:t>
                            </m:r>
                          </m:e>
                          <m:sub>
                            <m:r>
                              <a:rPr lang="es-ES" sz="1400" b="0" i="1" smtClean="0">
                                <a:solidFill>
                                  <a:srgbClr val="FF3300"/>
                                </a:solidFill>
                                <a:latin typeface="Cambria Math" panose="02040503050406030204" pitchFamily="18" charset="0"/>
                              </a:rPr>
                              <m:t>𝑚</m:t>
                            </m:r>
                            <m:r>
                              <a:rPr lang="es-ES" sz="1400" b="0" i="1" smtClean="0">
                                <a:solidFill>
                                  <a:srgbClr val="FF3300"/>
                                </a:solidFill>
                                <a:latin typeface="Cambria Math" panose="02040503050406030204" pitchFamily="18" charset="0"/>
                              </a:rPr>
                              <m:t>á</m:t>
                            </m:r>
                            <m:r>
                              <a:rPr lang="es-ES" sz="1400" b="0" i="1" smtClean="0">
                                <a:solidFill>
                                  <a:srgbClr val="FF3300"/>
                                </a:solidFill>
                                <a:latin typeface="Cambria Math" panose="02040503050406030204" pitchFamily="18" charset="0"/>
                              </a:rPr>
                              <m:t>𝑥</m:t>
                            </m:r>
                          </m:sub>
                        </m:sSub>
                        <m:r>
                          <a:rPr lang="es-ES" sz="1400" b="0" i="1" smtClean="0">
                            <a:solidFill>
                              <a:srgbClr val="FF3300"/>
                            </a:solidFill>
                            <a:latin typeface="Cambria Math" panose="02040503050406030204" pitchFamily="18" charset="0"/>
                          </a:rPr>
                          <m:t>=644 </m:t>
                        </m:r>
                        <m:r>
                          <a:rPr lang="es-ES" sz="1400" b="0" i="1" smtClean="0">
                            <a:solidFill>
                              <a:srgbClr val="FF3300"/>
                            </a:solidFill>
                            <a:latin typeface="Cambria Math" panose="02040503050406030204" pitchFamily="18" charset="0"/>
                          </a:rPr>
                          <m:t>𝑛𝑚</m:t>
                        </m:r>
                      </m:oMath>
                    </m:oMathPara>
                  </a14:m>
                  <a:endParaRPr lang="es-ES" sz="1400" dirty="0">
                    <a:solidFill>
                      <a:srgbClr val="FF3300"/>
                    </a:solidFill>
                  </a:endParaRPr>
                </a:p>
              </p:txBody>
            </p:sp>
          </mc:Choice>
          <mc:Fallback xmlns="">
            <p:sp>
              <p:nvSpPr>
                <p:cNvPr id="34" name="CuadroTexto 33"/>
                <p:cNvSpPr txBox="1">
                  <a:spLocks noRot="1" noChangeAspect="1" noMove="1" noResize="1" noEditPoints="1" noAdjustHandles="1" noChangeArrowheads="1" noChangeShapeType="1" noTextEdit="1"/>
                </p:cNvSpPr>
                <p:nvPr/>
              </p:nvSpPr>
              <p:spPr>
                <a:xfrm>
                  <a:off x="2776352" y="4564131"/>
                  <a:ext cx="1242328" cy="215444"/>
                </a:xfrm>
                <a:prstGeom prst="rect">
                  <a:avLst/>
                </a:prstGeom>
                <a:blipFill>
                  <a:blip r:embed="rId10"/>
                  <a:stretch>
                    <a:fillRect l="-2451" r="-980" b="-1428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5" name="CuadroTexto 34"/>
                <p:cNvSpPr txBox="1"/>
                <p:nvPr/>
              </p:nvSpPr>
              <p:spPr>
                <a:xfrm>
                  <a:off x="2930592" y="5157399"/>
                  <a:ext cx="124232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400" i="1" smtClean="0">
                                <a:solidFill>
                                  <a:srgbClr val="FF0000"/>
                                </a:solidFill>
                                <a:latin typeface="Cambria Math" panose="02040503050406030204" pitchFamily="18" charset="0"/>
                              </a:rPr>
                            </m:ctrlPr>
                          </m:sSubPr>
                          <m:e>
                            <m:r>
                              <a:rPr lang="es-ES" sz="1400" i="1" smtClean="0">
                                <a:solidFill>
                                  <a:srgbClr val="FF0000"/>
                                </a:solidFill>
                                <a:latin typeface="Cambria Math" panose="02040503050406030204" pitchFamily="18" charset="0"/>
                                <a:ea typeface="Cambria Math" panose="02040503050406030204" pitchFamily="18" charset="0"/>
                              </a:rPr>
                              <m:t>𝜆</m:t>
                            </m:r>
                          </m:e>
                          <m:sub>
                            <m:r>
                              <a:rPr lang="es-ES" sz="1400" b="0" i="1" smtClean="0">
                                <a:solidFill>
                                  <a:srgbClr val="FF0000"/>
                                </a:solidFill>
                                <a:latin typeface="Cambria Math" panose="02040503050406030204" pitchFamily="18" charset="0"/>
                              </a:rPr>
                              <m:t>𝑚</m:t>
                            </m:r>
                            <m:r>
                              <a:rPr lang="es-ES" sz="1400" b="0" i="1" smtClean="0">
                                <a:solidFill>
                                  <a:srgbClr val="FF0000"/>
                                </a:solidFill>
                                <a:latin typeface="Cambria Math" panose="02040503050406030204" pitchFamily="18" charset="0"/>
                              </a:rPr>
                              <m:t>á</m:t>
                            </m:r>
                            <m:r>
                              <a:rPr lang="es-ES" sz="1400" b="0" i="1" smtClean="0">
                                <a:solidFill>
                                  <a:srgbClr val="FF0000"/>
                                </a:solidFill>
                                <a:latin typeface="Cambria Math" panose="02040503050406030204" pitchFamily="18" charset="0"/>
                              </a:rPr>
                              <m:t>𝑥</m:t>
                            </m:r>
                          </m:sub>
                        </m:sSub>
                        <m:r>
                          <a:rPr lang="es-ES" sz="1400" b="0" i="1" smtClean="0">
                            <a:solidFill>
                              <a:srgbClr val="FF0000"/>
                            </a:solidFill>
                            <a:latin typeface="Cambria Math" panose="02040503050406030204" pitchFamily="18" charset="0"/>
                          </a:rPr>
                          <m:t>=724 </m:t>
                        </m:r>
                        <m:r>
                          <a:rPr lang="es-ES" sz="1400" b="0" i="1" smtClean="0">
                            <a:solidFill>
                              <a:srgbClr val="FF0000"/>
                            </a:solidFill>
                            <a:latin typeface="Cambria Math" panose="02040503050406030204" pitchFamily="18" charset="0"/>
                          </a:rPr>
                          <m:t>𝑛𝑚</m:t>
                        </m:r>
                      </m:oMath>
                    </m:oMathPara>
                  </a14:m>
                  <a:endParaRPr lang="es-ES" sz="1400" dirty="0">
                    <a:solidFill>
                      <a:srgbClr val="FF0000"/>
                    </a:solidFill>
                  </a:endParaRPr>
                </a:p>
              </p:txBody>
            </p:sp>
          </mc:Choice>
          <mc:Fallback xmlns="">
            <p:sp>
              <p:nvSpPr>
                <p:cNvPr id="35" name="CuadroTexto 34"/>
                <p:cNvSpPr txBox="1">
                  <a:spLocks noRot="1" noChangeAspect="1" noMove="1" noResize="1" noEditPoints="1" noAdjustHandles="1" noChangeArrowheads="1" noChangeShapeType="1" noTextEdit="1"/>
                </p:cNvSpPr>
                <p:nvPr/>
              </p:nvSpPr>
              <p:spPr>
                <a:xfrm>
                  <a:off x="2930592" y="5157399"/>
                  <a:ext cx="1242328" cy="215444"/>
                </a:xfrm>
                <a:prstGeom prst="rect">
                  <a:avLst/>
                </a:prstGeom>
                <a:blipFill>
                  <a:blip r:embed="rId11"/>
                  <a:stretch>
                    <a:fillRect l="-2941" r="-490" b="-1428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6" name="CuadroTexto 35"/>
                <p:cNvSpPr txBox="1"/>
                <p:nvPr/>
              </p:nvSpPr>
              <p:spPr>
                <a:xfrm>
                  <a:off x="3035300" y="5505511"/>
                  <a:ext cx="124232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400" i="1" smtClean="0">
                                <a:solidFill>
                                  <a:schemeClr val="tx1"/>
                                </a:solidFill>
                                <a:latin typeface="Cambria Math" panose="02040503050406030204" pitchFamily="18" charset="0"/>
                              </a:rPr>
                            </m:ctrlPr>
                          </m:sSubPr>
                          <m:e>
                            <m:r>
                              <a:rPr lang="es-ES" sz="1400" i="1" smtClean="0">
                                <a:solidFill>
                                  <a:schemeClr val="tx1"/>
                                </a:solidFill>
                                <a:latin typeface="Cambria Math" panose="02040503050406030204" pitchFamily="18" charset="0"/>
                                <a:ea typeface="Cambria Math" panose="02040503050406030204" pitchFamily="18" charset="0"/>
                              </a:rPr>
                              <m:t>𝜆</m:t>
                            </m:r>
                          </m:e>
                          <m:sub>
                            <m:r>
                              <a:rPr lang="es-ES" sz="1400" b="0" i="1" smtClean="0">
                                <a:solidFill>
                                  <a:schemeClr val="tx1"/>
                                </a:solidFill>
                                <a:latin typeface="Cambria Math" panose="02040503050406030204" pitchFamily="18" charset="0"/>
                              </a:rPr>
                              <m:t>𝑚</m:t>
                            </m:r>
                            <m:r>
                              <a:rPr lang="es-ES" sz="1400" b="0" i="1" smtClean="0">
                                <a:solidFill>
                                  <a:schemeClr val="tx1"/>
                                </a:solidFill>
                                <a:latin typeface="Cambria Math" panose="02040503050406030204" pitchFamily="18" charset="0"/>
                              </a:rPr>
                              <m:t>á</m:t>
                            </m:r>
                            <m:r>
                              <a:rPr lang="es-ES" sz="1400" b="0" i="1" smtClean="0">
                                <a:solidFill>
                                  <a:schemeClr val="tx1"/>
                                </a:solidFill>
                                <a:latin typeface="Cambria Math" panose="02040503050406030204" pitchFamily="18" charset="0"/>
                              </a:rPr>
                              <m:t>𝑥</m:t>
                            </m:r>
                          </m:sub>
                        </m:sSub>
                        <m:r>
                          <a:rPr lang="es-ES" sz="1400" b="0" i="1" smtClean="0">
                            <a:solidFill>
                              <a:schemeClr val="tx1"/>
                            </a:solidFill>
                            <a:latin typeface="Cambria Math" panose="02040503050406030204" pitchFamily="18" charset="0"/>
                          </a:rPr>
                          <m:t>=828 </m:t>
                        </m:r>
                        <m:r>
                          <a:rPr lang="es-ES" sz="1400" b="0" i="1" smtClean="0">
                            <a:solidFill>
                              <a:schemeClr val="tx1"/>
                            </a:solidFill>
                            <a:latin typeface="Cambria Math" panose="02040503050406030204" pitchFamily="18" charset="0"/>
                          </a:rPr>
                          <m:t>𝑛𝑚</m:t>
                        </m:r>
                      </m:oMath>
                    </m:oMathPara>
                  </a14:m>
                  <a:endParaRPr lang="es-ES" sz="1400" dirty="0">
                    <a:solidFill>
                      <a:schemeClr val="tx1"/>
                    </a:solidFill>
                  </a:endParaRPr>
                </a:p>
              </p:txBody>
            </p:sp>
          </mc:Choice>
          <mc:Fallback xmlns="">
            <p:sp>
              <p:nvSpPr>
                <p:cNvPr id="36" name="CuadroTexto 35"/>
                <p:cNvSpPr txBox="1">
                  <a:spLocks noRot="1" noChangeAspect="1" noMove="1" noResize="1" noEditPoints="1" noAdjustHandles="1" noChangeArrowheads="1" noChangeShapeType="1" noTextEdit="1"/>
                </p:cNvSpPr>
                <p:nvPr/>
              </p:nvSpPr>
              <p:spPr>
                <a:xfrm>
                  <a:off x="3035300" y="5505511"/>
                  <a:ext cx="1242328" cy="215444"/>
                </a:xfrm>
                <a:prstGeom prst="rect">
                  <a:avLst/>
                </a:prstGeom>
                <a:blipFill>
                  <a:blip r:embed="rId12"/>
                  <a:stretch>
                    <a:fillRect l="-2941" r="-490" b="-14286"/>
                  </a:stretch>
                </a:blipFill>
              </p:spPr>
              <p:txBody>
                <a:bodyPr/>
                <a:lstStyle/>
                <a:p>
                  <a:r>
                    <a:rPr lang="es-ES">
                      <a:noFill/>
                    </a:rPr>
                    <a:t> </a:t>
                  </a:r>
                </a:p>
              </p:txBody>
            </p:sp>
          </mc:Fallback>
        </mc:AlternateContent>
        <p:cxnSp>
          <p:nvCxnSpPr>
            <p:cNvPr id="37" name="Conector recto de flecha 36"/>
            <p:cNvCxnSpPr/>
            <p:nvPr/>
          </p:nvCxnSpPr>
          <p:spPr>
            <a:xfrm flipH="1" flipV="1">
              <a:off x="2213000" y="2543161"/>
              <a:ext cx="295300" cy="11567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de flecha 39"/>
            <p:cNvCxnSpPr>
              <a:stCxn id="32" idx="1"/>
            </p:cNvCxnSpPr>
            <p:nvPr/>
          </p:nvCxnSpPr>
          <p:spPr>
            <a:xfrm flipH="1" flipV="1">
              <a:off x="2320072" y="3796079"/>
              <a:ext cx="378728" cy="87139"/>
            </a:xfrm>
            <a:prstGeom prst="straightConnector1">
              <a:avLst/>
            </a:prstGeom>
            <a:ln>
              <a:solidFill>
                <a:srgbClr val="FFCC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p:cNvCxnSpPr/>
            <p:nvPr/>
          </p:nvCxnSpPr>
          <p:spPr>
            <a:xfrm flipH="1" flipV="1">
              <a:off x="2401752" y="4618304"/>
              <a:ext cx="354148" cy="73383"/>
            </a:xfrm>
            <a:prstGeom prst="straightConnector1">
              <a:avLst/>
            </a:prstGeom>
            <a:ln>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recto de flecha 44"/>
            <p:cNvCxnSpPr/>
            <p:nvPr/>
          </p:nvCxnSpPr>
          <p:spPr>
            <a:xfrm flipH="1" flipV="1">
              <a:off x="2542372" y="5164404"/>
              <a:ext cx="354148" cy="733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de flecha 45"/>
            <p:cNvCxnSpPr/>
            <p:nvPr/>
          </p:nvCxnSpPr>
          <p:spPr>
            <a:xfrm flipH="1" flipV="1">
              <a:off x="2681152" y="5517815"/>
              <a:ext cx="354148" cy="733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Rectángulo 48"/>
          <p:cNvSpPr/>
          <p:nvPr/>
        </p:nvSpPr>
        <p:spPr>
          <a:xfrm>
            <a:off x="457678" y="1467262"/>
            <a:ext cx="8279922" cy="58477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a:spAutoFit/>
          </a:bodyPr>
          <a:lstStyle/>
          <a:p>
            <a:pPr algn="just">
              <a:spcAft>
                <a:spcPts val="600"/>
              </a:spcAft>
            </a:pPr>
            <a:r>
              <a:rPr lang="es-ES_tradnl" sz="1600" b="1" dirty="0"/>
              <a:t>Kirchoff</a:t>
            </a:r>
            <a:r>
              <a:rPr lang="es-ES_tradnl" sz="1600" dirty="0"/>
              <a:t> demostró que el </a:t>
            </a:r>
            <a:r>
              <a:rPr lang="es-ES_tradnl" sz="1600" i="1" dirty="0">
                <a:solidFill>
                  <a:srgbClr val="00B0F0"/>
                </a:solidFill>
              </a:rPr>
              <a:t>espectro de emisión de un cuerpo negro depende solo de la temperatura.</a:t>
            </a:r>
          </a:p>
        </p:txBody>
      </p:sp>
      <p:sp>
        <p:nvSpPr>
          <p:cNvPr id="38" name="20 CuadroTexto"/>
          <p:cNvSpPr txBox="1"/>
          <p:nvPr/>
        </p:nvSpPr>
        <p:spPr>
          <a:xfrm>
            <a:off x="4566290" y="2643107"/>
            <a:ext cx="4171310" cy="1077218"/>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_tradnl" sz="1600" dirty="0" smtClean="0"/>
              <a:t>La intensidad de la radiación térmica de un cuerpo negro es proporcional a la cuarta potencia de la temperatura absoluta:</a:t>
            </a:r>
          </a:p>
          <a:p>
            <a:pPr algn="just"/>
            <a:endParaRPr lang="es-ES" sz="1600" dirty="0"/>
          </a:p>
        </p:txBody>
      </p:sp>
      <p:sp>
        <p:nvSpPr>
          <p:cNvPr id="39" name="28 CuadroTexto"/>
          <p:cNvSpPr txBox="1"/>
          <p:nvPr/>
        </p:nvSpPr>
        <p:spPr>
          <a:xfrm>
            <a:off x="4440842" y="2151425"/>
            <a:ext cx="3714183" cy="369332"/>
          </a:xfrm>
          <a:prstGeom prst="rect">
            <a:avLst/>
          </a:prstGeom>
          <a:noFill/>
        </p:spPr>
        <p:txBody>
          <a:bodyPr wrap="square" rtlCol="0">
            <a:spAutoFit/>
          </a:bodyPr>
          <a:lstStyle/>
          <a:p>
            <a:pPr marL="355600" indent="-355600"/>
            <a:r>
              <a:rPr lang="es-ES_tradnl" b="1" dirty="0" smtClean="0">
                <a:solidFill>
                  <a:srgbClr val="00B0F0"/>
                </a:solidFill>
                <a:sym typeface="Wingdings 3" panose="05040102010807070707" pitchFamily="18" charset="2"/>
              </a:rPr>
              <a:t> </a:t>
            </a:r>
            <a:r>
              <a:rPr lang="es-ES_tradnl" b="1" dirty="0" smtClean="0">
                <a:solidFill>
                  <a:srgbClr val="00B0F0"/>
                </a:solidFill>
                <a:sym typeface="Wingdings"/>
              </a:rPr>
              <a:t>Ley de Stefan-Boltzmann:</a:t>
            </a:r>
            <a:endParaRPr lang="es-ES" b="1" dirty="0">
              <a:solidFill>
                <a:srgbClr val="00B0F0"/>
              </a:solidFill>
            </a:endParaRPr>
          </a:p>
        </p:txBody>
      </p:sp>
      <mc:AlternateContent xmlns:mc="http://schemas.openxmlformats.org/markup-compatibility/2006" xmlns:a14="http://schemas.microsoft.com/office/drawing/2010/main">
        <mc:Choice Requires="a14">
          <p:sp>
            <p:nvSpPr>
              <p:cNvPr id="41" name="5 CuadroTexto"/>
              <p:cNvSpPr txBox="1"/>
              <p:nvPr/>
            </p:nvSpPr>
            <p:spPr>
              <a:xfrm>
                <a:off x="6140836" y="3374894"/>
                <a:ext cx="1022218" cy="3434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1600" b="1" i="1" smtClean="0">
                          <a:latin typeface="Cambria Math"/>
                        </a:rPr>
                        <m:t>𝑰</m:t>
                      </m:r>
                      <m:r>
                        <a:rPr lang="es-ES" sz="1600" b="1" i="1" smtClean="0">
                          <a:latin typeface="Cambria Math"/>
                        </a:rPr>
                        <m:t>=</m:t>
                      </m:r>
                      <m:r>
                        <a:rPr lang="es-ES" sz="1600" b="1" i="1" smtClean="0">
                          <a:latin typeface="Cambria Math"/>
                          <a:ea typeface="Cambria Math"/>
                        </a:rPr>
                        <m:t>𝝈</m:t>
                      </m:r>
                      <m:sSup>
                        <m:sSupPr>
                          <m:ctrlPr>
                            <a:rPr lang="es-ES" sz="1600" b="1" i="1" smtClean="0">
                              <a:latin typeface="Cambria Math" panose="02040503050406030204" pitchFamily="18" charset="0"/>
                              <a:ea typeface="Cambria Math"/>
                            </a:rPr>
                          </m:ctrlPr>
                        </m:sSupPr>
                        <m:e>
                          <m:r>
                            <a:rPr lang="es-ES" sz="1600" b="1" i="1" smtClean="0">
                              <a:latin typeface="Cambria Math"/>
                              <a:ea typeface="Cambria Math"/>
                            </a:rPr>
                            <m:t>𝑻</m:t>
                          </m:r>
                        </m:e>
                        <m:sup>
                          <m:r>
                            <a:rPr lang="es-ES" sz="1600" b="1" i="1" smtClean="0">
                              <a:latin typeface="Cambria Math"/>
                              <a:ea typeface="Cambria Math"/>
                            </a:rPr>
                            <m:t>𝟒</m:t>
                          </m:r>
                        </m:sup>
                      </m:sSup>
                    </m:oMath>
                  </m:oMathPara>
                </a14:m>
                <a:endParaRPr lang="es-ES" sz="1600" b="1" dirty="0"/>
              </a:p>
            </p:txBody>
          </p:sp>
        </mc:Choice>
        <mc:Fallback xmlns="">
          <p:sp>
            <p:nvSpPr>
              <p:cNvPr id="41" name="5 CuadroTexto"/>
              <p:cNvSpPr txBox="1">
                <a:spLocks noRot="1" noChangeAspect="1" noMove="1" noResize="1" noEditPoints="1" noAdjustHandles="1" noChangeArrowheads="1" noChangeShapeType="1" noTextEdit="1"/>
              </p:cNvSpPr>
              <p:nvPr/>
            </p:nvSpPr>
            <p:spPr>
              <a:xfrm>
                <a:off x="6140836" y="3374894"/>
                <a:ext cx="1022218" cy="343492"/>
              </a:xfrm>
              <a:prstGeom prst="rect">
                <a:avLst/>
              </a:prstGeom>
              <a:blipFill>
                <a:blip r:embed="rId13"/>
                <a:stretch>
                  <a:fillRect/>
                </a:stretch>
              </a:blipFill>
            </p:spPr>
            <p:txBody>
              <a:bodyPr/>
              <a:lstStyle/>
              <a:p>
                <a:r>
                  <a:rPr lang="es-ES">
                    <a:noFill/>
                  </a:rPr>
                  <a:t> </a:t>
                </a:r>
              </a:p>
            </p:txBody>
          </p:sp>
        </mc:Fallback>
      </mc:AlternateContent>
      <p:sp>
        <p:nvSpPr>
          <p:cNvPr id="43" name="21 CuadroTexto"/>
          <p:cNvSpPr txBox="1"/>
          <p:nvPr/>
        </p:nvSpPr>
        <p:spPr>
          <a:xfrm>
            <a:off x="4562787" y="4465461"/>
            <a:ext cx="4174813" cy="369332"/>
          </a:xfrm>
          <a:prstGeom prst="rect">
            <a:avLst/>
          </a:prstGeom>
          <a:noFill/>
        </p:spPr>
        <p:txBody>
          <a:bodyPr wrap="square" rtlCol="0">
            <a:spAutoFit/>
          </a:bodyPr>
          <a:lstStyle/>
          <a:p>
            <a:pPr marL="355600" indent="-355600"/>
            <a:r>
              <a:rPr lang="es-ES_tradnl" b="1" dirty="0" smtClean="0">
                <a:solidFill>
                  <a:srgbClr val="00B0F0"/>
                </a:solidFill>
                <a:sym typeface="Wingdings 3" panose="05040102010807070707" pitchFamily="18" charset="2"/>
              </a:rPr>
              <a:t> </a:t>
            </a:r>
            <a:r>
              <a:rPr lang="es-ES_tradnl" b="1" dirty="0" smtClean="0">
                <a:solidFill>
                  <a:srgbClr val="00B0F0"/>
                </a:solidFill>
                <a:sym typeface="Wingdings"/>
              </a:rPr>
              <a:t>Ley del desplazamiento de Wien:</a:t>
            </a:r>
            <a:endParaRPr lang="es-ES" b="1" dirty="0">
              <a:solidFill>
                <a:srgbClr val="00B0F0"/>
              </a:solidFill>
            </a:endParaRPr>
          </a:p>
        </p:txBody>
      </p:sp>
      <p:sp>
        <p:nvSpPr>
          <p:cNvPr id="44" name="22 CuadroTexto"/>
          <p:cNvSpPr txBox="1"/>
          <p:nvPr/>
        </p:nvSpPr>
        <p:spPr>
          <a:xfrm>
            <a:off x="4675750" y="4926122"/>
            <a:ext cx="4061850" cy="1323439"/>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just"/>
            <a:r>
              <a:rPr lang="es-ES_tradnl" sz="1600" dirty="0" smtClean="0"/>
              <a:t>El producto de la longitud de onda correspondiente al máximo de emisión por la temperatura absoluta es constante</a:t>
            </a:r>
            <a:r>
              <a:rPr lang="es-ES" sz="1600" dirty="0" smtClean="0"/>
              <a:t>:</a:t>
            </a:r>
          </a:p>
          <a:p>
            <a:pPr algn="just"/>
            <a:endParaRPr lang="es-ES" sz="1600" dirty="0"/>
          </a:p>
          <a:p>
            <a:pPr algn="just"/>
            <a:endParaRPr lang="es-ES" sz="1600" dirty="0"/>
          </a:p>
        </p:txBody>
      </p:sp>
      <mc:AlternateContent xmlns:mc="http://schemas.openxmlformats.org/markup-compatibility/2006" xmlns:a14="http://schemas.microsoft.com/office/drawing/2010/main">
        <mc:Choice Requires="a14">
          <p:sp>
            <p:nvSpPr>
              <p:cNvPr id="50" name="6 CuadroTexto"/>
              <p:cNvSpPr txBox="1"/>
              <p:nvPr/>
            </p:nvSpPr>
            <p:spPr>
              <a:xfrm>
                <a:off x="5202810" y="5831062"/>
                <a:ext cx="289239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s-ES" sz="1600" b="1" i="1" smtClean="0">
                              <a:latin typeface="Cambria Math" panose="02040503050406030204" pitchFamily="18" charset="0"/>
                            </a:rPr>
                          </m:ctrlPr>
                        </m:sSubPr>
                        <m:e>
                          <m:r>
                            <a:rPr lang="es-ES" sz="1600" b="1" i="1" smtClean="0">
                              <a:latin typeface="Cambria Math"/>
                              <a:ea typeface="Cambria Math"/>
                            </a:rPr>
                            <m:t>𝝀</m:t>
                          </m:r>
                        </m:e>
                        <m:sub>
                          <m:r>
                            <a:rPr lang="es-ES" sz="1600" b="1" i="1" smtClean="0">
                              <a:latin typeface="Cambria Math"/>
                            </a:rPr>
                            <m:t>𝒎</m:t>
                          </m:r>
                          <m:r>
                            <a:rPr lang="es-ES" sz="1600" b="1" i="1" smtClean="0">
                              <a:latin typeface="Cambria Math"/>
                            </a:rPr>
                            <m:t>á</m:t>
                          </m:r>
                          <m:r>
                            <a:rPr lang="es-ES" sz="1600" b="1" i="1" smtClean="0">
                              <a:latin typeface="Cambria Math"/>
                            </a:rPr>
                            <m:t>𝒙</m:t>
                          </m:r>
                        </m:sub>
                      </m:sSub>
                      <m:r>
                        <a:rPr lang="es-ES" sz="1600" b="1" i="1" smtClean="0">
                          <a:latin typeface="Cambria Math"/>
                        </a:rPr>
                        <m:t>·</m:t>
                      </m:r>
                      <m:r>
                        <a:rPr lang="es-ES" sz="1600" b="1" i="1" smtClean="0">
                          <a:latin typeface="Cambria Math"/>
                        </a:rPr>
                        <m:t>𝑻</m:t>
                      </m:r>
                      <m:r>
                        <a:rPr lang="es-ES" sz="1600" b="1" i="1" smtClean="0">
                          <a:latin typeface="Cambria Math"/>
                        </a:rPr>
                        <m:t>=</m:t>
                      </m:r>
                      <m:r>
                        <a:rPr lang="es-ES" sz="1600" b="1" i="1" smtClean="0">
                          <a:latin typeface="Cambria Math"/>
                        </a:rPr>
                        <m:t>𝟎</m:t>
                      </m:r>
                      <m:r>
                        <a:rPr lang="es-ES" sz="1600" b="1" i="1" smtClean="0">
                          <a:latin typeface="Cambria Math"/>
                        </a:rPr>
                        <m:t>,</m:t>
                      </m:r>
                      <m:r>
                        <a:rPr lang="es-ES" sz="1600" b="1" i="1" smtClean="0">
                          <a:latin typeface="Cambria Math"/>
                        </a:rPr>
                        <m:t>𝟎𝟎𝟐𝟖𝟗𝟕𝟔</m:t>
                      </m:r>
                      <m:r>
                        <a:rPr lang="es-ES" sz="1600" b="1" i="1" smtClean="0">
                          <a:latin typeface="Cambria Math"/>
                        </a:rPr>
                        <m:t> </m:t>
                      </m:r>
                      <m:r>
                        <a:rPr lang="es-ES" sz="1600" b="1" i="1" smtClean="0">
                          <a:latin typeface="Cambria Math"/>
                        </a:rPr>
                        <m:t>𝒎</m:t>
                      </m:r>
                      <m:r>
                        <a:rPr lang="es-ES" sz="1600" b="1" i="1" smtClean="0">
                          <a:latin typeface="Cambria Math"/>
                        </a:rPr>
                        <m:t>·</m:t>
                      </m:r>
                      <m:r>
                        <a:rPr lang="es-ES" sz="1600" b="1" i="1" smtClean="0">
                          <a:latin typeface="Cambria Math"/>
                        </a:rPr>
                        <m:t>𝑲</m:t>
                      </m:r>
                    </m:oMath>
                  </m:oMathPara>
                </a14:m>
                <a:endParaRPr lang="es-ES" sz="1600" b="1" dirty="0"/>
              </a:p>
            </p:txBody>
          </p:sp>
        </mc:Choice>
        <mc:Fallback xmlns="">
          <p:sp>
            <p:nvSpPr>
              <p:cNvPr id="50" name="6 CuadroTexto"/>
              <p:cNvSpPr txBox="1">
                <a:spLocks noRot="1" noChangeAspect="1" noMove="1" noResize="1" noEditPoints="1" noAdjustHandles="1" noChangeArrowheads="1" noChangeShapeType="1" noTextEdit="1"/>
              </p:cNvSpPr>
              <p:nvPr/>
            </p:nvSpPr>
            <p:spPr>
              <a:xfrm>
                <a:off x="5202810" y="5831062"/>
                <a:ext cx="2892395" cy="338554"/>
              </a:xfrm>
              <a:prstGeom prst="rect">
                <a:avLst/>
              </a:prstGeom>
              <a:blipFill>
                <a:blip r:embed="rId1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1" name="29 CuadroTexto"/>
              <p:cNvSpPr txBox="1"/>
              <p:nvPr/>
            </p:nvSpPr>
            <p:spPr>
              <a:xfrm>
                <a:off x="4853961" y="3784486"/>
                <a:ext cx="3590091" cy="55335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1600" b="0" i="1" smtClean="0">
                          <a:latin typeface="Cambria Math"/>
                          <a:ea typeface="Cambria Math"/>
                        </a:rPr>
                        <m:t>𝜎</m:t>
                      </m:r>
                      <m:r>
                        <a:rPr lang="es-ES" sz="1600" b="0" i="1" smtClean="0">
                          <a:latin typeface="Cambria Math"/>
                          <a:ea typeface="Cambria Math"/>
                        </a:rPr>
                        <m:t>=5,67·</m:t>
                      </m:r>
                      <m:sSup>
                        <m:sSupPr>
                          <m:ctrlPr>
                            <a:rPr lang="es-ES" sz="1600" b="0" i="1" smtClean="0">
                              <a:latin typeface="Cambria Math" panose="02040503050406030204" pitchFamily="18" charset="0"/>
                              <a:ea typeface="Cambria Math"/>
                            </a:rPr>
                          </m:ctrlPr>
                        </m:sSupPr>
                        <m:e>
                          <m:r>
                            <a:rPr lang="es-ES" sz="1600" b="0" i="1" smtClean="0">
                              <a:latin typeface="Cambria Math"/>
                              <a:ea typeface="Cambria Math"/>
                            </a:rPr>
                            <m:t>10</m:t>
                          </m:r>
                        </m:e>
                        <m:sup>
                          <m:r>
                            <a:rPr lang="es-ES" sz="1600" b="0" i="1" smtClean="0">
                              <a:latin typeface="Cambria Math"/>
                              <a:ea typeface="Cambria Math"/>
                            </a:rPr>
                            <m:t>−8</m:t>
                          </m:r>
                        </m:sup>
                      </m:sSup>
                      <m:r>
                        <a:rPr lang="es-ES" sz="1600" b="0" i="1" smtClean="0">
                          <a:latin typeface="Cambria Math"/>
                          <a:ea typeface="Cambria Math"/>
                        </a:rPr>
                        <m:t> </m:t>
                      </m:r>
                      <m:f>
                        <m:fPr>
                          <m:ctrlPr>
                            <a:rPr lang="es-ES" sz="1600" b="0" i="1" smtClean="0">
                              <a:latin typeface="Cambria Math" panose="02040503050406030204" pitchFamily="18" charset="0"/>
                              <a:ea typeface="Cambria Math"/>
                            </a:rPr>
                          </m:ctrlPr>
                        </m:fPr>
                        <m:num>
                          <m:r>
                            <a:rPr lang="es-ES" sz="1600" b="0" i="1" smtClean="0">
                              <a:latin typeface="Cambria Math"/>
                              <a:ea typeface="Cambria Math"/>
                            </a:rPr>
                            <m:t>𝑊</m:t>
                          </m:r>
                        </m:num>
                        <m:den>
                          <m:sSup>
                            <m:sSupPr>
                              <m:ctrlPr>
                                <a:rPr lang="es-ES" sz="1600" i="1">
                                  <a:latin typeface="Cambria Math" panose="02040503050406030204" pitchFamily="18" charset="0"/>
                                  <a:ea typeface="Cambria Math"/>
                                </a:rPr>
                              </m:ctrlPr>
                            </m:sSupPr>
                            <m:e>
                              <m:r>
                                <a:rPr lang="es-ES" sz="1600" i="1">
                                  <a:latin typeface="Cambria Math"/>
                                  <a:ea typeface="Cambria Math"/>
                                </a:rPr>
                                <m:t>𝑚</m:t>
                              </m:r>
                            </m:e>
                            <m:sup>
                              <m:r>
                                <a:rPr lang="es-ES" sz="1600" i="1">
                                  <a:latin typeface="Cambria Math"/>
                                  <a:ea typeface="Cambria Math"/>
                                </a:rPr>
                                <m:t>2</m:t>
                              </m:r>
                            </m:sup>
                          </m:sSup>
                          <m:sSup>
                            <m:sSupPr>
                              <m:ctrlPr>
                                <a:rPr lang="es-ES" sz="1600" i="1">
                                  <a:latin typeface="Cambria Math" panose="02040503050406030204" pitchFamily="18" charset="0"/>
                                  <a:ea typeface="Cambria Math"/>
                                </a:rPr>
                              </m:ctrlPr>
                            </m:sSupPr>
                            <m:e>
                              <m:r>
                                <a:rPr lang="es-ES" sz="1600" i="1">
                                  <a:latin typeface="Cambria Math"/>
                                  <a:ea typeface="Cambria Math"/>
                                </a:rPr>
                                <m:t>𝐾</m:t>
                              </m:r>
                            </m:e>
                            <m:sup>
                              <m:r>
                                <a:rPr lang="es-ES" sz="1600" i="1">
                                  <a:latin typeface="Cambria Math"/>
                                  <a:ea typeface="Cambria Math"/>
                                </a:rPr>
                                <m:t>4</m:t>
                              </m:r>
                            </m:sup>
                          </m:sSup>
                        </m:den>
                      </m:f>
                      <m:r>
                        <a:rPr lang="es-ES" sz="1600" b="0" i="1" smtClean="0">
                          <a:latin typeface="Cambria Math"/>
                          <a:ea typeface="Cambria Math"/>
                        </a:rPr>
                        <m:t>(</m:t>
                      </m:r>
                      <m:r>
                        <a:rPr lang="es-ES" sz="1600" b="0" i="1" smtClean="0">
                          <a:latin typeface="Cambria Math"/>
                          <a:ea typeface="Cambria Math"/>
                        </a:rPr>
                        <m:t>𝑐𝑡𝑒</m:t>
                      </m:r>
                      <m:r>
                        <a:rPr lang="es-ES" sz="1600" b="0" i="1" smtClean="0">
                          <a:latin typeface="Cambria Math"/>
                          <a:ea typeface="Cambria Math"/>
                        </a:rPr>
                        <m:t>. </m:t>
                      </m:r>
                      <m:r>
                        <a:rPr lang="es-ES" sz="1600" b="0" i="1" smtClean="0">
                          <a:latin typeface="Cambria Math"/>
                          <a:ea typeface="Cambria Math"/>
                        </a:rPr>
                        <m:t>𝑑𝑒</m:t>
                      </m:r>
                      <m:r>
                        <a:rPr lang="es-ES" sz="1600" b="0" i="1" smtClean="0">
                          <a:latin typeface="Cambria Math"/>
                          <a:ea typeface="Cambria Math"/>
                        </a:rPr>
                        <m:t> </m:t>
                      </m:r>
                      <m:r>
                        <a:rPr lang="es-ES" sz="1600" b="0" i="1" smtClean="0">
                          <a:latin typeface="Cambria Math"/>
                          <a:ea typeface="Cambria Math"/>
                        </a:rPr>
                        <m:t>𝑆𝑡𝑒𝑓𝑎𝑛</m:t>
                      </m:r>
                      <m:r>
                        <a:rPr lang="es-ES" sz="1600" b="0" i="1" smtClean="0">
                          <a:latin typeface="Cambria Math"/>
                          <a:ea typeface="Cambria Math"/>
                        </a:rPr>
                        <m:t>)</m:t>
                      </m:r>
                    </m:oMath>
                  </m:oMathPara>
                </a14:m>
                <a:endParaRPr lang="es-ES" sz="1600" dirty="0"/>
              </a:p>
            </p:txBody>
          </p:sp>
        </mc:Choice>
        <mc:Fallback xmlns="">
          <p:sp>
            <p:nvSpPr>
              <p:cNvPr id="51" name="29 CuadroTexto"/>
              <p:cNvSpPr txBox="1">
                <a:spLocks noRot="1" noChangeAspect="1" noMove="1" noResize="1" noEditPoints="1" noAdjustHandles="1" noChangeArrowheads="1" noChangeShapeType="1" noTextEdit="1"/>
              </p:cNvSpPr>
              <p:nvPr/>
            </p:nvSpPr>
            <p:spPr>
              <a:xfrm>
                <a:off x="4853961" y="3784486"/>
                <a:ext cx="3590091" cy="553357"/>
              </a:xfrm>
              <a:prstGeom prst="rect">
                <a:avLst/>
              </a:prstGeom>
              <a:blipFill>
                <a:blip r:embed="rId15"/>
                <a:stretch>
                  <a:fillRect/>
                </a:stretch>
              </a:blipFill>
            </p:spPr>
            <p:txBody>
              <a:bodyPr/>
              <a:lstStyle/>
              <a:p>
                <a:r>
                  <a:rPr lang="es-ES">
                    <a:noFill/>
                  </a:rPr>
                  <a:t> </a:t>
                </a:r>
              </a:p>
            </p:txBody>
          </p:sp>
        </mc:Fallback>
      </mc:AlternateContent>
      <p:sp>
        <p:nvSpPr>
          <p:cNvPr id="5" name="CuadroTexto 4"/>
          <p:cNvSpPr txBox="1"/>
          <p:nvPr/>
        </p:nvSpPr>
        <p:spPr>
          <a:xfrm>
            <a:off x="1277505" y="6205495"/>
            <a:ext cx="2343911" cy="307777"/>
          </a:xfrm>
          <a:prstGeom prst="rect">
            <a:avLst/>
          </a:prstGeom>
          <a:noFill/>
        </p:spPr>
        <p:txBody>
          <a:bodyPr wrap="none" rtlCol="0">
            <a:spAutoFit/>
          </a:bodyPr>
          <a:lstStyle/>
          <a:p>
            <a:r>
              <a:rPr lang="es-ES" sz="1400" i="1" dirty="0" smtClean="0">
                <a:solidFill>
                  <a:srgbClr val="0099FF"/>
                </a:solidFill>
              </a:rPr>
              <a:t>Resultados experimentales</a:t>
            </a:r>
            <a:endParaRPr lang="es-ES" sz="1400" i="1" dirty="0">
              <a:solidFill>
                <a:srgbClr val="0099FF"/>
              </a:solidFill>
            </a:endParaRPr>
          </a:p>
        </p:txBody>
      </p:sp>
    </p:spTree>
    <p:extLst>
      <p:ext uri="{BB962C8B-B14F-4D97-AF65-F5344CB8AC3E}">
        <p14:creationId xmlns:p14="http://schemas.microsoft.com/office/powerpoint/2010/main" val="3439630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uadroTexto 32"/>
          <p:cNvSpPr txBox="1"/>
          <p:nvPr/>
        </p:nvSpPr>
        <p:spPr>
          <a:xfrm>
            <a:off x="4651990" y="571311"/>
            <a:ext cx="4403109" cy="246221"/>
          </a:xfrm>
          <a:prstGeom prst="rect">
            <a:avLst/>
          </a:prstGeom>
          <a:noFill/>
        </p:spPr>
        <p:txBody>
          <a:bodyPr wrap="square" lIns="0" tIns="0" rIns="0" bIns="0" rtlCol="0">
            <a:spAutoFit/>
          </a:bodyPr>
          <a:lstStyle/>
          <a:p>
            <a:r>
              <a:rPr lang="es-ES" sz="1600" b="1" dirty="0" smtClean="0">
                <a:solidFill>
                  <a:schemeClr val="bg1"/>
                </a:solidFill>
              </a:rPr>
              <a:t>2. Antecedentes de la Mecánica Cuántica</a:t>
            </a:r>
            <a:endParaRPr lang="es-ES" sz="1600" b="1" dirty="0">
              <a:solidFill>
                <a:schemeClr val="bg1"/>
              </a:solidFill>
            </a:endParaRPr>
          </a:p>
        </p:txBody>
      </p:sp>
      <p:grpSp>
        <p:nvGrpSpPr>
          <p:cNvPr id="15" name="Grupo 14"/>
          <p:cNvGrpSpPr/>
          <p:nvPr/>
        </p:nvGrpSpPr>
        <p:grpSpPr>
          <a:xfrm>
            <a:off x="454641" y="1013122"/>
            <a:ext cx="8295660" cy="1977175"/>
            <a:chOff x="825500" y="2097713"/>
            <a:chExt cx="8318500" cy="1977175"/>
          </a:xfrm>
        </p:grpSpPr>
        <p:sp>
          <p:nvSpPr>
            <p:cNvPr id="19" name="Rectángulo 18"/>
            <p:cNvSpPr/>
            <p:nvPr/>
          </p:nvSpPr>
          <p:spPr>
            <a:xfrm>
              <a:off x="825500" y="2442339"/>
              <a:ext cx="8318500" cy="163254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tIns="108000">
              <a:spAutoFit/>
            </a:bodyPr>
            <a:lstStyle/>
            <a:p>
              <a:pPr lvl="0" algn="just" defTabSz="914400">
                <a:defRPr/>
              </a:pPr>
              <a:r>
                <a:rPr lang="es-ES" sz="1600" i="1" dirty="0"/>
                <a:t>Al realizar una experiencia para estudiar el espectro de emisión térmica de un cuerpo negro </a:t>
              </a:r>
              <a:r>
                <a:rPr lang="es-ES" sz="1600" i="1" dirty="0" smtClean="0"/>
                <a:t>encontramos que </a:t>
              </a:r>
              <a:r>
                <a:rPr lang="es-ES" sz="1600" i="1" dirty="0"/>
                <a:t>el máximo de emisión coincide con la longitud de onda de 600 nm (color naranja). Calcula:</a:t>
              </a:r>
            </a:p>
            <a:p>
              <a:pPr lvl="0" algn="just" defTabSz="914400">
                <a:defRPr/>
              </a:pPr>
              <a:r>
                <a:rPr lang="es-ES" sz="1600" i="1" dirty="0"/>
                <a:t>a) La temperatura del cuerpo negro en esa experiencia.</a:t>
              </a:r>
            </a:p>
            <a:p>
              <a:pPr lvl="0" algn="just" defTabSz="914400">
                <a:defRPr/>
              </a:pPr>
              <a:r>
                <a:rPr lang="es-ES" sz="1600" i="1" dirty="0"/>
                <a:t>b) La intensidad de la radiación emitida.</a:t>
              </a:r>
            </a:p>
            <a:p>
              <a:pPr lvl="0" algn="just" defTabSz="914400">
                <a:defRPr/>
              </a:pPr>
              <a:r>
                <a:rPr lang="es-ES" sz="1600" i="1" dirty="0"/>
                <a:t>Datos: cte. Wien </a:t>
              </a:r>
              <a:r>
                <a:rPr lang="es-ES" sz="1600" i="1" dirty="0" smtClean="0"/>
                <a:t>= 2,898·10</a:t>
              </a:r>
              <a:r>
                <a:rPr lang="es-ES" sz="1600" i="1" baseline="30000" dirty="0" smtClean="0"/>
                <a:t>-3</a:t>
              </a:r>
              <a:r>
                <a:rPr lang="es-ES" sz="1600" i="1" dirty="0" smtClean="0"/>
                <a:t> m </a:t>
              </a:r>
              <a:r>
                <a:rPr lang="es-ES" sz="1600" i="1" dirty="0"/>
                <a:t>K; </a:t>
              </a:r>
              <a:r>
                <a:rPr lang="es-ES" sz="1600" i="1" dirty="0" smtClean="0">
                  <a:sym typeface="Symbol" panose="05050102010706020507" pitchFamily="18" charset="2"/>
                </a:rPr>
                <a:t>  =</a:t>
              </a:r>
              <a:r>
                <a:rPr lang="es-ES" sz="1600" i="1" dirty="0" smtClean="0"/>
                <a:t> 5,67·10</a:t>
              </a:r>
              <a:r>
                <a:rPr lang="es-ES" sz="1600" i="1" baseline="30000" dirty="0" smtClean="0"/>
                <a:t>-8</a:t>
              </a:r>
              <a:r>
                <a:rPr lang="es-ES" sz="1600" i="1" dirty="0" smtClean="0"/>
                <a:t> </a:t>
              </a:r>
              <a:r>
                <a:rPr lang="es-ES" sz="1600" i="1" dirty="0"/>
                <a:t>W </a:t>
              </a:r>
              <a:r>
                <a:rPr lang="es-ES" sz="1600" i="1" dirty="0" smtClean="0"/>
                <a:t>m</a:t>
              </a:r>
              <a:r>
                <a:rPr lang="es-ES" sz="1600" i="1" baseline="30000" dirty="0" smtClean="0"/>
                <a:t>-2</a:t>
              </a:r>
              <a:r>
                <a:rPr lang="es-ES" sz="1600" i="1" dirty="0" smtClean="0"/>
                <a:t> K</a:t>
              </a:r>
              <a:r>
                <a:rPr lang="es-ES" sz="1600" i="1" baseline="30000" dirty="0" smtClean="0"/>
                <a:t>-4</a:t>
              </a:r>
              <a:r>
                <a:rPr lang="es-ES" sz="1600" i="1" dirty="0" smtClean="0"/>
                <a:t>.</a:t>
              </a:r>
              <a:endParaRPr lang="es-ES" sz="1600" i="1" dirty="0"/>
            </a:p>
          </p:txBody>
        </p:sp>
        <p:sp>
          <p:nvSpPr>
            <p:cNvPr id="20" name="CuadroTexto 19"/>
            <p:cNvSpPr txBox="1"/>
            <p:nvPr/>
          </p:nvSpPr>
          <p:spPr>
            <a:xfrm>
              <a:off x="825500" y="2097713"/>
              <a:ext cx="2059959" cy="338554"/>
            </a:xfrm>
            <a:prstGeom prst="rect">
              <a:avLst/>
            </a:prstGeom>
            <a:solidFill>
              <a:schemeClr val="accent5">
                <a:lumMod val="50000"/>
              </a:schemeClr>
            </a:solidFill>
            <a:ln>
              <a:noFill/>
            </a:ln>
          </p:spPr>
          <p:txBody>
            <a:bodyPr wrap="square" rtlCol="0">
              <a:spAutoFit/>
            </a:bodyPr>
            <a:lstStyle/>
            <a:p>
              <a:r>
                <a:rPr lang="es-ES" sz="1600" b="1" dirty="0" smtClean="0">
                  <a:solidFill>
                    <a:schemeClr val="bg1"/>
                  </a:solidFill>
                  <a:latin typeface="+mj-lt"/>
                </a:rPr>
                <a:t>Ejercicio resuelto 1</a:t>
              </a:r>
              <a:endParaRPr lang="es-ES" sz="1600" b="1" dirty="0">
                <a:solidFill>
                  <a:schemeClr val="bg1"/>
                </a:solidFill>
                <a:latin typeface="+mj-lt"/>
              </a:endParaRPr>
            </a:p>
          </p:txBody>
        </p:sp>
      </p:grpSp>
      <p:sp>
        <p:nvSpPr>
          <p:cNvPr id="2" name="CuadroTexto 1"/>
          <p:cNvSpPr txBox="1"/>
          <p:nvPr/>
        </p:nvSpPr>
        <p:spPr>
          <a:xfrm>
            <a:off x="362644" y="3161181"/>
            <a:ext cx="5101076" cy="338554"/>
          </a:xfrm>
          <a:prstGeom prst="rect">
            <a:avLst/>
          </a:prstGeom>
          <a:noFill/>
        </p:spPr>
        <p:txBody>
          <a:bodyPr wrap="none" rtlCol="0">
            <a:spAutoFit/>
          </a:bodyPr>
          <a:lstStyle/>
          <a:p>
            <a:pPr>
              <a:tabLst>
                <a:tab pos="266700" algn="l"/>
              </a:tabLst>
            </a:pPr>
            <a:r>
              <a:rPr lang="es-ES" sz="1600" dirty="0"/>
              <a:t>a) </a:t>
            </a:r>
            <a:r>
              <a:rPr lang="es-ES" sz="1600" dirty="0" smtClean="0"/>
              <a:t>	Podemos </a:t>
            </a:r>
            <a:r>
              <a:rPr lang="es-ES" sz="1600" dirty="0"/>
              <a:t>aplicar la ley de desplazamiento de Wien:</a:t>
            </a:r>
          </a:p>
        </p:txBody>
      </p:sp>
      <mc:AlternateContent xmlns:mc="http://schemas.openxmlformats.org/markup-compatibility/2006" xmlns:a14="http://schemas.microsoft.com/office/drawing/2010/main">
        <mc:Choice Requires="a14">
          <p:sp>
            <p:nvSpPr>
              <p:cNvPr id="21" name="6 CuadroTexto"/>
              <p:cNvSpPr txBox="1"/>
              <p:nvPr/>
            </p:nvSpPr>
            <p:spPr>
              <a:xfrm>
                <a:off x="619741" y="3499735"/>
                <a:ext cx="8295660" cy="62799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s-ES" sz="1600" i="1" smtClean="0">
                              <a:latin typeface="Cambria Math" panose="02040503050406030204" pitchFamily="18" charset="0"/>
                            </a:rPr>
                          </m:ctrlPr>
                        </m:sSubPr>
                        <m:e>
                          <m:r>
                            <a:rPr lang="es-ES" sz="1600" b="0" i="1" smtClean="0">
                              <a:latin typeface="Cambria Math"/>
                              <a:ea typeface="Cambria Math"/>
                            </a:rPr>
                            <m:t>𝜆</m:t>
                          </m:r>
                        </m:e>
                        <m:sub>
                          <m:r>
                            <a:rPr lang="es-ES" sz="1600" b="0" i="1" smtClean="0">
                              <a:latin typeface="Cambria Math"/>
                            </a:rPr>
                            <m:t>𝑚</m:t>
                          </m:r>
                          <m:r>
                            <a:rPr lang="es-ES" sz="1600" b="0" i="1" smtClean="0">
                              <a:latin typeface="Cambria Math"/>
                            </a:rPr>
                            <m:t>á</m:t>
                          </m:r>
                          <m:r>
                            <a:rPr lang="es-ES" sz="1600" b="0" i="1" smtClean="0">
                              <a:latin typeface="Cambria Math"/>
                            </a:rPr>
                            <m:t>𝑥</m:t>
                          </m:r>
                        </m:sub>
                      </m:sSub>
                      <m:r>
                        <a:rPr lang="es-ES" sz="1600" b="0" i="1" smtClean="0">
                          <a:latin typeface="Cambria Math"/>
                        </a:rPr>
                        <m:t>·</m:t>
                      </m:r>
                      <m:r>
                        <a:rPr lang="es-ES" sz="1600" b="0" i="1" smtClean="0">
                          <a:latin typeface="Cambria Math"/>
                        </a:rPr>
                        <m:t>𝑇</m:t>
                      </m:r>
                      <m:r>
                        <a:rPr lang="es-ES" sz="1600" b="0" i="1" smtClean="0">
                          <a:latin typeface="Cambria Math"/>
                        </a:rPr>
                        <m:t>=2,898·</m:t>
                      </m:r>
                      <m:sSup>
                        <m:sSupPr>
                          <m:ctrlPr>
                            <a:rPr lang="es-ES" sz="1600" b="0" i="1" smtClean="0">
                              <a:latin typeface="Cambria Math" panose="02040503050406030204" pitchFamily="18" charset="0"/>
                            </a:rPr>
                          </m:ctrlPr>
                        </m:sSupPr>
                        <m:e>
                          <m:r>
                            <a:rPr lang="es-ES" sz="1600" b="0" i="1" smtClean="0">
                              <a:latin typeface="Cambria Math" panose="02040503050406030204" pitchFamily="18" charset="0"/>
                            </a:rPr>
                            <m:t>10</m:t>
                          </m:r>
                        </m:e>
                        <m:sup>
                          <m:r>
                            <a:rPr lang="es-ES" sz="1600" b="0" i="1" smtClean="0">
                              <a:latin typeface="Cambria Math" panose="02040503050406030204" pitchFamily="18" charset="0"/>
                            </a:rPr>
                            <m:t>−3</m:t>
                          </m:r>
                        </m:sup>
                      </m:sSup>
                      <m:r>
                        <a:rPr lang="es-ES" sz="1600" b="0" i="1" smtClean="0">
                          <a:latin typeface="Cambria Math"/>
                        </a:rPr>
                        <m:t> </m:t>
                      </m:r>
                      <m:r>
                        <a:rPr lang="es-ES" sz="1600" b="0" i="1" smtClean="0">
                          <a:latin typeface="Cambria Math"/>
                        </a:rPr>
                        <m:t>𝑚</m:t>
                      </m:r>
                      <m:r>
                        <a:rPr lang="es-ES" sz="1600" b="0" i="1" smtClean="0">
                          <a:latin typeface="Cambria Math" panose="02040503050406030204" pitchFamily="18" charset="0"/>
                        </a:rPr>
                        <m:t> </m:t>
                      </m:r>
                      <m:r>
                        <a:rPr lang="es-ES" sz="1600" b="0" i="1" smtClean="0">
                          <a:latin typeface="Cambria Math"/>
                        </a:rPr>
                        <m:t>𝐾</m:t>
                      </m:r>
                      <m:r>
                        <a:rPr lang="es-ES" sz="1600" b="0" i="1" smtClean="0">
                          <a:latin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     </m:t>
                      </m:r>
                      <m:r>
                        <a:rPr lang="es-ES" sz="1600" b="1" i="1" smtClean="0">
                          <a:latin typeface="Cambria Math" panose="02040503050406030204" pitchFamily="18" charset="0"/>
                          <a:ea typeface="Cambria Math" panose="02040503050406030204" pitchFamily="18" charset="0"/>
                        </a:rPr>
                        <m:t>𝑻</m:t>
                      </m:r>
                      <m:r>
                        <a:rPr lang="es-ES" sz="1600" b="0" i="1" smtClean="0">
                          <a:latin typeface="Cambria Math" panose="02040503050406030204" pitchFamily="18" charset="0"/>
                          <a:ea typeface="Cambria Math" panose="02040503050406030204" pitchFamily="18" charset="0"/>
                        </a:rPr>
                        <m:t>=</m:t>
                      </m:r>
                      <m:f>
                        <m:fPr>
                          <m:ctrlPr>
                            <a:rPr lang="es-ES" sz="1600" b="0" i="1" smtClean="0">
                              <a:latin typeface="Cambria Math" panose="02040503050406030204" pitchFamily="18" charset="0"/>
                              <a:ea typeface="Cambria Math" panose="02040503050406030204" pitchFamily="18" charset="0"/>
                            </a:rPr>
                          </m:ctrlPr>
                        </m:fPr>
                        <m:num>
                          <m:r>
                            <a:rPr lang="es-ES" sz="1600" i="1">
                              <a:latin typeface="Cambria Math"/>
                            </a:rPr>
                            <m:t>2</m:t>
                          </m:r>
                          <m:r>
                            <a:rPr lang="es-ES" sz="1600" i="1">
                              <a:latin typeface="Cambria Math" panose="02040503050406030204" pitchFamily="18" charset="0"/>
                            </a:rPr>
                            <m:t>,</m:t>
                          </m:r>
                          <m:r>
                            <a:rPr lang="es-ES" sz="1600" i="1">
                              <a:latin typeface="Cambria Math"/>
                            </a:rPr>
                            <m:t>89</m:t>
                          </m:r>
                          <m:r>
                            <a:rPr lang="es-ES" sz="1600" i="1">
                              <a:latin typeface="Cambria Math" panose="02040503050406030204" pitchFamily="18" charset="0"/>
                            </a:rPr>
                            <m:t>8·</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−3</m:t>
                              </m:r>
                            </m:sup>
                          </m:sSup>
                          <m:r>
                            <a:rPr lang="es-ES" sz="1600" i="1">
                              <a:latin typeface="Cambria Math"/>
                            </a:rPr>
                            <m:t> </m:t>
                          </m:r>
                          <m:r>
                            <a:rPr lang="es-ES" sz="1600" i="1">
                              <a:latin typeface="Cambria Math"/>
                            </a:rPr>
                            <m:t>𝑚</m:t>
                          </m:r>
                          <m:r>
                            <a:rPr lang="es-ES" sz="1600" b="0" i="1" smtClean="0">
                              <a:latin typeface="Cambria Math" panose="02040503050406030204" pitchFamily="18" charset="0"/>
                            </a:rPr>
                            <m:t> </m:t>
                          </m:r>
                          <m:r>
                            <a:rPr lang="es-ES" sz="1600" i="1">
                              <a:latin typeface="Cambria Math"/>
                            </a:rPr>
                            <m:t>𝐾</m:t>
                          </m:r>
                        </m:num>
                        <m:den>
                          <m:sSub>
                            <m:sSubPr>
                              <m:ctrlPr>
                                <a:rPr lang="es-ES" sz="1600" i="1">
                                  <a:latin typeface="Cambria Math" panose="02040503050406030204" pitchFamily="18" charset="0"/>
                                </a:rPr>
                              </m:ctrlPr>
                            </m:sSubPr>
                            <m:e>
                              <m:r>
                                <a:rPr lang="es-ES" sz="1600" i="1">
                                  <a:latin typeface="Cambria Math"/>
                                  <a:ea typeface="Cambria Math"/>
                                </a:rPr>
                                <m:t>𝜆</m:t>
                              </m:r>
                            </m:e>
                            <m:sub>
                              <m:r>
                                <a:rPr lang="es-ES" sz="1600" i="1">
                                  <a:latin typeface="Cambria Math"/>
                                </a:rPr>
                                <m:t>𝑚</m:t>
                              </m:r>
                              <m:r>
                                <a:rPr lang="es-ES" sz="1600" i="1">
                                  <a:latin typeface="Cambria Math"/>
                                </a:rPr>
                                <m:t>á</m:t>
                              </m:r>
                              <m:r>
                                <a:rPr lang="es-ES" sz="1600" i="1">
                                  <a:latin typeface="Cambria Math"/>
                                </a:rPr>
                                <m:t>𝑥</m:t>
                              </m:r>
                            </m:sub>
                          </m:sSub>
                        </m:den>
                      </m:f>
                      <m:r>
                        <a:rPr lang="es-ES" sz="1600" b="0" i="1" smtClean="0">
                          <a:latin typeface="Cambria Math" panose="02040503050406030204" pitchFamily="18" charset="0"/>
                          <a:ea typeface="Cambria Math" panose="02040503050406030204" pitchFamily="18" charset="0"/>
                        </a:rPr>
                        <m:t>=</m:t>
                      </m:r>
                      <m:f>
                        <m:fPr>
                          <m:ctrlPr>
                            <a:rPr lang="es-ES" sz="1600" b="0" i="1" smtClean="0">
                              <a:latin typeface="Cambria Math" panose="02040503050406030204" pitchFamily="18" charset="0"/>
                              <a:ea typeface="Cambria Math" panose="02040503050406030204" pitchFamily="18" charset="0"/>
                            </a:rPr>
                          </m:ctrlPr>
                        </m:fPr>
                        <m:num>
                          <m:r>
                            <a:rPr lang="es-ES" sz="1600" i="1">
                              <a:latin typeface="Cambria Math"/>
                            </a:rPr>
                            <m:t>2</m:t>
                          </m:r>
                          <m:r>
                            <a:rPr lang="es-ES" sz="1600" i="1">
                              <a:latin typeface="Cambria Math" panose="02040503050406030204" pitchFamily="18" charset="0"/>
                            </a:rPr>
                            <m:t>,</m:t>
                          </m:r>
                          <m:r>
                            <a:rPr lang="es-ES" sz="1600" i="1">
                              <a:latin typeface="Cambria Math"/>
                            </a:rPr>
                            <m:t>89</m:t>
                          </m:r>
                          <m:r>
                            <a:rPr lang="es-ES" sz="1600" i="1">
                              <a:latin typeface="Cambria Math" panose="02040503050406030204" pitchFamily="18" charset="0"/>
                            </a:rPr>
                            <m:t>8·</m:t>
                          </m:r>
                          <m:sSup>
                            <m:sSupPr>
                              <m:ctrlPr>
                                <a:rPr lang="es-ES" sz="1600" i="1">
                                  <a:latin typeface="Cambria Math" panose="02040503050406030204" pitchFamily="18" charset="0"/>
                                </a:rPr>
                              </m:ctrlPr>
                            </m:sSupPr>
                            <m:e>
                              <m:r>
                                <a:rPr lang="es-ES" sz="1600" i="1">
                                  <a:latin typeface="Cambria Math" panose="02040503050406030204" pitchFamily="18" charset="0"/>
                                </a:rPr>
                                <m:t>10</m:t>
                              </m:r>
                            </m:e>
                            <m:sup>
                              <m:r>
                                <a:rPr lang="es-ES" sz="1600" i="1">
                                  <a:latin typeface="Cambria Math" panose="02040503050406030204" pitchFamily="18" charset="0"/>
                                </a:rPr>
                                <m:t>−3</m:t>
                              </m:r>
                            </m:sup>
                          </m:sSup>
                          <m:r>
                            <a:rPr lang="es-ES" sz="1600" i="1">
                              <a:latin typeface="Cambria Math"/>
                            </a:rPr>
                            <m:t> </m:t>
                          </m:r>
                          <m:r>
                            <a:rPr lang="es-ES" sz="1600" i="1">
                              <a:latin typeface="Cambria Math"/>
                            </a:rPr>
                            <m:t>𝑚</m:t>
                          </m:r>
                          <m:r>
                            <a:rPr lang="es-ES" sz="1600" b="0" i="1" smtClean="0">
                              <a:latin typeface="Cambria Math" panose="02040503050406030204" pitchFamily="18" charset="0"/>
                            </a:rPr>
                            <m:t> </m:t>
                          </m:r>
                          <m:r>
                            <a:rPr lang="es-ES" sz="1600" i="1">
                              <a:latin typeface="Cambria Math"/>
                            </a:rPr>
                            <m:t>𝐾</m:t>
                          </m:r>
                        </m:num>
                        <m:den>
                          <m:r>
                            <a:rPr lang="es-ES" sz="1600" b="0" i="1" smtClean="0">
                              <a:latin typeface="Cambria Math" panose="02040503050406030204" pitchFamily="18" charset="0"/>
                              <a:ea typeface="Cambria Math" panose="02040503050406030204" pitchFamily="18" charset="0"/>
                            </a:rPr>
                            <m:t>600·</m:t>
                          </m:r>
                          <m:sSup>
                            <m:sSupPr>
                              <m:ctrlPr>
                                <a:rPr lang="es-ES" sz="1600" b="0" i="1" smtClean="0">
                                  <a:latin typeface="Cambria Math" panose="02040503050406030204" pitchFamily="18" charset="0"/>
                                  <a:ea typeface="Cambria Math" panose="02040503050406030204" pitchFamily="18" charset="0"/>
                                </a:rPr>
                              </m:ctrlPr>
                            </m:sSupPr>
                            <m:e>
                              <m:r>
                                <a:rPr lang="es-ES" sz="1600" b="0" i="1" smtClean="0">
                                  <a:latin typeface="Cambria Math" panose="02040503050406030204" pitchFamily="18" charset="0"/>
                                  <a:ea typeface="Cambria Math" panose="02040503050406030204" pitchFamily="18" charset="0"/>
                                </a:rPr>
                                <m:t>10</m:t>
                              </m:r>
                            </m:e>
                            <m:sup>
                              <m:r>
                                <a:rPr lang="es-ES" sz="1600" b="0" i="1" smtClean="0">
                                  <a:latin typeface="Cambria Math" panose="02040503050406030204" pitchFamily="18" charset="0"/>
                                  <a:ea typeface="Cambria Math" panose="02040503050406030204" pitchFamily="18" charset="0"/>
                                </a:rPr>
                                <m:t>−9</m:t>
                              </m:r>
                            </m:sup>
                          </m:sSup>
                          <m:r>
                            <a:rPr lang="es-ES" sz="1600" b="0" i="1" smtClean="0">
                              <a:latin typeface="Cambria Math" panose="02040503050406030204" pitchFamily="18" charset="0"/>
                              <a:ea typeface="Cambria Math" panose="02040503050406030204" pitchFamily="18" charset="0"/>
                            </a:rPr>
                            <m:t> </m:t>
                          </m:r>
                          <m:r>
                            <a:rPr lang="es-ES" sz="1600" b="0" i="1" smtClean="0">
                              <a:latin typeface="Cambria Math" panose="02040503050406030204" pitchFamily="18" charset="0"/>
                              <a:ea typeface="Cambria Math" panose="02040503050406030204" pitchFamily="18" charset="0"/>
                            </a:rPr>
                            <m:t>𝑚</m:t>
                          </m:r>
                        </m:den>
                      </m:f>
                      <m:r>
                        <a:rPr lang="es-ES" sz="1600" b="0" i="1" smtClean="0">
                          <a:latin typeface="Cambria Math" panose="02040503050406030204" pitchFamily="18" charset="0"/>
                          <a:ea typeface="Cambria Math" panose="02040503050406030204" pitchFamily="18" charset="0"/>
                        </a:rPr>
                        <m:t>=</m:t>
                      </m:r>
                      <m:r>
                        <a:rPr lang="es-ES" sz="1600" b="1" i="1" smtClean="0">
                          <a:latin typeface="Cambria Math" panose="02040503050406030204" pitchFamily="18" charset="0"/>
                          <a:ea typeface="Cambria Math" panose="02040503050406030204" pitchFamily="18" charset="0"/>
                        </a:rPr>
                        <m:t>𝟒𝟖𝟑𝟎</m:t>
                      </m:r>
                      <m:r>
                        <a:rPr lang="es-ES" sz="1600" b="1" i="1" smtClean="0">
                          <a:latin typeface="Cambria Math" panose="02040503050406030204" pitchFamily="18" charset="0"/>
                          <a:ea typeface="Cambria Math" panose="02040503050406030204" pitchFamily="18" charset="0"/>
                        </a:rPr>
                        <m:t> </m:t>
                      </m:r>
                      <m:r>
                        <a:rPr lang="es-ES" sz="1600" b="1" i="1" smtClean="0">
                          <a:latin typeface="Cambria Math" panose="02040503050406030204" pitchFamily="18" charset="0"/>
                          <a:ea typeface="Cambria Math" panose="02040503050406030204" pitchFamily="18" charset="0"/>
                        </a:rPr>
                        <m:t>𝑲</m:t>
                      </m:r>
                    </m:oMath>
                  </m:oMathPara>
                </a14:m>
                <a:endParaRPr lang="es-ES" sz="1600" b="1" dirty="0"/>
              </a:p>
            </p:txBody>
          </p:sp>
        </mc:Choice>
        <mc:Fallback xmlns="">
          <p:sp>
            <p:nvSpPr>
              <p:cNvPr id="21" name="6 CuadroTexto"/>
              <p:cNvSpPr txBox="1">
                <a:spLocks noRot="1" noChangeAspect="1" noMove="1" noResize="1" noEditPoints="1" noAdjustHandles="1" noChangeArrowheads="1" noChangeShapeType="1" noTextEdit="1"/>
              </p:cNvSpPr>
              <p:nvPr/>
            </p:nvSpPr>
            <p:spPr>
              <a:xfrm>
                <a:off x="619741" y="3499735"/>
                <a:ext cx="8295660" cy="627992"/>
              </a:xfrm>
              <a:prstGeom prst="rect">
                <a:avLst/>
              </a:prstGeom>
              <a:blipFill>
                <a:blip r:embed="rId2"/>
                <a:stretch>
                  <a:fillRect/>
                </a:stretch>
              </a:blipFill>
            </p:spPr>
            <p:txBody>
              <a:bodyPr/>
              <a:lstStyle/>
              <a:p>
                <a:r>
                  <a:rPr lang="es-ES">
                    <a:noFill/>
                  </a:rPr>
                  <a:t> </a:t>
                </a:r>
              </a:p>
            </p:txBody>
          </p:sp>
        </mc:Fallback>
      </mc:AlternateContent>
      <p:sp>
        <p:nvSpPr>
          <p:cNvPr id="22" name="CuadroTexto 21"/>
          <p:cNvSpPr txBox="1"/>
          <p:nvPr/>
        </p:nvSpPr>
        <p:spPr>
          <a:xfrm>
            <a:off x="362644" y="4221666"/>
            <a:ext cx="8387657" cy="830997"/>
          </a:xfrm>
          <a:prstGeom prst="rect">
            <a:avLst/>
          </a:prstGeom>
          <a:noFill/>
        </p:spPr>
        <p:txBody>
          <a:bodyPr wrap="square" rtlCol="0">
            <a:spAutoFit/>
          </a:bodyPr>
          <a:lstStyle/>
          <a:p>
            <a:pPr marL="266700" indent="-266700" algn="just"/>
            <a:r>
              <a:rPr lang="es-ES" sz="1600" dirty="0" smtClean="0"/>
              <a:t>b</a:t>
            </a:r>
            <a:r>
              <a:rPr lang="es-ES" sz="1600" dirty="0"/>
              <a:t>) En este caso aplicaremos la ley de Stefan-Boltzmann, que relaciona la energía emitida por la unidad </a:t>
            </a:r>
            <a:r>
              <a:rPr lang="es-ES" sz="1600" dirty="0" smtClean="0"/>
              <a:t>de tiempo </a:t>
            </a:r>
            <a:r>
              <a:rPr lang="es-ES" sz="1600" dirty="0"/>
              <a:t>por un cuerpo negro (potencia emitida) con su temperatura absoluta</a:t>
            </a:r>
            <a:r>
              <a:rPr lang="es-ES" sz="1600" dirty="0" smtClean="0"/>
              <a:t>:</a:t>
            </a:r>
            <a:endParaRPr lang="es-ES" sz="1600" dirty="0"/>
          </a:p>
        </p:txBody>
      </p:sp>
      <mc:AlternateContent xmlns:mc="http://schemas.openxmlformats.org/markup-compatibility/2006" xmlns:a14="http://schemas.microsoft.com/office/drawing/2010/main">
        <mc:Choice Requires="a14">
          <p:sp>
            <p:nvSpPr>
              <p:cNvPr id="23" name="5 CuadroTexto"/>
              <p:cNvSpPr txBox="1"/>
              <p:nvPr/>
            </p:nvSpPr>
            <p:spPr>
              <a:xfrm>
                <a:off x="619741" y="5146602"/>
                <a:ext cx="6261266" cy="3441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600" b="1" i="1" smtClean="0">
                          <a:latin typeface="Cambria Math"/>
                        </a:rPr>
                        <m:t>𝑰</m:t>
                      </m:r>
                      <m:r>
                        <a:rPr lang="es-ES" sz="1600" b="0" i="1" smtClean="0">
                          <a:latin typeface="Cambria Math"/>
                        </a:rPr>
                        <m:t>=</m:t>
                      </m:r>
                      <m:r>
                        <a:rPr lang="es-ES" sz="1600" b="0" i="1" smtClean="0">
                          <a:latin typeface="Cambria Math"/>
                          <a:ea typeface="Cambria Math"/>
                        </a:rPr>
                        <m:t>𝜎</m:t>
                      </m:r>
                      <m:sSup>
                        <m:sSupPr>
                          <m:ctrlPr>
                            <a:rPr lang="es-ES" sz="1600" b="0" i="1" smtClean="0">
                              <a:latin typeface="Cambria Math" panose="02040503050406030204" pitchFamily="18" charset="0"/>
                              <a:ea typeface="Cambria Math"/>
                            </a:rPr>
                          </m:ctrlPr>
                        </m:sSupPr>
                        <m:e>
                          <m:r>
                            <a:rPr lang="es-ES" sz="1600" b="0" i="1" smtClean="0">
                              <a:latin typeface="Cambria Math"/>
                              <a:ea typeface="Cambria Math"/>
                            </a:rPr>
                            <m:t>𝑇</m:t>
                          </m:r>
                        </m:e>
                        <m:sup>
                          <m:r>
                            <a:rPr lang="es-ES" sz="1600" b="0" i="1" smtClean="0">
                              <a:latin typeface="Cambria Math"/>
                              <a:ea typeface="Cambria Math"/>
                            </a:rPr>
                            <m:t>4</m:t>
                          </m:r>
                        </m:sup>
                      </m:sSup>
                      <m:r>
                        <a:rPr lang="es-ES" sz="1600" i="1">
                          <a:latin typeface="Cambria Math" panose="02040503050406030204" pitchFamily="18" charset="0"/>
                          <a:ea typeface="Cambria Math"/>
                        </a:rPr>
                        <m:t>=5,67·</m:t>
                      </m:r>
                      <m:sSup>
                        <m:sSupPr>
                          <m:ctrlPr>
                            <a:rPr lang="es-ES" sz="1600" i="1" smtClean="0">
                              <a:latin typeface="Cambria Math" panose="02040503050406030204" pitchFamily="18" charset="0"/>
                              <a:ea typeface="Cambria Math"/>
                            </a:rPr>
                          </m:ctrlPr>
                        </m:sSupPr>
                        <m:e>
                          <m:r>
                            <a:rPr lang="es-ES" sz="1600" b="0" i="1" smtClean="0">
                              <a:latin typeface="Cambria Math" panose="02040503050406030204" pitchFamily="18" charset="0"/>
                              <a:ea typeface="Cambria Math"/>
                            </a:rPr>
                            <m:t>10</m:t>
                          </m:r>
                        </m:e>
                        <m:sup>
                          <m:r>
                            <a:rPr lang="es-ES" sz="1600" b="0" i="1" smtClean="0">
                              <a:latin typeface="Cambria Math" panose="02040503050406030204" pitchFamily="18" charset="0"/>
                              <a:ea typeface="Cambria Math"/>
                            </a:rPr>
                            <m:t>−8</m:t>
                          </m:r>
                        </m:sup>
                      </m:sSup>
                      <m:r>
                        <a:rPr lang="es-ES" sz="1600" i="1">
                          <a:latin typeface="Cambria Math" panose="02040503050406030204" pitchFamily="18" charset="0"/>
                          <a:ea typeface="Cambria Math"/>
                        </a:rPr>
                        <m:t> </m:t>
                      </m:r>
                      <m:r>
                        <a:rPr lang="es-ES" sz="1600" i="1">
                          <a:latin typeface="Cambria Math" panose="02040503050406030204" pitchFamily="18" charset="0"/>
                          <a:ea typeface="Cambria Math"/>
                        </a:rPr>
                        <m:t>𝑊</m:t>
                      </m:r>
                      <m:r>
                        <a:rPr lang="es-ES" sz="1600" i="1">
                          <a:latin typeface="Cambria Math" panose="02040503050406030204" pitchFamily="18" charset="0"/>
                          <a:ea typeface="Cambria Math"/>
                        </a:rPr>
                        <m:t> </m:t>
                      </m:r>
                      <m:sSup>
                        <m:sSupPr>
                          <m:ctrlPr>
                            <a:rPr lang="es-ES" sz="1600" i="1" smtClean="0">
                              <a:latin typeface="Cambria Math" panose="02040503050406030204" pitchFamily="18" charset="0"/>
                              <a:ea typeface="Cambria Math"/>
                            </a:rPr>
                          </m:ctrlPr>
                        </m:sSupPr>
                        <m:e>
                          <m:r>
                            <a:rPr lang="es-ES" sz="1600" b="0" i="1" smtClean="0">
                              <a:latin typeface="Cambria Math" panose="02040503050406030204" pitchFamily="18" charset="0"/>
                              <a:ea typeface="Cambria Math"/>
                            </a:rPr>
                            <m:t>𝑚</m:t>
                          </m:r>
                        </m:e>
                        <m:sup>
                          <m:r>
                            <a:rPr lang="es-ES" sz="1600" b="0" i="1" smtClean="0">
                              <a:latin typeface="Cambria Math" panose="02040503050406030204" pitchFamily="18" charset="0"/>
                              <a:ea typeface="Cambria Math"/>
                            </a:rPr>
                            <m:t>−2</m:t>
                          </m:r>
                        </m:sup>
                      </m:sSup>
                      <m:r>
                        <a:rPr lang="es-ES" sz="1600" b="0" i="1" smtClean="0">
                          <a:latin typeface="Cambria Math" panose="02040503050406030204" pitchFamily="18" charset="0"/>
                          <a:ea typeface="Cambria Math"/>
                        </a:rPr>
                        <m:t> </m:t>
                      </m:r>
                      <m:sSup>
                        <m:sSupPr>
                          <m:ctrlPr>
                            <a:rPr lang="es-ES" sz="1600" b="0" i="1" smtClean="0">
                              <a:latin typeface="Cambria Math" panose="02040503050406030204" pitchFamily="18" charset="0"/>
                              <a:ea typeface="Cambria Math"/>
                            </a:rPr>
                          </m:ctrlPr>
                        </m:sSupPr>
                        <m:e>
                          <m:r>
                            <a:rPr lang="es-ES" sz="1600" b="0" i="1" smtClean="0">
                              <a:latin typeface="Cambria Math" panose="02040503050406030204" pitchFamily="18" charset="0"/>
                              <a:ea typeface="Cambria Math"/>
                            </a:rPr>
                            <m:t>𝐾</m:t>
                          </m:r>
                        </m:e>
                        <m:sup>
                          <m:r>
                            <a:rPr lang="es-ES" sz="1600" b="0" i="1" smtClean="0">
                              <a:latin typeface="Cambria Math" panose="02040503050406030204" pitchFamily="18" charset="0"/>
                              <a:ea typeface="Cambria Math"/>
                            </a:rPr>
                            <m:t>−4</m:t>
                          </m:r>
                        </m:sup>
                      </m:sSup>
                      <m:r>
                        <a:rPr lang="es-ES" sz="1600" b="0" i="1" smtClean="0">
                          <a:latin typeface="Cambria Math" panose="02040503050406030204" pitchFamily="18" charset="0"/>
                          <a:ea typeface="Cambria Math"/>
                        </a:rPr>
                        <m:t>·</m:t>
                      </m:r>
                      <m:sSup>
                        <m:sSupPr>
                          <m:ctrlPr>
                            <a:rPr lang="es-ES" sz="1600" b="0" i="1" smtClean="0">
                              <a:latin typeface="Cambria Math" panose="02040503050406030204" pitchFamily="18" charset="0"/>
                              <a:ea typeface="Cambria Math"/>
                            </a:rPr>
                          </m:ctrlPr>
                        </m:sSupPr>
                        <m:e>
                          <m:d>
                            <m:dPr>
                              <m:ctrlPr>
                                <a:rPr lang="es-ES" sz="1600" b="0" i="1" smtClean="0">
                                  <a:latin typeface="Cambria Math" panose="02040503050406030204" pitchFamily="18" charset="0"/>
                                  <a:ea typeface="Cambria Math"/>
                                </a:rPr>
                              </m:ctrlPr>
                            </m:dPr>
                            <m:e>
                              <m:r>
                                <a:rPr lang="es-ES" sz="1600" b="0" i="1">
                                  <a:latin typeface="Cambria Math" panose="02040503050406030204" pitchFamily="18" charset="0"/>
                                  <a:ea typeface="Cambria Math" panose="02040503050406030204" pitchFamily="18" charset="0"/>
                                </a:rPr>
                                <m:t>4830 </m:t>
                              </m:r>
                              <m:r>
                                <a:rPr lang="es-ES" sz="1600" b="0" i="1">
                                  <a:latin typeface="Cambria Math" panose="02040503050406030204" pitchFamily="18" charset="0"/>
                                  <a:ea typeface="Cambria Math" panose="02040503050406030204" pitchFamily="18" charset="0"/>
                                </a:rPr>
                                <m:t>𝐾</m:t>
                              </m:r>
                            </m:e>
                          </m:d>
                        </m:e>
                        <m:sup>
                          <m:r>
                            <a:rPr lang="es-ES" sz="1600" b="0" i="1" smtClean="0">
                              <a:latin typeface="Cambria Math" panose="02040503050406030204" pitchFamily="18" charset="0"/>
                              <a:ea typeface="Cambria Math"/>
                            </a:rPr>
                            <m:t>4</m:t>
                          </m:r>
                        </m:sup>
                      </m:sSup>
                      <m:r>
                        <a:rPr lang="es-ES" sz="1600" b="0" i="1" smtClean="0">
                          <a:latin typeface="Cambria Math" panose="02040503050406030204" pitchFamily="18" charset="0"/>
                          <a:ea typeface="Cambria Math"/>
                        </a:rPr>
                        <m:t>=</m:t>
                      </m:r>
                      <m:r>
                        <a:rPr lang="es-ES" sz="1600" b="1" i="1" smtClean="0">
                          <a:latin typeface="Cambria Math" panose="02040503050406030204" pitchFamily="18" charset="0"/>
                          <a:ea typeface="Cambria Math"/>
                        </a:rPr>
                        <m:t>𝟑</m:t>
                      </m:r>
                      <m:r>
                        <a:rPr lang="es-ES" sz="1600" b="1" i="1" smtClean="0">
                          <a:latin typeface="Cambria Math" panose="02040503050406030204" pitchFamily="18" charset="0"/>
                          <a:ea typeface="Cambria Math"/>
                        </a:rPr>
                        <m:t>,</m:t>
                      </m:r>
                      <m:r>
                        <a:rPr lang="es-ES" sz="1600" b="1" i="1" smtClean="0">
                          <a:latin typeface="Cambria Math" panose="02040503050406030204" pitchFamily="18" charset="0"/>
                          <a:ea typeface="Cambria Math"/>
                        </a:rPr>
                        <m:t>𝟎𝟗</m:t>
                      </m:r>
                      <m:r>
                        <a:rPr lang="es-ES" sz="1600" b="1" i="1" smtClean="0">
                          <a:latin typeface="Cambria Math" panose="02040503050406030204" pitchFamily="18" charset="0"/>
                          <a:ea typeface="Cambria Math"/>
                        </a:rPr>
                        <m:t>·</m:t>
                      </m:r>
                      <m:sSup>
                        <m:sSupPr>
                          <m:ctrlPr>
                            <a:rPr lang="es-ES" sz="1600" b="1" i="1" smtClean="0">
                              <a:latin typeface="Cambria Math" panose="02040503050406030204" pitchFamily="18" charset="0"/>
                              <a:ea typeface="Cambria Math"/>
                            </a:rPr>
                          </m:ctrlPr>
                        </m:sSupPr>
                        <m:e>
                          <m:r>
                            <a:rPr lang="es-ES" sz="1600" b="1" i="1" smtClean="0">
                              <a:latin typeface="Cambria Math" panose="02040503050406030204" pitchFamily="18" charset="0"/>
                              <a:ea typeface="Cambria Math"/>
                            </a:rPr>
                            <m:t>𝟏𝟎</m:t>
                          </m:r>
                        </m:e>
                        <m:sup>
                          <m:r>
                            <a:rPr lang="es-ES" sz="1600" b="1" i="1" smtClean="0">
                              <a:latin typeface="Cambria Math" panose="02040503050406030204" pitchFamily="18" charset="0"/>
                              <a:ea typeface="Cambria Math"/>
                            </a:rPr>
                            <m:t>𝟕</m:t>
                          </m:r>
                        </m:sup>
                      </m:sSup>
                      <m:r>
                        <a:rPr lang="es-ES" sz="1600" b="1" i="1" smtClean="0">
                          <a:latin typeface="Cambria Math" panose="02040503050406030204" pitchFamily="18" charset="0"/>
                          <a:ea typeface="Cambria Math"/>
                        </a:rPr>
                        <m:t> </m:t>
                      </m:r>
                      <m:r>
                        <a:rPr lang="es-ES" sz="1600" b="1" i="1" smtClean="0">
                          <a:latin typeface="Cambria Math" panose="02040503050406030204" pitchFamily="18" charset="0"/>
                          <a:ea typeface="Cambria Math"/>
                        </a:rPr>
                        <m:t>𝑾</m:t>
                      </m:r>
                      <m:r>
                        <a:rPr lang="es-ES" sz="1600" b="1" i="1" smtClean="0">
                          <a:latin typeface="Cambria Math" panose="02040503050406030204" pitchFamily="18" charset="0"/>
                          <a:ea typeface="Cambria Math"/>
                        </a:rPr>
                        <m:t> </m:t>
                      </m:r>
                      <m:sSup>
                        <m:sSupPr>
                          <m:ctrlPr>
                            <a:rPr lang="es-ES" sz="1600" b="1" i="1" smtClean="0">
                              <a:latin typeface="Cambria Math" panose="02040503050406030204" pitchFamily="18" charset="0"/>
                              <a:ea typeface="Cambria Math"/>
                            </a:rPr>
                          </m:ctrlPr>
                        </m:sSupPr>
                        <m:e>
                          <m:r>
                            <a:rPr lang="es-ES" sz="1600" b="1" i="1" smtClean="0">
                              <a:latin typeface="Cambria Math" panose="02040503050406030204" pitchFamily="18" charset="0"/>
                              <a:ea typeface="Cambria Math"/>
                            </a:rPr>
                            <m:t>𝒎</m:t>
                          </m:r>
                        </m:e>
                        <m:sup>
                          <m:r>
                            <a:rPr lang="es-ES" sz="1600" b="1" i="1" smtClean="0">
                              <a:latin typeface="Cambria Math" panose="02040503050406030204" pitchFamily="18" charset="0"/>
                              <a:ea typeface="Cambria Math"/>
                            </a:rPr>
                            <m:t>−</m:t>
                          </m:r>
                          <m:r>
                            <a:rPr lang="es-ES" sz="1600" b="1" i="1" smtClean="0">
                              <a:latin typeface="Cambria Math" panose="02040503050406030204" pitchFamily="18" charset="0"/>
                              <a:ea typeface="Cambria Math"/>
                            </a:rPr>
                            <m:t>𝟐</m:t>
                          </m:r>
                        </m:sup>
                      </m:sSup>
                    </m:oMath>
                  </m:oMathPara>
                </a14:m>
                <a:endParaRPr lang="es-ES" sz="1600" b="1" dirty="0"/>
              </a:p>
            </p:txBody>
          </p:sp>
        </mc:Choice>
        <mc:Fallback xmlns="">
          <p:sp>
            <p:nvSpPr>
              <p:cNvPr id="23" name="5 CuadroTexto"/>
              <p:cNvSpPr txBox="1">
                <a:spLocks noRot="1" noChangeAspect="1" noMove="1" noResize="1" noEditPoints="1" noAdjustHandles="1" noChangeArrowheads="1" noChangeShapeType="1" noTextEdit="1"/>
              </p:cNvSpPr>
              <p:nvPr/>
            </p:nvSpPr>
            <p:spPr>
              <a:xfrm>
                <a:off x="619741" y="5146602"/>
                <a:ext cx="6261266" cy="344133"/>
              </a:xfrm>
              <a:prstGeom prst="rect">
                <a:avLst/>
              </a:prstGeom>
              <a:blipFill>
                <a:blip r:embed="rId3"/>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87323659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unito">
      <a:majorFont>
        <a:latin typeface="Nunito Sans"/>
        <a:ea typeface=""/>
        <a:cs typeface=""/>
      </a:majorFont>
      <a:minorFont>
        <a:latin typeface="Nunito Sans"/>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5268</TotalTime>
  <Words>10102</Words>
  <Application>Microsoft Office PowerPoint</Application>
  <PresentationFormat>Presentación en pantalla (4:3)</PresentationFormat>
  <Paragraphs>620</Paragraphs>
  <Slides>63</Slides>
  <Notes>0</Notes>
  <HiddenSlides>0</HiddenSlides>
  <MMClips>2</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63</vt:i4>
      </vt:variant>
    </vt:vector>
  </HeadingPairs>
  <TitlesOfParts>
    <vt:vector size="77" baseType="lpstr">
      <vt:lpstr>Arial</vt:lpstr>
      <vt:lpstr>Calibri</vt:lpstr>
      <vt:lpstr>Cambria Math</vt:lpstr>
      <vt:lpstr>Comic Sans MS</vt:lpstr>
      <vt:lpstr>Euclid Symbol</vt:lpstr>
      <vt:lpstr>FontAwesome</vt:lpstr>
      <vt:lpstr>Nunito Sans</vt:lpstr>
      <vt:lpstr>Segoe UI</vt:lpstr>
      <vt:lpstr>Segoe UI Emoji</vt:lpstr>
      <vt:lpstr>Symbol</vt:lpstr>
      <vt:lpstr>Webdings</vt:lpstr>
      <vt:lpstr>Wingdings</vt:lpstr>
      <vt:lpstr>Wingdings 3</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Rafael Artacho Cañadas</dc:creator>
  <cp:lastModifiedBy>Rafael Artacho Cañadas</cp:lastModifiedBy>
  <cp:revision>443</cp:revision>
  <dcterms:created xsi:type="dcterms:W3CDTF">2017-11-25T07:07:06Z</dcterms:created>
  <dcterms:modified xsi:type="dcterms:W3CDTF">2025-07-25T08:37:11Z</dcterms:modified>
</cp:coreProperties>
</file>