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84" r:id="rId3"/>
    <p:sldId id="357" r:id="rId4"/>
    <p:sldId id="436" r:id="rId5"/>
    <p:sldId id="371" r:id="rId6"/>
    <p:sldId id="437" r:id="rId7"/>
    <p:sldId id="493" r:id="rId8"/>
    <p:sldId id="438" r:id="rId9"/>
    <p:sldId id="494" r:id="rId10"/>
    <p:sldId id="374" r:id="rId11"/>
    <p:sldId id="375" r:id="rId12"/>
    <p:sldId id="441" r:id="rId13"/>
    <p:sldId id="442" r:id="rId14"/>
    <p:sldId id="495" r:id="rId15"/>
    <p:sldId id="496" r:id="rId16"/>
    <p:sldId id="497" r:id="rId17"/>
    <p:sldId id="498" r:id="rId18"/>
    <p:sldId id="499" r:id="rId19"/>
    <p:sldId id="443" r:id="rId20"/>
    <p:sldId id="444" r:id="rId21"/>
    <p:sldId id="500" r:id="rId22"/>
    <p:sldId id="501" r:id="rId23"/>
    <p:sldId id="502" r:id="rId24"/>
    <p:sldId id="445" r:id="rId25"/>
    <p:sldId id="446" r:id="rId26"/>
    <p:sldId id="447" r:id="rId27"/>
    <p:sldId id="448" r:id="rId28"/>
    <p:sldId id="449" r:id="rId29"/>
    <p:sldId id="450" r:id="rId30"/>
    <p:sldId id="451" r:id="rId31"/>
    <p:sldId id="452" r:id="rId32"/>
    <p:sldId id="453" r:id="rId33"/>
    <p:sldId id="454" r:id="rId34"/>
    <p:sldId id="455" r:id="rId35"/>
    <p:sldId id="503" r:id="rId36"/>
    <p:sldId id="32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99FF"/>
    <a:srgbClr val="660066"/>
    <a:srgbClr val="FF33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660"/>
  </p:normalViewPr>
  <p:slideViewPr>
    <p:cSldViewPr snapToGrid="0">
      <p:cViewPr varScale="1">
        <p:scale>
          <a:sx n="75" d="100"/>
          <a:sy n="75"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16.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a:solidFill>
                <a:srgbClr val="FF0000"/>
              </a:solidFill>
            </a:ln>
          </c:spPr>
          <c:marker>
            <c:symbol val="none"/>
          </c:marker>
          <c:cat>
            <c:numRef>
              <c:f>Hoja1!$A$2:$A$12</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cat>
          <c:val>
            <c:numRef>
              <c:f>Hoja1!$B$2:$B$12</c:f>
              <c:numCache>
                <c:formatCode>General</c:formatCode>
                <c:ptCount val="11"/>
                <c:pt idx="0">
                  <c:v>1</c:v>
                </c:pt>
                <c:pt idx="1">
                  <c:v>1.0050378152592121</c:v>
                </c:pt>
                <c:pt idx="2">
                  <c:v>1.0206207261596576</c:v>
                </c:pt>
                <c:pt idx="3">
                  <c:v>1.0482848367219182</c:v>
                </c:pt>
                <c:pt idx="4">
                  <c:v>1.091089451179962</c:v>
                </c:pt>
                <c:pt idx="5">
                  <c:v>1.1547005383792517</c:v>
                </c:pt>
                <c:pt idx="6">
                  <c:v>1.25</c:v>
                </c:pt>
                <c:pt idx="7">
                  <c:v>1.4002800840280099</c:v>
                </c:pt>
                <c:pt idx="8">
                  <c:v>1.6666666666666665</c:v>
                </c:pt>
                <c:pt idx="9">
                  <c:v>2.2941573387056167</c:v>
                </c:pt>
              </c:numCache>
            </c:numRef>
          </c:val>
          <c:smooth val="0"/>
          <c:extLst>
            <c:ext xmlns:c16="http://schemas.microsoft.com/office/drawing/2014/chart" uri="{C3380CC4-5D6E-409C-BE32-E72D297353CC}">
              <c16:uniqueId val="{00000000-8855-4542-BD27-017657690EF3}"/>
            </c:ext>
          </c:extLst>
        </c:ser>
        <c:dLbls>
          <c:showLegendKey val="0"/>
          <c:showVal val="0"/>
          <c:showCatName val="0"/>
          <c:showSerName val="0"/>
          <c:showPercent val="0"/>
          <c:showBubbleSize val="0"/>
        </c:dLbls>
        <c:smooth val="0"/>
        <c:axId val="-1006619072"/>
        <c:axId val="-755970944"/>
      </c:lineChart>
      <c:catAx>
        <c:axId val="-1006619072"/>
        <c:scaling>
          <c:orientation val="minMax"/>
        </c:scaling>
        <c:delete val="0"/>
        <c:axPos val="b"/>
        <c:numFmt formatCode="General" sourceLinked="1"/>
        <c:majorTickMark val="out"/>
        <c:minorTickMark val="none"/>
        <c:tickLblPos val="nextTo"/>
        <c:txPr>
          <a:bodyPr/>
          <a:lstStyle/>
          <a:p>
            <a:pPr>
              <a:defRPr sz="1000"/>
            </a:pPr>
            <a:endParaRPr lang="es-ES"/>
          </a:p>
        </c:txPr>
        <c:crossAx val="-755970944"/>
        <c:crosses val="autoZero"/>
        <c:auto val="1"/>
        <c:lblAlgn val="ctr"/>
        <c:lblOffset val="100"/>
        <c:noMultiLvlLbl val="0"/>
      </c:catAx>
      <c:valAx>
        <c:axId val="-755970944"/>
        <c:scaling>
          <c:orientation val="minMax"/>
          <c:max val="2.5"/>
        </c:scaling>
        <c:delete val="0"/>
        <c:axPos val="l"/>
        <c:majorGridlines/>
        <c:numFmt formatCode="General" sourceLinked="1"/>
        <c:majorTickMark val="out"/>
        <c:minorTickMark val="none"/>
        <c:tickLblPos val="nextTo"/>
        <c:txPr>
          <a:bodyPr/>
          <a:lstStyle/>
          <a:p>
            <a:pPr>
              <a:defRPr sz="1000"/>
            </a:pPr>
            <a:endParaRPr lang="es-ES"/>
          </a:p>
        </c:txPr>
        <c:crossAx val="-1006619072"/>
        <c:crosses val="autoZero"/>
        <c:crossBetween val="midCat"/>
      </c:valAx>
    </c:plotArea>
    <c:plotVisOnly val="1"/>
    <c:dispBlanksAs val="gap"/>
    <c:showDLblsOverMax val="0"/>
  </c:chart>
  <c:txPr>
    <a:bodyPr/>
    <a:lstStyle/>
    <a:p>
      <a:pPr>
        <a:defRPr sz="1800"/>
      </a:pPr>
      <a:endParaRPr lang="es-E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8F8D7-557D-4F1D-B56D-DC46477EF97B}" type="datetimeFigureOut">
              <a:rPr lang="es-ES" smtClean="0"/>
              <a:t>25/07/2025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4BB57-768C-4E80-9E4D-133551E8284E}" type="slidenum">
              <a:rPr lang="es-ES" smtClean="0"/>
              <a:t>‹Nº›</a:t>
            </a:fld>
            <a:endParaRPr lang="es-ES"/>
          </a:p>
        </p:txBody>
      </p:sp>
    </p:spTree>
    <p:extLst>
      <p:ext uri="{BB962C8B-B14F-4D97-AF65-F5344CB8AC3E}">
        <p14:creationId xmlns:p14="http://schemas.microsoft.com/office/powerpoint/2010/main" val="33735747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DF924-6E06-49EF-A8DE-50D50EBC2EFA}" type="datetimeFigureOut">
              <a:rPr lang="es-ES" smtClean="0"/>
              <a:t>25/07/2025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2BD3-B4DF-432B-995C-E1CF55AA4FEB}" type="slidenum">
              <a:rPr lang="es-ES" smtClean="0"/>
              <a:t>‹Nº›</a:t>
            </a:fld>
            <a:endParaRPr lang="es-ES"/>
          </a:p>
        </p:txBody>
      </p:sp>
    </p:spTree>
    <p:extLst>
      <p:ext uri="{BB962C8B-B14F-4D97-AF65-F5344CB8AC3E}">
        <p14:creationId xmlns:p14="http://schemas.microsoft.com/office/powerpoint/2010/main" val="10870959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21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493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12"/>
          <p:cNvSpPr/>
          <p:nvPr userDrawn="1"/>
        </p:nvSpPr>
        <p:spPr>
          <a:xfrm>
            <a:off x="4382638" y="549321"/>
            <a:ext cx="4761362" cy="2873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p:cNvSpPr/>
          <p:nvPr userDrawn="1"/>
        </p:nvSpPr>
        <p:spPr>
          <a:xfrm>
            <a:off x="551421" y="267661"/>
            <a:ext cx="4296804" cy="288912"/>
          </a:xfrm>
          <a:prstGeom prst="parallelogram">
            <a:avLst>
              <a:gd name="adj" fmla="val 773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aralelogramo 10"/>
          <p:cNvSpPr/>
          <p:nvPr userDrawn="1"/>
        </p:nvSpPr>
        <p:spPr>
          <a:xfrm>
            <a:off x="324988" y="549321"/>
            <a:ext cx="4313688" cy="287315"/>
          </a:xfrm>
          <a:prstGeom prst="parallelogram">
            <a:avLst>
              <a:gd name="adj" fmla="val 8135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riángulo rectángulo 6"/>
          <p:cNvSpPr/>
          <p:nvPr userDrawn="1"/>
        </p:nvSpPr>
        <p:spPr>
          <a:xfrm flipV="1">
            <a:off x="0" y="0"/>
            <a:ext cx="1064525" cy="137842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isósceles 7"/>
          <p:cNvSpPr/>
          <p:nvPr userDrawn="1"/>
        </p:nvSpPr>
        <p:spPr>
          <a:xfrm>
            <a:off x="855047" y="0"/>
            <a:ext cx="416541" cy="270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userDrawn="1"/>
        </p:nvSpPr>
        <p:spPr>
          <a:xfrm>
            <a:off x="0" y="0"/>
            <a:ext cx="866775" cy="338554"/>
          </a:xfrm>
          <a:prstGeom prst="rect">
            <a:avLst/>
          </a:prstGeom>
          <a:noFill/>
        </p:spPr>
        <p:txBody>
          <a:bodyPr wrap="square" rtlCol="0">
            <a:spAutoFit/>
          </a:bodyPr>
          <a:lstStyle/>
          <a:p>
            <a:r>
              <a:rPr lang="es-ES" sz="1600" b="1" dirty="0" smtClean="0">
                <a:solidFill>
                  <a:schemeClr val="bg1"/>
                </a:solidFill>
              </a:rPr>
              <a:t>FÍSICA</a:t>
            </a:r>
            <a:endParaRPr lang="es-ES" sz="1600" b="1" dirty="0">
              <a:solidFill>
                <a:schemeClr val="bg1"/>
              </a:solidFill>
            </a:endParaRPr>
          </a:p>
        </p:txBody>
      </p:sp>
      <p:sp>
        <p:nvSpPr>
          <p:cNvPr id="16" name="CuadroTexto 15"/>
          <p:cNvSpPr txBox="1"/>
          <p:nvPr userDrawn="1"/>
        </p:nvSpPr>
        <p:spPr>
          <a:xfrm>
            <a:off x="0" y="237985"/>
            <a:ext cx="393700" cy="338554"/>
          </a:xfrm>
          <a:prstGeom prst="rect">
            <a:avLst/>
          </a:prstGeom>
          <a:noFill/>
        </p:spPr>
        <p:txBody>
          <a:bodyPr wrap="square" rtlCol="0">
            <a:spAutoFit/>
          </a:bodyPr>
          <a:lstStyle/>
          <a:p>
            <a:r>
              <a:rPr lang="es-ES" sz="1600" b="1" dirty="0" smtClean="0">
                <a:solidFill>
                  <a:schemeClr val="bg1"/>
                </a:solidFill>
              </a:rPr>
              <a:t>2º</a:t>
            </a:r>
            <a:endParaRPr lang="es-ES" sz="1600" b="1" dirty="0">
              <a:solidFill>
                <a:schemeClr val="bg1"/>
              </a:solidFill>
            </a:endParaRPr>
          </a:p>
        </p:txBody>
      </p:sp>
      <p:sp>
        <p:nvSpPr>
          <p:cNvPr id="17" name="Rectángulo 16"/>
          <p:cNvSpPr/>
          <p:nvPr userDrawn="1"/>
        </p:nvSpPr>
        <p:spPr>
          <a:xfrm>
            <a:off x="0" y="6629400"/>
            <a:ext cx="9144000" cy="2285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userDrawn="1"/>
        </p:nvSpPr>
        <p:spPr>
          <a:xfrm>
            <a:off x="-66675" y="6642556"/>
            <a:ext cx="2415654" cy="184666"/>
          </a:xfrm>
          <a:prstGeom prst="rect">
            <a:avLst/>
          </a:prstGeom>
          <a:noFill/>
        </p:spPr>
        <p:txBody>
          <a:bodyPr wrap="square" tIns="0" bIns="0" rtlCol="0">
            <a:spAutoFit/>
          </a:bodyPr>
          <a:lstStyle/>
          <a:p>
            <a:r>
              <a:rPr lang="es-ES" sz="1200" dirty="0" smtClean="0">
                <a:solidFill>
                  <a:schemeClr val="bg1"/>
                </a:solidFill>
              </a:rPr>
              <a:t>Rafael Artacho Cañadas</a:t>
            </a:r>
            <a:endParaRPr lang="es-ES" sz="1200" dirty="0">
              <a:solidFill>
                <a:schemeClr val="bg1"/>
              </a:solidFill>
            </a:endParaRPr>
          </a:p>
        </p:txBody>
      </p:sp>
      <p:sp>
        <p:nvSpPr>
          <p:cNvPr id="20" name="CuadroTexto 19"/>
          <p:cNvSpPr txBox="1"/>
          <p:nvPr userDrawn="1"/>
        </p:nvSpPr>
        <p:spPr>
          <a:xfrm>
            <a:off x="8120417" y="6642556"/>
            <a:ext cx="928047" cy="184666"/>
          </a:xfrm>
          <a:prstGeom prst="rect">
            <a:avLst/>
          </a:prstGeom>
          <a:noFill/>
        </p:spPr>
        <p:txBody>
          <a:bodyPr wrap="square" lIns="0" tIns="0" rIns="0" bIns="0" rtlCol="0">
            <a:spAutoFit/>
          </a:bodyPr>
          <a:lstStyle/>
          <a:p>
            <a:pPr algn="r"/>
            <a:fld id="{97ADD3B9-7012-4487-87AB-CEB091580AB4}" type="slidenum">
              <a:rPr lang="es-ES" sz="1200" smtClean="0">
                <a:solidFill>
                  <a:schemeClr val="bg1"/>
                </a:solidFill>
              </a:rPr>
              <a:pPr algn="r"/>
              <a:t>‹Nº›</a:t>
            </a:fld>
            <a:r>
              <a:rPr lang="es-ES" sz="1200" dirty="0" smtClean="0">
                <a:solidFill>
                  <a:schemeClr val="bg1"/>
                </a:solidFill>
              </a:rPr>
              <a:t> de 36</a:t>
            </a:r>
            <a:endParaRPr lang="es-ES" sz="1200" dirty="0">
              <a:solidFill>
                <a:schemeClr val="bg1"/>
              </a:solidFill>
            </a:endParaRPr>
          </a:p>
        </p:txBody>
      </p:sp>
      <p:sp>
        <p:nvSpPr>
          <p:cNvPr id="19" name="CuadroTexto 18"/>
          <p:cNvSpPr txBox="1"/>
          <p:nvPr userDrawn="1"/>
        </p:nvSpPr>
        <p:spPr>
          <a:xfrm>
            <a:off x="855048" y="303118"/>
            <a:ext cx="4245590" cy="246221"/>
          </a:xfrm>
          <a:prstGeom prst="rect">
            <a:avLst/>
          </a:prstGeom>
          <a:noFill/>
        </p:spPr>
        <p:txBody>
          <a:bodyPr wrap="square" lIns="0" tIns="0" rIns="0" bIns="0" rtlCol="0">
            <a:spAutoFit/>
          </a:bodyPr>
          <a:lstStyle/>
          <a:p>
            <a:r>
              <a:rPr lang="es-ES" sz="1600" b="1" dirty="0" smtClean="0">
                <a:solidFill>
                  <a:schemeClr val="bg1"/>
                </a:solidFill>
              </a:rPr>
              <a:t>Bloque 4: FÍSICA RELATIVISTA,</a:t>
            </a:r>
            <a:r>
              <a:rPr lang="es-ES" sz="1600" b="1" baseline="0" dirty="0" smtClean="0">
                <a:solidFill>
                  <a:schemeClr val="bg1"/>
                </a:solidFill>
              </a:rPr>
              <a:t> …</a:t>
            </a:r>
            <a:endParaRPr lang="es-ES" sz="1600" b="1" dirty="0">
              <a:solidFill>
                <a:schemeClr val="bg1"/>
              </a:solidFill>
            </a:endParaRPr>
          </a:p>
        </p:txBody>
      </p:sp>
      <p:sp>
        <p:nvSpPr>
          <p:cNvPr id="21" name="CuadroTexto 20"/>
          <p:cNvSpPr txBox="1"/>
          <p:nvPr userDrawn="1"/>
        </p:nvSpPr>
        <p:spPr>
          <a:xfrm>
            <a:off x="616044" y="584010"/>
            <a:ext cx="3282856" cy="246221"/>
          </a:xfrm>
          <a:prstGeom prst="rect">
            <a:avLst/>
          </a:prstGeom>
          <a:noFill/>
        </p:spPr>
        <p:txBody>
          <a:bodyPr wrap="square" lIns="0" tIns="0" rIns="0" bIns="0" rtlCol="0">
            <a:spAutoFit/>
          </a:bodyPr>
          <a:lstStyle/>
          <a:p>
            <a:r>
              <a:rPr lang="es-ES" sz="1600" b="1" dirty="0" smtClean="0"/>
              <a:t>10. PRINCIPIOS</a:t>
            </a:r>
            <a:r>
              <a:rPr lang="es-ES" sz="1600" b="1" baseline="0" dirty="0" smtClean="0"/>
              <a:t> DE RELATIVIDAD</a:t>
            </a:r>
            <a:endParaRPr lang="es-ES" sz="1600" b="1" dirty="0"/>
          </a:p>
        </p:txBody>
      </p:sp>
      <p:grpSp>
        <p:nvGrpSpPr>
          <p:cNvPr id="22" name="Grupo 21"/>
          <p:cNvGrpSpPr/>
          <p:nvPr userDrawn="1"/>
        </p:nvGrpSpPr>
        <p:grpSpPr>
          <a:xfrm>
            <a:off x="8730106" y="90849"/>
            <a:ext cx="318358" cy="430887"/>
            <a:chOff x="7081997" y="86271"/>
            <a:chExt cx="318358" cy="430887"/>
          </a:xfrm>
        </p:grpSpPr>
        <p:grpSp>
          <p:nvGrpSpPr>
            <p:cNvPr id="23" name="Grupo 22"/>
            <p:cNvGrpSpPr/>
            <p:nvPr/>
          </p:nvGrpSpPr>
          <p:grpSpPr>
            <a:xfrm>
              <a:off x="7081997" y="86271"/>
              <a:ext cx="318358" cy="284811"/>
              <a:chOff x="7077234" y="158271"/>
              <a:chExt cx="318358" cy="284811"/>
            </a:xfrm>
          </p:grpSpPr>
          <p:sp>
            <p:nvSpPr>
              <p:cNvPr id="25" name="Rectángulo redondeado 24"/>
              <p:cNvSpPr/>
              <p:nvPr/>
            </p:nvSpPr>
            <p:spPr>
              <a:xfrm>
                <a:off x="7110413" y="262510"/>
                <a:ext cx="252000" cy="180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riángulo isósceles 25"/>
              <p:cNvSpPr/>
              <p:nvPr/>
            </p:nvSpPr>
            <p:spPr>
              <a:xfrm>
                <a:off x="7110413" y="202743"/>
                <a:ext cx="252000" cy="72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dondear rectángulo de esquina del mismo lado 26"/>
              <p:cNvSpPr/>
              <p:nvPr/>
            </p:nvSpPr>
            <p:spPr>
              <a:xfrm>
                <a:off x="7200413" y="335082"/>
                <a:ext cx="72000" cy="1080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p:cNvCxnSpPr/>
              <p:nvPr/>
            </p:nvCxnSpPr>
            <p:spPr>
              <a:xfrm flipV="1">
                <a:off x="7077234" y="159809"/>
                <a:ext cx="159179"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flipV="1">
                <a:off x="7236414" y="159809"/>
                <a:ext cx="159178"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ángulo redondeado 29"/>
              <p:cNvSpPr/>
              <p:nvPr/>
            </p:nvSpPr>
            <p:spPr>
              <a:xfrm>
                <a:off x="7293143" y="158271"/>
                <a:ext cx="45719" cy="54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4" name="CuadroTexto 23">
              <a:hlinkClick r:id="rId4" action="ppaction://hlinksldjump"/>
            </p:cNvPr>
            <p:cNvSpPr txBox="1"/>
            <p:nvPr/>
          </p:nvSpPr>
          <p:spPr>
            <a:xfrm>
              <a:off x="7109731" y="86271"/>
              <a:ext cx="262892" cy="430887"/>
            </a:xfrm>
            <a:prstGeom prst="rect">
              <a:avLst/>
            </a:prstGeom>
            <a:noFill/>
          </p:spPr>
          <p:txBody>
            <a:bodyPr wrap="none" lIns="0" tIns="0" rIns="0" bIns="0" rtlCol="0">
              <a:spAutoFit/>
            </a:bodyPr>
            <a:lstStyle/>
            <a:p>
              <a:endParaRPr lang="es-ES" sz="700" dirty="0" smtClean="0">
                <a:solidFill>
                  <a:srgbClr val="0070C0"/>
                </a:solidFill>
              </a:endParaRPr>
            </a:p>
            <a:p>
              <a:endParaRPr lang="es-ES" sz="700" dirty="0">
                <a:solidFill>
                  <a:srgbClr val="0070C0"/>
                </a:solidFill>
              </a:endParaRPr>
            </a:p>
            <a:p>
              <a:endParaRPr lang="es-ES" sz="700" dirty="0" smtClean="0">
                <a:solidFill>
                  <a:srgbClr val="0070C0"/>
                </a:solidFill>
              </a:endParaRPr>
            </a:p>
            <a:p>
              <a:r>
                <a:rPr lang="es-ES" sz="700" dirty="0" smtClean="0">
                  <a:solidFill>
                    <a:srgbClr val="0070C0"/>
                  </a:solidFill>
                </a:rPr>
                <a:t>INICIO</a:t>
              </a:r>
              <a:endParaRPr lang="es-ES" sz="700" dirty="0">
                <a:solidFill>
                  <a:srgbClr val="0070C0"/>
                </a:solidFill>
              </a:endParaRPr>
            </a:p>
          </p:txBody>
        </p:sp>
      </p:grpSp>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55" y="561792"/>
            <a:ext cx="273600" cy="288000"/>
          </a:xfrm>
          <a:prstGeom prst="rect">
            <a:avLst/>
          </a:prstGeom>
        </p:spPr>
      </p:pic>
    </p:spTree>
    <p:extLst>
      <p:ext uri="{BB962C8B-B14F-4D97-AF65-F5344CB8AC3E}">
        <p14:creationId xmlns:p14="http://schemas.microsoft.com/office/powerpoint/2010/main" val="33753243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5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2.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control" Target="../activeX/activeX2.xml"/><Relationship Id="rId7" Type="http://schemas.openxmlformats.org/officeDocument/2006/relationships/image" Target="../media/image58.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5.wmf"/><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control" Target="../activeX/activeX4.xml"/><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slideLayout" Target="../slideLayouts/slideLayout2.xml"/><Relationship Id="rId9" Type="http://schemas.openxmlformats.org/officeDocument/2006/relationships/image" Target="../media/image67.png"/><Relationship Id="rId14" Type="http://schemas.openxmlformats.org/officeDocument/2006/relationships/image" Target="../media/image55.wmf"/></Relationships>
</file>

<file path=ppt/slides/_rels/slide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3" Type="http://schemas.openxmlformats.org/officeDocument/2006/relationships/slide" Target="slide5.xml"/><Relationship Id="rId7" Type="http://schemas.openxmlformats.org/officeDocument/2006/relationships/slide" Target="slide14.xml"/><Relationship Id="rId12" Type="http://schemas.openxmlformats.org/officeDocument/2006/relationships/slide" Target="slide24.xml"/><Relationship Id="rId17" Type="http://schemas.openxmlformats.org/officeDocument/2006/relationships/slide" Target="slide33.xml"/><Relationship Id="rId2" Type="http://schemas.openxmlformats.org/officeDocument/2006/relationships/slide" Target="slide3.xml"/><Relationship Id="rId16"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2.xml"/><Relationship Id="rId5" Type="http://schemas.openxmlformats.org/officeDocument/2006/relationships/slide" Target="slide12.xml"/><Relationship Id="rId15" Type="http://schemas.openxmlformats.org/officeDocument/2006/relationships/slide" Target="slide29.xml"/><Relationship Id="rId10" Type="http://schemas.openxmlformats.org/officeDocument/2006/relationships/slide" Target="slide20.xml"/><Relationship Id="rId4" Type="http://schemas.openxmlformats.org/officeDocument/2006/relationships/slide" Target="slide11.xml"/><Relationship Id="rId9" Type="http://schemas.openxmlformats.org/officeDocument/2006/relationships/slide" Target="slide17.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ontrol" Target="../activeX/activeX6.xml"/><Relationship Id="rId7" Type="http://schemas.openxmlformats.org/officeDocument/2006/relationships/image" Target="../media/image59.jpeg"/><Relationship Id="rId2" Type="http://schemas.openxmlformats.org/officeDocument/2006/relationships/control" Target="../activeX/activeX5.xml"/><Relationship Id="rId1" Type="http://schemas.openxmlformats.org/officeDocument/2006/relationships/vmlDrawing" Target="../drawings/vmlDrawing3.vml"/><Relationship Id="rId6" Type="http://schemas.openxmlformats.org/officeDocument/2006/relationships/image" Target="../media/image58.gif"/><Relationship Id="rId11" Type="http://schemas.openxmlformats.org/officeDocument/2006/relationships/image" Target="../media/image55.wmf"/><Relationship Id="rId5" Type="http://schemas.openxmlformats.org/officeDocument/2006/relationships/image" Target="../media/image57.png"/><Relationship Id="rId10" Type="http://schemas.openxmlformats.org/officeDocument/2006/relationships/image" Target="../media/image75.png"/><Relationship Id="rId4" Type="http://schemas.openxmlformats.org/officeDocument/2006/relationships/slideLayout" Target="../slideLayouts/slideLayout2.xml"/><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60.wmf"/><Relationship Id="rId2" Type="http://schemas.openxmlformats.org/officeDocument/2006/relationships/control" Target="../activeX/activeX7.xml"/><Relationship Id="rId1" Type="http://schemas.openxmlformats.org/officeDocument/2006/relationships/vmlDrawing" Target="../drawings/vmlDrawing4.vml"/><Relationship Id="rId6" Type="http://schemas.openxmlformats.org/officeDocument/2006/relationships/image" Target="../media/image55.wmf"/><Relationship Id="rId5" Type="http://schemas.openxmlformats.org/officeDocument/2006/relationships/slideLayout" Target="../slideLayouts/slideLayout2.xml"/><Relationship Id="rId4" Type="http://schemas.openxmlformats.org/officeDocument/2006/relationships/control" Target="../activeX/activeX9.xml"/></Relationships>
</file>

<file path=ppt/slides/_rels/slide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ontrol" Target="../activeX/activeX11.xml"/><Relationship Id="rId7" Type="http://schemas.openxmlformats.org/officeDocument/2006/relationships/image" Target="../media/image80.png"/><Relationship Id="rId2" Type="http://schemas.openxmlformats.org/officeDocument/2006/relationships/control" Target="../activeX/activeX10.xml"/><Relationship Id="rId1" Type="http://schemas.openxmlformats.org/officeDocument/2006/relationships/vmlDrawing" Target="../drawings/vmlDrawing5.vml"/><Relationship Id="rId6" Type="http://schemas.openxmlformats.org/officeDocument/2006/relationships/image" Target="../media/image79.png"/><Relationship Id="rId5" Type="http://schemas.openxmlformats.org/officeDocument/2006/relationships/image" Target="../media/image8.jpg"/><Relationship Id="rId4" Type="http://schemas.openxmlformats.org/officeDocument/2006/relationships/slideLayout" Target="../slideLayouts/slideLayout2.xml"/><Relationship Id="rId9" Type="http://schemas.openxmlformats.org/officeDocument/2006/relationships/image" Target="../media/image55.wmf"/></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ontrol" Target="../activeX/activeX13.xml"/><Relationship Id="rId7" Type="http://schemas.openxmlformats.org/officeDocument/2006/relationships/image" Target="../media/image84.png"/><Relationship Id="rId2" Type="http://schemas.openxmlformats.org/officeDocument/2006/relationships/control" Target="../activeX/activeX12.xml"/><Relationship Id="rId1" Type="http://schemas.openxmlformats.org/officeDocument/2006/relationships/vmlDrawing" Target="../drawings/vmlDrawing6.v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55.wmf"/><Relationship Id="rId4" Type="http://schemas.openxmlformats.org/officeDocument/2006/relationships/slideLayout" Target="../slideLayouts/slideLayout2.xml"/><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90.png"/><Relationship Id="rId2" Type="http://schemas.openxmlformats.org/officeDocument/2006/relationships/control" Target="../activeX/activeX14.xml"/><Relationship Id="rId1" Type="http://schemas.openxmlformats.org/officeDocument/2006/relationships/vmlDrawing" Target="../drawings/vmlDrawing7.v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55.wmf"/><Relationship Id="rId4" Type="http://schemas.openxmlformats.org/officeDocument/2006/relationships/image" Target="../media/image87.png"/><Relationship Id="rId9" Type="http://schemas.openxmlformats.org/officeDocument/2006/relationships/image" Target="../media/image92.png"/></Relationships>
</file>

<file path=ppt/slides/_rels/slide2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5.xml"/><Relationship Id="rId1" Type="http://schemas.openxmlformats.org/officeDocument/2006/relationships/vmlDrawing" Target="../drawings/vmlDrawing8.vml"/><Relationship Id="rId6" Type="http://schemas.openxmlformats.org/officeDocument/2006/relationships/image" Target="../media/image55.wmf"/><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slideLayout" Target="../slideLayouts/slideLayout2.xml"/><Relationship Id="rId7" Type="http://schemas.openxmlformats.org/officeDocument/2006/relationships/chart" Target="../charts/chart1.xml"/><Relationship Id="rId2" Type="http://schemas.openxmlformats.org/officeDocument/2006/relationships/control" Target="../activeX/activeX16.xml"/><Relationship Id="rId1" Type="http://schemas.openxmlformats.org/officeDocument/2006/relationships/vmlDrawing" Target="../drawings/vmlDrawing9.v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s.wikipedia.org/wiki/Planeta" TargetMode="External"/><Relationship Id="rId7" Type="http://schemas.openxmlformats.org/officeDocument/2006/relationships/image" Target="../media/image61.png"/><Relationship Id="rId2" Type="http://schemas.openxmlformats.org/officeDocument/2006/relationships/hyperlink" Target="http://es.wikipedia.org/wiki/%C3%93rbita" TargetMode="External"/><Relationship Id="rId1" Type="http://schemas.openxmlformats.org/officeDocument/2006/relationships/slideLayout" Target="../slideLayouts/slideLayout2.xml"/><Relationship Id="rId6" Type="http://schemas.openxmlformats.org/officeDocument/2006/relationships/hyperlink" Target="http://es.wikipedia.org/wiki/Mercurio_(planeta)#Avance_del_perihelio" TargetMode="External"/><Relationship Id="rId5" Type="http://schemas.openxmlformats.org/officeDocument/2006/relationships/hyperlink" Target="http://es.wikipedia.org/wiki/Mercurio_(planeta)" TargetMode="External"/><Relationship Id="rId4" Type="http://schemas.openxmlformats.org/officeDocument/2006/relationships/hyperlink" Target="http://es.wikipedia.org/wiki/Elip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s.wikipedia.org/wiki/Arthur_Eddington" TargetMode="External"/><Relationship Id="rId2" Type="http://schemas.openxmlformats.org/officeDocument/2006/relationships/hyperlink" Target="http://es.wikipedia.org/wiki/Eclipse_de_Sol" TargetMode="External"/><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35.xml.rels><?xml version="1.0" encoding="UTF-8" standalone="yes"?>
<Relationships xmlns="http://schemas.openxmlformats.org/package/2006/relationships"><Relationship Id="rId3" Type="http://schemas.openxmlformats.org/officeDocument/2006/relationships/hyperlink" Target="http://es.wikipedia.org/wiki/Universidad_de_Harvard" TargetMode="External"/><Relationship Id="rId2" Type="http://schemas.openxmlformats.org/officeDocument/2006/relationships/hyperlink" Target="http://es.wikipedia.org/w/index.php?title=Experimento_de_Pound-_Rebka&amp;action=edit&amp;redlink=1" TargetMode="Externa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6.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0.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2413"/>
            <a:ext cx="5006426" cy="3187685"/>
          </a:xfrm>
          <a:prstGeom prst="rect">
            <a:avLst/>
          </a:prstGeom>
        </p:spPr>
      </p:pic>
      <p:sp>
        <p:nvSpPr>
          <p:cNvPr id="4" name="Triángulo rectángulo 3"/>
          <p:cNvSpPr/>
          <p:nvPr/>
        </p:nvSpPr>
        <p:spPr>
          <a:xfrm flipV="1">
            <a:off x="0" y="-1"/>
            <a:ext cx="2838734" cy="469483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a:off x="1978925" y="0"/>
            <a:ext cx="1719617" cy="141936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0" y="6509982"/>
            <a:ext cx="9144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0" y="441847"/>
            <a:ext cx="2232736" cy="830997"/>
          </a:xfrm>
          <a:prstGeom prst="rect">
            <a:avLst/>
          </a:prstGeom>
          <a:noFill/>
        </p:spPr>
        <p:txBody>
          <a:bodyPr wrap="square" rtlCol="0">
            <a:spAutoFit/>
          </a:bodyPr>
          <a:lstStyle/>
          <a:p>
            <a:r>
              <a:rPr lang="es-ES" sz="4800" b="1" dirty="0" smtClean="0">
                <a:solidFill>
                  <a:schemeClr val="bg1"/>
                </a:solidFill>
              </a:rPr>
              <a:t>FÍSICA</a:t>
            </a:r>
            <a:endParaRPr lang="es-ES" sz="4800" b="1" dirty="0">
              <a:solidFill>
                <a:schemeClr val="bg1"/>
              </a:solidFill>
            </a:endParaRPr>
          </a:p>
        </p:txBody>
      </p:sp>
      <p:sp>
        <p:nvSpPr>
          <p:cNvPr id="9" name="CuadroTexto 8"/>
          <p:cNvSpPr txBox="1"/>
          <p:nvPr/>
        </p:nvSpPr>
        <p:spPr>
          <a:xfrm>
            <a:off x="0" y="1202711"/>
            <a:ext cx="1978925" cy="523220"/>
          </a:xfrm>
          <a:prstGeom prst="rect">
            <a:avLst/>
          </a:prstGeom>
          <a:noFill/>
        </p:spPr>
        <p:txBody>
          <a:bodyPr wrap="square" rtlCol="0">
            <a:spAutoFit/>
          </a:bodyPr>
          <a:lstStyle/>
          <a:p>
            <a:r>
              <a:rPr lang="es-ES" sz="2800" b="1" dirty="0" smtClean="0">
                <a:solidFill>
                  <a:schemeClr val="bg1"/>
                </a:solidFill>
              </a:rPr>
              <a:t>2º CURSO</a:t>
            </a:r>
            <a:endParaRPr lang="es-ES" sz="2800" b="1" dirty="0">
              <a:solidFill>
                <a:schemeClr val="bg1"/>
              </a:solidFill>
            </a:endParaRPr>
          </a:p>
        </p:txBody>
      </p:sp>
      <p:sp>
        <p:nvSpPr>
          <p:cNvPr id="16" name="CuadroTexto 15"/>
          <p:cNvSpPr txBox="1"/>
          <p:nvPr/>
        </p:nvSpPr>
        <p:spPr>
          <a:xfrm>
            <a:off x="3698542" y="410176"/>
            <a:ext cx="5431808" cy="615553"/>
          </a:xfrm>
          <a:prstGeom prst="rect">
            <a:avLst/>
          </a:prstGeom>
          <a:noFill/>
        </p:spPr>
        <p:txBody>
          <a:bodyPr wrap="square" lIns="0" tIns="0" rIns="0" bIns="0" rtlCol="0">
            <a:spAutoFit/>
          </a:bodyPr>
          <a:lstStyle/>
          <a:p>
            <a:r>
              <a:rPr lang="es-ES" sz="2000" b="1" dirty="0" smtClean="0"/>
              <a:t>BLOQUE </a:t>
            </a:r>
            <a:r>
              <a:rPr lang="es-ES" sz="2000" b="1" dirty="0"/>
              <a:t>4</a:t>
            </a:r>
            <a:r>
              <a:rPr lang="es-ES" sz="2000" b="1" dirty="0" smtClean="0"/>
              <a:t>: </a:t>
            </a:r>
            <a:r>
              <a:rPr lang="es-ES" sz="2000" b="1" dirty="0" smtClean="0">
                <a:solidFill>
                  <a:srgbClr val="0070C0"/>
                </a:solidFill>
              </a:rPr>
              <a:t>FÍSICA RELATIVISTA, CUÁNTICA</a:t>
            </a:r>
          </a:p>
          <a:p>
            <a:r>
              <a:rPr lang="es-ES" sz="2000" b="1" dirty="0" smtClean="0">
                <a:solidFill>
                  <a:srgbClr val="0070C0"/>
                </a:solidFill>
              </a:rPr>
              <a:t>NUCLEAR Y DE PARTÍCULAS</a:t>
            </a:r>
            <a:endParaRPr lang="es-ES" sz="2000" b="1" dirty="0">
              <a:solidFill>
                <a:srgbClr val="0070C0"/>
              </a:solidFill>
            </a:endParaRPr>
          </a:p>
        </p:txBody>
      </p:sp>
      <p:sp>
        <p:nvSpPr>
          <p:cNvPr id="18" name="CuadroTexto 17"/>
          <p:cNvSpPr txBox="1"/>
          <p:nvPr/>
        </p:nvSpPr>
        <p:spPr>
          <a:xfrm>
            <a:off x="136476" y="4986740"/>
            <a:ext cx="8829723" cy="1200329"/>
          </a:xfrm>
          <a:prstGeom prst="rect">
            <a:avLst/>
          </a:prstGeom>
          <a:noFill/>
        </p:spPr>
        <p:txBody>
          <a:bodyPr wrap="square" rtlCol="0">
            <a:spAutoFit/>
          </a:bodyPr>
          <a:lstStyle/>
          <a:p>
            <a:pPr algn="just"/>
            <a:r>
              <a:rPr lang="es-ES" dirty="0">
                <a:solidFill>
                  <a:schemeClr val="bg1">
                    <a:lumMod val="50000"/>
                  </a:schemeClr>
                </a:solidFill>
              </a:rPr>
              <a:t>Sistemas de referencia inercial y no inercial. La Relatividad en la Mecánica Clásica. Limitaciones de la </a:t>
            </a:r>
            <a:r>
              <a:rPr lang="es-ES" dirty="0" smtClean="0">
                <a:solidFill>
                  <a:schemeClr val="bg1">
                    <a:lumMod val="50000"/>
                  </a:schemeClr>
                </a:solidFill>
              </a:rPr>
              <a:t>Física clásica</a:t>
            </a:r>
            <a:r>
              <a:rPr lang="es-ES" dirty="0">
                <a:solidFill>
                  <a:schemeClr val="bg1">
                    <a:lumMod val="50000"/>
                  </a:schemeClr>
                </a:solidFill>
              </a:rPr>
              <a:t>. Experimento de Michelson-Morley. Principios fundamentales de la Relatividad especial y sus </a:t>
            </a:r>
            <a:r>
              <a:rPr lang="es-ES" dirty="0" smtClean="0">
                <a:solidFill>
                  <a:schemeClr val="bg1">
                    <a:lumMod val="50000"/>
                  </a:schemeClr>
                </a:solidFill>
              </a:rPr>
              <a:t>consecuencias: contracción </a:t>
            </a:r>
            <a:r>
              <a:rPr lang="es-ES" dirty="0">
                <a:solidFill>
                  <a:schemeClr val="bg1">
                    <a:lumMod val="50000"/>
                  </a:schemeClr>
                </a:solidFill>
              </a:rPr>
              <a:t>de la longitud, dilatación del tiempo, energía y masa relativistas. Postulados de Einstein.</a:t>
            </a:r>
          </a:p>
        </p:txBody>
      </p:sp>
      <p:sp>
        <p:nvSpPr>
          <p:cNvPr id="19" name="CuadroTexto 18"/>
          <p:cNvSpPr txBox="1"/>
          <p:nvPr/>
        </p:nvSpPr>
        <p:spPr>
          <a:xfrm>
            <a:off x="6997700" y="6519446"/>
            <a:ext cx="2146300" cy="307777"/>
          </a:xfrm>
          <a:prstGeom prst="rect">
            <a:avLst/>
          </a:prstGeom>
          <a:noFill/>
        </p:spPr>
        <p:txBody>
          <a:bodyPr wrap="square" rtlCol="0">
            <a:spAutoFit/>
          </a:bodyPr>
          <a:lstStyle/>
          <a:p>
            <a:r>
              <a:rPr lang="es-ES" sz="1400" dirty="0" smtClean="0">
                <a:solidFill>
                  <a:schemeClr val="bg1"/>
                </a:solidFill>
              </a:rPr>
              <a:t>Rafael Artacho Cañadas</a:t>
            </a:r>
            <a:endParaRPr lang="es-ES" sz="1400" dirty="0">
              <a:solidFill>
                <a:schemeClr val="bg1"/>
              </a:solidFill>
            </a:endParaRPr>
          </a:p>
        </p:txBody>
      </p:sp>
      <p:sp>
        <p:nvSpPr>
          <p:cNvPr id="3" name="Rectángulo 2"/>
          <p:cNvSpPr/>
          <p:nvPr/>
        </p:nvSpPr>
        <p:spPr>
          <a:xfrm>
            <a:off x="3690598" y="978806"/>
            <a:ext cx="5453402" cy="369332"/>
          </a:xfrm>
          <a:prstGeom prst="rect">
            <a:avLst/>
          </a:prstGeom>
        </p:spPr>
        <p:txBody>
          <a:bodyPr wrap="square" lIns="0" tIns="0" rIns="0" bIns="0">
            <a:spAutoFit/>
          </a:bodyPr>
          <a:lstStyle/>
          <a:p>
            <a:r>
              <a:rPr lang="es-ES" sz="2400" b="1" dirty="0" smtClean="0">
                <a:solidFill>
                  <a:srgbClr val="00B0F0"/>
                </a:solidFill>
              </a:rPr>
              <a:t>10. PRINCIPIOS DE RELATIVIDAD</a:t>
            </a:r>
            <a:endParaRPr lang="es-ES" sz="2400" b="1" dirty="0">
              <a:solidFill>
                <a:srgbClr val="00B0F0"/>
              </a:solidFill>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76" y="1793638"/>
            <a:ext cx="648000" cy="648000"/>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r="23355"/>
          <a:stretch/>
        </p:blipFill>
        <p:spPr>
          <a:xfrm>
            <a:off x="5006425" y="1423204"/>
            <a:ext cx="4137575" cy="3186894"/>
          </a:xfrm>
          <a:prstGeom prst="rect">
            <a:avLst/>
          </a:prstGeom>
        </p:spPr>
      </p:pic>
    </p:spTree>
    <p:extLst>
      <p:ext uri="{BB962C8B-B14F-4D97-AF65-F5344CB8AC3E}">
        <p14:creationId xmlns:p14="http://schemas.microsoft.com/office/powerpoint/2010/main" val="1172257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3264035923"/>
                  </p:ext>
                </p:extLst>
              </p:nvPr>
            </p:nvGraphicFramePr>
            <p:xfrm>
              <a:off x="508000" y="1206500"/>
              <a:ext cx="8178801" cy="2990088"/>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1.</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lnSpc>
                              <a:spcPct val="100000"/>
                            </a:lnSpc>
                          </a:pPr>
                          <a:r>
                            <a:rPr lang="es-ES" sz="1600" i="0" dirty="0" smtClean="0">
                              <a:latin typeface="+mn-lt"/>
                            </a:rPr>
                            <a:t>Una trainera emplea 10 minutos en recorrer 4 km cuando navega a favor de la corriente. Esos mismos 4 km los recorre en 24 minutos al navegar a contracorriente. ¿Cuál es la velocidad de la trainera y la de la corriente con respecto a un observador que se halla en reposo en la orilla?</a:t>
                          </a:r>
                        </a:p>
                        <a:p>
                          <a:pPr marL="0" indent="0" algn="just">
                            <a:lnSpc>
                              <a:spcPct val="100000"/>
                            </a:lnSpc>
                          </a:pPr>
                          <a:r>
                            <a:rPr lang="es-ES" sz="1600" b="1" i="0" dirty="0" smtClean="0">
                              <a:latin typeface="+mn-lt"/>
                            </a:rPr>
                            <a:t>Sol</a:t>
                          </a:r>
                          <a:r>
                            <a:rPr lang="es-ES" sz="1600" i="0" dirty="0" smtClean="0">
                              <a:latin typeface="+mn-lt"/>
                            </a:rPr>
                            <a:t>: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𝑡𝑟𝑎𝑖𝑛𝑒𝑟𝑎</m:t>
                                  </m:r>
                                </m:sub>
                              </m:sSub>
                              <m:r>
                                <a:rPr lang="es-ES" sz="1600" b="0" i="1" smtClean="0">
                                  <a:latin typeface="Cambria Math" panose="02040503050406030204" pitchFamily="18" charset="0"/>
                                </a:rPr>
                                <m:t>=17 </m:t>
                              </m:r>
                              <m:r>
                                <a:rPr lang="es-ES" sz="1600" b="0" i="1" smtClean="0">
                                  <a:latin typeface="Cambria Math" panose="02040503050406030204" pitchFamily="18" charset="0"/>
                                </a:rPr>
                                <m:t>𝑘𝑚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h</m:t>
                                  </m:r>
                                </m:e>
                                <m:sup>
                                  <m:r>
                                    <a:rPr lang="es-ES" sz="1600" b="0" i="1" smtClean="0">
                                      <a:latin typeface="Cambria Math" panose="02040503050406030204" pitchFamily="18" charset="0"/>
                                    </a:rPr>
                                    <m:t>−1</m:t>
                                  </m:r>
                                </m:sup>
                              </m:sSup>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𝑐𝑜𝑟𝑟𝑖𝑒𝑛𝑡𝑒</m:t>
                                  </m:r>
                                </m:sub>
                              </m:sSub>
                              <m:r>
                                <a:rPr lang="es-ES" sz="1600" b="0" i="1" smtClean="0">
                                  <a:latin typeface="Cambria Math" panose="02040503050406030204" pitchFamily="18" charset="0"/>
                                </a:rPr>
                                <m:t>=7 </m:t>
                              </m:r>
                              <m:r>
                                <a:rPr lang="es-ES" sz="1600" b="0" i="1" smtClean="0">
                                  <a:latin typeface="Cambria Math" panose="02040503050406030204" pitchFamily="18" charset="0"/>
                                </a:rPr>
                                <m:t>𝑘𝑚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h</m:t>
                                  </m:r>
                                </m:e>
                                <m:sup>
                                  <m:r>
                                    <a:rPr lang="es-ES" sz="1600" b="0" i="1" smtClean="0">
                                      <a:latin typeface="Cambria Math" panose="02040503050406030204" pitchFamily="18" charset="0"/>
                                    </a:rPr>
                                    <m:t>−1</m:t>
                                  </m:r>
                                </m:sup>
                              </m:sSup>
                            </m:oMath>
                          </a14:m>
                          <a:endParaRPr lang="es-ES" sz="1600" i="0" dirty="0" smtClean="0">
                            <a:latin typeface="+mn-lt"/>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b="0" dirty="0" smtClean="0">
                              <a:solidFill>
                                <a:schemeClr val="tx1"/>
                              </a:solidFill>
                              <a:latin typeface="+mn-lt"/>
                            </a:rPr>
                            <a:t>2.</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r>
                            <a:rPr lang="es-ES" sz="1600" i="0" dirty="0" smtClean="0">
                              <a:latin typeface="+mn-lt"/>
                            </a:rPr>
                            <a:t>La posición de una partícula según el sistema O es </a:t>
                          </a:r>
                          <a14:m>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d>
                                <m:dPr>
                                  <m:ctrlPr>
                                    <a:rPr lang="es-ES" sz="1600" b="0" i="1" smtClean="0">
                                      <a:latin typeface="Cambria Math" panose="02040503050406030204" pitchFamily="18" charset="0"/>
                                    </a:rPr>
                                  </m:ctrlPr>
                                </m:dPr>
                                <m:e>
                                  <m:r>
                                    <a:rPr lang="es-ES" sz="1600" b="0" i="1" smtClean="0">
                                      <a:latin typeface="Cambria Math"/>
                                    </a:rPr>
                                    <m:t>4</m:t>
                                  </m:r>
                                  <m:sSup>
                                    <m:sSupPr>
                                      <m:ctrlPr>
                                        <a:rPr lang="es-ES" sz="1600" b="0" i="1" smtClean="0">
                                          <a:latin typeface="Cambria Math" panose="02040503050406030204" pitchFamily="18" charset="0"/>
                                        </a:rPr>
                                      </m:ctrlPr>
                                    </m:sSupPr>
                                    <m:e>
                                      <m:r>
                                        <a:rPr lang="es-ES" sz="1600" b="0" i="1" smtClean="0">
                                          <a:latin typeface="Cambria Math"/>
                                        </a:rPr>
                                        <m:t>𝑡</m:t>
                                      </m:r>
                                    </m:e>
                                    <m:sup>
                                      <m:r>
                                        <a:rPr lang="es-ES" sz="1600" b="0" i="1" smtClean="0">
                                          <a:latin typeface="Cambria Math"/>
                                        </a:rPr>
                                        <m:t>2</m:t>
                                      </m:r>
                                    </m:sup>
                                  </m:sSup>
                                  <m:r>
                                    <a:rPr lang="es-ES" sz="1600" b="0" i="1" smtClean="0">
                                      <a:latin typeface="Cambria Math"/>
                                    </a:rPr>
                                    <m:t>−2</m:t>
                                  </m:r>
                                  <m:r>
                                    <a:rPr lang="es-ES" sz="1600" b="0" i="1" smtClean="0">
                                      <a:latin typeface="Cambria Math"/>
                                    </a:rPr>
                                    <m:t>𝑡</m:t>
                                  </m:r>
                                </m:e>
                              </m:d>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sSup>
                                <m:sSupPr>
                                  <m:ctrlPr>
                                    <a:rPr lang="es-ES" sz="1600" b="0" i="1" smtClean="0">
                                      <a:latin typeface="Cambria Math" panose="02040503050406030204" pitchFamily="18" charset="0"/>
                                    </a:rPr>
                                  </m:ctrlPr>
                                </m:sSupPr>
                                <m:e>
                                  <m:r>
                                    <a:rPr lang="es-ES" sz="1600" b="0" i="1" smtClean="0">
                                      <a:latin typeface="Cambria Math"/>
                                    </a:rPr>
                                    <m:t>𝑡</m:t>
                                  </m:r>
                                </m:e>
                                <m:sup>
                                  <m:r>
                                    <a:rPr lang="es-ES" sz="1600" b="0" i="1" smtClean="0">
                                      <a:latin typeface="Cambria Math"/>
                                    </a:rPr>
                                    <m:t>3</m:t>
                                  </m:r>
                                </m:sup>
                              </m:sSup>
                              <m:acc>
                                <m:accPr>
                                  <m:chr m:val="̂"/>
                                  <m:ctrlPr>
                                    <a:rPr lang="es-ES" sz="1600" b="0" i="1" smtClean="0">
                                      <a:latin typeface="Cambria Math" panose="02040503050406030204" pitchFamily="18" charset="0"/>
                                    </a:rPr>
                                  </m:ctrlPr>
                                </m:accPr>
                                <m:e>
                                  <m:r>
                                    <a:rPr lang="es-ES" sz="1600" b="0" i="1" smtClean="0">
                                      <a:latin typeface="Cambria Math"/>
                                    </a:rPr>
                                    <m:t>𝑗</m:t>
                                  </m:r>
                                </m:e>
                              </m:acc>
                              <m:r>
                                <a:rPr lang="es-ES" sz="1600" b="0" i="1" smtClean="0">
                                  <a:latin typeface="Cambria Math"/>
                                </a:rPr>
                                <m:t>+2</m:t>
                              </m:r>
                              <m:acc>
                                <m:accPr>
                                  <m:chr m:val="̂"/>
                                  <m:ctrlPr>
                                    <a:rPr lang="es-ES" sz="1600" b="0" i="1" smtClean="0">
                                      <a:latin typeface="Cambria Math" panose="02040503050406030204" pitchFamily="18" charset="0"/>
                                    </a:rPr>
                                  </m:ctrlPr>
                                </m:accPr>
                                <m:e>
                                  <m:r>
                                    <a:rPr lang="es-ES" sz="1600" b="0" i="1" smtClean="0">
                                      <a:latin typeface="Cambria Math"/>
                                    </a:rPr>
                                    <m:t>𝑘</m:t>
                                  </m:r>
                                </m:e>
                              </m:acc>
                            </m:oMath>
                          </a14:m>
                          <a:r>
                            <a:rPr lang="es-ES" sz="1600" i="0" dirty="0" smtClean="0">
                              <a:latin typeface="+mn-lt"/>
                            </a:rPr>
                            <a:t>̂ m, mientras que con respecto a O’ es </a:t>
                          </a:r>
                          <a14:m>
                            <m:oMath xmlns:m="http://schemas.openxmlformats.org/officeDocument/2006/math">
                              <m:sSup>
                                <m:sSupPr>
                                  <m:ctrlPr>
                                    <a:rPr lang="es-ES" sz="1600" b="0" i="1" smtClean="0">
                                      <a:latin typeface="Cambria Math" panose="02040503050406030204" pitchFamily="18" charset="0"/>
                                    </a:rPr>
                                  </m:ctrlPr>
                                </m:sSupPr>
                                <m:e>
                                  <m:acc>
                                    <m:accPr>
                                      <m:chr m:val="⃗"/>
                                      <m:ctrlPr>
                                        <a:rPr lang="es-ES" sz="1600" i="1">
                                          <a:latin typeface="Cambria Math" panose="02040503050406030204" pitchFamily="18" charset="0"/>
                                        </a:rPr>
                                      </m:ctrlPr>
                                    </m:accPr>
                                    <m:e>
                                      <m:r>
                                        <a:rPr lang="es-ES" sz="1600" i="1">
                                          <a:latin typeface="Cambria Math"/>
                                        </a:rPr>
                                        <m:t>𝑟</m:t>
                                      </m:r>
                                    </m:e>
                                  </m:acc>
                                </m:e>
                                <m:sup>
                                  <m:r>
                                    <a:rPr lang="es-ES" sz="1600" b="0" i="1" smtClean="0">
                                      <a:latin typeface="Cambria Math"/>
                                    </a:rPr>
                                    <m:t>′</m:t>
                                  </m:r>
                                </m:sup>
                              </m:sSup>
                              <m:r>
                                <a:rPr lang="es-ES" sz="1600" i="1">
                                  <a:latin typeface="Cambria Math"/>
                                </a:rPr>
                                <m:t>=</m:t>
                              </m:r>
                              <m:d>
                                <m:dPr>
                                  <m:ctrlPr>
                                    <a:rPr lang="es-ES" sz="1600" i="1">
                                      <a:latin typeface="Cambria Math" panose="02040503050406030204" pitchFamily="18" charset="0"/>
                                    </a:rPr>
                                  </m:ctrlPr>
                                </m:dPr>
                                <m:e>
                                  <m:r>
                                    <a:rPr lang="es-ES" sz="1600" i="1">
                                      <a:latin typeface="Cambria Math"/>
                                    </a:rPr>
                                    <m:t>4</m:t>
                                  </m:r>
                                  <m:sSup>
                                    <m:sSupPr>
                                      <m:ctrlPr>
                                        <a:rPr lang="es-ES" sz="1600" i="1">
                                          <a:latin typeface="Cambria Math" panose="02040503050406030204" pitchFamily="18" charset="0"/>
                                        </a:rPr>
                                      </m:ctrlPr>
                                    </m:sSupPr>
                                    <m:e>
                                      <m:r>
                                        <a:rPr lang="es-ES" sz="1600" i="1">
                                          <a:latin typeface="Cambria Math"/>
                                        </a:rPr>
                                        <m:t>𝑡</m:t>
                                      </m:r>
                                    </m:e>
                                    <m:sup>
                                      <m:r>
                                        <a:rPr lang="es-ES" sz="1600" i="1">
                                          <a:latin typeface="Cambria Math"/>
                                        </a:rPr>
                                        <m:t>2</m:t>
                                      </m:r>
                                    </m:sup>
                                  </m:sSup>
                                  <m:r>
                                    <a:rPr lang="es-ES" sz="1600" b="0" i="1" smtClean="0">
                                      <a:latin typeface="Cambria Math"/>
                                    </a:rPr>
                                    <m:t>+3</m:t>
                                  </m:r>
                                  <m:r>
                                    <a:rPr lang="es-ES" sz="1600" i="1">
                                      <a:latin typeface="Cambria Math"/>
                                    </a:rPr>
                                    <m:t>𝑡</m:t>
                                  </m:r>
                                </m:e>
                              </m:d>
                              <m:acc>
                                <m:accPr>
                                  <m:chr m:val="̂"/>
                                  <m:ctrlPr>
                                    <a:rPr lang="es-ES" sz="1600" i="1">
                                      <a:latin typeface="Cambria Math" panose="02040503050406030204" pitchFamily="18" charset="0"/>
                                    </a:rPr>
                                  </m:ctrlPr>
                                </m:accPr>
                                <m:e>
                                  <m:r>
                                    <a:rPr lang="es-ES" sz="1600" i="1">
                                      <a:latin typeface="Cambria Math"/>
                                    </a:rPr>
                                    <m:t>𝑖</m:t>
                                  </m:r>
                                </m:e>
                              </m:acc>
                              <m:r>
                                <a:rPr lang="es-ES" sz="1600" i="1">
                                  <a:latin typeface="Cambria Math"/>
                                </a:rPr>
                                <m:t>−</m:t>
                              </m:r>
                              <m:sSup>
                                <m:sSupPr>
                                  <m:ctrlPr>
                                    <a:rPr lang="es-ES" sz="1600" i="1">
                                      <a:latin typeface="Cambria Math" panose="02040503050406030204" pitchFamily="18" charset="0"/>
                                    </a:rPr>
                                  </m:ctrlPr>
                                </m:sSupPr>
                                <m:e>
                                  <m:r>
                                    <a:rPr lang="es-ES" sz="1600" i="1">
                                      <a:latin typeface="Cambria Math"/>
                                    </a:rPr>
                                    <m:t>𝑡</m:t>
                                  </m:r>
                                </m:e>
                                <m:sup>
                                  <m:r>
                                    <a:rPr lang="es-ES" sz="1600" i="1">
                                      <a:latin typeface="Cambria Math"/>
                                    </a:rPr>
                                    <m:t>3</m:t>
                                  </m:r>
                                </m:sup>
                              </m:sSup>
                              <m:acc>
                                <m:accPr>
                                  <m:chr m:val="̂"/>
                                  <m:ctrlPr>
                                    <a:rPr lang="es-ES" sz="1600" i="1">
                                      <a:latin typeface="Cambria Math" panose="02040503050406030204" pitchFamily="18" charset="0"/>
                                    </a:rPr>
                                  </m:ctrlPr>
                                </m:accPr>
                                <m:e>
                                  <m:r>
                                    <a:rPr lang="es-ES" sz="1600" i="1">
                                      <a:latin typeface="Cambria Math"/>
                                    </a:rPr>
                                    <m:t>𝑗</m:t>
                                  </m:r>
                                </m:e>
                              </m:acc>
                              <m:r>
                                <a:rPr lang="es-ES" sz="1600" b="0" i="1" smtClean="0">
                                  <a:latin typeface="Cambria Math"/>
                                </a:rPr>
                                <m:t>−4</m:t>
                              </m:r>
                              <m:acc>
                                <m:accPr>
                                  <m:chr m:val="̂"/>
                                  <m:ctrlPr>
                                    <a:rPr lang="es-ES" sz="1600" i="1">
                                      <a:latin typeface="Cambria Math" panose="02040503050406030204" pitchFamily="18" charset="0"/>
                                    </a:rPr>
                                  </m:ctrlPr>
                                </m:accPr>
                                <m:e>
                                  <m:r>
                                    <a:rPr lang="es-ES" sz="1600" i="1">
                                      <a:latin typeface="Cambria Math"/>
                                    </a:rPr>
                                    <m:t>𝑘</m:t>
                                  </m:r>
                                </m:e>
                              </m:acc>
                            </m:oMath>
                          </a14:m>
                          <a:r>
                            <a:rPr lang="es-ES" sz="1600" i="0" dirty="0" smtClean="0">
                              <a:latin typeface="+mn-lt"/>
                            </a:rPr>
                            <a:t>̂ m.</a:t>
                          </a:r>
                        </a:p>
                        <a:p>
                          <a:pPr marL="342900" indent="-342900" algn="just">
                            <a:lnSpc>
                              <a:spcPct val="100000"/>
                            </a:lnSpc>
                            <a:buFont typeface="+mj-lt"/>
                            <a:buAutoNum type="alphaLcParenR"/>
                          </a:pPr>
                          <a:r>
                            <a:rPr lang="es-ES" sz="1600" i="0" dirty="0" smtClean="0">
                              <a:latin typeface="+mn-lt"/>
                            </a:rPr>
                            <a:t>¿Cuál es la velocidad relativa entre ambos sistemas?</a:t>
                          </a:r>
                        </a:p>
                        <a:p>
                          <a:pPr marL="342900" indent="-342900" algn="just">
                            <a:lnSpc>
                              <a:spcPct val="100000"/>
                            </a:lnSpc>
                            <a:buFont typeface="+mj-lt"/>
                            <a:buAutoNum type="alphaLcParenR"/>
                          </a:pPr>
                          <a:r>
                            <a:rPr lang="es-ES" sz="1600" i="0" dirty="0" smtClean="0">
                              <a:latin typeface="+mn-lt"/>
                            </a:rPr>
                            <a:t>¿Se cumplen las leyes físicas por igual en ambos sistemas? Demuéstralo.</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r>
                                <a:rPr lang="es-ES" sz="1600" b="0" i="1" baseline="0" smtClean="0">
                                  <a:latin typeface="Cambria Math" panose="02040503050406030204" pitchFamily="18" charset="0"/>
                                </a:rPr>
                                <m:t>𝑎</m:t>
                              </m:r>
                              <m:r>
                                <a:rPr lang="es-ES" sz="1600" b="0" i="1" baseline="0" smtClean="0">
                                  <a:latin typeface="Cambria Math" panose="02040503050406030204" pitchFamily="18" charset="0"/>
                                </a:rPr>
                                <m:t>) </m:t>
                              </m:r>
                              <m:sSub>
                                <m:sSubPr>
                                  <m:ctrlPr>
                                    <a:rPr lang="es-ES" sz="1600" b="0" i="1" baseline="0" smtClean="0">
                                      <a:latin typeface="Cambria Math" panose="02040503050406030204" pitchFamily="18" charset="0"/>
                                    </a:rPr>
                                  </m:ctrlPr>
                                </m:sSubPr>
                                <m:e>
                                  <m:acc>
                                    <m:accPr>
                                      <m:chr m:val="⃗"/>
                                      <m:ctrlPr>
                                        <a:rPr lang="es-ES" sz="1600" b="0" i="1" baseline="0" smtClean="0">
                                          <a:latin typeface="Cambria Math" panose="02040503050406030204" pitchFamily="18" charset="0"/>
                                        </a:rPr>
                                      </m:ctrlPr>
                                    </m:accPr>
                                    <m:e>
                                      <m:r>
                                        <a:rPr lang="es-ES" sz="1600" b="0" i="1" baseline="0" smtClean="0">
                                          <a:latin typeface="Cambria Math" panose="02040503050406030204" pitchFamily="18" charset="0"/>
                                        </a:rPr>
                                        <m:t>𝑣</m:t>
                                      </m:r>
                                    </m:e>
                                  </m:acc>
                                </m:e>
                                <m:sub>
                                  <m:sSup>
                                    <m:sSupPr>
                                      <m:ctrlPr>
                                        <a:rPr lang="es-ES" sz="1600" b="0" i="1" baseline="0" smtClean="0">
                                          <a:latin typeface="Cambria Math" panose="02040503050406030204" pitchFamily="18" charset="0"/>
                                        </a:rPr>
                                      </m:ctrlPr>
                                    </m:sSupPr>
                                    <m:e>
                                      <m:r>
                                        <a:rPr lang="es-ES" sz="1600" b="0" i="1" baseline="0" smtClean="0">
                                          <a:latin typeface="Cambria Math" panose="02040503050406030204" pitchFamily="18" charset="0"/>
                                        </a:rPr>
                                        <m:t>𝑂</m:t>
                                      </m:r>
                                    </m:e>
                                    <m:sup>
                                      <m:r>
                                        <a:rPr lang="es-ES" sz="1600" b="0" i="1" baseline="0" smtClean="0">
                                          <a:latin typeface="Cambria Math" panose="02040503050406030204" pitchFamily="18" charset="0"/>
                                        </a:rPr>
                                        <m:t>′</m:t>
                                      </m:r>
                                    </m:sup>
                                  </m:sSup>
                                  <m:r>
                                    <a:rPr lang="es-ES" sz="1600" b="0" i="1" baseline="0" smtClean="0">
                                      <a:latin typeface="Cambria Math" panose="02040503050406030204" pitchFamily="18" charset="0"/>
                                    </a:rPr>
                                    <m:t>𝑂</m:t>
                                  </m:r>
                                </m:sub>
                              </m:sSub>
                              <m:r>
                                <a:rPr lang="es-ES" sz="1600" b="0" i="1" baseline="0" smtClean="0">
                                  <a:latin typeface="Cambria Math" panose="02040503050406030204" pitchFamily="18" charset="0"/>
                                </a:rPr>
                                <m:t>=5</m:t>
                              </m:r>
                              <m:acc>
                                <m:accPr>
                                  <m:chr m:val="̂"/>
                                  <m:ctrlPr>
                                    <a:rPr lang="es-ES" sz="1600" b="0" i="1" baseline="0" smtClean="0">
                                      <a:latin typeface="Cambria Math" panose="02040503050406030204" pitchFamily="18" charset="0"/>
                                    </a:rPr>
                                  </m:ctrlPr>
                                </m:accPr>
                                <m:e>
                                  <m:r>
                                    <a:rPr lang="es-ES" sz="1600" b="0" i="1" baseline="0" smtClean="0">
                                      <a:latin typeface="Cambria Math" panose="02040503050406030204" pitchFamily="18" charset="0"/>
                                    </a:rPr>
                                    <m:t>𝑖</m:t>
                                  </m:r>
                                </m:e>
                              </m:acc>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𝑚</m:t>
                              </m:r>
                              <m:r>
                                <a:rPr lang="es-ES" sz="1600" b="0" i="1" baseline="0" smtClean="0">
                                  <a:latin typeface="Cambria Math" panose="02040503050406030204" pitchFamily="18" charset="0"/>
                                </a:rPr>
                                <m:t> </m:t>
                              </m:r>
                              <m:sSup>
                                <m:sSupPr>
                                  <m:ctrlPr>
                                    <a:rPr lang="es-ES" sz="1600" b="0" i="1" baseline="0" smtClean="0">
                                      <a:latin typeface="Cambria Math" panose="02040503050406030204" pitchFamily="18" charset="0"/>
                                    </a:rPr>
                                  </m:ctrlPr>
                                </m:sSupPr>
                                <m:e>
                                  <m:r>
                                    <a:rPr lang="es-ES" sz="1600" b="0" i="1" baseline="0" smtClean="0">
                                      <a:latin typeface="Cambria Math" panose="02040503050406030204" pitchFamily="18" charset="0"/>
                                    </a:rPr>
                                    <m:t>𝑠</m:t>
                                  </m:r>
                                </m:e>
                                <m:sup>
                                  <m:r>
                                    <a:rPr lang="es-ES" sz="1600" b="0" i="1" baseline="0" smtClean="0">
                                      <a:latin typeface="Cambria Math" panose="02040503050406030204" pitchFamily="18" charset="0"/>
                                    </a:rPr>
                                    <m:t>−1</m:t>
                                  </m:r>
                                </m:sup>
                              </m:sSup>
                              <m:r>
                                <a:rPr lang="es-ES" sz="1600" b="0" i="1" baseline="0" smtClean="0">
                                  <a:latin typeface="Cambria Math" panose="02040503050406030204" pitchFamily="18" charset="0"/>
                                </a:rPr>
                                <m:t>;</m:t>
                              </m:r>
                              <m:r>
                                <a:rPr lang="es-ES" sz="1600" b="0" i="1" baseline="0" smtClean="0">
                                  <a:latin typeface="Cambria Math" panose="02040503050406030204" pitchFamily="18" charset="0"/>
                                </a:rPr>
                                <m:t>𝑏</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𝑆</m:t>
                              </m:r>
                              <m:r>
                                <a:rPr lang="es-ES" sz="1600" b="0" i="1" baseline="0" smtClean="0">
                                  <a:latin typeface="Cambria Math" panose="02040503050406030204" pitchFamily="18" charset="0"/>
                                </a:rPr>
                                <m:t>í.</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3264035923"/>
                  </p:ext>
                </p:extLst>
              </p:nvPr>
            </p:nvGraphicFramePr>
            <p:xfrm>
              <a:off x="508000" y="1206500"/>
              <a:ext cx="8178801" cy="2990088"/>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310640">
                    <a:tc>
                      <a:txBody>
                        <a:bodyPr/>
                        <a:lstStyle/>
                        <a:p>
                          <a:pPr algn="r">
                            <a:lnSpc>
                              <a:spcPct val="100000"/>
                            </a:lnSpc>
                          </a:pPr>
                          <a:r>
                            <a:rPr lang="es-ES" sz="1600" dirty="0" smtClean="0">
                              <a:latin typeface="+mn-lt"/>
                            </a:rPr>
                            <a:t>1.</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25926" r="-156" b="-108796"/>
                          </a:stretch>
                        </a:blipFill>
                      </a:tcPr>
                    </a:tc>
                    <a:tc hMerge="1">
                      <a:txBody>
                        <a:bodyPr/>
                        <a:lstStyle/>
                        <a:p>
                          <a:endParaRPr lang="es-ES" sz="1600" dirty="0"/>
                        </a:p>
                      </a:txBody>
                      <a:tcPr/>
                    </a:tc>
                    <a:extLst>
                      <a:ext uri="{0D108BD9-81ED-4DB2-BD59-A6C34878D82A}">
                        <a16:rowId xmlns:a16="http://schemas.microsoft.com/office/drawing/2014/main" val="1235451715"/>
                      </a:ext>
                    </a:extLst>
                  </a:tr>
                  <a:tr h="1344168">
                    <a:tc>
                      <a:txBody>
                        <a:bodyPr/>
                        <a:lstStyle/>
                        <a:p>
                          <a:pPr algn="r">
                            <a:lnSpc>
                              <a:spcPct val="100000"/>
                            </a:lnSpc>
                          </a:pPr>
                          <a:r>
                            <a:rPr lang="es-ES" sz="1600" b="0" dirty="0" smtClean="0">
                              <a:solidFill>
                                <a:schemeClr val="tx1"/>
                              </a:solidFill>
                              <a:latin typeface="+mn-lt"/>
                            </a:rPr>
                            <a:t>2.</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123077" r="-156" b="-6335"/>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
        <p:nvSpPr>
          <p:cNvPr id="4" name="CuadroTexto 3"/>
          <p:cNvSpPr txBox="1"/>
          <p:nvPr/>
        </p:nvSpPr>
        <p:spPr>
          <a:xfrm>
            <a:off x="4597400" y="584011"/>
            <a:ext cx="4403109" cy="246221"/>
          </a:xfrm>
          <a:prstGeom prst="rect">
            <a:avLst/>
          </a:prstGeom>
          <a:noFill/>
        </p:spPr>
        <p:txBody>
          <a:bodyPr wrap="square" lIns="0" tIns="0" rIns="0" bIns="0" rtlCol="0">
            <a:spAutoFit/>
          </a:bodyPr>
          <a:lstStyle/>
          <a:p>
            <a:r>
              <a:rPr lang="es-ES" sz="1600" b="1" dirty="0" smtClean="0">
                <a:solidFill>
                  <a:schemeClr val="bg1"/>
                </a:solidFill>
              </a:rPr>
              <a:t>2. Antecedentes de la Mecánica Cuántica</a:t>
            </a:r>
            <a:endParaRPr lang="es-ES" sz="1600" b="1" dirty="0">
              <a:solidFill>
                <a:schemeClr val="bg1"/>
              </a:solidFill>
            </a:endParaRPr>
          </a:p>
        </p:txBody>
      </p:sp>
    </p:spTree>
    <p:extLst>
      <p:ext uri="{BB962C8B-B14F-4D97-AF65-F5344CB8AC3E}">
        <p14:creationId xmlns:p14="http://schemas.microsoft.com/office/powerpoint/2010/main" val="3010792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especial</a:t>
            </a:r>
          </a:p>
        </p:txBody>
      </p:sp>
      <p:sp>
        <p:nvSpPr>
          <p:cNvPr id="9" name="3 CuadroTexto"/>
          <p:cNvSpPr txBox="1"/>
          <p:nvPr/>
        </p:nvSpPr>
        <p:spPr>
          <a:xfrm>
            <a:off x="382136" y="1012209"/>
            <a:ext cx="8188657" cy="369332"/>
          </a:xfrm>
          <a:prstGeom prst="rect">
            <a:avLst/>
          </a:prstGeom>
          <a:noFill/>
        </p:spPr>
        <p:txBody>
          <a:bodyPr wrap="square" rtlCol="0">
            <a:spAutoFit/>
          </a:bodyPr>
          <a:lstStyle/>
          <a:p>
            <a:r>
              <a:rPr lang="es-ES" b="1" dirty="0" smtClean="0">
                <a:solidFill>
                  <a:srgbClr val="002060"/>
                </a:solidFill>
              </a:rPr>
              <a:t>2.2. La relatividad </a:t>
            </a:r>
            <a:r>
              <a:rPr lang="es-ES" b="1" dirty="0" err="1" smtClean="0">
                <a:solidFill>
                  <a:srgbClr val="002060"/>
                </a:solidFill>
              </a:rPr>
              <a:t>galileana</a:t>
            </a:r>
            <a:r>
              <a:rPr lang="es-ES" b="1" dirty="0" smtClean="0">
                <a:solidFill>
                  <a:srgbClr val="002060"/>
                </a:solidFill>
              </a:rPr>
              <a:t> y el problema de la luz</a:t>
            </a:r>
            <a:endParaRPr lang="es-ES" b="1" dirty="0">
              <a:solidFill>
                <a:srgbClr val="002060"/>
              </a:solidFill>
            </a:endParaRPr>
          </a:p>
        </p:txBody>
      </p:sp>
      <mc:AlternateContent xmlns:mc="http://schemas.openxmlformats.org/markup-compatibility/2006" xmlns:a14="http://schemas.microsoft.com/office/drawing/2010/main">
        <mc:Choice Requires="a14">
          <p:sp>
            <p:nvSpPr>
              <p:cNvPr id="11" name="8 CuadroTexto"/>
              <p:cNvSpPr txBox="1"/>
              <p:nvPr/>
            </p:nvSpPr>
            <p:spPr>
              <a:xfrm>
                <a:off x="395784" y="1489880"/>
                <a:ext cx="8215953" cy="5078313"/>
              </a:xfrm>
              <a:prstGeom prst="rect">
                <a:avLst/>
              </a:prstGeom>
              <a:noFill/>
            </p:spPr>
            <p:txBody>
              <a:bodyPr wrap="square" rtlCol="0">
                <a:spAutoFit/>
              </a:bodyPr>
              <a:lstStyle/>
              <a:p>
                <a:pPr marL="355600" indent="-355600" algn="just">
                  <a:buFont typeface="Wingdings"/>
                  <a:buChar char="F"/>
                </a:pPr>
                <a:r>
                  <a:rPr lang="es-ES" dirty="0" smtClean="0">
                    <a:sym typeface="Wingdings"/>
                  </a:rPr>
                  <a:t>Para Maxwell, la velocidad máxima a la que pueden propagarse las ondas electromagnéticas viene dada por:</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a:t>
                </a:r>
                <a:r>
                  <a:rPr lang="es-ES" i="1" dirty="0" smtClean="0">
                    <a:sym typeface="Wingdings"/>
                  </a:rPr>
                  <a:t>Sería la misma la velocidad de propagación de la luz medida por un observador en movimiento con velocidad </a:t>
                </a:r>
                <a14:m>
                  <m:oMath xmlns:m="http://schemas.openxmlformats.org/officeDocument/2006/math">
                    <m:r>
                      <a:rPr lang="es-ES" b="0" i="1" dirty="0" smtClean="0">
                        <a:latin typeface="Cambria Math"/>
                        <a:sym typeface="Wingdings"/>
                      </a:rPr>
                      <m:t>𝑣</m:t>
                    </m:r>
                  </m:oMath>
                </a14:m>
                <a:r>
                  <a:rPr lang="es-ES" i="1" dirty="0" smtClean="0">
                    <a:sym typeface="Wingdings"/>
                  </a:rPr>
                  <a:t> que por otro que estuviera en reposo</a:t>
                </a:r>
                <a:r>
                  <a:rPr lang="es-ES" dirty="0" smtClean="0">
                    <a:sym typeface="Wingdings"/>
                  </a:rPr>
                  <a:t>? De ser así, se violaría el principio de relatividad galileano, que indica que la velocidad es variable al pasar de un sistema a otro. </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Si las velocidades medidas por ambos observadores fueran distintas, se pondría en entredicho la validez de las ecuaciones de Maxwell, que solo sería válidas para un determinado sistema de referencia privilegiado.</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t>A finales del siglo XIX, esta era la situación.</a:t>
                </a:r>
              </a:p>
              <a:p>
                <a:pPr marL="355600" indent="-355600" algn="just">
                  <a:buFont typeface="Wingdings"/>
                  <a:buChar char="F"/>
                </a:pPr>
                <a:endParaRPr lang="es-ES" dirty="0"/>
              </a:p>
              <a:p>
                <a:pPr marL="355600" indent="-355600" algn="just">
                  <a:buFont typeface="Wingdings"/>
                  <a:buChar char="F"/>
                </a:pPr>
                <a:r>
                  <a:rPr lang="es-ES" dirty="0" smtClean="0"/>
                  <a:t>La constancia o la variación de la velocidad de la luz al pasar de unos sistemas a otros encerraba la clave.</a:t>
                </a:r>
                <a:endParaRPr lang="es-ES" dirty="0"/>
              </a:p>
            </p:txBody>
          </p:sp>
        </mc:Choice>
        <mc:Fallback xmlns="">
          <p:sp>
            <p:nvSpPr>
              <p:cNvPr id="11" name="8 CuadroTexto"/>
              <p:cNvSpPr txBox="1">
                <a:spLocks noRot="1" noChangeAspect="1" noMove="1" noResize="1" noEditPoints="1" noAdjustHandles="1" noChangeArrowheads="1" noChangeShapeType="1" noTextEdit="1"/>
              </p:cNvSpPr>
              <p:nvPr/>
            </p:nvSpPr>
            <p:spPr>
              <a:xfrm>
                <a:off x="395784" y="1489880"/>
                <a:ext cx="8215953" cy="5078313"/>
              </a:xfrm>
              <a:prstGeom prst="rect">
                <a:avLst/>
              </a:prstGeom>
              <a:blipFill>
                <a:blip r:embed="rId2"/>
                <a:stretch>
                  <a:fillRect l="-519" t="-600" r="-593" b="-9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2 CuadroTexto"/>
              <p:cNvSpPr txBox="1"/>
              <p:nvPr/>
            </p:nvSpPr>
            <p:spPr>
              <a:xfrm>
                <a:off x="3500651" y="2124502"/>
                <a:ext cx="2691634" cy="676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𝑐</m:t>
                      </m:r>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1</m:t>
                          </m:r>
                        </m:num>
                        <m:den>
                          <m:rad>
                            <m:radPr>
                              <m:degHide m:val="on"/>
                              <m:ctrlPr>
                                <a:rPr lang="es-ES" b="0" i="1" smtClean="0">
                                  <a:latin typeface="Cambria Math" panose="02040503050406030204" pitchFamily="18" charset="0"/>
                                </a:rPr>
                              </m:ctrlPr>
                            </m:radPr>
                            <m:deg/>
                            <m:e>
                              <m:sSub>
                                <m:sSubPr>
                                  <m:ctrlPr>
                                    <a:rPr lang="es-ES" b="0" i="1" smtClean="0">
                                      <a:latin typeface="Cambria Math" panose="02040503050406030204" pitchFamily="18" charset="0"/>
                                    </a:rPr>
                                  </m:ctrlPr>
                                </m:sSubPr>
                                <m:e>
                                  <m:r>
                                    <a:rPr lang="es-ES" b="0" i="1" smtClean="0">
                                      <a:latin typeface="Cambria Math"/>
                                      <a:ea typeface="Cambria Math"/>
                                    </a:rPr>
                                    <m:t>𝜀</m:t>
                                  </m:r>
                                </m:e>
                                <m:sub>
                                  <m:r>
                                    <a:rPr lang="es-ES" b="0" i="1" smtClean="0">
                                      <a:latin typeface="Cambria Math"/>
                                    </a:rPr>
                                    <m:t>0</m:t>
                                  </m:r>
                                </m:sub>
                              </m:sSub>
                              <m:sSub>
                                <m:sSubPr>
                                  <m:ctrlPr>
                                    <a:rPr lang="es-ES" b="0" i="1" smtClean="0">
                                      <a:latin typeface="Cambria Math" panose="02040503050406030204" pitchFamily="18" charset="0"/>
                                    </a:rPr>
                                  </m:ctrlPr>
                                </m:sSubPr>
                                <m:e>
                                  <m:r>
                                    <a:rPr lang="es-ES" b="0" i="1" smtClean="0">
                                      <a:latin typeface="Cambria Math"/>
                                      <a:ea typeface="Cambria Math"/>
                                    </a:rPr>
                                    <m:t>𝜇</m:t>
                                  </m:r>
                                </m:e>
                                <m:sub>
                                  <m:r>
                                    <a:rPr lang="es-ES" b="0" i="1" smtClean="0">
                                      <a:latin typeface="Cambria Math"/>
                                    </a:rPr>
                                    <m:t>0</m:t>
                                  </m:r>
                                </m:sub>
                              </m:sSub>
                            </m:e>
                          </m:rad>
                        </m:den>
                      </m:f>
                      <m:r>
                        <a:rPr lang="es-ES" b="0" i="1" smtClean="0">
                          <a:latin typeface="Cambria Math"/>
                          <a:ea typeface="Cambria Math"/>
                        </a:rPr>
                        <m:t>≈</m:t>
                      </m:r>
                      <m:r>
                        <a:rPr lang="es-ES" b="0" i="1" smtClean="0">
                          <a:latin typeface="Cambria Math"/>
                          <a:ea typeface="Cambria Math"/>
                        </a:rPr>
                        <m:t>3</m:t>
                      </m:r>
                      <m:r>
                        <a:rPr lang="es-ES" b="0"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10</m:t>
                          </m:r>
                        </m:e>
                        <m:sup>
                          <m:r>
                            <a:rPr lang="es-ES" b="0" i="1" smtClean="0">
                              <a:latin typeface="Cambria Math"/>
                              <a:ea typeface="Cambria Math"/>
                            </a:rPr>
                            <m:t>8</m:t>
                          </m:r>
                        </m:sup>
                      </m:sSup>
                      <m:r>
                        <a:rPr lang="es-ES" b="0" i="1" smtClean="0">
                          <a:latin typeface="Cambria Math"/>
                          <a:ea typeface="Cambria Math"/>
                        </a:rPr>
                        <m:t> </m:t>
                      </m:r>
                      <m:r>
                        <a:rPr lang="es-ES" b="0" i="1" smtClean="0">
                          <a:latin typeface="Cambria Math"/>
                          <a:ea typeface="Cambria Math"/>
                        </a:rPr>
                        <m:t>𝑚</m:t>
                      </m:r>
                      <m:r>
                        <a:rPr lang="es-ES" b="0" i="1" smtClean="0">
                          <a:latin typeface="Cambria Math"/>
                          <a:ea typeface="Cambria Math"/>
                        </a:rPr>
                        <m:t>/</m:t>
                      </m:r>
                      <m:r>
                        <a:rPr lang="es-ES" b="0" i="1" smtClean="0">
                          <a:latin typeface="Cambria Math"/>
                          <a:ea typeface="Cambria Math"/>
                        </a:rPr>
                        <m:t>𝑠</m:t>
                      </m:r>
                    </m:oMath>
                  </m:oMathPara>
                </a14:m>
                <a:endParaRPr lang="es-ES" dirty="0"/>
              </a:p>
            </p:txBody>
          </p:sp>
        </mc:Choice>
        <mc:Fallback xmlns="">
          <p:sp>
            <p:nvSpPr>
              <p:cNvPr id="12" name="12 CuadroTexto"/>
              <p:cNvSpPr txBox="1">
                <a:spLocks noRot="1" noChangeAspect="1" noMove="1" noResize="1" noEditPoints="1" noAdjustHandles="1" noChangeArrowheads="1" noChangeShapeType="1" noTextEdit="1"/>
              </p:cNvSpPr>
              <p:nvPr/>
            </p:nvSpPr>
            <p:spPr>
              <a:xfrm>
                <a:off x="3500651" y="2124502"/>
                <a:ext cx="2691634" cy="676660"/>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25857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especial</a:t>
            </a:r>
          </a:p>
        </p:txBody>
      </p:sp>
      <p:sp>
        <p:nvSpPr>
          <p:cNvPr id="20" name="3 CuadroTexto"/>
          <p:cNvSpPr txBox="1"/>
          <p:nvPr/>
        </p:nvSpPr>
        <p:spPr>
          <a:xfrm>
            <a:off x="344036" y="961409"/>
            <a:ext cx="8188657" cy="369332"/>
          </a:xfrm>
          <a:prstGeom prst="rect">
            <a:avLst/>
          </a:prstGeom>
          <a:noFill/>
        </p:spPr>
        <p:txBody>
          <a:bodyPr wrap="square" rtlCol="0">
            <a:spAutoFit/>
          </a:bodyPr>
          <a:lstStyle/>
          <a:p>
            <a:r>
              <a:rPr lang="es-ES" b="1" dirty="0" smtClean="0">
                <a:solidFill>
                  <a:srgbClr val="002060"/>
                </a:solidFill>
              </a:rPr>
              <a:t>2.3. Experimento de Michelson y Morley</a:t>
            </a:r>
            <a:endParaRPr lang="es-ES" b="1" dirty="0">
              <a:solidFill>
                <a:srgbClr val="002060"/>
              </a:solidFill>
            </a:endParaRPr>
          </a:p>
        </p:txBody>
      </p:sp>
      <p:pic>
        <p:nvPicPr>
          <p:cNvPr id="21" name="5 Imagen"/>
          <p:cNvPicPr>
            <a:picLocks noChangeAspect="1"/>
          </p:cNvPicPr>
          <p:nvPr/>
        </p:nvPicPr>
        <p:blipFill rotWithShape="1">
          <a:blip r:embed="rId2">
            <a:extLst>
              <a:ext uri="{28A0092B-C50C-407E-A947-70E740481C1C}">
                <a14:useLocalDpi xmlns:a14="http://schemas.microsoft.com/office/drawing/2010/main" val="0"/>
              </a:ext>
            </a:extLst>
          </a:blip>
          <a:srcRect l="4922" t="7751" b="8505"/>
          <a:stretch/>
        </p:blipFill>
        <p:spPr>
          <a:xfrm>
            <a:off x="521457" y="1452727"/>
            <a:ext cx="5420705" cy="3043451"/>
          </a:xfrm>
          <a:prstGeom prst="rect">
            <a:avLst/>
          </a:prstGeom>
        </p:spPr>
      </p:pic>
      <p:sp>
        <p:nvSpPr>
          <p:cNvPr id="22" name="6 CuadroTexto"/>
          <p:cNvSpPr txBox="1"/>
          <p:nvPr/>
        </p:nvSpPr>
        <p:spPr>
          <a:xfrm>
            <a:off x="466867" y="4619009"/>
            <a:ext cx="3548418" cy="382138"/>
          </a:xfrm>
          <a:prstGeom prst="rect">
            <a:avLst/>
          </a:prstGeom>
          <a:noFill/>
        </p:spPr>
        <p:txBody>
          <a:bodyPr wrap="square" rtlCol="0">
            <a:spAutoFit/>
          </a:bodyPr>
          <a:lstStyle/>
          <a:p>
            <a:pPr marL="355600" indent="-355600"/>
            <a:r>
              <a:rPr lang="es-ES" dirty="0" smtClean="0">
                <a:sym typeface="Wingdings"/>
              </a:rPr>
              <a:t>	Conclusiones:</a:t>
            </a:r>
            <a:endParaRPr lang="es-ES" dirty="0"/>
          </a:p>
        </p:txBody>
      </p:sp>
      <p:sp>
        <p:nvSpPr>
          <p:cNvPr id="23" name="9 CuadroTexto"/>
          <p:cNvSpPr txBox="1"/>
          <p:nvPr/>
        </p:nvSpPr>
        <p:spPr>
          <a:xfrm>
            <a:off x="548754" y="5164920"/>
            <a:ext cx="8106770"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355600" indent="-355600">
              <a:buFont typeface="Wingdings"/>
              <a:buChar char=""/>
            </a:pPr>
            <a:r>
              <a:rPr lang="es-ES" dirty="0" smtClean="0">
                <a:sym typeface="Wingdings"/>
              </a:rPr>
              <a:t>No existe movimiento relativo entre la Tierra y el éter.</a:t>
            </a:r>
          </a:p>
          <a:p>
            <a:pPr marL="355600" indent="-355600">
              <a:buFont typeface="Wingdings"/>
              <a:buChar char=""/>
            </a:pPr>
            <a:r>
              <a:rPr lang="es-ES" dirty="0" smtClean="0">
                <a:sym typeface="Wingdings"/>
              </a:rPr>
              <a:t>Las transformaciones de galileo no se cumplen en el caso de la luz.</a:t>
            </a:r>
          </a:p>
          <a:p>
            <a:pPr marL="355600" indent="-355600" algn="just">
              <a:buFont typeface="Wingdings"/>
              <a:buChar char=""/>
            </a:pPr>
            <a:r>
              <a:rPr lang="es-ES" dirty="0" smtClean="0">
                <a:sym typeface="Wingdings"/>
              </a:rPr>
              <a:t>La velocidad de la luz es siempre constante, independientemente del movimiento del foco emisor.</a:t>
            </a:r>
            <a:endParaRPr lang="es-ES" dirty="0"/>
          </a:p>
        </p:txBody>
      </p:sp>
      <p:sp>
        <p:nvSpPr>
          <p:cNvPr id="25" name="10 CuadroTexto"/>
          <p:cNvSpPr txBox="1"/>
          <p:nvPr/>
        </p:nvSpPr>
        <p:spPr>
          <a:xfrm>
            <a:off x="6157984" y="2178896"/>
            <a:ext cx="2374709" cy="1477328"/>
          </a:xfrm>
          <a:prstGeom prst="rect">
            <a:avLst/>
          </a:prstGeom>
          <a:noFill/>
        </p:spPr>
        <p:txBody>
          <a:bodyPr wrap="square" rtlCol="0">
            <a:spAutoFit/>
          </a:bodyPr>
          <a:lstStyle/>
          <a:p>
            <a:r>
              <a:rPr lang="es-ES" b="1" dirty="0" smtClean="0">
                <a:solidFill>
                  <a:srgbClr val="FF0000"/>
                </a:solidFill>
              </a:rPr>
              <a:t>Los haces se movían siempre con una velocidad constante, independientemente de su orientación.</a:t>
            </a:r>
            <a:endParaRPr lang="es-ES" b="1" dirty="0">
              <a:solidFill>
                <a:srgbClr val="FF0000"/>
              </a:solidFill>
            </a:endParaRPr>
          </a:p>
        </p:txBody>
      </p:sp>
    </p:spTree>
    <p:extLst>
      <p:ext uri="{BB962C8B-B14F-4D97-AF65-F5344CB8AC3E}">
        <p14:creationId xmlns:p14="http://schemas.microsoft.com/office/powerpoint/2010/main" val="109452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especial</a:t>
            </a:r>
          </a:p>
        </p:txBody>
      </p:sp>
      <p:sp>
        <p:nvSpPr>
          <p:cNvPr id="8" name="3 CuadroTexto"/>
          <p:cNvSpPr txBox="1"/>
          <p:nvPr/>
        </p:nvSpPr>
        <p:spPr>
          <a:xfrm>
            <a:off x="382136" y="999509"/>
            <a:ext cx="8188657" cy="369332"/>
          </a:xfrm>
          <a:prstGeom prst="rect">
            <a:avLst/>
          </a:prstGeom>
          <a:noFill/>
        </p:spPr>
        <p:txBody>
          <a:bodyPr wrap="square" rtlCol="0">
            <a:spAutoFit/>
          </a:bodyPr>
          <a:lstStyle/>
          <a:p>
            <a:r>
              <a:rPr lang="es-ES" b="1" dirty="0" smtClean="0">
                <a:solidFill>
                  <a:srgbClr val="002060"/>
                </a:solidFill>
              </a:rPr>
              <a:t>2.4. Proposición de Lorentz y </a:t>
            </a:r>
            <a:r>
              <a:rPr lang="es-ES" b="1" dirty="0" err="1" smtClean="0">
                <a:solidFill>
                  <a:srgbClr val="002060"/>
                </a:solidFill>
              </a:rPr>
              <a:t>Fitzgerald</a:t>
            </a:r>
            <a:endParaRPr lang="es-ES" b="1" dirty="0">
              <a:solidFill>
                <a:srgbClr val="002060"/>
              </a:solidFill>
            </a:endParaRPr>
          </a:p>
        </p:txBody>
      </p:sp>
      <p:sp>
        <p:nvSpPr>
          <p:cNvPr id="9" name="5 CuadroTexto"/>
          <p:cNvSpPr txBox="1"/>
          <p:nvPr/>
        </p:nvSpPr>
        <p:spPr>
          <a:xfrm>
            <a:off x="368491" y="1490828"/>
            <a:ext cx="8229600" cy="4801314"/>
          </a:xfrm>
          <a:prstGeom prst="rect">
            <a:avLst/>
          </a:prstGeom>
          <a:noFill/>
        </p:spPr>
        <p:txBody>
          <a:bodyPr wrap="square" rtlCol="0">
            <a:spAutoFit/>
          </a:bodyPr>
          <a:lstStyle/>
          <a:p>
            <a:pPr marL="355600" indent="-355600" algn="just">
              <a:buFont typeface="Wingdings"/>
              <a:buChar char="F"/>
            </a:pPr>
            <a:r>
              <a:rPr lang="es-ES" b="1" dirty="0" smtClean="0">
                <a:sym typeface="Wingdings"/>
              </a:rPr>
              <a:t>Lorentz</a:t>
            </a:r>
            <a:r>
              <a:rPr lang="es-ES" dirty="0" smtClean="0">
                <a:sym typeface="Wingdings"/>
              </a:rPr>
              <a:t> y </a:t>
            </a:r>
            <a:r>
              <a:rPr lang="es-ES" b="1" dirty="0" err="1" smtClean="0">
                <a:sym typeface="Wingdings"/>
              </a:rPr>
              <a:t>Fitzgerald</a:t>
            </a:r>
            <a:r>
              <a:rPr lang="es-ES" dirty="0">
                <a:sym typeface="Wingdings"/>
              </a:rPr>
              <a:t> </a:t>
            </a:r>
            <a:r>
              <a:rPr lang="es-ES" dirty="0" smtClean="0">
                <a:sym typeface="Wingdings"/>
              </a:rPr>
              <a:t>propusieron una misma hipótesis, “</a:t>
            </a:r>
            <a:r>
              <a:rPr lang="es-ES" i="1" dirty="0" smtClean="0">
                <a:sym typeface="Wingdings"/>
              </a:rPr>
              <a:t>hipótesis de la contracción de la longitud</a:t>
            </a:r>
            <a:r>
              <a:rPr lang="es-ES" dirty="0" smtClean="0">
                <a:sym typeface="Wingdings"/>
              </a:rPr>
              <a:t>” de los cuerpos en movimiento a través del éter.</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Según sus cálculos, la longitud de un cuerpo se reducirá en la dirección del movimiento en un factor:</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r>
              <a:rPr lang="es-ES" dirty="0" smtClean="0">
                <a:sym typeface="Wingdings"/>
              </a:rPr>
              <a:t>Esta contracción aplicada al brazo del interferómetro de Michelson orientado en la dirección del movimiento terrestre, explicaba la ausencia de resultados.</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En 1904, </a:t>
            </a:r>
            <a:r>
              <a:rPr lang="es-ES" b="1" dirty="0" smtClean="0">
                <a:sym typeface="Wingdings"/>
              </a:rPr>
              <a:t>Poincaré</a:t>
            </a:r>
            <a:r>
              <a:rPr lang="es-ES" dirty="0" smtClean="0">
                <a:sym typeface="Wingdings"/>
              </a:rPr>
              <a:t> apuntaba que: “</a:t>
            </a:r>
            <a:r>
              <a:rPr lang="es-ES" i="1" dirty="0" smtClean="0">
                <a:sym typeface="Wingdings"/>
              </a:rPr>
              <a:t>quizás debamos construir toda una nueva mecánica que hasta ahora solo hemos logrado entrever y en la que, al aumentar la inercia con la velocidad, la velocidad de la luz se convertiría en un límite infranqueable</a:t>
            </a:r>
            <a:r>
              <a:rPr lang="es-ES" dirty="0" smtClean="0">
                <a:sym typeface="Wingdings"/>
              </a:rPr>
              <a:t>”.</a:t>
            </a:r>
            <a:endParaRPr lang="es-ES" dirty="0"/>
          </a:p>
        </p:txBody>
      </p:sp>
      <mc:AlternateContent xmlns:mc="http://schemas.openxmlformats.org/markup-compatibility/2006" xmlns:a14="http://schemas.microsoft.com/office/drawing/2010/main">
        <mc:Choice Requires="a14">
          <p:sp>
            <p:nvSpPr>
              <p:cNvPr id="10" name="6 CuadroTexto"/>
              <p:cNvSpPr txBox="1"/>
              <p:nvPr/>
            </p:nvSpPr>
            <p:spPr>
              <a:xfrm>
                <a:off x="3964675" y="2903371"/>
                <a:ext cx="1111393"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s-ES" i="1" smtClean="0">
                              <a:latin typeface="Cambria Math" panose="02040503050406030204" pitchFamily="18" charset="0"/>
                            </a:rPr>
                          </m:ctrlPr>
                        </m:radPr>
                        <m:deg/>
                        <m:e>
                          <m:r>
                            <a:rPr lang="es-ES" b="0" i="1" smtClean="0">
                              <a:latin typeface="Cambria Math"/>
                            </a:rPr>
                            <m:t>1−</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a:rPr>
                                    <m:t>𝑣</m:t>
                                  </m:r>
                                </m:e>
                                <m:sup>
                                  <m:r>
                                    <a:rPr lang="es-ES" b="0" i="1" smtClean="0">
                                      <a:latin typeface="Cambria Math"/>
                                    </a:rPr>
                                    <m:t>2</m:t>
                                  </m:r>
                                </m:sup>
                              </m:sSup>
                            </m:num>
                            <m:den>
                              <m:sSup>
                                <m:sSupPr>
                                  <m:ctrlPr>
                                    <a:rPr lang="es-ES" b="0" i="1" smtClean="0">
                                      <a:latin typeface="Cambria Math" panose="02040503050406030204" pitchFamily="18" charset="0"/>
                                    </a:rPr>
                                  </m:ctrlPr>
                                </m:sSupPr>
                                <m:e>
                                  <m:r>
                                    <a:rPr lang="es-ES" b="0" i="1" smtClean="0">
                                      <a:latin typeface="Cambria Math"/>
                                    </a:rPr>
                                    <m:t>𝑐</m:t>
                                  </m:r>
                                </m:e>
                                <m:sup>
                                  <m:r>
                                    <a:rPr lang="es-ES" b="0" i="1" smtClean="0">
                                      <a:latin typeface="Cambria Math"/>
                                    </a:rPr>
                                    <m:t>2</m:t>
                                  </m:r>
                                </m:sup>
                              </m:sSup>
                            </m:den>
                          </m:f>
                        </m:e>
                      </m:rad>
                    </m:oMath>
                  </m:oMathPara>
                </a14:m>
                <a:endParaRPr lang="es-ES" dirty="0"/>
              </a:p>
            </p:txBody>
          </p:sp>
        </mc:Choice>
        <mc:Fallback xmlns="">
          <p:sp>
            <p:nvSpPr>
              <p:cNvPr id="10" name="6 CuadroTexto"/>
              <p:cNvSpPr txBox="1">
                <a:spLocks noRot="1" noChangeAspect="1" noMove="1" noResize="1" noEditPoints="1" noAdjustHandles="1" noChangeArrowheads="1" noChangeShapeType="1" noTextEdit="1"/>
              </p:cNvSpPr>
              <p:nvPr/>
            </p:nvSpPr>
            <p:spPr>
              <a:xfrm>
                <a:off x="3964675" y="2903371"/>
                <a:ext cx="1111393" cy="910699"/>
              </a:xfrm>
              <a:prstGeom prst="rect">
                <a:avLst/>
              </a:prstGeom>
              <a:blipFill>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881470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92010"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Postulados </a:t>
            </a:r>
            <a:r>
              <a:rPr lang="es-ES" sz="1600" b="1" dirty="0">
                <a:solidFill>
                  <a:schemeClr val="bg1"/>
                </a:solidFill>
              </a:rPr>
              <a:t>de la relatividad </a:t>
            </a:r>
            <a:r>
              <a:rPr lang="es-ES" sz="1600" b="1" dirty="0" smtClean="0">
                <a:solidFill>
                  <a:schemeClr val="bg1"/>
                </a:solidFill>
              </a:rPr>
              <a:t>especial</a:t>
            </a:r>
            <a:endParaRPr lang="es-ES" sz="1600" b="1" dirty="0">
              <a:solidFill>
                <a:schemeClr val="bg1"/>
              </a:solidFill>
            </a:endParaRPr>
          </a:p>
        </p:txBody>
      </p:sp>
      <p:sp>
        <p:nvSpPr>
          <p:cNvPr id="13" name="8 CuadroTexto"/>
          <p:cNvSpPr txBox="1"/>
          <p:nvPr/>
        </p:nvSpPr>
        <p:spPr>
          <a:xfrm>
            <a:off x="369437" y="990600"/>
            <a:ext cx="8338782" cy="3693319"/>
          </a:xfrm>
          <a:prstGeom prst="rect">
            <a:avLst/>
          </a:prstGeom>
          <a:noFill/>
        </p:spPr>
        <p:txBody>
          <a:bodyPr wrap="square" rtlCol="0">
            <a:spAutoFit/>
          </a:bodyPr>
          <a:lstStyle/>
          <a:p>
            <a:pPr marL="355600" indent="-355600" algn="just">
              <a:buFont typeface="Wingdings"/>
              <a:buChar char="F"/>
            </a:pPr>
            <a:r>
              <a:rPr lang="es-ES" dirty="0" smtClean="0">
                <a:sym typeface="Wingdings"/>
              </a:rPr>
              <a:t>Einstein abordó el problema desde un punto de vista revolucionario:</a:t>
            </a:r>
          </a:p>
          <a:p>
            <a:pPr marL="355600" indent="-355600" algn="just">
              <a:buFont typeface="Wingdings"/>
              <a:buChar char="F"/>
            </a:pPr>
            <a:endParaRPr lang="es-ES" dirty="0" smtClean="0">
              <a:sym typeface="Wingdings"/>
            </a:endParaRPr>
          </a:p>
          <a:p>
            <a:pPr marL="723900" indent="-368300" algn="just">
              <a:buFont typeface="Wingdings"/>
              <a:buChar char=""/>
            </a:pPr>
            <a:r>
              <a:rPr lang="es-ES" dirty="0" smtClean="0">
                <a:sym typeface="Wingdings"/>
              </a:rPr>
              <a:t>Dado que todos los intentos de encontrar un sistema de referencia privilegiado han fracasado, se considera, por tanto, que no existe, por lo que:</a:t>
            </a:r>
          </a:p>
          <a:p>
            <a:pPr marL="723900" indent="-368300" algn="just">
              <a:buFont typeface="Wingdings"/>
              <a:buChar char=""/>
            </a:pPr>
            <a:endParaRPr lang="es-ES" dirty="0">
              <a:sym typeface="Wingdings"/>
            </a:endParaRPr>
          </a:p>
          <a:p>
            <a:pPr marL="723900" indent="-368300" algn="just">
              <a:buFont typeface="Wingdings"/>
              <a:buChar char=""/>
            </a:pPr>
            <a:endParaRPr lang="es-ES" dirty="0" smtClean="0">
              <a:sym typeface="Wingdings"/>
            </a:endParaRPr>
          </a:p>
          <a:p>
            <a:pPr marL="723900" indent="-368300" algn="just">
              <a:buFont typeface="Wingdings"/>
              <a:buChar char=""/>
            </a:pPr>
            <a:endParaRPr lang="es-ES" dirty="0">
              <a:sym typeface="Wingdings"/>
            </a:endParaRPr>
          </a:p>
          <a:p>
            <a:pPr marL="723900" indent="-368300" algn="just">
              <a:buFont typeface="Wingdings"/>
              <a:buChar char=""/>
            </a:pPr>
            <a:endParaRPr lang="es-ES" dirty="0" smtClean="0">
              <a:sym typeface="Wingdings"/>
            </a:endParaRPr>
          </a:p>
          <a:p>
            <a:pPr marL="723900" indent="-368300" algn="just">
              <a:buFont typeface="Wingdings"/>
              <a:buChar char=""/>
            </a:pPr>
            <a:r>
              <a:rPr lang="es-ES" dirty="0" smtClean="0">
                <a:sym typeface="Wingdings"/>
              </a:rPr>
              <a:t>Puesto que la velocidad de la luz no parece sufrir modificaciones, se asumirá que es constante.</a:t>
            </a:r>
          </a:p>
          <a:p>
            <a:pPr algn="just"/>
            <a:endParaRPr lang="es-ES" dirty="0" smtClean="0">
              <a:sym typeface="Wingdings"/>
            </a:endParaRPr>
          </a:p>
          <a:p>
            <a:pPr marL="355600" indent="-355600" algn="just"/>
            <a:r>
              <a:rPr lang="es-ES" dirty="0" smtClean="0">
                <a:sym typeface="Wingdings"/>
              </a:rPr>
              <a:t>	La teoría de Einstein se estructura, pues, a partir de estos dos postulados:</a:t>
            </a:r>
            <a:endParaRPr lang="es-ES" dirty="0">
              <a:sym typeface="Wingdings"/>
            </a:endParaRPr>
          </a:p>
        </p:txBody>
      </p:sp>
      <p:sp>
        <p:nvSpPr>
          <p:cNvPr id="14" name="9 CuadroTexto"/>
          <p:cNvSpPr txBox="1"/>
          <p:nvPr/>
        </p:nvSpPr>
        <p:spPr>
          <a:xfrm>
            <a:off x="1201952" y="2601036"/>
            <a:ext cx="7438030" cy="6463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dirty="0" smtClean="0"/>
              <a:t>Son sistemas inerciales aquellos que se mueven unos con respecto a otros con velocidad relativa constante.</a:t>
            </a:r>
            <a:endParaRPr lang="es-ES" dirty="0"/>
          </a:p>
        </p:txBody>
      </p:sp>
      <p:sp>
        <p:nvSpPr>
          <p:cNvPr id="15" name="10 CuadroTexto"/>
          <p:cNvSpPr txBox="1"/>
          <p:nvPr/>
        </p:nvSpPr>
        <p:spPr>
          <a:xfrm>
            <a:off x="819813" y="4811973"/>
            <a:ext cx="7833815" cy="646331"/>
          </a:xfrm>
          <a:prstGeom prst="rect">
            <a:avLst/>
          </a:prstGeom>
          <a:solidFill>
            <a:srgbClr val="0070C0"/>
          </a:solidFill>
        </p:spPr>
        <p:txBody>
          <a:bodyPr wrap="square" rtlCol="0">
            <a:spAutoFit/>
          </a:bodyPr>
          <a:lstStyle/>
          <a:p>
            <a:pPr algn="just"/>
            <a:r>
              <a:rPr lang="es-ES" b="1" dirty="0" smtClean="0">
                <a:solidFill>
                  <a:schemeClr val="bg1"/>
                </a:solidFill>
              </a:rPr>
              <a:t>Primer postulado</a:t>
            </a:r>
            <a:r>
              <a:rPr lang="es-ES" dirty="0" smtClean="0">
                <a:solidFill>
                  <a:schemeClr val="bg1"/>
                </a:solidFill>
              </a:rPr>
              <a:t>. Todas las leyes físicas se cumplen por igual en todos los sistemas de referencia inerciales.</a:t>
            </a:r>
            <a:endParaRPr lang="es-ES" dirty="0">
              <a:solidFill>
                <a:schemeClr val="bg1"/>
              </a:solidFill>
            </a:endParaRPr>
          </a:p>
        </p:txBody>
      </p:sp>
      <p:sp>
        <p:nvSpPr>
          <p:cNvPr id="16" name="12 CuadroTexto"/>
          <p:cNvSpPr txBox="1"/>
          <p:nvPr/>
        </p:nvSpPr>
        <p:spPr>
          <a:xfrm>
            <a:off x="808439" y="5592170"/>
            <a:ext cx="7833815" cy="923330"/>
          </a:xfrm>
          <a:prstGeom prst="rect">
            <a:avLst/>
          </a:prstGeom>
          <a:solidFill>
            <a:srgbClr val="0070C0"/>
          </a:solidFill>
        </p:spPr>
        <p:txBody>
          <a:bodyPr wrap="square" rtlCol="0">
            <a:spAutoFit/>
          </a:bodyPr>
          <a:lstStyle/>
          <a:p>
            <a:pPr algn="just"/>
            <a:r>
              <a:rPr lang="es-ES" b="1" dirty="0" smtClean="0">
                <a:solidFill>
                  <a:schemeClr val="bg1"/>
                </a:solidFill>
              </a:rPr>
              <a:t>Segundo postulado</a:t>
            </a:r>
            <a:r>
              <a:rPr lang="es-ES" dirty="0" smtClean="0">
                <a:solidFill>
                  <a:schemeClr val="bg1"/>
                </a:solidFill>
              </a:rPr>
              <a:t>. La velocidad de la luz en el vacío es la misma en todos los sistemas de referencia inerciales y es, además, independiente del movimiento de la fuente emisora y del observador.</a:t>
            </a:r>
            <a:endParaRPr lang="es-ES" dirty="0">
              <a:solidFill>
                <a:schemeClr val="bg1"/>
              </a:solidFill>
            </a:endParaRPr>
          </a:p>
        </p:txBody>
      </p:sp>
    </p:spTree>
    <p:extLst>
      <p:ext uri="{BB962C8B-B14F-4D97-AF65-F5344CB8AC3E}">
        <p14:creationId xmlns:p14="http://schemas.microsoft.com/office/powerpoint/2010/main" val="1763238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92010"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Postulados </a:t>
            </a:r>
            <a:r>
              <a:rPr lang="es-ES" sz="1600" b="1" dirty="0">
                <a:solidFill>
                  <a:schemeClr val="bg1"/>
                </a:solidFill>
              </a:rPr>
              <a:t>de la relatividad </a:t>
            </a:r>
            <a:r>
              <a:rPr lang="es-ES" sz="1600" b="1" dirty="0" smtClean="0">
                <a:solidFill>
                  <a:schemeClr val="bg1"/>
                </a:solidFill>
              </a:rPr>
              <a:t>especial</a:t>
            </a:r>
            <a:endParaRPr lang="es-ES" sz="1600" b="1" dirty="0">
              <a:solidFill>
                <a:schemeClr val="bg1"/>
              </a:solidFill>
            </a:endParaRPr>
          </a:p>
        </p:txBody>
      </p:sp>
      <p:pic>
        <p:nvPicPr>
          <p:cNvPr id="8" name="6 Imag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899" y="4026089"/>
            <a:ext cx="5882185" cy="2831911"/>
          </a:xfrm>
          <a:prstGeom prst="rect">
            <a:avLst/>
          </a:prstGeom>
        </p:spPr>
      </p:pic>
      <p:sp>
        <p:nvSpPr>
          <p:cNvPr id="9" name="3 Llamada rectangular"/>
          <p:cNvSpPr/>
          <p:nvPr/>
        </p:nvSpPr>
        <p:spPr>
          <a:xfrm>
            <a:off x="552733" y="1067412"/>
            <a:ext cx="8106770" cy="2958678"/>
          </a:xfrm>
          <a:prstGeom prst="wedgeRectCallout">
            <a:avLst>
              <a:gd name="adj1" fmla="val -52483"/>
              <a:gd name="adj2" fmla="val 3376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5 Rectángulo"/>
          <p:cNvSpPr/>
          <p:nvPr/>
        </p:nvSpPr>
        <p:spPr>
          <a:xfrm>
            <a:off x="627795" y="1174417"/>
            <a:ext cx="7956645" cy="3046988"/>
          </a:xfrm>
          <a:prstGeom prst="rect">
            <a:avLst/>
          </a:prstGeom>
        </p:spPr>
        <p:txBody>
          <a:bodyPr wrap="square">
            <a:spAutoFit/>
          </a:bodyPr>
          <a:lstStyle/>
          <a:p>
            <a:pPr algn="just"/>
            <a:r>
              <a:rPr lang="es-ES" sz="1600" dirty="0"/>
              <a:t>Pongamos un ejemplo. Imaginemos</a:t>
            </a:r>
            <a:r>
              <a:rPr lang="es-ES" sz="1600" dirty="0" smtClean="0"/>
              <a:t>, dos </a:t>
            </a:r>
            <a:r>
              <a:rPr lang="es-ES" sz="1600" dirty="0"/>
              <a:t>observadores </a:t>
            </a:r>
            <a:r>
              <a:rPr lang="es-ES" sz="1600" i="1" dirty="0"/>
              <a:t>O</a:t>
            </a:r>
            <a:r>
              <a:rPr lang="es-ES" sz="1600" dirty="0"/>
              <a:t> y </a:t>
            </a:r>
            <a:r>
              <a:rPr lang="es-ES" sz="1600" i="1" dirty="0"/>
              <a:t>O'</a:t>
            </a:r>
            <a:r>
              <a:rPr lang="es-ES" sz="1600" dirty="0"/>
              <a:t>. El último de los cuales, O', se desplaza con una velocidad constante, </a:t>
            </a:r>
            <a:r>
              <a:rPr lang="es-ES" sz="1600" i="1" dirty="0"/>
              <a:t>v</a:t>
            </a:r>
            <a:r>
              <a:rPr lang="es-ES" sz="1600" dirty="0"/>
              <a:t>, con respecto del primero. Ahora imaginemos que en el preciso instante en el que </a:t>
            </a:r>
            <a:r>
              <a:rPr lang="es-ES" sz="1600" i="1" dirty="0"/>
              <a:t>O</a:t>
            </a:r>
            <a:r>
              <a:rPr lang="es-ES" sz="1600" dirty="0"/>
              <a:t> y </a:t>
            </a:r>
            <a:r>
              <a:rPr lang="es-ES" sz="1600" i="1" dirty="0"/>
              <a:t>O'</a:t>
            </a:r>
            <a:r>
              <a:rPr lang="es-ES" sz="1600" dirty="0"/>
              <a:t> coinciden, sincronizan sus relojes a cero, a la vez que se emite una señal luminosa. Según el primer postulado, cada uno de los observadores verá cómo se propaga la luz en forma de un frente de onda esférico, es decir, el comportamiento de la luz es el mismo en ambos sistemas. Ahora bien, </a:t>
            </a:r>
            <a:r>
              <a:rPr lang="es-ES" sz="1600" b="1" dirty="0"/>
              <a:t>al cabo de cierto tiempo</a:t>
            </a:r>
            <a:r>
              <a:rPr lang="es-ES" sz="1600" dirty="0"/>
              <a:t>, lógicamente, </a:t>
            </a:r>
            <a:r>
              <a:rPr lang="es-ES" sz="1600" i="1" dirty="0"/>
              <a:t>O</a:t>
            </a:r>
            <a:r>
              <a:rPr lang="es-ES" sz="1600" dirty="0"/>
              <a:t> y </a:t>
            </a:r>
            <a:r>
              <a:rPr lang="es-ES" sz="1600" i="1" dirty="0"/>
              <a:t>O' </a:t>
            </a:r>
            <a:r>
              <a:rPr lang="es-ES" sz="1600" dirty="0"/>
              <a:t>estarán separados por una cierta distancia, y...sin embargo, cada uno de ellos se verá en el centro del frente de ondas esférico. ¿CÓMO ES ESTO POSIBLE SI LA ESFERA TIENE UN SÓLO CENTRO? ¡¡¡¡¿¿¿¿CÓMO ES POSIBLE QUE ESTO SEA ASÍ SI LA VELOCIDAD DE LA LUZ ES SEGÚN EL SEGUNDO POSTULADO LA MISMA PARA </a:t>
            </a:r>
            <a:r>
              <a:rPr lang="es-ES" sz="1600" i="1" dirty="0"/>
              <a:t>O</a:t>
            </a:r>
            <a:r>
              <a:rPr lang="es-ES" sz="1600" dirty="0"/>
              <a:t> Y </a:t>
            </a:r>
            <a:r>
              <a:rPr lang="es-ES" sz="1600" i="1" dirty="0"/>
              <a:t>O'</a:t>
            </a:r>
            <a:r>
              <a:rPr lang="es-ES" sz="1600" dirty="0"/>
              <a:t>?????!!!!</a:t>
            </a:r>
          </a:p>
        </p:txBody>
      </p:sp>
      <p:sp>
        <p:nvSpPr>
          <p:cNvPr id="11" name="11 CuadroTexto"/>
          <p:cNvSpPr txBox="1"/>
          <p:nvPr/>
        </p:nvSpPr>
        <p:spPr>
          <a:xfrm>
            <a:off x="6059607" y="4353637"/>
            <a:ext cx="2702256" cy="646331"/>
          </a:xfrm>
          <a:prstGeom prst="rect">
            <a:avLst/>
          </a:prstGeom>
          <a:noFill/>
        </p:spPr>
        <p:txBody>
          <a:bodyPr wrap="square" rtlCol="0">
            <a:spAutoFit/>
          </a:bodyPr>
          <a:lstStyle/>
          <a:p>
            <a:pPr algn="just"/>
            <a:r>
              <a:rPr lang="es-ES" dirty="0" smtClean="0"/>
              <a:t>La clave está en “</a:t>
            </a:r>
            <a:r>
              <a:rPr lang="es-ES" b="1" dirty="0" smtClean="0"/>
              <a:t>al cabo de cierto tiempo</a:t>
            </a:r>
            <a:r>
              <a:rPr lang="es-ES" dirty="0" smtClean="0"/>
              <a:t>”</a:t>
            </a:r>
            <a:endParaRPr lang="es-ES" dirty="0"/>
          </a:p>
        </p:txBody>
      </p:sp>
      <p:sp>
        <p:nvSpPr>
          <p:cNvPr id="12" name="13 CuadroTexto"/>
          <p:cNvSpPr txBox="1"/>
          <p:nvPr/>
        </p:nvSpPr>
        <p:spPr>
          <a:xfrm>
            <a:off x="6032311" y="5213445"/>
            <a:ext cx="2756848" cy="923330"/>
          </a:xfrm>
          <a:prstGeom prst="rect">
            <a:avLst/>
          </a:prstGeom>
          <a:noFill/>
        </p:spPr>
        <p:txBody>
          <a:bodyPr wrap="square" rtlCol="0">
            <a:spAutoFit/>
          </a:bodyPr>
          <a:lstStyle/>
          <a:p>
            <a:pPr algn="just"/>
            <a:r>
              <a:rPr lang="es-ES" i="1" dirty="0" smtClean="0">
                <a:solidFill>
                  <a:srgbClr val="FF0000"/>
                </a:solidFill>
              </a:rPr>
              <a:t>¿Es realmente igual para ambos observadores ese intervalo de tiempo?</a:t>
            </a:r>
            <a:endParaRPr lang="es-ES" i="1" dirty="0">
              <a:solidFill>
                <a:srgbClr val="FF0000"/>
              </a:solidFill>
            </a:endParaRPr>
          </a:p>
        </p:txBody>
      </p:sp>
    </p:spTree>
    <p:extLst>
      <p:ext uri="{BB962C8B-B14F-4D97-AF65-F5344CB8AC3E}">
        <p14:creationId xmlns:p14="http://schemas.microsoft.com/office/powerpoint/2010/main" val="344947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92010"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Postulados </a:t>
            </a:r>
            <a:r>
              <a:rPr lang="es-ES" sz="1600" b="1" dirty="0">
                <a:solidFill>
                  <a:schemeClr val="bg1"/>
                </a:solidFill>
              </a:rPr>
              <a:t>de la relatividad </a:t>
            </a:r>
            <a:r>
              <a:rPr lang="es-ES" sz="1600" b="1" dirty="0" smtClean="0">
                <a:solidFill>
                  <a:schemeClr val="bg1"/>
                </a:solidFill>
              </a:rPr>
              <a:t>especial</a:t>
            </a:r>
            <a:endParaRPr lang="es-ES" sz="1600" b="1" dirty="0">
              <a:solidFill>
                <a:schemeClr val="bg1"/>
              </a:solidFill>
            </a:endParaRPr>
          </a:p>
        </p:txBody>
      </p:sp>
      <p:sp>
        <p:nvSpPr>
          <p:cNvPr id="13" name="8 CuadroTexto"/>
          <p:cNvSpPr txBox="1"/>
          <p:nvPr/>
        </p:nvSpPr>
        <p:spPr>
          <a:xfrm>
            <a:off x="301199" y="935061"/>
            <a:ext cx="6919415" cy="369332"/>
          </a:xfrm>
          <a:prstGeom prst="rect">
            <a:avLst/>
          </a:prstGeom>
          <a:noFill/>
        </p:spPr>
        <p:txBody>
          <a:bodyPr wrap="square" rtlCol="0">
            <a:spAutoFit/>
          </a:bodyPr>
          <a:lstStyle/>
          <a:p>
            <a:r>
              <a:rPr lang="es-ES" b="1" dirty="0" smtClean="0">
                <a:solidFill>
                  <a:srgbClr val="002060"/>
                </a:solidFill>
              </a:rPr>
              <a:t>3.1. La relatividad del tiempo y el concepto de simultaneidad</a:t>
            </a:r>
            <a:endParaRPr lang="es-ES" b="1" dirty="0">
              <a:solidFill>
                <a:srgbClr val="002060"/>
              </a:solidFill>
            </a:endParaRPr>
          </a:p>
        </p:txBody>
      </p:sp>
      <p:pic>
        <p:nvPicPr>
          <p:cNvPr id="14" name="Simultaneidad - Ejemplo de los rayos propuesto por Einstei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85443" y="1434057"/>
            <a:ext cx="3637129" cy="2273206"/>
          </a:xfrm>
          <a:prstGeom prst="rect">
            <a:avLst/>
          </a:prstGeom>
        </p:spPr>
      </p:pic>
      <p:pic>
        <p:nvPicPr>
          <p:cNvPr id="15" name="Einstein - El caso de los dos rayos y la simultaneidad_ ambo-1.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871836" y="1420410"/>
            <a:ext cx="3699906" cy="2312442"/>
          </a:xfrm>
          <a:prstGeom prst="rect">
            <a:avLst/>
          </a:prstGeom>
        </p:spPr>
      </p:pic>
      <p:sp>
        <p:nvSpPr>
          <p:cNvPr id="16" name="3 CuadroTexto"/>
          <p:cNvSpPr txBox="1"/>
          <p:nvPr/>
        </p:nvSpPr>
        <p:spPr>
          <a:xfrm>
            <a:off x="410380" y="3842035"/>
            <a:ext cx="8256896" cy="2308324"/>
          </a:xfrm>
          <a:prstGeom prst="rect">
            <a:avLst/>
          </a:prstGeom>
          <a:noFill/>
        </p:spPr>
        <p:txBody>
          <a:bodyPr wrap="square" rtlCol="0">
            <a:spAutoFit/>
          </a:bodyPr>
          <a:lstStyle/>
          <a:p>
            <a:pPr marL="355600" indent="-355600" algn="just">
              <a:buFont typeface="Wingdings"/>
              <a:buChar char="F"/>
            </a:pPr>
            <a:r>
              <a:rPr lang="es-ES" dirty="0" smtClean="0">
                <a:sym typeface="Wingdings"/>
              </a:rPr>
              <a:t>Dos sucesos que ocurren simultáneamente para un observador, pueden no ser simultáneos para otro.</a:t>
            </a:r>
          </a:p>
          <a:p>
            <a:pPr marL="355600" indent="-355600" algn="just">
              <a:buFont typeface="Wingdings"/>
              <a:buChar char="F"/>
            </a:pPr>
            <a:r>
              <a:rPr lang="es-ES" dirty="0" smtClean="0">
                <a:sym typeface="Wingdings"/>
              </a:rPr>
              <a:t>El tiempo es relativo, y el intervalo de tiempo entre dos sucesos depende del sistema de referencia, de modo que:</a:t>
            </a:r>
          </a:p>
          <a:p>
            <a:pPr marL="723900" indent="-368300" algn="just">
              <a:buFont typeface="Wingdings"/>
              <a:buChar char=""/>
            </a:pPr>
            <a:r>
              <a:rPr lang="es-ES" dirty="0" smtClean="0">
                <a:sym typeface="Wingdings"/>
              </a:rPr>
              <a:t>Será igual para dos observadores estacionarios uno con respecto al otro si los sucesos ocurren en el mismo punto.</a:t>
            </a:r>
          </a:p>
          <a:p>
            <a:pPr marL="723900" indent="-368300" algn="just">
              <a:buFont typeface="Wingdings"/>
              <a:buChar char=""/>
            </a:pPr>
            <a:r>
              <a:rPr lang="es-ES" dirty="0" smtClean="0">
                <a:sym typeface="Wingdings"/>
              </a:rPr>
              <a:t>Será distinto para dos observadores en movimiento relativo uno con respecto al otro.</a:t>
            </a:r>
            <a:r>
              <a:rPr lang="es-ES" dirty="0">
                <a:sym typeface="Wingdings"/>
              </a:rPr>
              <a:t>	</a:t>
            </a:r>
            <a:endParaRPr lang="es-ES" dirty="0"/>
          </a:p>
        </p:txBody>
      </p:sp>
      <p:sp>
        <p:nvSpPr>
          <p:cNvPr id="17" name="9 CuadroTexto"/>
          <p:cNvSpPr txBox="1"/>
          <p:nvPr/>
        </p:nvSpPr>
        <p:spPr>
          <a:xfrm>
            <a:off x="519562" y="6134858"/>
            <a:ext cx="8202305"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s-ES" dirty="0" smtClean="0"/>
              <a:t>La relatividad del tiempo es consecuencia de la velocidad límite de la luz</a:t>
            </a:r>
            <a:endParaRPr lang="es-ES" dirty="0"/>
          </a:p>
        </p:txBody>
      </p:sp>
    </p:spTree>
    <p:extLst>
      <p:ext uri="{BB962C8B-B14F-4D97-AF65-F5344CB8AC3E}">
        <p14:creationId xmlns:p14="http://schemas.microsoft.com/office/powerpoint/2010/main" val="672102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4"/>
                </p:tgtEl>
              </p:cMediaNode>
            </p:video>
            <p:video>
              <p:cMediaNode vol="80000">
                <p:cTn id="13" fill="hold" display="0">
                  <p:stCondLst>
                    <p:cond delay="indefinite"/>
                  </p:stCondLst>
                </p:cTn>
                <p:tgtEl>
                  <p:spTgt spid="1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92010" cy="246221"/>
          </a:xfrm>
          <a:prstGeom prst="rect">
            <a:avLst/>
          </a:prstGeom>
          <a:noFill/>
        </p:spPr>
        <p:txBody>
          <a:bodyPr wrap="square" lIns="0" tIns="0" rIns="0" bIns="0" rtlCol="0">
            <a:spAutoFit/>
          </a:bodyPr>
          <a:lstStyle/>
          <a:p>
            <a:r>
              <a:rPr lang="es-ES" sz="1600" b="1" dirty="0" smtClean="0">
                <a:solidFill>
                  <a:schemeClr val="bg1"/>
                </a:solidFill>
              </a:rPr>
              <a:t>4. </a:t>
            </a:r>
            <a:r>
              <a:rPr lang="es-ES" sz="1600" b="1" dirty="0">
                <a:solidFill>
                  <a:schemeClr val="bg1"/>
                </a:solidFill>
              </a:rPr>
              <a:t>Consecuencias de los postulados de Einstein</a:t>
            </a:r>
          </a:p>
        </p:txBody>
      </p:sp>
      <p:sp>
        <p:nvSpPr>
          <p:cNvPr id="8" name="8 CuadroTexto"/>
          <p:cNvSpPr txBox="1"/>
          <p:nvPr/>
        </p:nvSpPr>
        <p:spPr>
          <a:xfrm>
            <a:off x="301199" y="1062061"/>
            <a:ext cx="6919415" cy="369332"/>
          </a:xfrm>
          <a:prstGeom prst="rect">
            <a:avLst/>
          </a:prstGeom>
          <a:noFill/>
        </p:spPr>
        <p:txBody>
          <a:bodyPr wrap="square" rtlCol="0">
            <a:spAutoFit/>
          </a:bodyPr>
          <a:lstStyle/>
          <a:p>
            <a:r>
              <a:rPr lang="es-ES" b="1" dirty="0">
                <a:solidFill>
                  <a:srgbClr val="002060"/>
                </a:solidFill>
              </a:rPr>
              <a:t>4</a:t>
            </a:r>
            <a:r>
              <a:rPr lang="es-ES" b="1" dirty="0" smtClean="0">
                <a:solidFill>
                  <a:srgbClr val="002060"/>
                </a:solidFill>
              </a:rPr>
              <a:t>.1. Dilatación del tiempo</a:t>
            </a:r>
            <a:endParaRPr lang="es-ES" b="1" dirty="0">
              <a:solidFill>
                <a:srgbClr val="002060"/>
              </a:solidFill>
            </a:endParaRPr>
          </a:p>
        </p:txBody>
      </p:sp>
      <p:pic>
        <p:nvPicPr>
          <p:cNvPr id="9" name="6 Imagen"/>
          <p:cNvPicPr>
            <a:picLocks noChangeAspect="1"/>
          </p:cNvPicPr>
          <p:nvPr/>
        </p:nvPicPr>
        <p:blipFill rotWithShape="1">
          <a:blip r:embed="rId5">
            <a:extLst>
              <a:ext uri="{28A0092B-C50C-407E-A947-70E740481C1C}">
                <a14:useLocalDpi xmlns:a14="http://schemas.microsoft.com/office/drawing/2010/main" val="0"/>
              </a:ext>
            </a:extLst>
          </a:blip>
          <a:srcRect l="2717" t="2639" r="9164" b="8363"/>
          <a:stretch/>
        </p:blipFill>
        <p:spPr>
          <a:xfrm>
            <a:off x="601450" y="1785393"/>
            <a:ext cx="2328784" cy="2281451"/>
          </a:xfrm>
          <a:prstGeom prst="rect">
            <a:avLst/>
          </a:prstGeom>
        </p:spPr>
      </p:pic>
      <p:pic>
        <p:nvPicPr>
          <p:cNvPr id="10" name="9 Imagen"/>
          <p:cNvPicPr>
            <a:picLocks noChangeAspect="1"/>
          </p:cNvPicPr>
          <p:nvPr/>
        </p:nvPicPr>
        <p:blipFill rotWithShape="1">
          <a:blip r:embed="rId6">
            <a:extLst>
              <a:ext uri="{28A0092B-C50C-407E-A947-70E740481C1C}">
                <a14:useLocalDpi xmlns:a14="http://schemas.microsoft.com/office/drawing/2010/main" val="0"/>
              </a:ext>
            </a:extLst>
          </a:blip>
          <a:srcRect l="2684" t="3402" r="3474" b="8681"/>
          <a:stretch/>
        </p:blipFill>
        <p:spPr>
          <a:xfrm>
            <a:off x="3044398" y="1416903"/>
            <a:ext cx="5527343" cy="2770496"/>
          </a:xfrm>
          <a:prstGeom prst="rect">
            <a:avLst/>
          </a:prstGeom>
        </p:spPr>
      </p:pic>
      <p:pic>
        <p:nvPicPr>
          <p:cNvPr id="11" name="10 Imagen"/>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9" t="6530" r="26865" b="5410"/>
          <a:stretch/>
        </p:blipFill>
        <p:spPr>
          <a:xfrm>
            <a:off x="1857045" y="2713440"/>
            <a:ext cx="284174" cy="532263"/>
          </a:xfrm>
          <a:prstGeom prst="rect">
            <a:avLst/>
          </a:prstGeom>
        </p:spPr>
      </p:pic>
      <p:pic>
        <p:nvPicPr>
          <p:cNvPr id="12" name="12 Imagen"/>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9" t="6530" r="26865" b="5410"/>
          <a:stretch/>
        </p:blipFill>
        <p:spPr>
          <a:xfrm>
            <a:off x="4206734" y="2770306"/>
            <a:ext cx="284174" cy="532263"/>
          </a:xfrm>
          <a:prstGeom prst="rect">
            <a:avLst/>
          </a:prstGeom>
        </p:spPr>
      </p:pic>
      <p:pic>
        <p:nvPicPr>
          <p:cNvPr id="18" name="13 Imagen"/>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9" t="6530" r="26865" b="5410"/>
          <a:stretch/>
        </p:blipFill>
        <p:spPr>
          <a:xfrm>
            <a:off x="5721636" y="2756658"/>
            <a:ext cx="284174" cy="532263"/>
          </a:xfrm>
          <a:prstGeom prst="rect">
            <a:avLst/>
          </a:prstGeom>
        </p:spPr>
      </p:pic>
      <p:pic>
        <p:nvPicPr>
          <p:cNvPr id="19" name="14 Imagen"/>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9" t="6530" r="26865" b="5410"/>
          <a:stretch/>
        </p:blipFill>
        <p:spPr>
          <a:xfrm>
            <a:off x="7304776" y="2756658"/>
            <a:ext cx="284174" cy="532263"/>
          </a:xfrm>
          <a:prstGeom prst="rect">
            <a:avLst/>
          </a:prstGeom>
        </p:spPr>
      </p:pic>
      <p:sp>
        <p:nvSpPr>
          <p:cNvPr id="20" name="11 CuadroTexto"/>
          <p:cNvSpPr txBox="1"/>
          <p:nvPr/>
        </p:nvSpPr>
        <p:spPr>
          <a:xfrm>
            <a:off x="410381" y="4132807"/>
            <a:ext cx="8215952" cy="1200329"/>
          </a:xfrm>
          <a:prstGeom prst="rect">
            <a:avLst/>
          </a:prstGeom>
          <a:noFill/>
        </p:spPr>
        <p:txBody>
          <a:bodyPr wrap="square" rtlCol="0">
            <a:spAutoFit/>
          </a:bodyPr>
          <a:lstStyle/>
          <a:p>
            <a:pPr marL="355600" indent="-355600">
              <a:buFont typeface="Wingdings"/>
              <a:buChar char="F"/>
            </a:pPr>
            <a:r>
              <a:rPr lang="es-ES" b="1" dirty="0" smtClean="0">
                <a:sym typeface="Wingdings"/>
              </a:rPr>
              <a:t>Medición del tiempo según O’:</a:t>
            </a:r>
          </a:p>
          <a:p>
            <a:pPr marL="355600" indent="-355600"/>
            <a:r>
              <a:rPr lang="es-ES" b="1" dirty="0" smtClean="0">
                <a:sym typeface="Wingdings"/>
              </a:rPr>
              <a:t>	</a:t>
            </a:r>
          </a:p>
          <a:p>
            <a:pPr marL="355600" indent="-355600"/>
            <a:r>
              <a:rPr lang="es-ES" b="1" dirty="0">
                <a:sym typeface="Wingdings"/>
              </a:rPr>
              <a:t>	</a:t>
            </a:r>
            <a:r>
              <a:rPr lang="es-ES" dirty="0" smtClean="0">
                <a:sym typeface="Wingdings"/>
              </a:rPr>
              <a:t>Si </a:t>
            </a:r>
            <a:r>
              <a:rPr lang="es-ES" i="1" dirty="0" smtClean="0">
                <a:sym typeface="Wingdings"/>
              </a:rPr>
              <a:t>D</a:t>
            </a:r>
            <a:r>
              <a:rPr lang="es-ES" dirty="0" smtClean="0">
                <a:sym typeface="Wingdings"/>
              </a:rPr>
              <a:t> es la distancia entre los espejos de la nave, y </a:t>
            </a:r>
            <a:r>
              <a:rPr lang="es-ES" i="1" dirty="0" smtClean="0">
                <a:sym typeface="Wingdings"/>
              </a:rPr>
              <a:t>c</a:t>
            </a:r>
            <a:r>
              <a:rPr lang="es-ES" dirty="0" smtClean="0">
                <a:sym typeface="Wingdings"/>
              </a:rPr>
              <a:t>, la velocidad de la luz, el tiempo que tarda la luz en la ida y la vuelta:</a:t>
            </a:r>
            <a:endParaRPr lang="es-ES" b="1" dirty="0">
              <a:sym typeface="Wingdings"/>
            </a:endParaRPr>
          </a:p>
        </p:txBody>
      </p:sp>
      <p:pic>
        <p:nvPicPr>
          <p:cNvPr id="21" name="1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7343" y="1606931"/>
            <a:ext cx="538118" cy="587894"/>
          </a:xfrm>
          <a:prstGeom prst="rect">
            <a:avLst/>
          </a:prstGeom>
        </p:spPr>
      </p:pic>
      <p:sp>
        <p:nvSpPr>
          <p:cNvPr id="22" name="16 CuadroTexto"/>
          <p:cNvSpPr txBox="1"/>
          <p:nvPr/>
        </p:nvSpPr>
        <p:spPr>
          <a:xfrm>
            <a:off x="1570441" y="2795327"/>
            <a:ext cx="354842" cy="276999"/>
          </a:xfrm>
          <a:prstGeom prst="rect">
            <a:avLst/>
          </a:prstGeom>
          <a:noFill/>
        </p:spPr>
        <p:txBody>
          <a:bodyPr wrap="square" rtlCol="0">
            <a:spAutoFit/>
          </a:bodyPr>
          <a:lstStyle/>
          <a:p>
            <a:r>
              <a:rPr lang="es-ES" sz="1200" i="1" dirty="0" smtClean="0"/>
              <a:t>O’</a:t>
            </a:r>
            <a:endParaRPr lang="es-ES" sz="1200" i="1" dirty="0"/>
          </a:p>
        </p:txBody>
      </p:sp>
      <p:sp>
        <p:nvSpPr>
          <p:cNvPr id="23" name="18 CuadroTexto"/>
          <p:cNvSpPr txBox="1"/>
          <p:nvPr/>
        </p:nvSpPr>
        <p:spPr>
          <a:xfrm>
            <a:off x="3933779" y="2879488"/>
            <a:ext cx="354842" cy="276999"/>
          </a:xfrm>
          <a:prstGeom prst="rect">
            <a:avLst/>
          </a:prstGeom>
          <a:noFill/>
        </p:spPr>
        <p:txBody>
          <a:bodyPr wrap="square" rtlCol="0">
            <a:spAutoFit/>
          </a:bodyPr>
          <a:lstStyle/>
          <a:p>
            <a:r>
              <a:rPr lang="es-ES" sz="1200" i="1" dirty="0" smtClean="0"/>
              <a:t>O’</a:t>
            </a:r>
            <a:endParaRPr lang="es-ES" sz="1200" i="1" dirty="0"/>
          </a:p>
        </p:txBody>
      </p:sp>
      <p:sp>
        <p:nvSpPr>
          <p:cNvPr id="24" name="19 CuadroTexto"/>
          <p:cNvSpPr txBox="1"/>
          <p:nvPr/>
        </p:nvSpPr>
        <p:spPr>
          <a:xfrm>
            <a:off x="5460052" y="2795326"/>
            <a:ext cx="354842" cy="276999"/>
          </a:xfrm>
          <a:prstGeom prst="rect">
            <a:avLst/>
          </a:prstGeom>
          <a:noFill/>
        </p:spPr>
        <p:txBody>
          <a:bodyPr wrap="square" rtlCol="0">
            <a:spAutoFit/>
          </a:bodyPr>
          <a:lstStyle/>
          <a:p>
            <a:r>
              <a:rPr lang="es-ES" sz="1200" i="1" dirty="0" smtClean="0"/>
              <a:t>O’</a:t>
            </a:r>
            <a:endParaRPr lang="es-ES" sz="1200" i="1" dirty="0"/>
          </a:p>
        </p:txBody>
      </p:sp>
      <p:sp>
        <p:nvSpPr>
          <p:cNvPr id="25" name="20 CuadroTexto"/>
          <p:cNvSpPr txBox="1"/>
          <p:nvPr/>
        </p:nvSpPr>
        <p:spPr>
          <a:xfrm>
            <a:off x="7002249" y="2781679"/>
            <a:ext cx="354842" cy="276999"/>
          </a:xfrm>
          <a:prstGeom prst="rect">
            <a:avLst/>
          </a:prstGeom>
          <a:noFill/>
        </p:spPr>
        <p:txBody>
          <a:bodyPr wrap="square" rtlCol="0">
            <a:spAutoFit/>
          </a:bodyPr>
          <a:lstStyle/>
          <a:p>
            <a:r>
              <a:rPr lang="es-ES" sz="1200" i="1" dirty="0" smtClean="0"/>
              <a:t>O’</a:t>
            </a:r>
            <a:endParaRPr lang="es-ES" sz="1200" i="1" dirty="0"/>
          </a:p>
        </p:txBody>
      </p:sp>
      <p:sp>
        <p:nvSpPr>
          <p:cNvPr id="26" name="21 CuadroTexto"/>
          <p:cNvSpPr txBox="1"/>
          <p:nvPr/>
        </p:nvSpPr>
        <p:spPr>
          <a:xfrm>
            <a:off x="4804960" y="1567028"/>
            <a:ext cx="354842" cy="276999"/>
          </a:xfrm>
          <a:prstGeom prst="rect">
            <a:avLst/>
          </a:prstGeom>
          <a:noFill/>
        </p:spPr>
        <p:txBody>
          <a:bodyPr wrap="square" rtlCol="0">
            <a:spAutoFit/>
          </a:bodyPr>
          <a:lstStyle/>
          <a:p>
            <a:r>
              <a:rPr lang="es-ES" sz="1200" i="1" dirty="0" smtClean="0"/>
              <a:t>O</a:t>
            </a:r>
            <a:endParaRPr lang="es-ES" sz="1200" i="1" dirty="0"/>
          </a:p>
        </p:txBody>
      </p:sp>
      <mc:AlternateContent xmlns:mc="http://schemas.openxmlformats.org/markup-compatibility/2006" xmlns:a14="http://schemas.microsoft.com/office/drawing/2010/main">
        <mc:Choice Requires="a14">
          <p:sp>
            <p:nvSpPr>
              <p:cNvPr id="27" name="3 CuadroTexto"/>
              <p:cNvSpPr txBox="1"/>
              <p:nvPr/>
            </p:nvSpPr>
            <p:spPr>
              <a:xfrm>
                <a:off x="4129396" y="5449815"/>
                <a:ext cx="1153236"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𝑡</m:t>
                          </m:r>
                        </m:e>
                        <m:sup>
                          <m:r>
                            <a:rPr lang="es-ES" b="0" i="1" smtClean="0">
                              <a:latin typeface="Cambria Math"/>
                              <a:ea typeface="Cambria Math"/>
                            </a:rPr>
                            <m:t>′</m:t>
                          </m:r>
                        </m:sup>
                      </m:sSup>
                      <m:r>
                        <a:rPr lang="es-ES" b="0" i="1" smtClean="0">
                          <a:latin typeface="Cambria Math"/>
                          <a:ea typeface="Cambria Math"/>
                        </a:rPr>
                        <m:t>=</m:t>
                      </m:r>
                      <m:f>
                        <m:fPr>
                          <m:ctrlPr>
                            <a:rPr lang="es-ES" b="0" i="1" smtClean="0">
                              <a:latin typeface="Cambria Math" panose="02040503050406030204" pitchFamily="18" charset="0"/>
                              <a:ea typeface="Cambria Math"/>
                            </a:rPr>
                          </m:ctrlPr>
                        </m:fPr>
                        <m:num>
                          <m:r>
                            <a:rPr lang="es-ES" b="0" i="1" smtClean="0">
                              <a:latin typeface="Cambria Math"/>
                              <a:ea typeface="Cambria Math"/>
                            </a:rPr>
                            <m:t>2</m:t>
                          </m:r>
                          <m:r>
                            <a:rPr lang="es-ES" b="0" i="1" smtClean="0">
                              <a:latin typeface="Cambria Math"/>
                              <a:ea typeface="Cambria Math"/>
                            </a:rPr>
                            <m:t>𝐷</m:t>
                          </m:r>
                        </m:num>
                        <m:den>
                          <m:r>
                            <a:rPr lang="es-ES" b="0" i="1" smtClean="0">
                              <a:latin typeface="Cambria Math"/>
                              <a:ea typeface="Cambria Math"/>
                            </a:rPr>
                            <m:t>𝑐</m:t>
                          </m:r>
                        </m:den>
                      </m:f>
                    </m:oMath>
                  </m:oMathPara>
                </a14:m>
                <a:endParaRPr lang="es-ES" dirty="0"/>
              </a:p>
            </p:txBody>
          </p:sp>
        </mc:Choice>
        <mc:Fallback xmlns="">
          <p:sp>
            <p:nvSpPr>
              <p:cNvPr id="27" name="3 CuadroTexto"/>
              <p:cNvSpPr txBox="1">
                <a:spLocks noRot="1" noChangeAspect="1" noMove="1" noResize="1" noEditPoints="1" noAdjustHandles="1" noChangeArrowheads="1" noChangeShapeType="1" noTextEdit="1"/>
              </p:cNvSpPr>
              <p:nvPr/>
            </p:nvSpPr>
            <p:spPr>
              <a:xfrm>
                <a:off x="4129396" y="5449815"/>
                <a:ext cx="1153236" cy="612796"/>
              </a:xfrm>
              <a:prstGeom prst="rect">
                <a:avLst/>
              </a:prstGeom>
              <a:blipFill>
                <a:blip r:embed="rId9"/>
                <a:stretch>
                  <a:fillRect/>
                </a:stretch>
              </a:blipFill>
            </p:spPr>
            <p:txBody>
              <a:bodyPr/>
              <a:lstStyle/>
              <a:p>
                <a:r>
                  <a:rPr lang="es-ES">
                    <a:noFill/>
                  </a:rPr>
                  <a:t> </a:t>
                </a:r>
              </a:p>
            </p:txBody>
          </p:sp>
        </mc:Fallback>
      </mc:AlternateContent>
    </p:spTree>
    <p:controls>
      <mc:AlternateContent xmlns:mc="http://schemas.openxmlformats.org/markup-compatibility/2006">
        <mc:Choice xmlns:v="urn:schemas-microsoft-com:vml" Requires="v">
          <p:control spid="1042" r:id="rId2" imgW="12600" imgH="12600"/>
        </mc:Choice>
        <mc:Fallback>
          <p:control r:id="rId2" imgW="12600" imgH="12600">
            <p:pic>
              <p:nvPicPr>
                <p:cNvPr id="28" name="ShockwaveFlash2"/>
                <p:cNvPicPr preferRelativeResize="0">
                  <a:picLocks noChangeArrowheads="1" noChangeShapeType="1"/>
                </p:cNvPicPr>
                <p:nvPr/>
              </p:nvPicPr>
              <p:blipFill>
                <a:blip r:embed="rId10"/>
                <a:srcRect/>
                <a:stretch>
                  <a:fillRect/>
                </a:stretch>
              </p:blipFill>
              <p:spPr bwMode="auto">
                <a:xfrm>
                  <a:off x="4552950" y="36385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1043" r:id="rId3" imgW="12600" imgH="12600"/>
        </mc:Choice>
        <mc:Fallback>
          <p:control r:id="rId3" imgW="12600" imgH="12600">
            <p:pic>
              <p:nvPicPr>
                <p:cNvPr id="29" name="ShockwaveFlash3"/>
                <p:cNvPicPr preferRelativeResize="0">
                  <a:picLocks noChangeArrowheads="1" noChangeShapeType="1"/>
                </p:cNvPicPr>
                <p:nvPr/>
              </p:nvPicPr>
              <p:blipFill>
                <a:blip r:embed="rId10"/>
                <a:srcRect/>
                <a:stretch>
                  <a:fillRect/>
                </a:stretch>
              </p:blipFill>
              <p:spPr bwMode="auto">
                <a:xfrm>
                  <a:off x="4552950" y="36385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572609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92010" cy="246221"/>
          </a:xfrm>
          <a:prstGeom prst="rect">
            <a:avLst/>
          </a:prstGeom>
          <a:noFill/>
        </p:spPr>
        <p:txBody>
          <a:bodyPr wrap="square" lIns="0" tIns="0" rIns="0" bIns="0" rtlCol="0">
            <a:spAutoFit/>
          </a:bodyPr>
          <a:lstStyle/>
          <a:p>
            <a:r>
              <a:rPr lang="es-ES" sz="1600" b="1" dirty="0" smtClean="0">
                <a:solidFill>
                  <a:schemeClr val="bg1"/>
                </a:solidFill>
              </a:rPr>
              <a:t>4. </a:t>
            </a:r>
            <a:r>
              <a:rPr lang="es-ES" sz="1600" b="1" dirty="0">
                <a:solidFill>
                  <a:schemeClr val="bg1"/>
                </a:solidFill>
              </a:rPr>
              <a:t>Consecuencias de los postulados de Einstein</a:t>
            </a:r>
          </a:p>
        </p:txBody>
      </p:sp>
      <p:sp>
        <p:nvSpPr>
          <p:cNvPr id="8" name="8 CuadroTexto"/>
          <p:cNvSpPr txBox="1"/>
          <p:nvPr/>
        </p:nvSpPr>
        <p:spPr>
          <a:xfrm>
            <a:off x="301199" y="1062061"/>
            <a:ext cx="6919415" cy="369332"/>
          </a:xfrm>
          <a:prstGeom prst="rect">
            <a:avLst/>
          </a:prstGeom>
          <a:noFill/>
        </p:spPr>
        <p:txBody>
          <a:bodyPr wrap="square" rtlCol="0">
            <a:spAutoFit/>
          </a:bodyPr>
          <a:lstStyle/>
          <a:p>
            <a:r>
              <a:rPr lang="es-ES" b="1" dirty="0">
                <a:solidFill>
                  <a:srgbClr val="002060"/>
                </a:solidFill>
              </a:rPr>
              <a:t>4</a:t>
            </a:r>
            <a:r>
              <a:rPr lang="es-ES" b="1" dirty="0" smtClean="0">
                <a:solidFill>
                  <a:srgbClr val="002060"/>
                </a:solidFill>
              </a:rPr>
              <a:t>.1. Dilatación del tiempo</a:t>
            </a:r>
            <a:endParaRPr lang="es-ES" b="1" dirty="0">
              <a:solidFill>
                <a:srgbClr val="002060"/>
              </a:solidFill>
            </a:endParaRPr>
          </a:p>
        </p:txBody>
      </p:sp>
      <mc:AlternateContent xmlns:mc="http://schemas.openxmlformats.org/markup-compatibility/2006" xmlns:a14="http://schemas.microsoft.com/office/drawing/2010/main">
        <mc:Choice Requires="a14">
          <p:sp>
            <p:nvSpPr>
              <p:cNvPr id="30" name="11 CuadroTexto"/>
              <p:cNvSpPr txBox="1"/>
              <p:nvPr/>
            </p:nvSpPr>
            <p:spPr>
              <a:xfrm>
                <a:off x="325650" y="1431393"/>
                <a:ext cx="4326340" cy="2031325"/>
              </a:xfrm>
              <a:prstGeom prst="rect">
                <a:avLst/>
              </a:prstGeom>
              <a:noFill/>
            </p:spPr>
            <p:txBody>
              <a:bodyPr wrap="square" rtlCol="0">
                <a:spAutoFit/>
              </a:bodyPr>
              <a:lstStyle/>
              <a:p>
                <a:pPr marL="355600" indent="-355600" algn="just">
                  <a:buFont typeface="Wingdings"/>
                  <a:buChar char="F"/>
                </a:pPr>
                <a:r>
                  <a:rPr lang="es-ES" b="1" dirty="0" smtClean="0">
                    <a:sym typeface="Wingdings"/>
                  </a:rPr>
                  <a:t>Medición del tiempo según O:</a:t>
                </a:r>
              </a:p>
              <a:p>
                <a:pPr marL="355600" indent="-355600" algn="just"/>
                <a:r>
                  <a:rPr lang="es-ES" b="1" dirty="0" smtClean="0">
                    <a:sym typeface="Wingdings"/>
                  </a:rPr>
                  <a:t>	</a:t>
                </a:r>
              </a:p>
              <a:p>
                <a:pPr marL="355600" indent="-355600" algn="just"/>
                <a:r>
                  <a:rPr lang="es-ES" b="1" dirty="0">
                    <a:sym typeface="Wingdings"/>
                  </a:rPr>
                  <a:t>	</a:t>
                </a:r>
                <a:r>
                  <a:rPr lang="es-ES" dirty="0" smtClean="0">
                    <a:sym typeface="Wingdings"/>
                  </a:rPr>
                  <a:t>El observador O ve que la nave se ha desplazado una distancia </a:t>
                </a:r>
                <a14:m>
                  <m:oMath xmlns:m="http://schemas.openxmlformats.org/officeDocument/2006/math">
                    <m:r>
                      <a:rPr lang="es-ES" i="1">
                        <a:latin typeface="Cambria Math"/>
                        <a:ea typeface="Cambria Math"/>
                      </a:rPr>
                      <m:t>𝑑</m:t>
                    </m:r>
                    <m:r>
                      <a:rPr lang="es-ES" i="1">
                        <a:latin typeface="Cambria Math"/>
                        <a:ea typeface="Cambria Math"/>
                      </a:rPr>
                      <m:t>=</m:t>
                    </m:r>
                    <m:r>
                      <a:rPr lang="es-ES" i="1">
                        <a:latin typeface="Cambria Math"/>
                        <a:ea typeface="Cambria Math"/>
                      </a:rPr>
                      <m:t>𝑣</m:t>
                    </m:r>
                    <m:r>
                      <a:rPr lang="es-ES" i="1">
                        <a:latin typeface="Cambria Math"/>
                        <a:ea typeface="Cambria Math"/>
                      </a:rPr>
                      <m:t>∆</m:t>
                    </m:r>
                    <m:r>
                      <a:rPr lang="es-ES" i="1">
                        <a:latin typeface="Cambria Math"/>
                        <a:ea typeface="Cambria Math"/>
                      </a:rPr>
                      <m:t>𝑡</m:t>
                    </m:r>
                  </m:oMath>
                </a14:m>
                <a:r>
                  <a:rPr lang="es-ES" dirty="0" smtClean="0"/>
                  <a:t> en el tiempo que tarda el destello en volver reflejado al suelo, recorriendo una distancia total de </a:t>
                </a:r>
                <a14:m>
                  <m:oMath xmlns:m="http://schemas.openxmlformats.org/officeDocument/2006/math">
                    <m:r>
                      <a:rPr lang="es-ES" b="0" i="1" smtClean="0">
                        <a:latin typeface="Cambria Math"/>
                        <a:ea typeface="Cambria Math"/>
                      </a:rPr>
                      <m:t>𝑐</m:t>
                    </m:r>
                    <m:r>
                      <a:rPr lang="es-ES" i="1">
                        <a:latin typeface="Cambria Math"/>
                        <a:ea typeface="Cambria Math"/>
                      </a:rPr>
                      <m:t>∆</m:t>
                    </m:r>
                    <m:r>
                      <a:rPr lang="es-ES" i="1">
                        <a:latin typeface="Cambria Math"/>
                        <a:ea typeface="Cambria Math"/>
                      </a:rPr>
                      <m:t>𝑡</m:t>
                    </m:r>
                  </m:oMath>
                </a14:m>
                <a:r>
                  <a:rPr lang="es-ES" dirty="0" smtClean="0"/>
                  <a:t>.</a:t>
                </a:r>
                <a:endParaRPr lang="es-ES" dirty="0"/>
              </a:p>
            </p:txBody>
          </p:sp>
        </mc:Choice>
        <mc:Fallback xmlns="">
          <p:sp>
            <p:nvSpPr>
              <p:cNvPr id="30" name="11 CuadroTexto"/>
              <p:cNvSpPr txBox="1">
                <a:spLocks noRot="1" noChangeAspect="1" noMove="1" noResize="1" noEditPoints="1" noAdjustHandles="1" noChangeArrowheads="1" noChangeShapeType="1" noTextEdit="1"/>
              </p:cNvSpPr>
              <p:nvPr/>
            </p:nvSpPr>
            <p:spPr>
              <a:xfrm>
                <a:off x="325650" y="1431393"/>
                <a:ext cx="4326340" cy="2031325"/>
              </a:xfrm>
              <a:prstGeom prst="rect">
                <a:avLst/>
              </a:prstGeom>
              <a:blipFill>
                <a:blip r:embed="rId5"/>
                <a:stretch>
                  <a:fillRect l="-845" t="-1802" r="-1268" b="-420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3 CuadroTexto"/>
              <p:cNvSpPr txBox="1"/>
              <p:nvPr/>
            </p:nvSpPr>
            <p:spPr>
              <a:xfrm>
                <a:off x="5450385" y="2925822"/>
                <a:ext cx="1153236"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𝑣</m:t>
                          </m:r>
                          <m:r>
                            <a:rPr lang="es-ES" sz="1600" b="0" i="1" smtClean="0">
                              <a:latin typeface="Cambria Math"/>
                              <a:ea typeface="Cambria Math"/>
                            </a:rPr>
                            <m:t>∆</m:t>
                          </m:r>
                          <m:r>
                            <a:rPr lang="es-ES" sz="1600" b="0" i="1" smtClean="0">
                              <a:latin typeface="Cambria Math"/>
                              <a:ea typeface="Cambria Math"/>
                            </a:rPr>
                            <m:t>𝑡</m:t>
                          </m:r>
                        </m:num>
                        <m:den>
                          <m:r>
                            <a:rPr lang="es-ES" sz="1600" b="0" i="1" smtClean="0">
                              <a:latin typeface="Cambria Math"/>
                              <a:ea typeface="Cambria Math"/>
                            </a:rPr>
                            <m:t>2</m:t>
                          </m:r>
                        </m:den>
                      </m:f>
                    </m:oMath>
                  </m:oMathPara>
                </a14:m>
                <a:endParaRPr lang="es-ES" sz="1600" dirty="0"/>
              </a:p>
            </p:txBody>
          </p:sp>
        </mc:Choice>
        <mc:Fallback xmlns="">
          <p:sp>
            <p:nvSpPr>
              <p:cNvPr id="31" name="3 CuadroTexto"/>
              <p:cNvSpPr txBox="1">
                <a:spLocks noRot="1" noChangeAspect="1" noMove="1" noResize="1" noEditPoints="1" noAdjustHandles="1" noChangeArrowheads="1" noChangeShapeType="1" noTextEdit="1"/>
              </p:cNvSpPr>
              <p:nvPr/>
            </p:nvSpPr>
            <p:spPr>
              <a:xfrm>
                <a:off x="5450385" y="2925822"/>
                <a:ext cx="1153236" cy="553357"/>
              </a:xfrm>
              <a:prstGeom prst="rect">
                <a:avLst/>
              </a:prstGeom>
              <a:blipFill>
                <a:blip r:embed="rId6"/>
                <a:stretch>
                  <a:fillRect/>
                </a:stretch>
              </a:blipFill>
            </p:spPr>
            <p:txBody>
              <a:bodyPr/>
              <a:lstStyle/>
              <a:p>
                <a:r>
                  <a:rPr lang="es-ES">
                    <a:noFill/>
                  </a:rPr>
                  <a:t> </a:t>
                </a:r>
              </a:p>
            </p:txBody>
          </p:sp>
        </mc:Fallback>
      </mc:AlternateContent>
      <p:sp>
        <p:nvSpPr>
          <p:cNvPr id="32" name="22 Triángulo isósceles"/>
          <p:cNvSpPr/>
          <p:nvPr/>
        </p:nvSpPr>
        <p:spPr>
          <a:xfrm>
            <a:off x="5034127" y="2072839"/>
            <a:ext cx="3152633" cy="832514"/>
          </a:xfrm>
          <a:prstGeom prst="triangl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3" name="23 Conector recto"/>
          <p:cNvCxnSpPr/>
          <p:nvPr/>
        </p:nvCxnSpPr>
        <p:spPr>
          <a:xfrm>
            <a:off x="6596796" y="2072838"/>
            <a:ext cx="0" cy="832514"/>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25 Conector recto de flecha"/>
          <p:cNvCxnSpPr>
            <a:stCxn id="32" idx="2"/>
            <a:endCxn id="32" idx="1"/>
          </p:cNvCxnSpPr>
          <p:nvPr/>
        </p:nvCxnSpPr>
        <p:spPr>
          <a:xfrm flipV="1">
            <a:off x="5034127" y="2489096"/>
            <a:ext cx="788158" cy="416257"/>
          </a:xfrm>
          <a:prstGeom prst="straightConnector1">
            <a:avLst/>
          </a:prstGeom>
          <a:ln w="28575">
            <a:solidFill>
              <a:schemeClr val="accent6">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30 Conector recto de flecha"/>
          <p:cNvCxnSpPr/>
          <p:nvPr/>
        </p:nvCxnSpPr>
        <p:spPr>
          <a:xfrm>
            <a:off x="6715076" y="2122881"/>
            <a:ext cx="788158" cy="416257"/>
          </a:xfrm>
          <a:prstGeom prst="straightConnector1">
            <a:avLst/>
          </a:prstGeom>
          <a:ln w="28575">
            <a:solidFill>
              <a:schemeClr val="accent6">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31 CuadroTexto"/>
              <p:cNvSpPr txBox="1"/>
              <p:nvPr/>
            </p:nvSpPr>
            <p:spPr>
              <a:xfrm>
                <a:off x="6721901" y="2887153"/>
                <a:ext cx="1153236"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𝑣</m:t>
                          </m:r>
                          <m:r>
                            <a:rPr lang="es-ES" sz="1600" b="0" i="1" smtClean="0">
                              <a:latin typeface="Cambria Math"/>
                              <a:ea typeface="Cambria Math"/>
                            </a:rPr>
                            <m:t>∆</m:t>
                          </m:r>
                          <m:r>
                            <a:rPr lang="es-ES" sz="1600" b="0" i="1" smtClean="0">
                              <a:latin typeface="Cambria Math"/>
                              <a:ea typeface="Cambria Math"/>
                            </a:rPr>
                            <m:t>𝑡</m:t>
                          </m:r>
                        </m:num>
                        <m:den>
                          <m:r>
                            <a:rPr lang="es-ES" sz="1600" b="0" i="1" smtClean="0">
                              <a:latin typeface="Cambria Math"/>
                              <a:ea typeface="Cambria Math"/>
                            </a:rPr>
                            <m:t>2</m:t>
                          </m:r>
                        </m:den>
                      </m:f>
                    </m:oMath>
                  </m:oMathPara>
                </a14:m>
                <a:endParaRPr lang="es-ES" sz="1600" dirty="0"/>
              </a:p>
            </p:txBody>
          </p:sp>
        </mc:Choice>
        <mc:Fallback xmlns="">
          <p:sp>
            <p:nvSpPr>
              <p:cNvPr id="36" name="31 CuadroTexto"/>
              <p:cNvSpPr txBox="1">
                <a:spLocks noRot="1" noChangeAspect="1" noMove="1" noResize="1" noEditPoints="1" noAdjustHandles="1" noChangeArrowheads="1" noChangeShapeType="1" noTextEdit="1"/>
              </p:cNvSpPr>
              <p:nvPr/>
            </p:nvSpPr>
            <p:spPr>
              <a:xfrm>
                <a:off x="6721901" y="2887153"/>
                <a:ext cx="1153236" cy="553357"/>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32 CuadroTexto"/>
              <p:cNvSpPr txBox="1"/>
              <p:nvPr/>
            </p:nvSpPr>
            <p:spPr>
              <a:xfrm>
                <a:off x="5166057" y="1877219"/>
                <a:ext cx="1153236"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𝑐</m:t>
                          </m:r>
                          <m:r>
                            <a:rPr lang="es-ES" sz="1600" b="0" i="1" smtClean="0">
                              <a:latin typeface="Cambria Math"/>
                              <a:ea typeface="Cambria Math"/>
                            </a:rPr>
                            <m:t>∆</m:t>
                          </m:r>
                          <m:r>
                            <a:rPr lang="es-ES" sz="1600" b="0" i="1" smtClean="0">
                              <a:latin typeface="Cambria Math"/>
                              <a:ea typeface="Cambria Math"/>
                            </a:rPr>
                            <m:t>𝑡</m:t>
                          </m:r>
                        </m:num>
                        <m:den>
                          <m:r>
                            <a:rPr lang="es-ES" sz="1600" b="0" i="1" smtClean="0">
                              <a:latin typeface="Cambria Math"/>
                              <a:ea typeface="Cambria Math"/>
                            </a:rPr>
                            <m:t>2</m:t>
                          </m:r>
                        </m:den>
                      </m:f>
                    </m:oMath>
                  </m:oMathPara>
                </a14:m>
                <a:endParaRPr lang="es-ES" sz="1600" dirty="0"/>
              </a:p>
            </p:txBody>
          </p:sp>
        </mc:Choice>
        <mc:Fallback xmlns="">
          <p:sp>
            <p:nvSpPr>
              <p:cNvPr id="37" name="32 CuadroTexto"/>
              <p:cNvSpPr txBox="1">
                <a:spLocks noRot="1" noChangeAspect="1" noMove="1" noResize="1" noEditPoints="1" noAdjustHandles="1" noChangeArrowheads="1" noChangeShapeType="1" noTextEdit="1"/>
              </p:cNvSpPr>
              <p:nvPr/>
            </p:nvSpPr>
            <p:spPr>
              <a:xfrm>
                <a:off x="5166057" y="1877219"/>
                <a:ext cx="1153236" cy="55335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33 CuadroTexto"/>
              <p:cNvSpPr txBox="1"/>
              <p:nvPr/>
            </p:nvSpPr>
            <p:spPr>
              <a:xfrm>
                <a:off x="6901597" y="1906789"/>
                <a:ext cx="1153236"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𝑐</m:t>
                          </m:r>
                          <m:r>
                            <a:rPr lang="es-ES" sz="1600" b="0" i="1" smtClean="0">
                              <a:latin typeface="Cambria Math"/>
                              <a:ea typeface="Cambria Math"/>
                            </a:rPr>
                            <m:t>∆</m:t>
                          </m:r>
                          <m:r>
                            <a:rPr lang="es-ES" sz="1600" b="0" i="1" smtClean="0">
                              <a:latin typeface="Cambria Math"/>
                              <a:ea typeface="Cambria Math"/>
                            </a:rPr>
                            <m:t>𝑡</m:t>
                          </m:r>
                        </m:num>
                        <m:den>
                          <m:r>
                            <a:rPr lang="es-ES" sz="1600" b="0" i="1" smtClean="0">
                              <a:latin typeface="Cambria Math"/>
                              <a:ea typeface="Cambria Math"/>
                            </a:rPr>
                            <m:t>2</m:t>
                          </m:r>
                        </m:den>
                      </m:f>
                    </m:oMath>
                  </m:oMathPara>
                </a14:m>
                <a:endParaRPr lang="es-ES" sz="1600" dirty="0"/>
              </a:p>
            </p:txBody>
          </p:sp>
        </mc:Choice>
        <mc:Fallback xmlns="">
          <p:sp>
            <p:nvSpPr>
              <p:cNvPr id="38" name="33 CuadroTexto"/>
              <p:cNvSpPr txBox="1">
                <a:spLocks noRot="1" noChangeAspect="1" noMove="1" noResize="1" noEditPoints="1" noAdjustHandles="1" noChangeArrowheads="1" noChangeShapeType="1" noTextEdit="1"/>
              </p:cNvSpPr>
              <p:nvPr/>
            </p:nvSpPr>
            <p:spPr>
              <a:xfrm>
                <a:off x="6901597" y="1906789"/>
                <a:ext cx="1153236" cy="55335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34 CuadroTexto"/>
              <p:cNvSpPr txBox="1"/>
              <p:nvPr/>
            </p:nvSpPr>
            <p:spPr>
              <a:xfrm>
                <a:off x="6546755" y="2316223"/>
                <a:ext cx="35711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ea typeface="Cambria Math"/>
                        </a:rPr>
                        <m:t>𝐷</m:t>
                      </m:r>
                    </m:oMath>
                  </m:oMathPara>
                </a14:m>
                <a:endParaRPr lang="es-ES" sz="1600" dirty="0"/>
              </a:p>
            </p:txBody>
          </p:sp>
        </mc:Choice>
        <mc:Fallback xmlns="">
          <p:sp>
            <p:nvSpPr>
              <p:cNvPr id="39" name="34 CuadroTexto"/>
              <p:cNvSpPr txBox="1">
                <a:spLocks noRot="1" noChangeAspect="1" noMove="1" noResize="1" noEditPoints="1" noAdjustHandles="1" noChangeArrowheads="1" noChangeShapeType="1" noTextEdit="1"/>
              </p:cNvSpPr>
              <p:nvPr/>
            </p:nvSpPr>
            <p:spPr>
              <a:xfrm>
                <a:off x="6546755" y="2316223"/>
                <a:ext cx="357115" cy="338554"/>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36 CuadroTexto"/>
              <p:cNvSpPr txBox="1"/>
              <p:nvPr/>
            </p:nvSpPr>
            <p:spPr>
              <a:xfrm>
                <a:off x="1678767" y="3587056"/>
                <a:ext cx="6087949"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smtClean="0">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a:rPr>
                                    <m:t>𝑐</m:t>
                                  </m:r>
                                  <m:r>
                                    <a:rPr lang="es-ES" b="0" i="1" smtClean="0">
                                      <a:latin typeface="Cambria Math"/>
                                      <a:ea typeface="Cambria Math"/>
                                    </a:rPr>
                                    <m:t>∆</m:t>
                                  </m:r>
                                  <m:r>
                                    <a:rPr lang="es-ES" b="0" i="1" smtClean="0">
                                      <a:latin typeface="Cambria Math"/>
                                      <a:ea typeface="Cambria Math"/>
                                    </a:rPr>
                                    <m:t>𝑡</m:t>
                                  </m:r>
                                </m:num>
                                <m:den>
                                  <m:r>
                                    <a:rPr lang="es-ES" b="0" i="1" smtClean="0">
                                      <a:latin typeface="Cambria Math"/>
                                    </a:rPr>
                                    <m:t>2</m:t>
                                  </m:r>
                                </m:den>
                              </m:f>
                            </m:e>
                          </m:d>
                        </m:e>
                        <m:sup>
                          <m:r>
                            <a:rPr lang="es-ES" b="0" i="1" smtClean="0">
                              <a:latin typeface="Cambria Math"/>
                            </a:rPr>
                            <m:t>2</m:t>
                          </m:r>
                        </m:sup>
                      </m:sSup>
                      <m:r>
                        <a:rPr lang="es-ES" b="0" i="1" smtClean="0">
                          <a:latin typeface="Cambria Math"/>
                        </a:rPr>
                        <m:t>=</m:t>
                      </m:r>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b="0" i="1" smtClean="0">
                                      <a:latin typeface="Cambria Math"/>
                                    </a:rPr>
                                    <m:t>𝑣</m:t>
                                  </m:r>
                                  <m:r>
                                    <a:rPr lang="es-ES" i="1">
                                      <a:latin typeface="Cambria Math"/>
                                      <a:ea typeface="Cambria Math"/>
                                    </a:rPr>
                                    <m:t>∆</m:t>
                                  </m:r>
                                  <m:r>
                                    <a:rPr lang="es-ES" i="1">
                                      <a:latin typeface="Cambria Math"/>
                                      <a:ea typeface="Cambria Math"/>
                                    </a:rPr>
                                    <m:t>𝑡</m:t>
                                  </m:r>
                                </m:num>
                                <m:den>
                                  <m:r>
                                    <a:rPr lang="es-ES" i="1">
                                      <a:latin typeface="Cambria Math"/>
                                    </a:rPr>
                                    <m:t>2</m:t>
                                  </m:r>
                                </m:den>
                              </m:f>
                            </m:e>
                          </m:d>
                        </m:e>
                        <m:sup>
                          <m:r>
                            <a:rPr lang="es-ES" i="1">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𝐷</m:t>
                          </m:r>
                        </m:e>
                        <m:sup>
                          <m:r>
                            <a:rPr lang="es-ES" b="0" i="1" smtClean="0">
                              <a:latin typeface="Cambria Math"/>
                            </a:rPr>
                            <m:t>2</m:t>
                          </m:r>
                        </m:sup>
                      </m:sSup>
                      <m:r>
                        <a:rPr lang="es-ES" b="0" i="1" smtClean="0">
                          <a:latin typeface="Cambria Math"/>
                        </a:rPr>
                        <m:t>      </m:t>
                      </m:r>
                      <m:r>
                        <a:rPr lang="es-ES" b="0" i="1" smtClean="0">
                          <a:latin typeface="Cambria Math"/>
                          <a:ea typeface="Cambria Math"/>
                        </a:rPr>
                        <m:t>⟹         </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r>
                        <a:rPr lang="es-ES" b="0"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𝑡</m:t>
                          </m:r>
                        </m:e>
                        <m:sup>
                          <m:r>
                            <a:rPr lang="es-ES" b="0" i="1" smtClean="0">
                              <a:latin typeface="Cambria Math"/>
                              <a:ea typeface="Cambria Math"/>
                            </a:rPr>
                            <m:t>2</m:t>
                          </m:r>
                        </m:sup>
                      </m:sSup>
                      <m:r>
                        <a:rPr lang="es-ES" b="0"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𝑣</m:t>
                          </m:r>
                        </m:e>
                        <m:sup>
                          <m:r>
                            <a:rPr lang="es-ES" b="0" i="1" smtClean="0">
                              <a:latin typeface="Cambria Math"/>
                              <a:ea typeface="Cambria Math"/>
                            </a:rPr>
                            <m:t>2</m:t>
                          </m:r>
                        </m:sup>
                      </m:sSup>
                      <m:r>
                        <a:rPr lang="es-ES" b="0"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𝑡</m:t>
                          </m:r>
                        </m:e>
                        <m:sup>
                          <m:r>
                            <a:rPr lang="es-ES" b="0" i="1" smtClean="0">
                              <a:latin typeface="Cambria Math"/>
                              <a:ea typeface="Cambria Math"/>
                            </a:rPr>
                            <m:t>2</m:t>
                          </m:r>
                        </m:sup>
                      </m:sSup>
                      <m:r>
                        <a:rPr lang="es-ES" b="0"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2</m:t>
                          </m:r>
                        </m:e>
                        <m:sup>
                          <m:r>
                            <a:rPr lang="es-ES" b="0" i="1" smtClean="0">
                              <a:latin typeface="Cambria Math"/>
                              <a:ea typeface="Cambria Math"/>
                            </a:rPr>
                            <m:t>2</m:t>
                          </m:r>
                        </m:sup>
                      </m:sSup>
                      <m:sSup>
                        <m:sSupPr>
                          <m:ctrlPr>
                            <a:rPr lang="es-ES" b="0" i="1" smtClean="0">
                              <a:latin typeface="Cambria Math" panose="02040503050406030204" pitchFamily="18" charset="0"/>
                              <a:ea typeface="Cambria Math"/>
                            </a:rPr>
                          </m:ctrlPr>
                        </m:sSupPr>
                        <m:e>
                          <m:r>
                            <a:rPr lang="es-ES" b="0" i="1" smtClean="0">
                              <a:latin typeface="Cambria Math"/>
                              <a:ea typeface="Cambria Math"/>
                            </a:rPr>
                            <m:t>𝐷</m:t>
                          </m:r>
                        </m:e>
                        <m:sup>
                          <m:r>
                            <a:rPr lang="es-ES" b="0" i="1" smtClean="0">
                              <a:latin typeface="Cambria Math"/>
                              <a:ea typeface="Cambria Math"/>
                            </a:rPr>
                            <m:t>2</m:t>
                          </m:r>
                        </m:sup>
                      </m:sSup>
                    </m:oMath>
                  </m:oMathPara>
                </a14:m>
                <a:endParaRPr lang="es-ES" dirty="0"/>
              </a:p>
            </p:txBody>
          </p:sp>
        </mc:Choice>
        <mc:Fallback xmlns="">
          <p:sp>
            <p:nvSpPr>
              <p:cNvPr id="40" name="36 CuadroTexto"/>
              <p:cNvSpPr txBox="1">
                <a:spLocks noRot="1" noChangeAspect="1" noMove="1" noResize="1" noEditPoints="1" noAdjustHandles="1" noChangeArrowheads="1" noChangeShapeType="1" noTextEdit="1"/>
              </p:cNvSpPr>
              <p:nvPr/>
            </p:nvSpPr>
            <p:spPr>
              <a:xfrm>
                <a:off x="1678767" y="3587056"/>
                <a:ext cx="6087949" cy="769378"/>
              </a:xfrm>
              <a:prstGeom prst="rect">
                <a:avLst/>
              </a:prstGeom>
              <a:blipFill>
                <a:blip r:embed="rId11"/>
                <a:stretch>
                  <a:fillRect/>
                </a:stretch>
              </a:blipFill>
            </p:spPr>
            <p:txBody>
              <a:bodyPr/>
              <a:lstStyle/>
              <a:p>
                <a:r>
                  <a:rPr lang="es-ES">
                    <a:noFill/>
                  </a:rPr>
                  <a:t> </a:t>
                </a:r>
              </a:p>
            </p:txBody>
          </p:sp>
        </mc:Fallback>
      </mc:AlternateContent>
      <p:sp>
        <p:nvSpPr>
          <p:cNvPr id="41" name="37 CuadroTexto"/>
          <p:cNvSpPr txBox="1"/>
          <p:nvPr/>
        </p:nvSpPr>
        <p:spPr>
          <a:xfrm>
            <a:off x="707786" y="4502139"/>
            <a:ext cx="2415654" cy="369332"/>
          </a:xfrm>
          <a:prstGeom prst="rect">
            <a:avLst/>
          </a:prstGeom>
          <a:noFill/>
        </p:spPr>
        <p:txBody>
          <a:bodyPr wrap="square" rtlCol="0">
            <a:spAutoFit/>
          </a:bodyPr>
          <a:lstStyle/>
          <a:p>
            <a:r>
              <a:rPr lang="es-ES" dirty="0" smtClean="0"/>
              <a:t>Reorganizando:</a:t>
            </a:r>
            <a:endParaRPr lang="es-ES" dirty="0"/>
          </a:p>
        </p:txBody>
      </p:sp>
      <mc:AlternateContent xmlns:mc="http://schemas.openxmlformats.org/markup-compatibility/2006" xmlns:a14="http://schemas.microsoft.com/office/drawing/2010/main">
        <mc:Choice Requires="a14">
          <p:sp>
            <p:nvSpPr>
              <p:cNvPr id="42" name="38 CuadroTexto"/>
              <p:cNvSpPr txBox="1"/>
              <p:nvPr/>
            </p:nvSpPr>
            <p:spPr>
              <a:xfrm>
                <a:off x="2488820" y="4571842"/>
                <a:ext cx="6312091" cy="978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ea typeface="Cambria Math"/>
                        </a:rPr>
                        <m:t>∆</m:t>
                      </m:r>
                      <m:r>
                        <a:rPr lang="es-ES" b="0" i="1" smtClean="0">
                          <a:latin typeface="Cambria Math"/>
                          <a:ea typeface="Cambria Math"/>
                        </a:rPr>
                        <m:t>𝑡</m:t>
                      </m:r>
                      <m:r>
                        <a:rPr lang="es-ES" b="0" i="1" smtClean="0">
                          <a:latin typeface="Cambria Math"/>
                          <a:ea typeface="Cambria Math"/>
                        </a:rPr>
                        <m:t>=</m:t>
                      </m:r>
                      <m:f>
                        <m:fPr>
                          <m:ctrlPr>
                            <a:rPr lang="es-ES" b="0" i="1" smtClean="0">
                              <a:latin typeface="Cambria Math" panose="02040503050406030204" pitchFamily="18" charset="0"/>
                              <a:ea typeface="Cambria Math"/>
                            </a:rPr>
                          </m:ctrlPr>
                        </m:fPr>
                        <m:num>
                          <m:r>
                            <a:rPr lang="es-ES" b="0" i="1" smtClean="0">
                              <a:latin typeface="Cambria Math"/>
                              <a:ea typeface="Cambria Math"/>
                            </a:rPr>
                            <m:t>2</m:t>
                          </m:r>
                          <m:r>
                            <a:rPr lang="es-ES" b="0" i="1" smtClean="0">
                              <a:latin typeface="Cambria Math"/>
                              <a:ea typeface="Cambria Math"/>
                            </a:rPr>
                            <m:t>𝐷</m:t>
                          </m:r>
                        </m:num>
                        <m:den>
                          <m:r>
                            <a:rPr lang="es-ES" b="0" i="1" smtClean="0">
                              <a:latin typeface="Cambria Math"/>
                              <a:ea typeface="Cambria Math"/>
                            </a:rPr>
                            <m:t>𝑐</m:t>
                          </m:r>
                          <m:rad>
                            <m:radPr>
                              <m:degHide m:val="on"/>
                              <m:ctrlPr>
                                <a:rPr lang="es-ES" b="0" i="1" smtClean="0">
                                  <a:latin typeface="Cambria Math" panose="02040503050406030204" pitchFamily="18" charset="0"/>
                                  <a:ea typeface="Cambria Math"/>
                                </a:rPr>
                              </m:ctrlPr>
                            </m:radPr>
                            <m:deg/>
                            <m:e>
                              <m:r>
                                <a:rPr lang="es-ES" b="0" i="1" smtClean="0">
                                  <a:latin typeface="Cambria Math"/>
                                  <a:ea typeface="Cambria Math"/>
                                </a:rPr>
                                <m:t>1−</m:t>
                              </m:r>
                              <m:f>
                                <m:fPr>
                                  <m:ctrlPr>
                                    <a:rPr lang="es-ES" b="0" i="1" smtClean="0">
                                      <a:latin typeface="Cambria Math" panose="02040503050406030204" pitchFamily="18" charset="0"/>
                                      <a:ea typeface="Cambria Math"/>
                                    </a:rPr>
                                  </m:ctrlPr>
                                </m:fPr>
                                <m:num>
                                  <m:sSup>
                                    <m:sSupPr>
                                      <m:ctrlPr>
                                        <a:rPr lang="es-ES" b="0" i="1" smtClean="0">
                                          <a:latin typeface="Cambria Math" panose="02040503050406030204" pitchFamily="18" charset="0"/>
                                          <a:ea typeface="Cambria Math"/>
                                        </a:rPr>
                                      </m:ctrlPr>
                                    </m:sSupPr>
                                    <m:e>
                                      <m:r>
                                        <a:rPr lang="es-ES" b="0" i="1" smtClean="0">
                                          <a:latin typeface="Cambria Math"/>
                                          <a:ea typeface="Cambria Math"/>
                                        </a:rPr>
                                        <m:t>𝑣</m:t>
                                      </m:r>
                                    </m:e>
                                    <m:sup>
                                      <m:r>
                                        <a:rPr lang="es-ES" b="0" i="1" smtClean="0">
                                          <a:latin typeface="Cambria Math"/>
                                          <a:ea typeface="Cambria Math"/>
                                        </a:rPr>
                                        <m:t>2</m:t>
                                      </m:r>
                                    </m:sup>
                                  </m:sSup>
                                </m:num>
                                <m:den>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den>
                              </m:f>
                            </m:e>
                          </m:rad>
                        </m:den>
                      </m:f>
                      <m:r>
                        <a:rPr lang="es-ES" b="0" i="1" smtClean="0">
                          <a:latin typeface="Cambria Math"/>
                          <a:ea typeface="Cambria Math"/>
                        </a:rPr>
                        <m:t>     </m:t>
                      </m:r>
                      <m:r>
                        <a:rPr lang="es-ES" b="0" i="1" smtClean="0">
                          <a:latin typeface="Cambria Math"/>
                          <a:ea typeface="Cambria Math"/>
                        </a:rPr>
                        <m:t>𝑐𝑜𝑚𝑜</m:t>
                      </m:r>
                      <m:r>
                        <a:rPr lang="es-ES" b="0" i="1" smtClean="0">
                          <a:latin typeface="Cambria Math"/>
                          <a:ea typeface="Cambria Math"/>
                        </a:rPr>
                        <m:t>,  ∆</m:t>
                      </m:r>
                      <m:sSup>
                        <m:sSupPr>
                          <m:ctrlPr>
                            <a:rPr lang="es-ES" i="1">
                              <a:latin typeface="Cambria Math" panose="02040503050406030204" pitchFamily="18" charset="0"/>
                              <a:ea typeface="Cambria Math"/>
                            </a:rPr>
                          </m:ctrlPr>
                        </m:sSupPr>
                        <m:e>
                          <m:r>
                            <a:rPr lang="es-ES" i="1">
                              <a:latin typeface="Cambria Math"/>
                              <a:ea typeface="Cambria Math"/>
                            </a:rPr>
                            <m:t>𝑡</m:t>
                          </m:r>
                        </m:e>
                        <m:sup>
                          <m:r>
                            <a:rPr lang="es-ES" i="1">
                              <a:latin typeface="Cambria Math"/>
                              <a:ea typeface="Cambria Math"/>
                            </a:rPr>
                            <m:t>′</m:t>
                          </m:r>
                        </m:sup>
                      </m:sSup>
                      <m:r>
                        <a:rPr lang="es-ES" i="1">
                          <a:latin typeface="Cambria Math"/>
                          <a:ea typeface="Cambria Math"/>
                        </a:rPr>
                        <m:t>=</m:t>
                      </m:r>
                      <m:f>
                        <m:fPr>
                          <m:ctrlPr>
                            <a:rPr lang="es-ES" i="1">
                              <a:latin typeface="Cambria Math" panose="02040503050406030204" pitchFamily="18" charset="0"/>
                              <a:ea typeface="Cambria Math"/>
                            </a:rPr>
                          </m:ctrlPr>
                        </m:fPr>
                        <m:num>
                          <m:r>
                            <a:rPr lang="es-ES" i="1">
                              <a:latin typeface="Cambria Math"/>
                              <a:ea typeface="Cambria Math"/>
                            </a:rPr>
                            <m:t>2</m:t>
                          </m:r>
                          <m:r>
                            <a:rPr lang="es-ES" i="1">
                              <a:latin typeface="Cambria Math"/>
                              <a:ea typeface="Cambria Math"/>
                            </a:rPr>
                            <m:t>𝐷</m:t>
                          </m:r>
                        </m:num>
                        <m:den>
                          <m:r>
                            <a:rPr lang="es-ES" i="1">
                              <a:latin typeface="Cambria Math"/>
                              <a:ea typeface="Cambria Math"/>
                            </a:rPr>
                            <m:t>𝑐</m:t>
                          </m:r>
                        </m:den>
                      </m:f>
                      <m:r>
                        <a:rPr lang="es-ES" i="1">
                          <a:latin typeface="Cambria Math"/>
                          <a:ea typeface="Cambria Math"/>
                        </a:rPr>
                        <m:t>      ⟹      </m:t>
                      </m:r>
                      <m:r>
                        <a:rPr lang="es-ES" b="0" i="1">
                          <a:latin typeface="Cambria Math"/>
                          <a:ea typeface="Cambria Math"/>
                        </a:rPr>
                        <m:t>∆</m:t>
                      </m:r>
                      <m:r>
                        <a:rPr lang="es-ES" b="0" i="1">
                          <a:latin typeface="Cambria Math"/>
                          <a:ea typeface="Cambria Math"/>
                        </a:rPr>
                        <m:t>𝑡</m:t>
                      </m:r>
                      <m:r>
                        <a:rPr lang="es-ES" b="0" i="1">
                          <a:latin typeface="Cambria Math"/>
                          <a:ea typeface="Cambria Math"/>
                        </a:rPr>
                        <m:t>=</m:t>
                      </m:r>
                      <m:f>
                        <m:fPr>
                          <m:ctrlPr>
                            <a:rPr lang="es-ES" i="1">
                              <a:latin typeface="Cambria Math" panose="02040503050406030204" pitchFamily="18" charset="0"/>
                              <a:ea typeface="Cambria Math"/>
                            </a:rPr>
                          </m:ctrlPr>
                        </m:fPr>
                        <m:num>
                          <m:r>
                            <a:rPr lang="es-ES" b="0" i="1">
                              <a:latin typeface="Cambria Math"/>
                              <a:ea typeface="Cambria Math"/>
                            </a:rPr>
                            <m:t>∆</m:t>
                          </m:r>
                          <m:r>
                            <a:rPr lang="es-ES" b="0" i="1">
                              <a:latin typeface="Cambria Math"/>
                              <a:ea typeface="Cambria Math"/>
                            </a:rPr>
                            <m:t>𝑡</m:t>
                          </m:r>
                          <m:r>
                            <a:rPr lang="es-ES" b="0" i="1">
                              <a:latin typeface="Cambria Math"/>
                              <a:ea typeface="Cambria Math"/>
                            </a:rPr>
                            <m:t>′</m:t>
                          </m:r>
                        </m:num>
                        <m:den>
                          <m:rad>
                            <m:radPr>
                              <m:degHide m:val="on"/>
                              <m:ctrlPr>
                                <a:rPr lang="es-ES" i="1">
                                  <a:latin typeface="Cambria Math" panose="02040503050406030204" pitchFamily="18" charset="0"/>
                                  <a:ea typeface="Cambria Math"/>
                                </a:rPr>
                              </m:ctrlPr>
                            </m:radPr>
                            <m:deg/>
                            <m:e>
                              <m:r>
                                <a:rPr lang="es-ES" b="0" i="1">
                                  <a:latin typeface="Cambria Math"/>
                                  <a:ea typeface="Cambria Math"/>
                                </a:rPr>
                                <m:t>1−</m:t>
                              </m:r>
                              <m:f>
                                <m:fPr>
                                  <m:ctrlPr>
                                    <a:rPr lang="es-ES" i="1">
                                      <a:latin typeface="Cambria Math" panose="02040503050406030204" pitchFamily="18" charset="0"/>
                                      <a:ea typeface="Cambria Math"/>
                                    </a:rPr>
                                  </m:ctrlPr>
                                </m:fPr>
                                <m:num>
                                  <m:sSup>
                                    <m:sSupPr>
                                      <m:ctrlPr>
                                        <a:rPr lang="es-ES" i="1">
                                          <a:latin typeface="Cambria Math" panose="02040503050406030204" pitchFamily="18" charset="0"/>
                                          <a:ea typeface="Cambria Math"/>
                                        </a:rPr>
                                      </m:ctrlPr>
                                    </m:sSupPr>
                                    <m:e>
                                      <m:r>
                                        <a:rPr lang="es-ES" b="0" i="1">
                                          <a:latin typeface="Cambria Math"/>
                                          <a:ea typeface="Cambria Math"/>
                                        </a:rPr>
                                        <m:t>𝑣</m:t>
                                      </m:r>
                                    </m:e>
                                    <m:sup>
                                      <m:r>
                                        <a:rPr lang="es-ES" b="0" i="1">
                                          <a:latin typeface="Cambria Math"/>
                                          <a:ea typeface="Cambria Math"/>
                                        </a:rPr>
                                        <m:t>2</m:t>
                                      </m:r>
                                    </m:sup>
                                  </m:sSup>
                                </m:num>
                                <m:den>
                                  <m:sSup>
                                    <m:sSupPr>
                                      <m:ctrlPr>
                                        <a:rPr lang="es-ES" i="1">
                                          <a:latin typeface="Cambria Math" panose="02040503050406030204" pitchFamily="18" charset="0"/>
                                          <a:ea typeface="Cambria Math"/>
                                        </a:rPr>
                                      </m:ctrlPr>
                                    </m:sSupPr>
                                    <m:e>
                                      <m:r>
                                        <a:rPr lang="es-ES" b="0" i="1">
                                          <a:latin typeface="Cambria Math"/>
                                          <a:ea typeface="Cambria Math"/>
                                        </a:rPr>
                                        <m:t>𝑐</m:t>
                                      </m:r>
                                    </m:e>
                                    <m:sup>
                                      <m:r>
                                        <a:rPr lang="es-ES" b="0" i="1">
                                          <a:latin typeface="Cambria Math"/>
                                          <a:ea typeface="Cambria Math"/>
                                        </a:rPr>
                                        <m:t>2</m:t>
                                      </m:r>
                                    </m:sup>
                                  </m:sSup>
                                </m:den>
                              </m:f>
                            </m:e>
                          </m:rad>
                        </m:den>
                      </m:f>
                    </m:oMath>
                  </m:oMathPara>
                </a14:m>
                <a:endParaRPr lang="es-ES" dirty="0"/>
              </a:p>
            </p:txBody>
          </p:sp>
        </mc:Choice>
        <mc:Fallback xmlns="">
          <p:sp>
            <p:nvSpPr>
              <p:cNvPr id="42" name="38 CuadroTexto"/>
              <p:cNvSpPr txBox="1">
                <a:spLocks noRot="1" noChangeAspect="1" noMove="1" noResize="1" noEditPoints="1" noAdjustHandles="1" noChangeArrowheads="1" noChangeShapeType="1" noTextEdit="1"/>
              </p:cNvSpPr>
              <p:nvPr/>
            </p:nvSpPr>
            <p:spPr>
              <a:xfrm>
                <a:off x="2488820" y="4571842"/>
                <a:ext cx="6312091" cy="978345"/>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3" name="42 CuadroTexto"/>
              <p:cNvSpPr txBox="1"/>
              <p:nvPr/>
            </p:nvSpPr>
            <p:spPr>
              <a:xfrm>
                <a:off x="707786" y="5580647"/>
                <a:ext cx="4105163" cy="9573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ea typeface="Cambria Math"/>
                        </a:rPr>
                        <m:t>𝛾</m:t>
                      </m:r>
                      <m:r>
                        <a:rPr lang="es-ES" b="0" i="1" smtClean="0">
                          <a:latin typeface="Cambria Math"/>
                          <a:ea typeface="Cambria Math"/>
                        </a:rPr>
                        <m:t>=</m:t>
                      </m:r>
                      <m:f>
                        <m:fPr>
                          <m:ctrlPr>
                            <a:rPr lang="es-ES" i="1">
                              <a:latin typeface="Cambria Math" panose="02040503050406030204" pitchFamily="18" charset="0"/>
                              <a:ea typeface="Cambria Math"/>
                            </a:rPr>
                          </m:ctrlPr>
                        </m:fPr>
                        <m:num>
                          <m:r>
                            <a:rPr lang="es-ES" b="0" i="1" smtClean="0">
                              <a:latin typeface="Cambria Math"/>
                              <a:ea typeface="Cambria Math"/>
                            </a:rPr>
                            <m:t>1</m:t>
                          </m:r>
                        </m:num>
                        <m:den>
                          <m:rad>
                            <m:radPr>
                              <m:degHide m:val="on"/>
                              <m:ctrlPr>
                                <a:rPr lang="es-ES" i="1">
                                  <a:latin typeface="Cambria Math" panose="02040503050406030204" pitchFamily="18" charset="0"/>
                                  <a:ea typeface="Cambria Math"/>
                                </a:rPr>
                              </m:ctrlPr>
                            </m:radPr>
                            <m:deg/>
                            <m:e>
                              <m:r>
                                <a:rPr lang="es-ES" i="1">
                                  <a:latin typeface="Cambria Math"/>
                                  <a:ea typeface="Cambria Math"/>
                                </a:rPr>
                                <m:t>1−</m:t>
                              </m:r>
                              <m:f>
                                <m:fPr>
                                  <m:ctrlPr>
                                    <a:rPr lang="es-ES" i="1">
                                      <a:latin typeface="Cambria Math" panose="02040503050406030204" pitchFamily="18" charset="0"/>
                                      <a:ea typeface="Cambria Math"/>
                                    </a:rPr>
                                  </m:ctrlPr>
                                </m:fPr>
                                <m:num>
                                  <m:sSup>
                                    <m:sSupPr>
                                      <m:ctrlPr>
                                        <a:rPr lang="es-ES" i="1">
                                          <a:latin typeface="Cambria Math" panose="02040503050406030204" pitchFamily="18" charset="0"/>
                                          <a:ea typeface="Cambria Math"/>
                                        </a:rPr>
                                      </m:ctrlPr>
                                    </m:sSupPr>
                                    <m:e>
                                      <m:r>
                                        <a:rPr lang="es-ES" i="1">
                                          <a:latin typeface="Cambria Math"/>
                                          <a:ea typeface="Cambria Math"/>
                                        </a:rPr>
                                        <m:t>𝑣</m:t>
                                      </m:r>
                                    </m:e>
                                    <m:sup>
                                      <m:r>
                                        <a:rPr lang="es-ES" i="1">
                                          <a:latin typeface="Cambria Math"/>
                                          <a:ea typeface="Cambria Math"/>
                                        </a:rPr>
                                        <m:t>2</m:t>
                                      </m:r>
                                    </m:sup>
                                  </m:sSup>
                                </m:num>
                                <m:den>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den>
                              </m:f>
                            </m:e>
                          </m:rad>
                        </m:den>
                      </m:f>
                      <m:r>
                        <a:rPr lang="es-ES" b="0" i="1" smtClean="0">
                          <a:latin typeface="Cambria Math"/>
                          <a:ea typeface="Cambria Math"/>
                        </a:rPr>
                        <m:t>&gt;1         ⟹       </m:t>
                      </m:r>
                      <m:r>
                        <a:rPr lang="es-ES" b="1" i="1" smtClean="0">
                          <a:latin typeface="Cambria Math"/>
                          <a:ea typeface="Cambria Math"/>
                        </a:rPr>
                        <m:t>∆</m:t>
                      </m:r>
                      <m:r>
                        <a:rPr lang="es-ES" b="1" i="1" smtClean="0">
                          <a:latin typeface="Cambria Math"/>
                          <a:ea typeface="Cambria Math"/>
                        </a:rPr>
                        <m:t>𝒕</m:t>
                      </m:r>
                      <m:r>
                        <a:rPr lang="es-ES" b="1" i="1" smtClean="0">
                          <a:latin typeface="Cambria Math"/>
                          <a:ea typeface="Cambria Math"/>
                        </a:rPr>
                        <m:t>=</m:t>
                      </m:r>
                      <m:r>
                        <a:rPr lang="es-ES" b="1" i="1" smtClean="0">
                          <a:latin typeface="Cambria Math"/>
                          <a:ea typeface="Cambria Math"/>
                        </a:rPr>
                        <m:t>𝜸</m:t>
                      </m:r>
                      <m:r>
                        <a:rPr lang="es-ES" b="1" i="1" smtClean="0">
                          <a:latin typeface="Cambria Math"/>
                          <a:ea typeface="Cambria Math"/>
                        </a:rPr>
                        <m:t>∆</m:t>
                      </m:r>
                      <m:r>
                        <a:rPr lang="es-ES" b="1" i="1" smtClean="0">
                          <a:latin typeface="Cambria Math"/>
                          <a:ea typeface="Cambria Math"/>
                        </a:rPr>
                        <m:t>𝒕</m:t>
                      </m:r>
                      <m:r>
                        <a:rPr lang="es-ES" b="1" i="1" smtClean="0">
                          <a:latin typeface="Cambria Math"/>
                          <a:ea typeface="Cambria Math"/>
                        </a:rPr>
                        <m:t>′</m:t>
                      </m:r>
                    </m:oMath>
                  </m:oMathPara>
                </a14:m>
                <a:endParaRPr lang="es-ES" b="1" dirty="0"/>
              </a:p>
            </p:txBody>
          </p:sp>
        </mc:Choice>
        <mc:Fallback xmlns="">
          <p:sp>
            <p:nvSpPr>
              <p:cNvPr id="43" name="42 CuadroTexto"/>
              <p:cNvSpPr txBox="1">
                <a:spLocks noRot="1" noChangeAspect="1" noMove="1" noResize="1" noEditPoints="1" noAdjustHandles="1" noChangeArrowheads="1" noChangeShapeType="1" noTextEdit="1"/>
              </p:cNvSpPr>
              <p:nvPr/>
            </p:nvSpPr>
            <p:spPr>
              <a:xfrm>
                <a:off x="707786" y="5580647"/>
                <a:ext cx="4105163" cy="957313"/>
              </a:xfrm>
              <a:prstGeom prst="rect">
                <a:avLst/>
              </a:prstGeom>
              <a:blipFill>
                <a:blip r:embed="rId13"/>
                <a:stretch>
                  <a:fillRect/>
                </a:stretch>
              </a:blipFill>
            </p:spPr>
            <p:txBody>
              <a:bodyPr/>
              <a:lstStyle/>
              <a:p>
                <a:r>
                  <a:rPr lang="es-ES">
                    <a:noFill/>
                  </a:rPr>
                  <a:t> </a:t>
                </a:r>
              </a:p>
            </p:txBody>
          </p:sp>
        </mc:Fallback>
      </mc:AlternateContent>
      <p:sp>
        <p:nvSpPr>
          <p:cNvPr id="44" name="43 CuadroTexto"/>
          <p:cNvSpPr txBox="1"/>
          <p:nvPr/>
        </p:nvSpPr>
        <p:spPr>
          <a:xfrm>
            <a:off x="5092130" y="5736137"/>
            <a:ext cx="3562066" cy="6463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dirty="0" smtClean="0"/>
              <a:t>El tiempo transcurre más lentamente para O’ que para O.</a:t>
            </a:r>
            <a:endParaRPr lang="es-ES" dirty="0"/>
          </a:p>
        </p:txBody>
      </p:sp>
    </p:spTree>
    <p:controls>
      <mc:AlternateContent xmlns:mc="http://schemas.openxmlformats.org/markup-compatibility/2006">
        <mc:Choice xmlns:v="urn:schemas-microsoft-com:vml" Requires="v">
          <p:control spid="2066" r:id="rId2" imgW="12600" imgH="12600"/>
        </mc:Choice>
        <mc:Fallback>
          <p:control r:id="rId2" imgW="12600" imgH="12600">
            <p:pic>
              <p:nvPicPr>
                <p:cNvPr id="45" name="ShockwaveFlash2"/>
                <p:cNvPicPr preferRelativeResize="0">
                  <a:picLocks noChangeArrowheads="1" noChangeShapeType="1"/>
                </p:cNvPicPr>
                <p:nvPr/>
              </p:nvPicPr>
              <p:blipFill>
                <a:blip r:embed="rId14"/>
                <a:srcRect/>
                <a:stretch>
                  <a:fillRect/>
                </a:stretch>
              </p:blipFill>
              <p:spPr bwMode="auto">
                <a:xfrm>
                  <a:off x="4563753" y="3557506"/>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2067" r:id="rId3" imgW="12600" imgH="12600"/>
        </mc:Choice>
        <mc:Fallback>
          <p:control r:id="rId3" imgW="12600" imgH="12600">
            <p:pic>
              <p:nvPicPr>
                <p:cNvPr id="46" name="ShockwaveFlash3"/>
                <p:cNvPicPr preferRelativeResize="0">
                  <a:picLocks noChangeArrowheads="1" noChangeShapeType="1"/>
                </p:cNvPicPr>
                <p:nvPr/>
              </p:nvPicPr>
              <p:blipFill>
                <a:blip r:embed="rId14"/>
                <a:srcRect/>
                <a:stretch>
                  <a:fillRect/>
                </a:stretch>
              </p:blipFill>
              <p:spPr bwMode="auto">
                <a:xfrm>
                  <a:off x="4563753" y="3557506"/>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606756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 Consecuencias de los postulados de Einstein</a:t>
            </a:r>
          </a:p>
        </p:txBody>
      </p:sp>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2129157875"/>
                  </p:ext>
                </p:extLst>
              </p:nvPr>
            </p:nvGraphicFramePr>
            <p:xfrm>
              <a:off x="508000" y="1206500"/>
              <a:ext cx="8178801" cy="24688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3.</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lnSpc>
                              <a:spcPct val="100000"/>
                            </a:lnSpc>
                          </a:pPr>
                          <a:r>
                            <a:rPr lang="es-ES" sz="1600" i="0" dirty="0" smtClean="0">
                              <a:latin typeface="+mn-lt"/>
                            </a:rPr>
                            <a:t>Los astronautas de una nave interestelar que se desplaza a una velocidad de 0,8·c llevan, según sus relojes que se hallan a bordo de la nave, 30 días exactos de viaje. ¿Cuánto tiempo han estado viajando según el centro de control de Tierra?</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r>
                                <a:rPr lang="es-ES" sz="1600" b="0" i="1" baseline="0" smtClean="0">
                                  <a:latin typeface="Cambria Math" panose="02040503050406030204" pitchFamily="18" charset="0"/>
                                </a:rPr>
                                <m:t>𝑡</m:t>
                              </m:r>
                              <m:r>
                                <a:rPr lang="es-ES" sz="1600" b="0" i="1" baseline="0" smtClean="0">
                                  <a:latin typeface="Cambria Math" panose="02040503050406030204" pitchFamily="18" charset="0"/>
                                </a:rPr>
                                <m:t>=50 </m:t>
                              </m:r>
                              <m:r>
                                <a:rPr lang="es-ES" sz="1600" b="0" i="1" baseline="0" smtClean="0">
                                  <a:latin typeface="Cambria Math" panose="02040503050406030204" pitchFamily="18" charset="0"/>
                                </a:rPr>
                                <m:t>𝑑</m:t>
                              </m:r>
                              <m:r>
                                <a:rPr lang="es-ES" sz="1600" b="0" i="1" baseline="0" smtClean="0">
                                  <a:latin typeface="Cambria Math" panose="02040503050406030204" pitchFamily="18" charset="0"/>
                                </a:rPr>
                                <m:t>í</m:t>
                              </m:r>
                              <m:r>
                                <a:rPr lang="es-ES" sz="1600" b="0" i="1" baseline="0" smtClean="0">
                                  <a:latin typeface="Cambria Math" panose="02040503050406030204" pitchFamily="18" charset="0"/>
                                </a:rPr>
                                <m:t>𝑎𝑠</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b="0" dirty="0" smtClean="0">
                              <a:solidFill>
                                <a:schemeClr val="tx1"/>
                              </a:solidFill>
                              <a:latin typeface="+mn-lt"/>
                            </a:rPr>
                            <a:t>4.</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r>
                            <a:rPr lang="es-ES" sz="1600" i="0" dirty="0" smtClean="0">
                              <a:latin typeface="+mn-lt"/>
                            </a:rPr>
                            <a:t>Un viaje interestelar a un sistema planetario extrasolar ha durado, según los relojes de a bordo de la nave, 4 años, a una velocidad constante de 0,9·c. ¿Cuánto tiempo ha durado el viaje según el centro de control de Tierra?</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r>
                                <a:rPr lang="es-ES" sz="1600" b="0" i="1" baseline="0" smtClean="0">
                                  <a:latin typeface="Cambria Math" panose="02040503050406030204" pitchFamily="18" charset="0"/>
                                </a:rPr>
                                <m:t>𝑡</m:t>
                              </m:r>
                              <m:r>
                                <a:rPr lang="es-ES" sz="1600" b="0" i="1" baseline="0" smtClean="0">
                                  <a:latin typeface="Cambria Math" panose="02040503050406030204" pitchFamily="18" charset="0"/>
                                </a:rPr>
                                <m:t>=9,176 </m:t>
                              </m:r>
                              <m:r>
                                <a:rPr lang="es-ES" sz="1600" b="0" i="1" baseline="0" smtClean="0">
                                  <a:latin typeface="Cambria Math" panose="02040503050406030204" pitchFamily="18" charset="0"/>
                                </a:rPr>
                                <m:t>𝑎</m:t>
                              </m:r>
                              <m:r>
                                <a:rPr lang="es-ES" sz="1600" b="0" i="1" baseline="0" smtClean="0">
                                  <a:latin typeface="Cambria Math" panose="02040503050406030204" pitchFamily="18" charset="0"/>
                                </a:rPr>
                                <m:t>ñ</m:t>
                              </m:r>
                              <m:r>
                                <a:rPr lang="es-ES" sz="1600" b="0" i="1" baseline="0" smtClean="0">
                                  <a:latin typeface="Cambria Math" panose="02040503050406030204" pitchFamily="18" charset="0"/>
                                </a:rPr>
                                <m:t>𝑜𝑠</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2129157875"/>
                  </p:ext>
                </p:extLst>
              </p:nvPr>
            </p:nvGraphicFramePr>
            <p:xfrm>
              <a:off x="508000" y="1206500"/>
              <a:ext cx="8178801" cy="24688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066800">
                    <a:tc>
                      <a:txBody>
                        <a:bodyPr/>
                        <a:lstStyle/>
                        <a:p>
                          <a:pPr algn="r">
                            <a:lnSpc>
                              <a:spcPct val="100000"/>
                            </a:lnSpc>
                          </a:pPr>
                          <a:r>
                            <a:rPr lang="es-ES" sz="1600" dirty="0" smtClean="0">
                              <a:latin typeface="+mn-lt"/>
                            </a:rPr>
                            <a:t>3.</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31818" r="-156" b="-107386"/>
                          </a:stretch>
                        </a:blipFill>
                      </a:tcPr>
                    </a:tc>
                    <a:tc hMerge="1">
                      <a:txBody>
                        <a:bodyPr/>
                        <a:lstStyle/>
                        <a:p>
                          <a:endParaRPr lang="es-ES" sz="1600" dirty="0"/>
                        </a:p>
                      </a:txBody>
                      <a:tcPr/>
                    </a:tc>
                    <a:extLst>
                      <a:ext uri="{0D108BD9-81ED-4DB2-BD59-A6C34878D82A}">
                        <a16:rowId xmlns:a16="http://schemas.microsoft.com/office/drawing/2014/main" val="1235451715"/>
                      </a:ext>
                    </a:extLst>
                  </a:tr>
                  <a:tr h="1066800">
                    <a:tc>
                      <a:txBody>
                        <a:bodyPr/>
                        <a:lstStyle/>
                        <a:p>
                          <a:pPr algn="r">
                            <a:lnSpc>
                              <a:spcPct val="100000"/>
                            </a:lnSpc>
                          </a:pPr>
                          <a:r>
                            <a:rPr lang="es-ES" sz="1600" b="0" dirty="0" smtClean="0">
                              <a:solidFill>
                                <a:schemeClr val="tx1"/>
                              </a:solidFill>
                              <a:latin typeface="+mn-lt"/>
                            </a:rPr>
                            <a:t>4.</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132571" r="-156" b="-8000"/>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20617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59300" y="556715"/>
            <a:ext cx="2613216" cy="338554"/>
          </a:xfrm>
          <a:prstGeom prst="rect">
            <a:avLst/>
          </a:prstGeom>
          <a:noFill/>
        </p:spPr>
        <p:txBody>
          <a:bodyPr wrap="none" rtlCol="0">
            <a:spAutoFit/>
          </a:bodyPr>
          <a:lstStyle/>
          <a:p>
            <a:r>
              <a:rPr lang="es-ES" sz="1600" b="1" dirty="0" smtClean="0">
                <a:solidFill>
                  <a:schemeClr val="bg1"/>
                </a:solidFill>
              </a:rPr>
              <a:t>TABLA DE CONTENIDOS</a:t>
            </a:r>
            <a:endParaRPr lang="es-ES" sz="1600" b="1"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927228474"/>
              </p:ext>
            </p:extLst>
          </p:nvPr>
        </p:nvGraphicFramePr>
        <p:xfrm>
          <a:off x="444500" y="1085021"/>
          <a:ext cx="8229600" cy="4236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187307646"/>
                    </a:ext>
                  </a:extLst>
                </a:gridCol>
                <a:gridCol w="4114800">
                  <a:extLst>
                    <a:ext uri="{9D8B030D-6E8A-4147-A177-3AD203B41FA5}">
                      <a16:colId xmlns:a16="http://schemas.microsoft.com/office/drawing/2014/main" val="3377069663"/>
                    </a:ext>
                  </a:extLst>
                </a:gridCol>
              </a:tblGrid>
              <a:tr h="2293179">
                <a:tc>
                  <a:txBody>
                    <a:bodyPr/>
                    <a:lstStyle/>
                    <a:p>
                      <a:pPr marL="265113" indent="-265113"/>
                      <a:r>
                        <a:rPr lang="es-ES" sz="1600" dirty="0" smtClean="0">
                          <a:solidFill>
                            <a:schemeClr val="tx1"/>
                          </a:solidFill>
                          <a:hlinkClick r:id="rId2" action="ppaction://hlinksldjump"/>
                        </a:rPr>
                        <a:t>1. 	El conflicto entre la electrodinámica y Newton</a:t>
                      </a:r>
                      <a:r>
                        <a:rPr lang="es-ES" sz="1600" dirty="0" smtClean="0">
                          <a:solidFill>
                            <a:schemeClr val="tx1"/>
                          </a:solidFill>
                        </a:rPr>
                        <a:t>.</a:t>
                      </a:r>
                      <a:r>
                        <a:rPr lang="es-ES" sz="1600" b="0" dirty="0" smtClean="0">
                          <a:solidFill>
                            <a:schemeClr val="tx1"/>
                          </a:solidFill>
                        </a:rPr>
                        <a:t>	</a:t>
                      </a:r>
                    </a:p>
                    <a:p>
                      <a:pPr marL="265113" indent="-265113">
                        <a:buNone/>
                        <a:tabLst>
                          <a:tab pos="265113" algn="l"/>
                        </a:tabLst>
                      </a:pPr>
                      <a:r>
                        <a:rPr lang="es-ES" sz="1600" b="1" u="none" dirty="0" smtClean="0">
                          <a:solidFill>
                            <a:schemeClr val="tx1"/>
                          </a:solidFill>
                          <a:hlinkClick r:id="rId3" action="ppaction://hlinksldjump"/>
                        </a:rPr>
                        <a:t>2.	Antecedentes de la relatividad especial</a:t>
                      </a:r>
                      <a:endParaRPr lang="es-ES" sz="1600" b="1" u="none" dirty="0" smtClean="0">
                        <a:solidFill>
                          <a:schemeClr val="tx1"/>
                        </a:solidFill>
                      </a:endParaRPr>
                    </a:p>
                    <a:p>
                      <a:pPr marL="622300" indent="-622300">
                        <a:buNone/>
                        <a:tabLst>
                          <a:tab pos="266700" algn="l"/>
                        </a:tabLst>
                      </a:pPr>
                      <a:r>
                        <a:rPr lang="es-ES" sz="1600" b="0" dirty="0" smtClean="0">
                          <a:solidFill>
                            <a:schemeClr val="tx1"/>
                          </a:solidFill>
                        </a:rPr>
                        <a:t>	</a:t>
                      </a:r>
                      <a:r>
                        <a:rPr lang="es-ES" sz="1600" b="0" dirty="0" smtClean="0">
                          <a:solidFill>
                            <a:schemeClr val="tx1"/>
                          </a:solidFill>
                          <a:hlinkClick r:id="rId3" action="ppaction://hlinksldjump"/>
                        </a:rPr>
                        <a:t>2.1.	La relatividad de Galileo y Newton</a:t>
                      </a:r>
                      <a:endParaRPr lang="es-ES" sz="1600" b="0" dirty="0" smtClean="0">
                        <a:solidFill>
                          <a:schemeClr val="tx1"/>
                        </a:solidFill>
                      </a:endParaRPr>
                    </a:p>
                    <a:p>
                      <a:pPr marL="622300" indent="-622300">
                        <a:buNone/>
                        <a:tabLst>
                          <a:tab pos="266700" algn="l"/>
                        </a:tabLst>
                      </a:pPr>
                      <a:r>
                        <a:rPr lang="es-ES" sz="1600" b="0" dirty="0" smtClean="0">
                          <a:solidFill>
                            <a:schemeClr val="tx1"/>
                          </a:solidFill>
                        </a:rPr>
                        <a:t>	</a:t>
                      </a:r>
                      <a:r>
                        <a:rPr lang="es-ES" sz="1600" b="0" dirty="0" smtClean="0">
                          <a:solidFill>
                            <a:schemeClr val="tx1"/>
                          </a:solidFill>
                          <a:hlinkClick r:id="rId4" action="ppaction://hlinksldjump"/>
                        </a:rPr>
                        <a:t>2.2.	La relatividad galileana y el problema de la luz</a:t>
                      </a:r>
                      <a:endParaRPr lang="es-ES" sz="1600" b="0" dirty="0" smtClean="0">
                        <a:solidFill>
                          <a:schemeClr val="tx1"/>
                        </a:solidFill>
                      </a:endParaRPr>
                    </a:p>
                    <a:p>
                      <a:pPr marL="622300" indent="-622300">
                        <a:buNone/>
                        <a:tabLst>
                          <a:tab pos="266700" algn="l"/>
                        </a:tabLst>
                      </a:pPr>
                      <a:r>
                        <a:rPr lang="es-ES" sz="1600" b="0" baseline="0" dirty="0" smtClean="0">
                          <a:solidFill>
                            <a:schemeClr val="tx1"/>
                          </a:solidFill>
                        </a:rPr>
                        <a:t>	</a:t>
                      </a:r>
                      <a:r>
                        <a:rPr lang="es-ES" sz="1600" b="0" baseline="0" dirty="0" smtClean="0">
                          <a:solidFill>
                            <a:schemeClr val="tx1"/>
                          </a:solidFill>
                          <a:hlinkClick r:id="rId5" action="ppaction://hlinksldjump"/>
                        </a:rPr>
                        <a:t>2.3.	Experimento de Michelson y Morley</a:t>
                      </a:r>
                      <a:endParaRPr lang="es-ES" sz="1600" b="0" baseline="0" dirty="0" smtClean="0">
                        <a:solidFill>
                          <a:schemeClr val="tx1"/>
                        </a:solidFill>
                      </a:endParaRPr>
                    </a:p>
                    <a:p>
                      <a:pPr marL="622300" marR="0" lvl="0" indent="-622300" algn="l" defTabSz="914400" rtl="0" eaLnBrk="1" fontAlgn="auto" latinLnBrk="0" hangingPunct="1">
                        <a:lnSpc>
                          <a:spcPct val="100000"/>
                        </a:lnSpc>
                        <a:spcBef>
                          <a:spcPts val="0"/>
                        </a:spcBef>
                        <a:spcAft>
                          <a:spcPts val="0"/>
                        </a:spcAft>
                        <a:buClrTx/>
                        <a:buSzTx/>
                        <a:buFontTx/>
                        <a:buNone/>
                        <a:tabLst>
                          <a:tab pos="266700" algn="l"/>
                        </a:tabLst>
                        <a:defRPr/>
                      </a:pPr>
                      <a:r>
                        <a:rPr lang="es-ES" sz="1600" b="0" baseline="0" dirty="0" smtClean="0">
                          <a:solidFill>
                            <a:schemeClr val="tx1"/>
                          </a:solidFill>
                        </a:rPr>
                        <a:t>	</a:t>
                      </a:r>
                      <a:r>
                        <a:rPr lang="es-ES" sz="1600" b="0" baseline="0" dirty="0" smtClean="0">
                          <a:solidFill>
                            <a:schemeClr val="tx1"/>
                          </a:solidFill>
                          <a:hlinkClick r:id="rId6" action="ppaction://hlinksldjump"/>
                        </a:rPr>
                        <a:t>2.4.	Proposición de Lorentz y Fitzgerald</a:t>
                      </a:r>
                      <a:endParaRPr lang="es-ES" sz="1600" b="0" baseline="0" dirty="0" smtClean="0">
                        <a:solidFill>
                          <a:schemeClr val="tx1"/>
                        </a:solidFill>
                      </a:endParaRPr>
                    </a:p>
                    <a:p>
                      <a:pPr marL="266700" indent="-266700">
                        <a:buNone/>
                        <a:tabLst>
                          <a:tab pos="355600" algn="l"/>
                        </a:tabLst>
                      </a:pPr>
                      <a:r>
                        <a:rPr lang="es-ES" sz="1600" b="1" baseline="0" dirty="0" smtClean="0">
                          <a:solidFill>
                            <a:schemeClr val="tx1"/>
                          </a:solidFill>
                          <a:hlinkClick r:id="rId7" action="ppaction://hlinksldjump"/>
                        </a:rPr>
                        <a:t>3. 	Postulados de la teoría de la relatividad especial</a:t>
                      </a:r>
                      <a:endParaRPr lang="es-ES" sz="1600" b="1" baseline="0" dirty="0" smtClean="0">
                        <a:solidFill>
                          <a:schemeClr val="tx1"/>
                        </a:solidFill>
                      </a:endParaRPr>
                    </a:p>
                    <a:p>
                      <a:pPr marL="622300" marR="0" lvl="0" indent="-355600" algn="l" defTabSz="914400" rtl="0" eaLnBrk="1" fontAlgn="auto" latinLnBrk="0" hangingPunct="1">
                        <a:lnSpc>
                          <a:spcPct val="100000"/>
                        </a:lnSpc>
                        <a:spcBef>
                          <a:spcPts val="0"/>
                        </a:spcBef>
                        <a:spcAft>
                          <a:spcPts val="0"/>
                        </a:spcAft>
                        <a:buClrTx/>
                        <a:buSzTx/>
                        <a:buFontTx/>
                        <a:buNone/>
                        <a:tabLst/>
                        <a:defRPr/>
                      </a:pPr>
                      <a:r>
                        <a:rPr lang="es-ES" sz="1600" b="0" baseline="0" dirty="0" smtClean="0">
                          <a:solidFill>
                            <a:schemeClr val="tx1"/>
                          </a:solidFill>
                          <a:hlinkClick r:id="rId8" action="ppaction://hlinksldjump"/>
                        </a:rPr>
                        <a:t>3.1.	La relatividad del tiempo y el concepto de simultaneidad</a:t>
                      </a:r>
                      <a:endParaRPr lang="es-ES" sz="1600" b="0" baseline="0" dirty="0" smtClean="0">
                        <a:solidFill>
                          <a:schemeClr val="tx1"/>
                        </a:solidFill>
                      </a:endParaRPr>
                    </a:p>
                    <a:p>
                      <a:pPr marL="266700" indent="-266700">
                        <a:tabLst>
                          <a:tab pos="265113" algn="l"/>
                        </a:tabLst>
                      </a:pPr>
                      <a:r>
                        <a:rPr lang="es-ES" sz="1600" b="1" dirty="0" smtClean="0">
                          <a:solidFill>
                            <a:schemeClr val="tx1"/>
                          </a:solidFill>
                          <a:hlinkClick r:id="rId9" action="ppaction://hlinksldjump"/>
                        </a:rPr>
                        <a:t>4. 	Consecuencias de los postulados de Einstein</a:t>
                      </a:r>
                      <a:r>
                        <a:rPr lang="es-ES" sz="1600" b="0" dirty="0" smtClean="0">
                          <a:solidFill>
                            <a:schemeClr val="tx1"/>
                          </a:solidFill>
                        </a:rPr>
                        <a:t>	</a:t>
                      </a:r>
                    </a:p>
                    <a:p>
                      <a:pPr marL="622300" indent="-622300">
                        <a:tabLst>
                          <a:tab pos="265113" algn="l"/>
                        </a:tabLst>
                      </a:pPr>
                      <a:r>
                        <a:rPr lang="es-ES" sz="1600" b="0" dirty="0" smtClean="0">
                          <a:solidFill>
                            <a:schemeClr val="tx1"/>
                          </a:solidFill>
                        </a:rPr>
                        <a:t>	</a:t>
                      </a:r>
                      <a:r>
                        <a:rPr lang="es-ES" sz="1600" b="0" dirty="0" smtClean="0">
                          <a:solidFill>
                            <a:schemeClr val="tx1"/>
                          </a:solidFill>
                          <a:hlinkClick r:id="rId9" action="ppaction://hlinksldjump"/>
                        </a:rPr>
                        <a:t>4.1.Dilatación del tiempo</a:t>
                      </a:r>
                      <a:endParaRPr lang="es-ES" sz="1600" b="0" dirty="0" smtClean="0">
                        <a:solidFill>
                          <a:schemeClr val="tx1"/>
                        </a:solidFill>
                      </a:endParaRPr>
                    </a:p>
                    <a:p>
                      <a:pPr marL="622300" indent="-622300">
                        <a:tabLst>
                          <a:tab pos="265113" algn="l"/>
                        </a:tabLst>
                      </a:pPr>
                      <a:r>
                        <a:rPr lang="es-ES" sz="1600" b="0" baseline="0" dirty="0" smtClean="0">
                          <a:solidFill>
                            <a:schemeClr val="tx1"/>
                          </a:solidFill>
                        </a:rPr>
                        <a:t>	</a:t>
                      </a:r>
                      <a:r>
                        <a:rPr lang="es-ES" sz="1600" b="0" baseline="0" dirty="0" smtClean="0">
                          <a:solidFill>
                            <a:schemeClr val="tx1"/>
                          </a:solidFill>
                          <a:hlinkClick r:id="rId10" action="ppaction://hlinksldjump"/>
                        </a:rPr>
                        <a:t>4.2.	Contracción de la longitud</a:t>
                      </a:r>
                      <a:endParaRPr lang="es-ES" sz="1600" b="0" baseline="0" dirty="0" smtClean="0">
                        <a:solidFill>
                          <a:schemeClr val="tx1"/>
                        </a:solidFill>
                      </a:endParaRPr>
                    </a:p>
                    <a:p>
                      <a:pPr marL="622300" indent="-622300">
                        <a:tabLst>
                          <a:tab pos="265113" algn="l"/>
                        </a:tabLst>
                      </a:pPr>
                      <a:r>
                        <a:rPr lang="es-ES" sz="1600" b="0" baseline="0" dirty="0" smtClean="0">
                          <a:solidFill>
                            <a:schemeClr val="tx1"/>
                          </a:solidFill>
                        </a:rPr>
                        <a:t>	</a:t>
                      </a:r>
                      <a:r>
                        <a:rPr lang="es-ES" sz="1600" b="0" baseline="0" dirty="0" smtClean="0">
                          <a:solidFill>
                            <a:schemeClr val="tx1"/>
                          </a:solidFill>
                          <a:hlinkClick r:id="rId11" action="ppaction://hlinksldjump"/>
                        </a:rPr>
                        <a:t>4.3.	La paradoja de los gemelos</a:t>
                      </a:r>
                      <a:endParaRPr lang="es-ES" sz="1600" b="0" baseline="0" dirty="0" smtClean="0">
                        <a:solidFill>
                          <a:schemeClr val="tx1"/>
                        </a:solidFill>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tc>
                  <a:txBody>
                    <a:bodyPr/>
                    <a:lstStyle/>
                    <a:p>
                      <a:pPr marL="622300" indent="-622300">
                        <a:tabLst>
                          <a:tab pos="265113" algn="l"/>
                        </a:tabLst>
                      </a:pPr>
                      <a:r>
                        <a:rPr lang="es-ES" sz="1600" b="1" baseline="0" dirty="0" smtClean="0">
                          <a:solidFill>
                            <a:schemeClr val="tx1"/>
                          </a:solidFill>
                          <a:hlinkClick r:id="rId12" action="ppaction://hlinksldjump"/>
                        </a:rPr>
                        <a:t>5. 	Transformaciones de Lorentz</a:t>
                      </a:r>
                      <a:endParaRPr lang="es-ES" sz="1600" b="1" baseline="0" dirty="0" smtClean="0">
                        <a:solidFill>
                          <a:schemeClr val="tx1"/>
                        </a:solidFill>
                      </a:endParaRPr>
                    </a:p>
                    <a:p>
                      <a:pPr marL="622300" indent="-622300">
                        <a:tabLst>
                          <a:tab pos="265113" algn="l"/>
                        </a:tabLst>
                      </a:pPr>
                      <a:r>
                        <a:rPr lang="es-ES" sz="1600" b="0" baseline="0" dirty="0" smtClean="0">
                          <a:solidFill>
                            <a:schemeClr val="tx1"/>
                          </a:solidFill>
                        </a:rPr>
                        <a:t>	</a:t>
                      </a:r>
                      <a:r>
                        <a:rPr lang="es-ES" sz="1600" b="0" baseline="0" dirty="0" smtClean="0">
                          <a:solidFill>
                            <a:schemeClr val="tx1"/>
                          </a:solidFill>
                          <a:hlinkClick r:id="rId13" action="ppaction://hlinksldjump"/>
                        </a:rPr>
                        <a:t>5.1.	Transformación de Lorentz de la velocidad</a:t>
                      </a:r>
                      <a:endParaRPr lang="es-ES" sz="1600" b="0" baseline="0" dirty="0" smtClean="0">
                        <a:solidFill>
                          <a:schemeClr val="tx1"/>
                        </a:solidFill>
                      </a:endParaRPr>
                    </a:p>
                    <a:p>
                      <a:pPr marL="622300" marR="0" lvl="0" indent="-622300" algn="l" defTabSz="914400" rtl="0" eaLnBrk="1" fontAlgn="auto" latinLnBrk="0" hangingPunct="1">
                        <a:lnSpc>
                          <a:spcPct val="100000"/>
                        </a:lnSpc>
                        <a:spcBef>
                          <a:spcPts val="0"/>
                        </a:spcBef>
                        <a:spcAft>
                          <a:spcPts val="0"/>
                        </a:spcAft>
                        <a:buClrTx/>
                        <a:buSzTx/>
                        <a:buFontTx/>
                        <a:buNone/>
                        <a:tabLst>
                          <a:tab pos="265113" algn="l"/>
                        </a:tabLst>
                        <a:defRPr/>
                      </a:pPr>
                      <a:r>
                        <a:rPr lang="es-ES" sz="1600" b="0" baseline="0" dirty="0" smtClean="0">
                          <a:solidFill>
                            <a:schemeClr val="tx1"/>
                          </a:solidFill>
                        </a:rPr>
                        <a:t>	</a:t>
                      </a:r>
                      <a:r>
                        <a:rPr lang="es-ES" sz="1600" b="0" baseline="0" dirty="0" smtClean="0">
                          <a:solidFill>
                            <a:schemeClr val="tx1"/>
                          </a:solidFill>
                          <a:hlinkClick r:id="rId14" action="ppaction://hlinksldjump"/>
                        </a:rPr>
                        <a:t>5.2.	La velocidad de la luz: una constante en cualquier sistema y un límite infranqueable</a:t>
                      </a:r>
                      <a:endParaRPr lang="es-ES" sz="1600" b="0" baseline="0" dirty="0" smtClean="0">
                        <a:solidFill>
                          <a:schemeClr val="tx1"/>
                        </a:solidFill>
                      </a:endParaRPr>
                    </a:p>
                    <a:p>
                      <a:pPr marL="266700" indent="-266700">
                        <a:buNone/>
                        <a:tabLst>
                          <a:tab pos="266700" algn="l"/>
                        </a:tabLst>
                      </a:pPr>
                      <a:r>
                        <a:rPr lang="es-ES" sz="1600" b="1" baseline="0" dirty="0" smtClean="0">
                          <a:solidFill>
                            <a:schemeClr val="tx1"/>
                          </a:solidFill>
                          <a:hlinkClick r:id="rId15" action="ppaction://hlinksldjump"/>
                        </a:rPr>
                        <a:t>6. 	Principios de la dinámica a la luz de la relatividad</a:t>
                      </a:r>
                      <a:endParaRPr lang="es-ES" sz="1600" b="1" baseline="0" dirty="0" smtClean="0">
                        <a:solidFill>
                          <a:schemeClr val="tx1"/>
                        </a:solidFill>
                      </a:endParaRPr>
                    </a:p>
                    <a:p>
                      <a:pPr marL="622300" marR="0" lvl="0" indent="-355600" algn="l" defTabSz="914400" rtl="0" eaLnBrk="1" fontAlgn="auto" latinLnBrk="0" hangingPunct="1">
                        <a:lnSpc>
                          <a:spcPct val="100000"/>
                        </a:lnSpc>
                        <a:spcBef>
                          <a:spcPts val="0"/>
                        </a:spcBef>
                        <a:spcAft>
                          <a:spcPts val="0"/>
                        </a:spcAft>
                        <a:buClrTx/>
                        <a:buSzTx/>
                        <a:buFontTx/>
                        <a:buNone/>
                        <a:tabLst/>
                        <a:defRPr/>
                      </a:pPr>
                      <a:r>
                        <a:rPr lang="es-ES" sz="1600" b="0" baseline="0" dirty="0" smtClean="0">
                          <a:solidFill>
                            <a:schemeClr val="tx1"/>
                          </a:solidFill>
                          <a:hlinkClick r:id="rId15" action="ppaction://hlinksldjump"/>
                        </a:rPr>
                        <a:t>6.1.	Masa y momento relativistas</a:t>
                      </a:r>
                      <a:endParaRPr lang="es-ES" sz="1600" b="0" baseline="0" dirty="0" smtClean="0">
                        <a:solidFill>
                          <a:schemeClr val="tx1"/>
                        </a:solidFill>
                      </a:endParaRPr>
                    </a:p>
                    <a:p>
                      <a:pPr marL="622300" marR="0" lvl="0" indent="-622300" algn="l" defTabSz="914400" rtl="0" eaLnBrk="1" fontAlgn="auto" latinLnBrk="0" hangingPunct="1">
                        <a:lnSpc>
                          <a:spcPct val="100000"/>
                        </a:lnSpc>
                        <a:spcBef>
                          <a:spcPts val="0"/>
                        </a:spcBef>
                        <a:spcAft>
                          <a:spcPts val="0"/>
                        </a:spcAft>
                        <a:buClrTx/>
                        <a:buSzTx/>
                        <a:buFontTx/>
                        <a:buNone/>
                        <a:tabLst>
                          <a:tab pos="265113" algn="l"/>
                        </a:tabLst>
                        <a:defRPr/>
                      </a:pPr>
                      <a:r>
                        <a:rPr lang="es-ES" sz="1600" b="0" baseline="0" dirty="0" smtClean="0">
                          <a:solidFill>
                            <a:schemeClr val="tx1"/>
                          </a:solidFill>
                        </a:rPr>
                        <a:t>	</a:t>
                      </a:r>
                      <a:r>
                        <a:rPr lang="es-ES" sz="1600" b="0" baseline="0" dirty="0" smtClean="0">
                          <a:solidFill>
                            <a:schemeClr val="tx1"/>
                          </a:solidFill>
                          <a:hlinkClick r:id="rId16" action="ppaction://hlinksldjump"/>
                        </a:rPr>
                        <a:t>6.2.	Masa y energía relativistas</a:t>
                      </a:r>
                      <a:endParaRPr lang="es-ES" sz="1600" b="0" baseline="0" dirty="0" smtClean="0">
                        <a:solidFill>
                          <a:schemeClr val="tx1"/>
                        </a:solidFill>
                      </a:endParaRPr>
                    </a:p>
                    <a:p>
                      <a:pPr marL="0" indent="0">
                        <a:buNone/>
                        <a:tabLst>
                          <a:tab pos="265113" algn="l"/>
                        </a:tabLst>
                      </a:pPr>
                      <a:r>
                        <a:rPr lang="es-ES" sz="1600" b="1" baseline="0" dirty="0" smtClean="0">
                          <a:solidFill>
                            <a:schemeClr val="tx1"/>
                          </a:solidFill>
                          <a:hlinkClick r:id="rId17" action="ppaction://hlinksldjump"/>
                        </a:rPr>
                        <a:t>7. 	Evidencias experimentales</a:t>
                      </a:r>
                      <a:endParaRPr lang="es-ES" sz="1600" b="1" baseline="0" dirty="0" smtClean="0">
                        <a:solidFill>
                          <a:schemeClr val="tx1"/>
                        </a:solidFill>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616655480"/>
                  </a:ext>
                </a:extLst>
              </a:tr>
            </a:tbl>
          </a:graphicData>
        </a:graphic>
      </p:graphicFrame>
    </p:spTree>
    <p:extLst>
      <p:ext uri="{BB962C8B-B14F-4D97-AF65-F5344CB8AC3E}">
        <p14:creationId xmlns:p14="http://schemas.microsoft.com/office/powerpoint/2010/main" val="32962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 Consecuencias de los postulados de Einstein</a:t>
            </a:r>
          </a:p>
        </p:txBody>
      </p:sp>
      <p:sp>
        <p:nvSpPr>
          <p:cNvPr id="8" name="10 CuadroTexto"/>
          <p:cNvSpPr txBox="1"/>
          <p:nvPr/>
        </p:nvSpPr>
        <p:spPr>
          <a:xfrm>
            <a:off x="364699" y="1062061"/>
            <a:ext cx="6919415" cy="369332"/>
          </a:xfrm>
          <a:prstGeom prst="rect">
            <a:avLst/>
          </a:prstGeom>
          <a:noFill/>
        </p:spPr>
        <p:txBody>
          <a:bodyPr wrap="square" rtlCol="0">
            <a:spAutoFit/>
          </a:bodyPr>
          <a:lstStyle/>
          <a:p>
            <a:r>
              <a:rPr lang="es-ES" b="1" dirty="0" smtClean="0">
                <a:solidFill>
                  <a:srgbClr val="002060"/>
                </a:solidFill>
              </a:rPr>
              <a:t>4.2. Contracción de la longitud</a:t>
            </a:r>
            <a:endParaRPr lang="es-ES" b="1" dirty="0">
              <a:solidFill>
                <a:srgbClr val="002060"/>
              </a:solidFill>
            </a:endParaRPr>
          </a:p>
        </p:txBody>
      </p:sp>
      <p:pic>
        <p:nvPicPr>
          <p:cNvPr id="9" name="12 Imagen"/>
          <p:cNvPicPr>
            <a:picLocks noChangeAspect="1"/>
          </p:cNvPicPr>
          <p:nvPr/>
        </p:nvPicPr>
        <p:blipFill rotWithShape="1">
          <a:blip r:embed="rId5">
            <a:extLst>
              <a:ext uri="{28A0092B-C50C-407E-A947-70E740481C1C}">
                <a14:useLocalDpi xmlns:a14="http://schemas.microsoft.com/office/drawing/2010/main" val="0"/>
              </a:ext>
            </a:extLst>
          </a:blip>
          <a:srcRect l="2684" t="3402" r="3474" b="8681"/>
          <a:stretch/>
        </p:blipFill>
        <p:spPr>
          <a:xfrm>
            <a:off x="1975134" y="1416903"/>
            <a:ext cx="5527343" cy="2770496"/>
          </a:xfrm>
          <a:prstGeom prst="rect">
            <a:avLst/>
          </a:prstGeom>
        </p:spPr>
      </p:pic>
      <p:pic>
        <p:nvPicPr>
          <p:cNvPr id="10" name="14 Imagen"/>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9" t="6530" r="26865" b="5410"/>
          <a:stretch/>
        </p:blipFill>
        <p:spPr>
          <a:xfrm>
            <a:off x="3137470" y="2770306"/>
            <a:ext cx="284174" cy="532263"/>
          </a:xfrm>
          <a:prstGeom prst="rect">
            <a:avLst/>
          </a:prstGeom>
        </p:spPr>
      </p:pic>
      <p:pic>
        <p:nvPicPr>
          <p:cNvPr id="11" name="15 Imagen"/>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9" t="6530" r="26865" b="5410"/>
          <a:stretch/>
        </p:blipFill>
        <p:spPr>
          <a:xfrm>
            <a:off x="4652372" y="2756658"/>
            <a:ext cx="284174" cy="532263"/>
          </a:xfrm>
          <a:prstGeom prst="rect">
            <a:avLst/>
          </a:prstGeom>
        </p:spPr>
      </p:pic>
      <p:pic>
        <p:nvPicPr>
          <p:cNvPr id="12" name="16 Imagen"/>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9" t="6530" r="26865" b="5410"/>
          <a:stretch/>
        </p:blipFill>
        <p:spPr>
          <a:xfrm>
            <a:off x="6235512" y="2756658"/>
            <a:ext cx="284174" cy="532263"/>
          </a:xfrm>
          <a:prstGeom prst="rect">
            <a:avLst/>
          </a:prstGeom>
        </p:spPr>
      </p:pic>
      <p:pic>
        <p:nvPicPr>
          <p:cNvPr id="13" name="1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8079" y="1606931"/>
            <a:ext cx="538118" cy="587894"/>
          </a:xfrm>
          <a:prstGeom prst="rect">
            <a:avLst/>
          </a:prstGeom>
        </p:spPr>
      </p:pic>
      <p:sp>
        <p:nvSpPr>
          <p:cNvPr id="14" name="19 CuadroTexto"/>
          <p:cNvSpPr txBox="1"/>
          <p:nvPr/>
        </p:nvSpPr>
        <p:spPr>
          <a:xfrm>
            <a:off x="2864515" y="2879488"/>
            <a:ext cx="354842" cy="276999"/>
          </a:xfrm>
          <a:prstGeom prst="rect">
            <a:avLst/>
          </a:prstGeom>
          <a:noFill/>
        </p:spPr>
        <p:txBody>
          <a:bodyPr wrap="square" rtlCol="0">
            <a:spAutoFit/>
          </a:bodyPr>
          <a:lstStyle/>
          <a:p>
            <a:r>
              <a:rPr lang="es-ES" sz="1200" i="1" dirty="0" smtClean="0"/>
              <a:t>O’</a:t>
            </a:r>
            <a:endParaRPr lang="es-ES" sz="1200" i="1" dirty="0"/>
          </a:p>
        </p:txBody>
      </p:sp>
      <p:sp>
        <p:nvSpPr>
          <p:cNvPr id="15" name="20 CuadroTexto"/>
          <p:cNvSpPr txBox="1"/>
          <p:nvPr/>
        </p:nvSpPr>
        <p:spPr>
          <a:xfrm>
            <a:off x="4390788" y="2795326"/>
            <a:ext cx="354842" cy="276999"/>
          </a:xfrm>
          <a:prstGeom prst="rect">
            <a:avLst/>
          </a:prstGeom>
          <a:noFill/>
        </p:spPr>
        <p:txBody>
          <a:bodyPr wrap="square" rtlCol="0">
            <a:spAutoFit/>
          </a:bodyPr>
          <a:lstStyle/>
          <a:p>
            <a:r>
              <a:rPr lang="es-ES" sz="1200" i="1" dirty="0" smtClean="0"/>
              <a:t>O’</a:t>
            </a:r>
            <a:endParaRPr lang="es-ES" sz="1200" i="1" dirty="0"/>
          </a:p>
        </p:txBody>
      </p:sp>
      <p:sp>
        <p:nvSpPr>
          <p:cNvPr id="16" name="21 CuadroTexto"/>
          <p:cNvSpPr txBox="1"/>
          <p:nvPr/>
        </p:nvSpPr>
        <p:spPr>
          <a:xfrm>
            <a:off x="5932985" y="2781679"/>
            <a:ext cx="354842" cy="276999"/>
          </a:xfrm>
          <a:prstGeom prst="rect">
            <a:avLst/>
          </a:prstGeom>
          <a:noFill/>
        </p:spPr>
        <p:txBody>
          <a:bodyPr wrap="square" rtlCol="0">
            <a:spAutoFit/>
          </a:bodyPr>
          <a:lstStyle/>
          <a:p>
            <a:r>
              <a:rPr lang="es-ES" sz="1200" i="1" dirty="0" smtClean="0"/>
              <a:t>O’</a:t>
            </a:r>
            <a:endParaRPr lang="es-ES" sz="1200" i="1" dirty="0"/>
          </a:p>
        </p:txBody>
      </p:sp>
      <p:sp>
        <p:nvSpPr>
          <p:cNvPr id="17" name="22 CuadroTexto"/>
          <p:cNvSpPr txBox="1"/>
          <p:nvPr/>
        </p:nvSpPr>
        <p:spPr>
          <a:xfrm>
            <a:off x="3735696" y="1567028"/>
            <a:ext cx="354842" cy="276999"/>
          </a:xfrm>
          <a:prstGeom prst="rect">
            <a:avLst/>
          </a:prstGeom>
          <a:noFill/>
        </p:spPr>
        <p:txBody>
          <a:bodyPr wrap="square" rtlCol="0">
            <a:spAutoFit/>
          </a:bodyPr>
          <a:lstStyle/>
          <a:p>
            <a:r>
              <a:rPr lang="es-ES" sz="1200" i="1" dirty="0" smtClean="0"/>
              <a:t>O</a:t>
            </a:r>
            <a:endParaRPr lang="es-ES" sz="1200" i="1" dirty="0"/>
          </a:p>
        </p:txBody>
      </p:sp>
      <mc:AlternateContent xmlns:mc="http://schemas.openxmlformats.org/markup-compatibility/2006" xmlns:a14="http://schemas.microsoft.com/office/drawing/2010/main">
        <mc:Choice Requires="a14">
          <p:sp>
            <p:nvSpPr>
              <p:cNvPr id="18" name="3 CuadroTexto"/>
              <p:cNvSpPr txBox="1"/>
              <p:nvPr/>
            </p:nvSpPr>
            <p:spPr>
              <a:xfrm>
                <a:off x="528470" y="4214694"/>
                <a:ext cx="7806521" cy="1200329"/>
              </a:xfrm>
              <a:prstGeom prst="rect">
                <a:avLst/>
              </a:prstGeom>
              <a:noFill/>
            </p:spPr>
            <p:txBody>
              <a:bodyPr wrap="square" rtlCol="0">
                <a:spAutoFit/>
              </a:bodyPr>
              <a:lstStyle/>
              <a:p>
                <a:pPr marL="355600" indent="-355600">
                  <a:buFont typeface="Wingdings"/>
                  <a:buChar char="F"/>
                </a:pPr>
                <a:r>
                  <a:rPr lang="es-ES" dirty="0" smtClean="0">
                    <a:sym typeface="Wingdings"/>
                  </a:rPr>
                  <a:t>Para el observador O, la longitud que recorre la nave viene dada por:</a:t>
                </a:r>
              </a:p>
              <a:p>
                <a:pPr marL="355600" indent="-355600">
                  <a:buFont typeface="Wingdings"/>
                  <a:buChar char="F"/>
                </a:pPr>
                <a:endParaRPr lang="es-ES" dirty="0">
                  <a:sym typeface="Wingdings"/>
                </a:endParaRPr>
              </a:p>
              <a:p>
                <a:pPr marL="355600" indent="-355600">
                  <a:buFont typeface="Wingdings"/>
                  <a:buChar char="F"/>
                </a:pPr>
                <a:endParaRPr lang="es-ES" dirty="0" smtClean="0">
                  <a:sym typeface="Wingdings"/>
                </a:endParaRPr>
              </a:p>
              <a:p>
                <a:pPr marL="355600" indent="-355600">
                  <a:buFont typeface="Wingdings"/>
                  <a:buChar char="F"/>
                </a:pPr>
                <a:r>
                  <a:rPr lang="es-ES" dirty="0" smtClean="0">
                    <a:sym typeface="Wingdings"/>
                  </a:rPr>
                  <a:t>Para O’, dado que </a:t>
                </a:r>
                <a14:m>
                  <m:oMath xmlns:m="http://schemas.openxmlformats.org/officeDocument/2006/math">
                    <m:r>
                      <a:rPr lang="es-ES" i="1" smtClean="0">
                        <a:latin typeface="Cambria Math"/>
                        <a:ea typeface="Cambria Math"/>
                        <a:sym typeface="Wingdings"/>
                      </a:rPr>
                      <m:t>∆</m:t>
                    </m:r>
                    <m:sSup>
                      <m:sSupPr>
                        <m:ctrlPr>
                          <a:rPr lang="es-ES" b="0" i="1" smtClean="0">
                            <a:latin typeface="Cambria Math" panose="02040503050406030204" pitchFamily="18" charset="0"/>
                            <a:ea typeface="Cambria Math"/>
                            <a:sym typeface="Wingdings"/>
                          </a:rPr>
                        </m:ctrlPr>
                      </m:sSupPr>
                      <m:e>
                        <m:r>
                          <a:rPr lang="es-ES" b="0" i="1" smtClean="0">
                            <a:latin typeface="Cambria Math"/>
                            <a:ea typeface="Cambria Math"/>
                            <a:sym typeface="Wingdings"/>
                          </a:rPr>
                          <m:t>𝑡</m:t>
                        </m:r>
                      </m:e>
                      <m:sup>
                        <m:r>
                          <a:rPr lang="es-ES" b="0" i="1" smtClean="0">
                            <a:latin typeface="Cambria Math"/>
                            <a:ea typeface="Cambria Math"/>
                            <a:sym typeface="Wingdings"/>
                          </a:rPr>
                          <m:t>′</m:t>
                        </m:r>
                      </m:sup>
                    </m:sSup>
                    <m:r>
                      <a:rPr lang="es-ES" b="0" i="1" smtClean="0">
                        <a:latin typeface="Cambria Math"/>
                        <a:ea typeface="Cambria Math"/>
                        <a:sym typeface="Wingdings"/>
                      </a:rPr>
                      <m:t>=</m:t>
                    </m:r>
                    <m:f>
                      <m:fPr>
                        <m:type m:val="lin"/>
                        <m:ctrlPr>
                          <a:rPr lang="es-ES" b="0" i="1" smtClean="0">
                            <a:latin typeface="Cambria Math" panose="02040503050406030204" pitchFamily="18" charset="0"/>
                            <a:ea typeface="Cambria Math"/>
                            <a:sym typeface="Wingdings"/>
                          </a:rPr>
                        </m:ctrlPr>
                      </m:fPr>
                      <m:num>
                        <m:r>
                          <a:rPr lang="es-ES" b="0" i="1" smtClean="0">
                            <a:latin typeface="Cambria Math"/>
                            <a:ea typeface="Cambria Math"/>
                            <a:sym typeface="Wingdings"/>
                          </a:rPr>
                          <m:t>∆</m:t>
                        </m:r>
                        <m:r>
                          <a:rPr lang="es-ES" b="0" i="1" smtClean="0">
                            <a:latin typeface="Cambria Math"/>
                            <a:ea typeface="Cambria Math"/>
                            <a:sym typeface="Wingdings"/>
                          </a:rPr>
                          <m:t>𝑡</m:t>
                        </m:r>
                      </m:num>
                      <m:den>
                        <m:r>
                          <a:rPr lang="es-ES" b="0" i="1" smtClean="0">
                            <a:latin typeface="Cambria Math"/>
                            <a:ea typeface="Cambria Math"/>
                            <a:sym typeface="Wingdings"/>
                          </a:rPr>
                          <m:t>𝛾</m:t>
                        </m:r>
                      </m:den>
                    </m:f>
                  </m:oMath>
                </a14:m>
                <a:r>
                  <a:rPr lang="es-ES" dirty="0" smtClean="0"/>
                  <a:t>, medirá una longitud:</a:t>
                </a:r>
                <a:endParaRPr lang="es-ES" dirty="0"/>
              </a:p>
            </p:txBody>
          </p:sp>
        </mc:Choice>
        <mc:Fallback xmlns="">
          <p:sp>
            <p:nvSpPr>
              <p:cNvPr id="18" name="3 CuadroTexto"/>
              <p:cNvSpPr txBox="1">
                <a:spLocks noRot="1" noChangeAspect="1" noMove="1" noResize="1" noEditPoints="1" noAdjustHandles="1" noChangeArrowheads="1" noChangeShapeType="1" noTextEdit="1"/>
              </p:cNvSpPr>
              <p:nvPr/>
            </p:nvSpPr>
            <p:spPr>
              <a:xfrm>
                <a:off x="528470" y="4214694"/>
                <a:ext cx="7806521" cy="1200329"/>
              </a:xfrm>
              <a:prstGeom prst="rect">
                <a:avLst/>
              </a:prstGeom>
              <a:blipFill>
                <a:blip r:embed="rId8"/>
                <a:stretch>
                  <a:fillRect l="-547" t="-2538" b="-5329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5 CuadroTexto"/>
              <p:cNvSpPr txBox="1"/>
              <p:nvPr/>
            </p:nvSpPr>
            <p:spPr>
              <a:xfrm>
                <a:off x="3469565" y="4590007"/>
                <a:ext cx="20250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𝑙</m:t>
                      </m:r>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𝑥</m:t>
                          </m:r>
                        </m:e>
                        <m:sub>
                          <m:r>
                            <a:rPr lang="es-ES" b="0" i="1" smtClean="0">
                              <a:latin typeface="Cambria Math"/>
                            </a:rPr>
                            <m:t>2</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𝑥</m:t>
                          </m:r>
                        </m:e>
                        <m:sub>
                          <m:r>
                            <a:rPr lang="es-ES" b="0" i="1" smtClean="0">
                              <a:latin typeface="Cambria Math"/>
                            </a:rPr>
                            <m:t>1</m:t>
                          </m:r>
                        </m:sub>
                      </m:sSub>
                      <m:r>
                        <a:rPr lang="es-ES" b="0" i="1" smtClean="0">
                          <a:latin typeface="Cambria Math"/>
                        </a:rPr>
                        <m:t>=</m:t>
                      </m:r>
                      <m:r>
                        <a:rPr lang="es-ES" b="0" i="1" smtClean="0">
                          <a:latin typeface="Cambria Math"/>
                        </a:rPr>
                        <m:t>𝑣</m:t>
                      </m:r>
                      <m:r>
                        <a:rPr lang="es-ES" b="0" i="1" smtClean="0">
                          <a:latin typeface="Cambria Math"/>
                          <a:ea typeface="Cambria Math"/>
                        </a:rPr>
                        <m:t>∆</m:t>
                      </m:r>
                      <m:r>
                        <a:rPr lang="es-ES" b="0" i="1" smtClean="0">
                          <a:latin typeface="Cambria Math"/>
                          <a:ea typeface="Cambria Math"/>
                        </a:rPr>
                        <m:t>𝑡</m:t>
                      </m:r>
                    </m:oMath>
                  </m:oMathPara>
                </a14:m>
                <a:endParaRPr lang="es-ES" dirty="0"/>
              </a:p>
            </p:txBody>
          </p:sp>
        </mc:Choice>
        <mc:Fallback xmlns="">
          <p:sp>
            <p:nvSpPr>
              <p:cNvPr id="19" name="5 CuadroTexto"/>
              <p:cNvSpPr txBox="1">
                <a:spLocks noRot="1" noChangeAspect="1" noMove="1" noResize="1" noEditPoints="1" noAdjustHandles="1" noChangeArrowheads="1" noChangeShapeType="1" noTextEdit="1"/>
              </p:cNvSpPr>
              <p:nvPr/>
            </p:nvSpPr>
            <p:spPr>
              <a:xfrm>
                <a:off x="3469565" y="4590007"/>
                <a:ext cx="2025042" cy="36933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25 CuadroTexto"/>
              <p:cNvSpPr txBox="1"/>
              <p:nvPr/>
            </p:nvSpPr>
            <p:spPr>
              <a:xfrm>
                <a:off x="1110777" y="5574920"/>
                <a:ext cx="277781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a:rPr>
                            <m:t>𝑙</m:t>
                          </m:r>
                        </m:e>
                        <m:sup>
                          <m:r>
                            <a:rPr lang="es-ES" b="0" i="1" smtClean="0">
                              <a:latin typeface="Cambria Math"/>
                            </a:rPr>
                            <m:t>′</m:t>
                          </m:r>
                        </m:sup>
                      </m:sSup>
                      <m:r>
                        <a:rPr lang="es-ES" b="0" i="1" smtClean="0">
                          <a:latin typeface="Cambria Math"/>
                        </a:rPr>
                        <m:t>=</m:t>
                      </m:r>
                      <m:r>
                        <a:rPr lang="es-ES" b="0" i="1" smtClean="0">
                          <a:latin typeface="Cambria Math"/>
                        </a:rPr>
                        <m:t>𝑣</m:t>
                      </m:r>
                      <m:r>
                        <a:rPr lang="es-ES" b="0"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𝑡</m:t>
                          </m:r>
                        </m:e>
                        <m:sup>
                          <m:r>
                            <a:rPr lang="es-ES" b="0" i="1" smtClean="0">
                              <a:latin typeface="Cambria Math"/>
                              <a:ea typeface="Cambria Math"/>
                            </a:rPr>
                            <m:t>′</m:t>
                          </m:r>
                        </m:sup>
                      </m:sSup>
                      <m:r>
                        <a:rPr lang="es-ES" b="0" i="1" smtClean="0">
                          <a:latin typeface="Cambria Math"/>
                          <a:ea typeface="Cambria Math"/>
                        </a:rPr>
                        <m:t>=</m:t>
                      </m:r>
                      <m:f>
                        <m:fPr>
                          <m:ctrlPr>
                            <a:rPr lang="es-ES" b="0" i="1" smtClean="0">
                              <a:latin typeface="Cambria Math" panose="02040503050406030204" pitchFamily="18" charset="0"/>
                              <a:ea typeface="Cambria Math"/>
                            </a:rPr>
                          </m:ctrlPr>
                        </m:fPr>
                        <m:num>
                          <m:r>
                            <a:rPr lang="es-ES" b="0" i="1" smtClean="0">
                              <a:latin typeface="Cambria Math"/>
                              <a:ea typeface="Cambria Math"/>
                            </a:rPr>
                            <m:t>𝑙</m:t>
                          </m:r>
                        </m:num>
                        <m:den>
                          <m:r>
                            <a:rPr lang="es-ES" b="0" i="1" smtClean="0">
                              <a:latin typeface="Cambria Math"/>
                              <a:ea typeface="Cambria Math"/>
                            </a:rPr>
                            <m:t>𝛾</m:t>
                          </m:r>
                        </m:den>
                      </m:f>
                      <m:r>
                        <a:rPr lang="es-ES" b="0" i="1" smtClean="0">
                          <a:latin typeface="Cambria Math"/>
                          <a:ea typeface="Cambria Math"/>
                        </a:rPr>
                        <m:t>=</m:t>
                      </m:r>
                      <m:r>
                        <a:rPr lang="es-ES" b="0" i="1" smtClean="0">
                          <a:latin typeface="Cambria Math"/>
                          <a:ea typeface="Cambria Math"/>
                        </a:rPr>
                        <m:t>𝑙</m:t>
                      </m:r>
                      <m:rad>
                        <m:radPr>
                          <m:degHide m:val="on"/>
                          <m:ctrlPr>
                            <a:rPr lang="es-ES" b="0" i="1" smtClean="0">
                              <a:latin typeface="Cambria Math" panose="02040503050406030204" pitchFamily="18" charset="0"/>
                              <a:ea typeface="Cambria Math"/>
                            </a:rPr>
                          </m:ctrlPr>
                        </m:radPr>
                        <m:deg/>
                        <m:e>
                          <m:r>
                            <a:rPr lang="es-ES" b="0" i="1" smtClean="0">
                              <a:latin typeface="Cambria Math"/>
                              <a:ea typeface="Cambria Math"/>
                            </a:rPr>
                            <m:t>1−</m:t>
                          </m:r>
                          <m:f>
                            <m:fPr>
                              <m:ctrlPr>
                                <a:rPr lang="es-ES" b="0" i="1" smtClean="0">
                                  <a:latin typeface="Cambria Math" panose="02040503050406030204" pitchFamily="18" charset="0"/>
                                  <a:ea typeface="Cambria Math"/>
                                </a:rPr>
                              </m:ctrlPr>
                            </m:fPr>
                            <m:num>
                              <m:sSup>
                                <m:sSupPr>
                                  <m:ctrlPr>
                                    <a:rPr lang="es-ES" b="0" i="1" smtClean="0">
                                      <a:latin typeface="Cambria Math" panose="02040503050406030204" pitchFamily="18" charset="0"/>
                                      <a:ea typeface="Cambria Math"/>
                                    </a:rPr>
                                  </m:ctrlPr>
                                </m:sSupPr>
                                <m:e>
                                  <m:r>
                                    <a:rPr lang="es-ES" b="0" i="1" smtClean="0">
                                      <a:latin typeface="Cambria Math"/>
                                      <a:ea typeface="Cambria Math"/>
                                    </a:rPr>
                                    <m:t>𝑣</m:t>
                                  </m:r>
                                </m:e>
                                <m:sup>
                                  <m:r>
                                    <a:rPr lang="es-ES" b="0" i="1" smtClean="0">
                                      <a:latin typeface="Cambria Math"/>
                                      <a:ea typeface="Cambria Math"/>
                                    </a:rPr>
                                    <m:t>2</m:t>
                                  </m:r>
                                </m:sup>
                              </m:sSup>
                            </m:num>
                            <m:den>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den>
                          </m:f>
                        </m:e>
                      </m:rad>
                    </m:oMath>
                  </m:oMathPara>
                </a14:m>
                <a:endParaRPr lang="es-ES" dirty="0"/>
              </a:p>
            </p:txBody>
          </p:sp>
        </mc:Choice>
        <mc:Fallback xmlns="">
          <p:sp>
            <p:nvSpPr>
              <p:cNvPr id="20" name="25 CuadroTexto"/>
              <p:cNvSpPr txBox="1">
                <a:spLocks noRot="1" noChangeAspect="1" noMove="1" noResize="1" noEditPoints="1" noAdjustHandles="1" noChangeArrowheads="1" noChangeShapeType="1" noTextEdit="1"/>
              </p:cNvSpPr>
              <p:nvPr/>
            </p:nvSpPr>
            <p:spPr>
              <a:xfrm>
                <a:off x="1110777" y="5574920"/>
                <a:ext cx="2777812" cy="910699"/>
              </a:xfrm>
              <a:prstGeom prst="rect">
                <a:avLst/>
              </a:prstGeom>
              <a:blipFill>
                <a:blip r:embed="rId10"/>
                <a:stretch>
                  <a:fillRect/>
                </a:stretch>
              </a:blipFill>
            </p:spPr>
            <p:txBody>
              <a:bodyPr/>
              <a:lstStyle/>
              <a:p>
                <a:r>
                  <a:rPr lang="es-ES">
                    <a:noFill/>
                  </a:rPr>
                  <a:t> </a:t>
                </a:r>
              </a:p>
            </p:txBody>
          </p:sp>
        </mc:Fallback>
      </mc:AlternateContent>
      <p:sp>
        <p:nvSpPr>
          <p:cNvPr id="21" name="6 CuadroTexto"/>
          <p:cNvSpPr txBox="1"/>
          <p:nvPr/>
        </p:nvSpPr>
        <p:spPr>
          <a:xfrm>
            <a:off x="4322550" y="5797835"/>
            <a:ext cx="4148919" cy="646331"/>
          </a:xfrm>
          <a:prstGeom prst="rect">
            <a:avLst/>
          </a:prstGeom>
          <a:noFill/>
        </p:spPr>
        <p:txBody>
          <a:bodyPr wrap="square" rtlCol="0">
            <a:spAutoFit/>
          </a:bodyPr>
          <a:lstStyle/>
          <a:p>
            <a:r>
              <a:rPr lang="es-ES" dirty="0" smtClean="0"/>
              <a:t>Expresión conocida como la fórmula de la </a:t>
            </a:r>
            <a:r>
              <a:rPr lang="es-ES" b="1" dirty="0" smtClean="0"/>
              <a:t>contracción de la longitud</a:t>
            </a:r>
            <a:r>
              <a:rPr lang="es-ES" dirty="0" smtClean="0"/>
              <a:t>.</a:t>
            </a:r>
            <a:endParaRPr lang="es-ES" dirty="0"/>
          </a:p>
        </p:txBody>
      </p:sp>
    </p:spTree>
    <p:controls>
      <mc:AlternateContent xmlns:mc="http://schemas.openxmlformats.org/markup-compatibility/2006">
        <mc:Choice xmlns:v="urn:schemas-microsoft-com:vml" Requires="v">
          <p:control spid="3088" r:id="rId2" imgW="12600" imgH="12600"/>
        </mc:Choice>
        <mc:Fallback>
          <p:control r:id="rId2" imgW="12600" imgH="12600">
            <p:pic>
              <p:nvPicPr>
                <p:cNvPr id="22" name="ShockwaveFlash2"/>
                <p:cNvPicPr preferRelativeResize="0">
                  <a:picLocks noChangeArrowheads="1" noChangeShapeType="1"/>
                </p:cNvPicPr>
                <p:nvPr/>
              </p:nvPicPr>
              <p:blipFill>
                <a:blip r:embed="rId11"/>
                <a:srcRect/>
                <a:stretch>
                  <a:fillRect/>
                </a:stretch>
              </p:blipFill>
              <p:spPr bwMode="auto">
                <a:xfrm>
                  <a:off x="4616450" y="36385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3089" r:id="rId3" imgW="12600" imgH="12600"/>
        </mc:Choice>
        <mc:Fallback>
          <p:control r:id="rId3" imgW="12600" imgH="12600">
            <p:pic>
              <p:nvPicPr>
                <p:cNvPr id="23" name="ShockwaveFlash3"/>
                <p:cNvPicPr preferRelativeResize="0">
                  <a:picLocks noChangeArrowheads="1" noChangeShapeType="1"/>
                </p:cNvPicPr>
                <p:nvPr/>
              </p:nvPicPr>
              <p:blipFill>
                <a:blip r:embed="rId11"/>
                <a:srcRect/>
                <a:stretch>
                  <a:fillRect/>
                </a:stretch>
              </p:blipFill>
              <p:spPr bwMode="auto">
                <a:xfrm>
                  <a:off x="4616450" y="36385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61061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 Consecuencias de los postulados de Einstein</a:t>
            </a:r>
          </a:p>
        </p:txBody>
      </p:sp>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2834248773"/>
                  </p:ext>
                </p:extLst>
              </p:nvPr>
            </p:nvGraphicFramePr>
            <p:xfrm>
              <a:off x="508000" y="1206500"/>
              <a:ext cx="8178801" cy="14020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smtClean="0">
                              <a:latin typeface="+mn-lt"/>
                            </a:rPr>
                            <a:t>5.</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r>
                            <a:rPr lang="es-ES" sz="1600" i="0" dirty="0" smtClean="0">
                              <a:latin typeface="+mn-lt"/>
                            </a:rPr>
                            <a:t>Una vara de 1 m de longitud se mueve con respecto a nuestro sistema de referencia con una velocidad 0,7·c. ¿Cuál sería la longitud que mediríamos? ¿A qué velocidad debería moverse la vara para que su longitud fuera de 50 cm para nosotros? </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r>
                                <a:rPr lang="es-ES" sz="1600" b="0" i="1" baseline="0" smtClean="0">
                                  <a:latin typeface="Cambria Math" panose="02040503050406030204" pitchFamily="18" charset="0"/>
                                </a:rPr>
                                <m:t>𝐿</m:t>
                              </m:r>
                              <m:r>
                                <a:rPr lang="es-ES" sz="1600" b="0" i="1" baseline="0" smtClean="0">
                                  <a:latin typeface="Cambria Math" panose="02040503050406030204" pitchFamily="18" charset="0"/>
                                </a:rPr>
                                <m:t>=0,714 </m:t>
                              </m:r>
                              <m:r>
                                <a:rPr lang="es-ES" sz="1600" b="0" i="1" baseline="0" smtClean="0">
                                  <a:latin typeface="Cambria Math" panose="02040503050406030204" pitchFamily="18" charset="0"/>
                                </a:rPr>
                                <m:t>𝑚</m:t>
                              </m:r>
                              <m:r>
                                <a:rPr lang="es-ES" sz="1600" b="0" i="1" baseline="0" smtClean="0">
                                  <a:latin typeface="Cambria Math" panose="02040503050406030204" pitchFamily="18" charset="0"/>
                                </a:rPr>
                                <m:t>;</m:t>
                              </m:r>
                              <m:r>
                                <a:rPr lang="es-ES" sz="1600" b="0" i="1" baseline="0" smtClean="0">
                                  <a:latin typeface="Cambria Math" panose="02040503050406030204" pitchFamily="18" charset="0"/>
                                </a:rPr>
                                <m:t>𝑣</m:t>
                              </m:r>
                              <m:r>
                                <a:rPr lang="es-ES" sz="1600" b="0" i="1" baseline="0" smtClean="0">
                                  <a:latin typeface="Cambria Math" panose="02040503050406030204" pitchFamily="18" charset="0"/>
                                </a:rPr>
                                <m:t>=0,866 </m:t>
                              </m:r>
                              <m:r>
                                <a:rPr lang="es-ES" sz="1600" b="0" i="1" baseline="0" smtClean="0">
                                  <a:latin typeface="Cambria Math" panose="02040503050406030204" pitchFamily="18" charset="0"/>
                                </a:rPr>
                                <m:t>𝑐</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2834248773"/>
                  </p:ext>
                </p:extLst>
              </p:nvPr>
            </p:nvGraphicFramePr>
            <p:xfrm>
              <a:off x="508000" y="1206500"/>
              <a:ext cx="8178801" cy="14020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066800">
                    <a:tc>
                      <a:txBody>
                        <a:bodyPr/>
                        <a:lstStyle/>
                        <a:p>
                          <a:pPr algn="r">
                            <a:lnSpc>
                              <a:spcPct val="100000"/>
                            </a:lnSpc>
                          </a:pPr>
                          <a:r>
                            <a:rPr lang="es-ES" sz="1600" smtClean="0">
                              <a:latin typeface="+mn-lt"/>
                            </a:rPr>
                            <a:t>5.</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blipFill>
                          <a:blip r:embed="rId2"/>
                          <a:stretch>
                            <a:fillRect l="-5000" t="-31818" r="-156" b="-7955"/>
                          </a:stretch>
                        </a:blip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Fallback>
      </mc:AlternateContent>
    </p:spTree>
    <p:extLst>
      <p:ext uri="{BB962C8B-B14F-4D97-AF65-F5344CB8AC3E}">
        <p14:creationId xmlns:p14="http://schemas.microsoft.com/office/powerpoint/2010/main" val="4108502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 Consecuencias de los postulados de Einstein</a:t>
            </a:r>
          </a:p>
        </p:txBody>
      </p:sp>
      <p:sp>
        <p:nvSpPr>
          <p:cNvPr id="4" name="8 CuadroTexto"/>
          <p:cNvSpPr txBox="1"/>
          <p:nvPr/>
        </p:nvSpPr>
        <p:spPr>
          <a:xfrm>
            <a:off x="326599" y="973161"/>
            <a:ext cx="6919415" cy="369332"/>
          </a:xfrm>
          <a:prstGeom prst="rect">
            <a:avLst/>
          </a:prstGeom>
          <a:noFill/>
        </p:spPr>
        <p:txBody>
          <a:bodyPr wrap="square" rtlCol="0">
            <a:spAutoFit/>
          </a:bodyPr>
          <a:lstStyle/>
          <a:p>
            <a:r>
              <a:rPr lang="es-ES" b="1" dirty="0" smtClean="0">
                <a:solidFill>
                  <a:srgbClr val="002060"/>
                </a:solidFill>
              </a:rPr>
              <a:t>4.3. La paradoja de los gemelos</a:t>
            </a:r>
            <a:endParaRPr lang="es-ES" b="1" dirty="0">
              <a:solidFill>
                <a:srgbClr val="002060"/>
              </a:solidFill>
            </a:endParaRPr>
          </a:p>
        </p:txBody>
      </p:sp>
    </p:spTree>
    <p:controls>
      <mc:AlternateContent xmlns:mc="http://schemas.openxmlformats.org/markup-compatibility/2006">
        <mc:Choice xmlns:v="urn:schemas-microsoft-com:vml" Requires="v">
          <p:control spid="4116" r:id="rId2" imgW="12600" imgH="12600"/>
        </mc:Choice>
        <mc:Fallback>
          <p:control r:id="rId2" imgW="12600" imgH="12600">
            <p:pic>
              <p:nvPicPr>
                <p:cNvPr id="5" name="ShockwaveFlash2"/>
                <p:cNvPicPr preferRelativeResize="0">
                  <a:picLocks noChangeArrowheads="1" noChangeShapeType="1"/>
                </p:cNvPicPr>
                <p:nvPr/>
              </p:nvPicPr>
              <p:blipFill>
                <a:blip r:embed="rId6"/>
                <a:srcRect/>
                <a:stretch>
                  <a:fillRect/>
                </a:stretch>
              </p:blipFill>
              <p:spPr bwMode="auto">
                <a:xfrm>
                  <a:off x="4578350" y="35496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4117" r:id="rId3" imgW="12600" imgH="12600"/>
        </mc:Choice>
        <mc:Fallback>
          <p:control r:id="rId3" imgW="12600" imgH="12600">
            <p:pic>
              <p:nvPicPr>
                <p:cNvPr id="6" name="ShockwaveFlash3"/>
                <p:cNvPicPr preferRelativeResize="0">
                  <a:picLocks noChangeArrowheads="1" noChangeShapeType="1"/>
                </p:cNvPicPr>
                <p:nvPr/>
              </p:nvPicPr>
              <p:blipFill>
                <a:blip r:embed="rId6"/>
                <a:srcRect/>
                <a:stretch>
                  <a:fillRect/>
                </a:stretch>
              </p:blipFill>
              <p:spPr bwMode="auto">
                <a:xfrm>
                  <a:off x="4578350" y="35496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4118" r:id="rId4" imgW="6985080" imgH="5079960"/>
        </mc:Choice>
        <mc:Fallback>
          <p:control r:id="rId4" imgW="6985080" imgH="5079960">
            <p:pic>
              <p:nvPicPr>
                <p:cNvPr id="9" name="ShockwaveFlash1"/>
                <p:cNvPicPr preferRelativeResize="0">
                  <a:picLocks noChangeArrowheads="1" noChangeShapeType="1"/>
                </p:cNvPicPr>
                <p:nvPr/>
              </p:nvPicPr>
              <p:blipFill>
                <a:blip r:embed="rId7"/>
                <a:srcRect/>
                <a:stretch>
                  <a:fillRect/>
                </a:stretch>
              </p:blipFill>
              <p:spPr bwMode="auto">
                <a:xfrm>
                  <a:off x="1147763" y="1466850"/>
                  <a:ext cx="6985000" cy="5080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924486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 Consecuencias de los postulados de Einstein</a:t>
            </a: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681751903"/>
                  </p:ext>
                </p:extLst>
              </p:nvPr>
            </p:nvGraphicFramePr>
            <p:xfrm>
              <a:off x="508000" y="1206500"/>
              <a:ext cx="8178801" cy="222504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6.</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lnSpc>
                              <a:spcPct val="100000"/>
                            </a:lnSpc>
                          </a:pPr>
                          <a:r>
                            <a:rPr lang="es-ES" sz="1600" i="0" dirty="0" smtClean="0">
                              <a:latin typeface="+mn-lt"/>
                            </a:rPr>
                            <a:t>Los astronautas de una nave interestelar que viaja al 99 % de la velocidad de la luz deciden emplear una hora de su tiempo para la comida. ¿Cuánto dura esta para el centro de control de Tierra?</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r>
                                <a:rPr lang="es-ES" sz="1600" b="0" i="1" baseline="0" smtClean="0">
                                  <a:latin typeface="Cambria Math" panose="02040503050406030204" pitchFamily="18" charset="0"/>
                                </a:rPr>
                                <m:t>𝑡</m:t>
                              </m:r>
                              <m:r>
                                <a:rPr lang="es-ES" sz="1600" b="0" i="1" baseline="0" smtClean="0">
                                  <a:latin typeface="Cambria Math" panose="02040503050406030204" pitchFamily="18" charset="0"/>
                                </a:rPr>
                                <m:t>=7,09 </m:t>
                              </m:r>
                              <m:r>
                                <a:rPr lang="es-ES" sz="1600" b="0" i="1" baseline="0" smtClean="0">
                                  <a:latin typeface="Cambria Math" panose="02040503050406030204" pitchFamily="18" charset="0"/>
                                </a:rPr>
                                <m:t>h𝑜𝑟𝑎𝑠</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b="0" dirty="0" smtClean="0">
                              <a:solidFill>
                                <a:schemeClr val="tx1"/>
                              </a:solidFill>
                              <a:latin typeface="+mn-lt"/>
                            </a:rPr>
                            <a:t>7.</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r>
                            <a:rPr lang="es-ES" sz="1600" i="0" dirty="0" smtClean="0">
                              <a:latin typeface="+mn-lt"/>
                            </a:rPr>
                            <a:t>¿Qué contracción de longitud experimentaría el diámetro terrestre (12 740 km) desde un sistema de referencia con respecto al cual la Tierra se moviera a 30 km/s?</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r>
                                <a:rPr lang="es-ES" sz="1600" b="0" i="1" baseline="0" smtClean="0">
                                  <a:latin typeface="Cambria Math" panose="02040503050406030204" pitchFamily="18" charset="0"/>
                                  <a:ea typeface="Cambria Math" panose="02040503050406030204" pitchFamily="18" charset="0"/>
                                </a:rPr>
                                <m:t>∆</m:t>
                              </m:r>
                              <m:r>
                                <a:rPr lang="es-ES" sz="1600" b="0" i="1" baseline="0" smtClean="0">
                                  <a:latin typeface="Cambria Math" panose="02040503050406030204" pitchFamily="18" charset="0"/>
                                  <a:ea typeface="Cambria Math" panose="02040503050406030204" pitchFamily="18" charset="0"/>
                                </a:rPr>
                                <m:t>𝐿</m:t>
                              </m:r>
                              <m:r>
                                <a:rPr lang="es-ES" sz="1600" b="0" i="1" baseline="0" smtClean="0">
                                  <a:latin typeface="Cambria Math" panose="02040503050406030204" pitchFamily="18" charset="0"/>
                                </a:rPr>
                                <m:t>=0,0637 </m:t>
                              </m:r>
                              <m:r>
                                <a:rPr lang="es-ES" sz="1600" b="0" i="1" baseline="0" smtClean="0">
                                  <a:latin typeface="Cambria Math" panose="02040503050406030204" pitchFamily="18" charset="0"/>
                                </a:rPr>
                                <m:t>𝑚</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681751903"/>
                  </p:ext>
                </p:extLst>
              </p:nvPr>
            </p:nvGraphicFramePr>
            <p:xfrm>
              <a:off x="508000" y="1206500"/>
              <a:ext cx="8178801" cy="222504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066800">
                    <a:tc>
                      <a:txBody>
                        <a:bodyPr/>
                        <a:lstStyle/>
                        <a:p>
                          <a:pPr algn="r">
                            <a:lnSpc>
                              <a:spcPct val="100000"/>
                            </a:lnSpc>
                          </a:pPr>
                          <a:r>
                            <a:rPr lang="es-ES" sz="1600" dirty="0" smtClean="0">
                              <a:latin typeface="+mn-lt"/>
                            </a:rPr>
                            <a:t>6.</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31818" r="-156" b="-84659"/>
                          </a:stretch>
                        </a:blipFill>
                      </a:tcPr>
                    </a:tc>
                    <a:tc hMerge="1">
                      <a:txBody>
                        <a:bodyPr/>
                        <a:lstStyle/>
                        <a:p>
                          <a:endParaRPr lang="es-ES" sz="1600" dirty="0"/>
                        </a:p>
                      </a:txBody>
                      <a:tcPr/>
                    </a:tc>
                    <a:extLst>
                      <a:ext uri="{0D108BD9-81ED-4DB2-BD59-A6C34878D82A}">
                        <a16:rowId xmlns:a16="http://schemas.microsoft.com/office/drawing/2014/main" val="1235451715"/>
                      </a:ext>
                    </a:extLst>
                  </a:tr>
                  <a:tr h="822960">
                    <a:tc>
                      <a:txBody>
                        <a:bodyPr/>
                        <a:lstStyle/>
                        <a:p>
                          <a:pPr algn="r">
                            <a:lnSpc>
                              <a:spcPct val="100000"/>
                            </a:lnSpc>
                          </a:pPr>
                          <a:r>
                            <a:rPr lang="es-ES" sz="1600" b="0" dirty="0" smtClean="0">
                              <a:solidFill>
                                <a:schemeClr val="tx1"/>
                              </a:solidFill>
                              <a:latin typeface="+mn-lt"/>
                            </a:rPr>
                            <a:t>7.</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171852" r="-156" b="-10370"/>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3696629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 Transformaciones de Lorentz</a:t>
            </a:r>
          </a:p>
        </p:txBody>
      </p:sp>
      <p:pic>
        <p:nvPicPr>
          <p:cNvPr id="10" name="13 Imagen"/>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83" t="9156" r="3713" b="11807"/>
          <a:stretch/>
        </p:blipFill>
        <p:spPr>
          <a:xfrm>
            <a:off x="3454780" y="908714"/>
            <a:ext cx="5500047" cy="2238233"/>
          </a:xfrm>
          <a:prstGeom prst="rect">
            <a:avLst/>
          </a:prstGeom>
        </p:spPr>
      </p:pic>
      <p:sp>
        <p:nvSpPr>
          <p:cNvPr id="11" name="3 CuadroTexto"/>
          <p:cNvSpPr txBox="1"/>
          <p:nvPr/>
        </p:nvSpPr>
        <p:spPr>
          <a:xfrm>
            <a:off x="424977" y="1140726"/>
            <a:ext cx="2852382" cy="1754326"/>
          </a:xfrm>
          <a:prstGeom prst="rect">
            <a:avLst/>
          </a:prstGeom>
          <a:noFill/>
        </p:spPr>
        <p:txBody>
          <a:bodyPr wrap="square" rtlCol="0">
            <a:spAutoFit/>
          </a:bodyPr>
          <a:lstStyle/>
          <a:p>
            <a:pPr algn="just"/>
            <a:r>
              <a:rPr lang="es-ES" dirty="0" smtClean="0"/>
              <a:t>Es necesario justificar que los observadores O y O’ tengan razón cuando afirman estar cada uno en el centro del frente de ondas esférico luminoso.</a:t>
            </a:r>
            <a:endParaRPr lang="es-ES" dirty="0"/>
          </a:p>
        </p:txBody>
      </p:sp>
      <mc:AlternateContent xmlns:mc="http://schemas.openxmlformats.org/markup-compatibility/2006" xmlns:a14="http://schemas.microsoft.com/office/drawing/2010/main">
        <mc:Choice Requires="a14">
          <p:sp>
            <p:nvSpPr>
              <p:cNvPr id="12" name="5 CuadroTexto"/>
              <p:cNvSpPr txBox="1"/>
              <p:nvPr/>
            </p:nvSpPr>
            <p:spPr>
              <a:xfrm>
                <a:off x="438625" y="3338014"/>
                <a:ext cx="8188656" cy="2585323"/>
              </a:xfrm>
              <a:prstGeom prst="rect">
                <a:avLst/>
              </a:prstGeom>
              <a:noFill/>
            </p:spPr>
            <p:txBody>
              <a:bodyPr wrap="square" rtlCol="0">
                <a:spAutoFit/>
              </a:bodyPr>
              <a:lstStyle/>
              <a:p>
                <a:pPr marL="355600" indent="-355600" algn="just">
                  <a:buFont typeface="Wingdings"/>
                  <a:buChar char="F"/>
                </a:pPr>
                <a:r>
                  <a:rPr lang="es-ES" dirty="0" smtClean="0">
                    <a:sym typeface="Wingdings"/>
                  </a:rPr>
                  <a:t>Para los observadores O y O’, las coordenadas espacio-temporales del frente de ondas son </a:t>
                </a:r>
                <a:r>
                  <a:rPr lang="es-ES" i="1" dirty="0" smtClean="0">
                    <a:sym typeface="Wingdings"/>
                  </a:rPr>
                  <a:t>(x, y, z, t) </a:t>
                </a:r>
                <a:r>
                  <a:rPr lang="es-ES" dirty="0" smtClean="0">
                    <a:sym typeface="Wingdings"/>
                  </a:rPr>
                  <a:t>y </a:t>
                </a:r>
                <a:r>
                  <a:rPr lang="es-ES" i="1" dirty="0" smtClean="0">
                    <a:sym typeface="Wingdings"/>
                  </a:rPr>
                  <a:t>(x’, y’, z’, t’).</a:t>
                </a:r>
              </a:p>
              <a:p>
                <a:pPr marL="355600" indent="-355600" algn="just">
                  <a:buFont typeface="Wingdings"/>
                  <a:buChar char="F"/>
                </a:pPr>
                <a:r>
                  <a:rPr lang="es-ES" dirty="0" smtClean="0">
                    <a:sym typeface="Wingdings"/>
                  </a:rPr>
                  <a:t>Al tratarse de un frente de ondas esférico, se cumple:</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Teniendo en cuenta que </a:t>
                </a:r>
                <a:r>
                  <a:rPr lang="es-ES" i="1" dirty="0" smtClean="0">
                    <a:sym typeface="Wingdings"/>
                  </a:rPr>
                  <a:t>c</a:t>
                </a:r>
                <a:r>
                  <a:rPr lang="es-ES" dirty="0" smtClean="0">
                    <a:sym typeface="Wingdings"/>
                  </a:rPr>
                  <a:t> es constante, se cumplirá que </a:t>
                </a:r>
                <a14:m>
                  <m:oMath xmlns:m="http://schemas.openxmlformats.org/officeDocument/2006/math">
                    <m:r>
                      <a:rPr lang="es-ES" b="0" i="1" smtClean="0">
                        <a:latin typeface="Cambria Math"/>
                        <a:sym typeface="Wingdings"/>
                      </a:rPr>
                      <m:t>𝑟</m:t>
                    </m:r>
                    <m:r>
                      <a:rPr lang="es-ES" b="0" i="1" smtClean="0">
                        <a:latin typeface="Cambria Math"/>
                        <a:sym typeface="Wingdings"/>
                      </a:rPr>
                      <m:t>=</m:t>
                    </m:r>
                    <m:r>
                      <a:rPr lang="es-ES" b="0" i="1" smtClean="0">
                        <a:latin typeface="Cambria Math"/>
                        <a:sym typeface="Wingdings"/>
                      </a:rPr>
                      <m:t>𝑐𝑡</m:t>
                    </m:r>
                  </m:oMath>
                </a14:m>
                <a:r>
                  <a:rPr lang="es-ES" dirty="0" smtClean="0"/>
                  <a:t> y </a:t>
                </a:r>
                <a14:m>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a:rPr>
                          <m:t>𝑟</m:t>
                        </m:r>
                      </m:e>
                      <m:sup>
                        <m:r>
                          <a:rPr lang="es-ES" b="0" i="1" smtClean="0">
                            <a:latin typeface="Cambria Math"/>
                          </a:rPr>
                          <m:t>′</m:t>
                        </m:r>
                      </m:sup>
                    </m:sSup>
                    <m:r>
                      <a:rPr lang="es-ES" b="0" i="1" smtClean="0">
                        <a:latin typeface="Cambria Math"/>
                      </a:rPr>
                      <m:t>=</m:t>
                    </m:r>
                    <m:r>
                      <a:rPr lang="es-ES" b="0" i="1" smtClean="0">
                        <a:latin typeface="Cambria Math"/>
                      </a:rPr>
                      <m:t>𝑐</m:t>
                    </m:r>
                    <m:sSup>
                      <m:sSupPr>
                        <m:ctrlPr>
                          <a:rPr lang="es-ES" b="0" i="1" smtClean="0">
                            <a:latin typeface="Cambria Math" panose="02040503050406030204" pitchFamily="18" charset="0"/>
                          </a:rPr>
                        </m:ctrlPr>
                      </m:sSupPr>
                      <m:e>
                        <m:r>
                          <a:rPr lang="es-ES" b="0" i="1" smtClean="0">
                            <a:latin typeface="Cambria Math"/>
                          </a:rPr>
                          <m:t>𝑡</m:t>
                        </m:r>
                      </m:e>
                      <m:sup>
                        <m:r>
                          <a:rPr lang="es-ES" b="0" i="1" smtClean="0">
                            <a:latin typeface="Cambria Math"/>
                          </a:rPr>
                          <m:t>′</m:t>
                        </m:r>
                      </m:sup>
                    </m:sSup>
                    <m:r>
                      <a:rPr lang="es-ES" b="0" i="0" smtClean="0">
                        <a:latin typeface="Cambria Math"/>
                      </a:rPr>
                      <m:t>.</m:t>
                    </m:r>
                  </m:oMath>
                </a14:m>
                <a:endParaRPr lang="es-ES" b="0" dirty="0" smtClean="0"/>
              </a:p>
              <a:p>
                <a:pPr marL="355600" indent="-355600" algn="just">
                  <a:buFont typeface="Wingdings"/>
                  <a:buChar char="F"/>
                </a:pPr>
                <a:r>
                  <a:rPr lang="es-ES" dirty="0" smtClean="0"/>
                  <a:t>Por lo que las nuevas transformaciones de sistemas inerciales, deben permitir que se cumpla:</a:t>
                </a:r>
                <a:endParaRPr lang="es-ES" dirty="0"/>
              </a:p>
            </p:txBody>
          </p:sp>
        </mc:Choice>
        <mc:Fallback xmlns="">
          <p:sp>
            <p:nvSpPr>
              <p:cNvPr id="12" name="5 CuadroTexto"/>
              <p:cNvSpPr txBox="1">
                <a:spLocks noRot="1" noChangeAspect="1" noMove="1" noResize="1" noEditPoints="1" noAdjustHandles="1" noChangeArrowheads="1" noChangeShapeType="1" noTextEdit="1"/>
              </p:cNvSpPr>
              <p:nvPr/>
            </p:nvSpPr>
            <p:spPr>
              <a:xfrm>
                <a:off x="438625" y="3338014"/>
                <a:ext cx="8188656" cy="2585323"/>
              </a:xfrm>
              <a:prstGeom prst="rect">
                <a:avLst/>
              </a:prstGeom>
              <a:blipFill>
                <a:blip r:embed="rId6"/>
                <a:stretch>
                  <a:fillRect l="-521" t="-1415" r="-596" b="-28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6 CuadroTexto"/>
              <p:cNvSpPr txBox="1"/>
              <p:nvPr/>
            </p:nvSpPr>
            <p:spPr>
              <a:xfrm>
                <a:off x="3202295" y="4245591"/>
                <a:ext cx="3100529" cy="81176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eqArr>
                            <m:eqArrPr>
                              <m:ctrlPr>
                                <a:rPr lang="es-ES" i="1" smtClean="0">
                                  <a:latin typeface="Cambria Math" panose="02040503050406030204" pitchFamily="18" charset="0"/>
                                </a:rPr>
                              </m:ctrlPr>
                            </m:eqArrPr>
                            <m:e>
                              <m:sSup>
                                <m:sSupPr>
                                  <m:ctrlPr>
                                    <a:rPr lang="es-ES" i="1" smtClean="0">
                                      <a:latin typeface="Cambria Math" panose="02040503050406030204" pitchFamily="18" charset="0"/>
                                    </a:rPr>
                                  </m:ctrlPr>
                                </m:sSupPr>
                                <m:e>
                                  <m:r>
                                    <a:rPr lang="es-ES" b="0" i="1" smtClean="0">
                                      <a:latin typeface="Cambria Math"/>
                                    </a:rPr>
                                    <m:t>𝑥</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𝑦</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𝑧</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𝑟</m:t>
                                  </m:r>
                                </m:e>
                                <m:sup>
                                  <m:r>
                                    <a:rPr lang="es-ES" b="0" i="1" smtClean="0">
                                      <a:latin typeface="Cambria Math"/>
                                    </a:rPr>
                                    <m:t>2</m:t>
                                  </m:r>
                                </m:sup>
                              </m:sSup>
                            </m:e>
                            <m:e>
                              <m:sSup>
                                <m:sSupPr>
                                  <m:ctrlPr>
                                    <a:rPr lang="es-ES" i="1" smtClean="0">
                                      <a:latin typeface="Cambria Math" panose="02040503050406030204" pitchFamily="18" charset="0"/>
                                    </a:rPr>
                                  </m:ctrlPr>
                                </m:sSupPr>
                                <m:e>
                                  <m:d>
                                    <m:dPr>
                                      <m:ctrlPr>
                                        <a:rPr lang="es-ES" i="1" smtClean="0">
                                          <a:latin typeface="Cambria Math" panose="02040503050406030204" pitchFamily="18" charset="0"/>
                                        </a:rPr>
                                      </m:ctrlPr>
                                    </m:dPr>
                                    <m:e>
                                      <m:r>
                                        <a:rPr lang="es-ES" b="0" i="1" smtClean="0">
                                          <a:latin typeface="Cambria Math"/>
                                        </a:rPr>
                                        <m:t>𝑥</m:t>
                                      </m:r>
                                      <m:r>
                                        <a:rPr lang="es-ES" b="0" i="1" smtClean="0">
                                          <a:latin typeface="Cambria Math"/>
                                        </a:rPr>
                                        <m:t>′</m:t>
                                      </m:r>
                                    </m:e>
                                  </m:d>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a:rPr>
                                        <m:t>𝑦</m:t>
                                      </m:r>
                                      <m:r>
                                        <a:rPr lang="es-ES" b="0" i="1" smtClean="0">
                                          <a:latin typeface="Cambria Math"/>
                                        </a:rPr>
                                        <m:t>′</m:t>
                                      </m:r>
                                    </m:e>
                                  </m:d>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a:rPr>
                                        <m:t>𝑧</m:t>
                                      </m:r>
                                      <m:r>
                                        <a:rPr lang="es-ES" b="0" i="1" smtClean="0">
                                          <a:latin typeface="Cambria Math"/>
                                        </a:rPr>
                                        <m:t>′</m:t>
                                      </m:r>
                                    </m:e>
                                  </m:d>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a:rPr>
                                        <m:t>𝑟</m:t>
                                      </m:r>
                                      <m:r>
                                        <a:rPr lang="es-ES" b="0" i="1" smtClean="0">
                                          <a:latin typeface="Cambria Math"/>
                                        </a:rPr>
                                        <m:t>′</m:t>
                                      </m:r>
                                    </m:e>
                                  </m:d>
                                </m:e>
                                <m:sup>
                                  <m:r>
                                    <a:rPr lang="es-ES" b="0" i="1" smtClean="0">
                                      <a:latin typeface="Cambria Math"/>
                                    </a:rPr>
                                    <m:t>2</m:t>
                                  </m:r>
                                </m:sup>
                              </m:sSup>
                            </m:e>
                          </m:eqArr>
                        </m:e>
                      </m:d>
                    </m:oMath>
                  </m:oMathPara>
                </a14:m>
                <a:endParaRPr lang="es-ES" dirty="0"/>
              </a:p>
            </p:txBody>
          </p:sp>
        </mc:Choice>
        <mc:Fallback xmlns="">
          <p:sp>
            <p:nvSpPr>
              <p:cNvPr id="13" name="6 CuadroTexto"/>
              <p:cNvSpPr txBox="1">
                <a:spLocks noRot="1" noChangeAspect="1" noMove="1" noResize="1" noEditPoints="1" noAdjustHandles="1" noChangeArrowheads="1" noChangeShapeType="1" noTextEdit="1"/>
              </p:cNvSpPr>
              <p:nvPr/>
            </p:nvSpPr>
            <p:spPr>
              <a:xfrm>
                <a:off x="3202295" y="4245591"/>
                <a:ext cx="3100529" cy="811761"/>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0 CuadroTexto"/>
              <p:cNvSpPr txBox="1"/>
              <p:nvPr/>
            </p:nvSpPr>
            <p:spPr>
              <a:xfrm>
                <a:off x="3163626" y="5817359"/>
                <a:ext cx="3229795"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smtClean="0">
                              <a:latin typeface="Cambria Math" panose="02040503050406030204" pitchFamily="18" charset="0"/>
                            </a:rPr>
                          </m:ctrlPr>
                        </m:dPr>
                        <m:e>
                          <m:eqArr>
                            <m:eqArrPr>
                              <m:ctrlPr>
                                <a:rPr lang="es-ES" i="1" smtClean="0">
                                  <a:latin typeface="Cambria Math" panose="02040503050406030204" pitchFamily="18" charset="0"/>
                                </a:rPr>
                              </m:ctrlPr>
                            </m:eqArrPr>
                            <m:e>
                              <m:sSup>
                                <m:sSupPr>
                                  <m:ctrlPr>
                                    <a:rPr lang="es-ES" i="1" smtClean="0">
                                      <a:latin typeface="Cambria Math" panose="02040503050406030204" pitchFamily="18" charset="0"/>
                                    </a:rPr>
                                  </m:ctrlPr>
                                </m:sSupPr>
                                <m:e>
                                  <m:r>
                                    <a:rPr lang="es-ES" b="0" i="1" smtClean="0">
                                      <a:latin typeface="Cambria Math"/>
                                    </a:rPr>
                                    <m:t>𝑥</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𝑦</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𝑧</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𝑐</m:t>
                                  </m:r>
                                </m:e>
                                <m:sup>
                                  <m:r>
                                    <a:rPr lang="es-ES" b="0" i="1" smtClean="0">
                                      <a:latin typeface="Cambria Math"/>
                                    </a:rPr>
                                    <m:t>2</m:t>
                                  </m:r>
                                </m:sup>
                              </m:sSup>
                              <m:sSup>
                                <m:sSupPr>
                                  <m:ctrlPr>
                                    <a:rPr lang="es-ES" b="0" i="1" smtClean="0">
                                      <a:latin typeface="Cambria Math" panose="02040503050406030204" pitchFamily="18" charset="0"/>
                                    </a:rPr>
                                  </m:ctrlPr>
                                </m:sSupPr>
                                <m:e>
                                  <m:r>
                                    <a:rPr lang="es-ES" b="0" i="1" smtClean="0">
                                      <a:latin typeface="Cambria Math"/>
                                    </a:rPr>
                                    <m:t>𝑡</m:t>
                                  </m:r>
                                </m:e>
                                <m:sup>
                                  <m:r>
                                    <a:rPr lang="es-ES" b="0" i="1" smtClean="0">
                                      <a:latin typeface="Cambria Math"/>
                                    </a:rPr>
                                    <m:t>2</m:t>
                                  </m:r>
                                </m:sup>
                              </m:sSup>
                            </m:e>
                            <m:e>
                              <m:sSup>
                                <m:sSupPr>
                                  <m:ctrlPr>
                                    <a:rPr lang="es-ES" i="1" smtClean="0">
                                      <a:latin typeface="Cambria Math" panose="02040503050406030204" pitchFamily="18" charset="0"/>
                                    </a:rPr>
                                  </m:ctrlPr>
                                </m:sSupPr>
                                <m:e>
                                  <m:d>
                                    <m:dPr>
                                      <m:ctrlPr>
                                        <a:rPr lang="es-ES" i="1" smtClean="0">
                                          <a:latin typeface="Cambria Math" panose="02040503050406030204" pitchFamily="18" charset="0"/>
                                        </a:rPr>
                                      </m:ctrlPr>
                                    </m:dPr>
                                    <m:e>
                                      <m:r>
                                        <a:rPr lang="es-ES" b="0" i="1" smtClean="0">
                                          <a:latin typeface="Cambria Math"/>
                                        </a:rPr>
                                        <m:t>𝑥</m:t>
                                      </m:r>
                                      <m:r>
                                        <a:rPr lang="es-ES" b="0" i="1" smtClean="0">
                                          <a:latin typeface="Cambria Math"/>
                                        </a:rPr>
                                        <m:t>′</m:t>
                                      </m:r>
                                    </m:e>
                                  </m:d>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a:rPr>
                                        <m:t>𝑦</m:t>
                                      </m:r>
                                      <m:r>
                                        <a:rPr lang="es-ES" b="0" i="1" smtClean="0">
                                          <a:latin typeface="Cambria Math"/>
                                        </a:rPr>
                                        <m:t>′</m:t>
                                      </m:r>
                                    </m:e>
                                  </m:d>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a:rPr>
                                        <m:t>𝑧</m:t>
                                      </m:r>
                                      <m:r>
                                        <a:rPr lang="es-ES" b="0" i="1" smtClean="0">
                                          <a:latin typeface="Cambria Math"/>
                                        </a:rPr>
                                        <m:t>′</m:t>
                                      </m:r>
                                    </m:e>
                                  </m:d>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a:rPr>
                                        <m:t>𝑐𝑡</m:t>
                                      </m:r>
                                      <m:r>
                                        <a:rPr lang="es-ES" b="0" i="1" smtClean="0">
                                          <a:latin typeface="Cambria Math"/>
                                        </a:rPr>
                                        <m:t>′</m:t>
                                      </m:r>
                                    </m:e>
                                  </m:d>
                                </m:e>
                                <m:sup>
                                  <m:r>
                                    <a:rPr lang="es-ES" b="0" i="1" smtClean="0">
                                      <a:latin typeface="Cambria Math"/>
                                    </a:rPr>
                                    <m:t>2</m:t>
                                  </m:r>
                                </m:sup>
                              </m:sSup>
                            </m:e>
                          </m:eqArr>
                        </m:e>
                      </m:d>
                    </m:oMath>
                  </m:oMathPara>
                </a14:m>
                <a:endParaRPr lang="es-ES" dirty="0"/>
              </a:p>
            </p:txBody>
          </p:sp>
        </mc:Choice>
        <mc:Fallback xmlns="">
          <p:sp>
            <p:nvSpPr>
              <p:cNvPr id="14" name="10 CuadroTexto"/>
              <p:cNvSpPr txBox="1">
                <a:spLocks noRot="1" noChangeAspect="1" noMove="1" noResize="1" noEditPoints="1" noAdjustHandles="1" noChangeArrowheads="1" noChangeShapeType="1" noTextEdit="1"/>
              </p:cNvSpPr>
              <p:nvPr/>
            </p:nvSpPr>
            <p:spPr>
              <a:xfrm>
                <a:off x="3163626" y="5817359"/>
                <a:ext cx="3229795" cy="710194"/>
              </a:xfrm>
              <a:prstGeom prst="rect">
                <a:avLst/>
              </a:prstGeom>
              <a:blipFill>
                <a:blip r:embed="rId8"/>
                <a:stretch>
                  <a:fillRect b="-7692"/>
                </a:stretch>
              </a:blipFill>
            </p:spPr>
            <p:txBody>
              <a:bodyPr/>
              <a:lstStyle/>
              <a:p>
                <a:r>
                  <a:rPr lang="es-ES">
                    <a:noFill/>
                  </a:rPr>
                  <a:t> </a:t>
                </a:r>
              </a:p>
            </p:txBody>
          </p:sp>
        </mc:Fallback>
      </mc:AlternateContent>
    </p:spTree>
    <p:controls>
      <mc:AlternateContent xmlns:mc="http://schemas.openxmlformats.org/markup-compatibility/2006">
        <mc:Choice xmlns:v="urn:schemas-microsoft-com:vml" Requires="v">
          <p:control spid="5132" r:id="rId2" imgW="12600" imgH="12600"/>
        </mc:Choice>
        <mc:Fallback>
          <p:control r:id="rId2" imgW="12600" imgH="12600">
            <p:pic>
              <p:nvPicPr>
                <p:cNvPr id="15" name="ShockwaveFlash2"/>
                <p:cNvPicPr preferRelativeResize="0">
                  <a:picLocks noChangeArrowheads="1" noChangeShapeType="1"/>
                </p:cNvPicPr>
                <p:nvPr/>
              </p:nvPicPr>
              <p:blipFill>
                <a:blip r:embed="rId9"/>
                <a:srcRect/>
                <a:stretch>
                  <a:fillRect/>
                </a:stretch>
              </p:blipFill>
              <p:spPr bwMode="auto">
                <a:xfrm>
                  <a:off x="4540250" y="34988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5133" r:id="rId3" imgW="12600" imgH="12600"/>
        </mc:Choice>
        <mc:Fallback>
          <p:control r:id="rId3" imgW="12600" imgH="12600">
            <p:pic>
              <p:nvPicPr>
                <p:cNvPr id="16" name="ShockwaveFlash3"/>
                <p:cNvPicPr preferRelativeResize="0">
                  <a:picLocks noChangeArrowheads="1" noChangeShapeType="1"/>
                </p:cNvPicPr>
                <p:nvPr/>
              </p:nvPicPr>
              <p:blipFill>
                <a:blip r:embed="rId9"/>
                <a:srcRect/>
                <a:stretch>
                  <a:fillRect/>
                </a:stretch>
              </p:blipFill>
              <p:spPr bwMode="auto">
                <a:xfrm>
                  <a:off x="4540250" y="34988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925678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 Transformaciones de Lorentz</a:t>
            </a:r>
          </a:p>
        </p:txBody>
      </p:sp>
      <mc:AlternateContent xmlns:mc="http://schemas.openxmlformats.org/markup-compatibility/2006" xmlns:a14="http://schemas.microsoft.com/office/drawing/2010/main">
        <mc:Choice Requires="a14">
          <p:sp>
            <p:nvSpPr>
              <p:cNvPr id="9" name="5 CuadroTexto"/>
              <p:cNvSpPr txBox="1"/>
              <p:nvPr/>
            </p:nvSpPr>
            <p:spPr>
              <a:xfrm>
                <a:off x="392942" y="1011260"/>
                <a:ext cx="8243247" cy="4247317"/>
              </a:xfrm>
              <a:prstGeom prst="rect">
                <a:avLst/>
              </a:prstGeom>
              <a:noFill/>
            </p:spPr>
            <p:txBody>
              <a:bodyPr wrap="square" rtlCol="0">
                <a:spAutoFit/>
              </a:bodyPr>
              <a:lstStyle/>
              <a:p>
                <a:pPr marL="355600" indent="-355600" algn="just">
                  <a:buFont typeface="Wingdings"/>
                  <a:buChar char="F"/>
                </a:pPr>
                <a:r>
                  <a:rPr lang="es-ES" dirty="0" smtClean="0">
                    <a:sym typeface="Wingdings"/>
                  </a:rPr>
                  <a:t>Si consideramos que el movimiento tiene lugar en la dirección de X, se cumplirá que </a:t>
                </a:r>
                <a14:m>
                  <m:oMath xmlns:m="http://schemas.openxmlformats.org/officeDocument/2006/math">
                    <m:r>
                      <a:rPr lang="es-ES" b="0" i="1" smtClean="0">
                        <a:latin typeface="Cambria Math"/>
                        <a:sym typeface="Wingdings"/>
                      </a:rPr>
                      <m:t>𝑦</m:t>
                    </m:r>
                    <m:r>
                      <a:rPr lang="es-ES" b="0" i="1" smtClean="0">
                        <a:latin typeface="Cambria Math"/>
                        <a:sym typeface="Wingdings"/>
                      </a:rPr>
                      <m:t>=</m:t>
                    </m:r>
                    <m:r>
                      <a:rPr lang="es-ES" b="0" i="1" smtClean="0">
                        <a:latin typeface="Cambria Math"/>
                        <a:sym typeface="Wingdings"/>
                      </a:rPr>
                      <m:t>𝑦</m:t>
                    </m:r>
                    <m:r>
                      <a:rPr lang="es-ES" b="0" i="1" smtClean="0">
                        <a:latin typeface="Cambria Math"/>
                        <a:sym typeface="Wingdings"/>
                      </a:rPr>
                      <m:t>′</m:t>
                    </m:r>
                  </m:oMath>
                </a14:m>
                <a:r>
                  <a:rPr lang="es-ES" dirty="0" smtClean="0">
                    <a:sym typeface="Wingdings"/>
                  </a:rPr>
                  <a:t> y que </a:t>
                </a:r>
                <a14:m>
                  <m:oMath xmlns:m="http://schemas.openxmlformats.org/officeDocument/2006/math">
                    <m:r>
                      <a:rPr lang="es-ES" b="0" i="1" smtClean="0">
                        <a:latin typeface="Cambria Math"/>
                        <a:sym typeface="Wingdings"/>
                      </a:rPr>
                      <m:t>𝑧</m:t>
                    </m:r>
                    <m:r>
                      <a:rPr lang="es-ES" b="0" i="1" smtClean="0">
                        <a:latin typeface="Cambria Math"/>
                        <a:sym typeface="Wingdings"/>
                      </a:rPr>
                      <m:t>=</m:t>
                    </m:r>
                    <m:r>
                      <a:rPr lang="es-ES" b="0" i="1" smtClean="0">
                        <a:latin typeface="Cambria Math"/>
                        <a:sym typeface="Wingdings"/>
                      </a:rPr>
                      <m:t>𝑧</m:t>
                    </m:r>
                    <m:r>
                      <a:rPr lang="es-ES" b="0" i="1" smtClean="0">
                        <a:latin typeface="Cambria Math"/>
                        <a:sym typeface="Wingdings"/>
                      </a:rPr>
                      <m:t>′</m:t>
                    </m:r>
                  </m:oMath>
                </a14:m>
                <a:r>
                  <a:rPr lang="es-ES" dirty="0" smtClean="0">
                    <a:sym typeface="Wingdings"/>
                  </a:rPr>
                  <a:t>.</a:t>
                </a:r>
              </a:p>
              <a:p>
                <a:pPr marL="355600" indent="-355600" algn="just">
                  <a:buFont typeface="Wingdings"/>
                  <a:buChar char="F"/>
                </a:pPr>
                <a:r>
                  <a:rPr lang="es-ES" dirty="0" smtClean="0">
                    <a:sym typeface="Wingdings"/>
                  </a:rPr>
                  <a:t>Al restar las ecuaciones anteriores, se obtiene:</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Las soluciones a esta ecuación son:</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Las transformaciones de Galileo son un caso particular. Si </a:t>
                </a:r>
                <a:r>
                  <a:rPr lang="es-ES" i="1" dirty="0" smtClean="0">
                    <a:sym typeface="Wingdings"/>
                  </a:rPr>
                  <a:t>v&lt;&lt;c</a:t>
                </a:r>
                <a:r>
                  <a:rPr lang="es-ES" dirty="0" smtClean="0">
                    <a:sym typeface="Wingdings"/>
                  </a:rPr>
                  <a:t>:</a:t>
                </a:r>
              </a:p>
            </p:txBody>
          </p:sp>
        </mc:Choice>
        <mc:Fallback xmlns="">
          <p:sp>
            <p:nvSpPr>
              <p:cNvPr id="9" name="5 CuadroTexto"/>
              <p:cNvSpPr txBox="1">
                <a:spLocks noRot="1" noChangeAspect="1" noMove="1" noResize="1" noEditPoints="1" noAdjustHandles="1" noChangeArrowheads="1" noChangeShapeType="1" noTextEdit="1"/>
              </p:cNvSpPr>
              <p:nvPr/>
            </p:nvSpPr>
            <p:spPr>
              <a:xfrm>
                <a:off x="392942" y="1011260"/>
                <a:ext cx="8243247" cy="4247317"/>
              </a:xfrm>
              <a:prstGeom prst="rect">
                <a:avLst/>
              </a:prstGeom>
              <a:blipFill>
                <a:blip r:embed="rId5"/>
                <a:stretch>
                  <a:fillRect l="-443" t="-861" r="-591" b="-129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8 CuadroTexto"/>
              <p:cNvSpPr txBox="1"/>
              <p:nvPr/>
            </p:nvSpPr>
            <p:spPr>
              <a:xfrm>
                <a:off x="3142966" y="2096258"/>
                <a:ext cx="2958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r>
                            <a:rPr lang="es-ES" b="0" i="1" smtClean="0">
                              <a:latin typeface="Cambria Math"/>
                            </a:rPr>
                            <m:t>𝑥</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𝑐</m:t>
                          </m:r>
                        </m:e>
                        <m:sup>
                          <m:r>
                            <a:rPr lang="es-ES" b="0" i="1" smtClean="0">
                              <a:latin typeface="Cambria Math"/>
                            </a:rPr>
                            <m:t>2</m:t>
                          </m:r>
                        </m:sup>
                      </m:sSup>
                      <m:sSup>
                        <m:sSupPr>
                          <m:ctrlPr>
                            <a:rPr lang="es-ES" b="0" i="1" smtClean="0">
                              <a:latin typeface="Cambria Math" panose="02040503050406030204" pitchFamily="18" charset="0"/>
                            </a:rPr>
                          </m:ctrlPr>
                        </m:sSupPr>
                        <m:e>
                          <m:r>
                            <a:rPr lang="es-ES" b="0" i="1" smtClean="0">
                              <a:latin typeface="Cambria Math"/>
                            </a:rPr>
                            <m:t>𝑡</m:t>
                          </m:r>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a:rPr>
                                    <m:t>𝑥</m:t>
                                  </m:r>
                                </m:e>
                                <m:sup>
                                  <m:r>
                                    <a:rPr lang="es-ES" b="0" i="1" smtClean="0">
                                      <a:latin typeface="Cambria Math"/>
                                    </a:rPr>
                                    <m:t>′</m:t>
                                  </m:r>
                                </m:sup>
                              </m:sSup>
                            </m:e>
                          </m:d>
                        </m:e>
                        <m:sup>
                          <m:r>
                            <a:rPr lang="es-ES" b="0" i="1" smtClean="0">
                              <a:latin typeface="Cambria Math"/>
                            </a:rPr>
                            <m:t>2</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𝑐</m:t>
                          </m:r>
                        </m:e>
                        <m:sup>
                          <m:r>
                            <a:rPr lang="es-ES" b="0" i="1" smtClean="0">
                              <a:latin typeface="Cambria Math"/>
                            </a:rPr>
                            <m:t>2</m:t>
                          </m:r>
                        </m:sup>
                      </m:sSup>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a:rPr>
                                <m:t>𝑡</m:t>
                              </m:r>
                              <m:r>
                                <a:rPr lang="es-ES" b="0" i="1" smtClean="0">
                                  <a:latin typeface="Cambria Math"/>
                                </a:rPr>
                                <m:t>′</m:t>
                              </m:r>
                            </m:e>
                          </m:d>
                        </m:e>
                        <m:sup>
                          <m:r>
                            <a:rPr lang="es-ES" b="0" i="1" smtClean="0">
                              <a:latin typeface="Cambria Math"/>
                            </a:rPr>
                            <m:t>2</m:t>
                          </m:r>
                        </m:sup>
                      </m:sSup>
                    </m:oMath>
                  </m:oMathPara>
                </a14:m>
                <a:endParaRPr lang="es-ES" dirty="0"/>
              </a:p>
            </p:txBody>
          </p:sp>
        </mc:Choice>
        <mc:Fallback xmlns="">
          <p:sp>
            <p:nvSpPr>
              <p:cNvPr id="13" name="8 CuadroTexto"/>
              <p:cNvSpPr txBox="1">
                <a:spLocks noRot="1" noChangeAspect="1" noMove="1" noResize="1" noEditPoints="1" noAdjustHandles="1" noChangeArrowheads="1" noChangeShapeType="1" noTextEdit="1"/>
              </p:cNvSpPr>
              <p:nvPr/>
            </p:nvSpPr>
            <p:spPr>
              <a:xfrm>
                <a:off x="3142966" y="2096258"/>
                <a:ext cx="2958952" cy="369332"/>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9 CuadroTexto"/>
              <p:cNvSpPr txBox="1"/>
              <p:nvPr/>
            </p:nvSpPr>
            <p:spPr>
              <a:xfrm>
                <a:off x="1054859" y="3147136"/>
                <a:ext cx="2040239" cy="1403269"/>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eqArr>
                            <m:eqArrPr>
                              <m:ctrlPr>
                                <a:rPr lang="es-ES" i="1" smtClean="0">
                                  <a:latin typeface="Cambria Math" panose="02040503050406030204" pitchFamily="18" charset="0"/>
                                </a:rPr>
                              </m:ctrlPr>
                            </m:eqArrPr>
                            <m:e>
                              <m:sSup>
                                <m:sSupPr>
                                  <m:ctrlPr>
                                    <a:rPr lang="es-ES" b="0" i="1" smtClean="0">
                                      <a:latin typeface="Cambria Math" panose="02040503050406030204" pitchFamily="18" charset="0"/>
                                    </a:rPr>
                                  </m:ctrlPr>
                                </m:sSupPr>
                                <m:e>
                                  <m:r>
                                    <a:rPr lang="es-ES" b="0" i="1" smtClean="0">
                                      <a:latin typeface="Cambria Math"/>
                                    </a:rPr>
                                    <m:t>𝑥</m:t>
                                  </m:r>
                                </m:e>
                                <m:sup>
                                  <m:r>
                                    <a:rPr lang="es-ES" b="0" i="1" smtClean="0">
                                      <a:latin typeface="Cambria Math"/>
                                    </a:rPr>
                                    <m:t>′</m:t>
                                  </m:r>
                                </m:sup>
                              </m:sSup>
                              <m:r>
                                <a:rPr lang="es-ES" b="0" i="1" smtClean="0">
                                  <a:latin typeface="Cambria Math"/>
                                </a:rPr>
                                <m:t>=</m:t>
                              </m:r>
                              <m:r>
                                <a:rPr lang="es-ES" b="0" i="1" smtClean="0">
                                  <a:latin typeface="Cambria Math"/>
                                  <a:ea typeface="Cambria Math"/>
                                </a:rPr>
                                <m:t>𝛾</m:t>
                              </m:r>
                              <m:r>
                                <a:rPr lang="es-ES" b="0" i="1" smtClean="0">
                                  <a:latin typeface="Cambria Math"/>
                                  <a:ea typeface="Cambria Math"/>
                                </a:rPr>
                                <m:t>(</m:t>
                              </m:r>
                              <m:r>
                                <a:rPr lang="es-ES" b="0" i="1" smtClean="0">
                                  <a:latin typeface="Cambria Math"/>
                                  <a:ea typeface="Cambria Math"/>
                                </a:rPr>
                                <m:t>𝑥</m:t>
                              </m:r>
                              <m:r>
                                <m:rPr>
                                  <m:aln/>
                                </m:rPr>
                                <a:rPr lang="es-ES" b="0" i="1" smtClean="0">
                                  <a:latin typeface="Cambria Math"/>
                                  <a:ea typeface="Cambria Math"/>
                                </a:rPr>
                                <m:t>−</m:t>
                              </m:r>
                              <m:r>
                                <a:rPr lang="es-ES" b="0" i="1" smtClean="0">
                                  <a:latin typeface="Cambria Math"/>
                                  <a:ea typeface="Cambria Math"/>
                                </a:rPr>
                                <m:t>𝑣𝑡</m:t>
                              </m:r>
                              <m:r>
                                <a:rPr lang="es-ES" b="0" i="1" smtClean="0">
                                  <a:latin typeface="Cambria Math"/>
                                  <a:ea typeface="Cambria Math"/>
                                </a:rPr>
                                <m:t>)</m:t>
                              </m:r>
                            </m:e>
                            <m:e>
                              <m:sSup>
                                <m:sSupPr>
                                  <m:ctrlPr>
                                    <a:rPr lang="es-ES" b="0" i="1" smtClean="0">
                                      <a:latin typeface="Cambria Math" panose="02040503050406030204" pitchFamily="18" charset="0"/>
                                    </a:rPr>
                                  </m:ctrlPr>
                                </m:sSupPr>
                                <m:e>
                                  <m:r>
                                    <a:rPr lang="es-ES" b="0" i="1" smtClean="0">
                                      <a:latin typeface="Cambria Math"/>
                                    </a:rPr>
                                    <m:t>𝑦</m:t>
                                  </m:r>
                                </m:e>
                                <m:sup>
                                  <m:r>
                                    <a:rPr lang="es-ES" b="0" i="1" smtClean="0">
                                      <a:latin typeface="Cambria Math"/>
                                    </a:rPr>
                                    <m:t>′</m:t>
                                  </m:r>
                                </m:sup>
                              </m:sSup>
                              <m:r>
                                <a:rPr lang="es-ES" b="0" i="1" smtClean="0">
                                  <a:latin typeface="Cambria Math"/>
                                </a:rPr>
                                <m:t>=</m:t>
                              </m:r>
                              <m:r>
                                <a:rPr lang="es-ES" b="0" i="1" smtClean="0">
                                  <a:latin typeface="Cambria Math"/>
                                </a:rPr>
                                <m:t>𝑦</m:t>
                              </m:r>
                            </m:e>
                            <m:e>
                              <m:sSup>
                                <m:sSupPr>
                                  <m:ctrlPr>
                                    <a:rPr lang="es-ES" b="0" i="1" smtClean="0">
                                      <a:latin typeface="Cambria Math" panose="02040503050406030204" pitchFamily="18" charset="0"/>
                                    </a:rPr>
                                  </m:ctrlPr>
                                </m:sSupPr>
                                <m:e>
                                  <m:r>
                                    <a:rPr lang="es-ES" b="0" i="1" smtClean="0">
                                      <a:latin typeface="Cambria Math"/>
                                    </a:rPr>
                                    <m:t>𝑧</m:t>
                                  </m:r>
                                </m:e>
                                <m:sup>
                                  <m:r>
                                    <a:rPr lang="es-ES" b="0" i="1" smtClean="0">
                                      <a:latin typeface="Cambria Math"/>
                                    </a:rPr>
                                    <m:t>′</m:t>
                                  </m:r>
                                </m:sup>
                              </m:sSup>
                              <m:r>
                                <a:rPr lang="es-ES" b="0" i="1" smtClean="0">
                                  <a:latin typeface="Cambria Math"/>
                                </a:rPr>
                                <m:t>=</m:t>
                              </m:r>
                              <m:r>
                                <a:rPr lang="es-ES" b="0" i="1" smtClean="0">
                                  <a:latin typeface="Cambria Math"/>
                                </a:rPr>
                                <m:t>𝑧</m:t>
                              </m:r>
                            </m:e>
                            <m:e>
                              <m:sSup>
                                <m:sSupPr>
                                  <m:ctrlPr>
                                    <a:rPr lang="es-ES" b="0" i="1" smtClean="0">
                                      <a:latin typeface="Cambria Math" panose="02040503050406030204" pitchFamily="18" charset="0"/>
                                    </a:rPr>
                                  </m:ctrlPr>
                                </m:sSupPr>
                                <m:e>
                                  <m:r>
                                    <a:rPr lang="es-ES" b="0" i="1" smtClean="0">
                                      <a:latin typeface="Cambria Math"/>
                                    </a:rPr>
                                    <m:t>𝑡</m:t>
                                  </m:r>
                                </m:e>
                                <m:sup>
                                  <m:r>
                                    <a:rPr lang="es-ES" b="0" i="1" smtClean="0">
                                      <a:latin typeface="Cambria Math"/>
                                    </a:rPr>
                                    <m:t>′</m:t>
                                  </m:r>
                                </m:sup>
                              </m:sSup>
                              <m:r>
                                <a:rPr lang="es-ES" b="0" i="1" smtClean="0">
                                  <a:latin typeface="Cambria Math"/>
                                </a:rPr>
                                <m:t>=</m:t>
                              </m:r>
                              <m:r>
                                <a:rPr lang="es-ES" b="0" i="1" smtClean="0">
                                  <a:latin typeface="Cambria Math"/>
                                  <a:ea typeface="Cambria Math"/>
                                </a:rPr>
                                <m:t>𝛾</m:t>
                              </m:r>
                              <m:d>
                                <m:dPr>
                                  <m:ctrlPr>
                                    <a:rPr lang="es-ES" b="0" i="1" smtClean="0">
                                      <a:latin typeface="Cambria Math" panose="02040503050406030204" pitchFamily="18" charset="0"/>
                                      <a:ea typeface="Cambria Math"/>
                                    </a:rPr>
                                  </m:ctrlPr>
                                </m:dPr>
                                <m:e>
                                  <m:r>
                                    <a:rPr lang="es-ES" b="0" i="1" smtClean="0">
                                      <a:latin typeface="Cambria Math"/>
                                      <a:ea typeface="Cambria Math"/>
                                    </a:rPr>
                                    <m:t>𝑡</m:t>
                                  </m:r>
                                  <m:r>
                                    <a:rPr lang="es-ES" b="0" i="1" smtClean="0">
                                      <a:latin typeface="Cambria Math"/>
                                      <a:ea typeface="Cambria Math"/>
                                    </a:rPr>
                                    <m:t>−</m:t>
                                  </m:r>
                                  <m:f>
                                    <m:fPr>
                                      <m:ctrlPr>
                                        <a:rPr lang="es-ES" b="0" i="1" smtClean="0">
                                          <a:latin typeface="Cambria Math" panose="02040503050406030204" pitchFamily="18" charset="0"/>
                                          <a:ea typeface="Cambria Math"/>
                                        </a:rPr>
                                      </m:ctrlPr>
                                    </m:fPr>
                                    <m:num>
                                      <m:r>
                                        <a:rPr lang="es-ES" b="0" i="1" smtClean="0">
                                          <a:latin typeface="Cambria Math"/>
                                          <a:ea typeface="Cambria Math"/>
                                        </a:rPr>
                                        <m:t>𝑣</m:t>
                                      </m:r>
                                    </m:num>
                                    <m:den>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den>
                                  </m:f>
                                  <m:r>
                                    <a:rPr lang="es-ES" b="0" i="1" smtClean="0">
                                      <a:latin typeface="Cambria Math"/>
                                      <a:ea typeface="Cambria Math"/>
                                    </a:rPr>
                                    <m:t>𝑥</m:t>
                                  </m:r>
                                </m:e>
                              </m:d>
                            </m:e>
                          </m:eqArr>
                        </m:e>
                      </m:d>
                    </m:oMath>
                  </m:oMathPara>
                </a14:m>
                <a:endParaRPr lang="es-ES" dirty="0"/>
              </a:p>
            </p:txBody>
          </p:sp>
        </mc:Choice>
        <mc:Fallback xmlns="">
          <p:sp>
            <p:nvSpPr>
              <p:cNvPr id="14" name="9 CuadroTexto"/>
              <p:cNvSpPr txBox="1">
                <a:spLocks noRot="1" noChangeAspect="1" noMove="1" noResize="1" noEditPoints="1" noAdjustHandles="1" noChangeArrowheads="1" noChangeShapeType="1" noTextEdit="1"/>
              </p:cNvSpPr>
              <p:nvPr/>
            </p:nvSpPr>
            <p:spPr>
              <a:xfrm>
                <a:off x="1054859" y="3147136"/>
                <a:ext cx="2040239" cy="1403269"/>
              </a:xfrm>
              <a:prstGeom prst="rect">
                <a:avLst/>
              </a:prstGeom>
              <a:blipFill>
                <a:blip r:embed="rId7"/>
                <a:stretch>
                  <a:fillRect b="-1304"/>
                </a:stretch>
              </a:blipFill>
            </p:spPr>
            <p:txBody>
              <a:bodyPr/>
              <a:lstStyle/>
              <a:p>
                <a:r>
                  <a:rPr lang="es-ES">
                    <a:noFill/>
                  </a:rPr>
                  <a:t> </a:t>
                </a:r>
              </a:p>
            </p:txBody>
          </p:sp>
        </mc:Fallback>
      </mc:AlternateContent>
      <p:sp>
        <p:nvSpPr>
          <p:cNvPr id="15" name="11 CuadroTexto"/>
          <p:cNvSpPr txBox="1"/>
          <p:nvPr/>
        </p:nvSpPr>
        <p:spPr>
          <a:xfrm>
            <a:off x="3258972" y="3194903"/>
            <a:ext cx="2129050"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dirty="0" smtClean="0"/>
              <a:t>Estas ecuaciones se conocen como </a:t>
            </a:r>
            <a:r>
              <a:rPr lang="es-ES" b="1" dirty="0" smtClean="0"/>
              <a:t>transformaciones de Lorentz</a:t>
            </a:r>
            <a:endParaRPr lang="es-ES" b="1" dirty="0"/>
          </a:p>
        </p:txBody>
      </p:sp>
      <mc:AlternateContent xmlns:mc="http://schemas.openxmlformats.org/markup-compatibility/2006" xmlns:a14="http://schemas.microsoft.com/office/drawing/2010/main">
        <mc:Choice Requires="a14">
          <p:sp>
            <p:nvSpPr>
              <p:cNvPr id="16" name="14 CuadroTexto"/>
              <p:cNvSpPr txBox="1"/>
              <p:nvPr/>
            </p:nvSpPr>
            <p:spPr>
              <a:xfrm>
                <a:off x="3554672" y="5305757"/>
                <a:ext cx="1532279" cy="117872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eqArr>
                            <m:eqArrPr>
                              <m:ctrlPr>
                                <a:rPr lang="es-ES" i="1" smtClean="0">
                                  <a:latin typeface="Cambria Math" panose="02040503050406030204" pitchFamily="18" charset="0"/>
                                </a:rPr>
                              </m:ctrlPr>
                            </m:eqArrPr>
                            <m:e>
                              <m:sSup>
                                <m:sSupPr>
                                  <m:ctrlPr>
                                    <a:rPr lang="es-ES" b="0" i="1" smtClean="0">
                                      <a:latin typeface="Cambria Math" panose="02040503050406030204" pitchFamily="18" charset="0"/>
                                    </a:rPr>
                                  </m:ctrlPr>
                                </m:sSupPr>
                                <m:e>
                                  <m:r>
                                    <a:rPr lang="es-ES" b="0" i="1" smtClean="0">
                                      <a:latin typeface="Cambria Math"/>
                                    </a:rPr>
                                    <m:t>𝑥</m:t>
                                  </m:r>
                                </m:e>
                                <m:sup>
                                  <m:r>
                                    <a:rPr lang="es-ES" b="0" i="1" smtClean="0">
                                      <a:latin typeface="Cambria Math"/>
                                    </a:rPr>
                                    <m:t>′</m:t>
                                  </m:r>
                                </m:sup>
                              </m:sSup>
                              <m:r>
                                <a:rPr lang="es-ES" b="0" i="1" smtClean="0">
                                  <a:latin typeface="Cambria Math"/>
                                </a:rPr>
                                <m:t>=</m:t>
                              </m:r>
                              <m:r>
                                <a:rPr lang="es-ES" b="0" i="1" smtClean="0">
                                  <a:latin typeface="Cambria Math"/>
                                </a:rPr>
                                <m:t>𝑥</m:t>
                              </m:r>
                              <m:r>
                                <a:rPr lang="es-ES" b="0" i="1" smtClean="0">
                                  <a:latin typeface="Cambria Math"/>
                                </a:rPr>
                                <m:t>−</m:t>
                              </m:r>
                              <m:r>
                                <a:rPr lang="es-ES" b="0" i="1" smtClean="0">
                                  <a:latin typeface="Cambria Math"/>
                                </a:rPr>
                                <m:t>𝑣𝑡</m:t>
                              </m:r>
                            </m:e>
                            <m:e>
                              <m:sSup>
                                <m:sSupPr>
                                  <m:ctrlPr>
                                    <a:rPr lang="es-ES" b="0" i="1" smtClean="0">
                                      <a:latin typeface="Cambria Math" panose="02040503050406030204" pitchFamily="18" charset="0"/>
                                    </a:rPr>
                                  </m:ctrlPr>
                                </m:sSupPr>
                                <m:e>
                                  <m:r>
                                    <a:rPr lang="es-ES" b="0" i="1" smtClean="0">
                                      <a:latin typeface="Cambria Math"/>
                                    </a:rPr>
                                    <m:t>𝑦</m:t>
                                  </m:r>
                                </m:e>
                                <m:sup>
                                  <m:r>
                                    <a:rPr lang="es-ES" b="0" i="1" smtClean="0">
                                      <a:latin typeface="Cambria Math"/>
                                    </a:rPr>
                                    <m:t>′</m:t>
                                  </m:r>
                                </m:sup>
                              </m:sSup>
                              <m:r>
                                <a:rPr lang="es-ES" b="0" i="1" smtClean="0">
                                  <a:latin typeface="Cambria Math"/>
                                </a:rPr>
                                <m:t>=</m:t>
                              </m:r>
                              <m:r>
                                <a:rPr lang="es-ES" b="0" i="1" smtClean="0">
                                  <a:latin typeface="Cambria Math"/>
                                </a:rPr>
                                <m:t>𝑦</m:t>
                              </m:r>
                            </m:e>
                            <m:e>
                              <m:sSup>
                                <m:sSupPr>
                                  <m:ctrlPr>
                                    <a:rPr lang="es-ES" b="0" i="1" smtClean="0">
                                      <a:latin typeface="Cambria Math" panose="02040503050406030204" pitchFamily="18" charset="0"/>
                                    </a:rPr>
                                  </m:ctrlPr>
                                </m:sSupPr>
                                <m:e>
                                  <m:r>
                                    <a:rPr lang="es-ES" b="0" i="1" smtClean="0">
                                      <a:latin typeface="Cambria Math"/>
                                    </a:rPr>
                                    <m:t>𝑧</m:t>
                                  </m:r>
                                </m:e>
                                <m:sup>
                                  <m:r>
                                    <a:rPr lang="es-ES" b="0" i="1" smtClean="0">
                                      <a:latin typeface="Cambria Math"/>
                                    </a:rPr>
                                    <m:t>′</m:t>
                                  </m:r>
                                </m:sup>
                              </m:sSup>
                              <m:r>
                                <a:rPr lang="es-ES" b="0" i="1" smtClean="0">
                                  <a:latin typeface="Cambria Math"/>
                                </a:rPr>
                                <m:t>=</m:t>
                              </m:r>
                              <m:r>
                                <a:rPr lang="es-ES" b="0" i="1" smtClean="0">
                                  <a:latin typeface="Cambria Math"/>
                                </a:rPr>
                                <m:t>𝑧</m:t>
                              </m:r>
                            </m:e>
                            <m:e>
                              <m:sSup>
                                <m:sSupPr>
                                  <m:ctrlPr>
                                    <a:rPr lang="es-ES" b="0" i="1" smtClean="0">
                                      <a:latin typeface="Cambria Math" panose="02040503050406030204" pitchFamily="18" charset="0"/>
                                    </a:rPr>
                                  </m:ctrlPr>
                                </m:sSupPr>
                                <m:e>
                                  <m:r>
                                    <a:rPr lang="es-ES" b="0" i="1" smtClean="0">
                                      <a:latin typeface="Cambria Math"/>
                                    </a:rPr>
                                    <m:t>𝑡</m:t>
                                  </m:r>
                                </m:e>
                                <m:sup>
                                  <m:r>
                                    <a:rPr lang="es-ES" b="0" i="1" smtClean="0">
                                      <a:latin typeface="Cambria Math"/>
                                    </a:rPr>
                                    <m:t>′</m:t>
                                  </m:r>
                                </m:sup>
                              </m:sSup>
                              <m:r>
                                <a:rPr lang="es-ES" b="0" i="1" smtClean="0">
                                  <a:latin typeface="Cambria Math"/>
                                </a:rPr>
                                <m:t>=</m:t>
                              </m:r>
                              <m:r>
                                <a:rPr lang="es-ES" b="0" i="1" smtClean="0">
                                  <a:latin typeface="Cambria Math"/>
                                </a:rPr>
                                <m:t>𝑡</m:t>
                              </m:r>
                            </m:e>
                          </m:eqArr>
                        </m:e>
                      </m:d>
                    </m:oMath>
                  </m:oMathPara>
                </a14:m>
                <a:endParaRPr lang="es-ES" dirty="0"/>
              </a:p>
            </p:txBody>
          </p:sp>
        </mc:Choice>
        <mc:Fallback xmlns="">
          <p:sp>
            <p:nvSpPr>
              <p:cNvPr id="16" name="14 CuadroTexto"/>
              <p:cNvSpPr txBox="1">
                <a:spLocks noRot="1" noChangeAspect="1" noMove="1" noResize="1" noEditPoints="1" noAdjustHandles="1" noChangeArrowheads="1" noChangeShapeType="1" noTextEdit="1"/>
              </p:cNvSpPr>
              <p:nvPr/>
            </p:nvSpPr>
            <p:spPr>
              <a:xfrm>
                <a:off x="3554672" y="5305757"/>
                <a:ext cx="1532279" cy="1178721"/>
              </a:xfrm>
              <a:prstGeom prst="rect">
                <a:avLst/>
              </a:prstGeom>
              <a:blipFill>
                <a:blip r:embed="rId8"/>
                <a:stretch>
                  <a:fillRect b="-87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15 CuadroTexto"/>
              <p:cNvSpPr txBox="1"/>
              <p:nvPr/>
            </p:nvSpPr>
            <p:spPr>
              <a:xfrm>
                <a:off x="5833851" y="3094819"/>
                <a:ext cx="2092561" cy="141327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eqArr>
                            <m:eqArrPr>
                              <m:ctrlPr>
                                <a:rPr lang="es-ES" i="1" smtClean="0">
                                  <a:latin typeface="Cambria Math" panose="02040503050406030204" pitchFamily="18" charset="0"/>
                                </a:rPr>
                              </m:ctrlPr>
                            </m:eqArrPr>
                            <m:e>
                              <m:r>
                                <a:rPr lang="es-ES" b="0" i="1" smtClean="0">
                                  <a:latin typeface="Cambria Math"/>
                                </a:rPr>
                                <m:t>𝑥</m:t>
                              </m:r>
                              <m:r>
                                <a:rPr lang="es-ES" b="0" i="1" smtClean="0">
                                  <a:latin typeface="Cambria Math"/>
                                </a:rPr>
                                <m:t>=</m:t>
                              </m:r>
                              <m:r>
                                <a:rPr lang="es-ES" b="0" i="1" smtClean="0">
                                  <a:latin typeface="Cambria Math"/>
                                  <a:ea typeface="Cambria Math"/>
                                </a:rPr>
                                <m:t>𝛾</m:t>
                              </m:r>
                              <m:r>
                                <a:rPr lang="es-ES" b="0" i="1" smtClean="0">
                                  <a:latin typeface="Cambria Math"/>
                                  <a:ea typeface="Cambria Math"/>
                                </a:rPr>
                                <m:t>(</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𝑥</m:t>
                                  </m:r>
                                </m:e>
                                <m:sup>
                                  <m:r>
                                    <a:rPr lang="es-ES" b="0" i="1" smtClean="0">
                                      <a:latin typeface="Cambria Math"/>
                                      <a:ea typeface="Cambria Math"/>
                                    </a:rPr>
                                    <m:t>′</m:t>
                                  </m:r>
                                </m:sup>
                              </m:sSup>
                              <m:r>
                                <a:rPr lang="es-ES" b="0" i="1" smtClean="0">
                                  <a:latin typeface="Cambria Math"/>
                                  <a:ea typeface="Cambria Math"/>
                                </a:rPr>
                                <m:t>+</m:t>
                              </m:r>
                              <m:r>
                                <a:rPr lang="es-ES" b="0" i="1" smtClean="0">
                                  <a:latin typeface="Cambria Math"/>
                                  <a:ea typeface="Cambria Math"/>
                                </a:rPr>
                                <m:t>𝑣𝑡</m:t>
                              </m:r>
                              <m:r>
                                <a:rPr lang="es-ES" b="0" i="1" smtClean="0">
                                  <a:latin typeface="Cambria Math"/>
                                  <a:ea typeface="Cambria Math"/>
                                </a:rPr>
                                <m:t>)</m:t>
                              </m:r>
                            </m:e>
                            <m:e>
                              <m:r>
                                <a:rPr lang="es-ES" b="0" i="1" smtClean="0">
                                  <a:latin typeface="Cambria Math"/>
                                </a:rPr>
                                <m:t>𝑦</m:t>
                              </m:r>
                              <m:r>
                                <a:rPr lang="es-ES" b="0" i="1" smtClean="0">
                                  <a:latin typeface="Cambria Math"/>
                                </a:rPr>
                                <m:t>=</m:t>
                              </m:r>
                              <m:r>
                                <a:rPr lang="es-ES" b="0" i="1" smtClean="0">
                                  <a:latin typeface="Cambria Math"/>
                                </a:rPr>
                                <m:t>𝑦</m:t>
                              </m:r>
                              <m:r>
                                <a:rPr lang="es-ES" b="0" i="1" smtClean="0">
                                  <a:latin typeface="Cambria Math"/>
                                </a:rPr>
                                <m:t>′</m:t>
                              </m:r>
                            </m:e>
                            <m:e>
                              <m:r>
                                <a:rPr lang="es-ES" b="0" i="1" smtClean="0">
                                  <a:latin typeface="Cambria Math"/>
                                </a:rPr>
                                <m:t>𝑧</m:t>
                              </m:r>
                              <m:r>
                                <a:rPr lang="es-ES" b="0" i="1" smtClean="0">
                                  <a:latin typeface="Cambria Math"/>
                                </a:rPr>
                                <m:t>=</m:t>
                              </m:r>
                              <m:r>
                                <a:rPr lang="es-ES" b="0" i="1" smtClean="0">
                                  <a:latin typeface="Cambria Math"/>
                                </a:rPr>
                                <m:t>𝑧</m:t>
                              </m:r>
                              <m:r>
                                <a:rPr lang="es-ES" b="0" i="1" smtClean="0">
                                  <a:latin typeface="Cambria Math"/>
                                </a:rPr>
                                <m:t>′</m:t>
                              </m:r>
                            </m:e>
                            <m:e>
                              <m:r>
                                <a:rPr lang="es-ES" b="0" i="1" smtClean="0">
                                  <a:latin typeface="Cambria Math"/>
                                </a:rPr>
                                <m:t>𝑡</m:t>
                              </m:r>
                              <m:r>
                                <a:rPr lang="es-ES" b="0" i="1" smtClean="0">
                                  <a:latin typeface="Cambria Math"/>
                                </a:rPr>
                                <m:t>=</m:t>
                              </m:r>
                              <m:r>
                                <a:rPr lang="es-ES" b="0" i="1" smtClean="0">
                                  <a:latin typeface="Cambria Math"/>
                                  <a:ea typeface="Cambria Math"/>
                                </a:rPr>
                                <m:t>𝛾</m:t>
                              </m:r>
                              <m:d>
                                <m:dPr>
                                  <m:ctrlPr>
                                    <a:rPr lang="es-ES" b="0" i="1" smtClean="0">
                                      <a:latin typeface="Cambria Math" panose="02040503050406030204" pitchFamily="18" charset="0"/>
                                      <a:ea typeface="Cambria Math"/>
                                    </a:rPr>
                                  </m:ctrlPr>
                                </m:dPr>
                                <m:e>
                                  <m:sSup>
                                    <m:sSupPr>
                                      <m:ctrlPr>
                                        <a:rPr lang="es-ES" b="0" i="1" smtClean="0">
                                          <a:latin typeface="Cambria Math" panose="02040503050406030204" pitchFamily="18" charset="0"/>
                                          <a:ea typeface="Cambria Math"/>
                                        </a:rPr>
                                      </m:ctrlPr>
                                    </m:sSupPr>
                                    <m:e>
                                      <m:r>
                                        <a:rPr lang="es-ES" b="0" i="1" smtClean="0">
                                          <a:latin typeface="Cambria Math"/>
                                          <a:ea typeface="Cambria Math"/>
                                        </a:rPr>
                                        <m:t>𝑡</m:t>
                                      </m:r>
                                    </m:e>
                                    <m:sup>
                                      <m:r>
                                        <a:rPr lang="es-ES" b="0" i="1" smtClean="0">
                                          <a:latin typeface="Cambria Math"/>
                                          <a:ea typeface="Cambria Math"/>
                                        </a:rPr>
                                        <m:t>′</m:t>
                                      </m:r>
                                    </m:sup>
                                  </m:sSup>
                                  <m:r>
                                    <a:rPr lang="es-ES" b="0" i="1" smtClean="0">
                                      <a:latin typeface="Cambria Math"/>
                                      <a:ea typeface="Cambria Math"/>
                                    </a:rPr>
                                    <m:t>+</m:t>
                                  </m:r>
                                  <m:f>
                                    <m:fPr>
                                      <m:ctrlPr>
                                        <a:rPr lang="es-ES" b="0" i="1" smtClean="0">
                                          <a:latin typeface="Cambria Math" panose="02040503050406030204" pitchFamily="18" charset="0"/>
                                          <a:ea typeface="Cambria Math"/>
                                        </a:rPr>
                                      </m:ctrlPr>
                                    </m:fPr>
                                    <m:num>
                                      <m:r>
                                        <a:rPr lang="es-ES" b="0" i="1" smtClean="0">
                                          <a:latin typeface="Cambria Math"/>
                                          <a:ea typeface="Cambria Math"/>
                                        </a:rPr>
                                        <m:t>𝑣</m:t>
                                      </m:r>
                                    </m:num>
                                    <m:den>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den>
                                  </m:f>
                                  <m:r>
                                    <a:rPr lang="es-ES" b="0" i="1" smtClean="0">
                                      <a:latin typeface="Cambria Math"/>
                                      <a:ea typeface="Cambria Math"/>
                                    </a:rPr>
                                    <m:t>𝑥</m:t>
                                  </m:r>
                                  <m:r>
                                    <a:rPr lang="es-ES" b="0" i="1" smtClean="0">
                                      <a:latin typeface="Cambria Math"/>
                                      <a:ea typeface="Cambria Math"/>
                                    </a:rPr>
                                    <m:t>′</m:t>
                                  </m:r>
                                </m:e>
                              </m:d>
                            </m:e>
                          </m:eqArr>
                        </m:e>
                      </m:d>
                    </m:oMath>
                  </m:oMathPara>
                </a14:m>
                <a:endParaRPr lang="es-ES" dirty="0"/>
              </a:p>
            </p:txBody>
          </p:sp>
        </mc:Choice>
        <mc:Fallback xmlns="">
          <p:sp>
            <p:nvSpPr>
              <p:cNvPr id="17" name="15 CuadroTexto"/>
              <p:cNvSpPr txBox="1">
                <a:spLocks noRot="1" noChangeAspect="1" noMove="1" noResize="1" noEditPoints="1" noAdjustHandles="1" noChangeArrowheads="1" noChangeShapeType="1" noTextEdit="1"/>
              </p:cNvSpPr>
              <p:nvPr/>
            </p:nvSpPr>
            <p:spPr>
              <a:xfrm>
                <a:off x="5833851" y="3094819"/>
                <a:ext cx="2092561" cy="1413272"/>
              </a:xfrm>
              <a:prstGeom prst="rect">
                <a:avLst/>
              </a:prstGeom>
              <a:blipFill>
                <a:blip r:embed="rId9"/>
                <a:stretch>
                  <a:fillRect b="-1293"/>
                </a:stretch>
              </a:blipFill>
            </p:spPr>
            <p:txBody>
              <a:bodyPr/>
              <a:lstStyle/>
              <a:p>
                <a:r>
                  <a:rPr lang="es-ES">
                    <a:noFill/>
                  </a:rPr>
                  <a:t> </a:t>
                </a:r>
              </a:p>
            </p:txBody>
          </p:sp>
        </mc:Fallback>
      </mc:AlternateContent>
    </p:spTree>
    <p:controls>
      <mc:AlternateContent xmlns:mc="http://schemas.openxmlformats.org/markup-compatibility/2006">
        <mc:Choice xmlns:v="urn:schemas-microsoft-com:vml" Requires="v">
          <p:control spid="6156" r:id="rId2" imgW="12600" imgH="12600"/>
        </mc:Choice>
        <mc:Fallback>
          <p:control r:id="rId2" imgW="12600" imgH="12600">
            <p:pic>
              <p:nvPicPr>
                <p:cNvPr id="18" name="ShockwaveFlash2"/>
                <p:cNvPicPr preferRelativeResize="0">
                  <a:picLocks noChangeArrowheads="1" noChangeShapeType="1"/>
                </p:cNvPicPr>
                <p:nvPr/>
              </p:nvPicPr>
              <p:blipFill>
                <a:blip r:embed="rId10"/>
                <a:srcRect/>
                <a:stretch>
                  <a:fillRect/>
                </a:stretch>
              </p:blipFill>
              <p:spPr bwMode="auto">
                <a:xfrm>
                  <a:off x="4603750" y="35877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6157" r:id="rId3" imgW="12600" imgH="12600"/>
        </mc:Choice>
        <mc:Fallback>
          <p:control r:id="rId3" imgW="12600" imgH="12600">
            <p:pic>
              <p:nvPicPr>
                <p:cNvPr id="19" name="ShockwaveFlash3"/>
                <p:cNvPicPr preferRelativeResize="0">
                  <a:picLocks noChangeArrowheads="1" noChangeShapeType="1"/>
                </p:cNvPicPr>
                <p:nvPr/>
              </p:nvPicPr>
              <p:blipFill>
                <a:blip r:embed="rId10"/>
                <a:srcRect/>
                <a:stretch>
                  <a:fillRect/>
                </a:stretch>
              </p:blipFill>
              <p:spPr bwMode="auto">
                <a:xfrm>
                  <a:off x="4603750" y="35877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552313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492443"/>
          </a:xfrm>
          <a:prstGeom prst="rect">
            <a:avLst/>
          </a:prstGeom>
          <a:noFill/>
        </p:spPr>
        <p:txBody>
          <a:bodyPr wrap="square" lIns="0" tIns="0" rIns="0" bIns="0" rtlCol="0">
            <a:spAutoFit/>
          </a:bodyPr>
          <a:lstStyle/>
          <a:p>
            <a:r>
              <a:rPr lang="es-ES" sz="1600" b="1" dirty="0">
                <a:solidFill>
                  <a:schemeClr val="bg1"/>
                </a:solidFill>
              </a:rPr>
              <a:t>5. Transformaciones de Lorentz</a:t>
            </a:r>
          </a:p>
          <a:p>
            <a:endParaRPr lang="es-ES" sz="1600" b="1" dirty="0">
              <a:solidFill>
                <a:schemeClr val="bg1"/>
              </a:solidFill>
            </a:endParaRPr>
          </a:p>
        </p:txBody>
      </p:sp>
      <p:sp>
        <p:nvSpPr>
          <p:cNvPr id="12" name="12 CuadroTexto"/>
          <p:cNvSpPr txBox="1"/>
          <p:nvPr/>
        </p:nvSpPr>
        <p:spPr>
          <a:xfrm>
            <a:off x="313899" y="960461"/>
            <a:ext cx="6919415" cy="369332"/>
          </a:xfrm>
          <a:prstGeom prst="rect">
            <a:avLst/>
          </a:prstGeom>
          <a:noFill/>
        </p:spPr>
        <p:txBody>
          <a:bodyPr wrap="square" rtlCol="0">
            <a:spAutoFit/>
          </a:bodyPr>
          <a:lstStyle/>
          <a:p>
            <a:r>
              <a:rPr lang="es-ES" b="1" dirty="0" smtClean="0">
                <a:solidFill>
                  <a:srgbClr val="002060"/>
                </a:solidFill>
              </a:rPr>
              <a:t>5.1. Transformación de Lorentz de la velocidad</a:t>
            </a:r>
            <a:endParaRPr lang="es-ES" b="1" dirty="0">
              <a:solidFill>
                <a:srgbClr val="002060"/>
              </a:solidFill>
            </a:endParaRPr>
          </a:p>
        </p:txBody>
      </p:sp>
      <p:sp>
        <p:nvSpPr>
          <p:cNvPr id="16" name="3 CuadroTexto"/>
          <p:cNvSpPr txBox="1"/>
          <p:nvPr/>
        </p:nvSpPr>
        <p:spPr>
          <a:xfrm>
            <a:off x="382136" y="1465428"/>
            <a:ext cx="8431664" cy="3970318"/>
          </a:xfrm>
          <a:prstGeom prst="rect">
            <a:avLst/>
          </a:prstGeom>
          <a:noFill/>
        </p:spPr>
        <p:txBody>
          <a:bodyPr wrap="square" rtlCol="0">
            <a:spAutoFit/>
          </a:bodyPr>
          <a:lstStyle/>
          <a:p>
            <a:pPr marL="355600" indent="-355600" algn="just">
              <a:buFont typeface="Wingdings"/>
              <a:buChar char="F"/>
            </a:pPr>
            <a:r>
              <a:rPr lang="es-ES" dirty="0" smtClean="0">
                <a:sym typeface="Wingdings"/>
              </a:rPr>
              <a:t>Si un cuerpo se mueve en la dirección de </a:t>
            </a:r>
            <a:r>
              <a:rPr lang="es-ES" i="1" dirty="0" smtClean="0">
                <a:sym typeface="Wingdings"/>
              </a:rPr>
              <a:t>X</a:t>
            </a:r>
            <a:r>
              <a:rPr lang="es-ES" dirty="0" smtClean="0">
                <a:sym typeface="Wingdings"/>
              </a:rPr>
              <a:t> con una velocidad </a:t>
            </a:r>
            <a:r>
              <a:rPr lang="es-ES" i="1" dirty="0" err="1" smtClean="0">
                <a:sym typeface="Wingdings"/>
              </a:rPr>
              <a:t>v</a:t>
            </a:r>
            <a:r>
              <a:rPr lang="es-ES" i="1" baseline="-25000" dirty="0" err="1" smtClean="0">
                <a:sym typeface="Wingdings"/>
              </a:rPr>
              <a:t>x</a:t>
            </a:r>
            <a:r>
              <a:rPr lang="es-ES" dirty="0" smtClean="0">
                <a:sym typeface="Wingdings"/>
              </a:rPr>
              <a:t> con respecto a un observador </a:t>
            </a:r>
            <a:r>
              <a:rPr lang="es-ES" i="1" dirty="0" smtClean="0">
                <a:sym typeface="Wingdings"/>
              </a:rPr>
              <a:t>O</a:t>
            </a:r>
            <a:r>
              <a:rPr lang="es-ES" dirty="0" smtClean="0">
                <a:sym typeface="Wingdings"/>
              </a:rPr>
              <a:t>.</a:t>
            </a:r>
          </a:p>
          <a:p>
            <a:pPr marL="355600" indent="-355600" algn="just">
              <a:buFont typeface="Wingdings"/>
              <a:buChar char="F"/>
            </a:pPr>
            <a:r>
              <a:rPr lang="es-ES" dirty="0" smtClean="0">
                <a:sym typeface="Wingdings"/>
              </a:rPr>
              <a:t>¿</a:t>
            </a:r>
            <a:r>
              <a:rPr lang="es-ES" i="1" dirty="0" smtClean="0">
                <a:sym typeface="Wingdings"/>
              </a:rPr>
              <a:t>Cuál será la velocidad de ese objeto con respecto a O’ si su velocidad relativa es v en relación con O</a:t>
            </a:r>
            <a:r>
              <a:rPr lang="es-ES" dirty="0" smtClean="0">
                <a:sym typeface="Wingdings"/>
              </a:rPr>
              <a:t>?</a:t>
            </a:r>
          </a:p>
          <a:p>
            <a:pPr marL="355600" indent="-355600" algn="just">
              <a:buFont typeface="Wingdings"/>
              <a:buChar char="F"/>
            </a:pPr>
            <a:r>
              <a:rPr lang="es-ES" dirty="0" smtClean="0">
                <a:sym typeface="Wingdings"/>
              </a:rPr>
              <a:t>Para el observador O’:</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Teniendo en cuenta las transformaciones de Lorentz:</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r>
              <a:rPr lang="es-ES" dirty="0" smtClean="0">
                <a:sym typeface="Wingdings"/>
              </a:rPr>
              <a:t>Si v&lt;&lt;c, se obtiene la transformación de Galileo:</a:t>
            </a:r>
            <a:endParaRPr lang="es-ES" dirty="0"/>
          </a:p>
        </p:txBody>
      </p:sp>
      <mc:AlternateContent xmlns:mc="http://schemas.openxmlformats.org/markup-compatibility/2006" xmlns:a14="http://schemas.microsoft.com/office/drawing/2010/main">
        <mc:Choice Requires="a14">
          <p:sp>
            <p:nvSpPr>
              <p:cNvPr id="17" name="6 CuadroTexto"/>
              <p:cNvSpPr txBox="1"/>
              <p:nvPr/>
            </p:nvSpPr>
            <p:spPr>
              <a:xfrm>
                <a:off x="3691720" y="2891619"/>
                <a:ext cx="1154996" cy="6337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r>
                        <a:rPr lang="es-ES" b="0" i="1" smtClean="0">
                          <a:latin typeface="Cambria Math" panose="02040503050406030204" pitchFamily="18" charset="0"/>
                        </a:rPr>
                        <m:t>′</m:t>
                      </m:r>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ea typeface="Cambria Math"/>
                            </a:rPr>
                            <m:t>∆</m:t>
                          </m:r>
                          <m:r>
                            <a:rPr lang="es-ES" b="0" i="1" smtClean="0">
                              <a:latin typeface="Cambria Math"/>
                              <a:ea typeface="Cambria Math"/>
                            </a:rPr>
                            <m:t>𝑥</m:t>
                          </m:r>
                          <m:r>
                            <a:rPr lang="es-ES" b="0" i="1" smtClean="0">
                              <a:latin typeface="Cambria Math"/>
                              <a:ea typeface="Cambria Math"/>
                            </a:rPr>
                            <m:t>′</m:t>
                          </m:r>
                        </m:num>
                        <m:den>
                          <m:r>
                            <a:rPr lang="es-ES" b="0" i="1" smtClean="0">
                              <a:latin typeface="Cambria Math"/>
                              <a:ea typeface="Cambria Math"/>
                            </a:rPr>
                            <m:t>∆</m:t>
                          </m:r>
                          <m:r>
                            <a:rPr lang="es-ES" b="0" i="1" smtClean="0">
                              <a:latin typeface="Cambria Math"/>
                              <a:ea typeface="Cambria Math"/>
                            </a:rPr>
                            <m:t>𝑡</m:t>
                          </m:r>
                          <m:r>
                            <a:rPr lang="es-ES" b="0" i="1" smtClean="0">
                              <a:latin typeface="Cambria Math"/>
                              <a:ea typeface="Cambria Math"/>
                            </a:rPr>
                            <m:t>′</m:t>
                          </m:r>
                        </m:den>
                      </m:f>
                    </m:oMath>
                  </m:oMathPara>
                </a14:m>
                <a:endParaRPr lang="es-ES" dirty="0"/>
              </a:p>
            </p:txBody>
          </p:sp>
        </mc:Choice>
        <mc:Fallback xmlns="">
          <p:sp>
            <p:nvSpPr>
              <p:cNvPr id="17" name="6 CuadroTexto"/>
              <p:cNvSpPr txBox="1">
                <a:spLocks noRot="1" noChangeAspect="1" noMove="1" noResize="1" noEditPoints="1" noAdjustHandles="1" noChangeArrowheads="1" noChangeShapeType="1" noTextEdit="1"/>
              </p:cNvSpPr>
              <p:nvPr/>
            </p:nvSpPr>
            <p:spPr>
              <a:xfrm>
                <a:off x="3691720" y="2891619"/>
                <a:ext cx="1154996" cy="633763"/>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15 CuadroTexto"/>
              <p:cNvSpPr txBox="1"/>
              <p:nvPr/>
            </p:nvSpPr>
            <p:spPr>
              <a:xfrm>
                <a:off x="1592239" y="4108543"/>
                <a:ext cx="2059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a:ea typeface="Cambria Math"/>
                            </a:rPr>
                            <m:t>∆</m:t>
                          </m:r>
                          <m:r>
                            <a:rPr lang="es-ES" b="0" i="1" smtClean="0">
                              <a:latin typeface="Cambria Math"/>
                              <a:ea typeface="Cambria Math"/>
                            </a:rPr>
                            <m:t>𝑥</m:t>
                          </m:r>
                        </m:e>
                        <m:sup>
                          <m:r>
                            <a:rPr lang="es-ES" b="0" i="1" smtClean="0">
                              <a:latin typeface="Cambria Math"/>
                            </a:rPr>
                            <m:t>′</m:t>
                          </m:r>
                        </m:sup>
                      </m:sSup>
                      <m:r>
                        <a:rPr lang="es-ES" b="0" i="1" smtClean="0">
                          <a:latin typeface="Cambria Math"/>
                        </a:rPr>
                        <m:t>=</m:t>
                      </m:r>
                      <m:r>
                        <a:rPr lang="es-ES" b="0" i="1" smtClean="0">
                          <a:latin typeface="Cambria Math"/>
                          <a:ea typeface="Cambria Math"/>
                        </a:rPr>
                        <m:t>𝛾</m:t>
                      </m:r>
                      <m:d>
                        <m:dPr>
                          <m:ctrlPr>
                            <a:rPr lang="es-ES" b="0" i="1" smtClean="0">
                              <a:latin typeface="Cambria Math" panose="02040503050406030204" pitchFamily="18" charset="0"/>
                              <a:ea typeface="Cambria Math"/>
                            </a:rPr>
                          </m:ctrlPr>
                        </m:dPr>
                        <m:e>
                          <m:r>
                            <a:rPr lang="es-ES" b="0" i="1" smtClean="0">
                              <a:latin typeface="Cambria Math"/>
                              <a:ea typeface="Cambria Math"/>
                            </a:rPr>
                            <m:t>∆</m:t>
                          </m:r>
                          <m:r>
                            <a:rPr lang="es-ES" b="0" i="1" smtClean="0">
                              <a:latin typeface="Cambria Math"/>
                              <a:ea typeface="Cambria Math"/>
                            </a:rPr>
                            <m:t>𝑥</m:t>
                          </m:r>
                          <m:r>
                            <a:rPr lang="es-ES" b="0" i="1" smtClean="0">
                              <a:latin typeface="Cambria Math"/>
                              <a:ea typeface="Cambria Math"/>
                            </a:rPr>
                            <m:t>−</m:t>
                          </m:r>
                          <m:r>
                            <a:rPr lang="es-ES" b="0" i="1" smtClean="0">
                              <a:latin typeface="Cambria Math"/>
                              <a:ea typeface="Cambria Math"/>
                            </a:rPr>
                            <m:t>𝑣</m:t>
                          </m:r>
                          <m:r>
                            <a:rPr lang="es-ES" b="0" i="1" smtClean="0">
                              <a:latin typeface="Cambria Math"/>
                              <a:ea typeface="Cambria Math"/>
                            </a:rPr>
                            <m:t>∆</m:t>
                          </m:r>
                          <m:r>
                            <a:rPr lang="es-ES" b="0" i="1" smtClean="0">
                              <a:latin typeface="Cambria Math"/>
                              <a:ea typeface="Cambria Math"/>
                            </a:rPr>
                            <m:t>𝑡</m:t>
                          </m:r>
                        </m:e>
                      </m:d>
                    </m:oMath>
                  </m:oMathPara>
                </a14:m>
                <a:endParaRPr lang="es-ES" dirty="0"/>
              </a:p>
            </p:txBody>
          </p:sp>
        </mc:Choice>
        <mc:Fallback xmlns="">
          <p:sp>
            <p:nvSpPr>
              <p:cNvPr id="18" name="15 CuadroTexto"/>
              <p:cNvSpPr txBox="1">
                <a:spLocks noRot="1" noChangeAspect="1" noMove="1" noResize="1" noEditPoints="1" noAdjustHandles="1" noChangeArrowheads="1" noChangeShapeType="1" noTextEdit="1"/>
              </p:cNvSpPr>
              <p:nvPr/>
            </p:nvSpPr>
            <p:spPr>
              <a:xfrm>
                <a:off x="1592239" y="4108543"/>
                <a:ext cx="2059090" cy="369332"/>
              </a:xfrm>
              <a:prstGeom prst="rect">
                <a:avLst/>
              </a:prstGeom>
              <a:blipFill>
                <a:blip r:embed="rId5"/>
                <a:stretch>
                  <a:fillRect b="-16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16 CuadroTexto"/>
              <p:cNvSpPr txBox="1"/>
              <p:nvPr/>
            </p:nvSpPr>
            <p:spPr>
              <a:xfrm>
                <a:off x="1580867" y="4452013"/>
                <a:ext cx="2231701" cy="567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a:ea typeface="Cambria Math"/>
                            </a:rPr>
                            <m:t>∆</m:t>
                          </m:r>
                          <m:r>
                            <a:rPr lang="es-ES" b="0" i="1" smtClean="0">
                              <a:latin typeface="Cambria Math"/>
                              <a:ea typeface="Cambria Math"/>
                            </a:rPr>
                            <m:t>𝑡</m:t>
                          </m:r>
                        </m:e>
                        <m:sup>
                          <m:r>
                            <a:rPr lang="es-ES" b="0" i="1" smtClean="0">
                              <a:latin typeface="Cambria Math"/>
                            </a:rPr>
                            <m:t>′</m:t>
                          </m:r>
                        </m:sup>
                      </m:sSup>
                      <m:r>
                        <a:rPr lang="es-ES" b="0" i="1" smtClean="0">
                          <a:latin typeface="Cambria Math"/>
                        </a:rPr>
                        <m:t>=</m:t>
                      </m:r>
                      <m:r>
                        <a:rPr lang="es-ES" b="0" i="1" smtClean="0">
                          <a:latin typeface="Cambria Math"/>
                          <a:ea typeface="Cambria Math"/>
                        </a:rPr>
                        <m:t>𝛾</m:t>
                      </m:r>
                      <m:d>
                        <m:dPr>
                          <m:ctrlPr>
                            <a:rPr lang="es-ES" b="0" i="1" smtClean="0">
                              <a:latin typeface="Cambria Math" panose="02040503050406030204" pitchFamily="18" charset="0"/>
                              <a:ea typeface="Cambria Math"/>
                            </a:rPr>
                          </m:ctrlPr>
                        </m:dPr>
                        <m:e>
                          <m:r>
                            <a:rPr lang="es-ES" b="0" i="1" smtClean="0">
                              <a:latin typeface="Cambria Math"/>
                              <a:ea typeface="Cambria Math"/>
                            </a:rPr>
                            <m:t>∆</m:t>
                          </m:r>
                          <m:r>
                            <a:rPr lang="es-ES" b="0" i="1" smtClean="0">
                              <a:latin typeface="Cambria Math"/>
                              <a:ea typeface="Cambria Math"/>
                            </a:rPr>
                            <m:t>𝑡</m:t>
                          </m:r>
                          <m:r>
                            <a:rPr lang="es-ES" b="0" i="1" smtClean="0">
                              <a:latin typeface="Cambria Math"/>
                              <a:ea typeface="Cambria Math"/>
                            </a:rPr>
                            <m:t>−</m:t>
                          </m:r>
                          <m:f>
                            <m:fPr>
                              <m:ctrlPr>
                                <a:rPr lang="es-ES" b="0" i="1" smtClean="0">
                                  <a:latin typeface="Cambria Math" panose="02040503050406030204" pitchFamily="18" charset="0"/>
                                  <a:ea typeface="Cambria Math"/>
                                </a:rPr>
                              </m:ctrlPr>
                            </m:fPr>
                            <m:num>
                              <m:r>
                                <a:rPr lang="es-ES" b="0" i="1" smtClean="0">
                                  <a:latin typeface="Cambria Math"/>
                                  <a:ea typeface="Cambria Math"/>
                                </a:rPr>
                                <m:t>𝑣</m:t>
                              </m:r>
                            </m:num>
                            <m:den>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den>
                          </m:f>
                          <m:r>
                            <a:rPr lang="es-ES" b="0" i="1" smtClean="0">
                              <a:latin typeface="Cambria Math"/>
                              <a:ea typeface="Cambria Math"/>
                            </a:rPr>
                            <m:t>∆</m:t>
                          </m:r>
                          <m:r>
                            <a:rPr lang="es-ES" b="0" i="1" smtClean="0">
                              <a:latin typeface="Cambria Math"/>
                              <a:ea typeface="Cambria Math"/>
                            </a:rPr>
                            <m:t>𝑥</m:t>
                          </m:r>
                        </m:e>
                      </m:d>
                    </m:oMath>
                  </m:oMathPara>
                </a14:m>
                <a:endParaRPr lang="es-ES" dirty="0"/>
              </a:p>
            </p:txBody>
          </p:sp>
        </mc:Choice>
        <mc:Fallback xmlns="">
          <p:sp>
            <p:nvSpPr>
              <p:cNvPr id="19" name="16 CuadroTexto"/>
              <p:cNvSpPr txBox="1">
                <a:spLocks noRot="1" noChangeAspect="1" noMove="1" noResize="1" noEditPoints="1" noAdjustHandles="1" noChangeArrowheads="1" noChangeShapeType="1" noTextEdit="1"/>
              </p:cNvSpPr>
              <p:nvPr/>
            </p:nvSpPr>
            <p:spPr>
              <a:xfrm>
                <a:off x="1580867" y="4452013"/>
                <a:ext cx="2231701" cy="567207"/>
              </a:xfrm>
              <a:prstGeom prst="rect">
                <a:avLst/>
              </a:prstGeom>
              <a:blipFill>
                <a:blip r:embed="rId6"/>
                <a:stretch>
                  <a:fillRect/>
                </a:stretch>
              </a:blipFill>
            </p:spPr>
            <p:txBody>
              <a:bodyPr/>
              <a:lstStyle/>
              <a:p>
                <a:r>
                  <a:rPr lang="es-ES">
                    <a:noFill/>
                  </a:rPr>
                  <a:t> </a:t>
                </a:r>
              </a:p>
            </p:txBody>
          </p:sp>
        </mc:Fallback>
      </mc:AlternateContent>
      <p:sp>
        <p:nvSpPr>
          <p:cNvPr id="20" name="10 Cerrar llave"/>
          <p:cNvSpPr/>
          <p:nvPr/>
        </p:nvSpPr>
        <p:spPr>
          <a:xfrm>
            <a:off x="3725838" y="4167685"/>
            <a:ext cx="136479" cy="791571"/>
          </a:xfrm>
          <a:prstGeom prst="rightBrace">
            <a:avLst>
              <a:gd name="adj1" fmla="val 566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1" name="17 CuadroTexto"/>
              <p:cNvSpPr txBox="1"/>
              <p:nvPr/>
            </p:nvSpPr>
            <p:spPr>
              <a:xfrm>
                <a:off x="4007892" y="4190431"/>
                <a:ext cx="1938031" cy="807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r>
                        <a:rPr lang="es-ES" i="1">
                          <a:latin typeface="Cambria Math" panose="02040503050406030204" pitchFamily="18" charset="0"/>
                        </a:rPr>
                        <m:t>′</m:t>
                      </m:r>
                      <m:r>
                        <a:rPr lang="es-ES" b="0" i="1" smtClean="0">
                          <a:latin typeface="Cambria Math"/>
                        </a:rPr>
                        <m:t>=</m:t>
                      </m:r>
                      <m:f>
                        <m:fPr>
                          <m:ctrlPr>
                            <a:rPr lang="es-ES" b="0" i="1" smtClean="0">
                              <a:latin typeface="Cambria Math" panose="02040503050406030204" pitchFamily="18" charset="0"/>
                            </a:rPr>
                          </m:ctrlPr>
                        </m:fPr>
                        <m:num>
                          <m:r>
                            <a:rPr lang="es-ES" i="1">
                              <a:latin typeface="Cambria Math"/>
                              <a:ea typeface="Cambria Math"/>
                            </a:rPr>
                            <m:t>∆</m:t>
                          </m:r>
                          <m:r>
                            <a:rPr lang="es-ES" i="1">
                              <a:latin typeface="Cambria Math"/>
                              <a:ea typeface="Cambria Math"/>
                            </a:rPr>
                            <m:t>𝑥</m:t>
                          </m:r>
                          <m:r>
                            <a:rPr lang="es-ES" i="1">
                              <a:latin typeface="Cambria Math"/>
                              <a:ea typeface="Cambria Math"/>
                            </a:rPr>
                            <m:t>−</m:t>
                          </m:r>
                          <m:r>
                            <a:rPr lang="es-ES" i="1">
                              <a:latin typeface="Cambria Math"/>
                              <a:ea typeface="Cambria Math"/>
                            </a:rPr>
                            <m:t>𝑣</m:t>
                          </m:r>
                          <m:r>
                            <a:rPr lang="es-ES" i="1">
                              <a:latin typeface="Cambria Math"/>
                              <a:ea typeface="Cambria Math"/>
                            </a:rPr>
                            <m:t>∆</m:t>
                          </m:r>
                          <m:r>
                            <a:rPr lang="es-ES" i="1">
                              <a:latin typeface="Cambria Math"/>
                              <a:ea typeface="Cambria Math"/>
                            </a:rPr>
                            <m:t>𝑡</m:t>
                          </m:r>
                        </m:num>
                        <m:den>
                          <m:r>
                            <a:rPr lang="es-ES" i="1">
                              <a:latin typeface="Cambria Math"/>
                              <a:ea typeface="Cambria Math"/>
                            </a:rPr>
                            <m:t>∆</m:t>
                          </m:r>
                          <m:r>
                            <a:rPr lang="es-ES" i="1">
                              <a:latin typeface="Cambria Math"/>
                              <a:ea typeface="Cambria Math"/>
                            </a:rPr>
                            <m:t>𝑡</m:t>
                          </m:r>
                          <m:r>
                            <a:rPr lang="es-ES" i="1">
                              <a:latin typeface="Cambria Math"/>
                              <a:ea typeface="Cambria Math"/>
                            </a:rPr>
                            <m:t>−</m:t>
                          </m:r>
                          <m:f>
                            <m:fPr>
                              <m:ctrlPr>
                                <a:rPr lang="es-ES" i="1">
                                  <a:latin typeface="Cambria Math" panose="02040503050406030204" pitchFamily="18" charset="0"/>
                                  <a:ea typeface="Cambria Math"/>
                                </a:rPr>
                              </m:ctrlPr>
                            </m:fPr>
                            <m:num>
                              <m:r>
                                <a:rPr lang="es-ES" i="1">
                                  <a:latin typeface="Cambria Math"/>
                                  <a:ea typeface="Cambria Math"/>
                                </a:rPr>
                                <m:t>𝑣</m:t>
                              </m:r>
                            </m:num>
                            <m:den>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den>
                          </m:f>
                          <m:r>
                            <a:rPr lang="es-ES" i="1">
                              <a:latin typeface="Cambria Math"/>
                              <a:ea typeface="Cambria Math"/>
                            </a:rPr>
                            <m:t>∆</m:t>
                          </m:r>
                          <m:r>
                            <a:rPr lang="es-ES" i="1">
                              <a:latin typeface="Cambria Math"/>
                              <a:ea typeface="Cambria Math"/>
                            </a:rPr>
                            <m:t>𝑥</m:t>
                          </m:r>
                        </m:den>
                      </m:f>
                    </m:oMath>
                  </m:oMathPara>
                </a14:m>
                <a:endParaRPr lang="es-ES" dirty="0"/>
              </a:p>
            </p:txBody>
          </p:sp>
        </mc:Choice>
        <mc:Fallback xmlns="">
          <p:sp>
            <p:nvSpPr>
              <p:cNvPr id="21" name="17 CuadroTexto"/>
              <p:cNvSpPr txBox="1">
                <a:spLocks noRot="1" noChangeAspect="1" noMove="1" noResize="1" noEditPoints="1" noAdjustHandles="1" noChangeArrowheads="1" noChangeShapeType="1" noTextEdit="1"/>
              </p:cNvSpPr>
              <p:nvPr/>
            </p:nvSpPr>
            <p:spPr>
              <a:xfrm>
                <a:off x="4007892" y="4190431"/>
                <a:ext cx="1938031" cy="807080"/>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18 CuadroTexto"/>
              <p:cNvSpPr txBox="1"/>
              <p:nvPr/>
            </p:nvSpPr>
            <p:spPr>
              <a:xfrm>
                <a:off x="6343934" y="4165409"/>
                <a:ext cx="1726177" cy="76149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r>
                        <a:rPr lang="es-ES" i="1">
                          <a:latin typeface="Cambria Math" panose="02040503050406030204" pitchFamily="18" charset="0"/>
                        </a:rPr>
                        <m:t>′</m:t>
                      </m:r>
                      <m:r>
                        <a:rPr lang="es-ES" b="0" i="1" smtClean="0">
                          <a:latin typeface="Cambria Math"/>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𝑥</m:t>
                              </m:r>
                            </m:sub>
                          </m:sSub>
                          <m:r>
                            <a:rPr lang="es-ES" i="1">
                              <a:latin typeface="Cambria Math"/>
                              <a:ea typeface="Cambria Math"/>
                            </a:rPr>
                            <m:t>−</m:t>
                          </m:r>
                          <m:r>
                            <a:rPr lang="es-ES" i="1">
                              <a:latin typeface="Cambria Math"/>
                              <a:ea typeface="Cambria Math"/>
                            </a:rPr>
                            <m:t>𝑣</m:t>
                          </m:r>
                        </m:num>
                        <m:den>
                          <m:r>
                            <a:rPr lang="es-ES" b="0" i="1" smtClean="0">
                              <a:latin typeface="Cambria Math"/>
                            </a:rPr>
                            <m:t>1</m:t>
                          </m:r>
                          <m:r>
                            <a:rPr lang="es-ES" i="1">
                              <a:latin typeface="Cambria Math"/>
                              <a:ea typeface="Cambria Math"/>
                            </a:rPr>
                            <m:t>−</m:t>
                          </m:r>
                          <m:f>
                            <m:fPr>
                              <m:ctrlPr>
                                <a:rPr lang="es-ES" i="1">
                                  <a:latin typeface="Cambria Math" panose="02040503050406030204" pitchFamily="18" charset="0"/>
                                  <a:ea typeface="Cambria Math"/>
                                </a:rPr>
                              </m:ctrlPr>
                            </m:fPr>
                            <m:num>
                              <m:r>
                                <a:rPr lang="es-ES" i="1">
                                  <a:latin typeface="Cambria Math"/>
                                  <a:ea typeface="Cambria Math"/>
                                </a:rPr>
                                <m:t>𝑣</m:t>
                              </m:r>
                            </m:num>
                            <m:den>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den>
                          </m:f>
                          <m:sSub>
                            <m:sSubPr>
                              <m:ctrlPr>
                                <a:rPr lang="es-ES" i="1" smtClean="0">
                                  <a:latin typeface="Cambria Math" panose="02040503050406030204" pitchFamily="18" charset="0"/>
                                  <a:ea typeface="Cambria Math"/>
                                </a:rPr>
                              </m:ctrlPr>
                            </m:sSubPr>
                            <m:e>
                              <m:r>
                                <a:rPr lang="es-ES" b="0" i="1" smtClean="0">
                                  <a:latin typeface="Cambria Math"/>
                                  <a:ea typeface="Cambria Math"/>
                                </a:rPr>
                                <m:t>𝑣</m:t>
                              </m:r>
                            </m:e>
                            <m:sub>
                              <m:r>
                                <a:rPr lang="es-ES" b="0" i="1" smtClean="0">
                                  <a:latin typeface="Cambria Math"/>
                                  <a:ea typeface="Cambria Math"/>
                                </a:rPr>
                                <m:t>𝑥</m:t>
                              </m:r>
                            </m:sub>
                          </m:sSub>
                        </m:den>
                      </m:f>
                    </m:oMath>
                  </m:oMathPara>
                </a14:m>
                <a:endParaRPr lang="es-ES" dirty="0"/>
              </a:p>
            </p:txBody>
          </p:sp>
        </mc:Choice>
        <mc:Fallback xmlns="">
          <p:sp>
            <p:nvSpPr>
              <p:cNvPr id="22" name="18 CuadroTexto"/>
              <p:cNvSpPr txBox="1">
                <a:spLocks noRot="1" noChangeAspect="1" noMove="1" noResize="1" noEditPoints="1" noAdjustHandles="1" noChangeArrowheads="1" noChangeShapeType="1" noTextEdit="1"/>
              </p:cNvSpPr>
              <p:nvPr/>
            </p:nvSpPr>
            <p:spPr>
              <a:xfrm>
                <a:off x="6343934" y="4165409"/>
                <a:ext cx="1726177" cy="761491"/>
              </a:xfrm>
              <a:prstGeom prst="rect">
                <a:avLst/>
              </a:prstGeom>
              <a:blipFill>
                <a:blip r:embed="rId8"/>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19 CuadroTexto"/>
              <p:cNvSpPr txBox="1"/>
              <p:nvPr/>
            </p:nvSpPr>
            <p:spPr>
              <a:xfrm>
                <a:off x="3825577" y="5414314"/>
                <a:ext cx="1544782" cy="97661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eqArr>
                            <m:eqArrPr>
                              <m:ctrlPr>
                                <a:rPr lang="es-ES" i="1" smtClean="0">
                                  <a:latin typeface="Cambria Math" panose="02040503050406030204" pitchFamily="18" charset="0"/>
                                </a:rPr>
                              </m:ctrlPr>
                            </m:eqArrPr>
                            <m:e>
                              <m:sSubSup>
                                <m:sSubSupPr>
                                  <m:ctrlPr>
                                    <a:rPr lang="es-ES" b="0" i="1" smtClean="0">
                                      <a:latin typeface="Cambria Math" panose="02040503050406030204" pitchFamily="18" charset="0"/>
                                    </a:rPr>
                                  </m:ctrlPr>
                                </m:sSubSupPr>
                                <m:e>
                                  <m:r>
                                    <a:rPr lang="es-ES" b="0" i="1" smtClean="0">
                                      <a:latin typeface="Cambria Math"/>
                                    </a:rPr>
                                    <m:t>𝑣</m:t>
                                  </m:r>
                                </m:e>
                                <m:sub>
                                  <m:r>
                                    <a:rPr lang="es-ES" b="0" i="1" smtClean="0">
                                      <a:latin typeface="Cambria Math"/>
                                    </a:rPr>
                                    <m:t>𝑥</m:t>
                                  </m:r>
                                </m:sub>
                                <m:sup>
                                  <m:r>
                                    <a:rPr lang="es-ES" b="0" i="1" smtClean="0">
                                      <a:latin typeface="Cambria Math"/>
                                    </a:rPr>
                                    <m:t>′</m:t>
                                  </m:r>
                                </m:sup>
                              </m:sSubSup>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𝑥</m:t>
                                  </m:r>
                                </m:sub>
                              </m:sSub>
                              <m:r>
                                <a:rPr lang="es-ES" b="0" i="1" smtClean="0">
                                  <a:latin typeface="Cambria Math"/>
                                </a:rPr>
                                <m:t>−</m:t>
                              </m:r>
                              <m:r>
                                <a:rPr lang="es-ES" b="0" i="1" smtClean="0">
                                  <a:latin typeface="Cambria Math"/>
                                </a:rPr>
                                <m:t>𝑣</m:t>
                              </m:r>
                            </m:e>
                            <m:e>
                              <m:sSubSup>
                                <m:sSubSupPr>
                                  <m:ctrlPr>
                                    <a:rPr lang="es-ES" b="0" i="1" smtClean="0">
                                      <a:latin typeface="Cambria Math" panose="02040503050406030204" pitchFamily="18" charset="0"/>
                                    </a:rPr>
                                  </m:ctrlPr>
                                </m:sSubSupPr>
                                <m:e>
                                  <m:r>
                                    <a:rPr lang="es-ES" b="0" i="1" smtClean="0">
                                      <a:latin typeface="Cambria Math"/>
                                    </a:rPr>
                                    <m:t>𝑣</m:t>
                                  </m:r>
                                </m:e>
                                <m:sub>
                                  <m:r>
                                    <a:rPr lang="es-ES" b="0" i="1" smtClean="0">
                                      <a:latin typeface="Cambria Math"/>
                                    </a:rPr>
                                    <m:t>𝑦</m:t>
                                  </m:r>
                                </m:sub>
                                <m:sup>
                                  <m:r>
                                    <a:rPr lang="es-ES" b="0" i="1" smtClean="0">
                                      <a:latin typeface="Cambria Math"/>
                                    </a:rPr>
                                    <m:t>′</m:t>
                                  </m:r>
                                </m:sup>
                              </m:sSubSup>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𝑦</m:t>
                                  </m:r>
                                </m:sub>
                              </m:sSub>
                            </m:e>
                            <m:e>
                              <m:sSubSup>
                                <m:sSubSupPr>
                                  <m:ctrlPr>
                                    <a:rPr lang="es-ES" b="0" i="1" smtClean="0">
                                      <a:latin typeface="Cambria Math" panose="02040503050406030204" pitchFamily="18" charset="0"/>
                                    </a:rPr>
                                  </m:ctrlPr>
                                </m:sSubSupPr>
                                <m:e>
                                  <m:r>
                                    <a:rPr lang="es-ES" b="0" i="1" smtClean="0">
                                      <a:latin typeface="Cambria Math"/>
                                    </a:rPr>
                                    <m:t>𝑣</m:t>
                                  </m:r>
                                </m:e>
                                <m:sub>
                                  <m:r>
                                    <a:rPr lang="es-ES" b="0" i="1" smtClean="0">
                                      <a:latin typeface="Cambria Math"/>
                                    </a:rPr>
                                    <m:t>𝑥</m:t>
                                  </m:r>
                                </m:sub>
                                <m:sup>
                                  <m:r>
                                    <a:rPr lang="es-ES" b="0" i="1" smtClean="0">
                                      <a:latin typeface="Cambria Math"/>
                                    </a:rPr>
                                    <m:t>′</m:t>
                                  </m:r>
                                </m:sup>
                              </m:sSubSup>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𝑧</m:t>
                                  </m:r>
                                </m:sub>
                              </m:sSub>
                            </m:e>
                          </m:eqArr>
                        </m:e>
                      </m:d>
                    </m:oMath>
                  </m:oMathPara>
                </a14:m>
                <a:endParaRPr lang="es-ES" dirty="0"/>
              </a:p>
            </p:txBody>
          </p:sp>
        </mc:Choice>
        <mc:Fallback xmlns="">
          <p:sp>
            <p:nvSpPr>
              <p:cNvPr id="23" name="19 CuadroTexto"/>
              <p:cNvSpPr txBox="1">
                <a:spLocks noRot="1" noChangeAspect="1" noMove="1" noResize="1" noEditPoints="1" noAdjustHandles="1" noChangeArrowheads="1" noChangeShapeType="1" noTextEdit="1"/>
              </p:cNvSpPr>
              <p:nvPr/>
            </p:nvSpPr>
            <p:spPr>
              <a:xfrm>
                <a:off x="3825577" y="5414314"/>
                <a:ext cx="1544782" cy="976614"/>
              </a:xfrm>
              <a:prstGeom prst="rect">
                <a:avLst/>
              </a:prstGeom>
              <a:blipFill>
                <a:blip r:embed="rId9"/>
                <a:stretch>
                  <a:fillRect b="-10000"/>
                </a:stretch>
              </a:blipFill>
            </p:spPr>
            <p:txBody>
              <a:bodyPr/>
              <a:lstStyle/>
              <a:p>
                <a:r>
                  <a:rPr lang="es-ES">
                    <a:noFill/>
                  </a:rPr>
                  <a:t> </a:t>
                </a:r>
              </a:p>
            </p:txBody>
          </p:sp>
        </mc:Fallback>
      </mc:AlternateContent>
    </p:spTree>
    <p:controls>
      <mc:AlternateContent xmlns:mc="http://schemas.openxmlformats.org/markup-compatibility/2006">
        <mc:Choice xmlns:v="urn:schemas-microsoft-com:vml" Requires="v">
          <p:control spid="7175" r:id="rId2" imgW="12600" imgH="12600"/>
        </mc:Choice>
        <mc:Fallback>
          <p:control r:id="rId2" imgW="12600" imgH="12600">
            <p:pic>
              <p:nvPicPr>
                <p:cNvPr id="24" name="ShockwaveFlash2"/>
                <p:cNvPicPr preferRelativeResize="0">
                  <a:picLocks noChangeArrowheads="1" noChangeShapeType="1"/>
                </p:cNvPicPr>
                <p:nvPr/>
              </p:nvPicPr>
              <p:blipFill>
                <a:blip r:embed="rId10"/>
                <a:srcRect/>
                <a:stretch>
                  <a:fillRect/>
                </a:stretch>
              </p:blipFill>
              <p:spPr bwMode="auto">
                <a:xfrm>
                  <a:off x="4565650" y="35369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495397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 Transformaciones de Lorentz</a:t>
            </a:r>
          </a:p>
        </p:txBody>
      </p:sp>
      <mc:AlternateContent xmlns:mc="http://schemas.openxmlformats.org/markup-compatibility/2006" xmlns:a14="http://schemas.microsoft.com/office/drawing/2010/main">
        <mc:Choice Requires="a14">
          <p:graphicFrame>
            <p:nvGraphicFramePr>
              <p:cNvPr id="14" name="Tabla 13"/>
              <p:cNvGraphicFramePr>
                <a:graphicFrameLocks noGrp="1"/>
              </p:cNvGraphicFramePr>
              <p:nvPr>
                <p:extLst>
                  <p:ext uri="{D42A27DB-BD31-4B8C-83A1-F6EECF244321}">
                    <p14:modId xmlns:p14="http://schemas.microsoft.com/office/powerpoint/2010/main" val="863823702"/>
                  </p:ext>
                </p:extLst>
              </p:nvPr>
            </p:nvGraphicFramePr>
            <p:xfrm>
              <a:off x="508000" y="1206500"/>
              <a:ext cx="8178801" cy="18897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8.</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r>
                            <a:rPr lang="es-ES" sz="1600" i="0" dirty="0" smtClean="0">
                              <a:latin typeface="+mn-lt"/>
                            </a:rPr>
                            <a:t>Dos cuerpos A y B, se alejan de un observador O en el mismo sentido y con una velocidad de 0,5·c y de 0,3·c, respectivamente, en relación con O.</a:t>
                          </a:r>
                        </a:p>
                        <a:p>
                          <a:pPr marL="342900" indent="-342900" algn="just">
                            <a:lnSpc>
                              <a:spcPct val="100000"/>
                            </a:lnSpc>
                            <a:buFont typeface="+mj-lt"/>
                            <a:buAutoNum type="alphaLcParenR"/>
                          </a:pPr>
                          <a:r>
                            <a:rPr lang="es-ES" sz="1600" i="0" dirty="0" smtClean="0">
                              <a:latin typeface="+mn-lt"/>
                            </a:rPr>
                            <a:t>¿Cuál es la velocidad de A medida desde B?</a:t>
                          </a:r>
                        </a:p>
                        <a:p>
                          <a:pPr marL="342900" indent="-342900" algn="just">
                            <a:lnSpc>
                              <a:spcPct val="100000"/>
                            </a:lnSpc>
                            <a:buFont typeface="+mj-lt"/>
                            <a:buAutoNum type="alphaLcParenR"/>
                          </a:pPr>
                          <a:r>
                            <a:rPr lang="es-ES" sz="1600" i="0" dirty="0" smtClean="0">
                              <a:latin typeface="+mn-lt"/>
                            </a:rPr>
                            <a:t>¿Concuerda el resultado anterior con el que se obtendría aplicando la transformación galileana? </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r>
                                <a:rPr lang="es-ES" sz="1600" b="0" i="1" baseline="0" smtClean="0">
                                  <a:latin typeface="Cambria Math" panose="02040503050406030204" pitchFamily="18" charset="0"/>
                                </a:rPr>
                                <m:t>𝑎</m:t>
                              </m:r>
                              <m:r>
                                <a:rPr lang="es-ES" sz="1600" b="0" i="1" baseline="0" smtClean="0">
                                  <a:latin typeface="Cambria Math" panose="02040503050406030204" pitchFamily="18" charset="0"/>
                                </a:rPr>
                                <m:t>) </m:t>
                              </m:r>
                              <m:sSub>
                                <m:sSubPr>
                                  <m:ctrlPr>
                                    <a:rPr lang="es-ES" sz="1600" b="0" i="1" baseline="0" smtClean="0">
                                      <a:latin typeface="Cambria Math" panose="02040503050406030204" pitchFamily="18" charset="0"/>
                                    </a:rPr>
                                  </m:ctrlPr>
                                </m:sSubPr>
                                <m:e>
                                  <m:r>
                                    <a:rPr lang="es-ES" sz="1600" b="0" i="1" baseline="0" smtClean="0">
                                      <a:latin typeface="Cambria Math" panose="02040503050406030204" pitchFamily="18" charset="0"/>
                                    </a:rPr>
                                    <m:t>𝑣</m:t>
                                  </m:r>
                                </m:e>
                                <m:sub>
                                  <m:r>
                                    <a:rPr lang="es-ES" sz="1600" b="0" i="1" baseline="0" smtClean="0">
                                      <a:latin typeface="Cambria Math" panose="02040503050406030204" pitchFamily="18" charset="0"/>
                                    </a:rPr>
                                    <m:t>𝐴𝐵</m:t>
                                  </m:r>
                                </m:sub>
                              </m:sSub>
                              <m:r>
                                <a:rPr lang="es-ES" sz="1600" b="0" i="1" baseline="0" smtClean="0">
                                  <a:latin typeface="Cambria Math" panose="02040503050406030204" pitchFamily="18" charset="0"/>
                                </a:rPr>
                                <m:t>=0,235 </m:t>
                              </m:r>
                              <m:r>
                                <a:rPr lang="es-ES" sz="1600" b="0" i="1" baseline="0" smtClean="0">
                                  <a:latin typeface="Cambria Math" panose="02040503050406030204" pitchFamily="18" charset="0"/>
                                </a:rPr>
                                <m:t>𝑐</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𝑏</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𝑁𝑜</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𝑐𝑜𝑛𝑐𝑢𝑒𝑟𝑑𝑎</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𝑐𝑜𝑛</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𝑙𝑎</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𝑡𝑟𝑎𝑛𝑠𝑓𝑜𝑟𝑚𝑎𝑐𝑖</m:t>
                              </m:r>
                              <m:r>
                                <a:rPr lang="es-ES" sz="1600" b="0" i="1" baseline="0" smtClean="0">
                                  <a:latin typeface="Cambria Math" panose="02040503050406030204" pitchFamily="18" charset="0"/>
                                </a:rPr>
                                <m:t>ó</m:t>
                              </m:r>
                              <m:r>
                                <a:rPr lang="es-ES" sz="1600" b="0" i="1" baseline="0" smtClean="0">
                                  <a:latin typeface="Cambria Math" panose="02040503050406030204" pitchFamily="18" charset="0"/>
                                </a:rPr>
                                <m:t>𝑛</m:t>
                              </m:r>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𝑔𝑎𝑙𝑖𝑙𝑒𝑎𝑛𝑎</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Choice>
        <mc:Fallback xmlns="">
          <p:graphicFrame>
            <p:nvGraphicFramePr>
              <p:cNvPr id="14" name="Tabla 13"/>
              <p:cNvGraphicFramePr>
                <a:graphicFrameLocks noGrp="1"/>
              </p:cNvGraphicFramePr>
              <p:nvPr>
                <p:extLst>
                  <p:ext uri="{D42A27DB-BD31-4B8C-83A1-F6EECF244321}">
                    <p14:modId xmlns:p14="http://schemas.microsoft.com/office/powerpoint/2010/main" val="863823702"/>
                  </p:ext>
                </p:extLst>
              </p:nvPr>
            </p:nvGraphicFramePr>
            <p:xfrm>
              <a:off x="508000" y="1206500"/>
              <a:ext cx="8178801" cy="18897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554480">
                    <a:tc>
                      <a:txBody>
                        <a:bodyPr/>
                        <a:lstStyle/>
                        <a:p>
                          <a:pPr algn="r">
                            <a:lnSpc>
                              <a:spcPct val="100000"/>
                            </a:lnSpc>
                          </a:pPr>
                          <a:r>
                            <a:rPr lang="es-ES" sz="1600" dirty="0" smtClean="0">
                              <a:latin typeface="+mn-lt"/>
                            </a:rPr>
                            <a:t>8.</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blipFill>
                          <a:blip r:embed="rId2"/>
                          <a:stretch>
                            <a:fillRect l="-5000" t="-21875" r="-156" b="-5469"/>
                          </a:stretch>
                        </a:blip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Fallback>
      </mc:AlternateContent>
    </p:spTree>
    <p:extLst>
      <p:ext uri="{BB962C8B-B14F-4D97-AF65-F5344CB8AC3E}">
        <p14:creationId xmlns:p14="http://schemas.microsoft.com/office/powerpoint/2010/main" val="3250487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 Transformaciones de Lorentz</a:t>
            </a:r>
          </a:p>
        </p:txBody>
      </p:sp>
      <p:sp>
        <p:nvSpPr>
          <p:cNvPr id="10" name="8 CuadroTexto"/>
          <p:cNvSpPr txBox="1"/>
          <p:nvPr/>
        </p:nvSpPr>
        <p:spPr>
          <a:xfrm>
            <a:off x="434833" y="935061"/>
            <a:ext cx="8420668" cy="646331"/>
          </a:xfrm>
          <a:prstGeom prst="rect">
            <a:avLst/>
          </a:prstGeom>
          <a:noFill/>
        </p:spPr>
        <p:txBody>
          <a:bodyPr wrap="square" rtlCol="0">
            <a:spAutoFit/>
          </a:bodyPr>
          <a:lstStyle/>
          <a:p>
            <a:pPr marL="450850" indent="-450850" algn="just"/>
            <a:r>
              <a:rPr lang="es-ES" b="1" dirty="0" smtClean="0">
                <a:solidFill>
                  <a:srgbClr val="002060"/>
                </a:solidFill>
              </a:rPr>
              <a:t>5.2. La velocidad de la luz: una constante en cualquier sistema y un límite infranqueable</a:t>
            </a:r>
            <a:endParaRPr lang="es-ES" b="1" dirty="0">
              <a:solidFill>
                <a:srgbClr val="002060"/>
              </a:solidFill>
            </a:endParaRPr>
          </a:p>
        </p:txBody>
      </p:sp>
      <p:sp>
        <p:nvSpPr>
          <p:cNvPr id="11" name="3 CuadroTexto"/>
          <p:cNvSpPr txBox="1"/>
          <p:nvPr/>
        </p:nvSpPr>
        <p:spPr>
          <a:xfrm>
            <a:off x="448479" y="1658393"/>
            <a:ext cx="8407021" cy="1200329"/>
          </a:xfrm>
          <a:prstGeom prst="rect">
            <a:avLst/>
          </a:prstGeom>
          <a:noFill/>
        </p:spPr>
        <p:txBody>
          <a:bodyPr wrap="square" rtlCol="0">
            <a:spAutoFit/>
          </a:bodyPr>
          <a:lstStyle/>
          <a:p>
            <a:pPr marL="355600" indent="-355600" algn="just">
              <a:buFont typeface="Wingdings"/>
              <a:buChar char="F"/>
            </a:pPr>
            <a:r>
              <a:rPr lang="es-ES" dirty="0" smtClean="0">
                <a:sym typeface="Wingdings"/>
              </a:rPr>
              <a:t>Supongamos que un cuerpo se desplaza con respecto a </a:t>
            </a:r>
            <a:r>
              <a:rPr lang="es-ES" i="1" dirty="0" smtClean="0">
                <a:sym typeface="Wingdings"/>
              </a:rPr>
              <a:t>O</a:t>
            </a:r>
            <a:r>
              <a:rPr lang="es-ES" dirty="0" smtClean="0">
                <a:sym typeface="Wingdings"/>
              </a:rPr>
              <a:t> a la velocidad de la luz, </a:t>
            </a:r>
            <a:r>
              <a:rPr lang="es-ES" i="1" dirty="0" err="1" smtClean="0">
                <a:sym typeface="Wingdings"/>
              </a:rPr>
              <a:t>v</a:t>
            </a:r>
            <a:r>
              <a:rPr lang="es-ES" i="1" baseline="-25000" dirty="0" err="1" smtClean="0">
                <a:sym typeface="Wingdings"/>
              </a:rPr>
              <a:t>x</a:t>
            </a:r>
            <a:r>
              <a:rPr lang="es-ES" i="1" dirty="0" smtClean="0">
                <a:sym typeface="Wingdings"/>
              </a:rPr>
              <a:t>=c</a:t>
            </a:r>
            <a:r>
              <a:rPr lang="es-ES" dirty="0" smtClean="0">
                <a:sym typeface="Wingdings"/>
              </a:rPr>
              <a:t>.</a:t>
            </a:r>
          </a:p>
          <a:p>
            <a:pPr marL="355600" indent="-355600" algn="just">
              <a:buFont typeface="Wingdings"/>
              <a:buChar char="F"/>
            </a:pPr>
            <a:r>
              <a:rPr lang="es-ES" dirty="0" smtClean="0">
                <a:sym typeface="Wingdings"/>
              </a:rPr>
              <a:t>¿Con qué velocidad se moverá en relación a </a:t>
            </a:r>
            <a:r>
              <a:rPr lang="es-ES" i="1" dirty="0" smtClean="0">
                <a:sym typeface="Wingdings"/>
              </a:rPr>
              <a:t>O’</a:t>
            </a:r>
            <a:r>
              <a:rPr lang="es-ES" dirty="0" smtClean="0">
                <a:sym typeface="Wingdings"/>
              </a:rPr>
              <a:t> si la velocidad de </a:t>
            </a:r>
            <a:r>
              <a:rPr lang="es-ES" i="1" dirty="0" smtClean="0">
                <a:sym typeface="Wingdings"/>
              </a:rPr>
              <a:t>O’</a:t>
            </a:r>
            <a:r>
              <a:rPr lang="es-ES" dirty="0" smtClean="0">
                <a:sym typeface="Wingdings"/>
              </a:rPr>
              <a:t> es </a:t>
            </a:r>
            <a:r>
              <a:rPr lang="es-ES" i="1" dirty="0" smtClean="0">
                <a:sym typeface="Wingdings"/>
              </a:rPr>
              <a:t>v</a:t>
            </a:r>
            <a:r>
              <a:rPr lang="es-ES" dirty="0" smtClean="0">
                <a:sym typeface="Wingdings"/>
              </a:rPr>
              <a:t> con respecto a </a:t>
            </a:r>
            <a:r>
              <a:rPr lang="es-ES" i="1" dirty="0" smtClean="0">
                <a:sym typeface="Wingdings"/>
              </a:rPr>
              <a:t>O</a:t>
            </a:r>
            <a:r>
              <a:rPr lang="es-ES" dirty="0" smtClean="0">
                <a:sym typeface="Wingdings"/>
              </a:rPr>
              <a:t>?</a:t>
            </a:r>
            <a:endParaRPr lang="es-ES" dirty="0"/>
          </a:p>
        </p:txBody>
      </p:sp>
      <mc:AlternateContent xmlns:mc="http://schemas.openxmlformats.org/markup-compatibility/2006" xmlns:a14="http://schemas.microsoft.com/office/drawing/2010/main">
        <mc:Choice Requires="a14">
          <p:sp>
            <p:nvSpPr>
              <p:cNvPr id="12" name="10 CuadroTexto"/>
              <p:cNvSpPr txBox="1"/>
              <p:nvPr/>
            </p:nvSpPr>
            <p:spPr>
              <a:xfrm>
                <a:off x="2711735" y="2693346"/>
                <a:ext cx="4202304" cy="960135"/>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r>
                        <a:rPr lang="es-ES" i="1">
                          <a:latin typeface="Cambria Math" panose="02040503050406030204" pitchFamily="18" charset="0"/>
                        </a:rPr>
                        <m:t>′</m:t>
                      </m:r>
                      <m:r>
                        <a:rPr lang="es-ES" b="0" i="1" smtClean="0">
                          <a:latin typeface="Cambria Math"/>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𝑥</m:t>
                              </m:r>
                            </m:sub>
                          </m:sSub>
                          <m:r>
                            <a:rPr lang="es-ES" i="1">
                              <a:latin typeface="Cambria Math"/>
                              <a:ea typeface="Cambria Math"/>
                            </a:rPr>
                            <m:t>−</m:t>
                          </m:r>
                          <m:r>
                            <a:rPr lang="es-ES" i="1">
                              <a:latin typeface="Cambria Math"/>
                              <a:ea typeface="Cambria Math"/>
                            </a:rPr>
                            <m:t>𝑣</m:t>
                          </m:r>
                        </m:num>
                        <m:den>
                          <m:r>
                            <a:rPr lang="es-ES" b="0" i="1" smtClean="0">
                              <a:latin typeface="Cambria Math"/>
                            </a:rPr>
                            <m:t>1</m:t>
                          </m:r>
                          <m:r>
                            <a:rPr lang="es-ES" i="1">
                              <a:latin typeface="Cambria Math"/>
                              <a:ea typeface="Cambria Math"/>
                            </a:rPr>
                            <m:t>−</m:t>
                          </m:r>
                          <m:f>
                            <m:fPr>
                              <m:ctrlPr>
                                <a:rPr lang="es-ES" i="1">
                                  <a:latin typeface="Cambria Math" panose="02040503050406030204" pitchFamily="18" charset="0"/>
                                  <a:ea typeface="Cambria Math"/>
                                </a:rPr>
                              </m:ctrlPr>
                            </m:fPr>
                            <m:num>
                              <m:r>
                                <a:rPr lang="es-ES" i="1">
                                  <a:latin typeface="Cambria Math"/>
                                  <a:ea typeface="Cambria Math"/>
                                </a:rPr>
                                <m:t>𝑣</m:t>
                              </m:r>
                            </m:num>
                            <m:den>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den>
                          </m:f>
                          <m:sSub>
                            <m:sSubPr>
                              <m:ctrlPr>
                                <a:rPr lang="es-ES" i="1" smtClean="0">
                                  <a:latin typeface="Cambria Math" panose="02040503050406030204" pitchFamily="18" charset="0"/>
                                  <a:ea typeface="Cambria Math"/>
                                </a:rPr>
                              </m:ctrlPr>
                            </m:sSubPr>
                            <m:e>
                              <m:r>
                                <a:rPr lang="es-ES" b="0" i="1" smtClean="0">
                                  <a:latin typeface="Cambria Math"/>
                                  <a:ea typeface="Cambria Math"/>
                                </a:rPr>
                                <m:t>𝑣</m:t>
                              </m:r>
                            </m:e>
                            <m:sub>
                              <m:r>
                                <a:rPr lang="es-ES" b="0" i="1" smtClean="0">
                                  <a:latin typeface="Cambria Math"/>
                                  <a:ea typeface="Cambria Math"/>
                                </a:rPr>
                                <m:t>𝑥</m:t>
                              </m:r>
                            </m:sub>
                          </m:sSub>
                        </m:den>
                      </m:f>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𝑐</m:t>
                          </m:r>
                          <m:r>
                            <a:rPr lang="es-ES" b="0" i="1" smtClean="0">
                              <a:latin typeface="Cambria Math"/>
                            </a:rPr>
                            <m:t>−</m:t>
                          </m:r>
                          <m:r>
                            <a:rPr lang="es-ES" b="0" i="1" smtClean="0">
                              <a:latin typeface="Cambria Math"/>
                            </a:rPr>
                            <m:t>𝑣</m:t>
                          </m:r>
                        </m:num>
                        <m:den>
                          <m:r>
                            <a:rPr lang="es-ES" b="0" i="1" smtClean="0">
                              <a:latin typeface="Cambria Math"/>
                            </a:rPr>
                            <m:t>1−</m:t>
                          </m:r>
                          <m:f>
                            <m:fPr>
                              <m:ctrlPr>
                                <a:rPr lang="es-ES" b="0" i="1" smtClean="0">
                                  <a:latin typeface="Cambria Math" panose="02040503050406030204" pitchFamily="18" charset="0"/>
                                </a:rPr>
                              </m:ctrlPr>
                            </m:fPr>
                            <m:num>
                              <m:r>
                                <a:rPr lang="es-ES" b="0" i="1" smtClean="0">
                                  <a:latin typeface="Cambria Math"/>
                                </a:rPr>
                                <m:t>𝑣</m:t>
                              </m:r>
                            </m:num>
                            <m:den>
                              <m:r>
                                <a:rPr lang="es-ES" b="0" i="1" smtClean="0">
                                  <a:latin typeface="Cambria Math"/>
                                </a:rPr>
                                <m:t>𝑐</m:t>
                              </m:r>
                            </m:den>
                          </m:f>
                        </m:den>
                      </m:f>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𝑐</m:t>
                          </m:r>
                          <m:d>
                            <m:dPr>
                              <m:ctrlPr>
                                <a:rPr lang="es-ES" b="0" i="1" smtClean="0">
                                  <a:latin typeface="Cambria Math" panose="02040503050406030204" pitchFamily="18" charset="0"/>
                                </a:rPr>
                              </m:ctrlPr>
                            </m:dPr>
                            <m:e>
                              <m:r>
                                <a:rPr lang="es-ES" b="0" i="1" smtClean="0">
                                  <a:latin typeface="Cambria Math"/>
                                </a:rPr>
                                <m:t>1−</m:t>
                              </m:r>
                              <m:f>
                                <m:fPr>
                                  <m:ctrlPr>
                                    <a:rPr lang="es-ES" b="0" i="1" smtClean="0">
                                      <a:latin typeface="Cambria Math" panose="02040503050406030204" pitchFamily="18" charset="0"/>
                                    </a:rPr>
                                  </m:ctrlPr>
                                </m:fPr>
                                <m:num>
                                  <m:r>
                                    <a:rPr lang="es-ES" b="0" i="1" smtClean="0">
                                      <a:latin typeface="Cambria Math"/>
                                    </a:rPr>
                                    <m:t>𝑣</m:t>
                                  </m:r>
                                </m:num>
                                <m:den>
                                  <m:r>
                                    <a:rPr lang="es-ES" b="0" i="1" smtClean="0">
                                      <a:latin typeface="Cambria Math"/>
                                    </a:rPr>
                                    <m:t>𝑐</m:t>
                                  </m:r>
                                </m:den>
                              </m:f>
                            </m:e>
                          </m:d>
                        </m:num>
                        <m:den>
                          <m:r>
                            <a:rPr lang="es-ES" i="1">
                              <a:latin typeface="Cambria Math"/>
                            </a:rPr>
                            <m:t>1−</m:t>
                          </m:r>
                          <m:f>
                            <m:fPr>
                              <m:ctrlPr>
                                <a:rPr lang="es-ES" i="1">
                                  <a:latin typeface="Cambria Math" panose="02040503050406030204" pitchFamily="18" charset="0"/>
                                </a:rPr>
                              </m:ctrlPr>
                            </m:fPr>
                            <m:num>
                              <m:r>
                                <a:rPr lang="es-ES" i="1">
                                  <a:latin typeface="Cambria Math"/>
                                </a:rPr>
                                <m:t>𝑣</m:t>
                              </m:r>
                            </m:num>
                            <m:den>
                              <m:r>
                                <a:rPr lang="es-ES" i="1">
                                  <a:latin typeface="Cambria Math"/>
                                </a:rPr>
                                <m:t>𝑐</m:t>
                              </m:r>
                            </m:den>
                          </m:f>
                        </m:den>
                      </m:f>
                      <m:r>
                        <a:rPr lang="es-ES" b="0" i="1" smtClean="0">
                          <a:latin typeface="Cambria Math"/>
                        </a:rPr>
                        <m:t>=</m:t>
                      </m:r>
                      <m:r>
                        <a:rPr lang="es-ES" b="0" i="1" smtClean="0">
                          <a:latin typeface="Cambria Math"/>
                        </a:rPr>
                        <m:t>𝑐</m:t>
                      </m:r>
                    </m:oMath>
                  </m:oMathPara>
                </a14:m>
                <a:endParaRPr lang="es-ES" dirty="0"/>
              </a:p>
            </p:txBody>
          </p:sp>
        </mc:Choice>
        <mc:Fallback xmlns="">
          <p:sp>
            <p:nvSpPr>
              <p:cNvPr id="12" name="10 CuadroTexto"/>
              <p:cNvSpPr txBox="1">
                <a:spLocks noRot="1" noChangeAspect="1" noMove="1" noResize="1" noEditPoints="1" noAdjustHandles="1" noChangeArrowheads="1" noChangeShapeType="1" noTextEdit="1"/>
              </p:cNvSpPr>
              <p:nvPr/>
            </p:nvSpPr>
            <p:spPr>
              <a:xfrm>
                <a:off x="2711735" y="2693346"/>
                <a:ext cx="4202304" cy="960135"/>
              </a:xfrm>
              <a:prstGeom prst="rect">
                <a:avLst/>
              </a:prstGeom>
              <a:blipFill>
                <a:blip r:embed="rId4"/>
                <a:stretch>
                  <a:fillRect/>
                </a:stretch>
              </a:blipFill>
              <a:effectLst/>
            </p:spPr>
            <p:txBody>
              <a:bodyPr/>
              <a:lstStyle/>
              <a:p>
                <a:r>
                  <a:rPr lang="es-ES">
                    <a:noFill/>
                  </a:rPr>
                  <a:t> </a:t>
                </a:r>
              </a:p>
            </p:txBody>
          </p:sp>
        </mc:Fallback>
      </mc:AlternateContent>
      <p:sp>
        <p:nvSpPr>
          <p:cNvPr id="13" name="5 CuadroTexto"/>
          <p:cNvSpPr txBox="1"/>
          <p:nvPr/>
        </p:nvSpPr>
        <p:spPr>
          <a:xfrm>
            <a:off x="557662" y="3705557"/>
            <a:ext cx="3589361"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La paradoja de c + c = c</a:t>
            </a:r>
            <a:endParaRPr lang="es-ES" b="1" dirty="0">
              <a:solidFill>
                <a:srgbClr val="00B0F0"/>
              </a:solidFill>
            </a:endParaRPr>
          </a:p>
        </p:txBody>
      </p:sp>
      <p:sp>
        <p:nvSpPr>
          <p:cNvPr id="19" name="13 CuadroTexto"/>
          <p:cNvSpPr txBox="1"/>
          <p:nvPr/>
        </p:nvSpPr>
        <p:spPr>
          <a:xfrm>
            <a:off x="532639" y="4089970"/>
            <a:ext cx="8407021" cy="1200329"/>
          </a:xfrm>
          <a:prstGeom prst="rect">
            <a:avLst/>
          </a:prstGeom>
          <a:noFill/>
        </p:spPr>
        <p:txBody>
          <a:bodyPr wrap="square" rtlCol="0">
            <a:spAutoFit/>
          </a:bodyPr>
          <a:lstStyle/>
          <a:p>
            <a:pPr marL="355600" indent="-355600" algn="just">
              <a:buFont typeface="Wingdings"/>
              <a:buChar char="F"/>
            </a:pPr>
            <a:r>
              <a:rPr lang="es-ES" dirty="0" smtClean="0">
                <a:sym typeface="Wingdings"/>
              </a:rPr>
              <a:t>Supongamos que un cuerpo se desplaza con respecto a </a:t>
            </a:r>
            <a:r>
              <a:rPr lang="es-ES" i="1" dirty="0" smtClean="0">
                <a:sym typeface="Wingdings"/>
              </a:rPr>
              <a:t>O’</a:t>
            </a:r>
            <a:r>
              <a:rPr lang="es-ES" dirty="0" smtClean="0">
                <a:sym typeface="Wingdings"/>
              </a:rPr>
              <a:t> a la velocidad de la luz, </a:t>
            </a:r>
            <a:r>
              <a:rPr lang="es-ES" i="1" dirty="0" smtClean="0">
                <a:sym typeface="Wingdings"/>
              </a:rPr>
              <a:t>c</a:t>
            </a:r>
            <a:r>
              <a:rPr lang="es-ES" dirty="0" smtClean="0">
                <a:sym typeface="Wingdings"/>
              </a:rPr>
              <a:t>.</a:t>
            </a:r>
          </a:p>
          <a:p>
            <a:pPr marL="355600" indent="-355600" algn="just">
              <a:buFont typeface="Wingdings"/>
              <a:buChar char="F"/>
            </a:pPr>
            <a:r>
              <a:rPr lang="es-ES" dirty="0" smtClean="0">
                <a:sym typeface="Wingdings"/>
              </a:rPr>
              <a:t>¿Con qué velocidad se moverá en relación a </a:t>
            </a:r>
            <a:r>
              <a:rPr lang="es-ES" i="1" dirty="0" smtClean="0">
                <a:sym typeface="Wingdings"/>
              </a:rPr>
              <a:t>O </a:t>
            </a:r>
            <a:r>
              <a:rPr lang="es-ES" dirty="0" smtClean="0">
                <a:sym typeface="Wingdings"/>
              </a:rPr>
              <a:t>si la velocidad de </a:t>
            </a:r>
            <a:r>
              <a:rPr lang="es-ES" i="1" dirty="0" smtClean="0">
                <a:sym typeface="Wingdings"/>
              </a:rPr>
              <a:t>O’</a:t>
            </a:r>
            <a:r>
              <a:rPr lang="es-ES" dirty="0">
                <a:sym typeface="Wingdings"/>
              </a:rPr>
              <a:t> </a:t>
            </a:r>
            <a:r>
              <a:rPr lang="es-ES" dirty="0" smtClean="0">
                <a:sym typeface="Wingdings"/>
              </a:rPr>
              <a:t>es </a:t>
            </a:r>
            <a:r>
              <a:rPr lang="es-ES" i="1" dirty="0">
                <a:sym typeface="Wingdings"/>
              </a:rPr>
              <a:t>c</a:t>
            </a:r>
            <a:r>
              <a:rPr lang="es-ES" dirty="0" smtClean="0">
                <a:sym typeface="Wingdings"/>
              </a:rPr>
              <a:t> con respecto a </a:t>
            </a:r>
            <a:r>
              <a:rPr lang="es-ES" i="1" dirty="0" smtClean="0">
                <a:sym typeface="Wingdings"/>
              </a:rPr>
              <a:t>O</a:t>
            </a:r>
            <a:r>
              <a:rPr lang="es-ES" dirty="0" smtClean="0">
                <a:sym typeface="Wingdings"/>
              </a:rPr>
              <a:t>?</a:t>
            </a:r>
            <a:endParaRPr lang="es-ES" dirty="0"/>
          </a:p>
        </p:txBody>
      </p:sp>
      <mc:AlternateContent xmlns:mc="http://schemas.openxmlformats.org/markup-compatibility/2006" xmlns:a14="http://schemas.microsoft.com/office/drawing/2010/main">
        <mc:Choice Requires="a14">
          <p:sp>
            <p:nvSpPr>
              <p:cNvPr id="20" name="14 CuadroTexto"/>
              <p:cNvSpPr txBox="1"/>
              <p:nvPr/>
            </p:nvSpPr>
            <p:spPr>
              <a:xfrm>
                <a:off x="980743" y="5425174"/>
                <a:ext cx="3613105" cy="823110"/>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𝑥</m:t>
                          </m:r>
                        </m:sub>
                      </m:sSub>
                      <m:r>
                        <a:rPr lang="es-ES" b="0" i="1" smtClean="0">
                          <a:latin typeface="Cambria Math"/>
                        </a:rPr>
                        <m:t>=</m:t>
                      </m:r>
                      <m:f>
                        <m:fPr>
                          <m:ctrlPr>
                            <a:rPr lang="es-ES" b="0" i="1" smtClean="0">
                              <a:latin typeface="Cambria Math" panose="02040503050406030204" pitchFamily="18" charset="0"/>
                            </a:rPr>
                          </m:ctrlPr>
                        </m:fPr>
                        <m:num>
                          <m:sSubSup>
                            <m:sSubSupPr>
                              <m:ctrlPr>
                                <a:rPr lang="es-ES" b="0" i="1" smtClean="0">
                                  <a:latin typeface="Cambria Math" panose="02040503050406030204" pitchFamily="18" charset="0"/>
                                </a:rPr>
                              </m:ctrlPr>
                            </m:sSubSupPr>
                            <m:e>
                              <m:r>
                                <a:rPr lang="es-ES" b="0" i="1" smtClean="0">
                                  <a:latin typeface="Cambria Math"/>
                                </a:rPr>
                                <m:t>𝑣</m:t>
                              </m:r>
                            </m:e>
                            <m:sub>
                              <m:r>
                                <a:rPr lang="es-ES" b="0" i="1" smtClean="0">
                                  <a:latin typeface="Cambria Math"/>
                                </a:rPr>
                                <m:t>𝑥</m:t>
                              </m:r>
                            </m:sub>
                            <m:sup>
                              <m:r>
                                <a:rPr lang="es-ES" b="0" i="1" smtClean="0">
                                  <a:latin typeface="Cambria Math"/>
                                </a:rPr>
                                <m:t>′</m:t>
                              </m:r>
                            </m:sup>
                          </m:sSubSup>
                          <m:r>
                            <a:rPr lang="es-ES" b="0" i="1" smtClean="0">
                              <a:latin typeface="Cambria Math"/>
                            </a:rPr>
                            <m:t>+</m:t>
                          </m:r>
                          <m:r>
                            <a:rPr lang="es-ES" i="1">
                              <a:latin typeface="Cambria Math"/>
                              <a:ea typeface="Cambria Math"/>
                            </a:rPr>
                            <m:t>𝑣</m:t>
                          </m:r>
                        </m:num>
                        <m:den>
                          <m:r>
                            <a:rPr lang="es-ES" b="0" i="1" smtClean="0">
                              <a:latin typeface="Cambria Math"/>
                            </a:rPr>
                            <m:t>1+</m:t>
                          </m:r>
                          <m:f>
                            <m:fPr>
                              <m:ctrlPr>
                                <a:rPr lang="es-ES" i="1">
                                  <a:latin typeface="Cambria Math" panose="02040503050406030204" pitchFamily="18" charset="0"/>
                                  <a:ea typeface="Cambria Math"/>
                                </a:rPr>
                              </m:ctrlPr>
                            </m:fPr>
                            <m:num>
                              <m:r>
                                <a:rPr lang="es-ES" i="1">
                                  <a:latin typeface="Cambria Math"/>
                                  <a:ea typeface="Cambria Math"/>
                                </a:rPr>
                                <m:t>𝑣</m:t>
                              </m:r>
                            </m:num>
                            <m:den>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den>
                          </m:f>
                          <m:sSub>
                            <m:sSubPr>
                              <m:ctrlPr>
                                <a:rPr lang="es-ES" i="1" smtClean="0">
                                  <a:latin typeface="Cambria Math" panose="02040503050406030204" pitchFamily="18" charset="0"/>
                                  <a:ea typeface="Cambria Math"/>
                                </a:rPr>
                              </m:ctrlPr>
                            </m:sSubPr>
                            <m:e>
                              <m:r>
                                <a:rPr lang="es-ES" b="0" i="1" smtClean="0">
                                  <a:latin typeface="Cambria Math"/>
                                  <a:ea typeface="Cambria Math"/>
                                </a:rPr>
                                <m:t>𝑣</m:t>
                              </m:r>
                            </m:e>
                            <m:sub>
                              <m:r>
                                <a:rPr lang="es-ES" b="0" i="1" smtClean="0">
                                  <a:latin typeface="Cambria Math"/>
                                  <a:ea typeface="Cambria Math"/>
                                </a:rPr>
                                <m:t>𝑥</m:t>
                              </m:r>
                            </m:sub>
                          </m:sSub>
                          <m:r>
                            <a:rPr lang="es-ES" b="0" i="1" smtClean="0">
                              <a:latin typeface="Cambria Math"/>
                              <a:ea typeface="Cambria Math"/>
                            </a:rPr>
                            <m:t>′</m:t>
                          </m:r>
                        </m:den>
                      </m:f>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𝑐</m:t>
                          </m:r>
                          <m:r>
                            <a:rPr lang="es-ES" b="0" i="1" smtClean="0">
                              <a:latin typeface="Cambria Math"/>
                            </a:rPr>
                            <m:t>+</m:t>
                          </m:r>
                          <m:r>
                            <a:rPr lang="es-ES" b="0" i="1" smtClean="0">
                              <a:latin typeface="Cambria Math"/>
                            </a:rPr>
                            <m:t>𝑐</m:t>
                          </m:r>
                        </m:num>
                        <m:den>
                          <m:r>
                            <a:rPr lang="es-ES" b="0" i="1" smtClean="0">
                              <a:latin typeface="Cambria Math"/>
                            </a:rPr>
                            <m:t>1+</m:t>
                          </m:r>
                          <m:f>
                            <m:fPr>
                              <m:ctrlPr>
                                <a:rPr lang="es-ES" b="0" i="1" smtClean="0">
                                  <a:latin typeface="Cambria Math" panose="02040503050406030204" pitchFamily="18" charset="0"/>
                                </a:rPr>
                              </m:ctrlPr>
                            </m:fPr>
                            <m:num>
                              <m:r>
                                <a:rPr lang="es-ES" b="0" i="1" smtClean="0">
                                  <a:latin typeface="Cambria Math"/>
                                </a:rPr>
                                <m:t>𝑐</m:t>
                              </m:r>
                            </m:num>
                            <m:den>
                              <m:r>
                                <a:rPr lang="es-ES" b="0" i="1" smtClean="0">
                                  <a:latin typeface="Cambria Math"/>
                                </a:rPr>
                                <m:t>𝑐</m:t>
                              </m:r>
                            </m:den>
                          </m:f>
                        </m:den>
                      </m:f>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2</m:t>
                          </m:r>
                          <m:r>
                            <a:rPr lang="es-ES" b="0" i="1" smtClean="0">
                              <a:latin typeface="Cambria Math"/>
                            </a:rPr>
                            <m:t>𝑐</m:t>
                          </m:r>
                        </m:num>
                        <m:den>
                          <m:r>
                            <a:rPr lang="es-ES" b="0" i="1" smtClean="0">
                              <a:latin typeface="Cambria Math"/>
                            </a:rPr>
                            <m:t>2</m:t>
                          </m:r>
                        </m:den>
                      </m:f>
                      <m:r>
                        <a:rPr lang="es-ES" b="0" i="1" smtClean="0">
                          <a:latin typeface="Cambria Math"/>
                        </a:rPr>
                        <m:t>=</m:t>
                      </m:r>
                      <m:r>
                        <a:rPr lang="es-ES" b="0" i="1" smtClean="0">
                          <a:latin typeface="Cambria Math"/>
                        </a:rPr>
                        <m:t>𝑐</m:t>
                      </m:r>
                    </m:oMath>
                  </m:oMathPara>
                </a14:m>
                <a:endParaRPr lang="es-ES" dirty="0"/>
              </a:p>
            </p:txBody>
          </p:sp>
        </mc:Choice>
        <mc:Fallback xmlns="">
          <p:sp>
            <p:nvSpPr>
              <p:cNvPr id="20" name="14 CuadroTexto"/>
              <p:cNvSpPr txBox="1">
                <a:spLocks noRot="1" noChangeAspect="1" noMove="1" noResize="1" noEditPoints="1" noAdjustHandles="1" noChangeArrowheads="1" noChangeShapeType="1" noTextEdit="1"/>
              </p:cNvSpPr>
              <p:nvPr/>
            </p:nvSpPr>
            <p:spPr>
              <a:xfrm>
                <a:off x="980743" y="5425174"/>
                <a:ext cx="3613105" cy="823110"/>
              </a:xfrm>
              <a:prstGeom prst="rect">
                <a:avLst/>
              </a:prstGeom>
              <a:blipFill>
                <a:blip r:embed="rId5"/>
                <a:stretch>
                  <a:fillRect/>
                </a:stretch>
              </a:blipFill>
              <a:effectLst/>
            </p:spPr>
            <p:txBody>
              <a:bodyPr/>
              <a:lstStyle/>
              <a:p>
                <a:r>
                  <a:rPr lang="es-ES">
                    <a:noFill/>
                  </a:rPr>
                  <a:t> </a:t>
                </a:r>
              </a:p>
            </p:txBody>
          </p:sp>
        </mc:Fallback>
      </mc:AlternateContent>
      <p:sp>
        <p:nvSpPr>
          <p:cNvPr id="21" name="9 CuadroTexto"/>
          <p:cNvSpPr txBox="1"/>
          <p:nvPr/>
        </p:nvSpPr>
        <p:spPr>
          <a:xfrm>
            <a:off x="4679288" y="5083981"/>
            <a:ext cx="4148918" cy="147732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a:buChar char=""/>
            </a:pPr>
            <a:r>
              <a:rPr lang="es-ES" dirty="0" smtClean="0">
                <a:sym typeface="Wingdings"/>
              </a:rPr>
              <a:t>La velocidad de la luz en el vacío, c es la misma para todos sistemas de referencia inerciales.</a:t>
            </a:r>
          </a:p>
          <a:p>
            <a:pPr marL="285750" indent="-285750">
              <a:buFont typeface="Wingdings"/>
              <a:buChar char=""/>
            </a:pPr>
            <a:r>
              <a:rPr lang="es-ES" dirty="0" smtClean="0">
                <a:sym typeface="Wingdings"/>
              </a:rPr>
              <a:t>La velocidad de la luz constituye un límite insalvable.</a:t>
            </a:r>
          </a:p>
        </p:txBody>
      </p:sp>
    </p:spTree>
    <p:controls>
      <mc:AlternateContent xmlns:mc="http://schemas.openxmlformats.org/markup-compatibility/2006">
        <mc:Choice xmlns:v="urn:schemas-microsoft-com:vml" Requires="v">
          <p:control spid="8200" r:id="rId2" imgW="12600" imgH="12600"/>
        </mc:Choice>
        <mc:Fallback>
          <p:control r:id="rId2" imgW="12600" imgH="12600">
            <p:pic>
              <p:nvPicPr>
                <p:cNvPr id="22" name="ShockwaveFlash2"/>
                <p:cNvPicPr preferRelativeResize="0">
                  <a:picLocks noChangeArrowheads="1" noChangeShapeType="1"/>
                </p:cNvPicPr>
                <p:nvPr/>
              </p:nvPicPr>
              <p:blipFill>
                <a:blip r:embed="rId6"/>
                <a:srcRect/>
                <a:stretch>
                  <a:fillRect/>
                </a:stretch>
              </p:blipFill>
              <p:spPr bwMode="auto">
                <a:xfrm>
                  <a:off x="4686584" y="3511550"/>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78104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563090" y="571311"/>
            <a:ext cx="4580910" cy="246221"/>
          </a:xfrm>
          <a:prstGeom prst="rect">
            <a:avLst/>
          </a:prstGeom>
          <a:noFill/>
        </p:spPr>
        <p:txBody>
          <a:bodyPr wrap="square" lIns="0" tIns="0" rIns="0" bIns="0" rtlCol="0">
            <a:spAutoFit/>
          </a:bodyPr>
          <a:lstStyle/>
          <a:p>
            <a:r>
              <a:rPr lang="es-ES" sz="1600" b="1" dirty="0">
                <a:solidFill>
                  <a:schemeClr val="bg1"/>
                </a:solidFill>
              </a:rPr>
              <a:t>6</a:t>
            </a:r>
            <a:r>
              <a:rPr lang="es-ES" sz="1600" b="1" dirty="0" smtClean="0">
                <a:solidFill>
                  <a:schemeClr val="bg1"/>
                </a:solidFill>
              </a:rPr>
              <a:t>. Principios de la dinámica a la luz relatividad</a:t>
            </a:r>
            <a:endParaRPr lang="es-ES" sz="1600" b="1" dirty="0">
              <a:solidFill>
                <a:schemeClr val="bg1"/>
              </a:solidFill>
            </a:endParaRPr>
          </a:p>
        </p:txBody>
      </p:sp>
      <p:sp>
        <p:nvSpPr>
          <p:cNvPr id="4" name="15 CuadroTexto"/>
          <p:cNvSpPr txBox="1"/>
          <p:nvPr/>
        </p:nvSpPr>
        <p:spPr>
          <a:xfrm>
            <a:off x="313899" y="907592"/>
            <a:ext cx="8420668" cy="369332"/>
          </a:xfrm>
          <a:prstGeom prst="rect">
            <a:avLst/>
          </a:prstGeom>
          <a:noFill/>
        </p:spPr>
        <p:txBody>
          <a:bodyPr wrap="square" rtlCol="0">
            <a:spAutoFit/>
          </a:bodyPr>
          <a:lstStyle/>
          <a:p>
            <a:pPr marL="450850" indent="-450850" algn="just"/>
            <a:r>
              <a:rPr lang="es-ES" b="1" dirty="0" smtClean="0">
                <a:solidFill>
                  <a:srgbClr val="002060"/>
                </a:solidFill>
              </a:rPr>
              <a:t>6.1. Masa y momento relativistas</a:t>
            </a:r>
            <a:endParaRPr lang="es-ES" b="1" dirty="0">
              <a:solidFill>
                <a:srgbClr val="002060"/>
              </a:solidFill>
            </a:endParaRPr>
          </a:p>
        </p:txBody>
      </p:sp>
      <p:sp>
        <p:nvSpPr>
          <p:cNvPr id="5" name="6 CuadroTexto"/>
          <p:cNvSpPr txBox="1"/>
          <p:nvPr/>
        </p:nvSpPr>
        <p:spPr>
          <a:xfrm>
            <a:off x="350291" y="1345616"/>
            <a:ext cx="8352431" cy="4524315"/>
          </a:xfrm>
          <a:prstGeom prst="rect">
            <a:avLst/>
          </a:prstGeom>
          <a:noFill/>
        </p:spPr>
        <p:txBody>
          <a:bodyPr wrap="square" rtlCol="0">
            <a:spAutoFit/>
          </a:bodyPr>
          <a:lstStyle/>
          <a:p>
            <a:pPr marL="355600" indent="-355600" algn="just">
              <a:buFont typeface="Wingdings"/>
              <a:buChar char="F"/>
            </a:pPr>
            <a:r>
              <a:rPr lang="es-ES" dirty="0" smtClean="0">
                <a:sym typeface="Wingdings"/>
              </a:rPr>
              <a:t>Según la segunda ley de Newton: </a:t>
            </a:r>
          </a:p>
          <a:p>
            <a:pPr marL="355600" indent="-355600" algn="just">
              <a:buFont typeface="Wingdings"/>
              <a:buChar char="F"/>
            </a:pPr>
            <a:endParaRPr lang="es-ES" dirty="0" smtClean="0">
              <a:sym typeface="Wingdings"/>
            </a:endParaRPr>
          </a:p>
          <a:p>
            <a:pPr marL="355600" indent="-355600" algn="just"/>
            <a:r>
              <a:rPr lang="es-ES" dirty="0" smtClean="0">
                <a:sym typeface="Wingdings"/>
              </a:rPr>
              <a:t>	la acción continuada de una fuerza produce una aceleración.</a:t>
            </a:r>
          </a:p>
          <a:p>
            <a:pPr marL="355600" indent="-355600" algn="just">
              <a:buFont typeface="Wingdings"/>
              <a:buChar char="F"/>
            </a:pPr>
            <a:r>
              <a:rPr lang="es-ES" dirty="0" smtClean="0">
                <a:sym typeface="Wingdings"/>
              </a:rPr>
              <a:t>Si imponemos un límite a la velocidad, </a:t>
            </a:r>
            <a:r>
              <a:rPr lang="es-ES" i="1" dirty="0" smtClean="0">
                <a:sym typeface="Wingdings"/>
              </a:rPr>
              <a:t>c</a:t>
            </a:r>
            <a:r>
              <a:rPr lang="es-ES" dirty="0" smtClean="0">
                <a:sym typeface="Wingdings"/>
              </a:rPr>
              <a:t>, la acción continuada de la fuerza ya no produce aceleración, lo cual solo puede explicarse si suponemos que </a:t>
            </a:r>
            <a:r>
              <a:rPr lang="es-ES" b="1" dirty="0" smtClean="0">
                <a:sym typeface="Wingdings"/>
              </a:rPr>
              <a:t>la masa se incrementa con la velocidad</a:t>
            </a:r>
            <a:r>
              <a:rPr lang="es-ES" dirty="0" smtClean="0">
                <a:sym typeface="Wingdings"/>
              </a:rPr>
              <a:t>.</a:t>
            </a:r>
          </a:p>
          <a:p>
            <a:pPr marL="355600" indent="-355600" algn="just">
              <a:buFont typeface="Wingdings"/>
              <a:buChar char="F"/>
            </a:pPr>
            <a:r>
              <a:rPr lang="es-ES" dirty="0" smtClean="0">
                <a:sym typeface="Wingdings"/>
              </a:rPr>
              <a:t>La expresión de la masa debe cumplir dos condiciones:</a:t>
            </a:r>
          </a:p>
          <a:p>
            <a:pPr marL="723900" indent="-368300" algn="just"/>
            <a:r>
              <a:rPr lang="es-ES" dirty="0" smtClean="0">
                <a:sym typeface="Wingdings"/>
              </a:rPr>
              <a:t>	La </a:t>
            </a:r>
            <a:r>
              <a:rPr lang="es-ES" b="1" dirty="0" smtClean="0">
                <a:sym typeface="Wingdings"/>
              </a:rPr>
              <a:t>masa relativista </a:t>
            </a:r>
            <a:r>
              <a:rPr lang="es-ES" dirty="0" smtClean="0">
                <a:sym typeface="Wingdings"/>
              </a:rPr>
              <a:t>debe alcanzar el valor infinito cuando </a:t>
            </a:r>
            <a:r>
              <a:rPr lang="es-ES" i="1" dirty="0" smtClean="0">
                <a:sym typeface="Wingdings"/>
              </a:rPr>
              <a:t>v = c</a:t>
            </a:r>
            <a:r>
              <a:rPr lang="es-ES" dirty="0" smtClean="0">
                <a:sym typeface="Wingdings"/>
              </a:rPr>
              <a:t>.</a:t>
            </a:r>
          </a:p>
          <a:p>
            <a:pPr marL="723900" indent="-368300" algn="just">
              <a:buFont typeface="Wingdings"/>
              <a:buChar char=""/>
            </a:pPr>
            <a:r>
              <a:rPr lang="es-ES" dirty="0" smtClean="0">
                <a:sym typeface="Wingdings"/>
              </a:rPr>
              <a:t>La </a:t>
            </a:r>
            <a:r>
              <a:rPr lang="es-ES" b="1" dirty="0" smtClean="0">
                <a:sym typeface="Wingdings"/>
              </a:rPr>
              <a:t>masa relativista </a:t>
            </a:r>
            <a:r>
              <a:rPr lang="es-ES" dirty="0" smtClean="0">
                <a:sym typeface="Wingdings"/>
              </a:rPr>
              <a:t>debe coincidir con la del cuerpo medida en reposo relativo cuando </a:t>
            </a:r>
            <a:r>
              <a:rPr lang="es-ES" i="1" dirty="0" smtClean="0">
                <a:sym typeface="Wingdings"/>
              </a:rPr>
              <a:t>v = 0 </a:t>
            </a:r>
            <a:r>
              <a:rPr lang="es-ES" dirty="0" smtClean="0">
                <a:sym typeface="Wingdings"/>
              </a:rPr>
              <a:t>(</a:t>
            </a:r>
            <a:r>
              <a:rPr lang="es-ES" i="1" dirty="0" smtClean="0">
                <a:sym typeface="Wingdings"/>
              </a:rPr>
              <a:t>m</a:t>
            </a:r>
            <a:r>
              <a:rPr lang="es-ES" i="1" baseline="-25000" dirty="0" smtClean="0">
                <a:sym typeface="Wingdings"/>
              </a:rPr>
              <a:t>0</a:t>
            </a:r>
            <a:r>
              <a:rPr lang="es-ES" dirty="0" smtClean="0">
                <a:sym typeface="Wingdings"/>
              </a:rPr>
              <a:t>).</a:t>
            </a:r>
          </a:p>
          <a:p>
            <a:pPr algn="just"/>
            <a:endParaRPr lang="es-ES" dirty="0">
              <a:sym typeface="Wingdings"/>
            </a:endParaRPr>
          </a:p>
          <a:p>
            <a:pPr algn="just"/>
            <a:endParaRPr lang="es-ES" dirty="0" smtClean="0">
              <a:sym typeface="Wingdings"/>
            </a:endParaRPr>
          </a:p>
          <a:p>
            <a:pPr algn="just"/>
            <a:endParaRPr lang="es-ES" dirty="0">
              <a:sym typeface="Wingdings"/>
            </a:endParaRPr>
          </a:p>
          <a:p>
            <a:pPr algn="just"/>
            <a:endParaRPr lang="es-ES" dirty="0" smtClean="0">
              <a:sym typeface="Wingdings"/>
            </a:endParaRPr>
          </a:p>
          <a:p>
            <a:pPr algn="just"/>
            <a:endParaRPr lang="es-ES" dirty="0">
              <a:sym typeface="Wingdings"/>
            </a:endParaRPr>
          </a:p>
          <a:p>
            <a:pPr marL="355600" indent="-355600" algn="just"/>
            <a:r>
              <a:rPr lang="es-ES" dirty="0" smtClean="0">
                <a:sym typeface="Wingdings"/>
              </a:rPr>
              <a:t>	Consecuentemente, el momento lineal relativista:</a:t>
            </a:r>
            <a:endParaRPr lang="es-ES" dirty="0">
              <a:sym typeface="Wingdings"/>
            </a:endParaRPr>
          </a:p>
        </p:txBody>
      </p:sp>
      <mc:AlternateContent xmlns:mc="http://schemas.openxmlformats.org/markup-compatibility/2006" xmlns:a14="http://schemas.microsoft.com/office/drawing/2010/main">
        <mc:Choice Requires="a14">
          <p:sp>
            <p:nvSpPr>
              <p:cNvPr id="6" name="11 CuadroTexto"/>
              <p:cNvSpPr txBox="1"/>
              <p:nvPr/>
            </p:nvSpPr>
            <p:spPr>
              <a:xfrm>
                <a:off x="4546978" y="1202315"/>
                <a:ext cx="1359411" cy="6370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a:rPr>
                            <m:t>𝐹</m:t>
                          </m:r>
                        </m:e>
                      </m:acc>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ea typeface="Cambria Math"/>
                            </a:rPr>
                            <m:t>∆</m:t>
                          </m:r>
                          <m:d>
                            <m:dPr>
                              <m:ctrlPr>
                                <a:rPr lang="es-ES" b="0" i="1" smtClean="0">
                                  <a:latin typeface="Cambria Math" panose="02040503050406030204" pitchFamily="18" charset="0"/>
                                  <a:ea typeface="Cambria Math"/>
                                </a:rPr>
                              </m:ctrlPr>
                            </m:dPr>
                            <m:e>
                              <m:r>
                                <a:rPr lang="es-ES" b="0" i="1" smtClean="0">
                                  <a:latin typeface="Cambria Math"/>
                                  <a:ea typeface="Cambria Math"/>
                                </a:rPr>
                                <m:t>𝑚</m:t>
                              </m:r>
                              <m:acc>
                                <m:accPr>
                                  <m:chr m:val="⃗"/>
                                  <m:ctrlPr>
                                    <a:rPr lang="es-ES" b="0" i="1" smtClean="0">
                                      <a:latin typeface="Cambria Math" panose="02040503050406030204" pitchFamily="18" charset="0"/>
                                      <a:ea typeface="Cambria Math"/>
                                    </a:rPr>
                                  </m:ctrlPr>
                                </m:accPr>
                                <m:e>
                                  <m:r>
                                    <a:rPr lang="es-ES" b="0" i="1" smtClean="0">
                                      <a:latin typeface="Cambria Math"/>
                                      <a:ea typeface="Cambria Math"/>
                                    </a:rPr>
                                    <m:t>𝑣</m:t>
                                  </m:r>
                                </m:e>
                              </m:acc>
                            </m:e>
                          </m:d>
                        </m:num>
                        <m:den>
                          <m:r>
                            <a:rPr lang="es-ES" b="0" i="1" smtClean="0">
                              <a:latin typeface="Cambria Math"/>
                              <a:ea typeface="Cambria Math"/>
                            </a:rPr>
                            <m:t>∆</m:t>
                          </m:r>
                          <m:r>
                            <a:rPr lang="es-ES" b="0" i="1" smtClean="0">
                              <a:latin typeface="Cambria Math"/>
                              <a:ea typeface="Cambria Math"/>
                            </a:rPr>
                            <m:t>𝑡</m:t>
                          </m:r>
                        </m:den>
                      </m:f>
                    </m:oMath>
                  </m:oMathPara>
                </a14:m>
                <a:endParaRPr lang="es-ES" dirty="0"/>
              </a:p>
            </p:txBody>
          </p:sp>
        </mc:Choice>
        <mc:Fallback xmlns="">
          <p:sp>
            <p:nvSpPr>
              <p:cNvPr id="6" name="11 CuadroTexto"/>
              <p:cNvSpPr txBox="1">
                <a:spLocks noRot="1" noChangeAspect="1" noMove="1" noResize="1" noEditPoints="1" noAdjustHandles="1" noChangeArrowheads="1" noChangeShapeType="1" noTextEdit="1"/>
              </p:cNvSpPr>
              <p:nvPr/>
            </p:nvSpPr>
            <p:spPr>
              <a:xfrm>
                <a:off x="4546978" y="1202315"/>
                <a:ext cx="1359411" cy="63703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12 CuadroTexto"/>
              <p:cNvSpPr txBox="1"/>
              <p:nvPr/>
            </p:nvSpPr>
            <p:spPr>
              <a:xfrm>
                <a:off x="2008495" y="4354947"/>
                <a:ext cx="2377189" cy="911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𝑚</m:t>
                      </m:r>
                      <m:r>
                        <a:rPr lang="es-ES" b="0" i="1" smtClean="0">
                          <a:latin typeface="Cambria Math"/>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a:rPr>
                                <m:t>𝑚</m:t>
                              </m:r>
                            </m:e>
                            <m:sub>
                              <m:r>
                                <a:rPr lang="es-ES" b="0" i="1" smtClean="0">
                                  <a:latin typeface="Cambria Math"/>
                                </a:rPr>
                                <m:t>0</m:t>
                              </m:r>
                            </m:sub>
                          </m:sSub>
                        </m:num>
                        <m:den>
                          <m:rad>
                            <m:radPr>
                              <m:degHide m:val="on"/>
                              <m:ctrlPr>
                                <a:rPr lang="es-ES" i="1">
                                  <a:latin typeface="Cambria Math" panose="02040503050406030204" pitchFamily="18" charset="0"/>
                                  <a:ea typeface="Cambria Math"/>
                                </a:rPr>
                              </m:ctrlPr>
                            </m:radPr>
                            <m:deg/>
                            <m:e>
                              <m:r>
                                <a:rPr lang="es-ES" i="1">
                                  <a:latin typeface="Cambria Math"/>
                                  <a:ea typeface="Cambria Math"/>
                                </a:rPr>
                                <m:t>1−</m:t>
                              </m:r>
                              <m:f>
                                <m:fPr>
                                  <m:ctrlPr>
                                    <a:rPr lang="es-ES" i="1">
                                      <a:latin typeface="Cambria Math" panose="02040503050406030204" pitchFamily="18" charset="0"/>
                                      <a:ea typeface="Cambria Math"/>
                                    </a:rPr>
                                  </m:ctrlPr>
                                </m:fPr>
                                <m:num>
                                  <m:sSup>
                                    <m:sSupPr>
                                      <m:ctrlPr>
                                        <a:rPr lang="es-ES" i="1">
                                          <a:latin typeface="Cambria Math" panose="02040503050406030204" pitchFamily="18" charset="0"/>
                                          <a:ea typeface="Cambria Math"/>
                                        </a:rPr>
                                      </m:ctrlPr>
                                    </m:sSupPr>
                                    <m:e>
                                      <m:r>
                                        <a:rPr lang="es-ES" i="1">
                                          <a:latin typeface="Cambria Math"/>
                                          <a:ea typeface="Cambria Math"/>
                                        </a:rPr>
                                        <m:t>𝑣</m:t>
                                      </m:r>
                                    </m:e>
                                    <m:sup>
                                      <m:r>
                                        <a:rPr lang="es-ES" i="1">
                                          <a:latin typeface="Cambria Math"/>
                                          <a:ea typeface="Cambria Math"/>
                                        </a:rPr>
                                        <m:t>2</m:t>
                                      </m:r>
                                    </m:sup>
                                  </m:sSup>
                                </m:num>
                                <m:den>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den>
                              </m:f>
                            </m:e>
                          </m:rad>
                        </m:den>
                      </m:f>
                      <m:r>
                        <a:rPr lang="es-ES" b="0" i="1" smtClean="0">
                          <a:latin typeface="Cambria Math"/>
                        </a:rPr>
                        <m:t>=</m:t>
                      </m:r>
                      <m:r>
                        <a:rPr lang="es-ES" b="0" i="1" smtClean="0">
                          <a:latin typeface="Cambria Math"/>
                          <a:ea typeface="Cambria Math"/>
                        </a:rPr>
                        <m:t>𝛾</m:t>
                      </m:r>
                      <m:sSub>
                        <m:sSubPr>
                          <m:ctrlPr>
                            <a:rPr lang="es-ES" b="0" i="1" smtClean="0">
                              <a:latin typeface="Cambria Math" panose="02040503050406030204" pitchFamily="18" charset="0"/>
                              <a:ea typeface="Cambria Math"/>
                            </a:rPr>
                          </m:ctrlPr>
                        </m:sSubPr>
                        <m:e>
                          <m:r>
                            <a:rPr lang="es-ES" b="0" i="1" smtClean="0">
                              <a:latin typeface="Cambria Math"/>
                              <a:ea typeface="Cambria Math"/>
                            </a:rPr>
                            <m:t>𝑚</m:t>
                          </m:r>
                        </m:e>
                        <m:sub>
                          <m:r>
                            <a:rPr lang="es-ES" b="0" i="1" smtClean="0">
                              <a:latin typeface="Cambria Math"/>
                              <a:ea typeface="Cambria Math"/>
                            </a:rPr>
                            <m:t>0</m:t>
                          </m:r>
                        </m:sub>
                      </m:sSub>
                    </m:oMath>
                  </m:oMathPara>
                </a14:m>
                <a:endParaRPr lang="es-ES" dirty="0"/>
              </a:p>
            </p:txBody>
          </p:sp>
        </mc:Choice>
        <mc:Fallback xmlns="">
          <p:sp>
            <p:nvSpPr>
              <p:cNvPr id="8" name="12 CuadroTexto"/>
              <p:cNvSpPr txBox="1">
                <a:spLocks noRot="1" noChangeAspect="1" noMove="1" noResize="1" noEditPoints="1" noAdjustHandles="1" noChangeArrowheads="1" noChangeShapeType="1" noTextEdit="1"/>
              </p:cNvSpPr>
              <p:nvPr/>
            </p:nvSpPr>
            <p:spPr>
              <a:xfrm>
                <a:off x="2008495" y="4354947"/>
                <a:ext cx="2377189" cy="911275"/>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16 CuadroTexto"/>
              <p:cNvSpPr txBox="1"/>
              <p:nvPr/>
            </p:nvSpPr>
            <p:spPr>
              <a:xfrm>
                <a:off x="2376985" y="5965382"/>
                <a:ext cx="21403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a:rPr>
                                <m:t>𝑝</m:t>
                              </m:r>
                            </m:e>
                          </m:acc>
                        </m:e>
                        <m:sub>
                          <m:r>
                            <a:rPr lang="es-ES" b="0" i="1" smtClean="0">
                              <a:latin typeface="Cambria Math"/>
                            </a:rPr>
                            <m:t>𝑟𝑒𝑙𝑎𝑡𝑖𝑣𝑖𝑠𝑡𝑎</m:t>
                          </m:r>
                        </m:sub>
                      </m:sSub>
                      <m:r>
                        <a:rPr lang="es-ES" b="0" i="1" smtClean="0">
                          <a:latin typeface="Cambria Math"/>
                        </a:rPr>
                        <m:t>=</m:t>
                      </m:r>
                      <m:r>
                        <a:rPr lang="es-ES" b="0" i="1" smtClean="0">
                          <a:latin typeface="Cambria Math"/>
                          <a:ea typeface="Cambria Math"/>
                        </a:rPr>
                        <m:t>𝛾</m:t>
                      </m:r>
                      <m:sSub>
                        <m:sSubPr>
                          <m:ctrlPr>
                            <a:rPr lang="es-ES" b="0" i="1" smtClean="0">
                              <a:latin typeface="Cambria Math" panose="02040503050406030204" pitchFamily="18" charset="0"/>
                              <a:ea typeface="Cambria Math"/>
                            </a:rPr>
                          </m:ctrlPr>
                        </m:sSubPr>
                        <m:e>
                          <m:r>
                            <a:rPr lang="es-ES" b="0" i="1" smtClean="0">
                              <a:latin typeface="Cambria Math"/>
                              <a:ea typeface="Cambria Math"/>
                            </a:rPr>
                            <m:t>𝑚</m:t>
                          </m:r>
                        </m:e>
                        <m:sub>
                          <m:r>
                            <a:rPr lang="es-ES" b="0" i="1" smtClean="0">
                              <a:latin typeface="Cambria Math"/>
                              <a:ea typeface="Cambria Math"/>
                            </a:rPr>
                            <m:t>0</m:t>
                          </m:r>
                        </m:sub>
                      </m:sSub>
                      <m:acc>
                        <m:accPr>
                          <m:chr m:val="⃗"/>
                          <m:ctrlPr>
                            <a:rPr lang="es-ES" b="0" i="1" smtClean="0">
                              <a:latin typeface="Cambria Math" panose="02040503050406030204" pitchFamily="18" charset="0"/>
                              <a:ea typeface="Cambria Math"/>
                            </a:rPr>
                          </m:ctrlPr>
                        </m:accPr>
                        <m:e>
                          <m:r>
                            <a:rPr lang="es-ES" b="0" i="1" smtClean="0">
                              <a:latin typeface="Cambria Math"/>
                              <a:ea typeface="Cambria Math"/>
                            </a:rPr>
                            <m:t>𝑣</m:t>
                          </m:r>
                        </m:e>
                      </m:acc>
                    </m:oMath>
                  </m:oMathPara>
                </a14:m>
                <a:endParaRPr lang="es-ES" dirty="0"/>
              </a:p>
            </p:txBody>
          </p:sp>
        </mc:Choice>
        <mc:Fallback xmlns="">
          <p:sp>
            <p:nvSpPr>
              <p:cNvPr id="9" name="16 CuadroTexto"/>
              <p:cNvSpPr txBox="1">
                <a:spLocks noRot="1" noChangeAspect="1" noMove="1" noResize="1" noEditPoints="1" noAdjustHandles="1" noChangeArrowheads="1" noChangeShapeType="1" noTextEdit="1"/>
              </p:cNvSpPr>
              <p:nvPr/>
            </p:nvSpPr>
            <p:spPr>
              <a:xfrm>
                <a:off x="2376985" y="5965382"/>
                <a:ext cx="2140330" cy="369332"/>
              </a:xfrm>
              <a:prstGeom prst="rect">
                <a:avLst/>
              </a:prstGeom>
              <a:blipFill>
                <a:blip r:embed="rId6"/>
                <a:stretch>
                  <a:fillRect t="-25000" r="-11396" b="-5000"/>
                </a:stretch>
              </a:blipFill>
            </p:spPr>
            <p:txBody>
              <a:bodyPr/>
              <a:lstStyle/>
              <a:p>
                <a:r>
                  <a:rPr lang="es-ES">
                    <a:noFill/>
                  </a:rPr>
                  <a:t> </a:t>
                </a:r>
              </a:p>
            </p:txBody>
          </p:sp>
        </mc:Fallback>
      </mc:AlternateContent>
      <p:graphicFrame>
        <p:nvGraphicFramePr>
          <p:cNvPr id="11" name="17 Gráfico"/>
          <p:cNvGraphicFramePr/>
          <p:nvPr>
            <p:extLst>
              <p:ext uri="{D42A27DB-BD31-4B8C-83A1-F6EECF244321}">
                <p14:modId xmlns:p14="http://schemas.microsoft.com/office/powerpoint/2010/main" val="719911385"/>
              </p:ext>
            </p:extLst>
          </p:nvPr>
        </p:nvGraphicFramePr>
        <p:xfrm>
          <a:off x="5918579" y="4080097"/>
          <a:ext cx="2815988" cy="2383430"/>
        </p:xfrm>
        <a:graphic>
          <a:graphicData uri="http://schemas.openxmlformats.org/drawingml/2006/chart">
            <c:chart xmlns:c="http://schemas.openxmlformats.org/drawingml/2006/chart" xmlns:r="http://schemas.openxmlformats.org/officeDocument/2006/relationships" r:id="rId7"/>
          </a:graphicData>
        </a:graphic>
      </p:graphicFrame>
      <p:sp>
        <p:nvSpPr>
          <p:cNvPr id="12" name="18 CuadroTexto"/>
          <p:cNvSpPr txBox="1"/>
          <p:nvPr/>
        </p:nvSpPr>
        <p:spPr>
          <a:xfrm rot="16200000">
            <a:off x="5563736" y="4389066"/>
            <a:ext cx="545911" cy="276999"/>
          </a:xfrm>
          <a:prstGeom prst="rect">
            <a:avLst/>
          </a:prstGeom>
          <a:noFill/>
        </p:spPr>
        <p:txBody>
          <a:bodyPr wrap="square" rtlCol="0">
            <a:spAutoFit/>
          </a:bodyPr>
          <a:lstStyle/>
          <a:p>
            <a:r>
              <a:rPr lang="es-ES" sz="1200" dirty="0" smtClean="0"/>
              <a:t>m/m</a:t>
            </a:r>
            <a:r>
              <a:rPr lang="es-ES" sz="1200" baseline="-25000" dirty="0" smtClean="0"/>
              <a:t>0</a:t>
            </a:r>
            <a:endParaRPr lang="es-ES" sz="1200" baseline="-25000" dirty="0"/>
          </a:p>
        </p:txBody>
      </p:sp>
      <p:sp>
        <p:nvSpPr>
          <p:cNvPr id="13" name="20 CuadroTexto"/>
          <p:cNvSpPr txBox="1"/>
          <p:nvPr/>
        </p:nvSpPr>
        <p:spPr>
          <a:xfrm>
            <a:off x="8145437" y="6329323"/>
            <a:ext cx="545911" cy="276999"/>
          </a:xfrm>
          <a:prstGeom prst="rect">
            <a:avLst/>
          </a:prstGeom>
          <a:noFill/>
        </p:spPr>
        <p:txBody>
          <a:bodyPr wrap="square" rtlCol="0">
            <a:spAutoFit/>
          </a:bodyPr>
          <a:lstStyle/>
          <a:p>
            <a:r>
              <a:rPr lang="es-ES" sz="1200" dirty="0" smtClean="0"/>
              <a:t>v/c</a:t>
            </a:r>
            <a:endParaRPr lang="es-ES" sz="1200" baseline="-25000" dirty="0"/>
          </a:p>
        </p:txBody>
      </p:sp>
    </p:spTree>
    <p:controls>
      <mc:AlternateContent xmlns:mc="http://schemas.openxmlformats.org/markup-compatibility/2006">
        <mc:Choice xmlns:v="urn:schemas-microsoft-com:vml" Requires="v">
          <p:control spid="9223" r:id="rId2" imgW="12600" imgH="12600"/>
        </mc:Choice>
        <mc:Fallback>
          <p:control r:id="rId2" imgW="12600" imgH="12600">
            <p:pic>
              <p:nvPicPr>
                <p:cNvPr id="14" name="ShockwaveFlash2"/>
                <p:cNvPicPr preferRelativeResize="0">
                  <a:picLocks noChangeArrowheads="1" noChangeShapeType="1"/>
                </p:cNvPicPr>
                <p:nvPr/>
              </p:nvPicPr>
              <p:blipFill>
                <a:blip r:embed="rId8"/>
                <a:srcRect/>
                <a:stretch>
                  <a:fillRect/>
                </a:stretch>
              </p:blipFill>
              <p:spPr bwMode="auto">
                <a:xfrm>
                  <a:off x="4574748" y="3512672"/>
                  <a:ext cx="12700" cy="12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53941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591388" y="570201"/>
            <a:ext cx="4552612" cy="246221"/>
          </a:xfrm>
          <a:prstGeom prst="rect">
            <a:avLst/>
          </a:prstGeom>
          <a:noFill/>
        </p:spPr>
        <p:txBody>
          <a:bodyPr wrap="square" lIns="0" tIns="0" rIns="0" bIns="0" rtlCol="0">
            <a:spAutoFit/>
          </a:bodyPr>
          <a:lstStyle/>
          <a:p>
            <a:r>
              <a:rPr lang="es-ES" sz="1600" b="1" dirty="0" smtClean="0">
                <a:solidFill>
                  <a:schemeClr val="bg1"/>
                </a:solidFill>
              </a:rPr>
              <a:t>1. </a:t>
            </a:r>
            <a:r>
              <a:rPr lang="es-ES" sz="1600" b="1" dirty="0">
                <a:solidFill>
                  <a:schemeClr val="bg1"/>
                </a:solidFill>
              </a:rPr>
              <a:t>El conflicto entre la electrodinámica y Newton</a:t>
            </a:r>
          </a:p>
        </p:txBody>
      </p:sp>
      <p:sp>
        <p:nvSpPr>
          <p:cNvPr id="25" name="3 CuadroTexto"/>
          <p:cNvSpPr txBox="1"/>
          <p:nvPr/>
        </p:nvSpPr>
        <p:spPr>
          <a:xfrm>
            <a:off x="372281" y="1194748"/>
            <a:ext cx="8251019" cy="4801314"/>
          </a:xfrm>
          <a:prstGeom prst="rect">
            <a:avLst/>
          </a:prstGeom>
          <a:noFill/>
        </p:spPr>
        <p:txBody>
          <a:bodyPr wrap="square" rtlCol="0">
            <a:spAutoFit/>
          </a:bodyPr>
          <a:lstStyle/>
          <a:p>
            <a:pPr marL="355600" indent="-355600" algn="just">
              <a:buFont typeface="Wingdings"/>
              <a:buChar char="F"/>
            </a:pPr>
            <a:r>
              <a:rPr lang="es-ES" dirty="0" smtClean="0">
                <a:sym typeface="Wingdings"/>
              </a:rPr>
              <a:t>Consecuencias de la </a:t>
            </a:r>
            <a:r>
              <a:rPr lang="es-ES" b="1" dirty="0" smtClean="0">
                <a:sym typeface="Wingdings"/>
              </a:rPr>
              <a:t>teoría electrodinámica de Maxwell</a:t>
            </a:r>
            <a:r>
              <a:rPr lang="es-ES" dirty="0" smtClean="0">
                <a:sym typeface="Wingdings"/>
              </a:rPr>
              <a:t>:</a:t>
            </a:r>
          </a:p>
          <a:p>
            <a:pPr marL="355600" indent="-355600" algn="just">
              <a:buFont typeface="Wingdings"/>
              <a:buChar char="F"/>
            </a:pPr>
            <a:endParaRPr lang="es-ES" dirty="0" smtClean="0">
              <a:sym typeface="Wingdings"/>
            </a:endParaRPr>
          </a:p>
          <a:p>
            <a:pPr marL="723900" indent="-723900" algn="just">
              <a:tabLst>
                <a:tab pos="355600" algn="l"/>
              </a:tabLst>
            </a:pPr>
            <a:r>
              <a:rPr lang="es-ES" dirty="0" smtClean="0">
                <a:sym typeface="Wingdings"/>
              </a:rPr>
              <a:t>		La luz se propaga en el vacío a 300 000 km/s.</a:t>
            </a:r>
          </a:p>
          <a:p>
            <a:pPr marL="723900" indent="-723900" algn="just">
              <a:tabLst>
                <a:tab pos="355600" algn="l"/>
              </a:tabLst>
            </a:pPr>
            <a:endParaRPr lang="es-ES" dirty="0" smtClean="0">
              <a:sym typeface="Wingdings"/>
            </a:endParaRPr>
          </a:p>
          <a:p>
            <a:pPr marL="723900" indent="-723900" algn="just">
              <a:tabLst>
                <a:tab pos="355600" algn="l"/>
              </a:tabLst>
            </a:pPr>
            <a:r>
              <a:rPr lang="es-ES" dirty="0">
                <a:sym typeface="Wingdings"/>
              </a:rPr>
              <a:t>	</a:t>
            </a:r>
            <a:r>
              <a:rPr lang="es-ES" dirty="0" smtClean="0">
                <a:sym typeface="Wingdings"/>
              </a:rPr>
              <a:t>	Maxwell consideraba que las OEM se desplazaban por el </a:t>
            </a:r>
            <a:r>
              <a:rPr lang="es-ES" b="1" dirty="0" smtClean="0">
                <a:sym typeface="Wingdings"/>
              </a:rPr>
              <a:t>éter </a:t>
            </a:r>
            <a:r>
              <a:rPr lang="es-ES" b="1" dirty="0" err="1" smtClean="0">
                <a:sym typeface="Wingdings"/>
              </a:rPr>
              <a:t>lumífero</a:t>
            </a:r>
            <a:r>
              <a:rPr lang="es-ES" b="1" dirty="0" smtClean="0">
                <a:sym typeface="Wingdings"/>
              </a:rPr>
              <a:t> </a:t>
            </a:r>
            <a:r>
              <a:rPr lang="es-ES" dirty="0" smtClean="0">
                <a:sym typeface="Wingdings"/>
              </a:rPr>
              <a:t>que inundaba el espacio y envolvía a los cuerpos.</a:t>
            </a:r>
          </a:p>
          <a:p>
            <a:pPr marL="723900" indent="-723900" algn="just">
              <a:tabLst>
                <a:tab pos="355600" algn="l"/>
              </a:tabLst>
            </a:pPr>
            <a:endParaRPr lang="es-ES" dirty="0" smtClean="0">
              <a:sym typeface="Wingdings"/>
            </a:endParaRPr>
          </a:p>
          <a:p>
            <a:pPr marL="723900" indent="-723900" algn="just">
              <a:tabLst>
                <a:tab pos="355600" algn="l"/>
              </a:tabLst>
            </a:pPr>
            <a:r>
              <a:rPr lang="es-ES" dirty="0">
                <a:sym typeface="Wingdings"/>
              </a:rPr>
              <a:t>	</a:t>
            </a:r>
            <a:r>
              <a:rPr lang="es-ES" dirty="0" smtClean="0">
                <a:sym typeface="Wingdings"/>
              </a:rPr>
              <a:t>	El </a:t>
            </a:r>
            <a:r>
              <a:rPr lang="es-ES" b="1" dirty="0" smtClean="0">
                <a:sym typeface="Wingdings"/>
              </a:rPr>
              <a:t>éter</a:t>
            </a:r>
            <a:r>
              <a:rPr lang="es-ES" dirty="0" smtClean="0">
                <a:sym typeface="Wingdings"/>
              </a:rPr>
              <a:t> debía tener unas propiedades asombrosas: una </a:t>
            </a:r>
            <a:r>
              <a:rPr lang="es-ES" b="1" dirty="0" smtClean="0">
                <a:sym typeface="Wingdings"/>
              </a:rPr>
              <a:t>gran rigidez y elasticidad</a:t>
            </a:r>
            <a:r>
              <a:rPr lang="es-ES" dirty="0" smtClean="0">
                <a:sym typeface="Wingdings"/>
              </a:rPr>
              <a:t> (que permitiera la propagación de ondas transversales) y una </a:t>
            </a:r>
            <a:r>
              <a:rPr lang="es-ES" b="1" dirty="0" smtClean="0">
                <a:sym typeface="Wingdings"/>
              </a:rPr>
              <a:t>densidad despreciable </a:t>
            </a:r>
            <a:r>
              <a:rPr lang="es-ES" dirty="0" smtClean="0">
                <a:sym typeface="Wingdings"/>
              </a:rPr>
              <a:t>(que permitiera que la luz se propagase a una velocidad tan elevada).</a:t>
            </a:r>
          </a:p>
          <a:p>
            <a:pPr marL="723900" indent="-723900" algn="just">
              <a:tabLst>
                <a:tab pos="355600" algn="l"/>
              </a:tabLst>
            </a:pPr>
            <a:endParaRPr lang="es-ES" dirty="0">
              <a:sym typeface="Wingdings"/>
            </a:endParaRPr>
          </a:p>
          <a:p>
            <a:pPr marL="723900" indent="-723900" algn="just">
              <a:tabLst>
                <a:tab pos="355600" algn="l"/>
              </a:tabLst>
            </a:pPr>
            <a:r>
              <a:rPr lang="es-ES" dirty="0" smtClean="0">
                <a:sym typeface="Wingdings"/>
              </a:rPr>
              <a:t>	Surgieron preguntas, entre ellas:</a:t>
            </a:r>
          </a:p>
          <a:p>
            <a:pPr marL="723900" indent="-723900" algn="just">
              <a:tabLst>
                <a:tab pos="355600" algn="l"/>
              </a:tabLst>
            </a:pPr>
            <a:endParaRPr lang="es-ES" dirty="0" smtClean="0">
              <a:sym typeface="Wingdings"/>
            </a:endParaRPr>
          </a:p>
          <a:p>
            <a:pPr marL="723900" indent="-723900" algn="just">
              <a:tabLst>
                <a:tab pos="355600" algn="l"/>
              </a:tabLst>
            </a:pPr>
            <a:r>
              <a:rPr lang="es-ES" dirty="0">
                <a:sym typeface="Wingdings"/>
              </a:rPr>
              <a:t>	</a:t>
            </a:r>
            <a:r>
              <a:rPr lang="es-ES" dirty="0" smtClean="0">
                <a:sym typeface="Wingdings"/>
              </a:rPr>
              <a:t>	</a:t>
            </a:r>
            <a:r>
              <a:rPr lang="es-ES" i="1" dirty="0" smtClean="0">
                <a:solidFill>
                  <a:srgbClr val="FF0000"/>
                </a:solidFill>
                <a:sym typeface="Wingdings"/>
              </a:rPr>
              <a:t>¿Tendría la velocidad de la luz el mismo valor si se midiera en dos sistemas inerciales distintos, independientemente de que uno se moviera con una velocidad determinada con respecto al otro?</a:t>
            </a:r>
            <a:endParaRPr lang="es-ES" i="1" dirty="0">
              <a:solidFill>
                <a:srgbClr val="FF0000"/>
              </a:solidFill>
              <a:sym typeface="Wingdings"/>
            </a:endParaRPr>
          </a:p>
        </p:txBody>
      </p:sp>
    </p:spTree>
    <p:extLst>
      <p:ext uri="{BB962C8B-B14F-4D97-AF65-F5344CB8AC3E}">
        <p14:creationId xmlns:p14="http://schemas.microsoft.com/office/powerpoint/2010/main" val="1533025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6. Principios de la dinámica a la luz relatividad</a:t>
            </a:r>
          </a:p>
        </p:txBody>
      </p:sp>
      <p:sp>
        <p:nvSpPr>
          <p:cNvPr id="9" name="15 CuadroTexto"/>
          <p:cNvSpPr txBox="1"/>
          <p:nvPr/>
        </p:nvSpPr>
        <p:spPr>
          <a:xfrm>
            <a:off x="313899" y="947761"/>
            <a:ext cx="8420668" cy="369332"/>
          </a:xfrm>
          <a:prstGeom prst="rect">
            <a:avLst/>
          </a:prstGeom>
          <a:noFill/>
        </p:spPr>
        <p:txBody>
          <a:bodyPr wrap="square" rtlCol="0">
            <a:spAutoFit/>
          </a:bodyPr>
          <a:lstStyle/>
          <a:p>
            <a:pPr marL="450850" indent="-450850" algn="just"/>
            <a:r>
              <a:rPr lang="es-ES" b="1" dirty="0" smtClean="0">
                <a:solidFill>
                  <a:srgbClr val="002060"/>
                </a:solidFill>
              </a:rPr>
              <a:t>6.2. Masa y energía relativistas</a:t>
            </a:r>
            <a:endParaRPr lang="es-ES" b="1" dirty="0">
              <a:solidFill>
                <a:srgbClr val="002060"/>
              </a:solidFill>
            </a:endParaRPr>
          </a:p>
        </p:txBody>
      </p:sp>
      <mc:AlternateContent xmlns:mc="http://schemas.openxmlformats.org/markup-compatibility/2006" xmlns:a14="http://schemas.microsoft.com/office/drawing/2010/main">
        <mc:Choice Requires="a14">
          <p:sp>
            <p:nvSpPr>
              <p:cNvPr id="10" name="3 CuadroTexto"/>
              <p:cNvSpPr txBox="1"/>
              <p:nvPr/>
            </p:nvSpPr>
            <p:spPr>
              <a:xfrm>
                <a:off x="436728" y="1466376"/>
                <a:ext cx="8284191" cy="3139321"/>
              </a:xfrm>
              <a:prstGeom prst="rect">
                <a:avLst/>
              </a:prstGeom>
              <a:noFill/>
            </p:spPr>
            <p:txBody>
              <a:bodyPr wrap="square" rtlCol="0">
                <a:spAutoFit/>
              </a:bodyPr>
              <a:lstStyle/>
              <a:p>
                <a:pPr marL="355600" indent="-355600" algn="just">
                  <a:buFont typeface="Wingdings"/>
                  <a:buChar char="F"/>
                </a:pPr>
                <a:r>
                  <a:rPr lang="es-ES" dirty="0" smtClean="0">
                    <a:sym typeface="Wingdings"/>
                  </a:rPr>
                  <a:t>Teniendo en cuenta que:</a:t>
                </a:r>
              </a:p>
              <a:p>
                <a:pPr marL="355600" indent="-355600" algn="just">
                  <a:buFont typeface="Wingdings"/>
                  <a:buChar char="F"/>
                </a:pPr>
                <a:endParaRPr lang="es-ES" dirty="0">
                  <a:sym typeface="Wingdings"/>
                </a:endParaRPr>
              </a:p>
              <a:p>
                <a:pPr marL="355600" algn="just"/>
                <a:r>
                  <a:rPr lang="es-ES" dirty="0" smtClean="0">
                    <a:sym typeface="Wingdings"/>
                  </a:rPr>
                  <a:t>Podemos evaluar el trabajo necesario para producir una cierta variación de la energía cinética.</a:t>
                </a:r>
              </a:p>
              <a:p>
                <a:pPr marL="355600" indent="-355600" algn="just">
                  <a:buFont typeface="Wingdings"/>
                  <a:buChar char="F"/>
                </a:pPr>
                <a:r>
                  <a:rPr lang="es-ES" dirty="0" smtClean="0">
                    <a:sym typeface="Wingdings"/>
                  </a:rPr>
                  <a:t>Se demuestra que </a:t>
                </a:r>
                <a:r>
                  <a:rPr lang="es-ES" b="1" dirty="0" smtClean="0">
                    <a:sym typeface="Wingdings"/>
                  </a:rPr>
                  <a:t>la energía cinética de un cuerpo que se mueve con una velocidad relativa</a:t>
                </a:r>
                <a:r>
                  <a:rPr lang="es-ES" dirty="0" smtClean="0">
                    <a:sym typeface="Wingdings"/>
                  </a:rPr>
                  <a:t> </a:t>
                </a:r>
                <a:r>
                  <a:rPr lang="es-ES" i="1" dirty="0" smtClean="0">
                    <a:sym typeface="Wingdings"/>
                  </a:rPr>
                  <a:t>v</a:t>
                </a:r>
                <a:r>
                  <a:rPr lang="es-ES" dirty="0" smtClean="0">
                    <a:sym typeface="Wingdings"/>
                  </a:rPr>
                  <a:t> viene dada por:</a:t>
                </a:r>
              </a:p>
              <a:p>
                <a:pPr marL="355600" indent="-355600" algn="just">
                  <a:buFont typeface="Wingdings"/>
                  <a:buChar char="F"/>
                </a:pPr>
                <a:endParaRPr lang="es-ES" dirty="0">
                  <a:sym typeface="Wingdings"/>
                </a:endParaRPr>
              </a:p>
              <a:p>
                <a:pPr marL="355600" indent="-355600" algn="just">
                  <a:buFont typeface="Wingdings"/>
                  <a:buChar char="F"/>
                </a:pPr>
                <a:endParaRPr lang="es-ES" dirty="0" smtClean="0">
                  <a:sym typeface="Wingdings"/>
                </a:endParaRPr>
              </a:p>
              <a:p>
                <a:pPr marL="355600" indent="-355600" algn="just">
                  <a:buFont typeface="Wingdings"/>
                  <a:buChar char="F"/>
                </a:pPr>
                <a:r>
                  <a:rPr lang="es-ES" dirty="0" smtClean="0">
                    <a:sym typeface="Wingdings"/>
                  </a:rPr>
                  <a:t>El primer término depende de la velocidad, el segundo es la </a:t>
                </a:r>
                <a:r>
                  <a:rPr lang="es-ES" b="1" dirty="0" smtClean="0">
                    <a:sym typeface="Wingdings"/>
                  </a:rPr>
                  <a:t>energía en reposo</a:t>
                </a:r>
                <a:r>
                  <a:rPr lang="es-ES" dirty="0" smtClean="0">
                    <a:sym typeface="Wingdings"/>
                  </a:rPr>
                  <a:t> de la partícula.</a:t>
                </a:r>
              </a:p>
              <a:p>
                <a:pPr marL="355600" indent="-355600" algn="just">
                  <a:buFont typeface="Wingdings"/>
                  <a:buChar char="F"/>
                </a:pPr>
                <a:r>
                  <a:rPr lang="es-ES" dirty="0" smtClean="0">
                    <a:sym typeface="Wingdings"/>
                  </a:rPr>
                  <a:t>Teniendo en cuenta que </a:t>
                </a:r>
                <a14:m>
                  <m:oMath xmlns:m="http://schemas.openxmlformats.org/officeDocument/2006/math">
                    <m:r>
                      <a:rPr lang="es-ES" b="0" i="1" smtClean="0">
                        <a:latin typeface="Cambria Math"/>
                        <a:sym typeface="Wingdings"/>
                      </a:rPr>
                      <m:t>𝑚</m:t>
                    </m:r>
                    <m:r>
                      <a:rPr lang="es-ES" b="0" i="1" smtClean="0">
                        <a:latin typeface="Cambria Math"/>
                        <a:sym typeface="Wingdings"/>
                      </a:rPr>
                      <m:t>=</m:t>
                    </m:r>
                    <m:r>
                      <a:rPr lang="es-ES" b="0" i="1" smtClean="0">
                        <a:latin typeface="Cambria Math"/>
                        <a:ea typeface="Cambria Math"/>
                        <a:sym typeface="Wingdings"/>
                      </a:rPr>
                      <m:t>𝛾</m:t>
                    </m:r>
                    <m:sSub>
                      <m:sSubPr>
                        <m:ctrlPr>
                          <a:rPr lang="es-ES" b="0" i="1" smtClean="0">
                            <a:latin typeface="Cambria Math" panose="02040503050406030204" pitchFamily="18" charset="0"/>
                            <a:ea typeface="Cambria Math"/>
                            <a:sym typeface="Wingdings"/>
                          </a:rPr>
                        </m:ctrlPr>
                      </m:sSubPr>
                      <m:e>
                        <m:r>
                          <a:rPr lang="es-ES" b="0" i="1" smtClean="0">
                            <a:latin typeface="Cambria Math"/>
                            <a:ea typeface="Cambria Math"/>
                            <a:sym typeface="Wingdings"/>
                          </a:rPr>
                          <m:t>𝑚</m:t>
                        </m:r>
                      </m:e>
                      <m:sub>
                        <m:r>
                          <a:rPr lang="es-ES" b="0" i="1" smtClean="0">
                            <a:latin typeface="Cambria Math"/>
                            <a:ea typeface="Cambria Math"/>
                            <a:sym typeface="Wingdings"/>
                          </a:rPr>
                          <m:t>0</m:t>
                        </m:r>
                      </m:sub>
                    </m:sSub>
                  </m:oMath>
                </a14:m>
                <a:r>
                  <a:rPr lang="es-ES" dirty="0" smtClean="0"/>
                  <a:t>:</a:t>
                </a:r>
                <a:endParaRPr lang="es-ES" dirty="0"/>
              </a:p>
            </p:txBody>
          </p:sp>
        </mc:Choice>
        <mc:Fallback xmlns="">
          <p:sp>
            <p:nvSpPr>
              <p:cNvPr id="10" name="3 CuadroTexto"/>
              <p:cNvSpPr txBox="1">
                <a:spLocks noRot="1" noChangeAspect="1" noMove="1" noResize="1" noEditPoints="1" noAdjustHandles="1" noChangeArrowheads="1" noChangeShapeType="1" noTextEdit="1"/>
              </p:cNvSpPr>
              <p:nvPr/>
            </p:nvSpPr>
            <p:spPr>
              <a:xfrm>
                <a:off x="436728" y="1466376"/>
                <a:ext cx="8284191" cy="3139321"/>
              </a:xfrm>
              <a:prstGeom prst="rect">
                <a:avLst/>
              </a:prstGeom>
              <a:blipFill>
                <a:blip r:embed="rId2"/>
                <a:stretch>
                  <a:fillRect l="-515" t="-1165" r="-589" b="-23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5 CuadroTexto"/>
              <p:cNvSpPr txBox="1"/>
              <p:nvPr/>
            </p:nvSpPr>
            <p:spPr>
              <a:xfrm>
                <a:off x="3459708" y="1323075"/>
                <a:ext cx="1869679" cy="6369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a:rPr>
                            <m:t>𝐹</m:t>
                          </m:r>
                        </m:e>
                      </m:acc>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𝑑</m:t>
                          </m:r>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a:rPr>
                                    <m:t>𝑝</m:t>
                                  </m:r>
                                </m:e>
                              </m:acc>
                            </m:e>
                            <m:sub>
                              <m:r>
                                <a:rPr lang="es-ES" b="0" i="1" smtClean="0">
                                  <a:latin typeface="Cambria Math"/>
                                </a:rPr>
                                <m:t>𝑟𝑒𝑙𝑎𝑡𝑖𝑣𝑖𝑠𝑡𝑎</m:t>
                              </m:r>
                            </m:sub>
                          </m:sSub>
                        </m:num>
                        <m:den>
                          <m:r>
                            <a:rPr lang="es-ES" b="0" i="1" smtClean="0">
                              <a:latin typeface="Cambria Math"/>
                            </a:rPr>
                            <m:t>𝑑𝑡</m:t>
                          </m:r>
                        </m:den>
                      </m:f>
                    </m:oMath>
                  </m:oMathPara>
                </a14:m>
                <a:endParaRPr lang="es-ES" dirty="0"/>
              </a:p>
            </p:txBody>
          </p:sp>
        </mc:Choice>
        <mc:Fallback xmlns="">
          <p:sp>
            <p:nvSpPr>
              <p:cNvPr id="11" name="5 CuadroTexto"/>
              <p:cNvSpPr txBox="1">
                <a:spLocks noRot="1" noChangeAspect="1" noMove="1" noResize="1" noEditPoints="1" noAdjustHandles="1" noChangeArrowheads="1" noChangeShapeType="1" noTextEdit="1"/>
              </p:cNvSpPr>
              <p:nvPr/>
            </p:nvSpPr>
            <p:spPr>
              <a:xfrm>
                <a:off x="3459708" y="1323075"/>
                <a:ext cx="1869679" cy="63696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8 CuadroTexto"/>
              <p:cNvSpPr txBox="1"/>
              <p:nvPr/>
            </p:nvSpPr>
            <p:spPr>
              <a:xfrm>
                <a:off x="3459708" y="3220113"/>
                <a:ext cx="23108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a:ea typeface="Cambria Math"/>
                            </a:rPr>
                            <m:t>∆</m:t>
                          </m:r>
                          <m:r>
                            <a:rPr lang="es-ES" b="0" i="1" smtClean="0">
                              <a:latin typeface="Cambria Math"/>
                            </a:rPr>
                            <m:t>𝐸</m:t>
                          </m:r>
                        </m:e>
                        <m:sub>
                          <m:r>
                            <a:rPr lang="es-ES" b="0" i="1" smtClean="0">
                              <a:latin typeface="Cambria Math"/>
                            </a:rPr>
                            <m:t>𝑐</m:t>
                          </m:r>
                        </m:sub>
                      </m:sSub>
                      <m:r>
                        <a:rPr lang="es-ES" b="0" i="1" smtClean="0">
                          <a:latin typeface="Cambria Math"/>
                        </a:rPr>
                        <m:t>=</m:t>
                      </m:r>
                      <m:r>
                        <a:rPr lang="es-ES" b="0" i="1" smtClean="0">
                          <a:latin typeface="Cambria Math"/>
                          <a:ea typeface="Cambria Math"/>
                        </a:rPr>
                        <m:t>𝛾</m:t>
                      </m:r>
                      <m:sSub>
                        <m:sSubPr>
                          <m:ctrlPr>
                            <a:rPr lang="es-ES" b="0" i="1" smtClean="0">
                              <a:latin typeface="Cambria Math" panose="02040503050406030204" pitchFamily="18" charset="0"/>
                              <a:ea typeface="Cambria Math"/>
                            </a:rPr>
                          </m:ctrlPr>
                        </m:sSubPr>
                        <m:e>
                          <m:r>
                            <a:rPr lang="es-ES" b="0" i="1" smtClean="0">
                              <a:latin typeface="Cambria Math"/>
                              <a:ea typeface="Cambria Math"/>
                            </a:rPr>
                            <m:t>𝑚</m:t>
                          </m:r>
                        </m:e>
                        <m:sub>
                          <m:r>
                            <a:rPr lang="es-ES" b="0" i="1" smtClean="0">
                              <a:latin typeface="Cambria Math"/>
                              <a:ea typeface="Cambria Math"/>
                            </a:rPr>
                            <m:t>0</m:t>
                          </m:r>
                        </m:sub>
                      </m:sSub>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r>
                        <a:rPr lang="es-ES" b="0" i="1" smtClean="0">
                          <a:latin typeface="Cambria Math"/>
                          <a:ea typeface="Cambria Math"/>
                        </a:rPr>
                        <m:t>−</m:t>
                      </m:r>
                      <m:sSub>
                        <m:sSubPr>
                          <m:ctrlPr>
                            <a:rPr lang="es-ES" i="1">
                              <a:latin typeface="Cambria Math" panose="02040503050406030204" pitchFamily="18" charset="0"/>
                              <a:ea typeface="Cambria Math"/>
                            </a:rPr>
                          </m:ctrlPr>
                        </m:sSubPr>
                        <m:e>
                          <m:r>
                            <a:rPr lang="es-ES" i="1">
                              <a:latin typeface="Cambria Math"/>
                              <a:ea typeface="Cambria Math"/>
                            </a:rPr>
                            <m:t>𝑚</m:t>
                          </m:r>
                        </m:e>
                        <m:sub>
                          <m:r>
                            <a:rPr lang="es-ES" i="1">
                              <a:latin typeface="Cambria Math"/>
                              <a:ea typeface="Cambria Math"/>
                            </a:rPr>
                            <m:t>0</m:t>
                          </m:r>
                        </m:sub>
                      </m:sSub>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oMath>
                  </m:oMathPara>
                </a14:m>
                <a:endParaRPr lang="es-ES" dirty="0"/>
              </a:p>
            </p:txBody>
          </p:sp>
        </mc:Choice>
        <mc:Fallback xmlns="">
          <p:sp>
            <p:nvSpPr>
              <p:cNvPr id="12" name="8 CuadroTexto"/>
              <p:cNvSpPr txBox="1">
                <a:spLocks noRot="1" noChangeAspect="1" noMove="1" noResize="1" noEditPoints="1" noAdjustHandles="1" noChangeArrowheads="1" noChangeShapeType="1" noTextEdit="1"/>
              </p:cNvSpPr>
              <p:nvPr/>
            </p:nvSpPr>
            <p:spPr>
              <a:xfrm>
                <a:off x="3459708" y="3220113"/>
                <a:ext cx="2310824" cy="369332"/>
              </a:xfrm>
              <a:prstGeom prst="rect">
                <a:avLst/>
              </a:prstGeom>
              <a:blipFill>
                <a:blip r:embed="rId4"/>
                <a:stretch>
                  <a:fillRect b="-16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9 Rectángulo"/>
              <p:cNvSpPr/>
              <p:nvPr/>
            </p:nvSpPr>
            <p:spPr>
              <a:xfrm>
                <a:off x="1174281" y="4642471"/>
                <a:ext cx="20473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a:ea typeface="Cambria Math"/>
                            </a:rPr>
                            <m:t>∆</m:t>
                          </m:r>
                          <m:r>
                            <a:rPr lang="es-ES" i="1">
                              <a:latin typeface="Cambria Math"/>
                            </a:rPr>
                            <m:t>𝐸</m:t>
                          </m:r>
                        </m:e>
                        <m:sub>
                          <m:r>
                            <a:rPr lang="es-ES" i="1">
                              <a:latin typeface="Cambria Math"/>
                            </a:rPr>
                            <m:t>𝑐</m:t>
                          </m:r>
                        </m:sub>
                      </m:sSub>
                      <m:r>
                        <a:rPr lang="es-ES" i="1">
                          <a:latin typeface="Cambria Math"/>
                        </a:rPr>
                        <m:t>=</m:t>
                      </m:r>
                      <m:r>
                        <a:rPr lang="es-ES" b="0" i="1" smtClean="0">
                          <a:latin typeface="Cambria Math"/>
                        </a:rPr>
                        <m:t>(</m:t>
                      </m:r>
                      <m:r>
                        <a:rPr lang="es-ES" b="0" i="1" smtClean="0">
                          <a:latin typeface="Cambria Math"/>
                        </a:rPr>
                        <m:t>𝑚</m:t>
                      </m:r>
                      <m:r>
                        <a:rPr lang="es-ES" i="1">
                          <a:latin typeface="Cambria Math"/>
                          <a:ea typeface="Cambria Math"/>
                        </a:rPr>
                        <m:t>−</m:t>
                      </m:r>
                      <m:sSub>
                        <m:sSubPr>
                          <m:ctrlPr>
                            <a:rPr lang="es-ES" i="1">
                              <a:latin typeface="Cambria Math" panose="02040503050406030204" pitchFamily="18" charset="0"/>
                              <a:ea typeface="Cambria Math"/>
                            </a:rPr>
                          </m:ctrlPr>
                        </m:sSubPr>
                        <m:e>
                          <m:r>
                            <a:rPr lang="es-ES" i="1">
                              <a:latin typeface="Cambria Math"/>
                              <a:ea typeface="Cambria Math"/>
                            </a:rPr>
                            <m:t>𝑚</m:t>
                          </m:r>
                        </m:e>
                        <m:sub>
                          <m:r>
                            <a:rPr lang="es-ES" i="1">
                              <a:latin typeface="Cambria Math"/>
                              <a:ea typeface="Cambria Math"/>
                            </a:rPr>
                            <m:t>0</m:t>
                          </m:r>
                        </m:sub>
                      </m:sSub>
                      <m:sSup>
                        <m:sSupPr>
                          <m:ctrlPr>
                            <a:rPr lang="es-ES" i="1">
                              <a:latin typeface="Cambria Math" panose="02040503050406030204" pitchFamily="18" charset="0"/>
                              <a:ea typeface="Cambria Math"/>
                            </a:rPr>
                          </m:ctrlPr>
                        </m:sSupPr>
                        <m:e>
                          <m:r>
                            <a:rPr lang="es-ES" b="0" i="1" smtClean="0">
                              <a:latin typeface="Cambria Math"/>
                              <a:ea typeface="Cambria Math"/>
                            </a:rPr>
                            <m:t>)</m:t>
                          </m:r>
                          <m:r>
                            <a:rPr lang="es-ES" i="1">
                              <a:latin typeface="Cambria Math"/>
                              <a:ea typeface="Cambria Math"/>
                            </a:rPr>
                            <m:t>𝑐</m:t>
                          </m:r>
                        </m:e>
                        <m:sup>
                          <m:r>
                            <a:rPr lang="es-ES" i="1">
                              <a:latin typeface="Cambria Math"/>
                              <a:ea typeface="Cambria Math"/>
                            </a:rPr>
                            <m:t>2</m:t>
                          </m:r>
                        </m:sup>
                      </m:sSup>
                    </m:oMath>
                  </m:oMathPara>
                </a14:m>
                <a:endParaRPr lang="es-ES" dirty="0"/>
              </a:p>
            </p:txBody>
          </p:sp>
        </mc:Choice>
        <mc:Fallback xmlns="">
          <p:sp>
            <p:nvSpPr>
              <p:cNvPr id="13" name="9 Rectángulo"/>
              <p:cNvSpPr>
                <a:spLocks noRot="1" noChangeAspect="1" noMove="1" noResize="1" noEditPoints="1" noAdjustHandles="1" noChangeArrowheads="1" noChangeShapeType="1" noTextEdit="1"/>
              </p:cNvSpPr>
              <p:nvPr/>
            </p:nvSpPr>
            <p:spPr>
              <a:xfrm>
                <a:off x="1174281" y="4642471"/>
                <a:ext cx="2047355" cy="369332"/>
              </a:xfrm>
              <a:prstGeom prst="rect">
                <a:avLst/>
              </a:prstGeom>
              <a:blipFill>
                <a:blip r:embed="rId5"/>
                <a:stretch>
                  <a:fillRect b="-1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9 Rectángulo"/>
              <p:cNvSpPr/>
              <p:nvPr/>
            </p:nvSpPr>
            <p:spPr>
              <a:xfrm>
                <a:off x="3455732" y="4631098"/>
                <a:ext cx="1415837"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a:ea typeface="Cambria Math"/>
                            </a:rPr>
                            <m:t>∆</m:t>
                          </m:r>
                          <m:r>
                            <a:rPr lang="es-ES" i="1">
                              <a:latin typeface="Cambria Math"/>
                            </a:rPr>
                            <m:t>𝐸</m:t>
                          </m:r>
                        </m:e>
                        <m:sub>
                          <m:r>
                            <a:rPr lang="es-ES" i="1">
                              <a:latin typeface="Cambria Math"/>
                            </a:rPr>
                            <m:t>𝑐</m:t>
                          </m:r>
                        </m:sub>
                      </m:sSub>
                      <m:r>
                        <a:rPr lang="es-ES" i="1">
                          <a:latin typeface="Cambria Math"/>
                        </a:rPr>
                        <m:t>=</m:t>
                      </m:r>
                      <m:r>
                        <a:rPr lang="es-ES" i="1">
                          <a:latin typeface="Cambria Math"/>
                          <a:ea typeface="Cambria Math"/>
                        </a:rPr>
                        <m:t>∆</m:t>
                      </m:r>
                      <m:r>
                        <a:rPr lang="es-ES" b="0" i="1" smtClean="0">
                          <a:latin typeface="Cambria Math"/>
                          <a:ea typeface="Cambria Math"/>
                        </a:rPr>
                        <m:t>𝑚</m:t>
                      </m:r>
                      <m:sSup>
                        <m:sSupPr>
                          <m:ctrlPr>
                            <a:rPr lang="es-ES" b="0" i="1" smtClean="0">
                              <a:latin typeface="Cambria Math" panose="02040503050406030204" pitchFamily="18" charset="0"/>
                              <a:ea typeface="Cambria Math"/>
                            </a:rPr>
                          </m:ctrlPr>
                        </m:sSupPr>
                        <m:e>
                          <m:r>
                            <a:rPr lang="es-ES" b="0" i="1" smtClean="0">
                              <a:latin typeface="Cambria Math"/>
                              <a:ea typeface="Cambria Math"/>
                            </a:rPr>
                            <m:t>𝑐</m:t>
                          </m:r>
                        </m:e>
                        <m:sup>
                          <m:r>
                            <a:rPr lang="es-ES" b="0" i="1" smtClean="0">
                              <a:latin typeface="Cambria Math"/>
                              <a:ea typeface="Cambria Math"/>
                            </a:rPr>
                            <m:t>2</m:t>
                          </m:r>
                        </m:sup>
                      </m:sSup>
                    </m:oMath>
                  </m:oMathPara>
                </a14:m>
                <a:endParaRPr lang="es-ES" dirty="0"/>
              </a:p>
            </p:txBody>
          </p:sp>
        </mc:Choice>
        <mc:Fallback xmlns="">
          <p:sp>
            <p:nvSpPr>
              <p:cNvPr id="14" name="19 Rectángulo"/>
              <p:cNvSpPr>
                <a:spLocks noRot="1" noChangeAspect="1" noMove="1" noResize="1" noEditPoints="1" noAdjustHandles="1" noChangeArrowheads="1" noChangeShapeType="1" noTextEdit="1"/>
              </p:cNvSpPr>
              <p:nvPr/>
            </p:nvSpPr>
            <p:spPr>
              <a:xfrm>
                <a:off x="3455732" y="4631098"/>
                <a:ext cx="1415837" cy="369332"/>
              </a:xfrm>
              <a:prstGeom prst="rect">
                <a:avLst/>
              </a:prstGeom>
              <a:blipFill>
                <a:blip r:embed="rId6"/>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p:sp>
        <p:nvSpPr>
          <p:cNvPr id="15" name="10 CuadroTexto"/>
          <p:cNvSpPr txBox="1"/>
          <p:nvPr/>
        </p:nvSpPr>
        <p:spPr>
          <a:xfrm>
            <a:off x="928048" y="5287749"/>
            <a:ext cx="7697337"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355600" indent="-355600" algn="just">
              <a:buFont typeface="Wingdings"/>
              <a:buChar char=""/>
            </a:pPr>
            <a:r>
              <a:rPr lang="es-ES" dirty="0" smtClean="0">
                <a:sym typeface="Wingdings"/>
              </a:rPr>
              <a:t>Cualquier variación de energía se traduce en una variación de la masa, y viceversa.</a:t>
            </a:r>
          </a:p>
          <a:p>
            <a:pPr marL="355600" indent="-355600" algn="just">
              <a:buFont typeface="Wingdings"/>
              <a:buChar char=""/>
            </a:pPr>
            <a:r>
              <a:rPr lang="es-ES" b="1" dirty="0" smtClean="0">
                <a:sym typeface="Wingdings"/>
              </a:rPr>
              <a:t>Masa</a:t>
            </a:r>
            <a:r>
              <a:rPr lang="es-ES" dirty="0" smtClean="0">
                <a:sym typeface="Wingdings"/>
              </a:rPr>
              <a:t> y </a:t>
            </a:r>
            <a:r>
              <a:rPr lang="es-ES" b="1" dirty="0" smtClean="0">
                <a:sym typeface="Wingdings"/>
              </a:rPr>
              <a:t>energía</a:t>
            </a:r>
            <a:r>
              <a:rPr lang="es-ES" dirty="0" smtClean="0">
                <a:sym typeface="Wingdings"/>
              </a:rPr>
              <a:t> son dos manifestaciones de la misma cosa o, en otras palabras, la masa es una forma de energía.</a:t>
            </a:r>
            <a:endParaRPr lang="es-ES" dirty="0"/>
          </a:p>
        </p:txBody>
      </p:sp>
      <mc:AlternateContent xmlns:mc="http://schemas.openxmlformats.org/markup-compatibility/2006" xmlns:a14="http://schemas.microsoft.com/office/drawing/2010/main">
        <mc:Choice Requires="a14">
          <p:sp>
            <p:nvSpPr>
              <p:cNvPr id="16" name="13 CuadroTexto"/>
              <p:cNvSpPr txBox="1"/>
              <p:nvPr/>
            </p:nvSpPr>
            <p:spPr>
              <a:xfrm>
                <a:off x="5302156" y="4584891"/>
                <a:ext cx="3323217" cy="396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a:rPr>
                            <m:t>𝐸</m:t>
                          </m:r>
                        </m:e>
                        <m:sub>
                          <m:r>
                            <a:rPr lang="es-ES" b="0" i="1" smtClean="0">
                              <a:latin typeface="Cambria Math"/>
                            </a:rPr>
                            <m:t>𝑇𝑜𝑡𝑎𝑙</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𝐸</m:t>
                          </m:r>
                        </m:e>
                        <m:sub>
                          <m:r>
                            <a:rPr lang="es-ES" b="0" i="1" smtClean="0">
                              <a:latin typeface="Cambria Math"/>
                            </a:rPr>
                            <m:t>𝑐</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𝐸</m:t>
                          </m:r>
                        </m:e>
                        <m:sub>
                          <m:r>
                            <a:rPr lang="es-ES" b="0" i="1" smtClean="0">
                              <a:latin typeface="Cambria Math"/>
                            </a:rPr>
                            <m:t>𝑟𝑒𝑝𝑜𝑠𝑜</m:t>
                          </m:r>
                        </m:sub>
                      </m:sSub>
                      <m:r>
                        <a:rPr lang="es-ES" b="0" i="1" smtClean="0">
                          <a:latin typeface="Cambria Math"/>
                        </a:rPr>
                        <m:t>=</m:t>
                      </m:r>
                      <m:r>
                        <a:rPr lang="es-ES" i="1">
                          <a:latin typeface="Cambria Math"/>
                          <a:ea typeface="Cambria Math"/>
                        </a:rPr>
                        <m:t>𝛾</m:t>
                      </m:r>
                      <m:sSub>
                        <m:sSubPr>
                          <m:ctrlPr>
                            <a:rPr lang="es-ES" i="1">
                              <a:latin typeface="Cambria Math" panose="02040503050406030204" pitchFamily="18" charset="0"/>
                              <a:ea typeface="Cambria Math"/>
                            </a:rPr>
                          </m:ctrlPr>
                        </m:sSubPr>
                        <m:e>
                          <m:r>
                            <a:rPr lang="es-ES" i="1">
                              <a:latin typeface="Cambria Math"/>
                              <a:ea typeface="Cambria Math"/>
                            </a:rPr>
                            <m:t>𝑚</m:t>
                          </m:r>
                        </m:e>
                        <m:sub>
                          <m:r>
                            <a:rPr lang="es-ES" i="1">
                              <a:latin typeface="Cambria Math"/>
                              <a:ea typeface="Cambria Math"/>
                            </a:rPr>
                            <m:t>0</m:t>
                          </m:r>
                        </m:sub>
                      </m:sSub>
                      <m:sSup>
                        <m:sSupPr>
                          <m:ctrlPr>
                            <a:rPr lang="es-ES" i="1">
                              <a:latin typeface="Cambria Math" panose="02040503050406030204" pitchFamily="18" charset="0"/>
                              <a:ea typeface="Cambria Math"/>
                            </a:rPr>
                          </m:ctrlPr>
                        </m:sSupPr>
                        <m:e>
                          <m:r>
                            <a:rPr lang="es-ES" i="1">
                              <a:latin typeface="Cambria Math"/>
                              <a:ea typeface="Cambria Math"/>
                            </a:rPr>
                            <m:t>𝑐</m:t>
                          </m:r>
                        </m:e>
                        <m:sup>
                          <m:r>
                            <a:rPr lang="es-ES" i="1">
                              <a:latin typeface="Cambria Math"/>
                              <a:ea typeface="Cambria Math"/>
                            </a:rPr>
                            <m:t>2</m:t>
                          </m:r>
                        </m:sup>
                      </m:sSup>
                    </m:oMath>
                  </m:oMathPara>
                </a14:m>
                <a:endParaRPr lang="es-ES" dirty="0"/>
              </a:p>
            </p:txBody>
          </p:sp>
        </mc:Choice>
        <mc:Fallback xmlns="">
          <p:sp>
            <p:nvSpPr>
              <p:cNvPr id="16" name="13 CuadroTexto"/>
              <p:cNvSpPr txBox="1">
                <a:spLocks noRot="1" noChangeAspect="1" noMove="1" noResize="1" noEditPoints="1" noAdjustHandles="1" noChangeArrowheads="1" noChangeShapeType="1" noTextEdit="1"/>
              </p:cNvSpPr>
              <p:nvPr/>
            </p:nvSpPr>
            <p:spPr>
              <a:xfrm>
                <a:off x="5302156" y="4584891"/>
                <a:ext cx="3323217" cy="396262"/>
              </a:xfrm>
              <a:prstGeom prst="rect">
                <a:avLst/>
              </a:prstGeom>
              <a:blipFill>
                <a:blip r:embed="rId7"/>
                <a:stretch>
                  <a:fillRect b="-4615"/>
                </a:stretch>
              </a:blipFill>
            </p:spPr>
            <p:txBody>
              <a:bodyPr/>
              <a:lstStyle/>
              <a:p>
                <a:r>
                  <a:rPr lang="es-ES">
                    <a:noFill/>
                  </a:rPr>
                  <a:t> </a:t>
                </a:r>
              </a:p>
            </p:txBody>
          </p:sp>
        </mc:Fallback>
      </mc:AlternateContent>
    </p:spTree>
    <p:extLst>
      <p:ext uri="{BB962C8B-B14F-4D97-AF65-F5344CB8AC3E}">
        <p14:creationId xmlns:p14="http://schemas.microsoft.com/office/powerpoint/2010/main" val="3063894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6. Principios de la dinámica a la luz relatividad</a:t>
            </a:r>
          </a:p>
        </p:txBody>
      </p:sp>
      <mc:AlternateContent xmlns:mc="http://schemas.openxmlformats.org/markup-compatibility/2006" xmlns:a14="http://schemas.microsoft.com/office/drawing/2010/main">
        <mc:Choice Requires="a14">
          <p:graphicFrame>
            <p:nvGraphicFramePr>
              <p:cNvPr id="8" name="6 Tabla"/>
              <p:cNvGraphicFramePr>
                <a:graphicFrameLocks noGrp="1"/>
              </p:cNvGraphicFramePr>
              <p:nvPr>
                <p:extLst>
                  <p:ext uri="{D42A27DB-BD31-4B8C-83A1-F6EECF244321}">
                    <p14:modId xmlns:p14="http://schemas.microsoft.com/office/powerpoint/2010/main" val="1110889142"/>
                  </p:ext>
                </p:extLst>
              </p:nvPr>
            </p:nvGraphicFramePr>
            <p:xfrm>
              <a:off x="600691" y="1251423"/>
              <a:ext cx="7852011" cy="4749816"/>
            </p:xfrm>
            <a:graphic>
              <a:graphicData uri="http://schemas.openxmlformats.org/drawingml/2006/table">
                <a:tbl>
                  <a:tblPr firstRow="1" bandRow="1">
                    <a:tableStyleId>{5C22544A-7EE6-4342-B048-85BDC9FD1C3A}</a:tableStyleId>
                  </a:tblPr>
                  <a:tblGrid>
                    <a:gridCol w="2617337">
                      <a:extLst>
                        <a:ext uri="{9D8B030D-6E8A-4147-A177-3AD203B41FA5}">
                          <a16:colId xmlns:a16="http://schemas.microsoft.com/office/drawing/2014/main" val="20000"/>
                        </a:ext>
                      </a:extLst>
                    </a:gridCol>
                    <a:gridCol w="2617337">
                      <a:extLst>
                        <a:ext uri="{9D8B030D-6E8A-4147-A177-3AD203B41FA5}">
                          <a16:colId xmlns:a16="http://schemas.microsoft.com/office/drawing/2014/main" val="20001"/>
                        </a:ext>
                      </a:extLst>
                    </a:gridCol>
                    <a:gridCol w="2617337">
                      <a:extLst>
                        <a:ext uri="{9D8B030D-6E8A-4147-A177-3AD203B41FA5}">
                          <a16:colId xmlns:a16="http://schemas.microsoft.com/office/drawing/2014/main" val="20002"/>
                        </a:ext>
                      </a:extLst>
                    </a:gridCol>
                  </a:tblGrid>
                  <a:tr h="315744">
                    <a:tc>
                      <a:txBody>
                        <a:bodyPr/>
                        <a:lstStyle/>
                        <a:p>
                          <a:pPr algn="ctr"/>
                          <a:r>
                            <a:rPr lang="es-ES" sz="1600" dirty="0" smtClean="0"/>
                            <a:t>Partículas</a:t>
                          </a:r>
                          <a:endParaRPr lang="es-ES" sz="1600" dirty="0"/>
                        </a:p>
                      </a:txBody>
                      <a:tcPr/>
                    </a:tc>
                    <a:tc>
                      <a:txBody>
                        <a:bodyPr/>
                        <a:lstStyle/>
                        <a:p>
                          <a:pPr algn="ctr"/>
                          <a:r>
                            <a:rPr lang="es-ES" sz="1600" dirty="0" smtClean="0"/>
                            <a:t>Símbolos</a:t>
                          </a:r>
                          <a:endParaRPr lang="es-ES" sz="1600" dirty="0"/>
                        </a:p>
                      </a:txBody>
                      <a:tcPr/>
                    </a:tc>
                    <a:tc>
                      <a:txBody>
                        <a:bodyPr/>
                        <a:lstStyle/>
                        <a:p>
                          <a:pPr algn="ctr"/>
                          <a:r>
                            <a:rPr lang="es-ES" sz="1600" dirty="0" smtClean="0"/>
                            <a:t>Energía en reposo (</a:t>
                          </a:r>
                          <a:r>
                            <a:rPr lang="es-ES" sz="1600" dirty="0" err="1" smtClean="0"/>
                            <a:t>MeV</a:t>
                          </a:r>
                          <a:r>
                            <a:rPr lang="es-ES" sz="1600" dirty="0" smtClean="0"/>
                            <a:t>)</a:t>
                          </a:r>
                          <a:endParaRPr lang="es-ES" sz="1600" dirty="0"/>
                        </a:p>
                      </a:txBody>
                      <a:tcPr/>
                    </a:tc>
                    <a:extLst>
                      <a:ext uri="{0D108BD9-81ED-4DB2-BD59-A6C34878D82A}">
                        <a16:rowId xmlns:a16="http://schemas.microsoft.com/office/drawing/2014/main" val="10000"/>
                      </a:ext>
                    </a:extLst>
                  </a:tr>
                  <a:tr h="490504">
                    <a:tc>
                      <a:txBody>
                        <a:bodyPr/>
                        <a:lstStyle/>
                        <a:p>
                          <a:r>
                            <a:rPr lang="es-ES" dirty="0" smtClean="0"/>
                            <a:t>Fotón</a:t>
                          </a:r>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r>
                                  <a:rPr lang="es-ES" i="1" smtClean="0">
                                    <a:latin typeface="Cambria Math"/>
                                    <a:ea typeface="Cambria Math"/>
                                  </a:rPr>
                                  <m:t>𝛾</m:t>
                                </m:r>
                              </m:oMath>
                            </m:oMathPara>
                          </a14:m>
                          <a:endParaRPr lang="es-ES" dirty="0"/>
                        </a:p>
                      </a:txBody>
                      <a:tcPr anchor="ctr" anchorCtr="1"/>
                    </a:tc>
                    <a:tc>
                      <a:txBody>
                        <a:bodyPr/>
                        <a:lstStyle/>
                        <a:p>
                          <a:r>
                            <a:rPr lang="es-ES" dirty="0" smtClean="0"/>
                            <a:t>0</a:t>
                          </a:r>
                          <a:endParaRPr lang="es-ES" dirty="0"/>
                        </a:p>
                      </a:txBody>
                      <a:tcPr anchor="ctr" anchorCtr="1"/>
                    </a:tc>
                    <a:extLst>
                      <a:ext uri="{0D108BD9-81ED-4DB2-BD59-A6C34878D82A}">
                        <a16:rowId xmlns:a16="http://schemas.microsoft.com/office/drawing/2014/main" val="10001"/>
                      </a:ext>
                    </a:extLst>
                  </a:tr>
                  <a:tr h="490504">
                    <a:tc>
                      <a:txBody>
                        <a:bodyPr/>
                        <a:lstStyle/>
                        <a:p>
                          <a:r>
                            <a:rPr lang="es-ES" dirty="0" smtClean="0"/>
                            <a:t>Electrón (positrón)</a:t>
                          </a:r>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𝑒</m:t>
                                </m:r>
                                <m:r>
                                  <a:rPr lang="es-ES" b="0" i="1" smtClean="0">
                                    <a:latin typeface="Cambria Math"/>
                                  </a:rPr>
                                  <m:t> </m:t>
                                </m:r>
                                <m:r>
                                  <a:rPr lang="es-ES" b="0" i="1" smtClean="0">
                                    <a:latin typeface="Cambria Math"/>
                                  </a:rPr>
                                  <m:t>𝑜</m:t>
                                </m:r>
                                <m:r>
                                  <a:rPr lang="es-ES" b="0" i="1" smtClean="0">
                                    <a:latin typeface="Cambria Math"/>
                                  </a:rPr>
                                  <m:t> </m:t>
                                </m:r>
                                <m:sSup>
                                  <m:sSupPr>
                                    <m:ctrlPr>
                                      <a:rPr lang="es-ES" b="0" i="1" smtClean="0">
                                        <a:latin typeface="Cambria Math" panose="02040503050406030204" pitchFamily="18" charset="0"/>
                                      </a:rPr>
                                    </m:ctrlPr>
                                  </m:sSupPr>
                                  <m:e>
                                    <m:r>
                                      <a:rPr lang="es-ES" b="0" i="1" smtClean="0">
                                        <a:latin typeface="Cambria Math"/>
                                      </a:rPr>
                                      <m:t>𝑒</m:t>
                                    </m:r>
                                  </m:e>
                                  <m:sup>
                                    <m:r>
                                      <a:rPr lang="es-ES" b="0" i="1" smtClean="0">
                                        <a:latin typeface="Cambria Math"/>
                                      </a:rPr>
                                      <m:t>−</m:t>
                                    </m:r>
                                  </m:sup>
                                </m:sSup>
                                <m:r>
                                  <a:rPr lang="es-ES" b="0" i="1" smtClean="0">
                                    <a:latin typeface="Cambria Math"/>
                                  </a:rPr>
                                  <m:t> (</m:t>
                                </m:r>
                                <m:sSup>
                                  <m:sSupPr>
                                    <m:ctrlPr>
                                      <a:rPr lang="es-ES" b="0" i="1" smtClean="0">
                                        <a:latin typeface="Cambria Math" panose="02040503050406030204" pitchFamily="18" charset="0"/>
                                      </a:rPr>
                                    </m:ctrlPr>
                                  </m:sSupPr>
                                  <m:e>
                                    <m:r>
                                      <a:rPr lang="es-ES" b="0" i="1" smtClean="0">
                                        <a:latin typeface="Cambria Math"/>
                                      </a:rPr>
                                      <m:t>𝑒</m:t>
                                    </m:r>
                                  </m:e>
                                  <m:sup>
                                    <m:r>
                                      <a:rPr lang="es-ES" b="0" i="1" smtClean="0">
                                        <a:latin typeface="Cambria Math"/>
                                      </a:rPr>
                                      <m:t>+</m:t>
                                    </m:r>
                                  </m:sup>
                                </m:sSup>
                                <m:r>
                                  <a:rPr lang="es-ES" b="0" i="1" smtClean="0">
                                    <a:latin typeface="Cambria Math"/>
                                  </a:rPr>
                                  <m:t>)</m:t>
                                </m:r>
                              </m:oMath>
                            </m:oMathPara>
                          </a14:m>
                          <a:endParaRPr lang="es-ES" dirty="0"/>
                        </a:p>
                      </a:txBody>
                      <a:tcPr anchor="ctr" anchorCtr="1"/>
                    </a:tc>
                    <a:tc>
                      <a:txBody>
                        <a:bodyPr/>
                        <a:lstStyle/>
                        <a:p>
                          <a:r>
                            <a:rPr lang="es-ES" dirty="0" smtClean="0"/>
                            <a:t>0,511 0</a:t>
                          </a:r>
                          <a:endParaRPr lang="es-ES" dirty="0"/>
                        </a:p>
                      </a:txBody>
                      <a:tcPr anchor="ctr" anchorCtr="1"/>
                    </a:tc>
                    <a:extLst>
                      <a:ext uri="{0D108BD9-81ED-4DB2-BD59-A6C34878D82A}">
                        <a16:rowId xmlns:a16="http://schemas.microsoft.com/office/drawing/2014/main" val="10002"/>
                      </a:ext>
                    </a:extLst>
                  </a:tr>
                  <a:tr h="490504">
                    <a:tc>
                      <a:txBody>
                        <a:bodyPr/>
                        <a:lstStyle/>
                        <a:p>
                          <a:r>
                            <a:rPr lang="es-ES" dirty="0" err="1" smtClean="0"/>
                            <a:t>Muón</a:t>
                          </a:r>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r>
                                      <a:rPr lang="es-ES" i="1" smtClean="0">
                                        <a:latin typeface="Cambria Math"/>
                                        <a:ea typeface="Cambria Math"/>
                                      </a:rPr>
                                      <m:t>𝜇</m:t>
                                    </m:r>
                                  </m:e>
                                  <m:sup>
                                    <m:r>
                                      <a:rPr lang="es-ES" i="1" smtClean="0">
                                        <a:latin typeface="Cambria Math"/>
                                        <a:ea typeface="Cambria Math"/>
                                      </a:rPr>
                                      <m:t>±</m:t>
                                    </m:r>
                                  </m:sup>
                                </m:sSup>
                              </m:oMath>
                            </m:oMathPara>
                          </a14:m>
                          <a:endParaRPr lang="es-ES" dirty="0"/>
                        </a:p>
                      </a:txBody>
                      <a:tcPr anchor="ctr" anchorCtr="1"/>
                    </a:tc>
                    <a:tc>
                      <a:txBody>
                        <a:bodyPr/>
                        <a:lstStyle/>
                        <a:p>
                          <a:r>
                            <a:rPr lang="es-ES" dirty="0" smtClean="0"/>
                            <a:t>105,7</a:t>
                          </a:r>
                          <a:endParaRPr lang="es-ES" dirty="0"/>
                        </a:p>
                      </a:txBody>
                      <a:tcPr anchor="ctr" anchorCtr="1"/>
                    </a:tc>
                    <a:extLst>
                      <a:ext uri="{0D108BD9-81ED-4DB2-BD59-A6C34878D82A}">
                        <a16:rowId xmlns:a16="http://schemas.microsoft.com/office/drawing/2014/main" val="10003"/>
                      </a:ext>
                    </a:extLst>
                  </a:tr>
                  <a:tr h="490504">
                    <a:tc>
                      <a:txBody>
                        <a:bodyPr/>
                        <a:lstStyle/>
                        <a:p>
                          <a:r>
                            <a:rPr lang="es-ES" dirty="0" err="1" smtClean="0"/>
                            <a:t>Pión</a:t>
                          </a:r>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r>
                                      <a:rPr lang="es-ES" i="1" smtClean="0">
                                        <a:latin typeface="Cambria Math"/>
                                        <a:ea typeface="Cambria Math"/>
                                      </a:rPr>
                                      <m:t>𝜋</m:t>
                                    </m:r>
                                  </m:e>
                                  <m:sup>
                                    <m:r>
                                      <a:rPr lang="es-ES" b="0" i="1" smtClean="0">
                                        <a:latin typeface="Cambria Math"/>
                                      </a:rPr>
                                      <m:t>0</m:t>
                                    </m:r>
                                  </m:sup>
                                </m:sSup>
                                <m:r>
                                  <a:rPr lang="es-ES" b="0" i="1" smtClean="0">
                                    <a:latin typeface="Cambria Math"/>
                                  </a:rPr>
                                  <m:t>,</m:t>
                                </m:r>
                                <m:r>
                                  <a:rPr lang="es-ES" i="1" smtClean="0">
                                    <a:latin typeface="Cambria Math"/>
                                  </a:rPr>
                                  <m:t> </m:t>
                                </m:r>
                                <m:sSup>
                                  <m:sSupPr>
                                    <m:ctrlPr>
                                      <a:rPr lang="es-ES" b="0" i="1" smtClean="0">
                                        <a:latin typeface="Cambria Math" panose="02040503050406030204" pitchFamily="18" charset="0"/>
                                      </a:rPr>
                                    </m:ctrlPr>
                                  </m:sSupPr>
                                  <m:e>
                                    <m:r>
                                      <a:rPr lang="es-ES" b="0" i="1" smtClean="0">
                                        <a:latin typeface="Cambria Math"/>
                                        <a:ea typeface="Cambria Math"/>
                                      </a:rPr>
                                      <m:t>𝜋</m:t>
                                    </m:r>
                                  </m:e>
                                  <m:sup>
                                    <m:r>
                                      <a:rPr lang="es-ES" b="0" i="1" smtClean="0">
                                        <a:latin typeface="Cambria Math"/>
                                        <a:ea typeface="Cambria Math"/>
                                      </a:rPr>
                                      <m:t>±</m:t>
                                    </m:r>
                                  </m:sup>
                                </m:sSup>
                              </m:oMath>
                            </m:oMathPara>
                          </a14:m>
                          <a:endParaRPr lang="es-ES" dirty="0"/>
                        </a:p>
                      </a:txBody>
                      <a:tcPr anchor="ctr" anchorCtr="1"/>
                    </a:tc>
                    <a:tc>
                      <a:txBody>
                        <a:bodyPr/>
                        <a:lstStyle/>
                        <a:p>
                          <a:r>
                            <a:rPr lang="es-ES" dirty="0" smtClean="0"/>
                            <a:t>135; 139,6</a:t>
                          </a:r>
                          <a:endParaRPr lang="es-ES" dirty="0"/>
                        </a:p>
                      </a:txBody>
                      <a:tcPr anchor="ctr" anchorCtr="1"/>
                    </a:tc>
                    <a:extLst>
                      <a:ext uri="{0D108BD9-81ED-4DB2-BD59-A6C34878D82A}">
                        <a16:rowId xmlns:a16="http://schemas.microsoft.com/office/drawing/2014/main" val="10004"/>
                      </a:ext>
                    </a:extLst>
                  </a:tr>
                  <a:tr h="490504">
                    <a:tc>
                      <a:txBody>
                        <a:bodyPr/>
                        <a:lstStyle/>
                        <a:p>
                          <a:r>
                            <a:rPr lang="es-ES" dirty="0" smtClean="0"/>
                            <a:t>Protón</a:t>
                          </a:r>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𝑝</m:t>
                                </m:r>
                              </m:oMath>
                            </m:oMathPara>
                          </a14:m>
                          <a:endParaRPr lang="es-ES" dirty="0"/>
                        </a:p>
                      </a:txBody>
                      <a:tcPr anchor="ctr" anchorCtr="1"/>
                    </a:tc>
                    <a:tc>
                      <a:txBody>
                        <a:bodyPr/>
                        <a:lstStyle/>
                        <a:p>
                          <a:r>
                            <a:rPr lang="es-ES" dirty="0" smtClean="0"/>
                            <a:t>938,280</a:t>
                          </a:r>
                          <a:endParaRPr lang="es-ES" dirty="0"/>
                        </a:p>
                      </a:txBody>
                      <a:tcPr anchor="ctr" anchorCtr="1"/>
                    </a:tc>
                    <a:extLst>
                      <a:ext uri="{0D108BD9-81ED-4DB2-BD59-A6C34878D82A}">
                        <a16:rowId xmlns:a16="http://schemas.microsoft.com/office/drawing/2014/main" val="10005"/>
                      </a:ext>
                    </a:extLst>
                  </a:tr>
                  <a:tr h="490504">
                    <a:tc>
                      <a:txBody>
                        <a:bodyPr/>
                        <a:lstStyle/>
                        <a:p>
                          <a:r>
                            <a:rPr lang="es-ES" dirty="0" smtClean="0"/>
                            <a:t>Neutrón</a:t>
                          </a:r>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𝑛</m:t>
                                </m:r>
                              </m:oMath>
                            </m:oMathPara>
                          </a14:m>
                          <a:endParaRPr lang="es-ES" dirty="0"/>
                        </a:p>
                      </a:txBody>
                      <a:tcPr anchor="ctr" anchorCtr="1"/>
                    </a:tc>
                    <a:tc>
                      <a:txBody>
                        <a:bodyPr/>
                        <a:lstStyle/>
                        <a:p>
                          <a:r>
                            <a:rPr lang="es-ES" dirty="0" smtClean="0"/>
                            <a:t>939,573</a:t>
                          </a:r>
                          <a:endParaRPr lang="es-ES" dirty="0"/>
                        </a:p>
                      </a:txBody>
                      <a:tcPr anchor="ctr" anchorCtr="1"/>
                    </a:tc>
                    <a:extLst>
                      <a:ext uri="{0D108BD9-81ED-4DB2-BD59-A6C34878D82A}">
                        <a16:rowId xmlns:a16="http://schemas.microsoft.com/office/drawing/2014/main" val="10006"/>
                      </a:ext>
                    </a:extLst>
                  </a:tr>
                  <a:tr h="490504">
                    <a:tc>
                      <a:txBody>
                        <a:bodyPr/>
                        <a:lstStyle/>
                        <a:p>
                          <a:r>
                            <a:rPr lang="es-ES" dirty="0" smtClean="0"/>
                            <a:t>Deuterón</a:t>
                          </a:r>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Pre>
                                  <m:sPrePr>
                                    <m:ctrlPr>
                                      <a:rPr lang="es-ES" i="1" smtClean="0">
                                        <a:latin typeface="Cambria Math" panose="02040503050406030204" pitchFamily="18" charset="0"/>
                                      </a:rPr>
                                    </m:ctrlPr>
                                  </m:sPrePr>
                                  <m:sub/>
                                  <m:sup>
                                    <m:r>
                                      <a:rPr lang="es-ES" b="0" i="1" smtClean="0">
                                        <a:latin typeface="Cambria Math"/>
                                      </a:rPr>
                                      <m:t>2</m:t>
                                    </m:r>
                                  </m:sup>
                                  <m:e>
                                    <m:r>
                                      <a:rPr lang="es-ES" b="0" i="1" smtClean="0">
                                        <a:latin typeface="Cambria Math"/>
                                      </a:rPr>
                                      <m:t>𝐻</m:t>
                                    </m:r>
                                  </m:e>
                                </m:sPre>
                                <m:r>
                                  <a:rPr lang="es-ES" b="0" i="1" smtClean="0">
                                    <a:latin typeface="Cambria Math"/>
                                  </a:rPr>
                                  <m:t> </m:t>
                                </m:r>
                                <m:r>
                                  <a:rPr lang="es-ES" b="0" i="1" smtClean="0">
                                    <a:latin typeface="Cambria Math"/>
                                  </a:rPr>
                                  <m:t>𝑜</m:t>
                                </m:r>
                                <m:r>
                                  <a:rPr lang="es-ES" b="0" i="1" smtClean="0">
                                    <a:latin typeface="Cambria Math"/>
                                  </a:rPr>
                                  <m:t> </m:t>
                                </m:r>
                                <m:r>
                                  <a:rPr lang="es-ES" b="0" i="1" smtClean="0">
                                    <a:latin typeface="Cambria Math"/>
                                  </a:rPr>
                                  <m:t>𝑑</m:t>
                                </m:r>
                              </m:oMath>
                            </m:oMathPara>
                          </a14:m>
                          <a:endParaRPr lang="es-ES" dirty="0"/>
                        </a:p>
                      </a:txBody>
                      <a:tcPr anchor="ctr" anchorCtr="1"/>
                    </a:tc>
                    <a:tc>
                      <a:txBody>
                        <a:bodyPr/>
                        <a:lstStyle/>
                        <a:p>
                          <a:r>
                            <a:rPr lang="es-ES" dirty="0" smtClean="0"/>
                            <a:t>1 875,628</a:t>
                          </a:r>
                          <a:endParaRPr lang="es-ES" dirty="0"/>
                        </a:p>
                      </a:txBody>
                      <a:tcPr anchor="ctr" anchorCtr="1"/>
                    </a:tc>
                    <a:extLst>
                      <a:ext uri="{0D108BD9-81ED-4DB2-BD59-A6C34878D82A}">
                        <a16:rowId xmlns:a16="http://schemas.microsoft.com/office/drawing/2014/main" val="10007"/>
                      </a:ext>
                    </a:extLst>
                  </a:tr>
                  <a:tr h="490504">
                    <a:tc>
                      <a:txBody>
                        <a:bodyPr/>
                        <a:lstStyle/>
                        <a:p>
                          <a:r>
                            <a:rPr lang="es-ES" dirty="0" smtClean="0"/>
                            <a:t>Tritón</a:t>
                          </a:r>
                          <a:endParaRPr lang="es-E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es-ES" i="1" smtClean="0">
                                        <a:latin typeface="Cambria Math" panose="02040503050406030204" pitchFamily="18" charset="0"/>
                                      </a:rPr>
                                    </m:ctrlPr>
                                  </m:sPrePr>
                                  <m:sub/>
                                  <m:sup>
                                    <m:r>
                                      <a:rPr lang="es-ES" b="0" i="1" smtClean="0">
                                        <a:latin typeface="Cambria Math"/>
                                      </a:rPr>
                                      <m:t>3</m:t>
                                    </m:r>
                                  </m:sup>
                                  <m:e>
                                    <m:r>
                                      <a:rPr lang="es-ES" b="0" i="1" smtClean="0">
                                        <a:latin typeface="Cambria Math"/>
                                      </a:rPr>
                                      <m:t>𝐻</m:t>
                                    </m:r>
                                  </m:e>
                                </m:sPre>
                                <m:r>
                                  <a:rPr lang="es-ES" b="0" i="1" smtClean="0">
                                    <a:latin typeface="Cambria Math"/>
                                  </a:rPr>
                                  <m:t> </m:t>
                                </m:r>
                                <m:r>
                                  <a:rPr lang="es-ES" b="0" i="1" smtClean="0">
                                    <a:latin typeface="Cambria Math"/>
                                  </a:rPr>
                                  <m:t>𝑜</m:t>
                                </m:r>
                                <m:r>
                                  <a:rPr lang="es-ES" b="0" i="1" smtClean="0">
                                    <a:latin typeface="Cambria Math"/>
                                  </a:rPr>
                                  <m:t> </m:t>
                                </m:r>
                                <m:r>
                                  <a:rPr lang="es-ES" b="0" i="1" smtClean="0">
                                    <a:latin typeface="Cambria Math"/>
                                  </a:rPr>
                                  <m:t>𝑡</m:t>
                                </m:r>
                              </m:oMath>
                            </m:oMathPara>
                          </a14:m>
                          <a:endParaRPr lang="es-ES" dirty="0"/>
                        </a:p>
                      </a:txBody>
                      <a:tcPr anchor="ctr" anchorCtr="1"/>
                    </a:tc>
                    <a:tc>
                      <a:txBody>
                        <a:bodyPr/>
                        <a:lstStyle/>
                        <a:p>
                          <a:r>
                            <a:rPr lang="es-ES" dirty="0" smtClean="0"/>
                            <a:t>2 808,944</a:t>
                          </a:r>
                          <a:endParaRPr lang="es-ES" dirty="0"/>
                        </a:p>
                      </a:txBody>
                      <a:tcPr anchor="ctr" anchorCtr="1"/>
                    </a:tc>
                    <a:extLst>
                      <a:ext uri="{0D108BD9-81ED-4DB2-BD59-A6C34878D82A}">
                        <a16:rowId xmlns:a16="http://schemas.microsoft.com/office/drawing/2014/main" val="10008"/>
                      </a:ext>
                    </a:extLst>
                  </a:tr>
                  <a:tr h="490504">
                    <a:tc>
                      <a:txBody>
                        <a:bodyPr/>
                        <a:lstStyle/>
                        <a:p>
                          <a:r>
                            <a:rPr lang="es-ES" dirty="0" smtClean="0"/>
                            <a:t>Partícula alfa</a:t>
                          </a:r>
                          <a:endParaRPr lang="es-E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es-ES" i="1" smtClean="0">
                                        <a:latin typeface="Cambria Math" panose="02040503050406030204" pitchFamily="18" charset="0"/>
                                      </a:rPr>
                                    </m:ctrlPr>
                                  </m:sPrePr>
                                  <m:sub/>
                                  <m:sup>
                                    <m:r>
                                      <a:rPr lang="es-ES" b="0" i="1" smtClean="0">
                                        <a:latin typeface="Cambria Math"/>
                                      </a:rPr>
                                      <m:t>4</m:t>
                                    </m:r>
                                  </m:sup>
                                  <m:e>
                                    <m:r>
                                      <a:rPr lang="es-ES" b="0" i="1" smtClean="0">
                                        <a:latin typeface="Cambria Math"/>
                                      </a:rPr>
                                      <m:t>𝐻𝑒</m:t>
                                    </m:r>
                                  </m:e>
                                </m:sPre>
                                <m:r>
                                  <a:rPr lang="es-ES" b="0" i="1" smtClean="0">
                                    <a:latin typeface="Cambria Math"/>
                                  </a:rPr>
                                  <m:t> </m:t>
                                </m:r>
                                <m:r>
                                  <a:rPr lang="es-ES" b="0" i="1" smtClean="0">
                                    <a:latin typeface="Cambria Math"/>
                                  </a:rPr>
                                  <m:t>𝑜</m:t>
                                </m:r>
                                <m:r>
                                  <a:rPr lang="es-ES" b="0" i="1" smtClean="0">
                                    <a:latin typeface="Cambria Math"/>
                                  </a:rPr>
                                  <m:t> </m:t>
                                </m:r>
                                <m:r>
                                  <a:rPr lang="es-ES" b="0" i="1" smtClean="0">
                                    <a:latin typeface="Cambria Math"/>
                                    <a:ea typeface="Cambria Math"/>
                                  </a:rPr>
                                  <m:t>𝛼</m:t>
                                </m:r>
                              </m:oMath>
                            </m:oMathPara>
                          </a14:m>
                          <a:endParaRPr lang="es-ES" dirty="0"/>
                        </a:p>
                      </a:txBody>
                      <a:tcPr anchor="ctr" anchorCtr="1"/>
                    </a:tc>
                    <a:tc>
                      <a:txBody>
                        <a:bodyPr/>
                        <a:lstStyle/>
                        <a:p>
                          <a:r>
                            <a:rPr lang="es-ES" dirty="0" smtClean="0"/>
                            <a:t>3 727,409</a:t>
                          </a:r>
                          <a:endParaRPr lang="es-ES" dirty="0"/>
                        </a:p>
                      </a:txBody>
                      <a:tcPr anchor="ctr" anchorCtr="1"/>
                    </a:tc>
                    <a:extLst>
                      <a:ext uri="{0D108BD9-81ED-4DB2-BD59-A6C34878D82A}">
                        <a16:rowId xmlns:a16="http://schemas.microsoft.com/office/drawing/2014/main" val="10009"/>
                      </a:ext>
                    </a:extLst>
                  </a:tr>
                </a:tbl>
              </a:graphicData>
            </a:graphic>
          </p:graphicFrame>
        </mc:Choice>
        <mc:Fallback xmlns="">
          <p:graphicFrame>
            <p:nvGraphicFramePr>
              <p:cNvPr id="8" name="6 Tabla"/>
              <p:cNvGraphicFramePr>
                <a:graphicFrameLocks noGrp="1"/>
              </p:cNvGraphicFramePr>
              <p:nvPr>
                <p:extLst>
                  <p:ext uri="{D42A27DB-BD31-4B8C-83A1-F6EECF244321}">
                    <p14:modId xmlns:p14="http://schemas.microsoft.com/office/powerpoint/2010/main" val="1110889142"/>
                  </p:ext>
                </p:extLst>
              </p:nvPr>
            </p:nvGraphicFramePr>
            <p:xfrm>
              <a:off x="600691" y="1251423"/>
              <a:ext cx="7852011" cy="4749816"/>
            </p:xfrm>
            <a:graphic>
              <a:graphicData uri="http://schemas.openxmlformats.org/drawingml/2006/table">
                <a:tbl>
                  <a:tblPr firstRow="1" bandRow="1">
                    <a:tableStyleId>{5C22544A-7EE6-4342-B048-85BDC9FD1C3A}</a:tableStyleId>
                  </a:tblPr>
                  <a:tblGrid>
                    <a:gridCol w="2617337">
                      <a:extLst>
                        <a:ext uri="{9D8B030D-6E8A-4147-A177-3AD203B41FA5}">
                          <a16:colId xmlns:a16="http://schemas.microsoft.com/office/drawing/2014/main" val="20000"/>
                        </a:ext>
                      </a:extLst>
                    </a:gridCol>
                    <a:gridCol w="2617337">
                      <a:extLst>
                        <a:ext uri="{9D8B030D-6E8A-4147-A177-3AD203B41FA5}">
                          <a16:colId xmlns:a16="http://schemas.microsoft.com/office/drawing/2014/main" val="20001"/>
                        </a:ext>
                      </a:extLst>
                    </a:gridCol>
                    <a:gridCol w="2617337">
                      <a:extLst>
                        <a:ext uri="{9D8B030D-6E8A-4147-A177-3AD203B41FA5}">
                          <a16:colId xmlns:a16="http://schemas.microsoft.com/office/drawing/2014/main" val="20002"/>
                        </a:ext>
                      </a:extLst>
                    </a:gridCol>
                  </a:tblGrid>
                  <a:tr h="335280">
                    <a:tc>
                      <a:txBody>
                        <a:bodyPr/>
                        <a:lstStyle/>
                        <a:p>
                          <a:pPr algn="ctr"/>
                          <a:r>
                            <a:rPr lang="es-ES" sz="1600" dirty="0" smtClean="0"/>
                            <a:t>Partículas</a:t>
                          </a:r>
                          <a:endParaRPr lang="es-ES" sz="1600" dirty="0"/>
                        </a:p>
                      </a:txBody>
                      <a:tcPr/>
                    </a:tc>
                    <a:tc>
                      <a:txBody>
                        <a:bodyPr/>
                        <a:lstStyle/>
                        <a:p>
                          <a:pPr algn="ctr"/>
                          <a:r>
                            <a:rPr lang="es-ES" sz="1600" dirty="0" smtClean="0"/>
                            <a:t>Símbolos</a:t>
                          </a:r>
                          <a:endParaRPr lang="es-ES" sz="1600" dirty="0"/>
                        </a:p>
                      </a:txBody>
                      <a:tcPr/>
                    </a:tc>
                    <a:tc>
                      <a:txBody>
                        <a:bodyPr/>
                        <a:lstStyle/>
                        <a:p>
                          <a:pPr algn="ctr"/>
                          <a:r>
                            <a:rPr lang="es-ES" sz="1600" dirty="0" smtClean="0"/>
                            <a:t>Energía en reposo (</a:t>
                          </a:r>
                          <a:r>
                            <a:rPr lang="es-ES" sz="1600" dirty="0" err="1" smtClean="0"/>
                            <a:t>MeV</a:t>
                          </a:r>
                          <a:r>
                            <a:rPr lang="es-ES" sz="1600" dirty="0" smtClean="0"/>
                            <a:t>)</a:t>
                          </a:r>
                          <a:endParaRPr lang="es-ES" sz="1600" dirty="0"/>
                        </a:p>
                      </a:txBody>
                      <a:tcPr/>
                    </a:tc>
                    <a:extLst>
                      <a:ext uri="{0D108BD9-81ED-4DB2-BD59-A6C34878D82A}">
                        <a16:rowId xmlns:a16="http://schemas.microsoft.com/office/drawing/2014/main" val="10000"/>
                      </a:ext>
                    </a:extLst>
                  </a:tr>
                  <a:tr h="490504">
                    <a:tc>
                      <a:txBody>
                        <a:bodyPr/>
                        <a:lstStyle/>
                        <a:p>
                          <a:r>
                            <a:rPr lang="es-ES" dirty="0" smtClean="0"/>
                            <a:t>Fotón</a:t>
                          </a:r>
                          <a:endParaRPr lang="es-ES" dirty="0"/>
                        </a:p>
                      </a:txBody>
                      <a:tcPr anchor="ctr"/>
                    </a:tc>
                    <a:tc>
                      <a:txBody>
                        <a:bodyPr/>
                        <a:lstStyle/>
                        <a:p>
                          <a:endParaRPr lang="es-ES"/>
                        </a:p>
                      </a:txBody>
                      <a:tcPr anchor="ctr" anchorCtr="1">
                        <a:blipFill>
                          <a:blip r:embed="rId2"/>
                          <a:stretch>
                            <a:fillRect l="-100466" t="-70370" r="-101166" b="-801235"/>
                          </a:stretch>
                        </a:blipFill>
                      </a:tcPr>
                    </a:tc>
                    <a:tc>
                      <a:txBody>
                        <a:bodyPr/>
                        <a:lstStyle/>
                        <a:p>
                          <a:r>
                            <a:rPr lang="es-ES" dirty="0" smtClean="0"/>
                            <a:t>0</a:t>
                          </a:r>
                          <a:endParaRPr lang="es-ES" dirty="0"/>
                        </a:p>
                      </a:txBody>
                      <a:tcPr anchor="ctr" anchorCtr="1"/>
                    </a:tc>
                    <a:extLst>
                      <a:ext uri="{0D108BD9-81ED-4DB2-BD59-A6C34878D82A}">
                        <a16:rowId xmlns:a16="http://schemas.microsoft.com/office/drawing/2014/main" val="10001"/>
                      </a:ext>
                    </a:extLst>
                  </a:tr>
                  <a:tr h="490504">
                    <a:tc>
                      <a:txBody>
                        <a:bodyPr/>
                        <a:lstStyle/>
                        <a:p>
                          <a:r>
                            <a:rPr lang="es-ES" dirty="0" smtClean="0"/>
                            <a:t>Electrón (positrón)</a:t>
                          </a:r>
                          <a:endParaRPr lang="es-ES" dirty="0"/>
                        </a:p>
                      </a:txBody>
                      <a:tcPr anchor="ctr"/>
                    </a:tc>
                    <a:tc>
                      <a:txBody>
                        <a:bodyPr/>
                        <a:lstStyle/>
                        <a:p>
                          <a:endParaRPr lang="es-ES"/>
                        </a:p>
                      </a:txBody>
                      <a:tcPr anchor="ctr" anchorCtr="1">
                        <a:blipFill>
                          <a:blip r:embed="rId2"/>
                          <a:stretch>
                            <a:fillRect l="-100466" t="-172500" r="-101166" b="-711250"/>
                          </a:stretch>
                        </a:blipFill>
                      </a:tcPr>
                    </a:tc>
                    <a:tc>
                      <a:txBody>
                        <a:bodyPr/>
                        <a:lstStyle/>
                        <a:p>
                          <a:r>
                            <a:rPr lang="es-ES" dirty="0" smtClean="0"/>
                            <a:t>0,511 0</a:t>
                          </a:r>
                          <a:endParaRPr lang="es-ES" dirty="0"/>
                        </a:p>
                      </a:txBody>
                      <a:tcPr anchor="ctr" anchorCtr="1"/>
                    </a:tc>
                    <a:extLst>
                      <a:ext uri="{0D108BD9-81ED-4DB2-BD59-A6C34878D82A}">
                        <a16:rowId xmlns:a16="http://schemas.microsoft.com/office/drawing/2014/main" val="10002"/>
                      </a:ext>
                    </a:extLst>
                  </a:tr>
                  <a:tr h="490504">
                    <a:tc>
                      <a:txBody>
                        <a:bodyPr/>
                        <a:lstStyle/>
                        <a:p>
                          <a:r>
                            <a:rPr lang="es-ES" dirty="0" err="1" smtClean="0"/>
                            <a:t>Muón</a:t>
                          </a:r>
                          <a:endParaRPr lang="es-ES" dirty="0"/>
                        </a:p>
                      </a:txBody>
                      <a:tcPr anchor="ctr"/>
                    </a:tc>
                    <a:tc>
                      <a:txBody>
                        <a:bodyPr/>
                        <a:lstStyle/>
                        <a:p>
                          <a:endParaRPr lang="es-ES"/>
                        </a:p>
                      </a:txBody>
                      <a:tcPr anchor="ctr" anchorCtr="1">
                        <a:blipFill>
                          <a:blip r:embed="rId2"/>
                          <a:stretch>
                            <a:fillRect l="-100466" t="-269136" r="-101166" b="-602469"/>
                          </a:stretch>
                        </a:blipFill>
                      </a:tcPr>
                    </a:tc>
                    <a:tc>
                      <a:txBody>
                        <a:bodyPr/>
                        <a:lstStyle/>
                        <a:p>
                          <a:r>
                            <a:rPr lang="es-ES" dirty="0" smtClean="0"/>
                            <a:t>105,7</a:t>
                          </a:r>
                          <a:endParaRPr lang="es-ES" dirty="0"/>
                        </a:p>
                      </a:txBody>
                      <a:tcPr anchor="ctr" anchorCtr="1"/>
                    </a:tc>
                    <a:extLst>
                      <a:ext uri="{0D108BD9-81ED-4DB2-BD59-A6C34878D82A}">
                        <a16:rowId xmlns:a16="http://schemas.microsoft.com/office/drawing/2014/main" val="10003"/>
                      </a:ext>
                    </a:extLst>
                  </a:tr>
                  <a:tr h="490504">
                    <a:tc>
                      <a:txBody>
                        <a:bodyPr/>
                        <a:lstStyle/>
                        <a:p>
                          <a:r>
                            <a:rPr lang="es-ES" dirty="0" err="1" smtClean="0"/>
                            <a:t>Pión</a:t>
                          </a:r>
                          <a:endParaRPr lang="es-ES" dirty="0"/>
                        </a:p>
                      </a:txBody>
                      <a:tcPr anchor="ctr"/>
                    </a:tc>
                    <a:tc>
                      <a:txBody>
                        <a:bodyPr/>
                        <a:lstStyle/>
                        <a:p>
                          <a:endParaRPr lang="es-ES"/>
                        </a:p>
                      </a:txBody>
                      <a:tcPr anchor="ctr" anchorCtr="1">
                        <a:blipFill>
                          <a:blip r:embed="rId2"/>
                          <a:stretch>
                            <a:fillRect l="-100466" t="-373750" r="-101166" b="-510000"/>
                          </a:stretch>
                        </a:blipFill>
                      </a:tcPr>
                    </a:tc>
                    <a:tc>
                      <a:txBody>
                        <a:bodyPr/>
                        <a:lstStyle/>
                        <a:p>
                          <a:r>
                            <a:rPr lang="es-ES" dirty="0" smtClean="0"/>
                            <a:t>135; 139,6</a:t>
                          </a:r>
                          <a:endParaRPr lang="es-ES" dirty="0"/>
                        </a:p>
                      </a:txBody>
                      <a:tcPr anchor="ctr" anchorCtr="1"/>
                    </a:tc>
                    <a:extLst>
                      <a:ext uri="{0D108BD9-81ED-4DB2-BD59-A6C34878D82A}">
                        <a16:rowId xmlns:a16="http://schemas.microsoft.com/office/drawing/2014/main" val="10004"/>
                      </a:ext>
                    </a:extLst>
                  </a:tr>
                  <a:tr h="490504">
                    <a:tc>
                      <a:txBody>
                        <a:bodyPr/>
                        <a:lstStyle/>
                        <a:p>
                          <a:r>
                            <a:rPr lang="es-ES" dirty="0" smtClean="0"/>
                            <a:t>Protón</a:t>
                          </a:r>
                          <a:endParaRPr lang="es-ES" dirty="0"/>
                        </a:p>
                      </a:txBody>
                      <a:tcPr anchor="ctr"/>
                    </a:tc>
                    <a:tc>
                      <a:txBody>
                        <a:bodyPr/>
                        <a:lstStyle/>
                        <a:p>
                          <a:endParaRPr lang="es-ES"/>
                        </a:p>
                      </a:txBody>
                      <a:tcPr anchor="ctr" anchorCtr="1">
                        <a:blipFill>
                          <a:blip r:embed="rId2"/>
                          <a:stretch>
                            <a:fillRect l="-100466" t="-467901" r="-101166" b="-403704"/>
                          </a:stretch>
                        </a:blipFill>
                      </a:tcPr>
                    </a:tc>
                    <a:tc>
                      <a:txBody>
                        <a:bodyPr/>
                        <a:lstStyle/>
                        <a:p>
                          <a:r>
                            <a:rPr lang="es-ES" dirty="0" smtClean="0"/>
                            <a:t>938,280</a:t>
                          </a:r>
                          <a:endParaRPr lang="es-ES" dirty="0"/>
                        </a:p>
                      </a:txBody>
                      <a:tcPr anchor="ctr" anchorCtr="1"/>
                    </a:tc>
                    <a:extLst>
                      <a:ext uri="{0D108BD9-81ED-4DB2-BD59-A6C34878D82A}">
                        <a16:rowId xmlns:a16="http://schemas.microsoft.com/office/drawing/2014/main" val="10005"/>
                      </a:ext>
                    </a:extLst>
                  </a:tr>
                  <a:tr h="490504">
                    <a:tc>
                      <a:txBody>
                        <a:bodyPr/>
                        <a:lstStyle/>
                        <a:p>
                          <a:r>
                            <a:rPr lang="es-ES" dirty="0" smtClean="0"/>
                            <a:t>Neutrón</a:t>
                          </a:r>
                          <a:endParaRPr lang="es-ES" dirty="0"/>
                        </a:p>
                      </a:txBody>
                      <a:tcPr anchor="ctr"/>
                    </a:tc>
                    <a:tc>
                      <a:txBody>
                        <a:bodyPr/>
                        <a:lstStyle/>
                        <a:p>
                          <a:endParaRPr lang="es-ES"/>
                        </a:p>
                      </a:txBody>
                      <a:tcPr anchor="ctr" anchorCtr="1">
                        <a:blipFill>
                          <a:blip r:embed="rId2"/>
                          <a:stretch>
                            <a:fillRect l="-100466" t="-575000" r="-101166" b="-308750"/>
                          </a:stretch>
                        </a:blipFill>
                      </a:tcPr>
                    </a:tc>
                    <a:tc>
                      <a:txBody>
                        <a:bodyPr/>
                        <a:lstStyle/>
                        <a:p>
                          <a:r>
                            <a:rPr lang="es-ES" dirty="0" smtClean="0"/>
                            <a:t>939,573</a:t>
                          </a:r>
                          <a:endParaRPr lang="es-ES" dirty="0"/>
                        </a:p>
                      </a:txBody>
                      <a:tcPr anchor="ctr" anchorCtr="1"/>
                    </a:tc>
                    <a:extLst>
                      <a:ext uri="{0D108BD9-81ED-4DB2-BD59-A6C34878D82A}">
                        <a16:rowId xmlns:a16="http://schemas.microsoft.com/office/drawing/2014/main" val="10006"/>
                      </a:ext>
                    </a:extLst>
                  </a:tr>
                  <a:tr h="490504">
                    <a:tc>
                      <a:txBody>
                        <a:bodyPr/>
                        <a:lstStyle/>
                        <a:p>
                          <a:r>
                            <a:rPr lang="es-ES" dirty="0" smtClean="0"/>
                            <a:t>Deuterón</a:t>
                          </a:r>
                          <a:endParaRPr lang="es-ES" dirty="0"/>
                        </a:p>
                      </a:txBody>
                      <a:tcPr anchor="ctr"/>
                    </a:tc>
                    <a:tc>
                      <a:txBody>
                        <a:bodyPr/>
                        <a:lstStyle/>
                        <a:p>
                          <a:endParaRPr lang="es-ES"/>
                        </a:p>
                      </a:txBody>
                      <a:tcPr anchor="ctr" anchorCtr="1">
                        <a:blipFill>
                          <a:blip r:embed="rId2"/>
                          <a:stretch>
                            <a:fillRect l="-100466" t="-666667" r="-101166" b="-204938"/>
                          </a:stretch>
                        </a:blipFill>
                      </a:tcPr>
                    </a:tc>
                    <a:tc>
                      <a:txBody>
                        <a:bodyPr/>
                        <a:lstStyle/>
                        <a:p>
                          <a:r>
                            <a:rPr lang="es-ES" dirty="0" smtClean="0"/>
                            <a:t>1 875,628</a:t>
                          </a:r>
                          <a:endParaRPr lang="es-ES" dirty="0"/>
                        </a:p>
                      </a:txBody>
                      <a:tcPr anchor="ctr" anchorCtr="1"/>
                    </a:tc>
                    <a:extLst>
                      <a:ext uri="{0D108BD9-81ED-4DB2-BD59-A6C34878D82A}">
                        <a16:rowId xmlns:a16="http://schemas.microsoft.com/office/drawing/2014/main" val="10007"/>
                      </a:ext>
                    </a:extLst>
                  </a:tr>
                  <a:tr h="490504">
                    <a:tc>
                      <a:txBody>
                        <a:bodyPr/>
                        <a:lstStyle/>
                        <a:p>
                          <a:r>
                            <a:rPr lang="es-ES" dirty="0" smtClean="0"/>
                            <a:t>Tritón</a:t>
                          </a:r>
                          <a:endParaRPr lang="es-ES" dirty="0"/>
                        </a:p>
                      </a:txBody>
                      <a:tcPr anchor="ctr"/>
                    </a:tc>
                    <a:tc>
                      <a:txBody>
                        <a:bodyPr/>
                        <a:lstStyle/>
                        <a:p>
                          <a:endParaRPr lang="es-ES"/>
                        </a:p>
                      </a:txBody>
                      <a:tcPr anchor="ctr" anchorCtr="1">
                        <a:blipFill>
                          <a:blip r:embed="rId2"/>
                          <a:stretch>
                            <a:fillRect l="-100466" t="-776250" r="-101166" b="-107500"/>
                          </a:stretch>
                        </a:blipFill>
                      </a:tcPr>
                    </a:tc>
                    <a:tc>
                      <a:txBody>
                        <a:bodyPr/>
                        <a:lstStyle/>
                        <a:p>
                          <a:r>
                            <a:rPr lang="es-ES" dirty="0" smtClean="0"/>
                            <a:t>2 808,944</a:t>
                          </a:r>
                          <a:endParaRPr lang="es-ES" dirty="0"/>
                        </a:p>
                      </a:txBody>
                      <a:tcPr anchor="ctr" anchorCtr="1"/>
                    </a:tc>
                    <a:extLst>
                      <a:ext uri="{0D108BD9-81ED-4DB2-BD59-A6C34878D82A}">
                        <a16:rowId xmlns:a16="http://schemas.microsoft.com/office/drawing/2014/main" val="10008"/>
                      </a:ext>
                    </a:extLst>
                  </a:tr>
                  <a:tr h="490504">
                    <a:tc>
                      <a:txBody>
                        <a:bodyPr/>
                        <a:lstStyle/>
                        <a:p>
                          <a:r>
                            <a:rPr lang="es-ES" dirty="0" smtClean="0"/>
                            <a:t>Partícula alfa</a:t>
                          </a:r>
                          <a:endParaRPr lang="es-ES" dirty="0"/>
                        </a:p>
                      </a:txBody>
                      <a:tcPr anchor="ctr"/>
                    </a:tc>
                    <a:tc>
                      <a:txBody>
                        <a:bodyPr/>
                        <a:lstStyle/>
                        <a:p>
                          <a:endParaRPr lang="es-ES"/>
                        </a:p>
                      </a:txBody>
                      <a:tcPr anchor="ctr" anchorCtr="1">
                        <a:blipFill>
                          <a:blip r:embed="rId2"/>
                          <a:stretch>
                            <a:fillRect l="-100466" t="-865432" r="-101166" b="-6173"/>
                          </a:stretch>
                        </a:blipFill>
                      </a:tcPr>
                    </a:tc>
                    <a:tc>
                      <a:txBody>
                        <a:bodyPr/>
                        <a:lstStyle/>
                        <a:p>
                          <a:r>
                            <a:rPr lang="es-ES" dirty="0" smtClean="0"/>
                            <a:t>3 727,409</a:t>
                          </a:r>
                          <a:endParaRPr lang="es-ES" dirty="0"/>
                        </a:p>
                      </a:txBody>
                      <a:tcPr anchor="ctr" anchorCtr="1"/>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644043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6. Principios de la dinámica a la luz relatividad</a:t>
            </a:r>
          </a:p>
        </p:txBody>
      </p:sp>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3696968268"/>
                  </p:ext>
                </p:extLst>
              </p:nvPr>
            </p:nvGraphicFramePr>
            <p:xfrm>
              <a:off x="508000" y="1206500"/>
              <a:ext cx="8178801" cy="1167702"/>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9.</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pPr marL="0" indent="0" algn="just">
                            <a:lnSpc>
                              <a:spcPct val="100000"/>
                            </a:lnSpc>
                          </a:pPr>
                          <a:r>
                            <a:rPr lang="es-ES" sz="1600" i="0" dirty="0" smtClean="0">
                              <a:latin typeface="+mn-lt"/>
                            </a:rPr>
                            <a:t>Un </a:t>
                          </a:r>
                          <a:r>
                            <a:rPr lang="es-ES" sz="1600" i="0" dirty="0" err="1" smtClean="0">
                              <a:latin typeface="+mn-lt"/>
                            </a:rPr>
                            <a:t>muón</a:t>
                          </a:r>
                          <a:r>
                            <a:rPr lang="es-ES" sz="1600" i="0" dirty="0" smtClean="0">
                              <a:latin typeface="+mn-lt"/>
                            </a:rPr>
                            <a:t> tiene una energía en reposo de 105,7 </a:t>
                          </a:r>
                          <a:r>
                            <a:rPr lang="es-ES" sz="1600" i="0" dirty="0" err="1" smtClean="0">
                              <a:latin typeface="+mn-lt"/>
                            </a:rPr>
                            <a:t>MeV</a:t>
                          </a:r>
                          <a:r>
                            <a:rPr lang="es-ES" sz="1600" i="0" dirty="0" smtClean="0">
                              <a:latin typeface="+mn-lt"/>
                            </a:rPr>
                            <a:t> y se mueve con una velocidad igual a 0,7·c. Calcula su energía total, su energía cinética y su momento lineal.</a:t>
                          </a:r>
                        </a:p>
                        <a:p>
                          <a:pPr marL="0" indent="0" algn="just">
                            <a:lnSpc>
                              <a:spcPct val="100000"/>
                            </a:lnSpc>
                          </a:pPr>
                          <a:r>
                            <a:rPr lang="es-ES" sz="1600" b="1" i="1" dirty="0" smtClean="0">
                              <a:latin typeface="+mn-lt"/>
                            </a:rPr>
                            <a:t>Sol</a:t>
                          </a:r>
                          <a:r>
                            <a:rPr lang="es-ES" sz="1600" i="1" dirty="0" smtClean="0">
                              <a:latin typeface="+mn-lt"/>
                            </a:rPr>
                            <a:t>:</a:t>
                          </a:r>
                          <a:r>
                            <a:rPr lang="es-ES" sz="1600" i="1" baseline="0" dirty="0" smtClean="0">
                              <a:latin typeface="+mn-lt"/>
                            </a:rPr>
                            <a:t> </a:t>
                          </a:r>
                          <a14:m>
                            <m:oMath xmlns:m="http://schemas.openxmlformats.org/officeDocument/2006/math">
                              <m:sSub>
                                <m:sSubPr>
                                  <m:ctrlPr>
                                    <a:rPr lang="es-ES" sz="1600" i="1" baseline="0" smtClean="0">
                                      <a:latin typeface="Cambria Math" panose="02040503050406030204" pitchFamily="18" charset="0"/>
                                    </a:rPr>
                                  </m:ctrlPr>
                                </m:sSubPr>
                                <m:e>
                                  <m:r>
                                    <a:rPr lang="es-ES" sz="1600" b="0" i="1" baseline="0" smtClean="0">
                                      <a:latin typeface="Cambria Math" panose="02040503050406030204" pitchFamily="18" charset="0"/>
                                    </a:rPr>
                                    <m:t>𝐸</m:t>
                                  </m:r>
                                </m:e>
                                <m:sub>
                                  <m:r>
                                    <a:rPr lang="es-ES" sz="1600" b="0" i="1" baseline="0" smtClean="0">
                                      <a:latin typeface="Cambria Math" panose="02040503050406030204" pitchFamily="18" charset="0"/>
                                    </a:rPr>
                                    <m:t>𝑇</m:t>
                                  </m:r>
                                </m:sub>
                              </m:sSub>
                              <m:r>
                                <a:rPr lang="es-ES" sz="1600" b="0" i="1" baseline="0" smtClean="0">
                                  <a:latin typeface="Cambria Math" panose="02040503050406030204" pitchFamily="18" charset="0"/>
                                </a:rPr>
                                <m:t>=148,04 </m:t>
                              </m:r>
                              <m:r>
                                <a:rPr lang="es-ES" sz="1600" b="0" i="1" baseline="0" smtClean="0">
                                  <a:latin typeface="Cambria Math" panose="02040503050406030204" pitchFamily="18" charset="0"/>
                                </a:rPr>
                                <m:t>𝑀𝑒𝑉</m:t>
                              </m:r>
                              <m:r>
                                <a:rPr lang="es-ES" sz="1600" b="0" i="1" baseline="0" smtClean="0">
                                  <a:latin typeface="Cambria Math" panose="02040503050406030204" pitchFamily="18" charset="0"/>
                                </a:rPr>
                                <m:t>; </m:t>
                              </m:r>
                              <m:sSub>
                                <m:sSubPr>
                                  <m:ctrlPr>
                                    <a:rPr lang="es-ES" sz="1600" b="0" i="1" baseline="0" smtClean="0">
                                      <a:latin typeface="Cambria Math" panose="02040503050406030204" pitchFamily="18" charset="0"/>
                                    </a:rPr>
                                  </m:ctrlPr>
                                </m:sSubPr>
                                <m:e>
                                  <m:r>
                                    <a:rPr lang="es-ES" sz="1600" b="0" i="1" baseline="0" smtClean="0">
                                      <a:latin typeface="Cambria Math" panose="02040503050406030204" pitchFamily="18" charset="0"/>
                                    </a:rPr>
                                    <m:t>𝐸</m:t>
                                  </m:r>
                                </m:e>
                                <m:sub>
                                  <m:r>
                                    <a:rPr lang="es-ES" sz="1600" b="0" i="1" baseline="0" smtClean="0">
                                      <a:latin typeface="Cambria Math" panose="02040503050406030204" pitchFamily="18" charset="0"/>
                                    </a:rPr>
                                    <m:t>𝐶</m:t>
                                  </m:r>
                                </m:sub>
                              </m:sSub>
                              <m:r>
                                <a:rPr lang="es-ES" sz="1600" b="0" i="1" baseline="0" smtClean="0">
                                  <a:latin typeface="Cambria Math" panose="02040503050406030204" pitchFamily="18" charset="0"/>
                                </a:rPr>
                                <m:t>=42,34 </m:t>
                              </m:r>
                              <m:r>
                                <a:rPr lang="es-ES" sz="1600" b="0" i="1" baseline="0" smtClean="0">
                                  <a:latin typeface="Cambria Math" panose="02040503050406030204" pitchFamily="18" charset="0"/>
                                </a:rPr>
                                <m:t>𝑀𝑒𝑉</m:t>
                              </m:r>
                              <m:r>
                                <a:rPr lang="es-ES" sz="1600" b="0" i="1" baseline="0" smtClean="0">
                                  <a:latin typeface="Cambria Math" panose="02040503050406030204" pitchFamily="18" charset="0"/>
                                </a:rPr>
                                <m:t>;</m:t>
                              </m:r>
                              <m:r>
                                <a:rPr lang="es-ES" sz="1600" b="0" i="1" baseline="0" smtClean="0">
                                  <a:latin typeface="Cambria Math" panose="02040503050406030204" pitchFamily="18" charset="0"/>
                                </a:rPr>
                                <m:t>𝑃</m:t>
                              </m:r>
                              <m:r>
                                <a:rPr lang="es-ES" sz="1600" b="0" i="1" baseline="0" smtClean="0">
                                  <a:latin typeface="Cambria Math" panose="02040503050406030204" pitchFamily="18" charset="0"/>
                                </a:rPr>
                                <m:t>=</m:t>
                              </m:r>
                              <m:f>
                                <m:fPr>
                                  <m:type m:val="skw"/>
                                  <m:ctrlPr>
                                    <a:rPr lang="es-ES" sz="1600" b="0" i="1" baseline="0" smtClean="0">
                                      <a:latin typeface="Cambria Math" panose="02040503050406030204" pitchFamily="18" charset="0"/>
                                    </a:rPr>
                                  </m:ctrlPr>
                                </m:fPr>
                                <m:num>
                                  <m:r>
                                    <a:rPr lang="es-ES" sz="1600" b="0" i="1" baseline="0" smtClean="0">
                                      <a:latin typeface="Cambria Math" panose="02040503050406030204" pitchFamily="18" charset="0"/>
                                    </a:rPr>
                                    <m:t>103,63</m:t>
                                  </m:r>
                                </m:num>
                                <m:den>
                                  <m:r>
                                    <a:rPr lang="es-ES" sz="1600" b="0" i="1" baseline="0" smtClean="0">
                                      <a:latin typeface="Cambria Math" panose="02040503050406030204" pitchFamily="18" charset="0"/>
                                    </a:rPr>
                                    <m:t>𝑐</m:t>
                                  </m:r>
                                </m:den>
                              </m:f>
                              <m:r>
                                <a:rPr lang="es-ES" sz="1600" b="0" i="1" baseline="0" smtClean="0">
                                  <a:latin typeface="Cambria Math" panose="02040503050406030204" pitchFamily="18" charset="0"/>
                                </a:rPr>
                                <m:t> </m:t>
                              </m:r>
                              <m:r>
                                <a:rPr lang="es-ES" sz="1600" b="0" i="1" baseline="0" smtClean="0">
                                  <a:latin typeface="Cambria Math" panose="02040503050406030204" pitchFamily="18" charset="0"/>
                                </a:rPr>
                                <m:t>𝑀𝑒𝑉</m:t>
                              </m:r>
                              <m:r>
                                <a:rPr lang="es-ES" sz="1600" b="0" i="1" baseline="0" smtClean="0">
                                  <a:latin typeface="Cambria Math" panose="02040503050406030204" pitchFamily="18" charset="0"/>
                                </a:rPr>
                                <m:t> </m:t>
                              </m:r>
                            </m:oMath>
                          </a14:m>
                          <a:endParaRPr lang="es-ES" sz="1600" i="1" dirty="0" smtClean="0">
                            <a:latin typeface="+mn-lt"/>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3696968268"/>
                  </p:ext>
                </p:extLst>
              </p:nvPr>
            </p:nvGraphicFramePr>
            <p:xfrm>
              <a:off x="508000" y="1206500"/>
              <a:ext cx="8178801" cy="1167702"/>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832422">
                    <a:tc>
                      <a:txBody>
                        <a:bodyPr/>
                        <a:lstStyle/>
                        <a:p>
                          <a:pPr algn="r">
                            <a:lnSpc>
                              <a:spcPct val="100000"/>
                            </a:lnSpc>
                          </a:pPr>
                          <a:r>
                            <a:rPr lang="es-ES" sz="1600" dirty="0" smtClean="0">
                              <a:latin typeface="+mn-lt"/>
                            </a:rPr>
                            <a:t>9.</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blipFill>
                          <a:blip r:embed="rId2"/>
                          <a:stretch>
                            <a:fillRect l="-5000" t="-40580" r="-156" b="-63768"/>
                          </a:stretch>
                        </a:blip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Fallback>
      </mc:AlternateContent>
    </p:spTree>
    <p:extLst>
      <p:ext uri="{BB962C8B-B14F-4D97-AF65-F5344CB8AC3E}">
        <p14:creationId xmlns:p14="http://schemas.microsoft.com/office/powerpoint/2010/main" val="2140568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 Evidencias experimentales</a:t>
            </a:r>
          </a:p>
        </p:txBody>
      </p:sp>
      <p:sp>
        <p:nvSpPr>
          <p:cNvPr id="15" name="3 Rectángulo"/>
          <p:cNvSpPr/>
          <p:nvPr/>
        </p:nvSpPr>
        <p:spPr>
          <a:xfrm>
            <a:off x="366593" y="1014760"/>
            <a:ext cx="8297840" cy="3139321"/>
          </a:xfrm>
          <a:prstGeom prst="rect">
            <a:avLst/>
          </a:prstGeom>
        </p:spPr>
        <p:txBody>
          <a:bodyPr wrap="square">
            <a:spAutoFit/>
          </a:bodyPr>
          <a:lstStyle/>
          <a:p>
            <a:pPr marL="355600" indent="-355600" algn="just"/>
            <a:r>
              <a:rPr lang="es-ES" dirty="0" smtClean="0">
                <a:sym typeface="Wingdings"/>
              </a:rPr>
              <a:t>	</a:t>
            </a:r>
            <a:r>
              <a:rPr lang="es-ES" dirty="0" smtClean="0"/>
              <a:t>La </a:t>
            </a:r>
            <a:r>
              <a:rPr lang="es-ES" dirty="0"/>
              <a:t>gravedad newtoniana predice que la </a:t>
            </a:r>
            <a:r>
              <a:rPr lang="es-ES" dirty="0">
                <a:hlinkClick r:id="rId2" tooltip="Órbita"/>
              </a:rPr>
              <a:t>órbita</a:t>
            </a:r>
            <a:r>
              <a:rPr lang="es-ES" dirty="0"/>
              <a:t> de un solo </a:t>
            </a:r>
            <a:r>
              <a:rPr lang="es-ES" dirty="0">
                <a:hlinkClick r:id="rId3" tooltip="Planeta"/>
              </a:rPr>
              <a:t>planeta</a:t>
            </a:r>
            <a:r>
              <a:rPr lang="es-ES" dirty="0"/>
              <a:t> girando alrededor de una estrella perfectamente esférica debe ser una </a:t>
            </a:r>
            <a:r>
              <a:rPr lang="es-ES" dirty="0">
                <a:hlinkClick r:id="rId4" tooltip="Elipse"/>
              </a:rPr>
              <a:t>elipse</a:t>
            </a:r>
            <a:r>
              <a:rPr lang="es-ES" dirty="0"/>
              <a:t>. La teoría de Einstein predice una órbita más complicada en la cual el planeta se comporta como si estuviera girando en una órbita elíptica, pero esta elipse a su vez está rotando lentamente alrededor de la estrella (ver diagrama). En nuestro sistema solar se puede encontrar este fenómeno de desviación de la órbita newtoniana en </a:t>
            </a:r>
            <a:r>
              <a:rPr lang="es-ES" dirty="0">
                <a:hlinkClick r:id="rId5" tooltip="Mercurio (planeta)"/>
              </a:rPr>
              <a:t>Mercurio</a:t>
            </a:r>
            <a:r>
              <a:rPr lang="es-ES" dirty="0"/>
              <a:t>, en lo que se conoce como </a:t>
            </a:r>
            <a:r>
              <a:rPr lang="es-ES" dirty="0">
                <a:hlinkClick r:id="rId6" tooltip="Mercurio (planeta)"/>
              </a:rPr>
              <a:t>avance del perihelio de Mercurio</a:t>
            </a:r>
            <a:r>
              <a:rPr lang="es-ES" dirty="0"/>
              <a:t>. Este fenómeno se había hecho notar ya en 1859, pero no se dispuso de datos de precisión hasta el uso de radiotelescopios entre 1966 y 1990. El mismo fenómeno se da a menor escala en los demás planetas cercanos al </a:t>
            </a:r>
            <a:r>
              <a:rPr lang="es-ES" dirty="0" smtClean="0"/>
              <a:t>Sol.</a:t>
            </a:r>
            <a:endParaRPr lang="es-ES" dirty="0"/>
          </a:p>
        </p:txBody>
      </p:sp>
      <p:pic>
        <p:nvPicPr>
          <p:cNvPr id="1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4619" y="4031075"/>
            <a:ext cx="2681787" cy="2490231"/>
          </a:xfrm>
          <a:prstGeom prst="rect">
            <a:avLst/>
          </a:prstGeom>
        </p:spPr>
      </p:pic>
    </p:spTree>
    <p:extLst>
      <p:ext uri="{BB962C8B-B14F-4D97-AF65-F5344CB8AC3E}">
        <p14:creationId xmlns:p14="http://schemas.microsoft.com/office/powerpoint/2010/main" val="1339295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7</a:t>
            </a:r>
            <a:r>
              <a:rPr lang="es-ES" sz="1600" b="1" dirty="0">
                <a:solidFill>
                  <a:schemeClr val="bg1"/>
                </a:solidFill>
              </a:rPr>
              <a:t>. Evidencias experimentales</a:t>
            </a:r>
          </a:p>
        </p:txBody>
      </p:sp>
      <p:sp>
        <p:nvSpPr>
          <p:cNvPr id="10" name="3 Rectángulo"/>
          <p:cNvSpPr/>
          <p:nvPr/>
        </p:nvSpPr>
        <p:spPr>
          <a:xfrm>
            <a:off x="366593" y="1016798"/>
            <a:ext cx="8297840" cy="4247317"/>
          </a:xfrm>
          <a:prstGeom prst="rect">
            <a:avLst/>
          </a:prstGeom>
        </p:spPr>
        <p:txBody>
          <a:bodyPr wrap="square">
            <a:spAutoFit/>
          </a:bodyPr>
          <a:lstStyle/>
          <a:p>
            <a:pPr marL="355600" indent="-355600" algn="just"/>
            <a:r>
              <a:rPr lang="es-ES" dirty="0" smtClean="0">
                <a:sym typeface="Wingdings"/>
              </a:rPr>
              <a:t>	</a:t>
            </a:r>
            <a:r>
              <a:rPr lang="es-ES" dirty="0" smtClean="0"/>
              <a:t>La </a:t>
            </a:r>
            <a:r>
              <a:rPr lang="es-ES" dirty="0"/>
              <a:t>teoría de Einstein predice que los rayos de luz no siguen líneas rectas en un campo gravitatorio; se produciría una </a:t>
            </a:r>
            <a:r>
              <a:rPr lang="es-ES" dirty="0" err="1"/>
              <a:t>deflección</a:t>
            </a:r>
            <a:r>
              <a:rPr lang="es-ES" dirty="0"/>
              <a:t> de la luz, como se representaba en el gráfico inicial del artículo. La teoría de la Relatividad General predice que la luz de una estrella girará al pasar cerca del Sol, de manera que la posición aparente variará 1.75 segundos de arco. En la teoría de la gravitación newtoniana, al ser el fotón una partícula sin masa, no debería haber </a:t>
            </a:r>
            <a:r>
              <a:rPr lang="es-ES" i="1" dirty="0"/>
              <a:t>ninguna</a:t>
            </a:r>
            <a:r>
              <a:rPr lang="es-ES" dirty="0"/>
              <a:t> deflexión, aunque una aplicación más sutil usando masas infinitesimales según los trabajos de J.G. von </a:t>
            </a:r>
            <a:r>
              <a:rPr lang="es-ES" dirty="0" err="1"/>
              <a:t>Soldner</a:t>
            </a:r>
            <a:r>
              <a:rPr lang="es-ES" dirty="0"/>
              <a:t> en 1804, podía predecir la mitad de la deflexión </a:t>
            </a:r>
            <a:r>
              <a:rPr lang="es-ES" dirty="0" err="1" smtClean="0"/>
              <a:t>einsteniana</a:t>
            </a:r>
            <a:r>
              <a:rPr lang="es-ES" dirty="0" smtClean="0"/>
              <a:t>.</a:t>
            </a:r>
            <a:r>
              <a:rPr lang="es-ES" dirty="0"/>
              <a:t> Estas predicciones podrían ser confrontadas observando la posición aparente de una estrella durante </a:t>
            </a:r>
            <a:r>
              <a:rPr lang="es-ES" dirty="0" smtClean="0"/>
              <a:t>un </a:t>
            </a:r>
            <a:r>
              <a:rPr lang="es-ES" dirty="0" smtClean="0">
                <a:hlinkClick r:id="rId2" tooltip="Eclipse de Sol"/>
              </a:rPr>
              <a:t>eclipse </a:t>
            </a:r>
            <a:r>
              <a:rPr lang="es-ES" dirty="0">
                <a:hlinkClick r:id="rId2" tooltip="Eclipse de Sol"/>
              </a:rPr>
              <a:t>de Sol</a:t>
            </a:r>
            <a:r>
              <a:rPr lang="es-ES" dirty="0"/>
              <a:t>. En 1919, la expedición británica a Brasil y África del Este para estudiar el eclipse de Sol del 28 de mayo de ese año, dirigida por </a:t>
            </a:r>
            <a:r>
              <a:rPr lang="es-ES" dirty="0">
                <a:hlinkClick r:id="rId3" tooltip="Arthur Eddington"/>
              </a:rPr>
              <a:t>Arthur Eddington</a:t>
            </a:r>
            <a:r>
              <a:rPr lang="es-ES" dirty="0"/>
              <a:t>, confirmó la predicción de Einstein. Las medidas de Eddington no eran muy precisas, pero sucesivas observaciones han confirmado los resultados con gran </a:t>
            </a:r>
            <a:r>
              <a:rPr lang="es-ES" dirty="0" smtClean="0"/>
              <a:t>exactitud.</a:t>
            </a:r>
            <a:endParaRPr lang="es-ES" dirty="0"/>
          </a:p>
        </p:txBody>
      </p:sp>
      <p:pic>
        <p:nvPicPr>
          <p:cNvPr id="11"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190" y="5463382"/>
            <a:ext cx="4419600" cy="1104900"/>
          </a:xfrm>
          <a:prstGeom prst="rect">
            <a:avLst/>
          </a:prstGeom>
        </p:spPr>
      </p:pic>
    </p:spTree>
    <p:extLst>
      <p:ext uri="{BB962C8B-B14F-4D97-AF65-F5344CB8AC3E}">
        <p14:creationId xmlns:p14="http://schemas.microsoft.com/office/powerpoint/2010/main" val="1081926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7</a:t>
            </a:r>
            <a:r>
              <a:rPr lang="es-ES" sz="1600" b="1" dirty="0">
                <a:solidFill>
                  <a:schemeClr val="bg1"/>
                </a:solidFill>
              </a:rPr>
              <a:t>. Evidencias experimentales</a:t>
            </a:r>
          </a:p>
        </p:txBody>
      </p:sp>
      <p:sp>
        <p:nvSpPr>
          <p:cNvPr id="5" name="3 Rectángulo"/>
          <p:cNvSpPr/>
          <p:nvPr/>
        </p:nvSpPr>
        <p:spPr>
          <a:xfrm>
            <a:off x="365173" y="1051305"/>
            <a:ext cx="8354516" cy="2031325"/>
          </a:xfrm>
          <a:prstGeom prst="rect">
            <a:avLst/>
          </a:prstGeom>
        </p:spPr>
        <p:txBody>
          <a:bodyPr wrap="square">
            <a:spAutoFit/>
          </a:bodyPr>
          <a:lstStyle/>
          <a:p>
            <a:pPr marL="355600" indent="-355600" algn="just"/>
            <a:r>
              <a:rPr lang="es-ES" dirty="0" smtClean="0">
                <a:sym typeface="Wingdings"/>
              </a:rPr>
              <a:t>	</a:t>
            </a:r>
            <a:r>
              <a:rPr lang="es-ES" dirty="0" smtClean="0"/>
              <a:t>Otra </a:t>
            </a:r>
            <a:r>
              <a:rPr lang="es-ES" dirty="0"/>
              <a:t>predicción de la Teoría de la Relatividad General era el corrimiento gravitacional al rojo. Esta predicción de la teoría de la relatividad general fue la última de las pruebas clásicas en ser confirmada, mediante el </a:t>
            </a:r>
            <a:r>
              <a:rPr lang="es-ES" dirty="0">
                <a:hlinkClick r:id="rId2" tooltip="Experimento de Pound- Rebka (aún no redactado)"/>
              </a:rPr>
              <a:t>experimento de </a:t>
            </a:r>
            <a:r>
              <a:rPr lang="es-ES" dirty="0" err="1">
                <a:hlinkClick r:id="rId2" tooltip="Experimento de Pound- Rebka (aún no redactado)"/>
              </a:rPr>
              <a:t>Pound</a:t>
            </a:r>
            <a:r>
              <a:rPr lang="es-ES" dirty="0">
                <a:hlinkClick r:id="rId2" tooltip="Experimento de Pound- Rebka (aún no redactado)"/>
              </a:rPr>
              <a:t>- </a:t>
            </a:r>
            <a:r>
              <a:rPr lang="es-ES" dirty="0" err="1">
                <a:hlinkClick r:id="rId2" tooltip="Experimento de Pound- Rebka (aún no redactado)"/>
              </a:rPr>
              <a:t>Rebka</a:t>
            </a:r>
            <a:r>
              <a:rPr lang="es-ES" dirty="0"/>
              <a:t> en 1959. Mediante un ingenioso diseño experimental, estos investigadores midieron en el laboratorio Jefferson de la </a:t>
            </a:r>
            <a:r>
              <a:rPr lang="es-ES" dirty="0">
                <a:hlinkClick r:id="rId3" tooltip="Universidad de Harvard"/>
              </a:rPr>
              <a:t>Universidad de Harvard</a:t>
            </a:r>
            <a:r>
              <a:rPr lang="es-ES" dirty="0"/>
              <a:t> el corrimiento al rojo cuando una onda de radiación de alta energía iba hacia arriba o hacia abajo en el campo gravitatorio terrestre.</a:t>
            </a:r>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131" y="3316403"/>
            <a:ext cx="3962400" cy="2971800"/>
          </a:xfrm>
          <a:prstGeom prst="rect">
            <a:avLst/>
          </a:prstGeom>
        </p:spPr>
      </p:pic>
    </p:spTree>
    <p:extLst>
      <p:ext uri="{BB962C8B-B14F-4D97-AF65-F5344CB8AC3E}">
        <p14:creationId xmlns:p14="http://schemas.microsoft.com/office/powerpoint/2010/main" val="3308895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41900" y="2552700"/>
            <a:ext cx="3708400" cy="1477328"/>
          </a:xfrm>
          <a:prstGeom prst="rect">
            <a:avLst/>
          </a:prstGeom>
          <a:noFill/>
        </p:spPr>
        <p:txBody>
          <a:bodyPr wrap="square" rtlCol="0">
            <a:spAutoFit/>
          </a:bodyPr>
          <a:lstStyle/>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Rafael Artacho Cañadas</a:t>
            </a:r>
          </a:p>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a:t>
            </a:r>
            <a:endParaRPr lang="es-ES" dirty="0">
              <a:latin typeface="FontAwesome"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Nunito Sans" panose="00000500000000000000" pitchFamily="2" charset="0"/>
                <a:ea typeface="Segoe UI Emoji" panose="020B0502040204020203" pitchFamily="34" charset="0"/>
                <a:cs typeface="Segoe UI" panose="020B0502040204020203" pitchFamily="34" charset="0"/>
              </a:rPr>
              <a:t> 	Granada</a:t>
            </a:r>
          </a:p>
          <a:p>
            <a:pPr marL="355600" indent="-355600"/>
            <a:endParaRPr lang="es-ES" dirty="0">
              <a:latin typeface="Nunito Sans" panose="00000500000000000000"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FontAwesome" pitchFamily="2" charset="0"/>
                <a:ea typeface="Segoe UI Emoji" panose="020B0502040204020203" pitchFamily="34" charset="0"/>
                <a:cs typeface="Segoe UI" panose="020B0502040204020203" pitchFamily="34" charset="0"/>
              </a:rPr>
              <a:t>	</a:t>
            </a:r>
            <a:r>
              <a:rPr lang="es-ES" dirty="0" smtClean="0">
                <a:latin typeface="Nunito Sans" panose="00000500000000000000" pitchFamily="2" charset="0"/>
                <a:ea typeface="Segoe UI Emoji" panose="020B0502040204020203" pitchFamily="34" charset="0"/>
                <a:cs typeface="Segoe UI" panose="020B0502040204020203" pitchFamily="34" charset="0"/>
              </a:rPr>
              <a:t>artacho1955@gmail.com</a:t>
            </a:r>
            <a:endParaRPr lang="es-ES" dirty="0">
              <a:latin typeface="FontAwesome" pitchFamily="2" charset="0"/>
              <a:ea typeface="Segoe UI Emoji" panose="020B0502040204020203" pitchFamily="34" charset="0"/>
              <a:cs typeface="Segoe UI" panose="020B0502040204020203" pitchFamily="34" charset="0"/>
            </a:endParaRPr>
          </a:p>
        </p:txBody>
      </p:sp>
      <p:sp>
        <p:nvSpPr>
          <p:cNvPr id="3" name="CuadroTexto 2"/>
          <p:cNvSpPr txBox="1"/>
          <p:nvPr/>
        </p:nvSpPr>
        <p:spPr>
          <a:xfrm>
            <a:off x="609600" y="2692400"/>
            <a:ext cx="3352800" cy="1200329"/>
          </a:xfrm>
          <a:prstGeom prst="rect">
            <a:avLst/>
          </a:prstGeom>
          <a:noFill/>
        </p:spPr>
        <p:txBody>
          <a:bodyPr wrap="square" rtlCol="0">
            <a:spAutoFit/>
          </a:bodyPr>
          <a:lstStyle/>
          <a:p>
            <a:pPr algn="ctr"/>
            <a:r>
              <a:rPr lang="es-ES" sz="3600" b="1" dirty="0" smtClean="0">
                <a:solidFill>
                  <a:srgbClr val="0070C0"/>
                </a:solidFill>
              </a:rPr>
              <a:t>Información de Contacto</a:t>
            </a:r>
            <a:endParaRPr lang="es-ES" sz="3600" b="1" dirty="0">
              <a:solidFill>
                <a:srgbClr val="0070C0"/>
              </a:solidFill>
            </a:endParaRPr>
          </a:p>
        </p:txBody>
      </p:sp>
      <p:pic>
        <p:nvPicPr>
          <p:cNvPr id="4" name="Imagen 3" descr="File:Simpleicons Interface user-black-close-up-shape.svg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3500" y="2654300"/>
            <a:ext cx="203200" cy="203200"/>
          </a:xfrm>
          <a:prstGeom prst="rect">
            <a:avLst/>
          </a:prstGeom>
        </p:spPr>
      </p:pic>
    </p:spTree>
    <p:extLst>
      <p:ext uri="{BB962C8B-B14F-4D97-AF65-F5344CB8AC3E}">
        <p14:creationId xmlns:p14="http://schemas.microsoft.com/office/powerpoint/2010/main" val="276374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4591388" y="570201"/>
            <a:ext cx="4552612" cy="246221"/>
          </a:xfrm>
          <a:prstGeom prst="rect">
            <a:avLst/>
          </a:prstGeom>
          <a:noFill/>
        </p:spPr>
        <p:txBody>
          <a:bodyPr wrap="square" lIns="0" tIns="0" rIns="0" bIns="0" rtlCol="0">
            <a:spAutoFit/>
          </a:bodyPr>
          <a:lstStyle/>
          <a:p>
            <a:r>
              <a:rPr lang="es-ES" sz="1600" b="1" dirty="0" smtClean="0">
                <a:solidFill>
                  <a:schemeClr val="bg1"/>
                </a:solidFill>
              </a:rPr>
              <a:t>1. </a:t>
            </a:r>
            <a:r>
              <a:rPr lang="es-ES" sz="1600" b="1" dirty="0">
                <a:solidFill>
                  <a:schemeClr val="bg1"/>
                </a:solidFill>
              </a:rPr>
              <a:t>El conflicto entre la electrodinámica y Newton</a:t>
            </a:r>
          </a:p>
        </p:txBody>
      </p:sp>
      <p:sp>
        <p:nvSpPr>
          <p:cNvPr id="23" name="3 CuadroTexto"/>
          <p:cNvSpPr txBox="1"/>
          <p:nvPr/>
        </p:nvSpPr>
        <p:spPr>
          <a:xfrm>
            <a:off x="397681" y="1055048"/>
            <a:ext cx="8161361" cy="5355312"/>
          </a:xfrm>
          <a:prstGeom prst="rect">
            <a:avLst/>
          </a:prstGeom>
          <a:noFill/>
        </p:spPr>
        <p:txBody>
          <a:bodyPr wrap="square" rtlCol="0">
            <a:spAutoFit/>
          </a:bodyPr>
          <a:lstStyle/>
          <a:p>
            <a:pPr marL="355600" indent="-355600" algn="just">
              <a:buFont typeface="Wingdings"/>
              <a:buChar char="F"/>
            </a:pPr>
            <a:r>
              <a:rPr lang="es-ES" b="1" dirty="0" smtClean="0">
                <a:sym typeface="Wingdings"/>
              </a:rPr>
              <a:t>Si la velocidad de la luz tuviese el mismo valor</a:t>
            </a:r>
            <a:r>
              <a:rPr lang="es-ES" dirty="0" smtClean="0">
                <a:sym typeface="Wingdings"/>
              </a:rPr>
              <a:t>, no sería aplicable, a la electrodinámica, el principio de relatividad galileano (composición  de velocidades), que estaba probada su validez en la leyes de la mecánica. </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Si no era así debería existir un </a:t>
            </a:r>
            <a:r>
              <a:rPr lang="es-ES" b="1" dirty="0" smtClean="0">
                <a:sym typeface="Wingdings"/>
              </a:rPr>
              <a:t>sistema de referencia privilegiado</a:t>
            </a:r>
            <a:r>
              <a:rPr lang="es-ES" dirty="0" smtClean="0">
                <a:sym typeface="Wingdings"/>
              </a:rPr>
              <a:t>, en reposo con respecto al hipotético éter, en el que la luz se propaga con la velocidad calculada por Maxwell (sistema de referencia absoluto).</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Si la velocidad de la luz dependiera del movimiento relativo del observador añadía complicaciones, la formulación de Maxwell no contemplaba esos supuestos.</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En 1879, Maxwell sugirió un posible método para medir la velocidad de la Tierra respecto al éter, que permitiría establecer el sistema de referencia absoluto. </a:t>
            </a:r>
            <a:r>
              <a:rPr lang="es-ES" b="1" dirty="0" smtClean="0">
                <a:sym typeface="Wingdings"/>
              </a:rPr>
              <a:t>Albert A. Michelson </a:t>
            </a:r>
            <a:r>
              <a:rPr lang="es-ES" dirty="0" smtClean="0">
                <a:sym typeface="Wingdings"/>
              </a:rPr>
              <a:t>llevó a cabo el experimento con un resultado negativo.</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En 1905, </a:t>
            </a:r>
            <a:r>
              <a:rPr lang="es-ES" b="1" dirty="0" smtClean="0">
                <a:sym typeface="Wingdings"/>
              </a:rPr>
              <a:t>Albert Einstein</a:t>
            </a:r>
            <a:r>
              <a:rPr lang="es-ES" dirty="0" smtClean="0">
                <a:sym typeface="Wingdings"/>
              </a:rPr>
              <a:t>, publica varios trabajos, entre ellos, uno denominado: “</a:t>
            </a:r>
            <a:r>
              <a:rPr lang="es-ES" i="1" dirty="0" smtClean="0">
                <a:sym typeface="Wingdings"/>
              </a:rPr>
              <a:t>Sobre la electrodinámica de los cuerpos en movimiento</a:t>
            </a:r>
            <a:r>
              <a:rPr lang="es-ES" dirty="0" smtClean="0">
                <a:sym typeface="Wingdings"/>
              </a:rPr>
              <a:t>”.</a:t>
            </a:r>
            <a:endParaRPr lang="es-ES" dirty="0">
              <a:sym typeface="Wingdings"/>
            </a:endParaRPr>
          </a:p>
        </p:txBody>
      </p:sp>
    </p:spTree>
    <p:extLst>
      <p:ext uri="{BB962C8B-B14F-4D97-AF65-F5344CB8AC3E}">
        <p14:creationId xmlns:p14="http://schemas.microsoft.com/office/powerpoint/2010/main" val="186571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especial</a:t>
            </a:r>
          </a:p>
        </p:txBody>
      </p:sp>
      <p:sp>
        <p:nvSpPr>
          <p:cNvPr id="7" name="3 CuadroTexto"/>
          <p:cNvSpPr txBox="1"/>
          <p:nvPr/>
        </p:nvSpPr>
        <p:spPr>
          <a:xfrm>
            <a:off x="369437" y="1023993"/>
            <a:ext cx="5964072" cy="369332"/>
          </a:xfrm>
          <a:prstGeom prst="rect">
            <a:avLst/>
          </a:prstGeom>
          <a:noFill/>
        </p:spPr>
        <p:txBody>
          <a:bodyPr wrap="square" rtlCol="0">
            <a:spAutoFit/>
          </a:bodyPr>
          <a:lstStyle/>
          <a:p>
            <a:r>
              <a:rPr lang="es-ES" b="1" dirty="0" smtClean="0">
                <a:solidFill>
                  <a:srgbClr val="002060"/>
                </a:solidFill>
              </a:rPr>
              <a:t>2.1. La relatividad de Galileo y Newton</a:t>
            </a:r>
            <a:endParaRPr lang="es-ES" b="1" dirty="0">
              <a:solidFill>
                <a:srgbClr val="00206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2" y="1825294"/>
            <a:ext cx="3502025" cy="364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5 CuadroTexto"/>
          <p:cNvSpPr txBox="1"/>
          <p:nvPr/>
        </p:nvSpPr>
        <p:spPr>
          <a:xfrm>
            <a:off x="4081629" y="1495567"/>
            <a:ext cx="4585647" cy="3416320"/>
          </a:xfrm>
          <a:prstGeom prst="rect">
            <a:avLst/>
          </a:prstGeom>
          <a:noFill/>
        </p:spPr>
        <p:txBody>
          <a:bodyPr wrap="square" rtlCol="0">
            <a:spAutoFit/>
          </a:bodyPr>
          <a:lstStyle/>
          <a:p>
            <a:pPr marL="355600" indent="-355600" algn="just">
              <a:buFont typeface="Wingdings"/>
              <a:buChar char="F"/>
            </a:pPr>
            <a:r>
              <a:rPr lang="es-ES" b="1" dirty="0" smtClean="0">
                <a:sym typeface="Wingdings"/>
              </a:rPr>
              <a:t>Galileo</a:t>
            </a:r>
            <a:r>
              <a:rPr lang="es-ES" dirty="0" smtClean="0">
                <a:sym typeface="Wingdings"/>
              </a:rPr>
              <a:t> y </a:t>
            </a:r>
            <a:r>
              <a:rPr lang="es-ES" b="1" dirty="0" smtClean="0">
                <a:sym typeface="Wingdings"/>
              </a:rPr>
              <a:t>Newton</a:t>
            </a:r>
            <a:r>
              <a:rPr lang="es-ES" dirty="0" smtClean="0">
                <a:sym typeface="Wingdings"/>
              </a:rPr>
              <a:t> ya se plantearon el problema de cómo serían interpretados los movimientos de los cuerpos y las leyes físicas desde el punto de vista de dos observadores que se encontrasen en MRU.</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Galileo concebía el movimiento parabólico como la composición de dos movimientos independientes.</a:t>
            </a:r>
          </a:p>
          <a:p>
            <a:pPr marL="355600" indent="-355600" algn="just">
              <a:buFont typeface="Wingdings"/>
              <a:buChar char="F"/>
            </a:pPr>
            <a:endParaRPr lang="es-ES" dirty="0">
              <a:sym typeface="Wingdings"/>
            </a:endParaRPr>
          </a:p>
          <a:p>
            <a:pPr marL="355600" indent="-355600" algn="just">
              <a:buFont typeface="Wingdings"/>
              <a:buChar char="F"/>
            </a:pPr>
            <a:r>
              <a:rPr lang="es-ES" dirty="0" smtClean="0">
                <a:sym typeface="Wingdings"/>
              </a:rPr>
              <a:t>Llegaron a la siguiente conclusión:</a:t>
            </a:r>
            <a:endParaRPr lang="es-ES" dirty="0"/>
          </a:p>
        </p:txBody>
      </p:sp>
      <p:sp>
        <p:nvSpPr>
          <p:cNvPr id="11" name="6 CuadroTexto"/>
          <p:cNvSpPr txBox="1"/>
          <p:nvPr/>
        </p:nvSpPr>
        <p:spPr>
          <a:xfrm>
            <a:off x="4177162" y="5071279"/>
            <a:ext cx="4517409" cy="6463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dirty="0" smtClean="0"/>
              <a:t>Las leyes físicas son las mismas en todos los sistemas de referencia inerciales.</a:t>
            </a:r>
            <a:endParaRPr lang="es-ES" dirty="0"/>
          </a:p>
        </p:txBody>
      </p:sp>
      <p:sp>
        <p:nvSpPr>
          <p:cNvPr id="12" name="9 CuadroTexto"/>
          <p:cNvSpPr txBox="1"/>
          <p:nvPr/>
        </p:nvSpPr>
        <p:spPr>
          <a:xfrm>
            <a:off x="492265" y="5931089"/>
            <a:ext cx="8229601" cy="646331"/>
          </a:xfrm>
          <a:prstGeom prst="rect">
            <a:avLst/>
          </a:prstGeom>
          <a:noFill/>
        </p:spPr>
        <p:txBody>
          <a:bodyPr wrap="square" rtlCol="0">
            <a:spAutoFit/>
          </a:bodyPr>
          <a:lstStyle/>
          <a:p>
            <a:pPr algn="just"/>
            <a:r>
              <a:rPr lang="es-ES" dirty="0" smtClean="0"/>
              <a:t>Un </a:t>
            </a:r>
            <a:r>
              <a:rPr lang="es-ES" b="1" dirty="0" smtClean="0"/>
              <a:t>sistema de referencia inercial </a:t>
            </a:r>
            <a:r>
              <a:rPr lang="es-ES" dirty="0" smtClean="0"/>
              <a:t>es aquél que se encuentra en reposo relativo o en movimiento rectilíneo uniforme.</a:t>
            </a:r>
            <a:endParaRPr lang="es-ES" dirty="0"/>
          </a:p>
        </p:txBody>
      </p:sp>
    </p:spTree>
    <p:extLst>
      <p:ext uri="{BB962C8B-B14F-4D97-AF65-F5344CB8AC3E}">
        <p14:creationId xmlns:p14="http://schemas.microsoft.com/office/powerpoint/2010/main" val="3809421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a:t>
            </a:r>
            <a:r>
              <a:rPr lang="es-ES" sz="1600" b="1" dirty="0" smtClean="0">
                <a:solidFill>
                  <a:schemeClr val="bg1"/>
                </a:solidFill>
              </a:rPr>
              <a:t>especial</a:t>
            </a:r>
            <a:endParaRPr lang="es-ES" sz="1600" b="1" dirty="0">
              <a:solidFill>
                <a:schemeClr val="bg1"/>
              </a:solidFill>
            </a:endParaRPr>
          </a:p>
        </p:txBody>
      </p:sp>
      <p:sp>
        <p:nvSpPr>
          <p:cNvPr id="6" name="3 CuadroTexto"/>
          <p:cNvSpPr txBox="1"/>
          <p:nvPr/>
        </p:nvSpPr>
        <p:spPr>
          <a:xfrm>
            <a:off x="356737" y="1024909"/>
            <a:ext cx="5964072" cy="369332"/>
          </a:xfrm>
          <a:prstGeom prst="rect">
            <a:avLst/>
          </a:prstGeom>
          <a:noFill/>
        </p:spPr>
        <p:txBody>
          <a:bodyPr wrap="square" rtlCol="0">
            <a:spAutoFit/>
          </a:bodyPr>
          <a:lstStyle/>
          <a:p>
            <a:r>
              <a:rPr lang="es-ES" b="1" dirty="0" smtClean="0">
                <a:solidFill>
                  <a:srgbClr val="002060"/>
                </a:solidFill>
              </a:rPr>
              <a:t>2.1. La relatividad de Galileo y Newton</a:t>
            </a:r>
            <a:endParaRPr lang="es-ES" b="1" dirty="0">
              <a:solidFill>
                <a:srgbClr val="002060"/>
              </a:solidFill>
            </a:endParaRPr>
          </a:p>
        </p:txBody>
      </p:sp>
      <p:sp>
        <p:nvSpPr>
          <p:cNvPr id="7" name="10 CuadroTexto"/>
          <p:cNvSpPr txBox="1"/>
          <p:nvPr/>
        </p:nvSpPr>
        <p:spPr>
          <a:xfrm>
            <a:off x="356736" y="1461638"/>
            <a:ext cx="6469039"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Transformación galileana de la posición y la distancia</a:t>
            </a:r>
            <a:endParaRPr lang="es-ES" b="1" dirty="0">
              <a:solidFill>
                <a:srgbClr val="00B0F0"/>
              </a:solidFill>
            </a:endParaRPr>
          </a:p>
        </p:txBody>
      </p:sp>
      <p:cxnSp>
        <p:nvCxnSpPr>
          <p:cNvPr id="10" name="15 Conector recto de flecha"/>
          <p:cNvCxnSpPr/>
          <p:nvPr/>
        </p:nvCxnSpPr>
        <p:spPr>
          <a:xfrm flipV="1">
            <a:off x="3932711" y="4477793"/>
            <a:ext cx="2661051" cy="2800"/>
          </a:xfrm>
          <a:prstGeom prst="straightConnector1">
            <a:avLst/>
          </a:prstGeom>
          <a:ln w="38100" cap="rnd">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11 Grupo"/>
          <p:cNvGrpSpPr/>
          <p:nvPr/>
        </p:nvGrpSpPr>
        <p:grpSpPr>
          <a:xfrm>
            <a:off x="347926" y="2026389"/>
            <a:ext cx="2895940" cy="2813420"/>
            <a:chOff x="305087" y="2420847"/>
            <a:chExt cx="2895940" cy="2813420"/>
          </a:xfrm>
        </p:grpSpPr>
        <p:pic>
          <p:nvPicPr>
            <p:cNvPr id="1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0528" y="2889226"/>
              <a:ext cx="473075" cy="39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30 CuadroTexto"/>
                <p:cNvSpPr txBox="1"/>
                <p:nvPr/>
              </p:nvSpPr>
              <p:spPr>
                <a:xfrm>
                  <a:off x="2796749" y="4482797"/>
                  <a:ext cx="4042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r>
                          <a:rPr lang="es-ES" sz="1600" b="0" i="1" smtClean="0">
                            <a:latin typeface="Cambria Math"/>
                          </a:rPr>
                          <m:t>′</m:t>
                        </m:r>
                      </m:oMath>
                    </m:oMathPara>
                  </a14:m>
                  <a:endParaRPr lang="es-ES" sz="1600" dirty="0"/>
                </a:p>
              </p:txBody>
            </p:sp>
          </mc:Choice>
          <mc:Fallback xmlns="">
            <p:sp>
              <p:nvSpPr>
                <p:cNvPr id="31" name="30 CuadroTexto"/>
                <p:cNvSpPr txBox="1">
                  <a:spLocks noRot="1" noChangeAspect="1" noMove="1" noResize="1" noEditPoints="1" noAdjustHandles="1" noChangeArrowheads="1" noChangeShapeType="1" noTextEdit="1"/>
                </p:cNvSpPr>
                <p:nvPr/>
              </p:nvSpPr>
              <p:spPr>
                <a:xfrm>
                  <a:off x="2796749" y="4482797"/>
                  <a:ext cx="404278" cy="338554"/>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31 CuadroTexto"/>
                <p:cNvSpPr txBox="1"/>
                <p:nvPr/>
              </p:nvSpPr>
              <p:spPr>
                <a:xfrm>
                  <a:off x="620500" y="2420847"/>
                  <a:ext cx="41068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m:t>
                        </m:r>
                      </m:oMath>
                    </m:oMathPara>
                  </a14:m>
                  <a:endParaRPr lang="es-ES" sz="1600" dirty="0"/>
                </a:p>
              </p:txBody>
            </p:sp>
          </mc:Choice>
          <mc:Fallback xmlns="">
            <p:sp>
              <p:nvSpPr>
                <p:cNvPr id="32" name="31 CuadroTexto"/>
                <p:cNvSpPr txBox="1">
                  <a:spLocks noRot="1" noChangeAspect="1" noMove="1" noResize="1" noEditPoints="1" noAdjustHandles="1" noChangeArrowheads="1" noChangeShapeType="1" noTextEdit="1"/>
                </p:cNvSpPr>
                <p:nvPr/>
              </p:nvSpPr>
              <p:spPr>
                <a:xfrm>
                  <a:off x="620500" y="2420847"/>
                  <a:ext cx="410689" cy="338554"/>
                </a:xfrm>
                <a:prstGeom prst="rect">
                  <a:avLst/>
                </a:prstGeom>
                <a:blipFill rotWithShape="1">
                  <a:blip r:embed="rId5"/>
                  <a:stretch>
                    <a:fillRect b="-1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32 CuadroTexto"/>
                <p:cNvSpPr txBox="1"/>
                <p:nvPr/>
              </p:nvSpPr>
              <p:spPr>
                <a:xfrm>
                  <a:off x="305087" y="4611336"/>
                  <a:ext cx="4347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𝑂</m:t>
                        </m:r>
                        <m:r>
                          <a:rPr lang="es-ES" sz="1600" b="0" i="1" smtClean="0">
                            <a:latin typeface="Cambria Math"/>
                          </a:rPr>
                          <m:t>′</m:t>
                        </m:r>
                      </m:oMath>
                    </m:oMathPara>
                  </a14:m>
                  <a:endParaRPr lang="es-ES" sz="1600" dirty="0"/>
                </a:p>
              </p:txBody>
            </p:sp>
          </mc:Choice>
          <mc:Fallback xmlns="">
            <p:sp>
              <p:nvSpPr>
                <p:cNvPr id="33" name="32 CuadroTexto"/>
                <p:cNvSpPr txBox="1">
                  <a:spLocks noRot="1" noChangeAspect="1" noMove="1" noResize="1" noEditPoints="1" noAdjustHandles="1" noChangeArrowheads="1" noChangeShapeType="1" noTextEdit="1"/>
                </p:cNvSpPr>
                <p:nvPr/>
              </p:nvSpPr>
              <p:spPr>
                <a:xfrm>
                  <a:off x="305087" y="4611336"/>
                  <a:ext cx="434734" cy="338554"/>
                </a:xfrm>
                <a:prstGeom prst="rect">
                  <a:avLst/>
                </a:prstGeom>
                <a:blipFill rotWithShape="1">
                  <a:blip r:embed="rId6"/>
                  <a:stretch>
                    <a:fillRect/>
                  </a:stretch>
                </a:blipFill>
              </p:spPr>
              <p:txBody>
                <a:bodyPr/>
                <a:lstStyle/>
                <a:p>
                  <a:r>
                    <a:rPr lang="es-ES">
                      <a:noFill/>
                    </a:rPr>
                    <a:t> </a:t>
                  </a:r>
                </a:p>
              </p:txBody>
            </p:sp>
          </mc:Fallback>
        </mc:AlternateContent>
        <p:cxnSp>
          <p:nvCxnSpPr>
            <p:cNvPr id="16" name="16 Conector recto de flecha"/>
            <p:cNvCxnSpPr/>
            <p:nvPr/>
          </p:nvCxnSpPr>
          <p:spPr>
            <a:xfrm flipV="1">
              <a:off x="669002" y="3098042"/>
              <a:ext cx="1610174" cy="1736064"/>
            </a:xfrm>
            <a:prstGeom prst="straightConnector1">
              <a:avLst/>
            </a:prstGeom>
            <a:ln w="38100"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6 Grupo"/>
            <p:cNvGrpSpPr/>
            <p:nvPr/>
          </p:nvGrpSpPr>
          <p:grpSpPr>
            <a:xfrm>
              <a:off x="672483" y="2492611"/>
              <a:ext cx="2311400" cy="2330071"/>
              <a:chOff x="5053415" y="2001292"/>
              <a:chExt cx="2311400" cy="2330071"/>
            </a:xfrm>
          </p:grpSpPr>
          <p:cxnSp>
            <p:nvCxnSpPr>
              <p:cNvPr id="26" name="28 Conector recto"/>
              <p:cNvCxnSpPr/>
              <p:nvPr/>
            </p:nvCxnSpPr>
            <p:spPr>
              <a:xfrm rot="5400000">
                <a:off x="3909326" y="3156992"/>
                <a:ext cx="231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22 Conector recto"/>
              <p:cNvCxnSpPr/>
              <p:nvPr/>
            </p:nvCxnSpPr>
            <p:spPr>
              <a:xfrm>
                <a:off x="5053415" y="4331363"/>
                <a:ext cx="231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5 Grupo"/>
            <p:cNvGrpSpPr/>
            <p:nvPr/>
          </p:nvGrpSpPr>
          <p:grpSpPr>
            <a:xfrm>
              <a:off x="643151" y="2532868"/>
              <a:ext cx="2311400" cy="2313035"/>
              <a:chOff x="643151" y="2532868"/>
              <a:chExt cx="2311400" cy="2313035"/>
            </a:xfrm>
          </p:grpSpPr>
          <p:cxnSp>
            <p:nvCxnSpPr>
              <p:cNvPr id="24" name="29 Conector recto"/>
              <p:cNvCxnSpPr/>
              <p:nvPr/>
            </p:nvCxnSpPr>
            <p:spPr>
              <a:xfrm>
                <a:off x="643151" y="4845903"/>
                <a:ext cx="2311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23 Conector recto"/>
              <p:cNvCxnSpPr/>
              <p:nvPr/>
            </p:nvCxnSpPr>
            <p:spPr>
              <a:xfrm rot="5400000">
                <a:off x="-500986" y="3688568"/>
                <a:ext cx="2311400" cy="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24 CuadroTexto"/>
                <p:cNvSpPr txBox="1"/>
                <p:nvPr/>
              </p:nvSpPr>
              <p:spPr>
                <a:xfrm>
                  <a:off x="2794664" y="4796008"/>
                  <a:ext cx="3575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oMath>
                    </m:oMathPara>
                  </a14:m>
                  <a:endParaRPr lang="es-ES" sz="1600" dirty="0"/>
                </a:p>
              </p:txBody>
            </p:sp>
          </mc:Choice>
          <mc:Fallback xmlns="">
            <p:sp>
              <p:nvSpPr>
                <p:cNvPr id="25" name="24 CuadroTexto"/>
                <p:cNvSpPr txBox="1">
                  <a:spLocks noRot="1" noChangeAspect="1" noMove="1" noResize="1" noEditPoints="1" noAdjustHandles="1" noChangeArrowheads="1" noChangeShapeType="1" noTextEdit="1"/>
                </p:cNvSpPr>
                <p:nvPr/>
              </p:nvSpPr>
              <p:spPr>
                <a:xfrm>
                  <a:off x="2794664" y="4796008"/>
                  <a:ext cx="357597" cy="338554"/>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25 CuadroTexto"/>
                <p:cNvSpPr txBox="1"/>
                <p:nvPr/>
              </p:nvSpPr>
              <p:spPr>
                <a:xfrm>
                  <a:off x="318164" y="2433808"/>
                  <a:ext cx="3613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oMath>
                    </m:oMathPara>
                  </a14:m>
                  <a:endParaRPr lang="es-ES" sz="1600" dirty="0"/>
                </a:p>
              </p:txBody>
            </p:sp>
          </mc:Choice>
          <mc:Fallback xmlns="">
            <p:sp>
              <p:nvSpPr>
                <p:cNvPr id="26" name="25 CuadroTexto"/>
                <p:cNvSpPr txBox="1">
                  <a:spLocks noRot="1" noChangeAspect="1" noMove="1" noResize="1" noEditPoints="1" noAdjustHandles="1" noChangeArrowheads="1" noChangeShapeType="1" noTextEdit="1"/>
                </p:cNvSpPr>
                <p:nvPr/>
              </p:nvSpPr>
              <p:spPr>
                <a:xfrm>
                  <a:off x="318164" y="2433808"/>
                  <a:ext cx="361317" cy="338554"/>
                </a:xfrm>
                <a:prstGeom prst="rect">
                  <a:avLst/>
                </a:prstGeom>
                <a:blipFill rotWithShape="1">
                  <a:blip r:embed="rId8"/>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26 CuadroTexto"/>
                <p:cNvSpPr txBox="1"/>
                <p:nvPr/>
              </p:nvSpPr>
              <p:spPr>
                <a:xfrm>
                  <a:off x="453101" y="4783308"/>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𝑂</m:t>
                        </m:r>
                      </m:oMath>
                    </m:oMathPara>
                  </a14:m>
                  <a:endParaRPr lang="es-ES" sz="1600" dirty="0"/>
                </a:p>
              </p:txBody>
            </p:sp>
          </mc:Choice>
          <mc:Fallback xmlns="">
            <p:sp>
              <p:nvSpPr>
                <p:cNvPr id="27" name="26 CuadroTexto"/>
                <p:cNvSpPr txBox="1">
                  <a:spLocks noRot="1" noChangeAspect="1" noMove="1" noResize="1" noEditPoints="1" noAdjustHandles="1" noChangeArrowheads="1" noChangeShapeType="1" noTextEdit="1"/>
                </p:cNvSpPr>
                <p:nvPr/>
              </p:nvSpPr>
              <p:spPr>
                <a:xfrm>
                  <a:off x="453101" y="4783308"/>
                  <a:ext cx="386836" cy="338554"/>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20 CuadroTexto"/>
                <p:cNvSpPr txBox="1"/>
                <p:nvPr/>
              </p:nvSpPr>
              <p:spPr>
                <a:xfrm rot="18830683">
                  <a:off x="1168496" y="3429078"/>
                  <a:ext cx="7677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a:latin typeface="Cambria Math"/>
                              </a:rPr>
                              <m:t>𝑟</m:t>
                            </m:r>
                          </m:e>
                        </m:acc>
                        <m:r>
                          <a:rPr lang="es-ES" sz="1600" b="0" i="1" smtClean="0">
                            <a:latin typeface="Cambria Math"/>
                          </a:rPr>
                          <m:t>=</m:t>
                        </m:r>
                        <m:acc>
                          <m:accPr>
                            <m:chr m:val="⃗"/>
                            <m:ctrlPr>
                              <a:rPr lang="es-ES" sz="160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oMath>
                    </m:oMathPara>
                  </a14:m>
                  <a:endParaRPr lang="es-ES" sz="1600" dirty="0"/>
                </a:p>
              </p:txBody>
            </p:sp>
          </mc:Choice>
          <mc:Fallback xmlns="">
            <p:sp>
              <p:nvSpPr>
                <p:cNvPr id="21" name="20 CuadroTexto"/>
                <p:cNvSpPr txBox="1">
                  <a:spLocks noRot="1" noChangeAspect="1" noMove="1" noResize="1" noEditPoints="1" noAdjustHandles="1" noChangeArrowheads="1" noChangeShapeType="1" noTextEdit="1"/>
                </p:cNvSpPr>
                <p:nvPr/>
              </p:nvSpPr>
              <p:spPr>
                <a:xfrm rot="18830683">
                  <a:off x="1168496" y="3429078"/>
                  <a:ext cx="767711" cy="338554"/>
                </a:xfrm>
                <a:prstGeom prst="rect">
                  <a:avLst/>
                </a:prstGeom>
                <a:blipFill rotWithShape="1">
                  <a:blip r:embed="rId10"/>
                  <a:stretch>
                    <a:fillRect t="-17557" r="-1093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9 Rectángulo"/>
                <p:cNvSpPr/>
                <p:nvPr/>
              </p:nvSpPr>
              <p:spPr>
                <a:xfrm>
                  <a:off x="1196996" y="4895713"/>
                  <a:ext cx="113345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𝑡</m:t>
                        </m:r>
                        <m:r>
                          <a:rPr lang="es-ES" sz="1600" b="0" i="1" smtClean="0">
                            <a:latin typeface="Cambria Math"/>
                          </a:rPr>
                          <m:t>=</m:t>
                        </m:r>
                        <m:sSup>
                          <m:sSupPr>
                            <m:ctrlPr>
                              <a:rPr lang="es-ES" sz="1600" b="0" i="1" smtClean="0">
                                <a:latin typeface="Cambria Math" panose="02040503050406030204" pitchFamily="18" charset="0"/>
                              </a:rPr>
                            </m:ctrlPr>
                          </m:sSupPr>
                          <m:e>
                            <m:r>
                              <a:rPr lang="es-ES" sz="1600" b="0" i="1" smtClean="0">
                                <a:latin typeface="Cambria Math"/>
                              </a:rPr>
                              <m:t>𝑡</m:t>
                            </m:r>
                          </m:e>
                          <m:sup>
                            <m:r>
                              <a:rPr lang="es-ES" sz="1600" b="0" i="1" smtClean="0">
                                <a:latin typeface="Cambria Math"/>
                              </a:rPr>
                              <m:t>′</m:t>
                            </m:r>
                          </m:sup>
                        </m:sSup>
                        <m:r>
                          <a:rPr lang="es-ES" sz="1600" b="0" i="1" smtClean="0">
                            <a:latin typeface="Cambria Math"/>
                          </a:rPr>
                          <m:t>=0</m:t>
                        </m:r>
                      </m:oMath>
                    </m:oMathPara>
                  </a14:m>
                  <a:endParaRPr lang="es-ES" sz="1600" dirty="0"/>
                </a:p>
              </p:txBody>
            </p:sp>
          </mc:Choice>
          <mc:Fallback xmlns="">
            <p:sp>
              <p:nvSpPr>
                <p:cNvPr id="10" name="9 Rectángulo"/>
                <p:cNvSpPr>
                  <a:spLocks noRot="1" noChangeAspect="1" noMove="1" noResize="1" noEditPoints="1" noAdjustHandles="1" noChangeArrowheads="1" noChangeShapeType="1" noTextEdit="1"/>
                </p:cNvSpPr>
                <p:nvPr/>
              </p:nvSpPr>
              <p:spPr>
                <a:xfrm>
                  <a:off x="1196996" y="4895713"/>
                  <a:ext cx="1133452" cy="338554"/>
                </a:xfrm>
                <a:prstGeom prst="rect">
                  <a:avLst/>
                </a:prstGeom>
                <a:blipFill rotWithShape="1">
                  <a:blip r:embed="rId11"/>
                  <a:stretch>
                    <a:fillRect/>
                  </a:stretch>
                </a:blipFill>
              </p:spPr>
              <p:txBody>
                <a:bodyPr/>
                <a:lstStyle/>
                <a:p>
                  <a:r>
                    <a:rPr lang="es-ES">
                      <a:noFill/>
                    </a:rPr>
                    <a:t> </a:t>
                  </a:r>
                </a:p>
              </p:txBody>
            </p:sp>
          </mc:Fallback>
        </mc:AlternateContent>
      </p:grpSp>
      <p:pic>
        <p:nvPicPr>
          <p:cNvPr id="2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2042" y="2387861"/>
            <a:ext cx="473075" cy="39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18 Conector recto de flecha"/>
          <p:cNvCxnSpPr/>
          <p:nvPr/>
        </p:nvCxnSpPr>
        <p:spPr>
          <a:xfrm flipV="1">
            <a:off x="6607412" y="2608049"/>
            <a:ext cx="1228298" cy="1801505"/>
          </a:xfrm>
          <a:prstGeom prst="straightConnector1">
            <a:avLst/>
          </a:prstGeom>
          <a:ln w="38100" cap="rnd">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35 CuadroTexto"/>
              <p:cNvSpPr txBox="1"/>
              <p:nvPr/>
            </p:nvSpPr>
            <p:spPr>
              <a:xfrm>
                <a:off x="8492036" y="4049671"/>
                <a:ext cx="4042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r>
                        <a:rPr lang="es-ES" sz="1600" b="0" i="1" smtClean="0">
                          <a:latin typeface="Cambria Math"/>
                        </a:rPr>
                        <m:t>′</m:t>
                      </m:r>
                    </m:oMath>
                  </m:oMathPara>
                </a14:m>
                <a:endParaRPr lang="es-ES" sz="1600" dirty="0"/>
              </a:p>
            </p:txBody>
          </p:sp>
        </mc:Choice>
        <mc:Fallback xmlns="">
          <p:sp>
            <p:nvSpPr>
              <p:cNvPr id="30" name="35 CuadroTexto"/>
              <p:cNvSpPr txBox="1">
                <a:spLocks noRot="1" noChangeAspect="1" noMove="1" noResize="1" noEditPoints="1" noAdjustHandles="1" noChangeArrowheads="1" noChangeShapeType="1" noTextEdit="1"/>
              </p:cNvSpPr>
              <p:nvPr/>
            </p:nvSpPr>
            <p:spPr>
              <a:xfrm>
                <a:off x="8492036" y="4049671"/>
                <a:ext cx="404278" cy="338554"/>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36 CuadroTexto"/>
              <p:cNvSpPr txBox="1"/>
              <p:nvPr/>
            </p:nvSpPr>
            <p:spPr>
              <a:xfrm>
                <a:off x="6643333" y="1987720"/>
                <a:ext cx="41068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m:t>
                      </m:r>
                    </m:oMath>
                  </m:oMathPara>
                </a14:m>
                <a:endParaRPr lang="es-ES" sz="1600" dirty="0"/>
              </a:p>
            </p:txBody>
          </p:sp>
        </mc:Choice>
        <mc:Fallback xmlns="">
          <p:sp>
            <p:nvSpPr>
              <p:cNvPr id="31" name="36 CuadroTexto"/>
              <p:cNvSpPr txBox="1">
                <a:spLocks noRot="1" noChangeAspect="1" noMove="1" noResize="1" noEditPoints="1" noAdjustHandles="1" noChangeArrowheads="1" noChangeShapeType="1" noTextEdit="1"/>
              </p:cNvSpPr>
              <p:nvPr/>
            </p:nvSpPr>
            <p:spPr>
              <a:xfrm>
                <a:off x="6643333" y="1987720"/>
                <a:ext cx="410689" cy="338554"/>
              </a:xfrm>
              <a:prstGeom prst="rect">
                <a:avLst/>
              </a:prstGeom>
              <a:blipFill>
                <a:blip r:embed="rId13"/>
                <a:stretch>
                  <a:fillRect b="-89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37 CuadroTexto"/>
              <p:cNvSpPr txBox="1"/>
              <p:nvPr/>
            </p:nvSpPr>
            <p:spPr>
              <a:xfrm>
                <a:off x="6546283" y="4410220"/>
                <a:ext cx="4347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𝑂</m:t>
                      </m:r>
                      <m:r>
                        <a:rPr lang="es-ES" sz="1600" b="0" i="1" smtClean="0">
                          <a:latin typeface="Cambria Math"/>
                        </a:rPr>
                        <m:t>′</m:t>
                      </m:r>
                    </m:oMath>
                  </m:oMathPara>
                </a14:m>
                <a:endParaRPr lang="es-ES" sz="1600" dirty="0"/>
              </a:p>
            </p:txBody>
          </p:sp>
        </mc:Choice>
        <mc:Fallback xmlns="">
          <p:sp>
            <p:nvSpPr>
              <p:cNvPr id="32" name="37 CuadroTexto"/>
              <p:cNvSpPr txBox="1">
                <a:spLocks noRot="1" noChangeAspect="1" noMove="1" noResize="1" noEditPoints="1" noAdjustHandles="1" noChangeArrowheads="1" noChangeShapeType="1" noTextEdit="1"/>
              </p:cNvSpPr>
              <p:nvPr/>
            </p:nvSpPr>
            <p:spPr>
              <a:xfrm>
                <a:off x="6546283" y="4410220"/>
                <a:ext cx="434734" cy="338554"/>
              </a:xfrm>
              <a:prstGeom prst="rect">
                <a:avLst/>
              </a:prstGeom>
              <a:blipFill>
                <a:blip r:embed="rId14"/>
                <a:stretch>
                  <a:fillRect/>
                </a:stretch>
              </a:blipFill>
            </p:spPr>
            <p:txBody>
              <a:bodyPr/>
              <a:lstStyle/>
              <a:p>
                <a:r>
                  <a:rPr lang="es-ES">
                    <a:noFill/>
                  </a:rPr>
                  <a:t> </a:t>
                </a:r>
              </a:p>
            </p:txBody>
          </p:sp>
        </mc:Fallback>
      </mc:AlternateContent>
      <p:grpSp>
        <p:nvGrpSpPr>
          <p:cNvPr id="34" name="39 Grupo"/>
          <p:cNvGrpSpPr/>
          <p:nvPr/>
        </p:nvGrpSpPr>
        <p:grpSpPr>
          <a:xfrm>
            <a:off x="6599782" y="2086781"/>
            <a:ext cx="2311400" cy="2330071"/>
            <a:chOff x="5053415" y="2001292"/>
            <a:chExt cx="2311400" cy="2330071"/>
          </a:xfrm>
        </p:grpSpPr>
        <p:cxnSp>
          <p:nvCxnSpPr>
            <p:cNvPr id="35" name="48 Conector recto"/>
            <p:cNvCxnSpPr/>
            <p:nvPr/>
          </p:nvCxnSpPr>
          <p:spPr>
            <a:xfrm rot="5400000">
              <a:off x="3909326" y="3156992"/>
              <a:ext cx="231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49 Conector recto"/>
            <p:cNvCxnSpPr/>
            <p:nvPr/>
          </p:nvCxnSpPr>
          <p:spPr>
            <a:xfrm>
              <a:off x="5053415" y="4331363"/>
              <a:ext cx="231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7" name="38 Conector recto de flecha"/>
          <p:cNvCxnSpPr/>
          <p:nvPr/>
        </p:nvCxnSpPr>
        <p:spPr>
          <a:xfrm flipV="1">
            <a:off x="3948635" y="2621697"/>
            <a:ext cx="3873428" cy="1792930"/>
          </a:xfrm>
          <a:prstGeom prst="straightConnector1">
            <a:avLst/>
          </a:prstGeom>
          <a:ln w="38100"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8" name="40 Grupo"/>
          <p:cNvGrpSpPr/>
          <p:nvPr/>
        </p:nvGrpSpPr>
        <p:grpSpPr>
          <a:xfrm>
            <a:off x="3922784" y="2127037"/>
            <a:ext cx="2311400" cy="2313035"/>
            <a:chOff x="643151" y="2532868"/>
            <a:chExt cx="2311400" cy="2313035"/>
          </a:xfrm>
        </p:grpSpPr>
        <p:cxnSp>
          <p:nvCxnSpPr>
            <p:cNvPr id="39" name="46 Conector recto"/>
            <p:cNvCxnSpPr/>
            <p:nvPr/>
          </p:nvCxnSpPr>
          <p:spPr>
            <a:xfrm>
              <a:off x="643151" y="4845903"/>
              <a:ext cx="2311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47 Conector recto"/>
            <p:cNvCxnSpPr/>
            <p:nvPr/>
          </p:nvCxnSpPr>
          <p:spPr>
            <a:xfrm rot="5400000">
              <a:off x="-500986" y="3688568"/>
              <a:ext cx="2311400" cy="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1" name="41 CuadroTexto"/>
              <p:cNvSpPr txBox="1"/>
              <p:nvPr/>
            </p:nvSpPr>
            <p:spPr>
              <a:xfrm>
                <a:off x="5951468" y="4130869"/>
                <a:ext cx="3575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oMath>
                  </m:oMathPara>
                </a14:m>
                <a:endParaRPr lang="es-ES" sz="1600" dirty="0"/>
              </a:p>
            </p:txBody>
          </p:sp>
        </mc:Choice>
        <mc:Fallback xmlns="">
          <p:sp>
            <p:nvSpPr>
              <p:cNvPr id="41" name="41 CuadroTexto"/>
              <p:cNvSpPr txBox="1">
                <a:spLocks noRot="1" noChangeAspect="1" noMove="1" noResize="1" noEditPoints="1" noAdjustHandles="1" noChangeArrowheads="1" noChangeShapeType="1" noTextEdit="1"/>
              </p:cNvSpPr>
              <p:nvPr/>
            </p:nvSpPr>
            <p:spPr>
              <a:xfrm>
                <a:off x="5951468" y="4130869"/>
                <a:ext cx="357597" cy="338554"/>
              </a:xfrm>
              <a:prstGeom prst="rect">
                <a:avLst/>
              </a:prstGeom>
              <a:blipFill>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42 CuadroTexto"/>
              <p:cNvSpPr txBox="1"/>
              <p:nvPr/>
            </p:nvSpPr>
            <p:spPr>
              <a:xfrm>
                <a:off x="3597797" y="2027977"/>
                <a:ext cx="3613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oMath>
                  </m:oMathPara>
                </a14:m>
                <a:endParaRPr lang="es-ES" sz="1600" dirty="0"/>
              </a:p>
            </p:txBody>
          </p:sp>
        </mc:Choice>
        <mc:Fallback xmlns="">
          <p:sp>
            <p:nvSpPr>
              <p:cNvPr id="42" name="42 CuadroTexto"/>
              <p:cNvSpPr txBox="1">
                <a:spLocks noRot="1" noChangeAspect="1" noMove="1" noResize="1" noEditPoints="1" noAdjustHandles="1" noChangeArrowheads="1" noChangeShapeType="1" noTextEdit="1"/>
              </p:cNvSpPr>
              <p:nvPr/>
            </p:nvSpPr>
            <p:spPr>
              <a:xfrm>
                <a:off x="3597797" y="2027977"/>
                <a:ext cx="361317" cy="338554"/>
              </a:xfrm>
              <a:prstGeom prst="rect">
                <a:avLst/>
              </a:prstGeom>
              <a:blipFill>
                <a:blip r:embed="rId16"/>
                <a:stretch>
                  <a:fillRect b="-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3" name="43 CuadroTexto"/>
              <p:cNvSpPr txBox="1"/>
              <p:nvPr/>
            </p:nvSpPr>
            <p:spPr>
              <a:xfrm>
                <a:off x="3623552" y="4322886"/>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𝑂</m:t>
                      </m:r>
                    </m:oMath>
                  </m:oMathPara>
                </a14:m>
                <a:endParaRPr lang="es-ES" sz="1600" dirty="0"/>
              </a:p>
            </p:txBody>
          </p:sp>
        </mc:Choice>
        <mc:Fallback xmlns="">
          <p:sp>
            <p:nvSpPr>
              <p:cNvPr id="43" name="43 CuadroTexto"/>
              <p:cNvSpPr txBox="1">
                <a:spLocks noRot="1" noChangeAspect="1" noMove="1" noResize="1" noEditPoints="1" noAdjustHandles="1" noChangeArrowheads="1" noChangeShapeType="1" noTextEdit="1"/>
              </p:cNvSpPr>
              <p:nvPr/>
            </p:nvSpPr>
            <p:spPr>
              <a:xfrm>
                <a:off x="3623552" y="4322886"/>
                <a:ext cx="386836" cy="338554"/>
              </a:xfrm>
              <a:prstGeom prst="rect">
                <a:avLst/>
              </a:prstGeom>
              <a:blipFill>
                <a:blip r:embed="rId1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44 CuadroTexto"/>
              <p:cNvSpPr txBox="1"/>
              <p:nvPr/>
            </p:nvSpPr>
            <p:spPr>
              <a:xfrm rot="20174880">
                <a:off x="5451231" y="3214316"/>
                <a:ext cx="3446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a:latin typeface="Cambria Math"/>
                            </a:rPr>
                            <m:t>𝑟</m:t>
                          </m:r>
                        </m:e>
                      </m:acc>
                    </m:oMath>
                  </m:oMathPara>
                </a14:m>
                <a:endParaRPr lang="es-ES" sz="1600" dirty="0"/>
              </a:p>
            </p:txBody>
          </p:sp>
        </mc:Choice>
        <mc:Fallback xmlns="">
          <p:sp>
            <p:nvSpPr>
              <p:cNvPr id="44" name="44 CuadroTexto"/>
              <p:cNvSpPr txBox="1">
                <a:spLocks noRot="1" noChangeAspect="1" noMove="1" noResize="1" noEditPoints="1" noAdjustHandles="1" noChangeArrowheads="1" noChangeShapeType="1" noTextEdit="1"/>
              </p:cNvSpPr>
              <p:nvPr/>
            </p:nvSpPr>
            <p:spPr>
              <a:xfrm rot="20174880">
                <a:off x="5451231" y="3214316"/>
                <a:ext cx="344645" cy="338554"/>
              </a:xfrm>
              <a:prstGeom prst="rect">
                <a:avLst/>
              </a:prstGeom>
              <a:blipFill>
                <a:blip r:embed="rId18"/>
                <a:stretch>
                  <a:fillRect t="-16216" r="-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45 Rectángulo"/>
              <p:cNvSpPr/>
              <p:nvPr/>
            </p:nvSpPr>
            <p:spPr>
              <a:xfrm>
                <a:off x="4831471" y="4462586"/>
                <a:ext cx="1065613" cy="370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a:rPr>
                            <m:t>𝑂</m:t>
                          </m:r>
                          <m:sSup>
                            <m:sSupPr>
                              <m:ctrlPr>
                                <a:rPr lang="es-ES" sz="1600" b="0" i="1" smtClean="0">
                                  <a:latin typeface="Cambria Math" panose="02040503050406030204" pitchFamily="18" charset="0"/>
                                </a:rPr>
                              </m:ctrlPr>
                            </m:sSupPr>
                            <m:e>
                              <m:r>
                                <a:rPr lang="es-ES" sz="1600" b="0" i="1" smtClean="0">
                                  <a:latin typeface="Cambria Math"/>
                                </a:rPr>
                                <m:t>𝑂</m:t>
                              </m:r>
                            </m:e>
                            <m:sup>
                              <m:r>
                                <a:rPr lang="es-ES" sz="1600" b="0" i="1" smtClean="0">
                                  <a:latin typeface="Cambria Math"/>
                                </a:rPr>
                                <m:t>′</m:t>
                              </m:r>
                            </m:sup>
                          </m:sSup>
                        </m:e>
                      </m:acc>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𝑣</m:t>
                          </m:r>
                        </m:e>
                      </m:acc>
                      <m:r>
                        <a:rPr lang="es-ES" sz="1600" b="0" i="1" smtClean="0">
                          <a:latin typeface="Cambria Math"/>
                        </a:rPr>
                        <m:t>𝑡</m:t>
                      </m:r>
                    </m:oMath>
                  </m:oMathPara>
                </a14:m>
                <a:endParaRPr lang="es-ES" sz="1600" dirty="0"/>
              </a:p>
            </p:txBody>
          </p:sp>
        </mc:Choice>
        <mc:Fallback xmlns="">
          <p:sp>
            <p:nvSpPr>
              <p:cNvPr id="45" name="45 Rectángulo"/>
              <p:cNvSpPr>
                <a:spLocks noRot="1" noChangeAspect="1" noMove="1" noResize="1" noEditPoints="1" noAdjustHandles="1" noChangeArrowheads="1" noChangeShapeType="1" noTextEdit="1"/>
              </p:cNvSpPr>
              <p:nvPr/>
            </p:nvSpPr>
            <p:spPr>
              <a:xfrm>
                <a:off x="4831471" y="4462586"/>
                <a:ext cx="1065613" cy="370871"/>
              </a:xfrm>
              <a:prstGeom prst="rect">
                <a:avLst/>
              </a:prstGeom>
              <a:blipFill>
                <a:blip r:embed="rId19"/>
                <a:stretch>
                  <a:fillRect t="-4918" r="-120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55 CuadroTexto"/>
              <p:cNvSpPr txBox="1"/>
              <p:nvPr/>
            </p:nvSpPr>
            <p:spPr>
              <a:xfrm rot="18287621">
                <a:off x="6832778" y="3230237"/>
                <a:ext cx="3975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oMath>
                  </m:oMathPara>
                </a14:m>
                <a:endParaRPr lang="es-ES" sz="1600" dirty="0"/>
              </a:p>
            </p:txBody>
          </p:sp>
        </mc:Choice>
        <mc:Fallback xmlns="">
          <p:sp>
            <p:nvSpPr>
              <p:cNvPr id="46" name="55 CuadroTexto"/>
              <p:cNvSpPr txBox="1">
                <a:spLocks noRot="1" noChangeAspect="1" noMove="1" noResize="1" noEditPoints="1" noAdjustHandles="1" noChangeArrowheads="1" noChangeShapeType="1" noTextEdit="1"/>
              </p:cNvSpPr>
              <p:nvPr/>
            </p:nvSpPr>
            <p:spPr>
              <a:xfrm rot="18287621">
                <a:off x="6832778" y="3230237"/>
                <a:ext cx="397545" cy="338554"/>
              </a:xfrm>
              <a:prstGeom prst="rect">
                <a:avLst/>
              </a:prstGeom>
              <a:blipFill>
                <a:blip r:embed="rId20"/>
                <a:stretch>
                  <a:fillRect l="-3614" t="-15116"/>
                </a:stretch>
              </a:blipFill>
            </p:spPr>
            <p:txBody>
              <a:bodyPr/>
              <a:lstStyle/>
              <a:p>
                <a:r>
                  <a:rPr lang="es-ES">
                    <a:noFill/>
                  </a:rPr>
                  <a:t> </a:t>
                </a:r>
              </a:p>
            </p:txBody>
          </p:sp>
        </mc:Fallback>
      </mc:AlternateContent>
      <p:cxnSp>
        <p:nvCxnSpPr>
          <p:cNvPr id="47" name="65 Conector recto de flecha"/>
          <p:cNvCxnSpPr/>
          <p:nvPr/>
        </p:nvCxnSpPr>
        <p:spPr>
          <a:xfrm>
            <a:off x="7508164" y="2007548"/>
            <a:ext cx="627797"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66 CuadroTexto"/>
              <p:cNvSpPr txBox="1"/>
              <p:nvPr/>
            </p:nvSpPr>
            <p:spPr>
              <a:xfrm>
                <a:off x="7582556" y="1674393"/>
                <a:ext cx="36061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𝑣</m:t>
                          </m:r>
                        </m:e>
                      </m:acc>
                    </m:oMath>
                  </m:oMathPara>
                </a14:m>
                <a:endParaRPr lang="es-ES" sz="1600" dirty="0"/>
              </a:p>
            </p:txBody>
          </p:sp>
        </mc:Choice>
        <mc:Fallback xmlns="">
          <p:sp>
            <p:nvSpPr>
              <p:cNvPr id="48" name="66 CuadroTexto"/>
              <p:cNvSpPr txBox="1">
                <a:spLocks noRot="1" noChangeAspect="1" noMove="1" noResize="1" noEditPoints="1" noAdjustHandles="1" noChangeArrowheads="1" noChangeShapeType="1" noTextEdit="1"/>
              </p:cNvSpPr>
              <p:nvPr/>
            </p:nvSpPr>
            <p:spPr>
              <a:xfrm>
                <a:off x="7582556" y="1674393"/>
                <a:ext cx="360612" cy="338554"/>
              </a:xfrm>
              <a:prstGeom prst="rect">
                <a:avLst/>
              </a:prstGeom>
              <a:blipFill>
                <a:blip r:embed="rId21"/>
                <a:stretch>
                  <a:fillRect t="-16364" r="-203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67 CuadroTexto"/>
              <p:cNvSpPr txBox="1"/>
              <p:nvPr/>
            </p:nvSpPr>
            <p:spPr>
              <a:xfrm>
                <a:off x="2405890" y="5637171"/>
                <a:ext cx="2440155" cy="405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latin typeface="Cambria Math" panose="02040503050406030204" pitchFamily="18" charset="0"/>
                            </a:rPr>
                          </m:ctrlPr>
                        </m:sSupPr>
                        <m:e>
                          <m:acc>
                            <m:accPr>
                              <m:chr m:val="⃗"/>
                              <m:ctrlPr>
                                <a:rPr lang="es-ES" i="1" smtClean="0">
                                  <a:latin typeface="Cambria Math" panose="02040503050406030204" pitchFamily="18" charset="0"/>
                                </a:rPr>
                              </m:ctrlPr>
                            </m:accPr>
                            <m:e>
                              <m:r>
                                <a:rPr lang="es-ES" b="0" i="1" smtClean="0">
                                  <a:latin typeface="Cambria Math"/>
                                </a:rPr>
                                <m:t>𝑟</m:t>
                              </m:r>
                            </m:e>
                          </m:acc>
                        </m:e>
                        <m:sup>
                          <m:r>
                            <a:rPr lang="es-ES" b="0" i="1" smtClean="0">
                              <a:latin typeface="Cambria Math"/>
                            </a:rPr>
                            <m:t>′</m:t>
                          </m:r>
                        </m:sup>
                      </m:sSup>
                      <m:r>
                        <a:rPr lang="es-ES" b="0" i="1" smtClean="0">
                          <a:latin typeface="Cambria Math"/>
                        </a:rPr>
                        <m:t>=</m:t>
                      </m:r>
                      <m:acc>
                        <m:accPr>
                          <m:chr m:val="⃗"/>
                          <m:ctrlPr>
                            <a:rPr lang="es-ES" b="0" i="1" smtClean="0">
                              <a:latin typeface="Cambria Math" panose="02040503050406030204" pitchFamily="18" charset="0"/>
                            </a:rPr>
                          </m:ctrlPr>
                        </m:accPr>
                        <m:e>
                          <m:r>
                            <a:rPr lang="es-ES" b="0" i="1" smtClean="0">
                              <a:latin typeface="Cambria Math"/>
                            </a:rPr>
                            <m:t>𝑟</m:t>
                          </m:r>
                        </m:e>
                      </m:acc>
                      <m:r>
                        <a:rPr lang="es-ES" b="0" i="1" smtClean="0">
                          <a:latin typeface="Cambria Math"/>
                        </a:rPr>
                        <m:t>−</m:t>
                      </m:r>
                      <m:acc>
                        <m:accPr>
                          <m:chr m:val="⃗"/>
                          <m:ctrlPr>
                            <a:rPr lang="es-ES" b="0" i="1" smtClean="0">
                              <a:latin typeface="Cambria Math" panose="02040503050406030204" pitchFamily="18" charset="0"/>
                            </a:rPr>
                          </m:ctrlPr>
                        </m:accPr>
                        <m:e>
                          <m:r>
                            <a:rPr lang="es-ES" b="0" i="1" smtClean="0">
                              <a:latin typeface="Cambria Math"/>
                            </a:rPr>
                            <m:t>𝑂</m:t>
                          </m:r>
                          <m:sSup>
                            <m:sSupPr>
                              <m:ctrlPr>
                                <a:rPr lang="es-ES" b="0" i="1" smtClean="0">
                                  <a:latin typeface="Cambria Math" panose="02040503050406030204" pitchFamily="18" charset="0"/>
                                </a:rPr>
                              </m:ctrlPr>
                            </m:sSupPr>
                            <m:e>
                              <m:r>
                                <a:rPr lang="es-ES" b="0" i="1" smtClean="0">
                                  <a:latin typeface="Cambria Math"/>
                                </a:rPr>
                                <m:t>𝑂</m:t>
                              </m:r>
                            </m:e>
                            <m:sup>
                              <m:r>
                                <a:rPr lang="es-ES" b="0" i="1" smtClean="0">
                                  <a:latin typeface="Cambria Math"/>
                                </a:rPr>
                                <m:t>′</m:t>
                              </m:r>
                            </m:sup>
                          </m:sSup>
                        </m:e>
                      </m:acc>
                      <m:r>
                        <a:rPr lang="es-ES" b="0" i="1" smtClean="0">
                          <a:latin typeface="Cambria Math"/>
                        </a:rPr>
                        <m:t>=</m:t>
                      </m:r>
                      <m:acc>
                        <m:accPr>
                          <m:chr m:val="⃗"/>
                          <m:ctrlPr>
                            <a:rPr lang="es-ES" b="0" i="1" smtClean="0">
                              <a:latin typeface="Cambria Math" panose="02040503050406030204" pitchFamily="18" charset="0"/>
                            </a:rPr>
                          </m:ctrlPr>
                        </m:accPr>
                        <m:e>
                          <m:r>
                            <a:rPr lang="es-ES" b="0" i="1" smtClean="0">
                              <a:latin typeface="Cambria Math"/>
                            </a:rPr>
                            <m:t>𝑟</m:t>
                          </m:r>
                        </m:e>
                      </m:acc>
                      <m:r>
                        <a:rPr lang="es-ES" b="0" i="1" smtClean="0">
                          <a:latin typeface="Cambria Math"/>
                        </a:rPr>
                        <m:t>−</m:t>
                      </m:r>
                      <m:acc>
                        <m:accPr>
                          <m:chr m:val="⃗"/>
                          <m:ctrlPr>
                            <a:rPr lang="es-ES" b="0" i="1" smtClean="0">
                              <a:latin typeface="Cambria Math" panose="02040503050406030204" pitchFamily="18" charset="0"/>
                            </a:rPr>
                          </m:ctrlPr>
                        </m:accPr>
                        <m:e>
                          <m:r>
                            <a:rPr lang="es-ES" b="0" i="1" smtClean="0">
                              <a:latin typeface="Cambria Math"/>
                            </a:rPr>
                            <m:t>𝑣</m:t>
                          </m:r>
                        </m:e>
                      </m:acc>
                      <m:r>
                        <a:rPr lang="es-ES" b="0" i="1" smtClean="0">
                          <a:latin typeface="Cambria Math"/>
                        </a:rPr>
                        <m:t>𝑡</m:t>
                      </m:r>
                    </m:oMath>
                  </m:oMathPara>
                </a14:m>
                <a:endParaRPr lang="es-ES" dirty="0"/>
              </a:p>
            </p:txBody>
          </p:sp>
        </mc:Choice>
        <mc:Fallback xmlns="">
          <p:sp>
            <p:nvSpPr>
              <p:cNvPr id="49" name="67 CuadroTexto"/>
              <p:cNvSpPr txBox="1">
                <a:spLocks noRot="1" noChangeAspect="1" noMove="1" noResize="1" noEditPoints="1" noAdjustHandles="1" noChangeArrowheads="1" noChangeShapeType="1" noTextEdit="1"/>
              </p:cNvSpPr>
              <p:nvPr/>
            </p:nvSpPr>
            <p:spPr>
              <a:xfrm>
                <a:off x="2405890" y="5637171"/>
                <a:ext cx="2440155" cy="405624"/>
              </a:xfrm>
              <a:prstGeom prst="rect">
                <a:avLst/>
              </a:prstGeom>
              <a:blipFill>
                <a:blip r:embed="rId22"/>
                <a:stretch>
                  <a:fillRect t="-13636" r="-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0" name="68 CuadroTexto"/>
              <p:cNvSpPr txBox="1"/>
              <p:nvPr/>
            </p:nvSpPr>
            <p:spPr>
              <a:xfrm>
                <a:off x="429239" y="5639446"/>
                <a:ext cx="1520223" cy="405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b="0" i="1" smtClean="0">
                              <a:latin typeface="Cambria Math" panose="02040503050406030204" pitchFamily="18" charset="0"/>
                            </a:rPr>
                          </m:ctrlPr>
                        </m:accPr>
                        <m:e>
                          <m:r>
                            <a:rPr lang="es-ES" b="0" i="1" smtClean="0">
                              <a:latin typeface="Cambria Math"/>
                            </a:rPr>
                            <m:t>𝑟</m:t>
                          </m:r>
                        </m:e>
                      </m:acc>
                      <m:r>
                        <a:rPr lang="es-ES" b="0" i="1" smtClean="0">
                          <a:latin typeface="Cambria Math"/>
                        </a:rPr>
                        <m:t>=</m:t>
                      </m:r>
                      <m:acc>
                        <m:accPr>
                          <m:chr m:val="⃗"/>
                          <m:ctrlPr>
                            <a:rPr lang="es-ES" b="0" i="1" smtClean="0">
                              <a:latin typeface="Cambria Math" panose="02040503050406030204" pitchFamily="18" charset="0"/>
                            </a:rPr>
                          </m:ctrlPr>
                        </m:accPr>
                        <m:e>
                          <m:r>
                            <a:rPr lang="es-ES" b="0" i="1" smtClean="0">
                              <a:latin typeface="Cambria Math"/>
                            </a:rPr>
                            <m:t>𝑂</m:t>
                          </m:r>
                          <m:sSup>
                            <m:sSupPr>
                              <m:ctrlPr>
                                <a:rPr lang="es-ES" b="0" i="1" smtClean="0">
                                  <a:latin typeface="Cambria Math" panose="02040503050406030204" pitchFamily="18" charset="0"/>
                                </a:rPr>
                              </m:ctrlPr>
                            </m:sSupPr>
                            <m:e>
                              <m:r>
                                <a:rPr lang="es-ES" b="0" i="1" smtClean="0">
                                  <a:latin typeface="Cambria Math"/>
                                </a:rPr>
                                <m:t>𝑂</m:t>
                              </m:r>
                            </m:e>
                            <m:sup>
                              <m:r>
                                <a:rPr lang="es-ES" b="0" i="1" smtClean="0">
                                  <a:latin typeface="Cambria Math"/>
                                </a:rPr>
                                <m:t>′</m:t>
                              </m:r>
                            </m:sup>
                          </m:sSup>
                        </m:e>
                      </m:acc>
                      <m:r>
                        <a:rPr lang="es-ES" b="0" i="1" smtClean="0">
                          <a:latin typeface="Cambria Math"/>
                        </a:rPr>
                        <m:t>+</m:t>
                      </m:r>
                      <m:sSup>
                        <m:sSupPr>
                          <m:ctrlPr>
                            <a:rPr lang="es-ES" i="1">
                              <a:latin typeface="Cambria Math" panose="02040503050406030204" pitchFamily="18" charset="0"/>
                            </a:rPr>
                          </m:ctrlPr>
                        </m:sSupPr>
                        <m:e>
                          <m:acc>
                            <m:accPr>
                              <m:chr m:val="⃗"/>
                              <m:ctrlPr>
                                <a:rPr lang="es-ES" i="1">
                                  <a:latin typeface="Cambria Math" panose="02040503050406030204" pitchFamily="18" charset="0"/>
                                </a:rPr>
                              </m:ctrlPr>
                            </m:accPr>
                            <m:e>
                              <m:r>
                                <a:rPr lang="es-ES" i="1">
                                  <a:latin typeface="Cambria Math"/>
                                </a:rPr>
                                <m:t>𝑟</m:t>
                              </m:r>
                            </m:e>
                          </m:acc>
                        </m:e>
                        <m:sup>
                          <m:r>
                            <a:rPr lang="es-ES" i="1">
                              <a:latin typeface="Cambria Math"/>
                            </a:rPr>
                            <m:t>′</m:t>
                          </m:r>
                        </m:sup>
                      </m:sSup>
                    </m:oMath>
                  </m:oMathPara>
                </a14:m>
                <a:endParaRPr lang="es-ES" dirty="0"/>
              </a:p>
            </p:txBody>
          </p:sp>
        </mc:Choice>
        <mc:Fallback xmlns="">
          <p:sp>
            <p:nvSpPr>
              <p:cNvPr id="50" name="68 CuadroTexto"/>
              <p:cNvSpPr txBox="1">
                <a:spLocks noRot="1" noChangeAspect="1" noMove="1" noResize="1" noEditPoints="1" noAdjustHandles="1" noChangeArrowheads="1" noChangeShapeType="1" noTextEdit="1"/>
              </p:cNvSpPr>
              <p:nvPr/>
            </p:nvSpPr>
            <p:spPr>
              <a:xfrm>
                <a:off x="429239" y="5639446"/>
                <a:ext cx="1520223" cy="405624"/>
              </a:xfrm>
              <a:prstGeom prst="rect">
                <a:avLst/>
              </a:prstGeom>
              <a:blipFill>
                <a:blip r:embed="rId23"/>
                <a:stretch>
                  <a:fillRect t="-13433" r="-11600"/>
                </a:stretch>
              </a:blipFill>
            </p:spPr>
            <p:txBody>
              <a:bodyPr/>
              <a:lstStyle/>
              <a:p>
                <a:r>
                  <a:rPr lang="es-ES">
                    <a:noFill/>
                  </a:rPr>
                  <a:t> </a:t>
                </a:r>
              </a:p>
            </p:txBody>
          </p:sp>
        </mc:Fallback>
      </mc:AlternateContent>
      <p:sp>
        <p:nvSpPr>
          <p:cNvPr id="51" name="69 Flecha derecha"/>
          <p:cNvSpPr/>
          <p:nvPr/>
        </p:nvSpPr>
        <p:spPr>
          <a:xfrm>
            <a:off x="1994469" y="5801625"/>
            <a:ext cx="382138" cy="1501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70 Flecha derecha"/>
          <p:cNvSpPr/>
          <p:nvPr/>
        </p:nvSpPr>
        <p:spPr>
          <a:xfrm>
            <a:off x="4849126" y="5817547"/>
            <a:ext cx="382138" cy="1501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3" name="72 CuadroTexto"/>
              <p:cNvSpPr txBox="1"/>
              <p:nvPr/>
            </p:nvSpPr>
            <p:spPr>
              <a:xfrm>
                <a:off x="5258275" y="5309623"/>
                <a:ext cx="1532279" cy="113537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sSup>
                                  <m:sSupPr>
                                    <m:ctrlPr>
                                      <a:rPr lang="es-ES" b="0" i="1" smtClean="0">
                                        <a:latin typeface="Cambria Math" panose="02040503050406030204" pitchFamily="18" charset="0"/>
                                      </a:rPr>
                                    </m:ctrlPr>
                                  </m:sSupPr>
                                  <m:e>
                                    <m:r>
                                      <m:rPr>
                                        <m:brk m:alnAt="7"/>
                                      </m:rPr>
                                      <a:rPr lang="es-ES" b="0" i="1" smtClean="0">
                                        <a:latin typeface="Cambria Math"/>
                                      </a:rPr>
                                      <m:t>𝑥</m:t>
                                    </m:r>
                                  </m:e>
                                  <m:sup>
                                    <m:r>
                                      <a:rPr lang="es-ES" b="0" i="1" smtClean="0">
                                        <a:latin typeface="Cambria Math"/>
                                      </a:rPr>
                                      <m:t>′</m:t>
                                    </m:r>
                                  </m:sup>
                                </m:sSup>
                                <m:r>
                                  <m:rPr>
                                    <m:brk m:alnAt="7"/>
                                    <m:aln/>
                                  </m:rPr>
                                  <a:rPr lang="es-ES" b="0" i="1" smtClean="0">
                                    <a:latin typeface="Cambria Math"/>
                                  </a:rPr>
                                  <m:t>=</m:t>
                                </m:r>
                                <m:r>
                                  <m:rPr>
                                    <m:brk m:alnAt="7"/>
                                  </m:rPr>
                                  <a:rPr lang="es-ES" b="0" i="1" smtClean="0">
                                    <a:latin typeface="Cambria Math"/>
                                  </a:rPr>
                                  <m:t>𝑥</m:t>
                                </m:r>
                                <m:r>
                                  <a:rPr lang="es-ES" b="0" i="1" smtClean="0">
                                    <a:latin typeface="Cambria Math"/>
                                  </a:rPr>
                                  <m:t>−</m:t>
                                </m:r>
                                <m:r>
                                  <a:rPr lang="es-ES" b="0" i="1" smtClean="0">
                                    <a:latin typeface="Cambria Math"/>
                                  </a:rPr>
                                  <m:t>𝑣𝑡</m:t>
                                </m:r>
                              </m:e>
                            </m:mr>
                            <m:mr>
                              <m:e>
                                <m:sSup>
                                  <m:sSupPr>
                                    <m:ctrlPr>
                                      <a:rPr lang="es-ES" b="0" i="1" smtClean="0">
                                        <a:latin typeface="Cambria Math" panose="02040503050406030204" pitchFamily="18" charset="0"/>
                                      </a:rPr>
                                    </m:ctrlPr>
                                  </m:sSupPr>
                                  <m:e>
                                    <m:r>
                                      <a:rPr lang="es-ES" b="0" i="1" smtClean="0">
                                        <a:latin typeface="Cambria Math"/>
                                      </a:rPr>
                                      <m:t>𝑦</m:t>
                                    </m:r>
                                  </m:e>
                                  <m:sup>
                                    <m:r>
                                      <a:rPr lang="es-ES" b="0" i="1" smtClean="0">
                                        <a:latin typeface="Cambria Math"/>
                                      </a:rPr>
                                      <m:t>′</m:t>
                                    </m:r>
                                  </m:sup>
                                </m:sSup>
                                <m:r>
                                  <a:rPr lang="es-ES" b="0" i="1" smtClean="0">
                                    <a:latin typeface="Cambria Math"/>
                                  </a:rPr>
                                  <m:t>=</m:t>
                                </m:r>
                                <m:r>
                                  <a:rPr lang="es-ES" b="0" i="1" smtClean="0">
                                    <a:latin typeface="Cambria Math"/>
                                  </a:rPr>
                                  <m:t>𝑦</m:t>
                                </m:r>
                              </m:e>
                            </m:mr>
                            <m:mr>
                              <m:e>
                                <m:sSup>
                                  <m:sSupPr>
                                    <m:ctrlPr>
                                      <a:rPr lang="es-ES" b="0" i="1" smtClean="0">
                                        <a:latin typeface="Cambria Math" panose="02040503050406030204" pitchFamily="18" charset="0"/>
                                      </a:rPr>
                                    </m:ctrlPr>
                                  </m:sSupPr>
                                  <m:e>
                                    <m:r>
                                      <a:rPr lang="es-ES" b="0" i="1" smtClean="0">
                                        <a:latin typeface="Cambria Math"/>
                                      </a:rPr>
                                      <m:t>𝑧</m:t>
                                    </m:r>
                                  </m:e>
                                  <m:sup>
                                    <m:r>
                                      <a:rPr lang="es-ES" b="0" i="1" smtClean="0">
                                        <a:latin typeface="Cambria Math"/>
                                      </a:rPr>
                                      <m:t>′</m:t>
                                    </m:r>
                                  </m:sup>
                                </m:sSup>
                                <m:r>
                                  <a:rPr lang="es-ES" b="0" i="1" smtClean="0">
                                    <a:latin typeface="Cambria Math"/>
                                  </a:rPr>
                                  <m:t>=</m:t>
                                </m:r>
                                <m:r>
                                  <a:rPr lang="es-ES" b="0" i="1" smtClean="0">
                                    <a:latin typeface="Cambria Math"/>
                                  </a:rPr>
                                  <m:t>𝑧</m:t>
                                </m:r>
                              </m:e>
                            </m:mr>
                            <m:mr>
                              <m:e>
                                <m:sSup>
                                  <m:sSupPr>
                                    <m:ctrlPr>
                                      <a:rPr lang="es-ES" b="1" i="1" smtClean="0">
                                        <a:latin typeface="Cambria Math" panose="02040503050406030204" pitchFamily="18" charset="0"/>
                                      </a:rPr>
                                    </m:ctrlPr>
                                  </m:sSupPr>
                                  <m:e>
                                    <m:r>
                                      <a:rPr lang="es-ES" b="1" i="1" smtClean="0">
                                        <a:latin typeface="Cambria Math"/>
                                      </a:rPr>
                                      <m:t>𝒕</m:t>
                                    </m:r>
                                  </m:e>
                                  <m:sup>
                                    <m:r>
                                      <a:rPr lang="es-ES" b="1" i="1" smtClean="0">
                                        <a:latin typeface="Cambria Math"/>
                                      </a:rPr>
                                      <m:t>′</m:t>
                                    </m:r>
                                  </m:sup>
                                </m:sSup>
                                <m:r>
                                  <a:rPr lang="es-ES" b="1" i="1" smtClean="0">
                                    <a:latin typeface="Cambria Math"/>
                                  </a:rPr>
                                  <m:t>=</m:t>
                                </m:r>
                                <m:r>
                                  <a:rPr lang="es-ES" b="1" i="1" smtClean="0">
                                    <a:latin typeface="Cambria Math"/>
                                  </a:rPr>
                                  <m:t>𝒕</m:t>
                                </m:r>
                              </m:e>
                            </m:mr>
                          </m:m>
                        </m:e>
                      </m:d>
                    </m:oMath>
                  </m:oMathPara>
                </a14:m>
                <a:endParaRPr lang="es-ES" dirty="0"/>
              </a:p>
            </p:txBody>
          </p:sp>
        </mc:Choice>
        <mc:Fallback xmlns="">
          <p:sp>
            <p:nvSpPr>
              <p:cNvPr id="53" name="72 CuadroTexto"/>
              <p:cNvSpPr txBox="1">
                <a:spLocks noRot="1" noChangeAspect="1" noMove="1" noResize="1" noEditPoints="1" noAdjustHandles="1" noChangeArrowheads="1" noChangeShapeType="1" noTextEdit="1"/>
              </p:cNvSpPr>
              <p:nvPr/>
            </p:nvSpPr>
            <p:spPr>
              <a:xfrm>
                <a:off x="5258275" y="5309623"/>
                <a:ext cx="1532279" cy="1135375"/>
              </a:xfrm>
              <a:prstGeom prst="rect">
                <a:avLst/>
              </a:prstGeom>
              <a:blipFill>
                <a:blip r:embed="rId24"/>
                <a:stretch>
                  <a:fillRect b="-13441"/>
                </a:stretch>
              </a:blipFill>
            </p:spPr>
            <p:txBody>
              <a:bodyPr/>
              <a:lstStyle/>
              <a:p>
                <a:r>
                  <a:rPr lang="es-ES">
                    <a:noFill/>
                  </a:rPr>
                  <a:t> </a:t>
                </a:r>
              </a:p>
            </p:txBody>
          </p:sp>
        </mc:Fallback>
      </mc:AlternateContent>
      <p:sp>
        <p:nvSpPr>
          <p:cNvPr id="54" name="73 CuadroTexto"/>
          <p:cNvSpPr txBox="1"/>
          <p:nvPr/>
        </p:nvSpPr>
        <p:spPr>
          <a:xfrm>
            <a:off x="6907662" y="5460432"/>
            <a:ext cx="1910687" cy="830997"/>
          </a:xfrm>
          <a:prstGeom prst="rect">
            <a:avLst/>
          </a:prstGeom>
          <a:noFill/>
        </p:spPr>
        <p:txBody>
          <a:bodyPr wrap="square" rtlCol="0">
            <a:spAutoFit/>
          </a:bodyPr>
          <a:lstStyle/>
          <a:p>
            <a:r>
              <a:rPr lang="es-ES" sz="1600" b="1" i="1" dirty="0" smtClean="0"/>
              <a:t>transformaciones </a:t>
            </a:r>
            <a:r>
              <a:rPr lang="es-ES" sz="1600" b="1" i="1" dirty="0" err="1" smtClean="0"/>
              <a:t>galileanas</a:t>
            </a:r>
            <a:r>
              <a:rPr lang="es-ES" sz="1600" b="1" i="1" dirty="0" smtClean="0"/>
              <a:t> </a:t>
            </a:r>
            <a:r>
              <a:rPr lang="es-ES" sz="1600" i="1" dirty="0" smtClean="0"/>
              <a:t>de las coordenadas</a:t>
            </a:r>
            <a:endParaRPr lang="es-ES" sz="1600" i="1" dirty="0"/>
          </a:p>
        </p:txBody>
      </p:sp>
    </p:spTree>
    <p:extLst>
      <p:ext uri="{BB962C8B-B14F-4D97-AF65-F5344CB8AC3E}">
        <p14:creationId xmlns:p14="http://schemas.microsoft.com/office/powerpoint/2010/main" val="1647383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especial</a:t>
            </a:r>
          </a:p>
        </p:txBody>
      </p:sp>
      <p:sp>
        <p:nvSpPr>
          <p:cNvPr id="5" name="3 CuadroTexto"/>
          <p:cNvSpPr txBox="1"/>
          <p:nvPr/>
        </p:nvSpPr>
        <p:spPr>
          <a:xfrm>
            <a:off x="356737" y="1024909"/>
            <a:ext cx="5964072" cy="369332"/>
          </a:xfrm>
          <a:prstGeom prst="rect">
            <a:avLst/>
          </a:prstGeom>
          <a:noFill/>
        </p:spPr>
        <p:txBody>
          <a:bodyPr wrap="square" rtlCol="0">
            <a:spAutoFit/>
          </a:bodyPr>
          <a:lstStyle/>
          <a:p>
            <a:r>
              <a:rPr lang="es-ES" b="1" dirty="0" smtClean="0">
                <a:solidFill>
                  <a:srgbClr val="002060"/>
                </a:solidFill>
              </a:rPr>
              <a:t>2.1. La relatividad de Galileo y Newton</a:t>
            </a:r>
            <a:endParaRPr lang="es-ES" b="1" dirty="0">
              <a:solidFill>
                <a:srgbClr val="002060"/>
              </a:solidFill>
            </a:endParaRPr>
          </a:p>
        </p:txBody>
      </p:sp>
      <p:sp>
        <p:nvSpPr>
          <p:cNvPr id="6" name="10 CuadroTexto"/>
          <p:cNvSpPr txBox="1"/>
          <p:nvPr/>
        </p:nvSpPr>
        <p:spPr>
          <a:xfrm>
            <a:off x="356736" y="1461638"/>
            <a:ext cx="6469039"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Transformación galileana de la posición y la distancia</a:t>
            </a:r>
            <a:endParaRPr lang="es-ES" b="1" dirty="0">
              <a:solidFill>
                <a:srgbClr val="00B0F0"/>
              </a:solidFill>
            </a:endParaRPr>
          </a:p>
        </p:txBody>
      </p:sp>
      <p:cxnSp>
        <p:nvCxnSpPr>
          <p:cNvPr id="7" name="57 Conector recto de flecha"/>
          <p:cNvCxnSpPr/>
          <p:nvPr/>
        </p:nvCxnSpPr>
        <p:spPr>
          <a:xfrm flipV="1">
            <a:off x="4851398" y="2437652"/>
            <a:ext cx="2552131" cy="1828800"/>
          </a:xfrm>
          <a:prstGeom prst="straightConnector1">
            <a:avLst/>
          </a:prstGeom>
          <a:ln w="38100" cap="rnd">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9675" y="2231111"/>
            <a:ext cx="473075" cy="39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18 Conector recto de flecha"/>
          <p:cNvCxnSpPr/>
          <p:nvPr/>
        </p:nvCxnSpPr>
        <p:spPr>
          <a:xfrm flipV="1">
            <a:off x="4878693" y="2451300"/>
            <a:ext cx="1214650" cy="1815152"/>
          </a:xfrm>
          <a:prstGeom prst="straightConnector1">
            <a:avLst/>
          </a:prstGeom>
          <a:ln w="38100" cap="rnd">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35 CuadroTexto"/>
              <p:cNvSpPr txBox="1"/>
              <p:nvPr/>
            </p:nvSpPr>
            <p:spPr>
              <a:xfrm>
                <a:off x="6776965" y="3947512"/>
                <a:ext cx="4042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r>
                        <a:rPr lang="es-ES" sz="1600" b="0" i="1" smtClean="0">
                          <a:latin typeface="Cambria Math"/>
                        </a:rPr>
                        <m:t>′</m:t>
                      </m:r>
                    </m:oMath>
                  </m:oMathPara>
                </a14:m>
                <a:endParaRPr lang="es-ES" sz="1600" dirty="0"/>
              </a:p>
            </p:txBody>
          </p:sp>
        </mc:Choice>
        <mc:Fallback xmlns="">
          <p:sp>
            <p:nvSpPr>
              <p:cNvPr id="11" name="35 CuadroTexto"/>
              <p:cNvSpPr txBox="1">
                <a:spLocks noRot="1" noChangeAspect="1" noMove="1" noResize="1" noEditPoints="1" noAdjustHandles="1" noChangeArrowheads="1" noChangeShapeType="1" noTextEdit="1"/>
              </p:cNvSpPr>
              <p:nvPr/>
            </p:nvSpPr>
            <p:spPr>
              <a:xfrm>
                <a:off x="6776965" y="3947512"/>
                <a:ext cx="404278" cy="33855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36 CuadroTexto"/>
              <p:cNvSpPr txBox="1"/>
              <p:nvPr/>
            </p:nvSpPr>
            <p:spPr>
              <a:xfrm>
                <a:off x="4819079" y="1830970"/>
                <a:ext cx="41068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m:t>
                      </m:r>
                    </m:oMath>
                  </m:oMathPara>
                </a14:m>
                <a:endParaRPr lang="es-ES" sz="1600" dirty="0"/>
              </a:p>
            </p:txBody>
          </p:sp>
        </mc:Choice>
        <mc:Fallback xmlns="">
          <p:sp>
            <p:nvSpPr>
              <p:cNvPr id="12" name="36 CuadroTexto"/>
              <p:cNvSpPr txBox="1">
                <a:spLocks noRot="1" noChangeAspect="1" noMove="1" noResize="1" noEditPoints="1" noAdjustHandles="1" noChangeArrowheads="1" noChangeShapeType="1" noTextEdit="1"/>
              </p:cNvSpPr>
              <p:nvPr/>
            </p:nvSpPr>
            <p:spPr>
              <a:xfrm>
                <a:off x="4819079" y="1830970"/>
                <a:ext cx="410689" cy="338554"/>
              </a:xfrm>
              <a:prstGeom prst="rect">
                <a:avLst/>
              </a:prstGeom>
              <a:blipFill>
                <a:blip r:embed="rId4"/>
                <a:stretch>
                  <a:fillRect b="-89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37 CuadroTexto"/>
              <p:cNvSpPr txBox="1"/>
              <p:nvPr/>
            </p:nvSpPr>
            <p:spPr>
              <a:xfrm>
                <a:off x="4708381" y="4253470"/>
                <a:ext cx="4347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𝑂</m:t>
                      </m:r>
                      <m:r>
                        <a:rPr lang="es-ES" sz="1600" b="0" i="1" smtClean="0">
                          <a:latin typeface="Cambria Math"/>
                        </a:rPr>
                        <m:t>′</m:t>
                      </m:r>
                    </m:oMath>
                  </m:oMathPara>
                </a14:m>
                <a:endParaRPr lang="es-ES" sz="1600" dirty="0"/>
              </a:p>
            </p:txBody>
          </p:sp>
        </mc:Choice>
        <mc:Fallback xmlns="">
          <p:sp>
            <p:nvSpPr>
              <p:cNvPr id="13" name="37 CuadroTexto"/>
              <p:cNvSpPr txBox="1">
                <a:spLocks noRot="1" noChangeAspect="1" noMove="1" noResize="1" noEditPoints="1" noAdjustHandles="1" noChangeArrowheads="1" noChangeShapeType="1" noTextEdit="1"/>
              </p:cNvSpPr>
              <p:nvPr/>
            </p:nvSpPr>
            <p:spPr>
              <a:xfrm>
                <a:off x="4708381" y="4253470"/>
                <a:ext cx="434734" cy="338554"/>
              </a:xfrm>
              <a:prstGeom prst="rect">
                <a:avLst/>
              </a:prstGeom>
              <a:blipFill>
                <a:blip r:embed="rId5"/>
                <a:stretch>
                  <a:fillRect/>
                </a:stretch>
              </a:blipFill>
            </p:spPr>
            <p:txBody>
              <a:bodyPr/>
              <a:lstStyle/>
              <a:p>
                <a:r>
                  <a:rPr lang="es-ES">
                    <a:noFill/>
                  </a:rPr>
                  <a:t> </a:t>
                </a:r>
              </a:p>
            </p:txBody>
          </p:sp>
        </mc:Fallback>
      </mc:AlternateContent>
      <p:grpSp>
        <p:nvGrpSpPr>
          <p:cNvPr id="14" name="39 Grupo"/>
          <p:cNvGrpSpPr/>
          <p:nvPr/>
        </p:nvGrpSpPr>
        <p:grpSpPr>
          <a:xfrm>
            <a:off x="4857415" y="1943679"/>
            <a:ext cx="2311400" cy="2330071"/>
            <a:chOff x="5053415" y="2001292"/>
            <a:chExt cx="2311400" cy="2330071"/>
          </a:xfrm>
        </p:grpSpPr>
        <p:cxnSp>
          <p:nvCxnSpPr>
            <p:cNvPr id="15" name="48 Conector recto"/>
            <p:cNvCxnSpPr/>
            <p:nvPr/>
          </p:nvCxnSpPr>
          <p:spPr>
            <a:xfrm rot="5400000">
              <a:off x="3909326" y="3156992"/>
              <a:ext cx="231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49 Conector recto"/>
            <p:cNvCxnSpPr/>
            <p:nvPr/>
          </p:nvCxnSpPr>
          <p:spPr>
            <a:xfrm>
              <a:off x="5053415" y="4331363"/>
              <a:ext cx="231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38 Conector recto de flecha"/>
          <p:cNvCxnSpPr/>
          <p:nvPr/>
        </p:nvCxnSpPr>
        <p:spPr>
          <a:xfrm flipV="1">
            <a:off x="2206268" y="2464947"/>
            <a:ext cx="3873428" cy="1792930"/>
          </a:xfrm>
          <a:prstGeom prst="straightConnector1">
            <a:avLst/>
          </a:prstGeom>
          <a:ln w="38100"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 name="40 Grupo"/>
          <p:cNvGrpSpPr/>
          <p:nvPr/>
        </p:nvGrpSpPr>
        <p:grpSpPr>
          <a:xfrm>
            <a:off x="2180417" y="1970287"/>
            <a:ext cx="2311400" cy="2313035"/>
            <a:chOff x="643151" y="2532868"/>
            <a:chExt cx="2311400" cy="2313035"/>
          </a:xfrm>
        </p:grpSpPr>
        <p:cxnSp>
          <p:nvCxnSpPr>
            <p:cNvPr id="19" name="46 Conector recto"/>
            <p:cNvCxnSpPr/>
            <p:nvPr/>
          </p:nvCxnSpPr>
          <p:spPr>
            <a:xfrm>
              <a:off x="643151" y="4845903"/>
              <a:ext cx="2311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47 Conector recto"/>
            <p:cNvCxnSpPr/>
            <p:nvPr/>
          </p:nvCxnSpPr>
          <p:spPr>
            <a:xfrm rot="5400000">
              <a:off x="-500986" y="3688568"/>
              <a:ext cx="2311400" cy="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41 CuadroTexto"/>
              <p:cNvSpPr txBox="1"/>
              <p:nvPr/>
            </p:nvSpPr>
            <p:spPr>
              <a:xfrm>
                <a:off x="4209101" y="3974119"/>
                <a:ext cx="3575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oMath>
                  </m:oMathPara>
                </a14:m>
                <a:endParaRPr lang="es-ES" sz="1600" dirty="0"/>
              </a:p>
            </p:txBody>
          </p:sp>
        </mc:Choice>
        <mc:Fallback xmlns="">
          <p:sp>
            <p:nvSpPr>
              <p:cNvPr id="21" name="41 CuadroTexto"/>
              <p:cNvSpPr txBox="1">
                <a:spLocks noRot="1" noChangeAspect="1" noMove="1" noResize="1" noEditPoints="1" noAdjustHandles="1" noChangeArrowheads="1" noChangeShapeType="1" noTextEdit="1"/>
              </p:cNvSpPr>
              <p:nvPr/>
            </p:nvSpPr>
            <p:spPr>
              <a:xfrm>
                <a:off x="4209101" y="3974119"/>
                <a:ext cx="357597" cy="338554"/>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42 CuadroTexto"/>
              <p:cNvSpPr txBox="1"/>
              <p:nvPr/>
            </p:nvSpPr>
            <p:spPr>
              <a:xfrm>
                <a:off x="1855430" y="1871227"/>
                <a:ext cx="3613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oMath>
                  </m:oMathPara>
                </a14:m>
                <a:endParaRPr lang="es-ES" sz="1600" dirty="0"/>
              </a:p>
            </p:txBody>
          </p:sp>
        </mc:Choice>
        <mc:Fallback xmlns="">
          <p:sp>
            <p:nvSpPr>
              <p:cNvPr id="22" name="42 CuadroTexto"/>
              <p:cNvSpPr txBox="1">
                <a:spLocks noRot="1" noChangeAspect="1" noMove="1" noResize="1" noEditPoints="1" noAdjustHandles="1" noChangeArrowheads="1" noChangeShapeType="1" noTextEdit="1"/>
              </p:cNvSpPr>
              <p:nvPr/>
            </p:nvSpPr>
            <p:spPr>
              <a:xfrm>
                <a:off x="1855430" y="1871227"/>
                <a:ext cx="361317" cy="338554"/>
              </a:xfrm>
              <a:prstGeom prst="rect">
                <a:avLst/>
              </a:prstGeom>
              <a:blipFill>
                <a:blip r:embed="rId7"/>
                <a:stretch>
                  <a:fillRect b="-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43 CuadroTexto"/>
              <p:cNvSpPr txBox="1"/>
              <p:nvPr/>
            </p:nvSpPr>
            <p:spPr>
              <a:xfrm>
                <a:off x="1881185" y="4166136"/>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𝑂</m:t>
                      </m:r>
                    </m:oMath>
                  </m:oMathPara>
                </a14:m>
                <a:endParaRPr lang="es-ES" sz="1600" dirty="0"/>
              </a:p>
            </p:txBody>
          </p:sp>
        </mc:Choice>
        <mc:Fallback xmlns="">
          <p:sp>
            <p:nvSpPr>
              <p:cNvPr id="23" name="43 CuadroTexto"/>
              <p:cNvSpPr txBox="1">
                <a:spLocks noRot="1" noChangeAspect="1" noMove="1" noResize="1" noEditPoints="1" noAdjustHandles="1" noChangeArrowheads="1" noChangeShapeType="1" noTextEdit="1"/>
              </p:cNvSpPr>
              <p:nvPr/>
            </p:nvSpPr>
            <p:spPr>
              <a:xfrm>
                <a:off x="1881185" y="4166136"/>
                <a:ext cx="386836" cy="338554"/>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44 CuadroTexto"/>
              <p:cNvSpPr txBox="1"/>
              <p:nvPr/>
            </p:nvSpPr>
            <p:spPr>
              <a:xfrm rot="20174880">
                <a:off x="3668276" y="3057566"/>
                <a:ext cx="42582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e>
                          </m:acc>
                        </m:e>
                        <m:sub>
                          <m:r>
                            <a:rPr lang="es-ES" sz="1600" b="0" i="1" smtClean="0">
                              <a:latin typeface="Cambria Math"/>
                            </a:rPr>
                            <m:t>𝑃</m:t>
                          </m:r>
                        </m:sub>
                      </m:sSub>
                    </m:oMath>
                  </m:oMathPara>
                </a14:m>
                <a:endParaRPr lang="es-ES" sz="1600" dirty="0"/>
              </a:p>
            </p:txBody>
          </p:sp>
        </mc:Choice>
        <mc:Fallback xmlns="">
          <p:sp>
            <p:nvSpPr>
              <p:cNvPr id="24" name="44 CuadroTexto"/>
              <p:cNvSpPr txBox="1">
                <a:spLocks noRot="1" noChangeAspect="1" noMove="1" noResize="1" noEditPoints="1" noAdjustHandles="1" noChangeArrowheads="1" noChangeShapeType="1" noTextEdit="1"/>
              </p:cNvSpPr>
              <p:nvPr/>
            </p:nvSpPr>
            <p:spPr>
              <a:xfrm rot="20174880">
                <a:off x="3668276" y="3057566"/>
                <a:ext cx="425821" cy="338554"/>
              </a:xfrm>
              <a:prstGeom prst="rect">
                <a:avLst/>
              </a:prstGeom>
              <a:blipFill>
                <a:blip r:embed="rId9"/>
                <a:stretch>
                  <a:fillRect t="-15000" r="-689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55 CuadroTexto"/>
              <p:cNvSpPr txBox="1"/>
              <p:nvPr/>
            </p:nvSpPr>
            <p:spPr>
              <a:xfrm rot="18287621">
                <a:off x="4956653" y="3198477"/>
                <a:ext cx="501291"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r>
                                <a:rPr lang="es-ES" sz="1600" b="0" i="1" smtClean="0">
                                  <a:latin typeface="Cambria Math"/>
                                </a:rPr>
                                <m:t>′</m:t>
                              </m:r>
                            </m:e>
                          </m:acc>
                        </m:e>
                        <m:sub>
                          <m:r>
                            <a:rPr lang="es-ES" sz="1600" b="0" i="1" smtClean="0">
                              <a:latin typeface="Cambria Math"/>
                            </a:rPr>
                            <m:t>𝑃</m:t>
                          </m:r>
                        </m:sub>
                      </m:sSub>
                    </m:oMath>
                  </m:oMathPara>
                </a14:m>
                <a:endParaRPr lang="es-ES" sz="1600" dirty="0"/>
              </a:p>
            </p:txBody>
          </p:sp>
        </mc:Choice>
        <mc:Fallback xmlns="">
          <p:sp>
            <p:nvSpPr>
              <p:cNvPr id="25" name="55 CuadroTexto"/>
              <p:cNvSpPr txBox="1">
                <a:spLocks noRot="1" noChangeAspect="1" noMove="1" noResize="1" noEditPoints="1" noAdjustHandles="1" noChangeArrowheads="1" noChangeShapeType="1" noTextEdit="1"/>
              </p:cNvSpPr>
              <p:nvPr/>
            </p:nvSpPr>
            <p:spPr>
              <a:xfrm rot="18287621">
                <a:off x="4956653" y="3198477"/>
                <a:ext cx="501291" cy="388824"/>
              </a:xfrm>
              <a:prstGeom prst="rect">
                <a:avLst/>
              </a:prstGeom>
              <a:blipFill>
                <a:blip r:embed="rId10"/>
                <a:stretch>
                  <a:fillRect/>
                </a:stretch>
              </a:blipFill>
            </p:spPr>
            <p:txBody>
              <a:bodyPr/>
              <a:lstStyle/>
              <a:p>
                <a:r>
                  <a:rPr lang="es-ES">
                    <a:noFill/>
                  </a:rPr>
                  <a:t> </a:t>
                </a:r>
              </a:p>
            </p:txBody>
          </p:sp>
        </mc:Fallback>
      </mc:AlternateContent>
      <p:pic>
        <p:nvPicPr>
          <p:cNvPr id="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4838" y="2206090"/>
            <a:ext cx="473075" cy="39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53 Conector recto de flecha"/>
          <p:cNvCxnSpPr/>
          <p:nvPr/>
        </p:nvCxnSpPr>
        <p:spPr>
          <a:xfrm flipV="1">
            <a:off x="2162789" y="2464947"/>
            <a:ext cx="5227092" cy="1801507"/>
          </a:xfrm>
          <a:prstGeom prst="straightConnector1">
            <a:avLst/>
          </a:prstGeom>
          <a:ln w="38100"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60 Conector recto de flecha"/>
          <p:cNvCxnSpPr/>
          <p:nvPr/>
        </p:nvCxnSpPr>
        <p:spPr>
          <a:xfrm flipV="1">
            <a:off x="6109526" y="2467223"/>
            <a:ext cx="1296000" cy="0"/>
          </a:xfrm>
          <a:prstGeom prst="straightConnector1">
            <a:avLst/>
          </a:prstGeom>
          <a:ln w="38100" cap="rnd">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62 CuadroTexto"/>
              <p:cNvSpPr txBox="1"/>
              <p:nvPr/>
            </p:nvSpPr>
            <p:spPr>
              <a:xfrm rot="20384536">
                <a:off x="4273662" y="3469275"/>
                <a:ext cx="4751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e>
                          </m:acc>
                        </m:e>
                        <m:sub>
                          <m:r>
                            <a:rPr lang="es-ES" sz="1600" b="0" i="1" smtClean="0">
                              <a:latin typeface="Cambria Math"/>
                            </a:rPr>
                            <m:t>𝑃</m:t>
                          </m:r>
                          <m:r>
                            <a:rPr lang="es-ES" sz="1600" b="0" i="1" smtClean="0">
                              <a:latin typeface="Cambria Math"/>
                            </a:rPr>
                            <m:t>′</m:t>
                          </m:r>
                        </m:sub>
                      </m:sSub>
                    </m:oMath>
                  </m:oMathPara>
                </a14:m>
                <a:endParaRPr lang="es-ES" sz="1600" dirty="0"/>
              </a:p>
            </p:txBody>
          </p:sp>
        </mc:Choice>
        <mc:Fallback xmlns="">
          <p:sp>
            <p:nvSpPr>
              <p:cNvPr id="29" name="62 CuadroTexto"/>
              <p:cNvSpPr txBox="1">
                <a:spLocks noRot="1" noChangeAspect="1" noMove="1" noResize="1" noEditPoints="1" noAdjustHandles="1" noChangeArrowheads="1" noChangeShapeType="1" noTextEdit="1"/>
              </p:cNvSpPr>
              <p:nvPr/>
            </p:nvSpPr>
            <p:spPr>
              <a:xfrm rot="20384536">
                <a:off x="4273662" y="3469275"/>
                <a:ext cx="475194" cy="338554"/>
              </a:xfrm>
              <a:prstGeom prst="rect">
                <a:avLst/>
              </a:prstGeom>
              <a:blipFill>
                <a:blip r:embed="rId11"/>
                <a:stretch>
                  <a:fillRect t="-15000" r="-63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63 CuadroTexto"/>
              <p:cNvSpPr txBox="1"/>
              <p:nvPr/>
            </p:nvSpPr>
            <p:spPr>
              <a:xfrm>
                <a:off x="5911090" y="1928092"/>
                <a:ext cx="37401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𝑃</m:t>
                      </m:r>
                    </m:oMath>
                  </m:oMathPara>
                </a14:m>
                <a:endParaRPr lang="es-ES" sz="1600" dirty="0"/>
              </a:p>
            </p:txBody>
          </p:sp>
        </mc:Choice>
        <mc:Fallback xmlns="">
          <p:sp>
            <p:nvSpPr>
              <p:cNvPr id="30" name="63 CuadroTexto"/>
              <p:cNvSpPr txBox="1">
                <a:spLocks noRot="1" noChangeAspect="1" noMove="1" noResize="1" noEditPoints="1" noAdjustHandles="1" noChangeArrowheads="1" noChangeShapeType="1" noTextEdit="1"/>
              </p:cNvSpPr>
              <p:nvPr/>
            </p:nvSpPr>
            <p:spPr>
              <a:xfrm>
                <a:off x="5911090" y="1928092"/>
                <a:ext cx="374012" cy="338554"/>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64 CuadroTexto"/>
              <p:cNvSpPr txBox="1"/>
              <p:nvPr/>
            </p:nvSpPr>
            <p:spPr>
              <a:xfrm>
                <a:off x="7209901" y="1930366"/>
                <a:ext cx="42191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𝑃</m:t>
                      </m:r>
                      <m:r>
                        <a:rPr lang="es-ES" sz="1600" b="0" i="1" smtClean="0">
                          <a:latin typeface="Cambria Math"/>
                        </a:rPr>
                        <m:t>′</m:t>
                      </m:r>
                    </m:oMath>
                  </m:oMathPara>
                </a14:m>
                <a:endParaRPr lang="es-ES" sz="1600" dirty="0"/>
              </a:p>
            </p:txBody>
          </p:sp>
        </mc:Choice>
        <mc:Fallback xmlns="">
          <p:sp>
            <p:nvSpPr>
              <p:cNvPr id="31" name="64 CuadroTexto"/>
              <p:cNvSpPr txBox="1">
                <a:spLocks noRot="1" noChangeAspect="1" noMove="1" noResize="1" noEditPoints="1" noAdjustHandles="1" noChangeArrowheads="1" noChangeShapeType="1" noTextEdit="1"/>
              </p:cNvSpPr>
              <p:nvPr/>
            </p:nvSpPr>
            <p:spPr>
              <a:xfrm>
                <a:off x="7209901" y="1930366"/>
                <a:ext cx="421910" cy="338554"/>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71 CuadroTexto"/>
              <p:cNvSpPr txBox="1"/>
              <p:nvPr/>
            </p:nvSpPr>
            <p:spPr>
              <a:xfrm rot="19367644">
                <a:off x="6135243" y="3228047"/>
                <a:ext cx="550664"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r>
                                <a:rPr lang="es-ES" sz="1600" b="0" i="1" smtClean="0">
                                  <a:latin typeface="Cambria Math"/>
                                </a:rPr>
                                <m:t>′</m:t>
                              </m:r>
                            </m:e>
                          </m:acc>
                        </m:e>
                        <m:sub>
                          <m:r>
                            <a:rPr lang="es-ES" sz="1600" b="0" i="1" smtClean="0">
                              <a:latin typeface="Cambria Math"/>
                            </a:rPr>
                            <m:t>𝑃</m:t>
                          </m:r>
                          <m:r>
                            <a:rPr lang="es-ES" sz="1600" b="0" i="1" smtClean="0">
                              <a:latin typeface="Cambria Math"/>
                            </a:rPr>
                            <m:t>′</m:t>
                          </m:r>
                        </m:sub>
                      </m:sSub>
                    </m:oMath>
                  </m:oMathPara>
                </a14:m>
                <a:endParaRPr lang="es-ES" sz="1600" dirty="0"/>
              </a:p>
            </p:txBody>
          </p:sp>
        </mc:Choice>
        <mc:Fallback xmlns="">
          <p:sp>
            <p:nvSpPr>
              <p:cNvPr id="32" name="71 CuadroTexto"/>
              <p:cNvSpPr txBox="1">
                <a:spLocks noRot="1" noChangeAspect="1" noMove="1" noResize="1" noEditPoints="1" noAdjustHandles="1" noChangeArrowheads="1" noChangeShapeType="1" noTextEdit="1"/>
              </p:cNvSpPr>
              <p:nvPr/>
            </p:nvSpPr>
            <p:spPr>
              <a:xfrm rot="19367644">
                <a:off x="6135243" y="3228047"/>
                <a:ext cx="550664" cy="388824"/>
              </a:xfrm>
              <a:prstGeom prst="rect">
                <a:avLst/>
              </a:prstGeom>
              <a:blipFill>
                <a:blip r:embed="rId1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74 CuadroTexto"/>
              <p:cNvSpPr txBox="1"/>
              <p:nvPr/>
            </p:nvSpPr>
            <p:spPr>
              <a:xfrm>
                <a:off x="6335989" y="2102206"/>
                <a:ext cx="806951"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𝑑</m:t>
                          </m:r>
                        </m:e>
                      </m:acc>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𝑑</m:t>
                          </m:r>
                          <m:r>
                            <a:rPr lang="es-ES" sz="1600" b="0" i="1" smtClean="0">
                              <a:latin typeface="Cambria Math"/>
                            </a:rPr>
                            <m:t>′</m:t>
                          </m:r>
                        </m:e>
                      </m:acc>
                    </m:oMath>
                  </m:oMathPara>
                </a14:m>
                <a:endParaRPr lang="es-ES" sz="1600" dirty="0"/>
              </a:p>
            </p:txBody>
          </p:sp>
        </mc:Choice>
        <mc:Fallback xmlns="">
          <p:sp>
            <p:nvSpPr>
              <p:cNvPr id="34" name="74 CuadroTexto"/>
              <p:cNvSpPr txBox="1">
                <a:spLocks noRot="1" noChangeAspect="1" noMove="1" noResize="1" noEditPoints="1" noAdjustHandles="1" noChangeArrowheads="1" noChangeShapeType="1" noTextEdit="1"/>
              </p:cNvSpPr>
              <p:nvPr/>
            </p:nvSpPr>
            <p:spPr>
              <a:xfrm>
                <a:off x="6335989" y="2102206"/>
                <a:ext cx="806951" cy="388824"/>
              </a:xfrm>
              <a:prstGeom prst="rect">
                <a:avLst/>
              </a:prstGeom>
              <a:blipFill>
                <a:blip r:embed="rId15"/>
                <a:stretch>
                  <a:fillRect t="-1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51 CuadroTexto"/>
              <p:cNvSpPr txBox="1"/>
              <p:nvPr/>
            </p:nvSpPr>
            <p:spPr>
              <a:xfrm>
                <a:off x="449995" y="4791891"/>
                <a:ext cx="3055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𝑂𝑏𝑠𝑒𝑟𝑣𝑎𝑑𝑜𝑟</m:t>
                      </m:r>
                      <m:r>
                        <a:rPr lang="es-ES" b="0" i="1" smtClean="0">
                          <a:latin typeface="Cambria Math"/>
                        </a:rPr>
                        <m:t> </m:t>
                      </m:r>
                      <m:r>
                        <a:rPr lang="es-ES" b="0" i="1" smtClean="0">
                          <a:latin typeface="Cambria Math"/>
                        </a:rPr>
                        <m:t>𝑂</m:t>
                      </m:r>
                      <m:r>
                        <a:rPr lang="es-ES" b="0" i="1" smtClean="0">
                          <a:latin typeface="Cambria Math"/>
                        </a:rPr>
                        <m:t>:</m:t>
                      </m:r>
                      <m:r>
                        <a:rPr lang="es-ES" b="0" i="1" smtClean="0">
                          <a:latin typeface="Cambria Math"/>
                        </a:rPr>
                        <m:t>𝑑</m:t>
                      </m:r>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𝑥</m:t>
                          </m:r>
                        </m:e>
                        <m:sub>
                          <m:r>
                            <a:rPr lang="es-ES" b="0" i="1" smtClean="0">
                              <a:latin typeface="Cambria Math"/>
                            </a:rPr>
                            <m:t>𝑃</m:t>
                          </m:r>
                          <m:r>
                            <a:rPr lang="es-ES" b="0" i="1" smtClean="0">
                              <a:latin typeface="Cambria Math"/>
                            </a:rPr>
                            <m:t>′</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𝑥</m:t>
                          </m:r>
                        </m:e>
                        <m:sub>
                          <m:r>
                            <a:rPr lang="es-ES" b="0" i="1" smtClean="0">
                              <a:latin typeface="Cambria Math"/>
                            </a:rPr>
                            <m:t>𝑃</m:t>
                          </m:r>
                        </m:sub>
                      </m:sSub>
                    </m:oMath>
                  </m:oMathPara>
                </a14:m>
                <a:endParaRPr lang="es-ES" dirty="0"/>
              </a:p>
            </p:txBody>
          </p:sp>
        </mc:Choice>
        <mc:Fallback xmlns="">
          <p:sp>
            <p:nvSpPr>
              <p:cNvPr id="35" name="51 CuadroTexto"/>
              <p:cNvSpPr txBox="1">
                <a:spLocks noRot="1" noChangeAspect="1" noMove="1" noResize="1" noEditPoints="1" noAdjustHandles="1" noChangeArrowheads="1" noChangeShapeType="1" noTextEdit="1"/>
              </p:cNvSpPr>
              <p:nvPr/>
            </p:nvSpPr>
            <p:spPr>
              <a:xfrm>
                <a:off x="449995" y="4791891"/>
                <a:ext cx="3055324" cy="369332"/>
              </a:xfrm>
              <a:prstGeom prst="rect">
                <a:avLst/>
              </a:prstGeom>
              <a:blipFill>
                <a:blip r:embed="rId1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75 CuadroTexto"/>
              <p:cNvSpPr txBox="1"/>
              <p:nvPr/>
            </p:nvSpPr>
            <p:spPr>
              <a:xfrm>
                <a:off x="356736" y="5203598"/>
                <a:ext cx="5883854" cy="371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𝑂𝑏𝑠𝑒𝑟𝑣𝑎𝑑𝑜𝑟</m:t>
                      </m:r>
                      <m:r>
                        <a:rPr lang="es-ES" b="0" i="1" smtClean="0">
                          <a:latin typeface="Cambria Math"/>
                        </a:rPr>
                        <m:t> </m:t>
                      </m:r>
                      <m:sSup>
                        <m:sSupPr>
                          <m:ctrlPr>
                            <a:rPr lang="es-ES" b="0" i="1" smtClean="0">
                              <a:latin typeface="Cambria Math" panose="02040503050406030204" pitchFamily="18" charset="0"/>
                            </a:rPr>
                          </m:ctrlPr>
                        </m:sSupPr>
                        <m:e>
                          <m:r>
                            <a:rPr lang="es-ES" b="0" i="1" smtClean="0">
                              <a:latin typeface="Cambria Math"/>
                            </a:rPr>
                            <m:t>𝑂</m:t>
                          </m:r>
                        </m:e>
                        <m:sup>
                          <m:r>
                            <a:rPr lang="es-ES" b="0" i="1" smtClean="0">
                              <a:latin typeface="Cambria Math"/>
                            </a:rPr>
                            <m:t>′</m:t>
                          </m:r>
                        </m:sup>
                      </m:sSup>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𝑑</m:t>
                          </m:r>
                        </m:e>
                        <m:sup>
                          <m:r>
                            <a:rPr lang="es-ES" b="0" i="1" smtClean="0">
                              <a:latin typeface="Cambria Math"/>
                            </a:rPr>
                            <m:t>′</m:t>
                          </m:r>
                        </m:sup>
                      </m:sSup>
                      <m:r>
                        <a:rPr lang="es-ES" b="0" i="1" smtClean="0">
                          <a:latin typeface="Cambria Math"/>
                        </a:rPr>
                        <m:t>=</m:t>
                      </m:r>
                      <m:sSub>
                        <m:sSubPr>
                          <m:ctrlPr>
                            <a:rPr lang="es-ES" b="0" i="1" smtClean="0">
                              <a:latin typeface="Cambria Math" panose="02040503050406030204" pitchFamily="18" charset="0"/>
                            </a:rPr>
                          </m:ctrlPr>
                        </m:sSubPr>
                        <m:e>
                          <m:sSup>
                            <m:sSupPr>
                              <m:ctrlPr>
                                <a:rPr lang="es-ES" b="0" i="1" smtClean="0">
                                  <a:latin typeface="Cambria Math" panose="02040503050406030204" pitchFamily="18" charset="0"/>
                                </a:rPr>
                              </m:ctrlPr>
                            </m:sSupPr>
                            <m:e>
                              <m:r>
                                <a:rPr lang="es-ES" b="0" i="1" smtClean="0">
                                  <a:latin typeface="Cambria Math"/>
                                </a:rPr>
                                <m:t>𝑥</m:t>
                              </m:r>
                            </m:e>
                            <m:sup>
                              <m:r>
                                <a:rPr lang="es-ES" b="0" i="1" smtClean="0">
                                  <a:latin typeface="Cambria Math"/>
                                </a:rPr>
                                <m:t>′</m:t>
                              </m:r>
                            </m:sup>
                          </m:sSup>
                        </m:e>
                        <m:sub>
                          <m:sSup>
                            <m:sSupPr>
                              <m:ctrlPr>
                                <a:rPr lang="es-ES" b="0" i="1" smtClean="0">
                                  <a:latin typeface="Cambria Math" panose="02040503050406030204" pitchFamily="18" charset="0"/>
                                </a:rPr>
                              </m:ctrlPr>
                            </m:sSupPr>
                            <m:e>
                              <m:r>
                                <a:rPr lang="es-ES" b="0" i="1" smtClean="0">
                                  <a:latin typeface="Cambria Math"/>
                                </a:rPr>
                                <m:t>𝑃</m:t>
                              </m:r>
                            </m:e>
                            <m:sup>
                              <m:r>
                                <a:rPr lang="es-ES" b="0" i="1" smtClean="0">
                                  <a:latin typeface="Cambria Math"/>
                                </a:rPr>
                                <m:t>′</m:t>
                              </m:r>
                            </m:sup>
                          </m:sSup>
                        </m:sub>
                      </m:sSub>
                      <m:r>
                        <a:rPr lang="es-ES" b="0" i="1" smtClean="0">
                          <a:latin typeface="Cambria Math"/>
                        </a:rPr>
                        <m:t>−</m:t>
                      </m:r>
                      <m:sSub>
                        <m:sSubPr>
                          <m:ctrlPr>
                            <a:rPr lang="es-ES" b="0" i="1" smtClean="0">
                              <a:latin typeface="Cambria Math" panose="02040503050406030204" pitchFamily="18" charset="0"/>
                            </a:rPr>
                          </m:ctrlPr>
                        </m:sSubPr>
                        <m:e>
                          <m:sSup>
                            <m:sSupPr>
                              <m:ctrlPr>
                                <a:rPr lang="es-ES" b="0" i="1" smtClean="0">
                                  <a:latin typeface="Cambria Math" panose="02040503050406030204" pitchFamily="18" charset="0"/>
                                </a:rPr>
                              </m:ctrlPr>
                            </m:sSupPr>
                            <m:e>
                              <m:r>
                                <a:rPr lang="es-ES" b="0" i="1" smtClean="0">
                                  <a:latin typeface="Cambria Math"/>
                                </a:rPr>
                                <m:t>𝑥</m:t>
                              </m:r>
                            </m:e>
                            <m:sup>
                              <m:r>
                                <a:rPr lang="es-ES" b="0" i="1" smtClean="0">
                                  <a:latin typeface="Cambria Math"/>
                                </a:rPr>
                                <m:t>′</m:t>
                              </m:r>
                            </m:sup>
                          </m:sSup>
                        </m:e>
                        <m:sub>
                          <m:r>
                            <a:rPr lang="es-ES" b="0" i="1" smtClean="0">
                              <a:latin typeface="Cambria Math"/>
                            </a:rPr>
                            <m:t>𝑃</m:t>
                          </m:r>
                        </m:sub>
                      </m:sSub>
                      <m:r>
                        <a:rPr lang="es-ES" b="0" i="1" smtClean="0">
                          <a:latin typeface="Cambria Math"/>
                        </a:rPr>
                        <m:t>=</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a:rPr>
                                <m:t>𝑥</m:t>
                              </m:r>
                            </m:e>
                            <m:sub>
                              <m:sSup>
                                <m:sSupPr>
                                  <m:ctrlPr>
                                    <a:rPr lang="es-ES" b="0" i="1" smtClean="0">
                                      <a:latin typeface="Cambria Math" panose="02040503050406030204" pitchFamily="18" charset="0"/>
                                    </a:rPr>
                                  </m:ctrlPr>
                                </m:sSupPr>
                                <m:e>
                                  <m:r>
                                    <a:rPr lang="es-ES" b="0" i="1" smtClean="0">
                                      <a:latin typeface="Cambria Math"/>
                                    </a:rPr>
                                    <m:t>𝑃</m:t>
                                  </m:r>
                                </m:e>
                                <m:sup>
                                  <m:r>
                                    <a:rPr lang="es-ES" b="0" i="1" smtClean="0">
                                      <a:latin typeface="Cambria Math"/>
                                    </a:rPr>
                                    <m:t>′</m:t>
                                  </m:r>
                                </m:sup>
                              </m:sSup>
                            </m:sub>
                          </m:sSub>
                          <m:r>
                            <a:rPr lang="es-ES" b="0" i="1" smtClean="0">
                              <a:latin typeface="Cambria Math"/>
                            </a:rPr>
                            <m:t>−</m:t>
                          </m:r>
                          <m:r>
                            <a:rPr lang="es-ES" b="0" i="1" smtClean="0">
                              <a:latin typeface="Cambria Math"/>
                            </a:rPr>
                            <m:t>𝑣𝑡</m:t>
                          </m:r>
                        </m:e>
                      </m:d>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𝑥</m:t>
                          </m:r>
                        </m:e>
                        <m:sub>
                          <m:r>
                            <a:rPr lang="es-ES" b="0" i="1" smtClean="0">
                              <a:latin typeface="Cambria Math"/>
                            </a:rPr>
                            <m:t>𝑃</m:t>
                          </m:r>
                        </m:sub>
                      </m:sSub>
                      <m:r>
                        <a:rPr lang="es-ES" b="0" i="1" smtClean="0">
                          <a:latin typeface="Cambria Math"/>
                        </a:rPr>
                        <m:t>−</m:t>
                      </m:r>
                      <m:r>
                        <a:rPr lang="es-ES" b="0" i="1" smtClean="0">
                          <a:latin typeface="Cambria Math"/>
                        </a:rPr>
                        <m:t>𝑣𝑡</m:t>
                      </m:r>
                      <m:r>
                        <a:rPr lang="es-ES" b="0" i="1" smtClean="0">
                          <a:latin typeface="Cambria Math"/>
                        </a:rPr>
                        <m:t>)</m:t>
                      </m:r>
                    </m:oMath>
                  </m:oMathPara>
                </a14:m>
                <a:endParaRPr lang="es-ES" dirty="0"/>
              </a:p>
            </p:txBody>
          </p:sp>
        </mc:Choice>
        <mc:Fallback xmlns="">
          <p:sp>
            <p:nvSpPr>
              <p:cNvPr id="36" name="75 CuadroTexto"/>
              <p:cNvSpPr txBox="1">
                <a:spLocks noRot="1" noChangeAspect="1" noMove="1" noResize="1" noEditPoints="1" noAdjustHandles="1" noChangeArrowheads="1" noChangeShapeType="1" noTextEdit="1"/>
              </p:cNvSpPr>
              <p:nvPr/>
            </p:nvSpPr>
            <p:spPr>
              <a:xfrm>
                <a:off x="356736" y="5203598"/>
                <a:ext cx="5883854" cy="371064"/>
              </a:xfrm>
              <a:prstGeom prst="rect">
                <a:avLst/>
              </a:prstGeom>
              <a:blipFill>
                <a:blip r:embed="rId17"/>
                <a:stretch>
                  <a:fillRect b="-11667"/>
                </a:stretch>
              </a:blipFill>
            </p:spPr>
            <p:txBody>
              <a:bodyPr/>
              <a:lstStyle/>
              <a:p>
                <a:r>
                  <a:rPr lang="es-ES">
                    <a:noFill/>
                  </a:rPr>
                  <a:t> </a:t>
                </a:r>
              </a:p>
            </p:txBody>
          </p:sp>
        </mc:Fallback>
      </mc:AlternateContent>
      <p:sp>
        <p:nvSpPr>
          <p:cNvPr id="37" name="54 Cerrar llave"/>
          <p:cNvSpPr/>
          <p:nvPr/>
        </p:nvSpPr>
        <p:spPr>
          <a:xfrm>
            <a:off x="6147936" y="4798715"/>
            <a:ext cx="177420" cy="777922"/>
          </a:xfrm>
          <a:prstGeom prst="rightBrace">
            <a:avLst>
              <a:gd name="adj1" fmla="val 525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76 Flecha derecha"/>
          <p:cNvSpPr/>
          <p:nvPr/>
        </p:nvSpPr>
        <p:spPr>
          <a:xfrm>
            <a:off x="6448186" y="5126260"/>
            <a:ext cx="382138" cy="1501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9" name="56 CuadroTexto"/>
              <p:cNvSpPr txBox="1"/>
              <p:nvPr/>
            </p:nvSpPr>
            <p:spPr>
              <a:xfrm>
                <a:off x="6905384" y="4996607"/>
                <a:ext cx="8828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𝑑</m:t>
                      </m:r>
                      <m:r>
                        <a:rPr lang="es-ES" b="0" i="1" smtClean="0">
                          <a:latin typeface="Cambria Math"/>
                        </a:rPr>
                        <m:t>=</m:t>
                      </m:r>
                      <m:r>
                        <a:rPr lang="es-ES" b="0" i="1" smtClean="0">
                          <a:latin typeface="Cambria Math"/>
                        </a:rPr>
                        <m:t>𝑑</m:t>
                      </m:r>
                      <m:r>
                        <a:rPr lang="es-ES" b="0" i="1" smtClean="0">
                          <a:latin typeface="Cambria Math"/>
                        </a:rPr>
                        <m:t>′</m:t>
                      </m:r>
                    </m:oMath>
                  </m:oMathPara>
                </a14:m>
                <a:endParaRPr lang="es-ES" dirty="0"/>
              </a:p>
            </p:txBody>
          </p:sp>
        </mc:Choice>
        <mc:Fallback xmlns="">
          <p:sp>
            <p:nvSpPr>
              <p:cNvPr id="39" name="56 CuadroTexto"/>
              <p:cNvSpPr txBox="1">
                <a:spLocks noRot="1" noChangeAspect="1" noMove="1" noResize="1" noEditPoints="1" noAdjustHandles="1" noChangeArrowheads="1" noChangeShapeType="1" noTextEdit="1"/>
              </p:cNvSpPr>
              <p:nvPr/>
            </p:nvSpPr>
            <p:spPr>
              <a:xfrm>
                <a:off x="6905384" y="4996607"/>
                <a:ext cx="882869" cy="369332"/>
              </a:xfrm>
              <a:prstGeom prst="rect">
                <a:avLst/>
              </a:prstGeom>
              <a:blipFill>
                <a:blip r:embed="rId18"/>
                <a:stretch>
                  <a:fillRect/>
                </a:stretch>
              </a:blipFill>
            </p:spPr>
            <p:txBody>
              <a:bodyPr/>
              <a:lstStyle/>
              <a:p>
                <a:r>
                  <a:rPr lang="es-ES">
                    <a:noFill/>
                  </a:rPr>
                  <a:t> </a:t>
                </a:r>
              </a:p>
            </p:txBody>
          </p:sp>
        </mc:Fallback>
      </mc:AlternateContent>
      <p:sp>
        <p:nvSpPr>
          <p:cNvPr id="40" name="58 CuadroTexto"/>
          <p:cNvSpPr txBox="1"/>
          <p:nvPr/>
        </p:nvSpPr>
        <p:spPr>
          <a:xfrm>
            <a:off x="525057" y="5849592"/>
            <a:ext cx="8134066"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s-ES" dirty="0" smtClean="0"/>
              <a:t>La distancia entre dos puntos es invariable para cualquier sistema inercial</a:t>
            </a:r>
            <a:endParaRPr lang="es-ES" dirty="0"/>
          </a:p>
        </p:txBody>
      </p:sp>
    </p:spTree>
    <p:extLst>
      <p:ext uri="{BB962C8B-B14F-4D97-AF65-F5344CB8AC3E}">
        <p14:creationId xmlns:p14="http://schemas.microsoft.com/office/powerpoint/2010/main" val="122909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especial</a:t>
            </a:r>
          </a:p>
        </p:txBody>
      </p:sp>
      <p:sp>
        <p:nvSpPr>
          <p:cNvPr id="31" name="3 CuadroTexto"/>
          <p:cNvSpPr txBox="1"/>
          <p:nvPr/>
        </p:nvSpPr>
        <p:spPr>
          <a:xfrm>
            <a:off x="356737" y="1024909"/>
            <a:ext cx="5964072" cy="369332"/>
          </a:xfrm>
          <a:prstGeom prst="rect">
            <a:avLst/>
          </a:prstGeom>
          <a:noFill/>
        </p:spPr>
        <p:txBody>
          <a:bodyPr wrap="square" rtlCol="0">
            <a:spAutoFit/>
          </a:bodyPr>
          <a:lstStyle/>
          <a:p>
            <a:r>
              <a:rPr lang="es-ES" b="1" dirty="0" smtClean="0">
                <a:solidFill>
                  <a:srgbClr val="002060"/>
                </a:solidFill>
              </a:rPr>
              <a:t>2.1. La relatividad de Galileo y Newton</a:t>
            </a:r>
            <a:endParaRPr lang="es-ES" b="1" dirty="0">
              <a:solidFill>
                <a:srgbClr val="002060"/>
              </a:solidFill>
            </a:endParaRPr>
          </a:p>
        </p:txBody>
      </p:sp>
      <p:sp>
        <p:nvSpPr>
          <p:cNvPr id="47" name="10 CuadroTexto"/>
          <p:cNvSpPr txBox="1"/>
          <p:nvPr/>
        </p:nvSpPr>
        <p:spPr>
          <a:xfrm>
            <a:off x="356736" y="1461638"/>
            <a:ext cx="6469039"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Transformación galileana de la velocidad</a:t>
            </a:r>
            <a:endParaRPr lang="es-ES" b="1" dirty="0">
              <a:solidFill>
                <a:srgbClr val="00B0F0"/>
              </a:solidFill>
            </a:endParaRPr>
          </a:p>
        </p:txBody>
      </p:sp>
      <p:sp>
        <p:nvSpPr>
          <p:cNvPr id="52" name="5 CuadroTexto"/>
          <p:cNvSpPr txBox="1"/>
          <p:nvPr/>
        </p:nvSpPr>
        <p:spPr>
          <a:xfrm>
            <a:off x="450376" y="2038347"/>
            <a:ext cx="6100550" cy="369332"/>
          </a:xfrm>
          <a:prstGeom prst="rect">
            <a:avLst/>
          </a:prstGeom>
          <a:noFill/>
        </p:spPr>
        <p:txBody>
          <a:bodyPr wrap="square" rtlCol="0">
            <a:spAutoFit/>
          </a:bodyPr>
          <a:lstStyle/>
          <a:p>
            <a:pPr marL="355600" indent="-355600"/>
            <a:r>
              <a:rPr lang="es-ES" dirty="0" smtClean="0">
                <a:sym typeface="Wingdings"/>
              </a:rPr>
              <a:t>	Derivando las ecuaciones de la posición de Galileo:</a:t>
            </a:r>
            <a:endParaRPr lang="es-ES" dirty="0"/>
          </a:p>
        </p:txBody>
      </p:sp>
      <mc:AlternateContent xmlns:mc="http://schemas.openxmlformats.org/markup-compatibility/2006" xmlns:a14="http://schemas.microsoft.com/office/drawing/2010/main">
        <mc:Choice Requires="a14">
          <p:sp>
            <p:nvSpPr>
              <p:cNvPr id="53" name="45 CuadroTexto"/>
              <p:cNvSpPr txBox="1"/>
              <p:nvPr/>
            </p:nvSpPr>
            <p:spPr>
              <a:xfrm>
                <a:off x="2253872" y="2556279"/>
                <a:ext cx="1541256" cy="134088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sSup>
                                  <m:sSupPr>
                                    <m:ctrlPr>
                                      <a:rPr lang="es-ES" b="0" i="1" smtClean="0">
                                        <a:latin typeface="Cambria Math" panose="02040503050406030204" pitchFamily="18" charset="0"/>
                                      </a:rPr>
                                    </m:ctrlPr>
                                  </m:sSupPr>
                                  <m:e>
                                    <m:r>
                                      <m:rPr>
                                        <m:brk m:alnAt="7"/>
                                      </m:rPr>
                                      <a:rPr lang="es-ES" b="0" i="1" smtClean="0">
                                        <a:latin typeface="Cambria Math"/>
                                      </a:rPr>
                                      <m:t>𝑥</m:t>
                                    </m:r>
                                  </m:e>
                                  <m:sup>
                                    <m:r>
                                      <a:rPr lang="es-ES" b="0" i="1" smtClean="0">
                                        <a:latin typeface="Cambria Math"/>
                                      </a:rPr>
                                      <m:t>′</m:t>
                                    </m:r>
                                  </m:sup>
                                </m:sSup>
                                <m:r>
                                  <m:rPr>
                                    <m:brk m:alnAt="7"/>
                                    <m:aln/>
                                  </m:rPr>
                                  <a:rPr lang="es-ES" b="0" i="1" smtClean="0">
                                    <a:latin typeface="Cambria Math"/>
                                  </a:rPr>
                                  <m:t>=</m:t>
                                </m:r>
                                <m:r>
                                  <m:rPr>
                                    <m:brk m:alnAt="7"/>
                                  </m:rPr>
                                  <a:rPr lang="es-ES" b="0" i="1" smtClean="0">
                                    <a:latin typeface="Cambria Math"/>
                                  </a:rPr>
                                  <m:t>𝑥</m:t>
                                </m:r>
                                <m:r>
                                  <a:rPr lang="es-ES" b="0" i="1" smtClean="0">
                                    <a:latin typeface="Cambria Math"/>
                                  </a:rPr>
                                  <m:t>−</m:t>
                                </m:r>
                                <m:r>
                                  <a:rPr lang="es-ES" b="0" i="1" smtClean="0">
                                    <a:latin typeface="Cambria Math"/>
                                  </a:rPr>
                                  <m:t>𝑣𝑡</m:t>
                                </m:r>
                              </m:e>
                            </m:mr>
                            <m:mr>
                              <m:e>
                                <m:sSup>
                                  <m:sSupPr>
                                    <m:ctrlPr>
                                      <a:rPr lang="es-ES" b="0" i="1" smtClean="0">
                                        <a:latin typeface="Cambria Math" panose="02040503050406030204" pitchFamily="18" charset="0"/>
                                      </a:rPr>
                                    </m:ctrlPr>
                                  </m:sSupPr>
                                  <m:e>
                                    <m:r>
                                      <a:rPr lang="es-ES" b="0" i="1" smtClean="0">
                                        <a:latin typeface="Cambria Math"/>
                                      </a:rPr>
                                      <m:t>𝑦</m:t>
                                    </m:r>
                                  </m:e>
                                  <m:sup>
                                    <m:r>
                                      <a:rPr lang="es-ES" b="0" i="1" smtClean="0">
                                        <a:latin typeface="Cambria Math"/>
                                      </a:rPr>
                                      <m:t>′</m:t>
                                    </m:r>
                                  </m:sup>
                                </m:sSup>
                                <m:r>
                                  <a:rPr lang="es-ES" b="0" i="1" smtClean="0">
                                    <a:latin typeface="Cambria Math"/>
                                  </a:rPr>
                                  <m:t>=</m:t>
                                </m:r>
                                <m:r>
                                  <a:rPr lang="es-ES" b="0" i="1" smtClean="0">
                                    <a:latin typeface="Cambria Math"/>
                                  </a:rPr>
                                  <m:t>𝑦</m:t>
                                </m:r>
                              </m:e>
                            </m:mr>
                            <m:mr>
                              <m:e>
                                <m:sSup>
                                  <m:sSupPr>
                                    <m:ctrlPr>
                                      <a:rPr lang="es-ES" b="0" i="1" smtClean="0">
                                        <a:latin typeface="Cambria Math" panose="02040503050406030204" pitchFamily="18" charset="0"/>
                                      </a:rPr>
                                    </m:ctrlPr>
                                  </m:sSupPr>
                                  <m:e>
                                    <m:r>
                                      <a:rPr lang="es-ES" b="0" i="1" smtClean="0">
                                        <a:latin typeface="Cambria Math"/>
                                      </a:rPr>
                                      <m:t>𝑧</m:t>
                                    </m:r>
                                  </m:e>
                                  <m:sup>
                                    <m:r>
                                      <a:rPr lang="es-ES" b="0" i="1" smtClean="0">
                                        <a:latin typeface="Cambria Math"/>
                                      </a:rPr>
                                      <m:t>′</m:t>
                                    </m:r>
                                  </m:sup>
                                </m:sSup>
                                <m:r>
                                  <a:rPr lang="es-ES" b="0" i="1" smtClean="0">
                                    <a:latin typeface="Cambria Math"/>
                                  </a:rPr>
                                  <m:t>=</m:t>
                                </m:r>
                                <m:r>
                                  <a:rPr lang="es-ES" b="0" i="1" smtClean="0">
                                    <a:latin typeface="Cambria Math"/>
                                  </a:rPr>
                                  <m:t>𝑧</m:t>
                                </m:r>
                              </m:e>
                            </m:mr>
                            <m:mr>
                              <m:e>
                                <m:sSup>
                                  <m:sSupPr>
                                    <m:ctrlPr>
                                      <a:rPr lang="es-ES" i="1" smtClean="0">
                                        <a:latin typeface="Cambria Math" panose="02040503050406030204" pitchFamily="18" charset="0"/>
                                      </a:rPr>
                                    </m:ctrlPr>
                                  </m:sSupPr>
                                  <m:e>
                                    <m:r>
                                      <a:rPr lang="es-ES" b="0" i="1" smtClean="0">
                                        <a:latin typeface="Cambria Math"/>
                                      </a:rPr>
                                      <m:t>𝑡</m:t>
                                    </m:r>
                                  </m:e>
                                  <m:sup>
                                    <m:r>
                                      <a:rPr lang="es-ES" b="0" i="1" smtClean="0">
                                        <a:latin typeface="Cambria Math"/>
                                      </a:rPr>
                                      <m:t>′</m:t>
                                    </m:r>
                                  </m:sup>
                                </m:sSup>
                                <m:r>
                                  <a:rPr lang="es-ES" b="0" i="1" smtClean="0">
                                    <a:latin typeface="Cambria Math"/>
                                  </a:rPr>
                                  <m:t>=</m:t>
                                </m:r>
                                <m:r>
                                  <a:rPr lang="es-ES" b="0" i="1" smtClean="0">
                                    <a:latin typeface="Cambria Math"/>
                                  </a:rPr>
                                  <m:t>𝑡</m:t>
                                </m:r>
                              </m:e>
                            </m:mr>
                          </m:m>
                        </m:e>
                      </m:d>
                    </m:oMath>
                  </m:oMathPara>
                </a14:m>
                <a:endParaRPr lang="es-ES" dirty="0"/>
              </a:p>
            </p:txBody>
          </p:sp>
        </mc:Choice>
        <mc:Fallback xmlns="">
          <p:sp>
            <p:nvSpPr>
              <p:cNvPr id="53" name="45 CuadroTexto"/>
              <p:cNvSpPr txBox="1">
                <a:spLocks noRot="1" noChangeAspect="1" noMove="1" noResize="1" noEditPoints="1" noAdjustHandles="1" noChangeArrowheads="1" noChangeShapeType="1" noTextEdit="1"/>
              </p:cNvSpPr>
              <p:nvPr/>
            </p:nvSpPr>
            <p:spPr>
              <a:xfrm>
                <a:off x="2253872" y="2556279"/>
                <a:ext cx="1541256" cy="1340880"/>
              </a:xfrm>
              <a:prstGeom prst="rect">
                <a:avLst/>
              </a:prstGeom>
              <a:blipFill>
                <a:blip r:embed="rId2"/>
                <a:stretch>
                  <a:fillRect/>
                </a:stretch>
              </a:blipFill>
            </p:spPr>
            <p:txBody>
              <a:bodyPr/>
              <a:lstStyle/>
              <a:p>
                <a:r>
                  <a:rPr lang="es-ES">
                    <a:noFill/>
                  </a:rPr>
                  <a:t> </a:t>
                </a:r>
              </a:p>
            </p:txBody>
          </p:sp>
        </mc:Fallback>
      </mc:AlternateContent>
      <p:sp>
        <p:nvSpPr>
          <p:cNvPr id="54" name="50 Flecha derecha"/>
          <p:cNvSpPr/>
          <p:nvPr/>
        </p:nvSpPr>
        <p:spPr>
          <a:xfrm>
            <a:off x="4260377" y="3105147"/>
            <a:ext cx="382138" cy="1501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5" name="59 CuadroTexto"/>
              <p:cNvSpPr txBox="1"/>
              <p:nvPr/>
            </p:nvSpPr>
            <p:spPr>
              <a:xfrm>
                <a:off x="5231359" y="2531258"/>
                <a:ext cx="1693156" cy="122591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sSub>
                                  <m:sSubPr>
                                    <m:ctrlPr>
                                      <a:rPr lang="es-ES" i="1" smtClean="0">
                                        <a:latin typeface="Cambria Math" panose="02040503050406030204" pitchFamily="18" charset="0"/>
                                      </a:rPr>
                                    </m:ctrlPr>
                                  </m:sSubPr>
                                  <m:e>
                                    <m:r>
                                      <a:rPr lang="es-ES" b="0" i="1" smtClean="0">
                                        <a:latin typeface="Cambria Math"/>
                                      </a:rPr>
                                      <m:t>𝑣</m:t>
                                    </m:r>
                                    <m:r>
                                      <a:rPr lang="es-ES" b="0" i="1" smtClean="0">
                                        <a:latin typeface="Cambria Math"/>
                                      </a:rPr>
                                      <m:t>′</m:t>
                                    </m:r>
                                  </m:e>
                                  <m:sub>
                                    <m:r>
                                      <a:rPr lang="es-ES" b="0" i="1" smtClean="0">
                                        <a:latin typeface="Cambria Math"/>
                                      </a:rPr>
                                      <m:t>𝑥</m:t>
                                    </m:r>
                                    <m:r>
                                      <a:rPr lang="es-ES" b="0" i="1" smtClean="0">
                                        <a:latin typeface="Cambria Math"/>
                                      </a:rPr>
                                      <m:t>′</m:t>
                                    </m:r>
                                  </m:sub>
                                </m:sSub>
                                <m:r>
                                  <m:rPr>
                                    <m:brk m:alnAt="7"/>
                                    <m:aln/>
                                  </m:rP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𝑥</m:t>
                                    </m:r>
                                  </m:sub>
                                </m:sSub>
                                <m:r>
                                  <a:rPr lang="es-ES" b="0" i="1" smtClean="0">
                                    <a:latin typeface="Cambria Math"/>
                                  </a:rPr>
                                  <m:t>−</m:t>
                                </m:r>
                                <m:r>
                                  <a:rPr lang="es-ES" b="0" i="1" smtClean="0">
                                    <a:latin typeface="Cambria Math"/>
                                  </a:rPr>
                                  <m:t>𝑣</m:t>
                                </m:r>
                              </m:e>
                            </m:mr>
                            <m:mr>
                              <m:e>
                                <m:sSub>
                                  <m:sSubPr>
                                    <m:ctrlPr>
                                      <a:rPr lang="es-ES" b="0" i="1" smtClean="0">
                                        <a:latin typeface="Cambria Math" panose="02040503050406030204" pitchFamily="18" charset="0"/>
                                      </a:rPr>
                                    </m:ctrlPr>
                                  </m:sSubPr>
                                  <m:e>
                                    <m:r>
                                      <a:rPr lang="es-ES" b="0" i="1" smtClean="0">
                                        <a:latin typeface="Cambria Math"/>
                                      </a:rPr>
                                      <m:t>𝑣</m:t>
                                    </m:r>
                                    <m:r>
                                      <a:rPr lang="es-ES" b="0" i="1" smtClean="0">
                                        <a:latin typeface="Cambria Math"/>
                                      </a:rPr>
                                      <m:t>′</m:t>
                                    </m:r>
                                  </m:e>
                                  <m:sub>
                                    <m:r>
                                      <a:rPr lang="es-ES" b="0" i="1" smtClean="0">
                                        <a:latin typeface="Cambria Math"/>
                                      </a:rPr>
                                      <m:t>𝑦</m:t>
                                    </m:r>
                                    <m:r>
                                      <a:rPr lang="es-ES" b="0" i="1" smtClean="0">
                                        <a:latin typeface="Cambria Math"/>
                                      </a:rPr>
                                      <m:t>′</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𝑦</m:t>
                                    </m:r>
                                  </m:sub>
                                </m:sSub>
                              </m:e>
                            </m:mr>
                            <m:mr>
                              <m:e>
                                <m:sSub>
                                  <m:sSubPr>
                                    <m:ctrlPr>
                                      <a:rPr lang="es-ES" b="0" i="1" smtClean="0">
                                        <a:latin typeface="Cambria Math" panose="02040503050406030204" pitchFamily="18" charset="0"/>
                                      </a:rPr>
                                    </m:ctrlPr>
                                  </m:sSubPr>
                                  <m:e>
                                    <m:r>
                                      <a:rPr lang="es-ES" b="0" i="1" smtClean="0">
                                        <a:latin typeface="Cambria Math"/>
                                      </a:rPr>
                                      <m:t>𝑣</m:t>
                                    </m:r>
                                    <m:r>
                                      <a:rPr lang="es-ES" b="0" i="1" smtClean="0">
                                        <a:latin typeface="Cambria Math"/>
                                      </a:rPr>
                                      <m:t>′</m:t>
                                    </m:r>
                                  </m:e>
                                  <m:sub>
                                    <m:r>
                                      <a:rPr lang="es-ES" b="0" i="1" smtClean="0">
                                        <a:latin typeface="Cambria Math"/>
                                      </a:rPr>
                                      <m:t>𝑧</m:t>
                                    </m:r>
                                    <m:r>
                                      <a:rPr lang="es-ES" b="0" i="1" smtClean="0">
                                        <a:latin typeface="Cambria Math"/>
                                      </a:rPr>
                                      <m:t>′</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𝑧</m:t>
                                    </m:r>
                                  </m:sub>
                                </m:sSub>
                              </m:e>
                            </m:mr>
                            <m:mr>
                              <m:e>
                                <m:sSup>
                                  <m:sSupPr>
                                    <m:ctrlPr>
                                      <a:rPr lang="es-ES" i="1" smtClean="0">
                                        <a:latin typeface="Cambria Math" panose="02040503050406030204" pitchFamily="18" charset="0"/>
                                      </a:rPr>
                                    </m:ctrlPr>
                                  </m:sSupPr>
                                  <m:e>
                                    <m:r>
                                      <a:rPr lang="es-ES" b="0" i="1" smtClean="0">
                                        <a:latin typeface="Cambria Math"/>
                                      </a:rPr>
                                      <m:t>𝑡</m:t>
                                    </m:r>
                                  </m:e>
                                  <m:sup>
                                    <m:r>
                                      <a:rPr lang="es-ES" b="0" i="1" smtClean="0">
                                        <a:latin typeface="Cambria Math"/>
                                      </a:rPr>
                                      <m:t>′</m:t>
                                    </m:r>
                                  </m:sup>
                                </m:sSup>
                                <m:r>
                                  <a:rPr lang="es-ES" b="0" i="1" smtClean="0">
                                    <a:latin typeface="Cambria Math"/>
                                  </a:rPr>
                                  <m:t>=</m:t>
                                </m:r>
                                <m:r>
                                  <a:rPr lang="es-ES" b="0" i="1" smtClean="0">
                                    <a:latin typeface="Cambria Math"/>
                                  </a:rPr>
                                  <m:t>𝑡</m:t>
                                </m:r>
                              </m:e>
                            </m:mr>
                          </m:m>
                        </m:e>
                      </m:d>
                    </m:oMath>
                  </m:oMathPara>
                </a14:m>
                <a:endParaRPr lang="es-ES" dirty="0"/>
              </a:p>
            </p:txBody>
          </p:sp>
        </mc:Choice>
        <mc:Fallback xmlns="">
          <p:sp>
            <p:nvSpPr>
              <p:cNvPr id="55" name="59 CuadroTexto"/>
              <p:cNvSpPr txBox="1">
                <a:spLocks noRot="1" noChangeAspect="1" noMove="1" noResize="1" noEditPoints="1" noAdjustHandles="1" noChangeArrowheads="1" noChangeShapeType="1" noTextEdit="1"/>
              </p:cNvSpPr>
              <p:nvPr/>
            </p:nvSpPr>
            <p:spPr>
              <a:xfrm>
                <a:off x="5231359" y="2531258"/>
                <a:ext cx="1693156" cy="1225913"/>
              </a:xfrm>
              <a:prstGeom prst="rect">
                <a:avLst/>
              </a:prstGeom>
              <a:blipFill>
                <a:blip r:embed="rId3"/>
                <a:stretch>
                  <a:fillRect b="-49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61 CuadroTexto"/>
              <p:cNvSpPr txBox="1"/>
              <p:nvPr/>
            </p:nvSpPr>
            <p:spPr>
              <a:xfrm>
                <a:off x="452650" y="4087786"/>
                <a:ext cx="8131792" cy="752194"/>
              </a:xfrm>
              <a:prstGeom prst="rect">
                <a:avLst/>
              </a:prstGeom>
              <a:noFill/>
            </p:spPr>
            <p:txBody>
              <a:bodyPr wrap="square" rtlCol="0">
                <a:spAutoFit/>
              </a:bodyPr>
              <a:lstStyle/>
              <a:p>
                <a:pPr marL="355600" indent="-355600"/>
                <a:r>
                  <a:rPr lang="es-ES" dirty="0" smtClean="0">
                    <a:sym typeface="Wingdings"/>
                  </a:rPr>
                  <a:t>	Donde </a:t>
                </a:r>
                <a14:m>
                  <m:oMath xmlns:m="http://schemas.openxmlformats.org/officeDocument/2006/math">
                    <m:sSup>
                      <m:sSupPr>
                        <m:ctrlPr>
                          <a:rPr lang="es-ES" b="0" i="1" smtClean="0">
                            <a:latin typeface="Cambria Math" panose="02040503050406030204" pitchFamily="18" charset="0"/>
                            <a:sym typeface="Wingdings"/>
                          </a:rPr>
                        </m:ctrlPr>
                      </m:sSupPr>
                      <m:e>
                        <m:acc>
                          <m:accPr>
                            <m:chr m:val="⃗"/>
                            <m:ctrlPr>
                              <a:rPr lang="es-ES" i="1" smtClean="0">
                                <a:latin typeface="Cambria Math" panose="02040503050406030204" pitchFamily="18" charset="0"/>
                                <a:sym typeface="Wingdings"/>
                              </a:rPr>
                            </m:ctrlPr>
                          </m:accPr>
                          <m:e>
                            <m:r>
                              <a:rPr lang="es-ES" b="0" i="1" smtClean="0">
                                <a:latin typeface="Cambria Math"/>
                                <a:sym typeface="Wingdings"/>
                              </a:rPr>
                              <m:t>𝑣</m:t>
                            </m:r>
                          </m:e>
                        </m:acc>
                      </m:e>
                      <m:sup>
                        <m:r>
                          <a:rPr lang="es-ES" b="0" i="1" smtClean="0">
                            <a:latin typeface="Cambria Math"/>
                            <a:sym typeface="Wingdings"/>
                          </a:rPr>
                          <m:t>′</m:t>
                        </m:r>
                      </m:sup>
                    </m:sSup>
                    <m:d>
                      <m:dPr>
                        <m:ctrlPr>
                          <a:rPr lang="es-ES" b="0" i="1" smtClean="0">
                            <a:latin typeface="Cambria Math" panose="02040503050406030204" pitchFamily="18" charset="0"/>
                            <a:sym typeface="Wingdings"/>
                          </a:rPr>
                        </m:ctrlPr>
                      </m:dPr>
                      <m:e>
                        <m:sSub>
                          <m:sSubPr>
                            <m:ctrlPr>
                              <a:rPr lang="es-ES" b="0" i="1" smtClean="0">
                                <a:latin typeface="Cambria Math" panose="02040503050406030204" pitchFamily="18" charset="0"/>
                                <a:sym typeface="Wingdings"/>
                              </a:rPr>
                            </m:ctrlPr>
                          </m:sSubPr>
                          <m:e>
                            <m:sSup>
                              <m:sSupPr>
                                <m:ctrlPr>
                                  <a:rPr lang="es-ES" b="0" i="1" smtClean="0">
                                    <a:latin typeface="Cambria Math" panose="02040503050406030204" pitchFamily="18" charset="0"/>
                                    <a:sym typeface="Wingdings"/>
                                  </a:rPr>
                                </m:ctrlPr>
                              </m:sSupPr>
                              <m:e>
                                <m:r>
                                  <a:rPr lang="es-ES" b="0" i="1" smtClean="0">
                                    <a:latin typeface="Cambria Math"/>
                                    <a:sym typeface="Wingdings"/>
                                  </a:rPr>
                                  <m:t>𝑣</m:t>
                                </m:r>
                              </m:e>
                              <m:sup>
                                <m:r>
                                  <a:rPr lang="es-ES" b="0" i="1" smtClean="0">
                                    <a:latin typeface="Cambria Math"/>
                                    <a:sym typeface="Wingdings"/>
                                  </a:rPr>
                                  <m:t>′</m:t>
                                </m:r>
                              </m:sup>
                            </m:sSup>
                          </m:e>
                          <m:sub>
                            <m:sSup>
                              <m:sSupPr>
                                <m:ctrlPr>
                                  <a:rPr lang="es-ES" b="0" i="1" smtClean="0">
                                    <a:latin typeface="Cambria Math" panose="02040503050406030204" pitchFamily="18" charset="0"/>
                                    <a:sym typeface="Wingdings"/>
                                  </a:rPr>
                                </m:ctrlPr>
                              </m:sSupPr>
                              <m:e>
                                <m:r>
                                  <a:rPr lang="es-ES" b="0" i="1" smtClean="0">
                                    <a:latin typeface="Cambria Math"/>
                                    <a:sym typeface="Wingdings"/>
                                  </a:rPr>
                                  <m:t>𝑥</m:t>
                                </m:r>
                              </m:e>
                              <m:sup>
                                <m:r>
                                  <a:rPr lang="es-ES" b="0" i="1" smtClean="0">
                                    <a:latin typeface="Cambria Math"/>
                                    <a:sym typeface="Wingdings"/>
                                  </a:rPr>
                                  <m:t>′</m:t>
                                </m:r>
                              </m:sup>
                            </m:sSup>
                          </m:sub>
                        </m:sSub>
                        <m:r>
                          <a:rPr lang="es-ES" b="0" i="1" smtClean="0">
                            <a:latin typeface="Cambria Math"/>
                            <a:sym typeface="Wingdings"/>
                          </a:rPr>
                          <m:t>, </m:t>
                        </m:r>
                        <m:sSub>
                          <m:sSubPr>
                            <m:ctrlPr>
                              <a:rPr lang="es-ES" b="0" i="1" smtClean="0">
                                <a:latin typeface="Cambria Math" panose="02040503050406030204" pitchFamily="18" charset="0"/>
                                <a:sym typeface="Wingdings"/>
                              </a:rPr>
                            </m:ctrlPr>
                          </m:sSubPr>
                          <m:e>
                            <m:sSup>
                              <m:sSupPr>
                                <m:ctrlPr>
                                  <a:rPr lang="es-ES" b="0" i="1" smtClean="0">
                                    <a:latin typeface="Cambria Math" panose="02040503050406030204" pitchFamily="18" charset="0"/>
                                    <a:sym typeface="Wingdings"/>
                                  </a:rPr>
                                </m:ctrlPr>
                              </m:sSupPr>
                              <m:e>
                                <m:r>
                                  <a:rPr lang="es-ES" b="0" i="1" smtClean="0">
                                    <a:latin typeface="Cambria Math"/>
                                    <a:sym typeface="Wingdings"/>
                                  </a:rPr>
                                  <m:t>𝑣</m:t>
                                </m:r>
                              </m:e>
                              <m:sup>
                                <m:r>
                                  <a:rPr lang="es-ES" b="0" i="1" smtClean="0">
                                    <a:latin typeface="Cambria Math"/>
                                    <a:sym typeface="Wingdings"/>
                                  </a:rPr>
                                  <m:t>′</m:t>
                                </m:r>
                              </m:sup>
                            </m:sSup>
                          </m:e>
                          <m:sub>
                            <m:sSup>
                              <m:sSupPr>
                                <m:ctrlPr>
                                  <a:rPr lang="es-ES" b="0" i="1" smtClean="0">
                                    <a:latin typeface="Cambria Math" panose="02040503050406030204" pitchFamily="18" charset="0"/>
                                    <a:sym typeface="Wingdings"/>
                                  </a:rPr>
                                </m:ctrlPr>
                              </m:sSupPr>
                              <m:e>
                                <m:r>
                                  <a:rPr lang="es-ES" b="0" i="1" smtClean="0">
                                    <a:latin typeface="Cambria Math"/>
                                    <a:sym typeface="Wingdings"/>
                                  </a:rPr>
                                  <m:t>𝑦</m:t>
                                </m:r>
                              </m:e>
                              <m:sup>
                                <m:r>
                                  <a:rPr lang="es-ES" b="0" i="1" smtClean="0">
                                    <a:latin typeface="Cambria Math"/>
                                    <a:sym typeface="Wingdings"/>
                                  </a:rPr>
                                  <m:t>′</m:t>
                                </m:r>
                              </m:sup>
                            </m:sSup>
                          </m:sub>
                        </m:sSub>
                        <m:r>
                          <a:rPr lang="es-ES" b="0" i="1" smtClean="0">
                            <a:latin typeface="Cambria Math"/>
                            <a:sym typeface="Wingdings"/>
                          </a:rPr>
                          <m:t>, </m:t>
                        </m:r>
                        <m:sSub>
                          <m:sSubPr>
                            <m:ctrlPr>
                              <a:rPr lang="es-ES" b="0" i="1" smtClean="0">
                                <a:latin typeface="Cambria Math" panose="02040503050406030204" pitchFamily="18" charset="0"/>
                                <a:sym typeface="Wingdings"/>
                              </a:rPr>
                            </m:ctrlPr>
                          </m:sSubPr>
                          <m:e>
                            <m:sSup>
                              <m:sSupPr>
                                <m:ctrlPr>
                                  <a:rPr lang="es-ES" b="0" i="1" smtClean="0">
                                    <a:latin typeface="Cambria Math" panose="02040503050406030204" pitchFamily="18" charset="0"/>
                                    <a:sym typeface="Wingdings"/>
                                  </a:rPr>
                                </m:ctrlPr>
                              </m:sSupPr>
                              <m:e>
                                <m:r>
                                  <a:rPr lang="es-ES" b="0" i="1" smtClean="0">
                                    <a:latin typeface="Cambria Math"/>
                                    <a:sym typeface="Wingdings"/>
                                  </a:rPr>
                                  <m:t>𝑣</m:t>
                                </m:r>
                              </m:e>
                              <m:sup>
                                <m:r>
                                  <a:rPr lang="es-ES" b="0" i="1" smtClean="0">
                                    <a:latin typeface="Cambria Math"/>
                                    <a:sym typeface="Wingdings"/>
                                  </a:rPr>
                                  <m:t>′</m:t>
                                </m:r>
                              </m:sup>
                            </m:sSup>
                          </m:e>
                          <m:sub>
                            <m:sSup>
                              <m:sSupPr>
                                <m:ctrlPr>
                                  <a:rPr lang="es-ES" b="0" i="1" smtClean="0">
                                    <a:latin typeface="Cambria Math" panose="02040503050406030204" pitchFamily="18" charset="0"/>
                                    <a:sym typeface="Wingdings"/>
                                  </a:rPr>
                                </m:ctrlPr>
                              </m:sSupPr>
                              <m:e>
                                <m:r>
                                  <a:rPr lang="es-ES" b="0" i="1" smtClean="0">
                                    <a:latin typeface="Cambria Math"/>
                                    <a:sym typeface="Wingdings"/>
                                  </a:rPr>
                                  <m:t>𝑧</m:t>
                                </m:r>
                              </m:e>
                              <m:sup>
                                <m:r>
                                  <a:rPr lang="es-ES" b="0" i="1" smtClean="0">
                                    <a:latin typeface="Cambria Math"/>
                                    <a:sym typeface="Wingdings"/>
                                  </a:rPr>
                                  <m:t>′</m:t>
                                </m:r>
                              </m:sup>
                            </m:sSup>
                          </m:sub>
                        </m:sSub>
                      </m:e>
                    </m:d>
                  </m:oMath>
                </a14:m>
                <a:r>
                  <a:rPr lang="es-ES" dirty="0" smtClean="0"/>
                  <a:t> representa la velocidad medida por el observador O’, mientras que </a:t>
                </a:r>
                <a14:m>
                  <m:oMath xmlns:m="http://schemas.openxmlformats.org/officeDocument/2006/math">
                    <m:acc>
                      <m:accPr>
                        <m:chr m:val="⃗"/>
                        <m:ctrlPr>
                          <a:rPr lang="es-ES" i="1" smtClean="0">
                            <a:latin typeface="Cambria Math" panose="02040503050406030204" pitchFamily="18" charset="0"/>
                            <a:sym typeface="Wingdings"/>
                          </a:rPr>
                        </m:ctrlPr>
                      </m:accPr>
                      <m:e>
                        <m:r>
                          <a:rPr lang="es-ES" b="0" i="1" smtClean="0">
                            <a:latin typeface="Cambria Math"/>
                            <a:sym typeface="Wingdings"/>
                          </a:rPr>
                          <m:t>𝑣</m:t>
                        </m:r>
                      </m:e>
                    </m:acc>
                    <m:r>
                      <a:rPr lang="es-ES" b="0" i="1" smtClean="0">
                        <a:latin typeface="Cambria Math"/>
                        <a:sym typeface="Wingdings"/>
                      </a:rPr>
                      <m:t> </m:t>
                    </m:r>
                    <m:d>
                      <m:dPr>
                        <m:ctrlPr>
                          <a:rPr lang="es-ES" i="1">
                            <a:latin typeface="Cambria Math" panose="02040503050406030204" pitchFamily="18" charset="0"/>
                            <a:sym typeface="Wingdings"/>
                          </a:rPr>
                        </m:ctrlPr>
                      </m:dPr>
                      <m:e>
                        <m:sSub>
                          <m:sSubPr>
                            <m:ctrlPr>
                              <a:rPr lang="es-ES" i="1">
                                <a:latin typeface="Cambria Math" panose="02040503050406030204" pitchFamily="18" charset="0"/>
                                <a:sym typeface="Wingdings"/>
                              </a:rPr>
                            </m:ctrlPr>
                          </m:sSubPr>
                          <m:e>
                            <m:r>
                              <a:rPr lang="es-ES" b="0" i="1" smtClean="0">
                                <a:latin typeface="Cambria Math"/>
                                <a:sym typeface="Wingdings"/>
                              </a:rPr>
                              <m:t>𝑣</m:t>
                            </m:r>
                          </m:e>
                          <m:sub>
                            <m:r>
                              <a:rPr lang="es-ES" b="0" i="1" smtClean="0">
                                <a:latin typeface="Cambria Math"/>
                                <a:sym typeface="Wingdings"/>
                              </a:rPr>
                              <m:t>𝑥</m:t>
                            </m:r>
                          </m:sub>
                        </m:sSub>
                        <m:r>
                          <a:rPr lang="es-ES" i="1">
                            <a:latin typeface="Cambria Math"/>
                            <a:sym typeface="Wingdings"/>
                          </a:rPr>
                          <m:t>, </m:t>
                        </m:r>
                        <m:sSub>
                          <m:sSubPr>
                            <m:ctrlPr>
                              <a:rPr lang="es-ES" i="1">
                                <a:latin typeface="Cambria Math" panose="02040503050406030204" pitchFamily="18" charset="0"/>
                                <a:sym typeface="Wingdings"/>
                              </a:rPr>
                            </m:ctrlPr>
                          </m:sSubPr>
                          <m:e>
                            <m:r>
                              <a:rPr lang="es-ES" b="0" i="1" smtClean="0">
                                <a:latin typeface="Cambria Math"/>
                                <a:sym typeface="Wingdings"/>
                              </a:rPr>
                              <m:t>𝑣</m:t>
                            </m:r>
                          </m:e>
                          <m:sub>
                            <m:r>
                              <a:rPr lang="es-ES" b="0" i="1" smtClean="0">
                                <a:latin typeface="Cambria Math"/>
                                <a:sym typeface="Wingdings"/>
                              </a:rPr>
                              <m:t>𝑦</m:t>
                            </m:r>
                          </m:sub>
                        </m:sSub>
                        <m:r>
                          <a:rPr lang="es-ES" i="1">
                            <a:latin typeface="Cambria Math"/>
                            <a:sym typeface="Wingdings"/>
                          </a:rPr>
                          <m:t>, </m:t>
                        </m:r>
                        <m:sSub>
                          <m:sSubPr>
                            <m:ctrlPr>
                              <a:rPr lang="es-ES" i="1">
                                <a:latin typeface="Cambria Math" panose="02040503050406030204" pitchFamily="18" charset="0"/>
                                <a:sym typeface="Wingdings"/>
                              </a:rPr>
                            </m:ctrlPr>
                          </m:sSubPr>
                          <m:e>
                            <m:r>
                              <a:rPr lang="es-ES" b="0" i="1" smtClean="0">
                                <a:latin typeface="Cambria Math"/>
                                <a:sym typeface="Wingdings"/>
                              </a:rPr>
                              <m:t>𝑣</m:t>
                            </m:r>
                          </m:e>
                          <m:sub>
                            <m:r>
                              <a:rPr lang="es-ES" b="0" i="1" smtClean="0">
                                <a:latin typeface="Cambria Math"/>
                                <a:sym typeface="Wingdings"/>
                              </a:rPr>
                              <m:t>𝑧</m:t>
                            </m:r>
                          </m:sub>
                        </m:sSub>
                      </m:e>
                    </m:d>
                  </m:oMath>
                </a14:m>
                <a:r>
                  <a:rPr lang="es-ES" dirty="0" smtClean="0"/>
                  <a:t> es la velocidad medida por el observador O.</a:t>
                </a:r>
                <a:endParaRPr lang="es-ES" dirty="0"/>
              </a:p>
            </p:txBody>
          </p:sp>
        </mc:Choice>
        <mc:Fallback xmlns="">
          <p:sp>
            <p:nvSpPr>
              <p:cNvPr id="56" name="61 CuadroTexto"/>
              <p:cNvSpPr txBox="1">
                <a:spLocks noRot="1" noChangeAspect="1" noMove="1" noResize="1" noEditPoints="1" noAdjustHandles="1" noChangeArrowheads="1" noChangeShapeType="1" noTextEdit="1"/>
              </p:cNvSpPr>
              <p:nvPr/>
            </p:nvSpPr>
            <p:spPr>
              <a:xfrm>
                <a:off x="452650" y="4087786"/>
                <a:ext cx="8131792" cy="752194"/>
              </a:xfrm>
              <a:prstGeom prst="rect">
                <a:avLst/>
              </a:prstGeom>
              <a:blipFill>
                <a:blip r:embed="rId4"/>
                <a:stretch>
                  <a:fillRect l="-600" t="-8130" r="-825" b="-10569"/>
                </a:stretch>
              </a:blipFill>
            </p:spPr>
            <p:txBody>
              <a:bodyPr/>
              <a:lstStyle/>
              <a:p>
                <a:r>
                  <a:rPr lang="es-ES">
                    <a:noFill/>
                  </a:rPr>
                  <a:t> </a:t>
                </a:r>
              </a:p>
            </p:txBody>
          </p:sp>
        </mc:Fallback>
      </mc:AlternateContent>
      <p:sp>
        <p:nvSpPr>
          <p:cNvPr id="57" name="6 CuadroTexto"/>
          <p:cNvSpPr txBox="1"/>
          <p:nvPr/>
        </p:nvSpPr>
        <p:spPr>
          <a:xfrm>
            <a:off x="586854" y="5177332"/>
            <a:ext cx="7956645"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dirty="0" smtClean="0"/>
              <a:t>La velocidad es variable al pasar de un sistema de referencia inercial a otro.</a:t>
            </a:r>
            <a:endParaRPr lang="es-ES" dirty="0"/>
          </a:p>
        </p:txBody>
      </p:sp>
    </p:spTree>
    <p:extLst>
      <p:ext uri="{BB962C8B-B14F-4D97-AF65-F5344CB8AC3E}">
        <p14:creationId xmlns:p14="http://schemas.microsoft.com/office/powerpoint/2010/main" val="343963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2. </a:t>
            </a:r>
            <a:r>
              <a:rPr lang="es-ES" sz="1600" b="1" dirty="0">
                <a:solidFill>
                  <a:schemeClr val="bg1"/>
                </a:solidFill>
              </a:rPr>
              <a:t>Antecedentes de la relatividad especial</a:t>
            </a:r>
          </a:p>
        </p:txBody>
      </p:sp>
      <p:sp>
        <p:nvSpPr>
          <p:cNvPr id="31" name="3 CuadroTexto"/>
          <p:cNvSpPr txBox="1"/>
          <p:nvPr/>
        </p:nvSpPr>
        <p:spPr>
          <a:xfrm>
            <a:off x="356736" y="960220"/>
            <a:ext cx="5964072" cy="369332"/>
          </a:xfrm>
          <a:prstGeom prst="rect">
            <a:avLst/>
          </a:prstGeom>
          <a:noFill/>
        </p:spPr>
        <p:txBody>
          <a:bodyPr wrap="square" rtlCol="0">
            <a:spAutoFit/>
          </a:bodyPr>
          <a:lstStyle/>
          <a:p>
            <a:r>
              <a:rPr lang="es-ES" b="1" dirty="0" smtClean="0">
                <a:solidFill>
                  <a:srgbClr val="002060"/>
                </a:solidFill>
              </a:rPr>
              <a:t>2.1. La relatividad de Galileo y Newton</a:t>
            </a:r>
            <a:endParaRPr lang="es-ES" b="1" dirty="0">
              <a:solidFill>
                <a:srgbClr val="002060"/>
              </a:solidFill>
            </a:endParaRPr>
          </a:p>
        </p:txBody>
      </p:sp>
      <p:sp>
        <p:nvSpPr>
          <p:cNvPr id="47" name="10 CuadroTexto"/>
          <p:cNvSpPr txBox="1"/>
          <p:nvPr/>
        </p:nvSpPr>
        <p:spPr>
          <a:xfrm>
            <a:off x="356736" y="1332663"/>
            <a:ext cx="6469039"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Transformación galileana de la aceleración</a:t>
            </a:r>
            <a:endParaRPr lang="es-ES" b="1" dirty="0">
              <a:solidFill>
                <a:srgbClr val="00B0F0"/>
              </a:solidFill>
            </a:endParaRPr>
          </a:p>
        </p:txBody>
      </p:sp>
      <p:sp>
        <p:nvSpPr>
          <p:cNvPr id="11" name="5 CuadroTexto"/>
          <p:cNvSpPr txBox="1"/>
          <p:nvPr/>
        </p:nvSpPr>
        <p:spPr>
          <a:xfrm>
            <a:off x="368110" y="1713701"/>
            <a:ext cx="8215952" cy="369332"/>
          </a:xfrm>
          <a:prstGeom prst="rect">
            <a:avLst/>
          </a:prstGeom>
          <a:noFill/>
        </p:spPr>
        <p:txBody>
          <a:bodyPr wrap="square" rtlCol="0">
            <a:spAutoFit/>
          </a:bodyPr>
          <a:lstStyle/>
          <a:p>
            <a:pPr marL="355600" indent="-355600"/>
            <a:r>
              <a:rPr lang="es-ES" dirty="0" smtClean="0">
                <a:sym typeface="Wingdings"/>
              </a:rPr>
              <a:t>	Si admitimos que la velocidad relativa entre los dos sistemas es constante:</a:t>
            </a:r>
            <a:endParaRPr lang="es-ES" dirty="0"/>
          </a:p>
        </p:txBody>
      </p:sp>
      <p:sp>
        <p:nvSpPr>
          <p:cNvPr id="12" name="50 Flecha derecha"/>
          <p:cNvSpPr/>
          <p:nvPr/>
        </p:nvSpPr>
        <p:spPr>
          <a:xfrm>
            <a:off x="2922517" y="2684966"/>
            <a:ext cx="382138" cy="1501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3" name="59 CuadroTexto"/>
              <p:cNvSpPr txBox="1"/>
              <p:nvPr/>
            </p:nvSpPr>
            <p:spPr>
              <a:xfrm>
                <a:off x="918287" y="2165668"/>
                <a:ext cx="1693156" cy="122591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sSub>
                                  <m:sSubPr>
                                    <m:ctrlPr>
                                      <a:rPr lang="es-ES" i="1" smtClean="0">
                                        <a:latin typeface="Cambria Math" panose="02040503050406030204" pitchFamily="18" charset="0"/>
                                      </a:rPr>
                                    </m:ctrlPr>
                                  </m:sSubPr>
                                  <m:e>
                                    <m:r>
                                      <a:rPr lang="es-ES" b="0" i="1" smtClean="0">
                                        <a:latin typeface="Cambria Math"/>
                                      </a:rPr>
                                      <m:t>𝑣</m:t>
                                    </m:r>
                                    <m:r>
                                      <a:rPr lang="es-ES" b="0" i="1" smtClean="0">
                                        <a:latin typeface="Cambria Math"/>
                                      </a:rPr>
                                      <m:t>′</m:t>
                                    </m:r>
                                  </m:e>
                                  <m:sub>
                                    <m:r>
                                      <a:rPr lang="es-ES" b="0" i="1" smtClean="0">
                                        <a:latin typeface="Cambria Math"/>
                                      </a:rPr>
                                      <m:t>𝑥</m:t>
                                    </m:r>
                                    <m:r>
                                      <a:rPr lang="es-ES" b="0" i="1" smtClean="0">
                                        <a:latin typeface="Cambria Math"/>
                                      </a:rPr>
                                      <m:t>′</m:t>
                                    </m:r>
                                  </m:sub>
                                </m:sSub>
                                <m:r>
                                  <m:rPr>
                                    <m:brk m:alnAt="7"/>
                                    <m:aln/>
                                  </m:rP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𝑥</m:t>
                                    </m:r>
                                  </m:sub>
                                </m:sSub>
                                <m:r>
                                  <a:rPr lang="es-ES" b="0" i="1" smtClean="0">
                                    <a:latin typeface="Cambria Math"/>
                                  </a:rPr>
                                  <m:t>−</m:t>
                                </m:r>
                                <m:r>
                                  <a:rPr lang="es-ES" b="0" i="1" smtClean="0">
                                    <a:latin typeface="Cambria Math"/>
                                  </a:rPr>
                                  <m:t>𝑣</m:t>
                                </m:r>
                              </m:e>
                            </m:mr>
                            <m:mr>
                              <m:e>
                                <m:sSub>
                                  <m:sSubPr>
                                    <m:ctrlPr>
                                      <a:rPr lang="es-ES" b="0" i="1" smtClean="0">
                                        <a:latin typeface="Cambria Math" panose="02040503050406030204" pitchFamily="18" charset="0"/>
                                      </a:rPr>
                                    </m:ctrlPr>
                                  </m:sSubPr>
                                  <m:e>
                                    <m:r>
                                      <a:rPr lang="es-ES" b="0" i="1" smtClean="0">
                                        <a:latin typeface="Cambria Math"/>
                                      </a:rPr>
                                      <m:t>𝑣</m:t>
                                    </m:r>
                                    <m:r>
                                      <a:rPr lang="es-ES" b="0" i="1" smtClean="0">
                                        <a:latin typeface="Cambria Math"/>
                                      </a:rPr>
                                      <m:t>′</m:t>
                                    </m:r>
                                  </m:e>
                                  <m:sub>
                                    <m:r>
                                      <a:rPr lang="es-ES" b="0" i="1" smtClean="0">
                                        <a:latin typeface="Cambria Math"/>
                                      </a:rPr>
                                      <m:t>𝑦</m:t>
                                    </m:r>
                                    <m:r>
                                      <a:rPr lang="es-ES" b="0" i="1" smtClean="0">
                                        <a:latin typeface="Cambria Math"/>
                                      </a:rPr>
                                      <m:t>′</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𝑦</m:t>
                                    </m:r>
                                  </m:sub>
                                </m:sSub>
                              </m:e>
                            </m:mr>
                            <m:mr>
                              <m:e>
                                <m:sSub>
                                  <m:sSubPr>
                                    <m:ctrlPr>
                                      <a:rPr lang="es-ES" b="0" i="1" smtClean="0">
                                        <a:latin typeface="Cambria Math" panose="02040503050406030204" pitchFamily="18" charset="0"/>
                                      </a:rPr>
                                    </m:ctrlPr>
                                  </m:sSubPr>
                                  <m:e>
                                    <m:r>
                                      <a:rPr lang="es-ES" b="0" i="1" smtClean="0">
                                        <a:latin typeface="Cambria Math"/>
                                      </a:rPr>
                                      <m:t>𝑣</m:t>
                                    </m:r>
                                    <m:r>
                                      <a:rPr lang="es-ES" b="0" i="1" smtClean="0">
                                        <a:latin typeface="Cambria Math"/>
                                      </a:rPr>
                                      <m:t>′</m:t>
                                    </m:r>
                                  </m:e>
                                  <m:sub>
                                    <m:r>
                                      <a:rPr lang="es-ES" b="0" i="1" smtClean="0">
                                        <a:latin typeface="Cambria Math"/>
                                      </a:rPr>
                                      <m:t>𝑧</m:t>
                                    </m:r>
                                    <m:r>
                                      <a:rPr lang="es-ES" b="0" i="1" smtClean="0">
                                        <a:latin typeface="Cambria Math"/>
                                      </a:rPr>
                                      <m:t>′</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𝑣</m:t>
                                    </m:r>
                                  </m:e>
                                  <m:sub>
                                    <m:r>
                                      <a:rPr lang="es-ES" b="0" i="1" smtClean="0">
                                        <a:latin typeface="Cambria Math"/>
                                      </a:rPr>
                                      <m:t>𝑧</m:t>
                                    </m:r>
                                  </m:sub>
                                </m:sSub>
                              </m:e>
                            </m:mr>
                            <m:mr>
                              <m:e>
                                <m:sSup>
                                  <m:sSupPr>
                                    <m:ctrlPr>
                                      <a:rPr lang="es-ES" i="1" smtClean="0">
                                        <a:latin typeface="Cambria Math" panose="02040503050406030204" pitchFamily="18" charset="0"/>
                                      </a:rPr>
                                    </m:ctrlPr>
                                  </m:sSupPr>
                                  <m:e>
                                    <m:r>
                                      <a:rPr lang="es-ES" b="0" i="1" smtClean="0">
                                        <a:latin typeface="Cambria Math"/>
                                      </a:rPr>
                                      <m:t>𝑡</m:t>
                                    </m:r>
                                  </m:e>
                                  <m:sup>
                                    <m:r>
                                      <a:rPr lang="es-ES" b="0" i="1" smtClean="0">
                                        <a:latin typeface="Cambria Math"/>
                                      </a:rPr>
                                      <m:t>′</m:t>
                                    </m:r>
                                  </m:sup>
                                </m:sSup>
                                <m:r>
                                  <a:rPr lang="es-ES" b="0" i="1" smtClean="0">
                                    <a:latin typeface="Cambria Math"/>
                                  </a:rPr>
                                  <m:t>=</m:t>
                                </m:r>
                                <m:r>
                                  <a:rPr lang="es-ES" b="0" i="1" smtClean="0">
                                    <a:latin typeface="Cambria Math"/>
                                  </a:rPr>
                                  <m:t>𝑡</m:t>
                                </m:r>
                              </m:e>
                            </m:mr>
                          </m:m>
                        </m:e>
                      </m:d>
                    </m:oMath>
                  </m:oMathPara>
                </a14:m>
                <a:endParaRPr lang="es-ES" dirty="0"/>
              </a:p>
            </p:txBody>
          </p:sp>
        </mc:Choice>
        <mc:Fallback xmlns="">
          <p:sp>
            <p:nvSpPr>
              <p:cNvPr id="13" name="59 CuadroTexto"/>
              <p:cNvSpPr txBox="1">
                <a:spLocks noRot="1" noChangeAspect="1" noMove="1" noResize="1" noEditPoints="1" noAdjustHandles="1" noChangeArrowheads="1" noChangeShapeType="1" noTextEdit="1"/>
              </p:cNvSpPr>
              <p:nvPr/>
            </p:nvSpPr>
            <p:spPr>
              <a:xfrm>
                <a:off x="918287" y="2165668"/>
                <a:ext cx="1693156" cy="1225913"/>
              </a:xfrm>
              <a:prstGeom prst="rect">
                <a:avLst/>
              </a:prstGeom>
              <a:blipFill>
                <a:blip r:embed="rId2"/>
                <a:stretch>
                  <a:fillRect b="-49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61 CuadroTexto"/>
              <p:cNvSpPr txBox="1"/>
              <p:nvPr/>
            </p:nvSpPr>
            <p:spPr>
              <a:xfrm>
                <a:off x="356736" y="3572071"/>
                <a:ext cx="8131792" cy="923330"/>
              </a:xfrm>
              <a:prstGeom prst="rect">
                <a:avLst/>
              </a:prstGeom>
              <a:noFill/>
            </p:spPr>
            <p:txBody>
              <a:bodyPr wrap="square" rtlCol="0">
                <a:spAutoFit/>
              </a:bodyPr>
              <a:lstStyle/>
              <a:p>
                <a:pPr marL="355600" indent="-355600"/>
                <a:r>
                  <a:rPr lang="es-ES" dirty="0" smtClean="0">
                    <a:sym typeface="Wingdings"/>
                  </a:rPr>
                  <a:t>	Es decir </a:t>
                </a:r>
                <a14:m>
                  <m:oMath xmlns:m="http://schemas.openxmlformats.org/officeDocument/2006/math">
                    <m:sSup>
                      <m:sSupPr>
                        <m:ctrlPr>
                          <a:rPr lang="es-ES" b="1" i="1" smtClean="0">
                            <a:latin typeface="Cambria Math" panose="02040503050406030204" pitchFamily="18" charset="0"/>
                            <a:sym typeface="Wingdings"/>
                          </a:rPr>
                        </m:ctrlPr>
                      </m:sSupPr>
                      <m:e>
                        <m:acc>
                          <m:accPr>
                            <m:chr m:val="⃗"/>
                            <m:ctrlPr>
                              <a:rPr lang="es-ES" b="1" i="1" smtClean="0">
                                <a:latin typeface="Cambria Math" panose="02040503050406030204" pitchFamily="18" charset="0"/>
                                <a:sym typeface="Wingdings"/>
                              </a:rPr>
                            </m:ctrlPr>
                          </m:accPr>
                          <m:e>
                            <m:r>
                              <a:rPr lang="es-ES" b="1" i="1" smtClean="0">
                                <a:latin typeface="Cambria Math"/>
                                <a:sym typeface="Wingdings"/>
                              </a:rPr>
                              <m:t>𝒂</m:t>
                            </m:r>
                          </m:e>
                        </m:acc>
                      </m:e>
                      <m:sup>
                        <m:r>
                          <a:rPr lang="es-ES" b="1" i="1" smtClean="0">
                            <a:latin typeface="Cambria Math"/>
                            <a:sym typeface="Wingdings"/>
                          </a:rPr>
                          <m:t>′</m:t>
                        </m:r>
                      </m:sup>
                    </m:sSup>
                    <m:r>
                      <a:rPr lang="es-ES" b="1" i="1" smtClean="0">
                        <a:latin typeface="Cambria Math"/>
                        <a:sym typeface="Wingdings"/>
                      </a:rPr>
                      <m:t>=</m:t>
                    </m:r>
                    <m:acc>
                      <m:accPr>
                        <m:chr m:val="⃗"/>
                        <m:ctrlPr>
                          <a:rPr lang="es-ES" b="1" i="1" smtClean="0">
                            <a:latin typeface="Cambria Math" panose="02040503050406030204" pitchFamily="18" charset="0"/>
                            <a:sym typeface="Wingdings"/>
                          </a:rPr>
                        </m:ctrlPr>
                      </m:accPr>
                      <m:e>
                        <m:r>
                          <a:rPr lang="es-ES" b="1" i="1" smtClean="0">
                            <a:latin typeface="Cambria Math"/>
                            <a:sym typeface="Wingdings"/>
                          </a:rPr>
                          <m:t>𝒂</m:t>
                        </m:r>
                      </m:e>
                    </m:acc>
                  </m:oMath>
                </a14:m>
                <a:r>
                  <a:rPr lang="es-ES" dirty="0" smtClean="0"/>
                  <a:t>, en consecuencia ambos observadores harían referencia a la misma fuerza para explicar la aceleración, lo que da pie al enunciado del </a:t>
                </a:r>
                <a:r>
                  <a:rPr lang="es-ES" b="1" dirty="0" smtClean="0"/>
                  <a:t>principio de relatividad galileano</a:t>
                </a:r>
                <a:r>
                  <a:rPr lang="es-ES" dirty="0" smtClean="0"/>
                  <a:t>:</a:t>
                </a:r>
                <a:endParaRPr lang="es-ES" dirty="0"/>
              </a:p>
            </p:txBody>
          </p:sp>
        </mc:Choice>
        <mc:Fallback xmlns="">
          <p:sp>
            <p:nvSpPr>
              <p:cNvPr id="14" name="61 CuadroTexto"/>
              <p:cNvSpPr txBox="1">
                <a:spLocks noRot="1" noChangeAspect="1" noMove="1" noResize="1" noEditPoints="1" noAdjustHandles="1" noChangeArrowheads="1" noChangeShapeType="1" noTextEdit="1"/>
              </p:cNvSpPr>
              <p:nvPr/>
            </p:nvSpPr>
            <p:spPr>
              <a:xfrm>
                <a:off x="356736" y="3572071"/>
                <a:ext cx="8131792" cy="923330"/>
              </a:xfrm>
              <a:prstGeom prst="rect">
                <a:avLst/>
              </a:prstGeom>
              <a:blipFill>
                <a:blip r:embed="rId3"/>
                <a:stretch>
                  <a:fillRect l="-675" t="-5298" r="-450" b="-9934"/>
                </a:stretch>
              </a:blipFill>
            </p:spPr>
            <p:txBody>
              <a:bodyPr/>
              <a:lstStyle/>
              <a:p>
                <a:r>
                  <a:rPr lang="es-ES">
                    <a:noFill/>
                  </a:rPr>
                  <a:t> </a:t>
                </a:r>
              </a:p>
            </p:txBody>
          </p:sp>
        </mc:Fallback>
      </mc:AlternateContent>
      <p:sp>
        <p:nvSpPr>
          <p:cNvPr id="15" name="6 CuadroTexto"/>
          <p:cNvSpPr txBox="1"/>
          <p:nvPr/>
        </p:nvSpPr>
        <p:spPr>
          <a:xfrm>
            <a:off x="5308600" y="2327849"/>
            <a:ext cx="3248166" cy="92333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dirty="0" smtClean="0"/>
              <a:t>La aceleración es invariable en los sistema de referencia inerciales.</a:t>
            </a:r>
            <a:endParaRPr lang="es-ES" dirty="0"/>
          </a:p>
        </p:txBody>
      </p:sp>
      <mc:AlternateContent xmlns:mc="http://schemas.openxmlformats.org/markup-compatibility/2006" xmlns:a14="http://schemas.microsoft.com/office/drawing/2010/main">
        <mc:Choice Requires="a14">
          <p:sp>
            <p:nvSpPr>
              <p:cNvPr id="16" name="14 CuadroTexto"/>
              <p:cNvSpPr txBox="1"/>
              <p:nvPr/>
            </p:nvSpPr>
            <p:spPr>
              <a:xfrm>
                <a:off x="3650114" y="2167943"/>
                <a:ext cx="1368965" cy="122873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sSub>
                                  <m:sSubPr>
                                    <m:ctrlPr>
                                      <a:rPr lang="es-ES" i="1" smtClean="0">
                                        <a:latin typeface="Cambria Math" panose="02040503050406030204" pitchFamily="18" charset="0"/>
                                      </a:rPr>
                                    </m:ctrlPr>
                                  </m:sSubPr>
                                  <m:e>
                                    <m:r>
                                      <a:rPr lang="es-ES" b="0" i="1" smtClean="0">
                                        <a:latin typeface="Cambria Math"/>
                                      </a:rPr>
                                      <m:t>𝑎</m:t>
                                    </m:r>
                                    <m:r>
                                      <a:rPr lang="es-ES" b="0" i="1" smtClean="0">
                                        <a:latin typeface="Cambria Math"/>
                                      </a:rPr>
                                      <m:t>′</m:t>
                                    </m:r>
                                  </m:e>
                                  <m:sub>
                                    <m:r>
                                      <a:rPr lang="es-ES" b="0" i="1" smtClean="0">
                                        <a:latin typeface="Cambria Math"/>
                                      </a:rPr>
                                      <m:t>𝑥</m:t>
                                    </m:r>
                                    <m:r>
                                      <a:rPr lang="es-ES" b="0" i="1" smtClean="0">
                                        <a:latin typeface="Cambria Math"/>
                                      </a:rPr>
                                      <m:t>′</m:t>
                                    </m:r>
                                  </m:sub>
                                </m:sSub>
                                <m:r>
                                  <m:rPr>
                                    <m:brk m:alnAt="7"/>
                                    <m:aln/>
                                  </m:rP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𝑎</m:t>
                                    </m:r>
                                  </m:e>
                                  <m:sub>
                                    <m:r>
                                      <a:rPr lang="es-ES" b="0" i="1" smtClean="0">
                                        <a:latin typeface="Cambria Math"/>
                                      </a:rPr>
                                      <m:t>𝑥</m:t>
                                    </m:r>
                                  </m:sub>
                                </m:sSub>
                              </m:e>
                            </m:mr>
                            <m:mr>
                              <m:e>
                                <m:sSub>
                                  <m:sSubPr>
                                    <m:ctrlPr>
                                      <a:rPr lang="es-ES" b="0" i="1" smtClean="0">
                                        <a:latin typeface="Cambria Math" panose="02040503050406030204" pitchFamily="18" charset="0"/>
                                      </a:rPr>
                                    </m:ctrlPr>
                                  </m:sSubPr>
                                  <m:e>
                                    <m:r>
                                      <a:rPr lang="es-ES" b="0" i="1" smtClean="0">
                                        <a:latin typeface="Cambria Math"/>
                                      </a:rPr>
                                      <m:t>𝑎</m:t>
                                    </m:r>
                                    <m:r>
                                      <a:rPr lang="es-ES" b="0" i="1" smtClean="0">
                                        <a:latin typeface="Cambria Math"/>
                                      </a:rPr>
                                      <m:t>′</m:t>
                                    </m:r>
                                  </m:e>
                                  <m:sub>
                                    <m:r>
                                      <a:rPr lang="es-ES" b="0" i="1" smtClean="0">
                                        <a:latin typeface="Cambria Math"/>
                                      </a:rPr>
                                      <m:t>𝑦</m:t>
                                    </m:r>
                                    <m:r>
                                      <a:rPr lang="es-ES" b="0" i="1" smtClean="0">
                                        <a:latin typeface="Cambria Math"/>
                                      </a:rPr>
                                      <m:t>′</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𝑎</m:t>
                                    </m:r>
                                  </m:e>
                                  <m:sub>
                                    <m:r>
                                      <a:rPr lang="es-ES" b="0" i="1" smtClean="0">
                                        <a:latin typeface="Cambria Math"/>
                                      </a:rPr>
                                      <m:t>𝑦</m:t>
                                    </m:r>
                                  </m:sub>
                                </m:sSub>
                              </m:e>
                            </m:mr>
                            <m:mr>
                              <m:e>
                                <m:sSub>
                                  <m:sSubPr>
                                    <m:ctrlPr>
                                      <a:rPr lang="es-ES" b="0" i="1" smtClean="0">
                                        <a:latin typeface="Cambria Math" panose="02040503050406030204" pitchFamily="18" charset="0"/>
                                      </a:rPr>
                                    </m:ctrlPr>
                                  </m:sSubPr>
                                  <m:e>
                                    <m:r>
                                      <a:rPr lang="es-ES" b="0" i="1" smtClean="0">
                                        <a:latin typeface="Cambria Math"/>
                                      </a:rPr>
                                      <m:t>𝑎</m:t>
                                    </m:r>
                                    <m:r>
                                      <a:rPr lang="es-ES" b="0" i="1" smtClean="0">
                                        <a:latin typeface="Cambria Math"/>
                                      </a:rPr>
                                      <m:t>′</m:t>
                                    </m:r>
                                  </m:e>
                                  <m:sub>
                                    <m:r>
                                      <a:rPr lang="es-ES" b="0" i="1" smtClean="0">
                                        <a:latin typeface="Cambria Math"/>
                                      </a:rPr>
                                      <m:t>𝑧</m:t>
                                    </m:r>
                                    <m:r>
                                      <a:rPr lang="es-ES" b="0" i="1" smtClean="0">
                                        <a:latin typeface="Cambria Math"/>
                                      </a:rPr>
                                      <m:t>′</m:t>
                                    </m:r>
                                  </m:sub>
                                </m:sSub>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rPr>
                                      <m:t>𝑎</m:t>
                                    </m:r>
                                  </m:e>
                                  <m:sub>
                                    <m:r>
                                      <a:rPr lang="es-ES" b="0" i="1" smtClean="0">
                                        <a:latin typeface="Cambria Math"/>
                                      </a:rPr>
                                      <m:t>𝑧</m:t>
                                    </m:r>
                                  </m:sub>
                                </m:sSub>
                              </m:e>
                            </m:mr>
                            <m:mr>
                              <m:e>
                                <m:sSup>
                                  <m:sSupPr>
                                    <m:ctrlPr>
                                      <a:rPr lang="es-ES" i="1" smtClean="0">
                                        <a:latin typeface="Cambria Math" panose="02040503050406030204" pitchFamily="18" charset="0"/>
                                      </a:rPr>
                                    </m:ctrlPr>
                                  </m:sSupPr>
                                  <m:e>
                                    <m:r>
                                      <a:rPr lang="es-ES" b="0" i="1" smtClean="0">
                                        <a:latin typeface="Cambria Math"/>
                                      </a:rPr>
                                      <m:t>𝑡</m:t>
                                    </m:r>
                                  </m:e>
                                  <m:sup>
                                    <m:r>
                                      <a:rPr lang="es-ES" b="0" i="1" smtClean="0">
                                        <a:latin typeface="Cambria Math"/>
                                      </a:rPr>
                                      <m:t>′</m:t>
                                    </m:r>
                                  </m:sup>
                                </m:sSup>
                                <m:r>
                                  <a:rPr lang="es-ES" b="0" i="1" smtClean="0">
                                    <a:latin typeface="Cambria Math"/>
                                  </a:rPr>
                                  <m:t>=</m:t>
                                </m:r>
                                <m:r>
                                  <a:rPr lang="es-ES" b="0" i="1" smtClean="0">
                                    <a:latin typeface="Cambria Math"/>
                                  </a:rPr>
                                  <m:t>𝑡</m:t>
                                </m:r>
                              </m:e>
                            </m:mr>
                          </m:m>
                        </m:e>
                      </m:d>
                    </m:oMath>
                  </m:oMathPara>
                </a14:m>
                <a:endParaRPr lang="es-ES" dirty="0"/>
              </a:p>
            </p:txBody>
          </p:sp>
        </mc:Choice>
        <mc:Fallback xmlns="">
          <p:sp>
            <p:nvSpPr>
              <p:cNvPr id="16" name="14 CuadroTexto"/>
              <p:cNvSpPr txBox="1">
                <a:spLocks noRot="1" noChangeAspect="1" noMove="1" noResize="1" noEditPoints="1" noAdjustHandles="1" noChangeArrowheads="1" noChangeShapeType="1" noTextEdit="1"/>
              </p:cNvSpPr>
              <p:nvPr/>
            </p:nvSpPr>
            <p:spPr>
              <a:xfrm>
                <a:off x="3650114" y="2167943"/>
                <a:ext cx="1368965" cy="1228734"/>
              </a:xfrm>
              <a:prstGeom prst="rect">
                <a:avLst/>
              </a:prstGeom>
              <a:blipFill>
                <a:blip r:embed="rId4"/>
                <a:stretch>
                  <a:fillRect b="-4975"/>
                </a:stretch>
              </a:blipFill>
            </p:spPr>
            <p:txBody>
              <a:bodyPr/>
              <a:lstStyle/>
              <a:p>
                <a:r>
                  <a:rPr lang="es-ES">
                    <a:noFill/>
                  </a:rPr>
                  <a:t> </a:t>
                </a:r>
              </a:p>
            </p:txBody>
          </p:sp>
        </mc:Fallback>
      </mc:AlternateContent>
      <p:sp>
        <p:nvSpPr>
          <p:cNvPr id="17" name="9 CuadroTexto"/>
          <p:cNvSpPr txBox="1"/>
          <p:nvPr/>
        </p:nvSpPr>
        <p:spPr>
          <a:xfrm>
            <a:off x="518236" y="4634323"/>
            <a:ext cx="8079474" cy="6463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dirty="0" smtClean="0"/>
              <a:t>Las leyes básicas de la naturaleza son las mismas para observadores que se encuentran en sistemas de referencia inerciales.</a:t>
            </a:r>
            <a:endParaRPr lang="es-ES" dirty="0"/>
          </a:p>
        </p:txBody>
      </p:sp>
      <p:sp>
        <p:nvSpPr>
          <p:cNvPr id="18" name="11 CuadroTexto"/>
          <p:cNvSpPr txBox="1"/>
          <p:nvPr/>
        </p:nvSpPr>
        <p:spPr>
          <a:xfrm>
            <a:off x="409054" y="5439540"/>
            <a:ext cx="5268036" cy="369332"/>
          </a:xfrm>
          <a:prstGeom prst="rect">
            <a:avLst/>
          </a:prstGeom>
          <a:noFill/>
        </p:spPr>
        <p:txBody>
          <a:bodyPr wrap="square" rtlCol="0">
            <a:spAutoFit/>
          </a:bodyPr>
          <a:lstStyle/>
          <a:p>
            <a:pPr marL="355600" indent="-355600"/>
            <a:r>
              <a:rPr lang="es-ES" dirty="0" smtClean="0">
                <a:sym typeface="Wingdings"/>
              </a:rPr>
              <a:t>	Esta identidad dio pie a la premisa de que:</a:t>
            </a:r>
            <a:endParaRPr lang="es-ES" dirty="0"/>
          </a:p>
        </p:txBody>
      </p:sp>
      <p:sp>
        <p:nvSpPr>
          <p:cNvPr id="19" name="18 CuadroTexto"/>
          <p:cNvSpPr txBox="1"/>
          <p:nvPr/>
        </p:nvSpPr>
        <p:spPr>
          <a:xfrm>
            <a:off x="534159" y="5823952"/>
            <a:ext cx="8079474" cy="6463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dirty="0" smtClean="0"/>
              <a:t>Es imposible conocer si un sistema de referencia está en reposo absoluto o se mueve con movimiento rectilíneo uniforme.</a:t>
            </a:r>
            <a:endParaRPr lang="es-ES" dirty="0"/>
          </a:p>
        </p:txBody>
      </p:sp>
    </p:spTree>
    <p:extLst>
      <p:ext uri="{BB962C8B-B14F-4D97-AF65-F5344CB8AC3E}">
        <p14:creationId xmlns:p14="http://schemas.microsoft.com/office/powerpoint/2010/main" val="406540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nito">
      <a:majorFont>
        <a:latin typeface="Nunito Sans"/>
        <a:ea typeface=""/>
        <a:cs typeface=""/>
      </a:majorFont>
      <a:minorFont>
        <a:latin typeface="Nunito Sans"/>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6761</TotalTime>
  <Words>5656</Words>
  <Application>Microsoft Office PowerPoint</Application>
  <PresentationFormat>Presentación en pantalla (4:3)</PresentationFormat>
  <Paragraphs>407</Paragraphs>
  <Slides>36</Slides>
  <Notes>0</Notes>
  <HiddenSlides>0</HiddenSlides>
  <MMClips>2</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Calibri</vt:lpstr>
      <vt:lpstr>Cambria Math</vt:lpstr>
      <vt:lpstr>FontAwesome</vt:lpstr>
      <vt:lpstr>Nunito Sans</vt:lpstr>
      <vt:lpstr>Segoe UI</vt:lpstr>
      <vt:lpstr>Segoe UI Emoji</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Artacho Cañadas</dc:creator>
  <cp:lastModifiedBy>Rafael Artacho Cañadas</cp:lastModifiedBy>
  <cp:revision>462</cp:revision>
  <dcterms:created xsi:type="dcterms:W3CDTF">2017-11-25T07:07:06Z</dcterms:created>
  <dcterms:modified xsi:type="dcterms:W3CDTF">2025-07-25T08:47:41Z</dcterms:modified>
</cp:coreProperties>
</file>