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handoutMasterIdLst>
    <p:handoutMasterId r:id="rId89"/>
  </p:handoutMasterIdLst>
  <p:sldIdLst>
    <p:sldId id="256" r:id="rId2"/>
    <p:sldId id="284"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9" r:id="rId43"/>
    <p:sldId id="436" r:id="rId44"/>
    <p:sldId id="437" r:id="rId45"/>
    <p:sldId id="396" r:id="rId46"/>
    <p:sldId id="397" r:id="rId47"/>
    <p:sldId id="398" r:id="rId48"/>
    <p:sldId id="400" r:id="rId49"/>
    <p:sldId id="401" r:id="rId50"/>
    <p:sldId id="402" r:id="rId51"/>
    <p:sldId id="403" r:id="rId52"/>
    <p:sldId id="404" r:id="rId53"/>
    <p:sldId id="405" r:id="rId54"/>
    <p:sldId id="406" r:id="rId55"/>
    <p:sldId id="407" r:id="rId56"/>
    <p:sldId id="441" r:id="rId57"/>
    <p:sldId id="408" r:id="rId58"/>
    <p:sldId id="409" r:id="rId59"/>
    <p:sldId id="410" r:id="rId60"/>
    <p:sldId id="411" r:id="rId61"/>
    <p:sldId id="412" r:id="rId62"/>
    <p:sldId id="413" r:id="rId63"/>
    <p:sldId id="414" r:id="rId64"/>
    <p:sldId id="415" r:id="rId65"/>
    <p:sldId id="416" r:id="rId66"/>
    <p:sldId id="417" r:id="rId67"/>
    <p:sldId id="418" r:id="rId68"/>
    <p:sldId id="438" r:id="rId69"/>
    <p:sldId id="439" r:id="rId70"/>
    <p:sldId id="419" r:id="rId71"/>
    <p:sldId id="442" r:id="rId72"/>
    <p:sldId id="420" r:id="rId73"/>
    <p:sldId id="421" r:id="rId74"/>
    <p:sldId id="422" r:id="rId75"/>
    <p:sldId id="423" r:id="rId76"/>
    <p:sldId id="424" r:id="rId77"/>
    <p:sldId id="425" r:id="rId78"/>
    <p:sldId id="426" r:id="rId79"/>
    <p:sldId id="427" r:id="rId80"/>
    <p:sldId id="440" r:id="rId81"/>
    <p:sldId id="431" r:id="rId82"/>
    <p:sldId id="432" r:id="rId83"/>
    <p:sldId id="433" r:id="rId84"/>
    <p:sldId id="434" r:id="rId85"/>
    <p:sldId id="435" r:id="rId86"/>
    <p:sldId id="324"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75" d="100"/>
          <a:sy n="75" d="100"/>
        </p:scale>
        <p:origin x="10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8F8D7-557D-4F1D-B56D-DC46477EF97B}" type="datetimeFigureOut">
              <a:rPr lang="es-ES" smtClean="0"/>
              <a:t>24/07/2025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4BB57-768C-4E80-9E4D-133551E8284E}" type="slidenum">
              <a:rPr lang="es-ES" smtClean="0"/>
              <a:t>‹Nº›</a:t>
            </a:fld>
            <a:endParaRPr lang="es-ES"/>
          </a:p>
        </p:txBody>
      </p:sp>
    </p:spTree>
    <p:extLst>
      <p:ext uri="{BB962C8B-B14F-4D97-AF65-F5344CB8AC3E}">
        <p14:creationId xmlns:p14="http://schemas.microsoft.com/office/powerpoint/2010/main" val="33735747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DF924-6E06-49EF-A8DE-50D50EBC2EFA}" type="datetimeFigureOut">
              <a:rPr lang="es-ES" smtClean="0"/>
              <a:t>24/07/2025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2BD3-B4DF-432B-995C-E1CF55AA4FEB}" type="slidenum">
              <a:rPr lang="es-ES" smtClean="0"/>
              <a:t>‹Nº›</a:t>
            </a:fld>
            <a:endParaRPr lang="es-ES"/>
          </a:p>
        </p:txBody>
      </p:sp>
    </p:spTree>
    <p:extLst>
      <p:ext uri="{BB962C8B-B14F-4D97-AF65-F5344CB8AC3E}">
        <p14:creationId xmlns:p14="http://schemas.microsoft.com/office/powerpoint/2010/main" val="10870959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21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4930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12"/>
          <p:cNvSpPr/>
          <p:nvPr userDrawn="1"/>
        </p:nvSpPr>
        <p:spPr>
          <a:xfrm>
            <a:off x="4382638" y="549321"/>
            <a:ext cx="4761362" cy="2873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p:cNvSpPr/>
          <p:nvPr userDrawn="1"/>
        </p:nvSpPr>
        <p:spPr>
          <a:xfrm>
            <a:off x="551421" y="283617"/>
            <a:ext cx="4296804" cy="272955"/>
          </a:xfrm>
          <a:prstGeom prst="parallelogram">
            <a:avLst>
              <a:gd name="adj" fmla="val 773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aralelogramo 10"/>
          <p:cNvSpPr/>
          <p:nvPr userDrawn="1"/>
        </p:nvSpPr>
        <p:spPr>
          <a:xfrm>
            <a:off x="324988" y="549321"/>
            <a:ext cx="4313688" cy="287315"/>
          </a:xfrm>
          <a:prstGeom prst="parallelogram">
            <a:avLst>
              <a:gd name="adj" fmla="val 8135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riángulo rectángulo 6"/>
          <p:cNvSpPr/>
          <p:nvPr userDrawn="1"/>
        </p:nvSpPr>
        <p:spPr>
          <a:xfrm flipV="1">
            <a:off x="0" y="0"/>
            <a:ext cx="1064525" cy="137842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isósceles 7"/>
          <p:cNvSpPr/>
          <p:nvPr userDrawn="1"/>
        </p:nvSpPr>
        <p:spPr>
          <a:xfrm>
            <a:off x="842963" y="0"/>
            <a:ext cx="442911" cy="28660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userDrawn="1"/>
        </p:nvSpPr>
        <p:spPr>
          <a:xfrm>
            <a:off x="0" y="0"/>
            <a:ext cx="866775" cy="338554"/>
          </a:xfrm>
          <a:prstGeom prst="rect">
            <a:avLst/>
          </a:prstGeom>
          <a:noFill/>
        </p:spPr>
        <p:txBody>
          <a:bodyPr wrap="square" rtlCol="0">
            <a:spAutoFit/>
          </a:bodyPr>
          <a:lstStyle/>
          <a:p>
            <a:r>
              <a:rPr lang="es-ES" sz="1600" b="1" dirty="0" smtClean="0">
                <a:solidFill>
                  <a:schemeClr val="bg1"/>
                </a:solidFill>
              </a:rPr>
              <a:t>FÍSICA</a:t>
            </a:r>
            <a:endParaRPr lang="es-ES" sz="1600" b="1" dirty="0">
              <a:solidFill>
                <a:schemeClr val="bg1"/>
              </a:solidFill>
            </a:endParaRPr>
          </a:p>
        </p:txBody>
      </p:sp>
      <p:sp>
        <p:nvSpPr>
          <p:cNvPr id="16" name="CuadroTexto 15"/>
          <p:cNvSpPr txBox="1"/>
          <p:nvPr userDrawn="1"/>
        </p:nvSpPr>
        <p:spPr>
          <a:xfrm>
            <a:off x="0" y="237985"/>
            <a:ext cx="393700" cy="338554"/>
          </a:xfrm>
          <a:prstGeom prst="rect">
            <a:avLst/>
          </a:prstGeom>
          <a:noFill/>
        </p:spPr>
        <p:txBody>
          <a:bodyPr wrap="square" rtlCol="0">
            <a:spAutoFit/>
          </a:bodyPr>
          <a:lstStyle/>
          <a:p>
            <a:r>
              <a:rPr lang="es-ES" sz="1600" b="1" dirty="0" smtClean="0">
                <a:solidFill>
                  <a:schemeClr val="bg1"/>
                </a:solidFill>
              </a:rPr>
              <a:t>2º</a:t>
            </a:r>
            <a:endParaRPr lang="es-ES" sz="1600" b="1" dirty="0">
              <a:solidFill>
                <a:schemeClr val="bg1"/>
              </a:solidFill>
            </a:endParaRPr>
          </a:p>
        </p:txBody>
      </p:sp>
      <p:sp>
        <p:nvSpPr>
          <p:cNvPr id="17" name="Rectángulo 16"/>
          <p:cNvSpPr/>
          <p:nvPr userDrawn="1"/>
        </p:nvSpPr>
        <p:spPr>
          <a:xfrm>
            <a:off x="0" y="6629400"/>
            <a:ext cx="9144000" cy="2285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userDrawn="1"/>
        </p:nvSpPr>
        <p:spPr>
          <a:xfrm>
            <a:off x="-66675" y="6642556"/>
            <a:ext cx="2415654" cy="184666"/>
          </a:xfrm>
          <a:prstGeom prst="rect">
            <a:avLst/>
          </a:prstGeom>
          <a:noFill/>
        </p:spPr>
        <p:txBody>
          <a:bodyPr wrap="square" tIns="0" bIns="0" rtlCol="0">
            <a:spAutoFit/>
          </a:bodyPr>
          <a:lstStyle/>
          <a:p>
            <a:r>
              <a:rPr lang="es-ES" sz="1200" dirty="0" smtClean="0">
                <a:solidFill>
                  <a:schemeClr val="bg1"/>
                </a:solidFill>
              </a:rPr>
              <a:t>Rafael Artacho Cañadas</a:t>
            </a:r>
            <a:endParaRPr lang="es-ES" sz="1200" dirty="0">
              <a:solidFill>
                <a:schemeClr val="bg1"/>
              </a:solidFill>
            </a:endParaRPr>
          </a:p>
        </p:txBody>
      </p:sp>
      <p:sp>
        <p:nvSpPr>
          <p:cNvPr id="20" name="CuadroTexto 19"/>
          <p:cNvSpPr txBox="1"/>
          <p:nvPr userDrawn="1"/>
        </p:nvSpPr>
        <p:spPr>
          <a:xfrm>
            <a:off x="8120417" y="6642556"/>
            <a:ext cx="928047" cy="184666"/>
          </a:xfrm>
          <a:prstGeom prst="rect">
            <a:avLst/>
          </a:prstGeom>
          <a:noFill/>
        </p:spPr>
        <p:txBody>
          <a:bodyPr wrap="square" lIns="0" tIns="0" rIns="0" bIns="0" rtlCol="0">
            <a:spAutoFit/>
          </a:bodyPr>
          <a:lstStyle/>
          <a:p>
            <a:pPr algn="r"/>
            <a:fld id="{97ADD3B9-7012-4487-87AB-CEB091580AB4}" type="slidenum">
              <a:rPr lang="es-ES" sz="1200" smtClean="0">
                <a:solidFill>
                  <a:schemeClr val="bg1"/>
                </a:solidFill>
              </a:rPr>
              <a:pPr algn="r"/>
              <a:t>‹Nº›</a:t>
            </a:fld>
            <a:r>
              <a:rPr lang="es-ES" sz="1200" dirty="0" smtClean="0">
                <a:solidFill>
                  <a:schemeClr val="bg1"/>
                </a:solidFill>
              </a:rPr>
              <a:t> de 86</a:t>
            </a:r>
            <a:endParaRPr lang="es-ES" sz="1200" dirty="0">
              <a:solidFill>
                <a:schemeClr val="bg1"/>
              </a:solidFill>
            </a:endParaRPr>
          </a:p>
        </p:txBody>
      </p:sp>
      <p:sp>
        <p:nvSpPr>
          <p:cNvPr id="19" name="CuadroTexto 18"/>
          <p:cNvSpPr txBox="1"/>
          <p:nvPr userDrawn="1"/>
        </p:nvSpPr>
        <p:spPr>
          <a:xfrm>
            <a:off x="855048" y="303118"/>
            <a:ext cx="4245590" cy="246221"/>
          </a:xfrm>
          <a:prstGeom prst="rect">
            <a:avLst/>
          </a:prstGeom>
          <a:noFill/>
        </p:spPr>
        <p:txBody>
          <a:bodyPr wrap="square" lIns="0" tIns="0" rIns="0" bIns="0" rtlCol="0">
            <a:spAutoFit/>
          </a:bodyPr>
          <a:lstStyle/>
          <a:p>
            <a:r>
              <a:rPr lang="es-ES" sz="1600" b="1" dirty="0" smtClean="0">
                <a:solidFill>
                  <a:schemeClr val="bg1"/>
                </a:solidFill>
              </a:rPr>
              <a:t>Bloque </a:t>
            </a:r>
            <a:r>
              <a:rPr lang="es-ES" sz="1600" b="1" dirty="0" smtClean="0">
                <a:solidFill>
                  <a:schemeClr val="bg1"/>
                </a:solidFill>
              </a:rPr>
              <a:t>3: VIBRACIONES Y ONDAS</a:t>
            </a:r>
            <a:endParaRPr lang="es-ES" sz="1600" b="1" dirty="0">
              <a:solidFill>
                <a:schemeClr val="bg1"/>
              </a:solidFill>
            </a:endParaRPr>
          </a:p>
        </p:txBody>
      </p:sp>
      <p:sp>
        <p:nvSpPr>
          <p:cNvPr id="21" name="CuadroTexto 20"/>
          <p:cNvSpPr txBox="1"/>
          <p:nvPr userDrawn="1"/>
        </p:nvSpPr>
        <p:spPr>
          <a:xfrm>
            <a:off x="616044" y="584010"/>
            <a:ext cx="2521524" cy="246221"/>
          </a:xfrm>
          <a:prstGeom prst="rect">
            <a:avLst/>
          </a:prstGeom>
          <a:noFill/>
        </p:spPr>
        <p:txBody>
          <a:bodyPr wrap="none" lIns="0" tIns="0" rIns="0" bIns="0" rtlCol="0">
            <a:spAutoFit/>
          </a:bodyPr>
          <a:lstStyle/>
          <a:p>
            <a:r>
              <a:rPr lang="es-ES" sz="1600" b="1" dirty="0" smtClean="0"/>
              <a:t>09. ÓPTICA GEOMÉTRICA</a:t>
            </a:r>
            <a:endParaRPr lang="es-ES" sz="1600" b="1" dirty="0"/>
          </a:p>
        </p:txBody>
      </p:sp>
      <p:grpSp>
        <p:nvGrpSpPr>
          <p:cNvPr id="22" name="Grupo 21"/>
          <p:cNvGrpSpPr/>
          <p:nvPr userDrawn="1"/>
        </p:nvGrpSpPr>
        <p:grpSpPr>
          <a:xfrm>
            <a:off x="8730106" y="90849"/>
            <a:ext cx="318358" cy="430887"/>
            <a:chOff x="7081997" y="86271"/>
            <a:chExt cx="318358" cy="430887"/>
          </a:xfrm>
        </p:grpSpPr>
        <p:grpSp>
          <p:nvGrpSpPr>
            <p:cNvPr id="23" name="Grupo 22"/>
            <p:cNvGrpSpPr/>
            <p:nvPr/>
          </p:nvGrpSpPr>
          <p:grpSpPr>
            <a:xfrm>
              <a:off x="7081997" y="86271"/>
              <a:ext cx="318358" cy="284811"/>
              <a:chOff x="7077234" y="158271"/>
              <a:chExt cx="318358" cy="284811"/>
            </a:xfrm>
          </p:grpSpPr>
          <p:sp>
            <p:nvSpPr>
              <p:cNvPr id="25" name="Rectángulo redondeado 24"/>
              <p:cNvSpPr/>
              <p:nvPr/>
            </p:nvSpPr>
            <p:spPr>
              <a:xfrm>
                <a:off x="7110413" y="262510"/>
                <a:ext cx="252000" cy="180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riángulo isósceles 25"/>
              <p:cNvSpPr/>
              <p:nvPr/>
            </p:nvSpPr>
            <p:spPr>
              <a:xfrm>
                <a:off x="7110413" y="202743"/>
                <a:ext cx="252000" cy="72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dondear rectángulo de esquina del mismo lado 26"/>
              <p:cNvSpPr/>
              <p:nvPr/>
            </p:nvSpPr>
            <p:spPr>
              <a:xfrm>
                <a:off x="7200413" y="335082"/>
                <a:ext cx="72000" cy="1080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p:cNvCxnSpPr/>
              <p:nvPr/>
            </p:nvCxnSpPr>
            <p:spPr>
              <a:xfrm flipV="1">
                <a:off x="7077234" y="159809"/>
                <a:ext cx="159179"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flipV="1">
                <a:off x="7236414" y="159809"/>
                <a:ext cx="159178"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ángulo redondeado 29"/>
              <p:cNvSpPr/>
              <p:nvPr/>
            </p:nvSpPr>
            <p:spPr>
              <a:xfrm>
                <a:off x="7293143" y="158271"/>
                <a:ext cx="45719" cy="54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4" name="CuadroTexto 23">
              <a:hlinkClick r:id="rId4" action="ppaction://hlinksldjump"/>
            </p:cNvPr>
            <p:cNvSpPr txBox="1"/>
            <p:nvPr/>
          </p:nvSpPr>
          <p:spPr>
            <a:xfrm>
              <a:off x="7109731" y="86271"/>
              <a:ext cx="262892" cy="430887"/>
            </a:xfrm>
            <a:prstGeom prst="rect">
              <a:avLst/>
            </a:prstGeom>
            <a:noFill/>
          </p:spPr>
          <p:txBody>
            <a:bodyPr wrap="none" lIns="0" tIns="0" rIns="0" bIns="0" rtlCol="0">
              <a:spAutoFit/>
            </a:bodyPr>
            <a:lstStyle/>
            <a:p>
              <a:endParaRPr lang="es-ES" sz="700" dirty="0" smtClean="0">
                <a:solidFill>
                  <a:srgbClr val="0070C0"/>
                </a:solidFill>
              </a:endParaRPr>
            </a:p>
            <a:p>
              <a:endParaRPr lang="es-ES" sz="700" dirty="0">
                <a:solidFill>
                  <a:srgbClr val="0070C0"/>
                </a:solidFill>
              </a:endParaRPr>
            </a:p>
            <a:p>
              <a:endParaRPr lang="es-ES" sz="700" dirty="0" smtClean="0">
                <a:solidFill>
                  <a:srgbClr val="0070C0"/>
                </a:solidFill>
              </a:endParaRPr>
            </a:p>
            <a:p>
              <a:r>
                <a:rPr lang="es-ES" sz="700" dirty="0" smtClean="0">
                  <a:solidFill>
                    <a:srgbClr val="0070C0"/>
                  </a:solidFill>
                </a:rPr>
                <a:t>INICIO</a:t>
              </a:r>
              <a:endParaRPr lang="es-ES" sz="700" dirty="0">
                <a:solidFill>
                  <a:srgbClr val="0070C0"/>
                </a:solidFill>
              </a:endParaRPr>
            </a:p>
          </p:txBody>
        </p:sp>
      </p:grpSp>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272" y="556572"/>
            <a:ext cx="273600" cy="288000"/>
          </a:xfrm>
          <a:prstGeom prst="rect">
            <a:avLst/>
          </a:prstGeom>
        </p:spPr>
      </p:pic>
    </p:spTree>
    <p:extLst>
      <p:ext uri="{BB962C8B-B14F-4D97-AF65-F5344CB8AC3E}">
        <p14:creationId xmlns:p14="http://schemas.microsoft.com/office/powerpoint/2010/main" val="3375324363"/>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18" Type="http://schemas.openxmlformats.org/officeDocument/2006/relationships/slide" Target="slide54.xml"/><Relationship Id="rId26" Type="http://schemas.openxmlformats.org/officeDocument/2006/relationships/slide" Target="slide83.xml"/><Relationship Id="rId3" Type="http://schemas.openxmlformats.org/officeDocument/2006/relationships/slide" Target="slide9.xml"/><Relationship Id="rId21" Type="http://schemas.openxmlformats.org/officeDocument/2006/relationships/slide" Target="slide60.xml"/><Relationship Id="rId7" Type="http://schemas.openxmlformats.org/officeDocument/2006/relationships/slide" Target="slide24.xml"/><Relationship Id="rId12" Type="http://schemas.openxmlformats.org/officeDocument/2006/relationships/slide" Target="slide38.xml"/><Relationship Id="rId17" Type="http://schemas.openxmlformats.org/officeDocument/2006/relationships/slide" Target="slide51.xml"/><Relationship Id="rId25" Type="http://schemas.openxmlformats.org/officeDocument/2006/relationships/slide" Target="slide81.xml"/><Relationship Id="rId2" Type="http://schemas.openxmlformats.org/officeDocument/2006/relationships/slide" Target="slide3.xml"/><Relationship Id="rId16" Type="http://schemas.openxmlformats.org/officeDocument/2006/relationships/slide" Target="slide50.xml"/><Relationship Id="rId20" Type="http://schemas.openxmlformats.org/officeDocument/2006/relationships/slide" Target="slide58.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34.xml"/><Relationship Id="rId24" Type="http://schemas.openxmlformats.org/officeDocument/2006/relationships/slide" Target="slide78.xml"/><Relationship Id="rId5" Type="http://schemas.openxmlformats.org/officeDocument/2006/relationships/slide" Target="slide21.xml"/><Relationship Id="rId15" Type="http://schemas.openxmlformats.org/officeDocument/2006/relationships/slide" Target="slide49.xml"/><Relationship Id="rId23" Type="http://schemas.openxmlformats.org/officeDocument/2006/relationships/slide" Target="slide73.xml"/><Relationship Id="rId28" Type="http://schemas.openxmlformats.org/officeDocument/2006/relationships/slide" Target="slide85.xml"/><Relationship Id="rId10" Type="http://schemas.openxmlformats.org/officeDocument/2006/relationships/slide" Target="slide32.xml"/><Relationship Id="rId19" Type="http://schemas.openxmlformats.org/officeDocument/2006/relationships/slide" Target="slide57.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40.xml"/><Relationship Id="rId22" Type="http://schemas.openxmlformats.org/officeDocument/2006/relationships/slide" Target="slide62.xml"/><Relationship Id="rId27" Type="http://schemas.openxmlformats.org/officeDocument/2006/relationships/slide" Target="slide8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5.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4.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27.jp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phet.colorado.edu/sims/html/geometric-optics/latest/geometric-optics_en.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 Id="rId5" Type="http://schemas.openxmlformats.org/officeDocument/2006/relationships/image" Target="../media/image48.gif"/><Relationship Id="rId4" Type="http://schemas.openxmlformats.org/officeDocument/2006/relationships/image" Target="../media/image47.gif"/></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phet.colorado.edu/sims/html/geometric-optics/latest/geometric-optics_en.html" TargetMode="External"/><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01.png"/><Relationship Id="rId7" Type="http://schemas.openxmlformats.org/officeDocument/2006/relationships/image" Target="../media/image11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1.png"/><Relationship Id="rId4" Type="http://schemas.openxmlformats.org/officeDocument/2006/relationships/image" Target="../media/image109.png"/><Relationship Id="rId9" Type="http://schemas.openxmlformats.org/officeDocument/2006/relationships/image" Target="../media/image117.png"/></Relationships>
</file>

<file path=ppt/slides/_rels/slide6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6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1030.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82.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3.xml.rels><?xml version="1.0" encoding="UTF-8" standalone="yes"?>
<Relationships xmlns="http://schemas.openxmlformats.org/package/2006/relationships"><Relationship Id="rId3" Type="http://schemas.openxmlformats.org/officeDocument/2006/relationships/image" Target="../media/image1180.png"/><Relationship Id="rId2" Type="http://schemas.openxmlformats.org/officeDocument/2006/relationships/image" Target="../media/image94.jp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12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r="9812"/>
          <a:stretch/>
        </p:blipFill>
        <p:spPr>
          <a:xfrm>
            <a:off x="0" y="1422778"/>
            <a:ext cx="5268038" cy="3285700"/>
          </a:xfrm>
          <a:prstGeom prst="rect">
            <a:avLst/>
          </a:prstGeom>
        </p:spPr>
      </p:pic>
      <p:sp>
        <p:nvSpPr>
          <p:cNvPr id="4" name="Triángulo rectángulo 3"/>
          <p:cNvSpPr/>
          <p:nvPr/>
        </p:nvSpPr>
        <p:spPr>
          <a:xfrm flipV="1">
            <a:off x="0" y="-1"/>
            <a:ext cx="2838734" cy="469483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a:off x="1978925" y="0"/>
            <a:ext cx="1719617" cy="141936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0" y="6509982"/>
            <a:ext cx="9144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0" y="441847"/>
            <a:ext cx="2232736" cy="830997"/>
          </a:xfrm>
          <a:prstGeom prst="rect">
            <a:avLst/>
          </a:prstGeom>
          <a:noFill/>
        </p:spPr>
        <p:txBody>
          <a:bodyPr wrap="square" rtlCol="0">
            <a:spAutoFit/>
          </a:bodyPr>
          <a:lstStyle/>
          <a:p>
            <a:r>
              <a:rPr lang="es-ES" sz="4800" b="1" dirty="0" smtClean="0">
                <a:solidFill>
                  <a:schemeClr val="bg1"/>
                </a:solidFill>
              </a:rPr>
              <a:t>FÍSICA</a:t>
            </a:r>
            <a:endParaRPr lang="es-ES" sz="4800" b="1" dirty="0">
              <a:solidFill>
                <a:schemeClr val="bg1"/>
              </a:solidFill>
            </a:endParaRPr>
          </a:p>
        </p:txBody>
      </p:sp>
      <p:sp>
        <p:nvSpPr>
          <p:cNvPr id="9" name="CuadroTexto 8"/>
          <p:cNvSpPr txBox="1"/>
          <p:nvPr/>
        </p:nvSpPr>
        <p:spPr>
          <a:xfrm>
            <a:off x="0" y="1202711"/>
            <a:ext cx="1987266" cy="523220"/>
          </a:xfrm>
          <a:prstGeom prst="rect">
            <a:avLst/>
          </a:prstGeom>
          <a:noFill/>
        </p:spPr>
        <p:txBody>
          <a:bodyPr wrap="square" rtlCol="0">
            <a:spAutoFit/>
          </a:bodyPr>
          <a:lstStyle/>
          <a:p>
            <a:r>
              <a:rPr lang="es-ES" sz="2800" b="1" dirty="0" smtClean="0">
                <a:solidFill>
                  <a:schemeClr val="bg1"/>
                </a:solidFill>
              </a:rPr>
              <a:t>2º CURSO</a:t>
            </a:r>
            <a:endParaRPr lang="es-ES" sz="2800" b="1" dirty="0">
              <a:solidFill>
                <a:schemeClr val="bg1"/>
              </a:solidFill>
            </a:endParaRPr>
          </a:p>
        </p:txBody>
      </p:sp>
      <p:sp>
        <p:nvSpPr>
          <p:cNvPr id="16" name="CuadroTexto 15"/>
          <p:cNvSpPr txBox="1"/>
          <p:nvPr/>
        </p:nvSpPr>
        <p:spPr>
          <a:xfrm>
            <a:off x="3712192" y="682388"/>
            <a:ext cx="5431808" cy="307777"/>
          </a:xfrm>
          <a:prstGeom prst="rect">
            <a:avLst/>
          </a:prstGeom>
          <a:noFill/>
        </p:spPr>
        <p:txBody>
          <a:bodyPr wrap="square" lIns="0" tIns="0" rIns="0" bIns="0" rtlCol="0">
            <a:spAutoFit/>
          </a:bodyPr>
          <a:lstStyle/>
          <a:p>
            <a:r>
              <a:rPr lang="es-ES" sz="2000" b="1" dirty="0" smtClean="0"/>
              <a:t>BLOQUE </a:t>
            </a:r>
            <a:r>
              <a:rPr lang="es-ES" sz="2000" b="1" dirty="0"/>
              <a:t>3</a:t>
            </a:r>
            <a:r>
              <a:rPr lang="es-ES" sz="2000" b="1" dirty="0" smtClean="0"/>
              <a:t>: </a:t>
            </a:r>
            <a:r>
              <a:rPr lang="es-ES" sz="2000" b="1" dirty="0" smtClean="0">
                <a:solidFill>
                  <a:srgbClr val="0070C0"/>
                </a:solidFill>
              </a:rPr>
              <a:t>VIBRACIONES Y ONDAS</a:t>
            </a:r>
            <a:endParaRPr lang="es-ES" sz="2000" b="1" dirty="0">
              <a:solidFill>
                <a:srgbClr val="0070C0"/>
              </a:solidFill>
            </a:endParaRPr>
          </a:p>
        </p:txBody>
      </p:sp>
      <p:sp>
        <p:nvSpPr>
          <p:cNvPr id="18" name="CuadroTexto 17"/>
          <p:cNvSpPr txBox="1"/>
          <p:nvPr/>
        </p:nvSpPr>
        <p:spPr>
          <a:xfrm>
            <a:off x="136476" y="4986740"/>
            <a:ext cx="8829723" cy="1200329"/>
          </a:xfrm>
          <a:prstGeom prst="rect">
            <a:avLst/>
          </a:prstGeom>
          <a:noFill/>
        </p:spPr>
        <p:txBody>
          <a:bodyPr wrap="square" rtlCol="0">
            <a:spAutoFit/>
          </a:bodyPr>
          <a:lstStyle/>
          <a:p>
            <a:pPr algn="just"/>
            <a:r>
              <a:rPr lang="es-ES" dirty="0">
                <a:solidFill>
                  <a:schemeClr val="bg1">
                    <a:lumMod val="50000"/>
                  </a:schemeClr>
                </a:solidFill>
              </a:rPr>
              <a:t>El estudio de la Óptica Geométrica, se restringe al marco de la aproximación paraxial.</a:t>
            </a:r>
          </a:p>
          <a:p>
            <a:pPr algn="just"/>
            <a:r>
              <a:rPr lang="es-ES" dirty="0">
                <a:solidFill>
                  <a:schemeClr val="bg1">
                    <a:lumMod val="50000"/>
                  </a:schemeClr>
                </a:solidFill>
              </a:rPr>
              <a:t>Las ecuaciones de los sistemas ópticos se presentan desde un punto de vista operativo, para proporcionar al alumnado una herramienta de análisis de sistemas ópticos complejos.</a:t>
            </a:r>
          </a:p>
        </p:txBody>
      </p:sp>
      <p:sp>
        <p:nvSpPr>
          <p:cNvPr id="19" name="CuadroTexto 18"/>
          <p:cNvSpPr txBox="1"/>
          <p:nvPr/>
        </p:nvSpPr>
        <p:spPr>
          <a:xfrm>
            <a:off x="6997700" y="6519446"/>
            <a:ext cx="2146300" cy="307777"/>
          </a:xfrm>
          <a:prstGeom prst="rect">
            <a:avLst/>
          </a:prstGeom>
          <a:noFill/>
        </p:spPr>
        <p:txBody>
          <a:bodyPr wrap="square" rtlCol="0">
            <a:spAutoFit/>
          </a:bodyPr>
          <a:lstStyle/>
          <a:p>
            <a:r>
              <a:rPr lang="es-ES" sz="1400" dirty="0" smtClean="0">
                <a:solidFill>
                  <a:schemeClr val="bg1"/>
                </a:solidFill>
              </a:rPr>
              <a:t>Rafael Artacho Cañadas</a:t>
            </a:r>
            <a:endParaRPr lang="es-ES" sz="1400" dirty="0">
              <a:solidFill>
                <a:schemeClr val="bg1"/>
              </a:solidFill>
            </a:endParaRPr>
          </a:p>
        </p:txBody>
      </p:sp>
      <p:sp>
        <p:nvSpPr>
          <p:cNvPr id="3" name="Rectángulo 2"/>
          <p:cNvSpPr/>
          <p:nvPr/>
        </p:nvSpPr>
        <p:spPr>
          <a:xfrm>
            <a:off x="3690598" y="978806"/>
            <a:ext cx="5453402" cy="369332"/>
          </a:xfrm>
          <a:prstGeom prst="rect">
            <a:avLst/>
          </a:prstGeom>
        </p:spPr>
        <p:txBody>
          <a:bodyPr wrap="square" lIns="0" tIns="0" rIns="0" bIns="0">
            <a:spAutoFit/>
          </a:bodyPr>
          <a:lstStyle/>
          <a:p>
            <a:r>
              <a:rPr lang="es-ES" sz="2400" b="1" dirty="0" smtClean="0">
                <a:solidFill>
                  <a:srgbClr val="00B0F0"/>
                </a:solidFill>
              </a:rPr>
              <a:t>09. ÓPTICA GEOMÉTRICA</a:t>
            </a:r>
            <a:endParaRPr lang="es-ES" sz="2400" b="1" dirty="0">
              <a:solidFill>
                <a:srgbClr val="00B0F0"/>
              </a:solidFill>
            </a:endParaRPr>
          </a:p>
        </p:txBody>
      </p:sp>
      <p:pic>
        <p:nvPicPr>
          <p:cNvPr id="17" name="Imagen 16"/>
          <p:cNvPicPr>
            <a:picLocks noChangeAspect="1"/>
          </p:cNvPicPr>
          <p:nvPr/>
        </p:nvPicPr>
        <p:blipFill rotWithShape="1">
          <a:blip r:embed="rId3"/>
          <a:srcRect r="2983"/>
          <a:stretch/>
        </p:blipFill>
        <p:spPr>
          <a:xfrm>
            <a:off x="5279923" y="1423782"/>
            <a:ext cx="3853162" cy="328680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31" y="1725931"/>
            <a:ext cx="643553" cy="643553"/>
          </a:xfrm>
          <a:prstGeom prst="rect">
            <a:avLst/>
          </a:prstGeom>
        </p:spPr>
      </p:pic>
    </p:spTree>
    <p:extLst>
      <p:ext uri="{BB962C8B-B14F-4D97-AF65-F5344CB8AC3E}">
        <p14:creationId xmlns:p14="http://schemas.microsoft.com/office/powerpoint/2010/main" val="1172257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1.2. Elementos</a:t>
            </a:r>
            <a:endParaRPr lang="es-ES" b="1" dirty="0">
              <a:solidFill>
                <a:srgbClr val="002060"/>
              </a:solidFill>
            </a:endParaRPr>
          </a:p>
        </p:txBody>
      </p:sp>
      <p:sp>
        <p:nvSpPr>
          <p:cNvPr id="48" name="CuadroTexto 4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Objeto</a:t>
            </a:r>
            <a:endParaRPr lang="es-ES" dirty="0">
              <a:solidFill>
                <a:srgbClr val="00B0F0"/>
              </a:solidFill>
            </a:endParaRPr>
          </a:p>
        </p:txBody>
      </p:sp>
      <p:sp>
        <p:nvSpPr>
          <p:cNvPr id="2" name="Rectángulo 1"/>
          <p:cNvSpPr/>
          <p:nvPr/>
        </p:nvSpPr>
        <p:spPr>
          <a:xfrm>
            <a:off x="546100" y="1757546"/>
            <a:ext cx="8356600" cy="1077218"/>
          </a:xfrm>
          <a:prstGeom prst="rect">
            <a:avLst/>
          </a:prstGeom>
        </p:spPr>
        <p:txBody>
          <a:bodyPr wrap="square">
            <a:spAutoFit/>
          </a:bodyPr>
          <a:lstStyle/>
          <a:p>
            <a:pPr algn="just"/>
            <a:r>
              <a:rPr lang="es-ES" sz="1600" dirty="0"/>
              <a:t>En óptica geométrica llamamos objeto a cualquier fuente de la que proceden los rayos, bien sea por luz propia o reflejada. Los objetos pueden ser </a:t>
            </a:r>
            <a:r>
              <a:rPr lang="es-ES" sz="1600" b="1" dirty="0"/>
              <a:t>puntuales</a:t>
            </a:r>
            <a:r>
              <a:rPr lang="es-ES" sz="1600" dirty="0"/>
              <a:t>, cuando se supone todo su volumen concentrado en un único punto o </a:t>
            </a:r>
            <a:r>
              <a:rPr lang="es-ES" sz="1600" b="1" dirty="0"/>
              <a:t>no puntuales</a:t>
            </a:r>
            <a:r>
              <a:rPr lang="es-ES" sz="1600" dirty="0"/>
              <a:t>. En este último caso, cada punto de la superficie puede ser considerado en sí mismo una fuente puntual de rayos.</a:t>
            </a:r>
          </a:p>
        </p:txBody>
      </p:sp>
      <p:sp>
        <p:nvSpPr>
          <p:cNvPr id="49" name="CuadroTexto 48"/>
          <p:cNvSpPr txBox="1"/>
          <p:nvPr/>
        </p:nvSpPr>
        <p:spPr>
          <a:xfrm>
            <a:off x="334156" y="296423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Dioptrio</a:t>
            </a:r>
            <a:endParaRPr lang="es-ES" dirty="0">
              <a:solidFill>
                <a:srgbClr val="00B0F0"/>
              </a:solidFill>
            </a:endParaRPr>
          </a:p>
        </p:txBody>
      </p:sp>
      <p:sp>
        <p:nvSpPr>
          <p:cNvPr id="3" name="Rectángulo 2"/>
          <p:cNvSpPr/>
          <p:nvPr/>
        </p:nvSpPr>
        <p:spPr>
          <a:xfrm>
            <a:off x="546100" y="3329176"/>
            <a:ext cx="8223083" cy="1323439"/>
          </a:xfrm>
          <a:prstGeom prst="rect">
            <a:avLst/>
          </a:prstGeom>
        </p:spPr>
        <p:txBody>
          <a:bodyPr wrap="square">
            <a:spAutoFit/>
          </a:bodyPr>
          <a:lstStyle/>
          <a:p>
            <a:pPr algn="just"/>
            <a:r>
              <a:rPr lang="es-ES" sz="1600" dirty="0"/>
              <a:t>Es una superficie que separa dos medios transparentes de distinto índice de refracción. El dioptrio </a:t>
            </a:r>
            <a:r>
              <a:rPr lang="es-ES" sz="1600" i="1" dirty="0">
                <a:solidFill>
                  <a:srgbClr val="00B0F0"/>
                </a:solidFill>
              </a:rPr>
              <a:t>refracta la luz </a:t>
            </a:r>
            <a:r>
              <a:rPr lang="es-ES" sz="1600" dirty="0"/>
              <a:t>haciendo que los rayos varíen su trayectoria. Según su forma se distinguen:</a:t>
            </a:r>
          </a:p>
          <a:p>
            <a:pPr marL="177800" indent="-177800" algn="just">
              <a:buFont typeface="Arial" panose="020B0604020202020204" pitchFamily="34" charset="0"/>
              <a:buChar char="•"/>
            </a:pPr>
            <a:r>
              <a:rPr lang="es-ES" sz="1600" dirty="0" smtClean="0"/>
              <a:t>Dioptrios esféricos</a:t>
            </a:r>
          </a:p>
          <a:p>
            <a:pPr marL="177800" indent="-177800" algn="just">
              <a:buFont typeface="Arial" panose="020B0604020202020204" pitchFamily="34" charset="0"/>
              <a:buChar char="•"/>
            </a:pPr>
            <a:r>
              <a:rPr lang="es-ES" sz="1600" dirty="0" smtClean="0"/>
              <a:t>Dioptrios </a:t>
            </a:r>
            <a:r>
              <a:rPr lang="es-ES" sz="1600" dirty="0"/>
              <a:t>planos</a:t>
            </a:r>
          </a:p>
        </p:txBody>
      </p:sp>
      <p:sp>
        <p:nvSpPr>
          <p:cNvPr id="50" name="CuadroTexto 49"/>
          <p:cNvSpPr txBox="1"/>
          <p:nvPr/>
        </p:nvSpPr>
        <p:spPr>
          <a:xfrm>
            <a:off x="325413" y="4791449"/>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Espejo</a:t>
            </a:r>
            <a:endParaRPr lang="es-ES" dirty="0">
              <a:solidFill>
                <a:srgbClr val="00B0F0"/>
              </a:solidFill>
            </a:endParaRPr>
          </a:p>
        </p:txBody>
      </p:sp>
      <p:sp>
        <p:nvSpPr>
          <p:cNvPr id="51" name="Rectángulo 50"/>
          <p:cNvSpPr/>
          <p:nvPr/>
        </p:nvSpPr>
        <p:spPr>
          <a:xfrm>
            <a:off x="523260" y="5197827"/>
            <a:ext cx="8223083" cy="1323439"/>
          </a:xfrm>
          <a:prstGeom prst="rect">
            <a:avLst/>
          </a:prstGeom>
        </p:spPr>
        <p:txBody>
          <a:bodyPr wrap="square">
            <a:spAutoFit/>
          </a:bodyPr>
          <a:lstStyle/>
          <a:p>
            <a:pPr algn="just"/>
            <a:r>
              <a:rPr lang="es-ES" sz="1600" dirty="0"/>
              <a:t>Es una superficie lisa y pulimentada que refleja todos los rayos que llegan a ella. El espejo </a:t>
            </a:r>
            <a:r>
              <a:rPr lang="es-ES" sz="1600" i="1" dirty="0">
                <a:solidFill>
                  <a:srgbClr val="00B0F0"/>
                </a:solidFill>
              </a:rPr>
              <a:t>refleja la luz </a:t>
            </a:r>
            <a:r>
              <a:rPr lang="es-ES" sz="1600" dirty="0"/>
              <a:t>haciendo que los rayos varíen su trayectoria. Según su forma se distinguen:</a:t>
            </a:r>
            <a:endParaRPr lang="es-ES" sz="1600" dirty="0" smtClean="0"/>
          </a:p>
          <a:p>
            <a:pPr marL="177800" indent="-177800" algn="just">
              <a:buFont typeface="Arial" panose="020B0604020202020204" pitchFamily="34" charset="0"/>
              <a:buChar char="•"/>
            </a:pPr>
            <a:r>
              <a:rPr lang="es-ES" sz="1600" dirty="0"/>
              <a:t>E</a:t>
            </a:r>
            <a:r>
              <a:rPr lang="es-ES" sz="1600" dirty="0" smtClean="0"/>
              <a:t>spejos esféricos</a:t>
            </a:r>
          </a:p>
          <a:p>
            <a:pPr marL="177800" indent="-177800" algn="just">
              <a:buFont typeface="Arial" panose="020B0604020202020204" pitchFamily="34" charset="0"/>
              <a:buChar char="•"/>
            </a:pPr>
            <a:r>
              <a:rPr lang="es-ES" sz="1600" dirty="0"/>
              <a:t>E</a:t>
            </a:r>
            <a:r>
              <a:rPr lang="es-ES" sz="1600" dirty="0" smtClean="0"/>
              <a:t>spejos </a:t>
            </a:r>
            <a:r>
              <a:rPr lang="es-ES" sz="1600" dirty="0"/>
              <a:t>planos</a:t>
            </a:r>
          </a:p>
        </p:txBody>
      </p:sp>
    </p:spTree>
    <p:extLst>
      <p:ext uri="{BB962C8B-B14F-4D97-AF65-F5344CB8AC3E}">
        <p14:creationId xmlns:p14="http://schemas.microsoft.com/office/powerpoint/2010/main" val="253834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1.2. </a:t>
            </a:r>
            <a:r>
              <a:rPr lang="es-ES" b="1" dirty="0">
                <a:solidFill>
                  <a:srgbClr val="002060"/>
                </a:solidFill>
              </a:rPr>
              <a:t>E</a:t>
            </a:r>
            <a:r>
              <a:rPr lang="es-ES" b="1" dirty="0" smtClean="0">
                <a:solidFill>
                  <a:srgbClr val="002060"/>
                </a:solidFill>
              </a:rPr>
              <a:t>lementos</a:t>
            </a:r>
            <a:endParaRPr lang="es-ES" b="1" dirty="0">
              <a:solidFill>
                <a:srgbClr val="002060"/>
              </a:solidFill>
            </a:endParaRPr>
          </a:p>
        </p:txBody>
      </p:sp>
      <p:sp>
        <p:nvSpPr>
          <p:cNvPr id="48" name="CuadroTexto 4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Centro de curvatura</a:t>
            </a:r>
            <a:endParaRPr lang="es-ES" dirty="0">
              <a:solidFill>
                <a:srgbClr val="00B0F0"/>
              </a:solidFill>
            </a:endParaRPr>
          </a:p>
        </p:txBody>
      </p:sp>
      <p:sp>
        <p:nvSpPr>
          <p:cNvPr id="2" name="Rectángulo 1"/>
          <p:cNvSpPr/>
          <p:nvPr/>
        </p:nvSpPr>
        <p:spPr>
          <a:xfrm>
            <a:off x="546100" y="1757546"/>
            <a:ext cx="8356600" cy="830997"/>
          </a:xfrm>
          <a:prstGeom prst="rect">
            <a:avLst/>
          </a:prstGeom>
        </p:spPr>
        <p:txBody>
          <a:bodyPr wrap="square">
            <a:spAutoFit/>
          </a:bodyPr>
          <a:lstStyle/>
          <a:p>
            <a:pPr algn="just"/>
            <a:r>
              <a:rPr lang="es-ES" sz="1600" dirty="0"/>
              <a:t>Es el centro geométrico de la superficie esférica a la que pertenece el dioptrio o el espejo. En el caso de los dioptrios y espejos planos, se considera situado en el infinito. Solemos designarlo por la letra </a:t>
            </a:r>
            <a:r>
              <a:rPr lang="es-ES" sz="1600" i="1" dirty="0">
                <a:solidFill>
                  <a:srgbClr val="00B0F0"/>
                </a:solidFill>
              </a:rPr>
              <a:t>C</a:t>
            </a:r>
            <a:r>
              <a:rPr lang="es-ES" sz="1600" dirty="0"/>
              <a:t>.</a:t>
            </a:r>
          </a:p>
        </p:txBody>
      </p:sp>
      <p:sp>
        <p:nvSpPr>
          <p:cNvPr id="49" name="CuadroTexto 48"/>
          <p:cNvSpPr txBox="1"/>
          <p:nvPr/>
        </p:nvSpPr>
        <p:spPr>
          <a:xfrm>
            <a:off x="334156" y="268483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Radio curvatura</a:t>
            </a:r>
            <a:endParaRPr lang="es-ES" dirty="0">
              <a:solidFill>
                <a:srgbClr val="00B0F0"/>
              </a:solidFill>
            </a:endParaRPr>
          </a:p>
        </p:txBody>
      </p:sp>
      <p:sp>
        <p:nvSpPr>
          <p:cNvPr id="3" name="Rectángulo 2"/>
          <p:cNvSpPr/>
          <p:nvPr/>
        </p:nvSpPr>
        <p:spPr>
          <a:xfrm>
            <a:off x="514517" y="3091215"/>
            <a:ext cx="8223083" cy="584775"/>
          </a:xfrm>
          <a:prstGeom prst="rect">
            <a:avLst/>
          </a:prstGeom>
        </p:spPr>
        <p:txBody>
          <a:bodyPr wrap="square">
            <a:spAutoFit/>
          </a:bodyPr>
          <a:lstStyle/>
          <a:p>
            <a:pPr algn="just"/>
            <a:r>
              <a:rPr lang="es-ES" sz="1600" dirty="0"/>
              <a:t>Es el radio de la superficie esférica a la que pertenece el dioptrio o espejo. Podemos clasificar las superficies, en función de su curvatura en:</a:t>
            </a:r>
          </a:p>
        </p:txBody>
      </p:sp>
      <p:grpSp>
        <p:nvGrpSpPr>
          <p:cNvPr id="5" name="Grupo 4"/>
          <p:cNvGrpSpPr/>
          <p:nvPr/>
        </p:nvGrpSpPr>
        <p:grpSpPr>
          <a:xfrm>
            <a:off x="943058" y="3713036"/>
            <a:ext cx="3336842" cy="2796972"/>
            <a:chOff x="1387558" y="3753773"/>
            <a:chExt cx="3336842" cy="2796972"/>
          </a:xfrm>
        </p:grpSpPr>
        <p:sp>
          <p:nvSpPr>
            <p:cNvPr id="10" name="Arco 9"/>
            <p:cNvSpPr/>
            <p:nvPr/>
          </p:nvSpPr>
          <p:spPr>
            <a:xfrm>
              <a:off x="2204400" y="3753773"/>
              <a:ext cx="2520000" cy="2520000"/>
            </a:xfrm>
            <a:prstGeom prst="arc">
              <a:avLst>
                <a:gd name="adj1" fmla="val 17214375"/>
                <a:gd name="adj2" fmla="val 4404292"/>
              </a:avLst>
            </a:prstGeom>
            <a:ln w="76200">
              <a:solidFill>
                <a:srgbClr val="66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Arco 10"/>
            <p:cNvSpPr/>
            <p:nvPr/>
          </p:nvSpPr>
          <p:spPr>
            <a:xfrm flipH="1">
              <a:off x="1387558" y="3753773"/>
              <a:ext cx="2520000" cy="2520000"/>
            </a:xfrm>
            <a:prstGeom prst="arc">
              <a:avLst>
                <a:gd name="adj1" fmla="val 17214375"/>
                <a:gd name="adj2" fmla="val 4404292"/>
              </a:avLst>
            </a:prstGeom>
            <a:ln w="76200">
              <a:solidFill>
                <a:srgbClr val="66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 name="CuadroTexto 3"/>
            <p:cNvSpPr txBox="1"/>
            <p:nvPr/>
          </p:nvSpPr>
          <p:spPr>
            <a:xfrm>
              <a:off x="1473164" y="6273746"/>
              <a:ext cx="827471" cy="276999"/>
            </a:xfrm>
            <a:prstGeom prst="rect">
              <a:avLst/>
            </a:prstGeom>
            <a:noFill/>
          </p:spPr>
          <p:txBody>
            <a:bodyPr wrap="none" rtlCol="0">
              <a:spAutoFit/>
            </a:bodyPr>
            <a:lstStyle/>
            <a:p>
              <a:r>
                <a:rPr lang="es-ES" sz="1200" dirty="0" smtClean="0"/>
                <a:t>convexas</a:t>
              </a:r>
              <a:endParaRPr lang="es-ES" sz="1200" dirty="0"/>
            </a:p>
          </p:txBody>
        </p:sp>
        <p:sp>
          <p:nvSpPr>
            <p:cNvPr id="13" name="CuadroTexto 12"/>
            <p:cNvSpPr txBox="1"/>
            <p:nvPr/>
          </p:nvSpPr>
          <p:spPr>
            <a:xfrm>
              <a:off x="3678212" y="6273746"/>
              <a:ext cx="821059" cy="276999"/>
            </a:xfrm>
            <a:prstGeom prst="rect">
              <a:avLst/>
            </a:prstGeom>
            <a:noFill/>
          </p:spPr>
          <p:txBody>
            <a:bodyPr wrap="none" rtlCol="0">
              <a:spAutoFit/>
            </a:bodyPr>
            <a:lstStyle/>
            <a:p>
              <a:r>
                <a:rPr lang="es-ES" sz="1200" dirty="0" smtClean="0"/>
                <a:t>cóncavas</a:t>
              </a:r>
              <a:endParaRPr lang="es-ES" sz="1200" dirty="0"/>
            </a:p>
          </p:txBody>
        </p:sp>
      </p:grpSp>
      <p:sp>
        <p:nvSpPr>
          <p:cNvPr id="6" name="Rectángulo 5"/>
          <p:cNvSpPr/>
          <p:nvPr/>
        </p:nvSpPr>
        <p:spPr>
          <a:xfrm>
            <a:off x="4809052" y="3880773"/>
            <a:ext cx="3928548" cy="1323439"/>
          </a:xfrm>
          <a:prstGeom prst="rect">
            <a:avLst/>
          </a:prstGeom>
        </p:spPr>
        <p:txBody>
          <a:bodyPr wrap="square">
            <a:spAutoFit/>
          </a:bodyPr>
          <a:lstStyle/>
          <a:p>
            <a:pPr algn="just"/>
            <a:r>
              <a:rPr lang="es-ES" sz="1600" dirty="0"/>
              <a:t>Cada una de estas formas se hace corresponder con un determinado signo, positivo o negativo, del radio R. Esto dependerá del </a:t>
            </a:r>
            <a:r>
              <a:rPr lang="es-ES" sz="1600" i="1" dirty="0">
                <a:solidFill>
                  <a:srgbClr val="00B0F0"/>
                </a:solidFill>
              </a:rPr>
              <a:t>criterio de signos </a:t>
            </a:r>
            <a:r>
              <a:rPr lang="es-ES" sz="1600" dirty="0"/>
              <a:t>elegido. Nosotros </a:t>
            </a:r>
            <a:r>
              <a:rPr lang="es-ES" sz="1600" dirty="0" smtClean="0"/>
              <a:t>elegimos el </a:t>
            </a:r>
            <a:r>
              <a:rPr lang="es-ES" sz="1600" dirty="0"/>
              <a:t>criterio </a:t>
            </a:r>
            <a:r>
              <a:rPr lang="es-ES" sz="1600" dirty="0" smtClean="0"/>
              <a:t>DIN:</a:t>
            </a:r>
            <a:endParaRPr lang="es-ES" sz="1600" dirty="0"/>
          </a:p>
        </p:txBody>
      </p:sp>
      <p:graphicFrame>
        <p:nvGraphicFramePr>
          <p:cNvPr id="7" name="Tabla 6"/>
          <p:cNvGraphicFramePr>
            <a:graphicFrameLocks noGrp="1"/>
          </p:cNvGraphicFramePr>
          <p:nvPr>
            <p:extLst>
              <p:ext uri="{D42A27DB-BD31-4B8C-83A1-F6EECF244321}">
                <p14:modId xmlns:p14="http://schemas.microsoft.com/office/powerpoint/2010/main" val="2567400107"/>
              </p:ext>
            </p:extLst>
          </p:nvPr>
        </p:nvGraphicFramePr>
        <p:xfrm>
          <a:off x="4872219" y="5305800"/>
          <a:ext cx="3865380" cy="1112520"/>
        </p:xfrm>
        <a:graphic>
          <a:graphicData uri="http://schemas.openxmlformats.org/drawingml/2006/table">
            <a:tbl>
              <a:tblPr firstRow="1" bandRow="1">
                <a:tableStyleId>{5C22544A-7EE6-4342-B048-85BDC9FD1C3A}</a:tableStyleId>
              </a:tblPr>
              <a:tblGrid>
                <a:gridCol w="1288460">
                  <a:extLst>
                    <a:ext uri="{9D8B030D-6E8A-4147-A177-3AD203B41FA5}">
                      <a16:colId xmlns:a16="http://schemas.microsoft.com/office/drawing/2014/main" val="2413860917"/>
                    </a:ext>
                  </a:extLst>
                </a:gridCol>
                <a:gridCol w="1288460">
                  <a:extLst>
                    <a:ext uri="{9D8B030D-6E8A-4147-A177-3AD203B41FA5}">
                      <a16:colId xmlns:a16="http://schemas.microsoft.com/office/drawing/2014/main" val="1341576766"/>
                    </a:ext>
                  </a:extLst>
                </a:gridCol>
                <a:gridCol w="1288460">
                  <a:extLst>
                    <a:ext uri="{9D8B030D-6E8A-4147-A177-3AD203B41FA5}">
                      <a16:colId xmlns:a16="http://schemas.microsoft.com/office/drawing/2014/main" val="3400644921"/>
                    </a:ext>
                  </a:extLst>
                </a:gridCol>
              </a:tblGrid>
              <a:tr h="370840">
                <a:tc>
                  <a:txBody>
                    <a:bodyPr/>
                    <a:lstStyle/>
                    <a:p>
                      <a:endParaRPr lang="es-ES" sz="1600" dirty="0"/>
                    </a:p>
                  </a:txBody>
                  <a:tcPr/>
                </a:tc>
                <a:tc>
                  <a:txBody>
                    <a:bodyPr/>
                    <a:lstStyle/>
                    <a:p>
                      <a:pPr algn="ctr"/>
                      <a:r>
                        <a:rPr lang="es-ES" sz="1600" dirty="0" smtClean="0"/>
                        <a:t>convexo</a:t>
                      </a:r>
                      <a:endParaRPr lang="es-ES" sz="1600" dirty="0"/>
                    </a:p>
                  </a:txBody>
                  <a:tcPr/>
                </a:tc>
                <a:tc>
                  <a:txBody>
                    <a:bodyPr/>
                    <a:lstStyle/>
                    <a:p>
                      <a:pPr algn="ctr"/>
                      <a:r>
                        <a:rPr lang="es-ES" sz="1600" dirty="0" smtClean="0"/>
                        <a:t>cóncavo</a:t>
                      </a:r>
                      <a:endParaRPr lang="es-ES" sz="1600" dirty="0"/>
                    </a:p>
                  </a:txBody>
                  <a:tcPr/>
                </a:tc>
                <a:extLst>
                  <a:ext uri="{0D108BD9-81ED-4DB2-BD59-A6C34878D82A}">
                    <a16:rowId xmlns:a16="http://schemas.microsoft.com/office/drawing/2014/main" val="2331474659"/>
                  </a:ext>
                </a:extLst>
              </a:tr>
              <a:tr h="370840">
                <a:tc>
                  <a:txBody>
                    <a:bodyPr/>
                    <a:lstStyle/>
                    <a:p>
                      <a:r>
                        <a:rPr lang="es-ES" sz="1600" dirty="0" smtClean="0"/>
                        <a:t>Dioptrio</a:t>
                      </a:r>
                      <a:endParaRPr lang="es-ES" sz="1600" dirty="0"/>
                    </a:p>
                  </a:txBody>
                  <a:tcPr/>
                </a:tc>
                <a:tc>
                  <a:txBody>
                    <a:bodyPr/>
                    <a:lstStyle/>
                    <a:p>
                      <a:pPr algn="ctr"/>
                      <a:r>
                        <a:rPr lang="es-ES" sz="1600" dirty="0" smtClean="0"/>
                        <a:t>R &gt; 0</a:t>
                      </a:r>
                      <a:endParaRPr lang="es-ES" sz="1600" dirty="0"/>
                    </a:p>
                  </a:txBody>
                  <a:tcPr/>
                </a:tc>
                <a:tc>
                  <a:txBody>
                    <a:bodyPr/>
                    <a:lstStyle/>
                    <a:p>
                      <a:pPr algn="ctr"/>
                      <a:r>
                        <a:rPr lang="es-ES" sz="1600" dirty="0" smtClean="0"/>
                        <a:t>R &lt; 0</a:t>
                      </a:r>
                      <a:endParaRPr lang="es-ES" sz="1600" dirty="0"/>
                    </a:p>
                  </a:txBody>
                  <a:tcPr/>
                </a:tc>
                <a:extLst>
                  <a:ext uri="{0D108BD9-81ED-4DB2-BD59-A6C34878D82A}">
                    <a16:rowId xmlns:a16="http://schemas.microsoft.com/office/drawing/2014/main" val="1803695151"/>
                  </a:ext>
                </a:extLst>
              </a:tr>
              <a:tr h="370840">
                <a:tc>
                  <a:txBody>
                    <a:bodyPr/>
                    <a:lstStyle/>
                    <a:p>
                      <a:r>
                        <a:rPr lang="es-ES" sz="1600" dirty="0" smtClean="0"/>
                        <a:t>Espejo</a:t>
                      </a:r>
                      <a:endParaRPr lang="es-ES" sz="1600" dirty="0"/>
                    </a:p>
                  </a:txBody>
                  <a:tcPr/>
                </a:tc>
                <a:tc>
                  <a:txBody>
                    <a:bodyPr/>
                    <a:lstStyle/>
                    <a:p>
                      <a:pPr algn="ctr"/>
                      <a:r>
                        <a:rPr lang="es-ES" sz="1600" dirty="0" smtClean="0"/>
                        <a:t>R &gt; 0</a:t>
                      </a:r>
                      <a:endParaRPr lang="es-ES" sz="1600" dirty="0"/>
                    </a:p>
                  </a:txBody>
                  <a:tcPr/>
                </a:tc>
                <a:tc>
                  <a:txBody>
                    <a:bodyPr/>
                    <a:lstStyle/>
                    <a:p>
                      <a:pPr algn="ctr"/>
                      <a:r>
                        <a:rPr lang="es-ES" sz="1600" dirty="0" smtClean="0"/>
                        <a:t>R &lt; 0</a:t>
                      </a:r>
                      <a:endParaRPr lang="es-ES" sz="1600" dirty="0"/>
                    </a:p>
                  </a:txBody>
                  <a:tcPr/>
                </a:tc>
                <a:extLst>
                  <a:ext uri="{0D108BD9-81ED-4DB2-BD59-A6C34878D82A}">
                    <a16:rowId xmlns:a16="http://schemas.microsoft.com/office/drawing/2014/main" val="52328838"/>
                  </a:ext>
                </a:extLst>
              </a:tr>
            </a:tbl>
          </a:graphicData>
        </a:graphic>
      </p:graphicFrame>
    </p:spTree>
    <p:extLst>
      <p:ext uri="{BB962C8B-B14F-4D97-AF65-F5344CB8AC3E}">
        <p14:creationId xmlns:p14="http://schemas.microsoft.com/office/powerpoint/2010/main" val="4074980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1.2. </a:t>
            </a:r>
            <a:r>
              <a:rPr lang="es-ES" b="1" dirty="0">
                <a:solidFill>
                  <a:srgbClr val="002060"/>
                </a:solidFill>
              </a:rPr>
              <a:t>E</a:t>
            </a:r>
            <a:r>
              <a:rPr lang="es-ES" b="1" dirty="0" smtClean="0">
                <a:solidFill>
                  <a:srgbClr val="002060"/>
                </a:solidFill>
              </a:rPr>
              <a:t>lementos</a:t>
            </a:r>
            <a:endParaRPr lang="es-ES" b="1" dirty="0">
              <a:solidFill>
                <a:srgbClr val="002060"/>
              </a:solidFill>
            </a:endParaRPr>
          </a:p>
        </p:txBody>
      </p:sp>
      <p:sp>
        <p:nvSpPr>
          <p:cNvPr id="48" name="CuadroTexto 4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Sistema óptico</a:t>
            </a:r>
            <a:endParaRPr lang="es-ES" dirty="0">
              <a:solidFill>
                <a:srgbClr val="00B0F0"/>
              </a:solidFill>
            </a:endParaRPr>
          </a:p>
        </p:txBody>
      </p:sp>
      <p:sp>
        <p:nvSpPr>
          <p:cNvPr id="8" name="Rectángulo 7"/>
          <p:cNvSpPr/>
          <p:nvPr/>
        </p:nvSpPr>
        <p:spPr>
          <a:xfrm>
            <a:off x="571499" y="1757546"/>
            <a:ext cx="8166101" cy="2554545"/>
          </a:xfrm>
          <a:prstGeom prst="rect">
            <a:avLst/>
          </a:prstGeom>
        </p:spPr>
        <p:txBody>
          <a:bodyPr wrap="square">
            <a:spAutoFit/>
          </a:bodyPr>
          <a:lstStyle/>
          <a:p>
            <a:pPr algn="just"/>
            <a:r>
              <a:rPr lang="es-ES" sz="1600" dirty="0"/>
              <a:t>Se suele denominar sistema óptico al conjunto de varios dioptrios y espejos. Así, podemos distinguir:</a:t>
            </a:r>
          </a:p>
          <a:p>
            <a:pPr algn="just"/>
            <a:endParaRPr lang="es-ES" sz="800" dirty="0" smtClean="0"/>
          </a:p>
          <a:p>
            <a:pPr marL="185738" indent="-185738" algn="just">
              <a:buFont typeface="Arial" panose="020B0604020202020204" pitchFamily="34" charset="0"/>
              <a:buChar char="•"/>
            </a:pPr>
            <a:r>
              <a:rPr lang="es-ES" sz="1600" b="1" dirty="0" smtClean="0"/>
              <a:t>Dióptricos</a:t>
            </a:r>
            <a:r>
              <a:rPr lang="es-ES" sz="1600" dirty="0"/>
              <a:t>: Si están formados sólo por dioptrios, es decir, superficies refractantes. De ellos, las </a:t>
            </a:r>
            <a:r>
              <a:rPr lang="es-ES" sz="1600" i="1" dirty="0">
                <a:solidFill>
                  <a:srgbClr val="00B0F0"/>
                </a:solidFill>
              </a:rPr>
              <a:t>lentes delgadas </a:t>
            </a:r>
            <a:r>
              <a:rPr lang="es-ES" sz="1600" dirty="0"/>
              <a:t>son los que estudiaremos con más atención</a:t>
            </a:r>
          </a:p>
          <a:p>
            <a:pPr marL="185738" indent="-185738" algn="just">
              <a:buFont typeface="Arial" panose="020B0604020202020204" pitchFamily="34" charset="0"/>
              <a:buChar char="•"/>
            </a:pPr>
            <a:r>
              <a:rPr lang="es-ES" sz="1600" b="1" dirty="0" smtClean="0"/>
              <a:t>Catóptricos</a:t>
            </a:r>
            <a:r>
              <a:rPr lang="es-ES" sz="1600" dirty="0"/>
              <a:t>: Si están formados sólo por espejos, es decir, superficies reflectantes</a:t>
            </a:r>
          </a:p>
          <a:p>
            <a:pPr marL="185738" indent="-185738" algn="just">
              <a:buFont typeface="Arial" panose="020B0604020202020204" pitchFamily="34" charset="0"/>
              <a:buChar char="•"/>
            </a:pPr>
            <a:r>
              <a:rPr lang="es-ES" sz="1600" b="1" dirty="0" smtClean="0"/>
              <a:t>Catadióptricos</a:t>
            </a:r>
            <a:r>
              <a:rPr lang="es-ES" sz="1600" dirty="0"/>
              <a:t>: Si están formados por ambos tipos de superficies</a:t>
            </a:r>
          </a:p>
          <a:p>
            <a:pPr algn="just"/>
            <a:endParaRPr lang="es-ES" sz="800" dirty="0"/>
          </a:p>
          <a:p>
            <a:pPr algn="just"/>
            <a:r>
              <a:rPr lang="es-ES" sz="1600" dirty="0"/>
              <a:t>Estudiaremos principalmente los </a:t>
            </a:r>
            <a:r>
              <a:rPr lang="es-ES" sz="1600" b="1" dirty="0"/>
              <a:t>sistemas ópticos centrados</a:t>
            </a:r>
            <a:r>
              <a:rPr lang="es-ES" sz="1600" dirty="0"/>
              <a:t>, que son aquellos con sus centros de curvatura situados sobre una misma recta llamada eje del sistema o </a:t>
            </a:r>
            <a:r>
              <a:rPr lang="es-ES" sz="1600" dirty="0">
                <a:solidFill>
                  <a:srgbClr val="00B0F0"/>
                </a:solidFill>
              </a:rPr>
              <a:t>eje óptico.</a:t>
            </a:r>
          </a:p>
        </p:txBody>
      </p:sp>
      <p:sp>
        <p:nvSpPr>
          <p:cNvPr id="16" name="CuadroTexto 15"/>
          <p:cNvSpPr txBox="1"/>
          <p:nvPr/>
        </p:nvSpPr>
        <p:spPr>
          <a:xfrm>
            <a:off x="342900" y="442398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Eje óptico</a:t>
            </a:r>
            <a:endParaRPr lang="es-ES" dirty="0">
              <a:solidFill>
                <a:srgbClr val="00B0F0"/>
              </a:solidFill>
            </a:endParaRPr>
          </a:p>
        </p:txBody>
      </p:sp>
      <p:sp>
        <p:nvSpPr>
          <p:cNvPr id="12" name="Rectángulo 11"/>
          <p:cNvSpPr/>
          <p:nvPr/>
        </p:nvSpPr>
        <p:spPr>
          <a:xfrm>
            <a:off x="519303" y="4884692"/>
            <a:ext cx="8166101" cy="584775"/>
          </a:xfrm>
          <a:prstGeom prst="rect">
            <a:avLst/>
          </a:prstGeom>
        </p:spPr>
        <p:txBody>
          <a:bodyPr wrap="square">
            <a:spAutoFit/>
          </a:bodyPr>
          <a:lstStyle/>
          <a:p>
            <a:pPr algn="just"/>
            <a:r>
              <a:rPr lang="es-ES" sz="1600" dirty="0"/>
              <a:t>También llamado </a:t>
            </a:r>
            <a:r>
              <a:rPr lang="es-ES" sz="1600" b="1" dirty="0"/>
              <a:t>eje principal</a:t>
            </a:r>
            <a:r>
              <a:rPr lang="es-ES" sz="1600" dirty="0"/>
              <a:t>, es el eje de simetría en torno al cual se sitúan el/los dioptrio/s y/o el/los espejo/s.</a:t>
            </a:r>
          </a:p>
        </p:txBody>
      </p:sp>
      <p:sp>
        <p:nvSpPr>
          <p:cNvPr id="18" name="CuadroTexto 17"/>
          <p:cNvSpPr txBox="1"/>
          <p:nvPr/>
        </p:nvSpPr>
        <p:spPr>
          <a:xfrm>
            <a:off x="325413" y="5560840"/>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Vértice óptico</a:t>
            </a:r>
            <a:endParaRPr lang="es-ES" dirty="0">
              <a:solidFill>
                <a:srgbClr val="00B0F0"/>
              </a:solidFill>
            </a:endParaRPr>
          </a:p>
        </p:txBody>
      </p:sp>
      <p:sp>
        <p:nvSpPr>
          <p:cNvPr id="14" name="Rectángulo 13"/>
          <p:cNvSpPr/>
          <p:nvPr/>
        </p:nvSpPr>
        <p:spPr>
          <a:xfrm>
            <a:off x="519303" y="5925779"/>
            <a:ext cx="8235784" cy="584775"/>
          </a:xfrm>
          <a:prstGeom prst="rect">
            <a:avLst/>
          </a:prstGeom>
        </p:spPr>
        <p:txBody>
          <a:bodyPr wrap="square">
            <a:spAutoFit/>
          </a:bodyPr>
          <a:lstStyle/>
          <a:p>
            <a:pPr algn="just"/>
            <a:r>
              <a:rPr lang="es-ES" sz="1600" dirty="0"/>
              <a:t>También denominado </a:t>
            </a:r>
            <a:r>
              <a:rPr lang="es-ES" sz="1600" b="1" dirty="0"/>
              <a:t>centro óptico </a:t>
            </a:r>
            <a:r>
              <a:rPr lang="es-ES" sz="1600" dirty="0"/>
              <a:t>o </a:t>
            </a:r>
            <a:r>
              <a:rPr lang="es-ES" sz="1600" b="1" dirty="0"/>
              <a:t>polo</a:t>
            </a:r>
            <a:r>
              <a:rPr lang="es-ES" sz="1600" dirty="0"/>
              <a:t>, es el punto de corte del dioptrio o espejo con el eje óptico. Se suele denotar por la letra </a:t>
            </a:r>
            <a:r>
              <a:rPr lang="es-ES" sz="1600" dirty="0">
                <a:solidFill>
                  <a:srgbClr val="00B0F0"/>
                </a:solidFill>
              </a:rPr>
              <a:t>O</a:t>
            </a:r>
            <a:r>
              <a:rPr lang="es-ES" sz="1600" dirty="0"/>
              <a:t> ya que constituye el origen de coordenadas.</a:t>
            </a:r>
          </a:p>
        </p:txBody>
      </p:sp>
    </p:spTree>
    <p:extLst>
      <p:ext uri="{BB962C8B-B14F-4D97-AF65-F5344CB8AC3E}">
        <p14:creationId xmlns:p14="http://schemas.microsoft.com/office/powerpoint/2010/main" val="2650059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1.2. </a:t>
            </a:r>
            <a:r>
              <a:rPr lang="es-ES" b="1" dirty="0">
                <a:solidFill>
                  <a:srgbClr val="002060"/>
                </a:solidFill>
              </a:rPr>
              <a:t>E</a:t>
            </a:r>
            <a:r>
              <a:rPr lang="es-ES" b="1" dirty="0" smtClean="0">
                <a:solidFill>
                  <a:srgbClr val="002060"/>
                </a:solidFill>
              </a:rPr>
              <a:t>lementos</a:t>
            </a:r>
            <a:endParaRPr lang="es-ES" b="1" dirty="0">
              <a:solidFill>
                <a:srgbClr val="002060"/>
              </a:solidFill>
            </a:endParaRPr>
          </a:p>
        </p:txBody>
      </p:sp>
      <p:sp>
        <p:nvSpPr>
          <p:cNvPr id="48" name="CuadroTexto 4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Imagen</a:t>
            </a:r>
            <a:endParaRPr lang="es-ES" dirty="0">
              <a:solidFill>
                <a:srgbClr val="00B0F0"/>
              </a:solidFill>
            </a:endParaRPr>
          </a:p>
        </p:txBody>
      </p:sp>
      <p:pic>
        <p:nvPicPr>
          <p:cNvPr id="2" name="Imagen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5250" y="2328228"/>
            <a:ext cx="6350000" cy="3009900"/>
          </a:xfrm>
          <a:prstGeom prst="rect">
            <a:avLst/>
          </a:prstGeom>
        </p:spPr>
      </p:pic>
      <p:sp>
        <p:nvSpPr>
          <p:cNvPr id="3" name="Rectángulo 2"/>
          <p:cNvSpPr/>
          <p:nvPr/>
        </p:nvSpPr>
        <p:spPr>
          <a:xfrm>
            <a:off x="609599" y="5819339"/>
            <a:ext cx="8159583" cy="646331"/>
          </a:xfrm>
          <a:prstGeom prst="rect">
            <a:avLst/>
          </a:prstGeom>
        </p:spPr>
        <p:txBody>
          <a:bodyPr wrap="square">
            <a:spAutoFit/>
          </a:bodyPr>
          <a:lstStyle/>
          <a:p>
            <a:pPr algn="just"/>
            <a:r>
              <a:rPr lang="es-ES" sz="1200" dirty="0"/>
              <a:t>La superficie azulada de la figura es un espejo que refleja todos los rayos de luz que llegan a él. Un objeto luminoso, P, proyecta rayos que, al reflejarse, son percibidos por un observador como si proviniesen de P': El cerebro sitúa su posición prolongando en </a:t>
            </a:r>
            <a:r>
              <a:rPr lang="es-ES" sz="1200" dirty="0" smtClean="0"/>
              <a:t>línea </a:t>
            </a:r>
            <a:r>
              <a:rPr lang="es-ES" sz="1200" dirty="0"/>
              <a:t>recta, hacia atrás, los rayos que le llegan. Por eso, decimos que P' es la imagen de P.</a:t>
            </a:r>
          </a:p>
        </p:txBody>
      </p:sp>
      <p:sp>
        <p:nvSpPr>
          <p:cNvPr id="4" name="CuadroTexto 3"/>
          <p:cNvSpPr txBox="1"/>
          <p:nvPr/>
        </p:nvSpPr>
        <p:spPr>
          <a:xfrm>
            <a:off x="490331" y="1770798"/>
            <a:ext cx="3063659" cy="338554"/>
          </a:xfrm>
          <a:prstGeom prst="rect">
            <a:avLst/>
          </a:prstGeom>
          <a:noFill/>
        </p:spPr>
        <p:txBody>
          <a:bodyPr wrap="none" rtlCol="0">
            <a:spAutoFit/>
          </a:bodyPr>
          <a:lstStyle/>
          <a:p>
            <a:r>
              <a:rPr lang="es-ES" sz="1600" dirty="0" smtClean="0"/>
              <a:t>Observemos la siguiente figura:</a:t>
            </a:r>
            <a:endParaRPr lang="es-ES" sz="1600" dirty="0"/>
          </a:p>
        </p:txBody>
      </p:sp>
    </p:spTree>
    <p:extLst>
      <p:ext uri="{BB962C8B-B14F-4D97-AF65-F5344CB8AC3E}">
        <p14:creationId xmlns:p14="http://schemas.microsoft.com/office/powerpoint/2010/main" val="184366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1.2. </a:t>
            </a:r>
            <a:r>
              <a:rPr lang="es-ES" b="1" dirty="0">
                <a:solidFill>
                  <a:srgbClr val="002060"/>
                </a:solidFill>
              </a:rPr>
              <a:t>E</a:t>
            </a:r>
            <a:r>
              <a:rPr lang="es-ES" b="1" dirty="0" smtClean="0">
                <a:solidFill>
                  <a:srgbClr val="002060"/>
                </a:solidFill>
              </a:rPr>
              <a:t>lementos</a:t>
            </a:r>
            <a:endParaRPr lang="es-ES" b="1" dirty="0">
              <a:solidFill>
                <a:srgbClr val="002060"/>
              </a:solidFill>
            </a:endParaRPr>
          </a:p>
        </p:txBody>
      </p:sp>
      <p:sp>
        <p:nvSpPr>
          <p:cNvPr id="48" name="CuadroTexto 4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Imagen</a:t>
            </a:r>
            <a:endParaRPr lang="es-ES" dirty="0">
              <a:solidFill>
                <a:srgbClr val="00B0F0"/>
              </a:solidFill>
            </a:endParaRPr>
          </a:p>
        </p:txBody>
      </p:sp>
      <p:sp>
        <p:nvSpPr>
          <p:cNvPr id="5" name="Rectángulo 4"/>
          <p:cNvSpPr/>
          <p:nvPr/>
        </p:nvSpPr>
        <p:spPr>
          <a:xfrm>
            <a:off x="516835" y="1757546"/>
            <a:ext cx="8360465" cy="1077218"/>
          </a:xfrm>
          <a:prstGeom prst="rect">
            <a:avLst/>
          </a:prstGeom>
        </p:spPr>
        <p:txBody>
          <a:bodyPr wrap="square">
            <a:spAutoFit/>
          </a:bodyPr>
          <a:lstStyle/>
          <a:p>
            <a:pPr algn="just"/>
            <a:r>
              <a:rPr lang="es-ES" sz="1600" dirty="0" smtClean="0"/>
              <a:t>Cuando </a:t>
            </a:r>
            <a:r>
              <a:rPr lang="es-ES" sz="1600" dirty="0"/>
              <a:t>todos los rayos de un objeto puntual que pasan por el sistema óptico convergen en un punto, decimos que dicho punto es la imagen del objeto. En el caso de los objetos no puntuales, los distintos puntos de la superficie del mismo convergerán en distintos puntos de la imagen formando una réplica del objeto original. La imagen puede ser clasificada:</a:t>
            </a:r>
          </a:p>
        </p:txBody>
      </p:sp>
      <p:sp>
        <p:nvSpPr>
          <p:cNvPr id="6" name="Rectángulo 5"/>
          <p:cNvSpPr/>
          <p:nvPr/>
        </p:nvSpPr>
        <p:spPr>
          <a:xfrm>
            <a:off x="518768" y="2928585"/>
            <a:ext cx="8266444" cy="3539430"/>
          </a:xfrm>
          <a:prstGeom prst="rect">
            <a:avLst/>
          </a:prstGeom>
        </p:spPr>
        <p:txBody>
          <a:bodyPr wrap="square">
            <a:spAutoFit/>
          </a:bodyPr>
          <a:lstStyle/>
          <a:p>
            <a:pPr marL="185738" indent="-185738" algn="just">
              <a:buFont typeface="Arial" panose="020B0604020202020204" pitchFamily="34" charset="0"/>
              <a:buChar char="•"/>
            </a:pPr>
            <a:r>
              <a:rPr lang="es-ES" sz="1600" dirty="0" smtClean="0"/>
              <a:t>Atendiendo </a:t>
            </a:r>
            <a:r>
              <a:rPr lang="es-ES" sz="1600" dirty="0"/>
              <a:t>a su </a:t>
            </a:r>
            <a:r>
              <a:rPr lang="es-ES" sz="1600" b="1" dirty="0"/>
              <a:t>orientación</a:t>
            </a:r>
            <a:r>
              <a:rPr lang="es-ES" sz="1600" dirty="0"/>
              <a:t>:</a:t>
            </a:r>
          </a:p>
          <a:p>
            <a:pPr marL="355600" indent="-177800" algn="just">
              <a:buFont typeface="Courier New" panose="02070309020205020404" pitchFamily="49" charset="0"/>
              <a:buChar char="o"/>
            </a:pPr>
            <a:r>
              <a:rPr lang="es-ES" sz="1600" b="1" dirty="0" smtClean="0"/>
              <a:t>Derecha</a:t>
            </a:r>
            <a:r>
              <a:rPr lang="es-ES" sz="1600" dirty="0" smtClean="0"/>
              <a:t>: </a:t>
            </a:r>
            <a:r>
              <a:rPr lang="es-ES" sz="1600" dirty="0"/>
              <a:t>Tiene la misma </a:t>
            </a:r>
            <a:r>
              <a:rPr lang="es-ES" sz="1600" dirty="0" smtClean="0"/>
              <a:t>orientación</a:t>
            </a:r>
          </a:p>
          <a:p>
            <a:pPr marL="355600" indent="-177800" algn="just">
              <a:buFont typeface="Courier New" panose="02070309020205020404" pitchFamily="49" charset="0"/>
              <a:buChar char="o"/>
            </a:pPr>
            <a:r>
              <a:rPr lang="es-ES" sz="1600" b="1" dirty="0" smtClean="0"/>
              <a:t>Invertida</a:t>
            </a:r>
            <a:r>
              <a:rPr lang="es-ES" sz="1600" dirty="0" smtClean="0"/>
              <a:t>: </a:t>
            </a:r>
            <a:r>
              <a:rPr lang="es-ES" sz="1600" dirty="0"/>
              <a:t>Tiene la orientación contraria</a:t>
            </a:r>
          </a:p>
          <a:p>
            <a:pPr marL="185738" indent="-185738" algn="just">
              <a:buFont typeface="Arial" panose="020B0604020202020204" pitchFamily="34" charset="0"/>
              <a:buChar char="•"/>
            </a:pPr>
            <a:r>
              <a:rPr lang="es-ES" sz="1600" dirty="0" smtClean="0"/>
              <a:t>Atendiendo </a:t>
            </a:r>
            <a:r>
              <a:rPr lang="es-ES" sz="1600" dirty="0"/>
              <a:t>a su </a:t>
            </a:r>
            <a:r>
              <a:rPr lang="es-ES" sz="1600" b="1" dirty="0" smtClean="0"/>
              <a:t>tamaño</a:t>
            </a:r>
            <a:r>
              <a:rPr lang="es-ES" sz="1600" dirty="0" smtClean="0"/>
              <a:t>:</a:t>
            </a:r>
          </a:p>
          <a:p>
            <a:pPr marL="355600" indent="-177800" algn="just">
              <a:buFont typeface="Courier New" panose="02070309020205020404" pitchFamily="49" charset="0"/>
              <a:buChar char="o"/>
            </a:pPr>
            <a:r>
              <a:rPr lang="es-ES" sz="1600" b="1" dirty="0" smtClean="0"/>
              <a:t>Aumentada</a:t>
            </a:r>
            <a:r>
              <a:rPr lang="es-ES" sz="1600" dirty="0" smtClean="0"/>
              <a:t>: </a:t>
            </a:r>
            <a:r>
              <a:rPr lang="es-ES" sz="1600" dirty="0"/>
              <a:t>Es más grande que el objeto</a:t>
            </a:r>
          </a:p>
          <a:p>
            <a:pPr marL="355600" indent="-177800" algn="just">
              <a:buFont typeface="Courier New" panose="02070309020205020404" pitchFamily="49" charset="0"/>
              <a:buChar char="o"/>
            </a:pPr>
            <a:r>
              <a:rPr lang="es-ES" sz="1600" b="1" dirty="0" smtClean="0"/>
              <a:t>Tamaño natural</a:t>
            </a:r>
            <a:r>
              <a:rPr lang="es-ES" sz="1600" dirty="0" smtClean="0"/>
              <a:t>: </a:t>
            </a:r>
            <a:r>
              <a:rPr lang="es-ES" sz="1600" dirty="0"/>
              <a:t>Es tan grande como el </a:t>
            </a:r>
            <a:r>
              <a:rPr lang="es-ES" sz="1600" dirty="0" smtClean="0"/>
              <a:t>objeto</a:t>
            </a:r>
          </a:p>
          <a:p>
            <a:pPr marL="355600" indent="-177800" algn="just">
              <a:buFont typeface="Courier New" panose="02070309020205020404" pitchFamily="49" charset="0"/>
              <a:buChar char="o"/>
            </a:pPr>
            <a:r>
              <a:rPr lang="es-ES" sz="1600" dirty="0" smtClean="0"/>
              <a:t>Disminuida: </a:t>
            </a:r>
            <a:r>
              <a:rPr lang="es-ES" sz="1600" dirty="0"/>
              <a:t>Es más pequeña que el </a:t>
            </a:r>
            <a:r>
              <a:rPr lang="es-ES" sz="1600" dirty="0" smtClean="0"/>
              <a:t>objeto</a:t>
            </a:r>
          </a:p>
          <a:p>
            <a:pPr marL="185738" indent="-185738" algn="just">
              <a:buFont typeface="Arial" panose="020B0604020202020204" pitchFamily="34" charset="0"/>
              <a:buChar char="•"/>
            </a:pPr>
            <a:r>
              <a:rPr lang="es-ES" sz="1600" dirty="0" smtClean="0"/>
              <a:t>Atendiendo </a:t>
            </a:r>
            <a:r>
              <a:rPr lang="es-ES" sz="1600" dirty="0"/>
              <a:t>a la procedencia de los </a:t>
            </a:r>
            <a:r>
              <a:rPr lang="es-ES" sz="1600" b="1" dirty="0"/>
              <a:t>rayos</a:t>
            </a:r>
            <a:r>
              <a:rPr lang="es-ES" sz="1600" dirty="0"/>
              <a:t>:</a:t>
            </a:r>
          </a:p>
          <a:p>
            <a:pPr marL="355600" indent="-177800" algn="just">
              <a:buFont typeface="Courier New" panose="02070309020205020404" pitchFamily="49" charset="0"/>
              <a:buChar char="o"/>
            </a:pPr>
            <a:r>
              <a:rPr lang="es-ES" sz="1600" b="1" dirty="0" smtClean="0"/>
              <a:t>Real</a:t>
            </a:r>
            <a:r>
              <a:rPr lang="es-ES" sz="1600" dirty="0" smtClean="0"/>
              <a:t>: </a:t>
            </a:r>
            <a:r>
              <a:rPr lang="es-ES" sz="1600" dirty="0"/>
              <a:t>Se forma por la intersección de los rayos convergentes que provienen del objeto, tras pasar por el sistema óptico. En un espejo aparecen delante y en un dioptrio detrás</a:t>
            </a:r>
          </a:p>
          <a:p>
            <a:pPr marL="355600" indent="-177800" algn="just">
              <a:buFont typeface="Courier New" panose="02070309020205020404" pitchFamily="49" charset="0"/>
              <a:buChar char="o"/>
            </a:pPr>
            <a:r>
              <a:rPr lang="es-ES" sz="1600" b="1" dirty="0" smtClean="0"/>
              <a:t>Virtual</a:t>
            </a:r>
            <a:r>
              <a:rPr lang="es-ES" sz="1600" dirty="0" smtClean="0"/>
              <a:t>: </a:t>
            </a:r>
            <a:r>
              <a:rPr lang="es-ES" sz="1600" dirty="0"/>
              <a:t>Se forma por la intersección de las prolongaciones de los rayos divergentes que provienen del objeto, tras pasar por el sistema óptico. En un espejo están detrás y en un dioptrio delante</a:t>
            </a:r>
          </a:p>
        </p:txBody>
      </p:sp>
    </p:spTree>
    <p:extLst>
      <p:ext uri="{BB962C8B-B14F-4D97-AF65-F5344CB8AC3E}">
        <p14:creationId xmlns:p14="http://schemas.microsoft.com/office/powerpoint/2010/main" val="1766397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1.2. </a:t>
            </a:r>
            <a:r>
              <a:rPr lang="es-ES" b="1" dirty="0">
                <a:solidFill>
                  <a:srgbClr val="002060"/>
                </a:solidFill>
              </a:rPr>
              <a:t>E</a:t>
            </a:r>
            <a:r>
              <a:rPr lang="es-ES" b="1" dirty="0" smtClean="0">
                <a:solidFill>
                  <a:srgbClr val="002060"/>
                </a:solidFill>
              </a:rPr>
              <a:t>lementos</a:t>
            </a:r>
            <a:endParaRPr lang="es-ES" b="1" dirty="0">
              <a:solidFill>
                <a:srgbClr val="002060"/>
              </a:solidFill>
            </a:endParaRPr>
          </a:p>
        </p:txBody>
      </p:sp>
      <p:sp>
        <p:nvSpPr>
          <p:cNvPr id="48" name="CuadroTexto 4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Imagen</a:t>
            </a:r>
            <a:endParaRPr lang="es-ES" dirty="0">
              <a:solidFill>
                <a:srgbClr val="00B0F0"/>
              </a:solidFill>
            </a:endParaRPr>
          </a:p>
        </p:txBody>
      </p:sp>
      <p:pic>
        <p:nvPicPr>
          <p:cNvPr id="2" name="Imagen 1"/>
          <p:cNvPicPr>
            <a:picLocks noChangeAspect="1"/>
          </p:cNvPicPr>
          <p:nvPr/>
        </p:nvPicPr>
        <p:blipFill rotWithShape="1">
          <a:blip r:embed="rId2">
            <a:clrChange>
              <a:clrFrom>
                <a:srgbClr val="F3FBFD"/>
              </a:clrFrom>
              <a:clrTo>
                <a:srgbClr val="F3FBFD">
                  <a:alpha val="0"/>
                </a:srgbClr>
              </a:clrTo>
            </a:clrChange>
            <a:extLst>
              <a:ext uri="{28A0092B-C50C-407E-A947-70E740481C1C}">
                <a14:useLocalDpi xmlns:a14="http://schemas.microsoft.com/office/drawing/2010/main" val="0"/>
              </a:ext>
            </a:extLst>
          </a:blip>
          <a:srcRect t="10272"/>
          <a:stretch/>
        </p:blipFill>
        <p:spPr>
          <a:xfrm>
            <a:off x="215900" y="1670711"/>
            <a:ext cx="5803900" cy="3823457"/>
          </a:xfrm>
          <a:prstGeom prst="rect">
            <a:avLst/>
          </a:prstGeom>
        </p:spPr>
      </p:pic>
      <p:sp>
        <p:nvSpPr>
          <p:cNvPr id="3" name="Rectángulo 2"/>
          <p:cNvSpPr/>
          <p:nvPr/>
        </p:nvSpPr>
        <p:spPr>
          <a:xfrm>
            <a:off x="6033896" y="1686312"/>
            <a:ext cx="2749383" cy="3231654"/>
          </a:xfrm>
          <a:prstGeom prst="rect">
            <a:avLst/>
          </a:prstGeom>
        </p:spPr>
        <p:txBody>
          <a:bodyPr wrap="square">
            <a:spAutoFit/>
          </a:bodyPr>
          <a:lstStyle/>
          <a:p>
            <a:pPr algn="just"/>
            <a:r>
              <a:rPr lang="es-ES" sz="1200" dirty="0" smtClean="0"/>
              <a:t>Las </a:t>
            </a:r>
            <a:r>
              <a:rPr lang="es-ES" sz="1200" dirty="0"/>
              <a:t>dos </a:t>
            </a:r>
            <a:r>
              <a:rPr lang="es-ES" sz="1200" dirty="0" smtClean="0"/>
              <a:t>figuras ilustran </a:t>
            </a:r>
            <a:r>
              <a:rPr lang="es-ES" sz="1200" dirty="0"/>
              <a:t>claramente la diferencia entre imagen real y virtual. A la izquierda, los rayos procedentes del objeto convergen, tras pasar por el sistema óptico, en el punto P', que se considera la imagen de P. En el segundo caso, los rayos, tras pasar por el sistema óptico, divergen, por lo que la imagen P' se forma a partir de la intersección de las prolongaciones de dichos rayos.</a:t>
            </a:r>
          </a:p>
          <a:p>
            <a:pPr algn="just"/>
            <a:endParaRPr lang="es-ES" sz="1200" dirty="0"/>
          </a:p>
          <a:p>
            <a:pPr algn="just"/>
            <a:r>
              <a:rPr lang="es-ES" sz="1200" dirty="0"/>
              <a:t>Las ilustraciones inferiores muestran, además, la diferencia entre imagen invertida/derecha y </a:t>
            </a:r>
            <a:r>
              <a:rPr lang="es-ES" sz="1200" dirty="0" smtClean="0"/>
              <a:t>aumentada / disminuida </a:t>
            </a:r>
            <a:r>
              <a:rPr lang="es-ES" sz="1200" dirty="0"/>
              <a:t>para objetos no puntuales.</a:t>
            </a:r>
          </a:p>
        </p:txBody>
      </p:sp>
      <p:sp>
        <p:nvSpPr>
          <p:cNvPr id="4" name="Rectángulo 3"/>
          <p:cNvSpPr/>
          <p:nvPr/>
        </p:nvSpPr>
        <p:spPr>
          <a:xfrm>
            <a:off x="311317" y="5494168"/>
            <a:ext cx="8457866" cy="1077218"/>
          </a:xfrm>
          <a:prstGeom prst="rect">
            <a:avLst/>
          </a:prstGeom>
        </p:spPr>
        <p:txBody>
          <a:bodyPr wrap="square">
            <a:spAutoFit/>
          </a:bodyPr>
          <a:lstStyle/>
          <a:p>
            <a:pPr algn="just"/>
            <a:r>
              <a:rPr lang="es-ES" sz="1600" dirty="0"/>
              <a:t>N</a:t>
            </a:r>
            <a:r>
              <a:rPr lang="es-ES" sz="1600" dirty="0" smtClean="0"/>
              <a:t>os </a:t>
            </a:r>
            <a:r>
              <a:rPr lang="es-ES" sz="1600" dirty="0"/>
              <a:t>centraremos en el estudio de objetos simples que representaremos en los ejercicios, normalmente, con forma de </a:t>
            </a:r>
            <a:r>
              <a:rPr lang="es-ES" sz="1600" b="1" dirty="0"/>
              <a:t>flecha</a:t>
            </a:r>
            <a:r>
              <a:rPr lang="es-ES" sz="1600" dirty="0"/>
              <a:t>. Así, aunque cada punto del objeto es fuente de infinitos rayos, para determinar la posición de la imagen bastará, por lo general, considerar sólo los rayos más importantes, que llamaremos </a:t>
            </a:r>
            <a:r>
              <a:rPr lang="es-ES" sz="1600" b="1" dirty="0"/>
              <a:t>rayos significativos</a:t>
            </a:r>
            <a:r>
              <a:rPr lang="es-ES" sz="1600" dirty="0"/>
              <a:t>.</a:t>
            </a:r>
          </a:p>
        </p:txBody>
      </p:sp>
    </p:spTree>
    <p:extLst>
      <p:ext uri="{BB962C8B-B14F-4D97-AF65-F5344CB8AC3E}">
        <p14:creationId xmlns:p14="http://schemas.microsoft.com/office/powerpoint/2010/main" val="242895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Criterios de signos</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2.1. Normativa DIN</a:t>
            </a:r>
            <a:endParaRPr lang="es-ES" b="1" dirty="0">
              <a:solidFill>
                <a:srgbClr val="002060"/>
              </a:solidFill>
            </a:endParaRPr>
          </a:p>
        </p:txBody>
      </p:sp>
      <p:sp>
        <p:nvSpPr>
          <p:cNvPr id="8" name="CuadroTexto 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a:t>
            </a:r>
            <a:endParaRPr lang="es-ES" dirty="0">
              <a:solidFill>
                <a:srgbClr val="00B0F0"/>
              </a:solidFill>
            </a:endParaRPr>
          </a:p>
        </p:txBody>
      </p:sp>
      <p:sp>
        <p:nvSpPr>
          <p:cNvPr id="5" name="Rectángulo 4"/>
          <p:cNvSpPr/>
          <p:nvPr/>
        </p:nvSpPr>
        <p:spPr>
          <a:xfrm>
            <a:off x="571499" y="1757546"/>
            <a:ext cx="8318501" cy="338554"/>
          </a:xfrm>
          <a:prstGeom prst="rect">
            <a:avLst/>
          </a:prstGeom>
        </p:spPr>
        <p:txBody>
          <a:bodyPr wrap="square">
            <a:spAutoFit/>
          </a:bodyPr>
          <a:lstStyle/>
          <a:p>
            <a:pPr algn="just"/>
            <a:r>
              <a:rPr lang="es-ES" sz="1600" dirty="0"/>
              <a:t>Las figuras se dibujan de manera que </a:t>
            </a:r>
            <a:r>
              <a:rPr lang="es-ES" sz="1600" i="1" dirty="0">
                <a:solidFill>
                  <a:srgbClr val="00B0F0"/>
                </a:solidFill>
              </a:rPr>
              <a:t>la luz incidente se propaga de izquierda a derecha</a:t>
            </a:r>
            <a:r>
              <a:rPr lang="es-ES" sz="1600" dirty="0"/>
              <a:t>.</a:t>
            </a:r>
          </a:p>
        </p:txBody>
      </p:sp>
      <p:sp>
        <p:nvSpPr>
          <p:cNvPr id="10" name="CuadroTexto 9"/>
          <p:cNvSpPr txBox="1"/>
          <p:nvPr/>
        </p:nvSpPr>
        <p:spPr>
          <a:xfrm>
            <a:off x="325413" y="2276373"/>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Notación</a:t>
            </a:r>
            <a:endParaRPr lang="es-ES" dirty="0">
              <a:solidFill>
                <a:srgbClr val="00B0F0"/>
              </a:solidFill>
            </a:endParaRPr>
          </a:p>
        </p:txBody>
      </p:sp>
      <p:sp>
        <p:nvSpPr>
          <p:cNvPr id="6" name="Rectángulo 5"/>
          <p:cNvSpPr/>
          <p:nvPr/>
        </p:nvSpPr>
        <p:spPr>
          <a:xfrm>
            <a:off x="502346" y="2697560"/>
            <a:ext cx="8235253" cy="3293209"/>
          </a:xfrm>
          <a:prstGeom prst="rect">
            <a:avLst/>
          </a:prstGeom>
        </p:spPr>
        <p:txBody>
          <a:bodyPr wrap="square">
            <a:spAutoFit/>
          </a:bodyPr>
          <a:lstStyle/>
          <a:p>
            <a:pPr algn="just"/>
            <a:r>
              <a:rPr lang="es-ES" sz="1600" dirty="0"/>
              <a:t>En general, utilizaremos </a:t>
            </a:r>
            <a:r>
              <a:rPr lang="es-ES" sz="1600" i="1" dirty="0">
                <a:solidFill>
                  <a:srgbClr val="00B0F0"/>
                </a:solidFill>
              </a:rPr>
              <a:t>letras mayúsculas para referirnos a objetos e imágenes y letras minúsculas para referirnos a distancias</a:t>
            </a:r>
            <a:r>
              <a:rPr lang="es-ES" sz="1600" dirty="0"/>
              <a:t>. Existe una excepción: la letra </a:t>
            </a:r>
            <a:r>
              <a:rPr lang="es-ES" sz="1600" i="1" dirty="0">
                <a:solidFill>
                  <a:srgbClr val="00B0F0"/>
                </a:solidFill>
              </a:rPr>
              <a:t>R</a:t>
            </a:r>
            <a:r>
              <a:rPr lang="es-ES" sz="1600" dirty="0"/>
              <a:t> se suele utilizar para designar el </a:t>
            </a:r>
            <a:r>
              <a:rPr lang="es-ES" sz="1600" dirty="0">
                <a:solidFill>
                  <a:srgbClr val="00B0F0"/>
                </a:solidFill>
              </a:rPr>
              <a:t>radio de curvatura </a:t>
            </a:r>
            <a:r>
              <a:rPr lang="es-ES" sz="1600" dirty="0"/>
              <a:t>de una superficie esférica.</a:t>
            </a:r>
          </a:p>
          <a:p>
            <a:pPr algn="just"/>
            <a:endParaRPr lang="es-ES" sz="1600" dirty="0"/>
          </a:p>
          <a:p>
            <a:pPr algn="just"/>
            <a:r>
              <a:rPr lang="es-ES" sz="1600" dirty="0"/>
              <a:t>Utilizaremos </a:t>
            </a:r>
            <a:r>
              <a:rPr lang="es-ES" sz="1600" i="1" dirty="0">
                <a:solidFill>
                  <a:srgbClr val="00B0F0"/>
                </a:solidFill>
              </a:rPr>
              <a:t>la misma letra para referirnos a la imagen que al objeto, pero usando el signo "prima"</a:t>
            </a:r>
            <a:r>
              <a:rPr lang="es-ES" sz="1600" dirty="0"/>
              <a:t>; así, si un punto del objeto es </a:t>
            </a:r>
            <a:r>
              <a:rPr lang="es-ES" sz="1600" i="1" dirty="0">
                <a:solidFill>
                  <a:srgbClr val="0099FF"/>
                </a:solidFill>
              </a:rPr>
              <a:t>P</a:t>
            </a:r>
            <a:r>
              <a:rPr lang="es-ES" sz="1600" dirty="0"/>
              <a:t> , su imagen será </a:t>
            </a:r>
            <a:r>
              <a:rPr lang="es-ES" sz="1600" i="1" dirty="0">
                <a:solidFill>
                  <a:srgbClr val="0099FF"/>
                </a:solidFill>
              </a:rPr>
              <a:t>P'</a:t>
            </a:r>
            <a:r>
              <a:rPr lang="es-ES" sz="1600" dirty="0"/>
              <a:t>.</a:t>
            </a:r>
          </a:p>
          <a:p>
            <a:pPr algn="just"/>
            <a:endParaRPr lang="es-ES" sz="1600" dirty="0"/>
          </a:p>
          <a:p>
            <a:pPr algn="just"/>
            <a:r>
              <a:rPr lang="es-ES" sz="1600" dirty="0"/>
              <a:t>Las </a:t>
            </a:r>
            <a:r>
              <a:rPr lang="es-ES" sz="1600" b="1" dirty="0"/>
              <a:t>distancias</a:t>
            </a:r>
            <a:r>
              <a:rPr lang="es-ES" sz="1600" dirty="0"/>
              <a:t> del objeto y la imagen al </a:t>
            </a:r>
            <a:r>
              <a:rPr lang="es-ES" sz="1600" i="1" dirty="0">
                <a:solidFill>
                  <a:srgbClr val="0099FF"/>
                </a:solidFill>
              </a:rPr>
              <a:t>vértice óptico </a:t>
            </a:r>
            <a:r>
              <a:rPr lang="es-ES" sz="1600" dirty="0"/>
              <a:t>se denominan </a:t>
            </a:r>
            <a:r>
              <a:rPr lang="es-ES" sz="1600" dirty="0">
                <a:solidFill>
                  <a:srgbClr val="0099FF"/>
                </a:solidFill>
              </a:rPr>
              <a:t>s</a:t>
            </a:r>
            <a:r>
              <a:rPr lang="es-ES" sz="1600" dirty="0"/>
              <a:t> y </a:t>
            </a:r>
            <a:r>
              <a:rPr lang="es-ES" sz="1600" dirty="0">
                <a:solidFill>
                  <a:srgbClr val="0099FF"/>
                </a:solidFill>
              </a:rPr>
              <a:t>s' </a:t>
            </a:r>
            <a:r>
              <a:rPr lang="es-ES" sz="1600" dirty="0"/>
              <a:t>respectivamente.</a:t>
            </a:r>
          </a:p>
          <a:p>
            <a:pPr algn="just"/>
            <a:endParaRPr lang="es-ES" sz="1600" dirty="0"/>
          </a:p>
          <a:p>
            <a:pPr algn="just"/>
            <a:r>
              <a:rPr lang="es-ES" sz="1600" dirty="0"/>
              <a:t>Las </a:t>
            </a:r>
            <a:r>
              <a:rPr lang="es-ES" sz="1600" b="1" dirty="0"/>
              <a:t>alturas</a:t>
            </a:r>
            <a:r>
              <a:rPr lang="es-ES" sz="1600" dirty="0"/>
              <a:t> del objeto y de la imagen se denomina </a:t>
            </a:r>
            <a:r>
              <a:rPr lang="es-ES" sz="1600" i="1" dirty="0">
                <a:solidFill>
                  <a:srgbClr val="0099FF"/>
                </a:solidFill>
              </a:rPr>
              <a:t>y</a:t>
            </a:r>
            <a:r>
              <a:rPr lang="es-ES" sz="1600" dirty="0"/>
              <a:t> e </a:t>
            </a:r>
            <a:r>
              <a:rPr lang="es-ES" sz="1600" i="1" dirty="0">
                <a:solidFill>
                  <a:srgbClr val="0099FF"/>
                </a:solidFill>
              </a:rPr>
              <a:t>y'</a:t>
            </a:r>
            <a:r>
              <a:rPr lang="es-ES" sz="1600" dirty="0"/>
              <a:t>.</a:t>
            </a:r>
          </a:p>
          <a:p>
            <a:pPr algn="just"/>
            <a:endParaRPr lang="es-ES" sz="1600" dirty="0"/>
          </a:p>
          <a:p>
            <a:pPr algn="just"/>
            <a:r>
              <a:rPr lang="es-ES" sz="1600" dirty="0"/>
              <a:t>Las </a:t>
            </a:r>
            <a:r>
              <a:rPr lang="es-ES" sz="1600" b="1" dirty="0"/>
              <a:t>distancias focales </a:t>
            </a:r>
            <a:r>
              <a:rPr lang="es-ES" sz="1600" dirty="0"/>
              <a:t>se denotan por </a:t>
            </a:r>
            <a:r>
              <a:rPr lang="es-ES" sz="1600" dirty="0">
                <a:solidFill>
                  <a:srgbClr val="0099FF"/>
                </a:solidFill>
              </a:rPr>
              <a:t>f</a:t>
            </a:r>
            <a:r>
              <a:rPr lang="es-ES" sz="1600" dirty="0"/>
              <a:t> y </a:t>
            </a:r>
            <a:r>
              <a:rPr lang="es-ES" sz="1600" i="1" dirty="0">
                <a:solidFill>
                  <a:srgbClr val="0099FF"/>
                </a:solidFill>
              </a:rPr>
              <a:t>f'</a:t>
            </a:r>
            <a:r>
              <a:rPr lang="es-ES" sz="1600" dirty="0"/>
              <a:t>. </a:t>
            </a:r>
          </a:p>
        </p:txBody>
      </p:sp>
    </p:spTree>
    <p:extLst>
      <p:ext uri="{BB962C8B-B14F-4D97-AF65-F5344CB8AC3E}">
        <p14:creationId xmlns:p14="http://schemas.microsoft.com/office/powerpoint/2010/main" val="37604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Criterios de signos</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2.1. Normativa DIN</a:t>
            </a:r>
            <a:endParaRPr lang="es-ES" b="1" dirty="0">
              <a:solidFill>
                <a:srgbClr val="002060"/>
              </a:solidFill>
            </a:endParaRPr>
          </a:p>
        </p:txBody>
      </p:sp>
      <p:sp>
        <p:nvSpPr>
          <p:cNvPr id="8" name="CuadroTexto 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Signo de magnitudes lineales</a:t>
            </a:r>
            <a:endParaRPr lang="es-ES" dirty="0">
              <a:solidFill>
                <a:srgbClr val="00B0F0"/>
              </a:solidFill>
            </a:endParaRPr>
          </a:p>
        </p:txBody>
      </p:sp>
      <p:sp>
        <p:nvSpPr>
          <p:cNvPr id="5" name="Rectángulo 4"/>
          <p:cNvSpPr/>
          <p:nvPr/>
        </p:nvSpPr>
        <p:spPr>
          <a:xfrm>
            <a:off x="571499" y="1757546"/>
            <a:ext cx="8318501" cy="830997"/>
          </a:xfrm>
          <a:prstGeom prst="rect">
            <a:avLst/>
          </a:prstGeom>
        </p:spPr>
        <p:txBody>
          <a:bodyPr wrap="square">
            <a:spAutoFit/>
          </a:bodyPr>
          <a:lstStyle/>
          <a:p>
            <a:pPr algn="just"/>
            <a:r>
              <a:rPr lang="es-ES" sz="1600" dirty="0"/>
              <a:t>El </a:t>
            </a:r>
            <a:r>
              <a:rPr lang="es-ES" sz="1600" i="1" dirty="0">
                <a:solidFill>
                  <a:srgbClr val="0099FF"/>
                </a:solidFill>
              </a:rPr>
              <a:t>origen del sistema de coordenadas se sitúa en el vértice óptico, O , coincidiendo el eje X con el eje óptico</a:t>
            </a:r>
            <a:r>
              <a:rPr lang="es-ES" sz="1600" dirty="0"/>
              <a:t>. Por ello, cualquier magnitud lineal (</a:t>
            </a:r>
            <a:r>
              <a:rPr lang="es-ES" sz="1600" i="1" dirty="0">
                <a:solidFill>
                  <a:srgbClr val="0099FF"/>
                </a:solidFill>
              </a:rPr>
              <a:t>s , s' , f, f' , y , y'  y R </a:t>
            </a:r>
            <a:r>
              <a:rPr lang="es-ES" sz="1600" dirty="0"/>
              <a:t>) a la derecha y hacia arriba del origen será positiva, y a la izquierda y hacia abajo negativa.</a:t>
            </a:r>
          </a:p>
        </p:txBody>
      </p:sp>
      <p:pic>
        <p:nvPicPr>
          <p:cNvPr id="2" name="Imagen 1"/>
          <p:cNvPicPr>
            <a:picLocks noChangeAspect="1"/>
          </p:cNvPicPr>
          <p:nvPr/>
        </p:nvPicPr>
        <p:blipFill rotWithShape="1">
          <a:blip r:embed="rId2">
            <a:clrChange>
              <a:clrFrom>
                <a:srgbClr val="F2F2F2"/>
              </a:clrFrom>
              <a:clrTo>
                <a:srgbClr val="F2F2F2">
                  <a:alpha val="0"/>
                </a:srgbClr>
              </a:clrTo>
            </a:clrChange>
          </a:blip>
          <a:srcRect l="11198" r="23854"/>
          <a:stretch/>
        </p:blipFill>
        <p:spPr>
          <a:xfrm>
            <a:off x="626333" y="2685137"/>
            <a:ext cx="3985121" cy="3723357"/>
          </a:xfrm>
          <a:prstGeom prst="rect">
            <a:avLst/>
          </a:prstGeom>
        </p:spPr>
      </p:pic>
      <p:sp>
        <p:nvSpPr>
          <p:cNvPr id="3" name="CuadroTexto 2"/>
          <p:cNvSpPr txBox="1"/>
          <p:nvPr/>
        </p:nvSpPr>
        <p:spPr>
          <a:xfrm>
            <a:off x="3945862" y="2780718"/>
            <a:ext cx="322524" cy="369332"/>
          </a:xfrm>
          <a:prstGeom prst="rect">
            <a:avLst/>
          </a:prstGeom>
          <a:noFill/>
        </p:spPr>
        <p:txBody>
          <a:bodyPr wrap="none" rtlCol="0">
            <a:spAutoFit/>
          </a:bodyPr>
          <a:lstStyle/>
          <a:p>
            <a:r>
              <a:rPr lang="es-ES" dirty="0" smtClean="0">
                <a:solidFill>
                  <a:srgbClr val="FF0000"/>
                </a:solidFill>
              </a:rPr>
              <a:t>+</a:t>
            </a:r>
            <a:endParaRPr lang="es-ES" dirty="0">
              <a:solidFill>
                <a:srgbClr val="FF0000"/>
              </a:solidFill>
            </a:endParaRPr>
          </a:p>
        </p:txBody>
      </p:sp>
      <p:sp>
        <p:nvSpPr>
          <p:cNvPr id="11" name="CuadroTexto 10"/>
          <p:cNvSpPr txBox="1"/>
          <p:nvPr/>
        </p:nvSpPr>
        <p:spPr>
          <a:xfrm>
            <a:off x="4165705" y="4070733"/>
            <a:ext cx="322524" cy="369332"/>
          </a:xfrm>
          <a:prstGeom prst="rect">
            <a:avLst/>
          </a:prstGeom>
          <a:noFill/>
        </p:spPr>
        <p:txBody>
          <a:bodyPr wrap="none" rtlCol="0">
            <a:spAutoFit/>
          </a:bodyPr>
          <a:lstStyle/>
          <a:p>
            <a:r>
              <a:rPr lang="es-ES" dirty="0" smtClean="0">
                <a:solidFill>
                  <a:srgbClr val="FF0000"/>
                </a:solidFill>
              </a:rPr>
              <a:t>+</a:t>
            </a:r>
            <a:endParaRPr lang="es-ES" dirty="0">
              <a:solidFill>
                <a:srgbClr val="FF0000"/>
              </a:solidFill>
            </a:endParaRPr>
          </a:p>
        </p:txBody>
      </p:sp>
      <p:sp>
        <p:nvSpPr>
          <p:cNvPr id="4" name="CuadroTexto 3"/>
          <p:cNvSpPr txBox="1"/>
          <p:nvPr/>
        </p:nvSpPr>
        <p:spPr>
          <a:xfrm>
            <a:off x="3957083" y="5822022"/>
            <a:ext cx="300082" cy="369332"/>
          </a:xfrm>
          <a:prstGeom prst="rect">
            <a:avLst/>
          </a:prstGeom>
          <a:noFill/>
        </p:spPr>
        <p:txBody>
          <a:bodyPr wrap="none" rtlCol="0">
            <a:spAutoFit/>
          </a:bodyPr>
          <a:lstStyle/>
          <a:p>
            <a:r>
              <a:rPr lang="es-ES" dirty="0" smtClean="0">
                <a:solidFill>
                  <a:srgbClr val="FF0000"/>
                </a:solidFill>
              </a:rPr>
              <a:t>–</a:t>
            </a:r>
            <a:endParaRPr lang="es-ES" dirty="0">
              <a:solidFill>
                <a:srgbClr val="FF0000"/>
              </a:solidFill>
            </a:endParaRPr>
          </a:p>
        </p:txBody>
      </p:sp>
      <p:sp>
        <p:nvSpPr>
          <p:cNvPr id="13" name="CuadroTexto 12"/>
          <p:cNvSpPr txBox="1"/>
          <p:nvPr/>
        </p:nvSpPr>
        <p:spPr>
          <a:xfrm>
            <a:off x="507038" y="4080889"/>
            <a:ext cx="300082" cy="369332"/>
          </a:xfrm>
          <a:prstGeom prst="rect">
            <a:avLst/>
          </a:prstGeom>
          <a:noFill/>
        </p:spPr>
        <p:txBody>
          <a:bodyPr wrap="none" rtlCol="0">
            <a:spAutoFit/>
          </a:bodyPr>
          <a:lstStyle/>
          <a:p>
            <a:r>
              <a:rPr lang="es-ES" dirty="0" smtClean="0">
                <a:solidFill>
                  <a:srgbClr val="FF0000"/>
                </a:solidFill>
              </a:rPr>
              <a:t>–</a:t>
            </a:r>
            <a:endParaRPr lang="es-ES" dirty="0">
              <a:solidFill>
                <a:srgbClr val="FF0000"/>
              </a:solidFill>
            </a:endParaRPr>
          </a:p>
        </p:txBody>
      </p:sp>
      <p:sp>
        <p:nvSpPr>
          <p:cNvPr id="7" name="Rectángulo 6"/>
          <p:cNvSpPr/>
          <p:nvPr/>
        </p:nvSpPr>
        <p:spPr>
          <a:xfrm>
            <a:off x="4730749" y="3106315"/>
            <a:ext cx="4117193" cy="2492990"/>
          </a:xfrm>
          <a:prstGeom prst="rect">
            <a:avLst/>
          </a:prstGeom>
        </p:spPr>
        <p:txBody>
          <a:bodyPr wrap="square">
            <a:spAutoFit/>
          </a:bodyPr>
          <a:lstStyle/>
          <a:p>
            <a:pPr algn="just"/>
            <a:r>
              <a:rPr lang="es-ES" sz="1200" dirty="0"/>
              <a:t>Según el convenio DIN la luz incidente en el sistema óptico procede siempre de la izquierda y se utiliza como origen del sistema de coordenadas el vértice óptico O, es decir, el punto de intersección del dioptrio o espejo con el eje óptico. </a:t>
            </a:r>
            <a:endParaRPr lang="es-ES" sz="1200" dirty="0" smtClean="0"/>
          </a:p>
          <a:p>
            <a:pPr algn="just"/>
            <a:endParaRPr lang="es-ES" sz="1200" dirty="0"/>
          </a:p>
          <a:p>
            <a:pPr algn="just"/>
            <a:r>
              <a:rPr lang="es-ES" sz="1200" dirty="0" smtClean="0"/>
              <a:t>En </a:t>
            </a:r>
            <a:r>
              <a:rPr lang="es-ES" sz="1200" dirty="0"/>
              <a:t>la </a:t>
            </a:r>
            <a:r>
              <a:rPr lang="es-ES" sz="1200" dirty="0" smtClean="0"/>
              <a:t>figura, </a:t>
            </a:r>
            <a:r>
              <a:rPr lang="es-ES" sz="1200" dirty="0"/>
              <a:t>un ejemplo de aplicación de dicho criterio: tendrían signo negativo las magnitudes lineales </a:t>
            </a:r>
            <a:r>
              <a:rPr lang="es-ES" sz="1200" i="1" dirty="0">
                <a:solidFill>
                  <a:srgbClr val="00B0F0"/>
                </a:solidFill>
              </a:rPr>
              <a:t>R, s, s', e y</a:t>
            </a:r>
            <a:r>
              <a:rPr lang="es-ES" sz="1200" dirty="0" smtClean="0"/>
              <a:t>', </a:t>
            </a:r>
            <a:r>
              <a:rPr lang="es-ES" sz="1200" dirty="0"/>
              <a:t>al estar a la izquierda o debajo del origen. Sería positiva </a:t>
            </a:r>
            <a:r>
              <a:rPr lang="es-ES" sz="1200" i="1" dirty="0">
                <a:solidFill>
                  <a:srgbClr val="00B0F0"/>
                </a:solidFill>
              </a:rPr>
              <a:t>y</a:t>
            </a:r>
            <a:r>
              <a:rPr lang="es-ES" sz="1200" dirty="0"/>
              <a:t>, al estar por encima de él. Observa que dibujamos el radio como una distancia entre el origen del sistema óptico </a:t>
            </a:r>
            <a:r>
              <a:rPr lang="es-ES" sz="1200" i="1" dirty="0">
                <a:solidFill>
                  <a:srgbClr val="00B0F0"/>
                </a:solidFill>
              </a:rPr>
              <a:t>O</a:t>
            </a:r>
            <a:r>
              <a:rPr lang="es-ES" sz="1200" dirty="0"/>
              <a:t> y el centro de curvatura, </a:t>
            </a:r>
            <a:r>
              <a:rPr lang="es-ES" sz="1200" i="1" dirty="0">
                <a:solidFill>
                  <a:srgbClr val="00B0F0"/>
                </a:solidFill>
              </a:rPr>
              <a:t>C</a:t>
            </a:r>
            <a:r>
              <a:rPr lang="es-ES" sz="1200" dirty="0"/>
              <a:t>,  de la superficie esférica.</a:t>
            </a:r>
          </a:p>
        </p:txBody>
      </p:sp>
    </p:spTree>
    <p:extLst>
      <p:ext uri="{BB962C8B-B14F-4D97-AF65-F5344CB8AC3E}">
        <p14:creationId xmlns:p14="http://schemas.microsoft.com/office/powerpoint/2010/main" val="3809421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Criterios de signos</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2.1. Normativa DIN</a:t>
            </a:r>
            <a:endParaRPr lang="es-ES" b="1" dirty="0">
              <a:solidFill>
                <a:srgbClr val="002060"/>
              </a:solidFill>
            </a:endParaRPr>
          </a:p>
        </p:txBody>
      </p:sp>
      <p:sp>
        <p:nvSpPr>
          <p:cNvPr id="8" name="CuadroTexto 7"/>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Ángulos</a:t>
            </a:r>
            <a:endParaRPr lang="es-ES" dirty="0">
              <a:solidFill>
                <a:srgbClr val="00B0F0"/>
              </a:solidFill>
            </a:endParaRPr>
          </a:p>
        </p:txBody>
      </p:sp>
      <p:sp>
        <p:nvSpPr>
          <p:cNvPr id="5" name="Rectángulo 4"/>
          <p:cNvSpPr/>
          <p:nvPr/>
        </p:nvSpPr>
        <p:spPr>
          <a:xfrm>
            <a:off x="571500" y="1757546"/>
            <a:ext cx="8197684" cy="1323439"/>
          </a:xfrm>
          <a:prstGeom prst="rect">
            <a:avLst/>
          </a:prstGeom>
        </p:spPr>
        <p:txBody>
          <a:bodyPr wrap="square">
            <a:spAutoFit/>
          </a:bodyPr>
          <a:lstStyle/>
          <a:p>
            <a:pPr algn="just"/>
            <a:r>
              <a:rPr lang="es-ES" sz="1600" i="1" dirty="0">
                <a:solidFill>
                  <a:srgbClr val="00B0F0"/>
                </a:solidFill>
              </a:rPr>
              <a:t>Los rayos </a:t>
            </a:r>
            <a:r>
              <a:rPr lang="es-ES" sz="1600" dirty="0"/>
              <a:t>forman </a:t>
            </a:r>
            <a:r>
              <a:rPr lang="es-ES" sz="1600" i="1" dirty="0">
                <a:solidFill>
                  <a:srgbClr val="00B0F0"/>
                </a:solidFill>
              </a:rPr>
              <a:t>ángulos positivos </a:t>
            </a:r>
            <a:r>
              <a:rPr lang="es-ES" sz="1600" dirty="0"/>
              <a:t>con el </a:t>
            </a:r>
            <a:r>
              <a:rPr lang="es-ES" sz="1600" b="1" dirty="0"/>
              <a:t>eje principal </a:t>
            </a:r>
            <a:r>
              <a:rPr lang="es-ES" sz="1600" dirty="0"/>
              <a:t>o con cualquier otro eje cuando al llevar el rayo al eje por el camino más corto giramos en </a:t>
            </a:r>
            <a:r>
              <a:rPr lang="es-ES" sz="1600" i="1" dirty="0">
                <a:solidFill>
                  <a:srgbClr val="00B0F0"/>
                </a:solidFill>
              </a:rPr>
              <a:t>sentido contrario a las agujas del reloj</a:t>
            </a:r>
            <a:r>
              <a:rPr lang="es-ES" sz="1600" dirty="0"/>
              <a:t>. Los rayos forman </a:t>
            </a:r>
            <a:r>
              <a:rPr lang="es-ES" sz="1600" i="1" dirty="0">
                <a:solidFill>
                  <a:srgbClr val="00B0F0"/>
                </a:solidFill>
              </a:rPr>
              <a:t>ángulos negativos con el eje principal </a:t>
            </a:r>
            <a:r>
              <a:rPr lang="es-ES" sz="1600" dirty="0"/>
              <a:t>o con cualquier otro eje cuando al llevar el rayo al eje por el camino más corto giramos </a:t>
            </a:r>
            <a:r>
              <a:rPr lang="es-ES" sz="1600" i="1" dirty="0">
                <a:solidFill>
                  <a:srgbClr val="00B0F0"/>
                </a:solidFill>
              </a:rPr>
              <a:t>en el mismo sentido que las agujas del reloj</a:t>
            </a:r>
            <a:r>
              <a:rPr lang="es-ES" sz="1600" dirty="0"/>
              <a:t>. </a:t>
            </a:r>
          </a:p>
        </p:txBody>
      </p:sp>
      <p:sp>
        <p:nvSpPr>
          <p:cNvPr id="6" name="Rectángulo 5"/>
          <p:cNvSpPr/>
          <p:nvPr/>
        </p:nvSpPr>
        <p:spPr>
          <a:xfrm>
            <a:off x="571500" y="3180140"/>
            <a:ext cx="8197684" cy="1323439"/>
          </a:xfrm>
          <a:prstGeom prst="rect">
            <a:avLst/>
          </a:prstGeom>
        </p:spPr>
        <p:txBody>
          <a:bodyPr wrap="square">
            <a:spAutoFit/>
          </a:bodyPr>
          <a:lstStyle/>
          <a:p>
            <a:pPr algn="just"/>
            <a:r>
              <a:rPr lang="es-ES" sz="1600" dirty="0"/>
              <a:t>También podemos referir los ángulos formados por los rayos </a:t>
            </a:r>
            <a:r>
              <a:rPr lang="es-ES" sz="1600" b="1" dirty="0"/>
              <a:t>con la normal</a:t>
            </a:r>
            <a:r>
              <a:rPr lang="es-ES" sz="1600" dirty="0"/>
              <a:t>. Así, los </a:t>
            </a:r>
            <a:r>
              <a:rPr lang="es-ES" sz="1600" i="1" dirty="0">
                <a:solidFill>
                  <a:srgbClr val="00B0F0"/>
                </a:solidFill>
              </a:rPr>
              <a:t>ángulos de incidencia, reflexión y refracción son positivos </a:t>
            </a:r>
            <a:r>
              <a:rPr lang="es-ES" sz="1600" dirty="0"/>
              <a:t>cuando al llevar el rayo a la normal por el camino más corto giramos </a:t>
            </a:r>
            <a:r>
              <a:rPr lang="es-ES" sz="1600" i="1" dirty="0">
                <a:solidFill>
                  <a:srgbClr val="00B0F0"/>
                </a:solidFill>
              </a:rPr>
              <a:t>en el sentido de las agujas del reloj</a:t>
            </a:r>
            <a:r>
              <a:rPr lang="es-ES" sz="1600" dirty="0"/>
              <a:t>. </a:t>
            </a:r>
            <a:r>
              <a:rPr lang="es-ES" sz="1600" i="1" dirty="0">
                <a:solidFill>
                  <a:srgbClr val="00B0F0"/>
                </a:solidFill>
              </a:rPr>
              <a:t>Los ángulos de incidencia, reflexión y refracción son negativos </a:t>
            </a:r>
            <a:r>
              <a:rPr lang="es-ES" sz="1600" dirty="0"/>
              <a:t>cuando al llevar el rayo a la normal por el camino más corto giramos </a:t>
            </a:r>
            <a:r>
              <a:rPr lang="es-ES" sz="1600" i="1" dirty="0">
                <a:solidFill>
                  <a:srgbClr val="00B0F0"/>
                </a:solidFill>
              </a:rPr>
              <a:t>en el sentido contrario a las agujas del reloj</a:t>
            </a:r>
            <a:r>
              <a:rPr lang="es-ES" sz="1600" dirty="0"/>
              <a:t>.</a:t>
            </a:r>
          </a:p>
        </p:txBody>
      </p:sp>
      <p:pic>
        <p:nvPicPr>
          <p:cNvPr id="10" name="Imagen 9"/>
          <p:cNvPicPr>
            <a:picLocks noChangeAspect="1"/>
          </p:cNvPicPr>
          <p:nvPr/>
        </p:nvPicPr>
        <p:blipFill rotWithShape="1">
          <a:blip r:embed="rId2">
            <a:clrChange>
              <a:clrFrom>
                <a:srgbClr val="F7FCFF"/>
              </a:clrFrom>
              <a:clrTo>
                <a:srgbClr val="F7FCFF">
                  <a:alpha val="0"/>
                </a:srgbClr>
              </a:clrTo>
            </a:clrChange>
            <a:extLst>
              <a:ext uri="{28A0092B-C50C-407E-A947-70E740481C1C}">
                <a14:useLocalDpi xmlns:a14="http://schemas.microsoft.com/office/drawing/2010/main" val="0"/>
              </a:ext>
            </a:extLst>
          </a:blip>
          <a:srcRect t="6859" b="5623"/>
          <a:stretch/>
        </p:blipFill>
        <p:spPr>
          <a:xfrm>
            <a:off x="1407139" y="4503579"/>
            <a:ext cx="6250961" cy="2045193"/>
          </a:xfrm>
          <a:prstGeom prst="rect">
            <a:avLst/>
          </a:prstGeom>
        </p:spPr>
      </p:pic>
    </p:spTree>
    <p:extLst>
      <p:ext uri="{BB962C8B-B14F-4D97-AF65-F5344CB8AC3E}">
        <p14:creationId xmlns:p14="http://schemas.microsoft.com/office/powerpoint/2010/main" val="68402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Criterios de signos</a:t>
            </a:r>
            <a:endParaRPr lang="es-ES" sz="1600" b="1" dirty="0">
              <a:solidFill>
                <a:schemeClr val="bg1"/>
              </a:solidFill>
            </a:endParaRPr>
          </a:p>
        </p:txBody>
      </p:sp>
      <p:grpSp>
        <p:nvGrpSpPr>
          <p:cNvPr id="11" name="Grupo 10"/>
          <p:cNvGrpSpPr/>
          <p:nvPr/>
        </p:nvGrpSpPr>
        <p:grpSpPr>
          <a:xfrm>
            <a:off x="454641" y="1013122"/>
            <a:ext cx="8295660" cy="4193166"/>
            <a:chOff x="825500" y="2097713"/>
            <a:chExt cx="8318500" cy="4193166"/>
          </a:xfrm>
        </p:grpSpPr>
        <p:sp>
          <p:nvSpPr>
            <p:cNvPr id="12" name="Rectángulo 11"/>
            <p:cNvSpPr/>
            <p:nvPr/>
          </p:nvSpPr>
          <p:spPr>
            <a:xfrm>
              <a:off x="825500" y="2442339"/>
              <a:ext cx="8318500" cy="384854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lvl="0" algn="just" defTabSz="914400">
                <a:defRPr/>
              </a:pPr>
              <a:r>
                <a:rPr lang="es-ES" sz="1600" i="1" dirty="0"/>
                <a:t>Determina el signo de las distintas magnitudes lineales de </a:t>
              </a:r>
              <a:r>
                <a:rPr lang="es-ES" sz="1600" i="1" dirty="0" smtClean="0"/>
                <a:t>la siguiente figura </a:t>
              </a:r>
              <a:r>
                <a:rPr lang="es-ES" sz="1600" i="1" dirty="0"/>
                <a:t>de acuerdo al criterio </a:t>
              </a:r>
              <a:r>
                <a:rPr lang="es-ES" sz="1600" i="1" dirty="0" smtClean="0"/>
                <a:t>DIN:</a:t>
              </a:r>
            </a:p>
            <a:p>
              <a:pPr lvl="0" algn="just" defTabSz="914400">
                <a:defRPr/>
              </a:pPr>
              <a:endParaRPr lang="es-ES" sz="1600" i="1" dirty="0"/>
            </a:p>
            <a:p>
              <a:pPr lvl="0" algn="just" defTabSz="914400">
                <a:defRPr/>
              </a:pPr>
              <a:endParaRPr lang="es-ES" sz="1600" i="1" dirty="0" smtClean="0"/>
            </a:p>
            <a:p>
              <a:pPr lvl="0" algn="just" defTabSz="914400">
                <a:defRPr/>
              </a:pPr>
              <a:endParaRPr lang="es-ES" sz="1600" i="1" dirty="0"/>
            </a:p>
            <a:p>
              <a:pPr lvl="0" algn="just" defTabSz="914400">
                <a:defRPr/>
              </a:pPr>
              <a:endParaRPr lang="es-ES" sz="1600" i="1" dirty="0" smtClean="0"/>
            </a:p>
            <a:p>
              <a:pPr lvl="0" algn="just" defTabSz="914400">
                <a:defRPr/>
              </a:pPr>
              <a:endParaRPr lang="es-ES" sz="1600" i="1" dirty="0"/>
            </a:p>
            <a:p>
              <a:pPr lvl="0" algn="just" defTabSz="914400">
                <a:defRPr/>
              </a:pPr>
              <a:endParaRPr lang="es-ES" sz="1600" i="1" dirty="0" smtClean="0"/>
            </a:p>
            <a:p>
              <a:pPr lvl="0" algn="just" defTabSz="914400">
                <a:defRPr/>
              </a:pPr>
              <a:endParaRPr lang="es-ES" sz="1600" i="1" dirty="0"/>
            </a:p>
            <a:p>
              <a:pPr lvl="0" algn="just" defTabSz="914400">
                <a:defRPr/>
              </a:pPr>
              <a:endParaRPr lang="es-ES" sz="1600" i="1" dirty="0" smtClean="0"/>
            </a:p>
            <a:p>
              <a:pPr lvl="0" algn="just" defTabSz="914400">
                <a:defRPr/>
              </a:pPr>
              <a:endParaRPr lang="es-ES" sz="1600" i="1" dirty="0"/>
            </a:p>
            <a:p>
              <a:pPr lvl="0" algn="just" defTabSz="914400">
                <a:defRPr/>
              </a:pPr>
              <a:endParaRPr lang="es-ES" sz="1600" i="1" dirty="0" smtClean="0"/>
            </a:p>
            <a:p>
              <a:pPr lvl="0" algn="just" defTabSz="914400">
                <a:defRPr/>
              </a:pPr>
              <a:endParaRPr lang="es-ES" sz="1600" i="1" dirty="0"/>
            </a:p>
            <a:p>
              <a:pPr lvl="0" algn="just" defTabSz="914400">
                <a:defRPr/>
              </a:pPr>
              <a:endParaRPr lang="es-ES" sz="1600" i="1" dirty="0" smtClean="0"/>
            </a:p>
            <a:p>
              <a:pPr lvl="0" algn="just" defTabSz="914400">
                <a:defRPr/>
              </a:pPr>
              <a:endParaRPr lang="es-ES" sz="1600" i="1" dirty="0"/>
            </a:p>
          </p:txBody>
        </p:sp>
        <p:sp>
          <p:nvSpPr>
            <p:cNvPr id="13" name="CuadroTexto 12"/>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r>
                <a:rPr lang="es-ES" sz="1600" b="1" dirty="0" smtClean="0">
                  <a:solidFill>
                    <a:schemeClr val="bg1"/>
                  </a:solidFill>
                  <a:latin typeface="+mj-lt"/>
                </a:rPr>
                <a:t>Ejercicio resuelto 1</a:t>
              </a:r>
              <a:endParaRPr lang="es-ES" sz="1600" b="1" dirty="0">
                <a:solidFill>
                  <a:schemeClr val="bg1"/>
                </a:solidFill>
                <a:latin typeface="+mj-lt"/>
              </a:endParaRPr>
            </a:p>
          </p:txBody>
        </p:sp>
      </p:grpSp>
      <p:pic>
        <p:nvPicPr>
          <p:cNvPr id="4" name="Imagen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666" b="4666"/>
          <a:stretch/>
        </p:blipFill>
        <p:spPr>
          <a:xfrm>
            <a:off x="1481792" y="1980488"/>
            <a:ext cx="5892800" cy="322580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039357916"/>
              </p:ext>
            </p:extLst>
          </p:nvPr>
        </p:nvGraphicFramePr>
        <p:xfrm>
          <a:off x="2281544" y="5575300"/>
          <a:ext cx="4572000" cy="741680"/>
        </p:xfrm>
        <a:graphic>
          <a:graphicData uri="http://schemas.openxmlformats.org/drawingml/2006/table">
            <a:tbl>
              <a:tblPr firstRow="1" bandRow="1">
                <a:tableStyleId>{B301B821-A1FF-4177-AEE7-76D212191A09}</a:tableStyleId>
              </a:tblPr>
              <a:tblGrid>
                <a:gridCol w="1524000">
                  <a:extLst>
                    <a:ext uri="{9D8B030D-6E8A-4147-A177-3AD203B41FA5}">
                      <a16:colId xmlns:a16="http://schemas.microsoft.com/office/drawing/2014/main" val="4190776774"/>
                    </a:ext>
                  </a:extLst>
                </a:gridCol>
                <a:gridCol w="1524000">
                  <a:extLst>
                    <a:ext uri="{9D8B030D-6E8A-4147-A177-3AD203B41FA5}">
                      <a16:colId xmlns:a16="http://schemas.microsoft.com/office/drawing/2014/main" val="1039366823"/>
                    </a:ext>
                  </a:extLst>
                </a:gridCol>
                <a:gridCol w="1524000">
                  <a:extLst>
                    <a:ext uri="{9D8B030D-6E8A-4147-A177-3AD203B41FA5}">
                      <a16:colId xmlns:a16="http://schemas.microsoft.com/office/drawing/2014/main" val="3666095885"/>
                    </a:ext>
                  </a:extLst>
                </a:gridCol>
              </a:tblGrid>
              <a:tr h="370840">
                <a:tc>
                  <a:txBody>
                    <a:bodyPr/>
                    <a:lstStyle/>
                    <a:p>
                      <a:pPr algn="ctr"/>
                      <a:r>
                        <a:rPr lang="es-ES" dirty="0" smtClean="0"/>
                        <a:t>s, f</a:t>
                      </a:r>
                      <a:endParaRPr lang="es-ES" dirty="0"/>
                    </a:p>
                  </a:txBody>
                  <a:tcPr/>
                </a:tc>
                <a:tc>
                  <a:txBody>
                    <a:bodyPr/>
                    <a:lstStyle/>
                    <a:p>
                      <a:pPr algn="ctr"/>
                      <a:r>
                        <a:rPr lang="es-ES" dirty="0" smtClean="0"/>
                        <a:t>s’</a:t>
                      </a:r>
                      <a:endParaRPr lang="es-ES" dirty="0"/>
                    </a:p>
                  </a:txBody>
                  <a:tcPr/>
                </a:tc>
                <a:tc>
                  <a:txBody>
                    <a:bodyPr/>
                    <a:lstStyle/>
                    <a:p>
                      <a:pPr algn="ctr"/>
                      <a:r>
                        <a:rPr lang="es-ES" dirty="0" smtClean="0"/>
                        <a:t>R</a:t>
                      </a:r>
                      <a:endParaRPr lang="es-ES" dirty="0"/>
                    </a:p>
                  </a:txBody>
                  <a:tcPr/>
                </a:tc>
                <a:extLst>
                  <a:ext uri="{0D108BD9-81ED-4DB2-BD59-A6C34878D82A}">
                    <a16:rowId xmlns:a16="http://schemas.microsoft.com/office/drawing/2014/main" val="3012271774"/>
                  </a:ext>
                </a:extLst>
              </a:tr>
              <a:tr h="370840">
                <a:tc>
                  <a:txBody>
                    <a:bodyPr/>
                    <a:lstStyle/>
                    <a:p>
                      <a:pPr algn="ctr"/>
                      <a:r>
                        <a:rPr lang="es-ES" sz="1800" kern="1200" dirty="0" smtClean="0">
                          <a:solidFill>
                            <a:schemeClr val="dk1"/>
                          </a:solidFill>
                          <a:effectLst/>
                          <a:latin typeface="+mn-lt"/>
                          <a:ea typeface="+mn-ea"/>
                          <a:cs typeface="+mn-cs"/>
                        </a:rPr>
                        <a:t>– </a:t>
                      </a:r>
                      <a:endParaRPr lang="es-ES" dirty="0"/>
                    </a:p>
                  </a:txBody>
                  <a:tcPr/>
                </a:tc>
                <a:tc>
                  <a:txBody>
                    <a:bodyPr/>
                    <a:lstStyle/>
                    <a:p>
                      <a:pPr algn="ctr"/>
                      <a:r>
                        <a:rPr lang="es-ES" dirty="0" smtClean="0"/>
                        <a:t>+</a:t>
                      </a:r>
                      <a:endParaRPr lang="es-ES" dirty="0"/>
                    </a:p>
                  </a:txBody>
                  <a:tcPr/>
                </a:tc>
                <a:tc>
                  <a:txBody>
                    <a:bodyPr/>
                    <a:lstStyle/>
                    <a:p>
                      <a:pPr algn="ctr"/>
                      <a:r>
                        <a:rPr lang="es-ES" sz="1800" kern="1200" dirty="0" smtClean="0">
                          <a:solidFill>
                            <a:schemeClr val="dk1"/>
                          </a:solidFill>
                          <a:effectLst/>
                          <a:latin typeface="+mn-lt"/>
                          <a:ea typeface="+mn-ea"/>
                          <a:cs typeface="+mn-cs"/>
                        </a:rPr>
                        <a:t>–</a:t>
                      </a:r>
                      <a:endParaRPr lang="es-ES" dirty="0"/>
                    </a:p>
                  </a:txBody>
                  <a:tcPr/>
                </a:tc>
                <a:extLst>
                  <a:ext uri="{0D108BD9-81ED-4DB2-BD59-A6C34878D82A}">
                    <a16:rowId xmlns:a16="http://schemas.microsoft.com/office/drawing/2014/main" val="3886294860"/>
                  </a:ext>
                </a:extLst>
              </a:tr>
            </a:tbl>
          </a:graphicData>
        </a:graphic>
      </p:graphicFrame>
    </p:spTree>
    <p:extLst>
      <p:ext uri="{BB962C8B-B14F-4D97-AF65-F5344CB8AC3E}">
        <p14:creationId xmlns:p14="http://schemas.microsoft.com/office/powerpoint/2010/main" val="3981031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59300" y="556715"/>
            <a:ext cx="2613216" cy="338554"/>
          </a:xfrm>
          <a:prstGeom prst="rect">
            <a:avLst/>
          </a:prstGeom>
          <a:noFill/>
        </p:spPr>
        <p:txBody>
          <a:bodyPr wrap="none" rtlCol="0">
            <a:spAutoFit/>
          </a:bodyPr>
          <a:lstStyle/>
          <a:p>
            <a:r>
              <a:rPr lang="es-ES" sz="1600" b="1" dirty="0" smtClean="0">
                <a:solidFill>
                  <a:schemeClr val="bg1"/>
                </a:solidFill>
              </a:rPr>
              <a:t>TABLA DE CONTENIDOS</a:t>
            </a:r>
            <a:endParaRPr lang="es-ES" sz="1600" b="1"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972278035"/>
              </p:ext>
            </p:extLst>
          </p:nvPr>
        </p:nvGraphicFramePr>
        <p:xfrm>
          <a:off x="444500" y="1085021"/>
          <a:ext cx="8229600" cy="5212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187307646"/>
                    </a:ext>
                  </a:extLst>
                </a:gridCol>
                <a:gridCol w="4114800">
                  <a:extLst>
                    <a:ext uri="{9D8B030D-6E8A-4147-A177-3AD203B41FA5}">
                      <a16:colId xmlns:a16="http://schemas.microsoft.com/office/drawing/2014/main" val="3377069663"/>
                    </a:ext>
                  </a:extLst>
                </a:gridCol>
              </a:tblGrid>
              <a:tr h="370840">
                <a:tc>
                  <a:txBody>
                    <a:bodyPr/>
                    <a:lstStyle/>
                    <a:p>
                      <a:pPr marL="265113" indent="-265113"/>
                      <a:r>
                        <a:rPr lang="es-ES" sz="1600" dirty="0" smtClean="0">
                          <a:solidFill>
                            <a:schemeClr val="tx1"/>
                          </a:solidFill>
                          <a:hlinkClick r:id="rId2" action="ppaction://hlinksldjump"/>
                        </a:rPr>
                        <a:t>1. 	Principios de óptica</a:t>
                      </a:r>
                      <a:r>
                        <a:rPr lang="es-ES" sz="1600" baseline="0" dirty="0" smtClean="0">
                          <a:solidFill>
                            <a:schemeClr val="tx1"/>
                          </a:solidFill>
                          <a:hlinkClick r:id="rId2" action="ppaction://hlinksldjump"/>
                        </a:rPr>
                        <a:t> geométrica</a:t>
                      </a:r>
                      <a:endParaRPr lang="es-ES" sz="1600" dirty="0" smtClean="0">
                        <a:solidFill>
                          <a:schemeClr val="tx1"/>
                        </a:solidFill>
                      </a:endParaRPr>
                    </a:p>
                    <a:p>
                      <a:pPr marL="622300" indent="-622300">
                        <a:tabLst>
                          <a:tab pos="265113" algn="l"/>
                        </a:tabLst>
                      </a:pPr>
                      <a:r>
                        <a:rPr lang="es-ES" sz="1600" dirty="0" smtClean="0">
                          <a:solidFill>
                            <a:schemeClr val="tx1"/>
                          </a:solidFill>
                        </a:rPr>
                        <a:t>	</a:t>
                      </a:r>
                      <a:r>
                        <a:rPr lang="es-ES" sz="1600" b="0" dirty="0" smtClean="0">
                          <a:solidFill>
                            <a:schemeClr val="tx1"/>
                          </a:solidFill>
                          <a:hlinkClick r:id="rId2" action="ppaction://hlinksldjump"/>
                        </a:rPr>
                        <a:t>1.1.	Aproximaciones</a:t>
                      </a:r>
                      <a:r>
                        <a:rPr lang="es-ES" sz="1600" b="0" baseline="0" dirty="0" smtClean="0">
                          <a:solidFill>
                            <a:schemeClr val="tx1"/>
                          </a:solidFill>
                          <a:hlinkClick r:id="rId2" action="ppaction://hlinksldjump"/>
                        </a:rPr>
                        <a:t> previas</a:t>
                      </a:r>
                      <a:endParaRPr lang="es-ES" sz="1600" b="0" dirty="0" smtClean="0">
                        <a:solidFill>
                          <a:schemeClr val="tx1"/>
                        </a:solidFill>
                      </a:endParaRPr>
                    </a:p>
                    <a:p>
                      <a:pPr marL="622300" indent="-622300">
                        <a:tabLst>
                          <a:tab pos="265113" algn="l"/>
                        </a:tabLst>
                      </a:pPr>
                      <a:r>
                        <a:rPr lang="es-ES" sz="1600" b="0" dirty="0" smtClean="0">
                          <a:solidFill>
                            <a:schemeClr val="tx1"/>
                          </a:solidFill>
                        </a:rPr>
                        <a:t>	</a:t>
                      </a:r>
                      <a:r>
                        <a:rPr lang="es-ES" sz="1600" b="0" dirty="0" smtClean="0">
                          <a:solidFill>
                            <a:schemeClr val="tx1"/>
                          </a:solidFill>
                          <a:hlinkClick r:id="rId3" action="ppaction://hlinksldjump"/>
                        </a:rPr>
                        <a:t>1.2.	Elementos</a:t>
                      </a:r>
                      <a:endParaRPr lang="es-ES" sz="1600" b="0" dirty="0" smtClean="0">
                        <a:solidFill>
                          <a:schemeClr val="tx1"/>
                        </a:solidFill>
                      </a:endParaRPr>
                    </a:p>
                    <a:p>
                      <a:pPr marL="622300" indent="-622300">
                        <a:buNone/>
                        <a:tabLst>
                          <a:tab pos="265113" algn="l"/>
                        </a:tabLst>
                      </a:pPr>
                      <a:r>
                        <a:rPr lang="es-ES" sz="1600" b="1" u="none" dirty="0" smtClean="0">
                          <a:solidFill>
                            <a:schemeClr val="tx1"/>
                          </a:solidFill>
                          <a:hlinkClick r:id="rId4" action="ppaction://hlinksldjump"/>
                        </a:rPr>
                        <a:t>2.	Criterios de signos</a:t>
                      </a:r>
                      <a:endParaRPr lang="es-ES" sz="1600" b="1" u="none" dirty="0" smtClean="0">
                        <a:solidFill>
                          <a:schemeClr val="tx1"/>
                        </a:solidFill>
                      </a:endParaRPr>
                    </a:p>
                    <a:p>
                      <a:pPr marL="622300" indent="-622300">
                        <a:buNone/>
                        <a:tabLst>
                          <a:tab pos="265113" algn="l"/>
                        </a:tabLst>
                      </a:pPr>
                      <a:r>
                        <a:rPr lang="es-ES" sz="1600" b="0" dirty="0" smtClean="0">
                          <a:solidFill>
                            <a:schemeClr val="tx1"/>
                          </a:solidFill>
                        </a:rPr>
                        <a:t>	</a:t>
                      </a:r>
                      <a:r>
                        <a:rPr lang="es-ES" sz="1600" b="0" dirty="0" smtClean="0">
                          <a:solidFill>
                            <a:schemeClr val="tx1"/>
                          </a:solidFill>
                          <a:hlinkClick r:id="rId4" action="ppaction://hlinksldjump"/>
                        </a:rPr>
                        <a:t>2.1.	Normativa DIN</a:t>
                      </a:r>
                      <a:endParaRPr lang="es-ES" sz="1600" b="1" dirty="0" smtClean="0">
                        <a:solidFill>
                          <a:schemeClr val="tx1"/>
                        </a:solidFill>
                      </a:endParaRPr>
                    </a:p>
                    <a:p>
                      <a:pPr marL="622300" indent="-622300">
                        <a:tabLst>
                          <a:tab pos="265113" algn="l"/>
                        </a:tabLst>
                      </a:pPr>
                      <a:r>
                        <a:rPr lang="es-ES" sz="1600" b="1" dirty="0" smtClean="0">
                          <a:solidFill>
                            <a:schemeClr val="tx1"/>
                          </a:solidFill>
                          <a:hlinkClick r:id="rId5" action="ppaction://hlinksldjump"/>
                        </a:rPr>
                        <a:t>3. 	Aproximación paraxial</a:t>
                      </a:r>
                      <a:endParaRPr lang="es-ES" sz="1600" b="0" dirty="0" smtClean="0">
                        <a:solidFill>
                          <a:schemeClr val="tx1"/>
                        </a:solidFill>
                      </a:endParaRPr>
                    </a:p>
                    <a:p>
                      <a:pPr marL="622300" indent="-622300">
                        <a:tabLst>
                          <a:tab pos="265113" algn="l"/>
                        </a:tabLst>
                      </a:pPr>
                      <a:r>
                        <a:rPr lang="es-ES" sz="1600" b="1" dirty="0" smtClean="0">
                          <a:solidFill>
                            <a:schemeClr val="tx1"/>
                          </a:solidFill>
                          <a:hlinkClick r:id="rId6" action="ppaction://hlinksldjump"/>
                        </a:rPr>
                        <a:t>4.	El dioptrio</a:t>
                      </a:r>
                      <a:r>
                        <a:rPr lang="es-ES" sz="1600" b="1" baseline="0" dirty="0" smtClean="0">
                          <a:solidFill>
                            <a:schemeClr val="tx1"/>
                          </a:solidFill>
                          <a:hlinkClick r:id="rId6" action="ppaction://hlinksldjump"/>
                        </a:rPr>
                        <a:t> esférico</a:t>
                      </a:r>
                      <a:endParaRPr lang="es-ES" sz="1600" b="1" baseline="0" dirty="0" smtClean="0">
                        <a:solidFill>
                          <a:schemeClr val="tx1"/>
                        </a:solidFill>
                      </a:endParaRPr>
                    </a:p>
                    <a:p>
                      <a:pPr marL="622300" indent="-622300">
                        <a:tabLst>
                          <a:tab pos="265113" algn="l"/>
                        </a:tabLst>
                      </a:pPr>
                      <a:r>
                        <a:rPr lang="es-ES" sz="1600" b="0" baseline="0" dirty="0" smtClean="0">
                          <a:solidFill>
                            <a:schemeClr val="tx1"/>
                          </a:solidFill>
                        </a:rPr>
                        <a:t>	</a:t>
                      </a:r>
                      <a:r>
                        <a:rPr lang="es-ES" sz="1600" b="0" baseline="0" dirty="0" smtClean="0">
                          <a:solidFill>
                            <a:schemeClr val="tx1"/>
                          </a:solidFill>
                          <a:hlinkClick r:id="rId7" action="ppaction://hlinksldjump"/>
                        </a:rPr>
                        <a:t>4.1.	Ecuación del dioptrio esférico</a:t>
                      </a:r>
                      <a:endParaRPr lang="es-ES" sz="1600" b="0" baseline="0" dirty="0" smtClean="0">
                        <a:solidFill>
                          <a:schemeClr val="tx1"/>
                        </a:solidFill>
                      </a:endParaRPr>
                    </a:p>
                    <a:p>
                      <a:pPr marL="622300" indent="-622300">
                        <a:tabLst>
                          <a:tab pos="265113" algn="l"/>
                        </a:tabLst>
                      </a:pPr>
                      <a:r>
                        <a:rPr lang="es-ES" sz="1600" b="0" baseline="0" dirty="0" smtClean="0">
                          <a:solidFill>
                            <a:schemeClr val="tx1"/>
                          </a:solidFill>
                        </a:rPr>
                        <a:t>	</a:t>
                      </a:r>
                      <a:r>
                        <a:rPr lang="es-ES" sz="1600" b="0" baseline="0" dirty="0" smtClean="0">
                          <a:solidFill>
                            <a:schemeClr val="tx1"/>
                          </a:solidFill>
                          <a:hlinkClick r:id="rId8" action="ppaction://hlinksldjump"/>
                        </a:rPr>
                        <a:t>4.2.	Focos. Aumento lateral. Gráficas</a:t>
                      </a:r>
                      <a:endParaRPr lang="es-ES" sz="1600" b="0" baseline="0" dirty="0" smtClean="0">
                        <a:solidFill>
                          <a:schemeClr val="tx1"/>
                        </a:solidFill>
                      </a:endParaRPr>
                    </a:p>
                    <a:p>
                      <a:pPr marL="622300" indent="-622300">
                        <a:tabLst>
                          <a:tab pos="265113" algn="l"/>
                        </a:tabLst>
                      </a:pPr>
                      <a:r>
                        <a:rPr lang="es-ES" sz="1600" b="1" baseline="0" dirty="0" smtClean="0">
                          <a:solidFill>
                            <a:schemeClr val="tx1"/>
                          </a:solidFill>
                          <a:hlinkClick r:id="rId9" action="ppaction://hlinksldjump"/>
                        </a:rPr>
                        <a:t>5.	El dioptrio plano</a:t>
                      </a:r>
                      <a:endParaRPr lang="es-ES" sz="1600" b="1" baseline="0" dirty="0" smtClean="0">
                        <a:solidFill>
                          <a:schemeClr val="tx1"/>
                        </a:solidFill>
                      </a:endParaRPr>
                    </a:p>
                    <a:p>
                      <a:pPr marL="622300" indent="-622300">
                        <a:tabLst>
                          <a:tab pos="265113" algn="l"/>
                        </a:tabLst>
                      </a:pPr>
                      <a:r>
                        <a:rPr lang="es-ES" sz="1600" b="0" baseline="0" dirty="0" smtClean="0">
                          <a:solidFill>
                            <a:schemeClr val="tx1"/>
                          </a:solidFill>
                        </a:rPr>
                        <a:t>	</a:t>
                      </a:r>
                      <a:r>
                        <a:rPr lang="es-ES" sz="1600" b="0" baseline="0" dirty="0" smtClean="0">
                          <a:solidFill>
                            <a:schemeClr val="tx1"/>
                          </a:solidFill>
                          <a:hlinkClick r:id="rId10" action="ppaction://hlinksldjump"/>
                        </a:rPr>
                        <a:t>5.1.	Ecuación del dioptrio plano</a:t>
                      </a:r>
                      <a:endParaRPr lang="es-ES" sz="1600" b="0" baseline="0" dirty="0" smtClean="0">
                        <a:solidFill>
                          <a:schemeClr val="tx1"/>
                        </a:solidFill>
                      </a:endParaRPr>
                    </a:p>
                    <a:p>
                      <a:pPr marL="622300" indent="-622300">
                        <a:tabLst>
                          <a:tab pos="265113" algn="l"/>
                        </a:tabLst>
                      </a:pPr>
                      <a:r>
                        <a:rPr lang="es-ES" sz="1600" b="0" baseline="0" dirty="0" smtClean="0">
                          <a:solidFill>
                            <a:schemeClr val="tx1"/>
                          </a:solidFill>
                        </a:rPr>
                        <a:t>	</a:t>
                      </a:r>
                      <a:r>
                        <a:rPr lang="es-ES" sz="1600" b="0" baseline="0" dirty="0" smtClean="0">
                          <a:solidFill>
                            <a:schemeClr val="tx1"/>
                          </a:solidFill>
                          <a:hlinkClick r:id="rId11" action="ppaction://hlinksldjump"/>
                        </a:rPr>
                        <a:t>5.2.	Focos. Aumento lateral</a:t>
                      </a:r>
                      <a:endParaRPr lang="es-ES" sz="1600" b="0" dirty="0" smtClean="0">
                        <a:solidFill>
                          <a:schemeClr val="tx1"/>
                        </a:solidFill>
                      </a:endParaRPr>
                    </a:p>
                    <a:p>
                      <a:pPr marL="622300" indent="-622300">
                        <a:tabLst>
                          <a:tab pos="265113" algn="l"/>
                        </a:tabLst>
                      </a:pPr>
                      <a:r>
                        <a:rPr lang="es-ES" sz="1600" b="1" dirty="0" smtClean="0">
                          <a:solidFill>
                            <a:schemeClr val="tx1"/>
                          </a:solidFill>
                          <a:hlinkClick r:id="rId12" action="ppaction://hlinksldjump"/>
                        </a:rPr>
                        <a:t>6.	El espejo esférico</a:t>
                      </a:r>
                      <a:endParaRPr lang="es-ES" sz="1600" b="1" dirty="0" smtClean="0">
                        <a:solidFill>
                          <a:schemeClr val="tx1"/>
                        </a:solidFill>
                      </a:endParaRPr>
                    </a:p>
                    <a:p>
                      <a:pPr marL="622300" indent="-355600">
                        <a:tabLst/>
                      </a:pPr>
                      <a:r>
                        <a:rPr lang="es-ES" sz="1600" b="0" dirty="0" smtClean="0">
                          <a:solidFill>
                            <a:schemeClr val="tx1"/>
                          </a:solidFill>
                          <a:hlinkClick r:id="rId13" action="ppaction://hlinksldjump"/>
                        </a:rPr>
                        <a:t>6.1. Ecuación</a:t>
                      </a:r>
                      <a:r>
                        <a:rPr lang="es-ES" sz="1600" b="0" baseline="0" dirty="0" smtClean="0">
                          <a:solidFill>
                            <a:schemeClr val="tx1"/>
                          </a:solidFill>
                          <a:hlinkClick r:id="rId13" action="ppaction://hlinksldjump"/>
                        </a:rPr>
                        <a:t> del espejo esférico</a:t>
                      </a:r>
                      <a:endParaRPr lang="es-ES" sz="1600" b="0" dirty="0" smtClean="0">
                        <a:solidFill>
                          <a:schemeClr val="tx1"/>
                        </a:solidFill>
                      </a:endParaRPr>
                    </a:p>
                    <a:p>
                      <a:pPr marL="622300" indent="-355600">
                        <a:tabLst/>
                      </a:pPr>
                      <a:r>
                        <a:rPr lang="es-ES" sz="1600" b="0" dirty="0" smtClean="0">
                          <a:solidFill>
                            <a:schemeClr val="tx1"/>
                          </a:solidFill>
                          <a:hlinkClick r:id="rId14" action="ppaction://hlinksldjump"/>
                        </a:rPr>
                        <a:t>6.2. Focos. Aumento lateral. Gráficas.</a:t>
                      </a:r>
                      <a:endParaRPr lang="es-ES" sz="1600" b="0" dirty="0" smtClean="0">
                        <a:solidFill>
                          <a:schemeClr val="tx1"/>
                        </a:solidFill>
                      </a:endParaRPr>
                    </a:p>
                    <a:p>
                      <a:pPr marL="622300" indent="-622300">
                        <a:buNone/>
                        <a:tabLst>
                          <a:tab pos="266700" algn="l"/>
                        </a:tabLst>
                      </a:pPr>
                      <a:r>
                        <a:rPr lang="es-ES" sz="1600" b="1" dirty="0" smtClean="0">
                          <a:solidFill>
                            <a:schemeClr val="tx1"/>
                          </a:solidFill>
                          <a:hlinkClick r:id="rId15" action="ppaction://hlinksldjump"/>
                        </a:rPr>
                        <a:t>7.	El espejo plano</a:t>
                      </a:r>
                      <a:endParaRPr lang="es-ES" sz="1600" b="1" dirty="0" smtClean="0">
                        <a:solidFill>
                          <a:schemeClr val="tx1"/>
                        </a:solidFill>
                      </a:endParaRPr>
                    </a:p>
                    <a:p>
                      <a:pPr marL="622300" indent="-355600"/>
                      <a:r>
                        <a:rPr lang="es-ES" sz="1600" b="0" dirty="0" smtClean="0">
                          <a:solidFill>
                            <a:schemeClr val="tx1"/>
                          </a:solidFill>
                          <a:hlinkClick r:id="rId16" action="ppaction://hlinksldjump"/>
                        </a:rPr>
                        <a:t>7.1.	Ecuación del espejo</a:t>
                      </a:r>
                      <a:r>
                        <a:rPr lang="es-ES" sz="1600" b="0" baseline="0" dirty="0" smtClean="0">
                          <a:solidFill>
                            <a:schemeClr val="tx1"/>
                          </a:solidFill>
                          <a:hlinkClick r:id="rId16" action="ppaction://hlinksldjump"/>
                        </a:rPr>
                        <a:t> plano</a:t>
                      </a:r>
                      <a:endParaRPr lang="es-ES" sz="1600" b="0" dirty="0" smtClean="0">
                        <a:solidFill>
                          <a:schemeClr val="tx1"/>
                        </a:solidFill>
                      </a:endParaRPr>
                    </a:p>
                    <a:p>
                      <a:pPr marL="622300" indent="-355600">
                        <a:tabLst/>
                      </a:pPr>
                      <a:r>
                        <a:rPr lang="es-ES" sz="1600" b="0" dirty="0" smtClean="0">
                          <a:solidFill>
                            <a:schemeClr val="tx1"/>
                          </a:solidFill>
                          <a:hlinkClick r:id="rId17" action="ppaction://hlinksldjump"/>
                        </a:rPr>
                        <a:t>7.2.	Focos. Aumento lateral. Gráficas. Inversión lateral</a:t>
                      </a:r>
                      <a:endParaRPr lang="es-ES" sz="1600" b="0" dirty="0" smtClean="0">
                        <a:solidFill>
                          <a:schemeClr val="tx1"/>
                        </a:solidFill>
                      </a:endParaRPr>
                    </a:p>
                    <a:p>
                      <a:pPr marL="622300" indent="-355600"/>
                      <a:r>
                        <a:rPr lang="es-ES" sz="1600" b="0" baseline="0" dirty="0" smtClean="0">
                          <a:solidFill>
                            <a:schemeClr val="tx1"/>
                          </a:solidFill>
                          <a:hlinkClick r:id="rId18" action="ppaction://hlinksldjump"/>
                        </a:rPr>
                        <a:t>7.3.	Sistemas de espejos</a:t>
                      </a:r>
                      <a:endParaRPr lang="es-ES" sz="1600" b="0" baseline="0" dirty="0" smtClean="0">
                        <a:solidFill>
                          <a:schemeClr val="tx1"/>
                        </a:solidFill>
                      </a:endParaRPr>
                    </a:p>
                    <a:p>
                      <a:pPr marL="266700" indent="-266700">
                        <a:tabLst/>
                      </a:pPr>
                      <a:endParaRPr lang="es-ES" sz="1600" b="0" dirty="0" smtClean="0">
                        <a:solidFill>
                          <a:schemeClr val="tx1"/>
                        </a:solidFill>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tc>
                  <a:txBody>
                    <a:bodyPr/>
                    <a:lstStyle/>
                    <a:p>
                      <a:pPr marL="622300" indent="-622300">
                        <a:tabLst>
                          <a:tab pos="266700" algn="l"/>
                        </a:tabLst>
                      </a:pPr>
                      <a:r>
                        <a:rPr lang="es-ES" sz="1600" b="1" baseline="0" dirty="0" smtClean="0">
                          <a:solidFill>
                            <a:schemeClr val="tx1"/>
                          </a:solidFill>
                          <a:hlinkClick r:id="rId19" action="ppaction://hlinksldjump"/>
                        </a:rPr>
                        <a:t>8.	Lentes delgadas</a:t>
                      </a:r>
                      <a:endParaRPr lang="es-ES" sz="1600" b="1" baseline="0" dirty="0" smtClean="0">
                        <a:solidFill>
                          <a:schemeClr val="tx1"/>
                        </a:solidFill>
                      </a:endParaRPr>
                    </a:p>
                    <a:p>
                      <a:pPr marL="622300" indent="-622300">
                        <a:tabLst>
                          <a:tab pos="266700" algn="l"/>
                        </a:tabLst>
                      </a:pPr>
                      <a:r>
                        <a:rPr lang="es-ES" sz="1600" b="0" baseline="0" dirty="0" smtClean="0">
                          <a:solidFill>
                            <a:schemeClr val="tx1"/>
                          </a:solidFill>
                        </a:rPr>
                        <a:t>	</a:t>
                      </a:r>
                      <a:r>
                        <a:rPr lang="es-ES" sz="1600" b="0" baseline="0" dirty="0" smtClean="0">
                          <a:solidFill>
                            <a:schemeClr val="tx1"/>
                          </a:solidFill>
                          <a:hlinkClick r:id="rId20" action="ppaction://hlinksldjump"/>
                        </a:rPr>
                        <a:t>8.1.	Definición y tipos</a:t>
                      </a:r>
                      <a:endParaRPr lang="es-ES" sz="1600" b="0" baseline="0" dirty="0" smtClean="0">
                        <a:solidFill>
                          <a:schemeClr val="tx1"/>
                        </a:solidFill>
                      </a:endParaRPr>
                    </a:p>
                    <a:p>
                      <a:pPr marL="622300" indent="-622300">
                        <a:tabLst>
                          <a:tab pos="266700" algn="l"/>
                        </a:tabLst>
                      </a:pPr>
                      <a:r>
                        <a:rPr lang="es-ES" sz="1600" b="0" baseline="0" dirty="0" smtClean="0">
                          <a:solidFill>
                            <a:schemeClr val="tx1"/>
                          </a:solidFill>
                        </a:rPr>
                        <a:t>	</a:t>
                      </a:r>
                      <a:r>
                        <a:rPr lang="es-ES" sz="1600" b="0" baseline="0" dirty="0" smtClean="0">
                          <a:solidFill>
                            <a:schemeClr val="tx1"/>
                          </a:solidFill>
                          <a:hlinkClick r:id="rId21" action="ppaction://hlinksldjump"/>
                        </a:rPr>
                        <a:t>8.2.	Ecuación fundamental</a:t>
                      </a:r>
                      <a:endParaRPr lang="es-ES" sz="1600" b="0" baseline="0" dirty="0" smtClean="0">
                        <a:solidFill>
                          <a:schemeClr val="tx1"/>
                        </a:solidFill>
                      </a:endParaRPr>
                    </a:p>
                    <a:p>
                      <a:pPr marL="622300" indent="-622300">
                        <a:tabLst>
                          <a:tab pos="266700" algn="l"/>
                        </a:tabLst>
                      </a:pPr>
                      <a:r>
                        <a:rPr lang="es-ES" sz="1600" b="0" baseline="0" dirty="0" smtClean="0">
                          <a:solidFill>
                            <a:schemeClr val="tx1"/>
                          </a:solidFill>
                        </a:rPr>
                        <a:t>	</a:t>
                      </a:r>
                      <a:r>
                        <a:rPr lang="es-ES" sz="1600" b="0" baseline="0" dirty="0" smtClean="0">
                          <a:solidFill>
                            <a:schemeClr val="tx1"/>
                          </a:solidFill>
                          <a:hlinkClick r:id="rId22" action="ppaction://hlinksldjump"/>
                        </a:rPr>
                        <a:t>8.3.	Focos. Aumento lateral. Potencia y dioptrías. Gráficas</a:t>
                      </a:r>
                      <a:r>
                        <a:rPr lang="es-ES" sz="1600" b="0" baseline="0" dirty="0" smtClean="0">
                          <a:solidFill>
                            <a:schemeClr val="tx1"/>
                          </a:solidFill>
                        </a:rPr>
                        <a:t>	</a:t>
                      </a:r>
                    </a:p>
                    <a:p>
                      <a:pPr marL="622300" indent="-622300">
                        <a:tabLst>
                          <a:tab pos="266700" algn="l"/>
                        </a:tabLst>
                      </a:pPr>
                      <a:r>
                        <a:rPr lang="es-ES" sz="1600" b="1" baseline="0" dirty="0" smtClean="0">
                          <a:solidFill>
                            <a:schemeClr val="tx1"/>
                          </a:solidFill>
                          <a:hlinkClick r:id="rId23" action="ppaction://hlinksldjump"/>
                        </a:rPr>
                        <a:t>9.	El ojo humano</a:t>
                      </a:r>
                      <a:endParaRPr lang="es-ES" sz="1600" b="1" baseline="0" dirty="0" smtClean="0">
                        <a:solidFill>
                          <a:schemeClr val="tx1"/>
                        </a:solidFill>
                      </a:endParaRPr>
                    </a:p>
                    <a:p>
                      <a:pPr marL="622300" indent="-622300">
                        <a:tabLst>
                          <a:tab pos="266700" algn="l"/>
                        </a:tabLst>
                      </a:pPr>
                      <a:r>
                        <a:rPr lang="es-ES" sz="1600" b="0" baseline="0" dirty="0" smtClean="0">
                          <a:solidFill>
                            <a:schemeClr val="tx1"/>
                          </a:solidFill>
                        </a:rPr>
                        <a:t>	</a:t>
                      </a:r>
                      <a:r>
                        <a:rPr lang="es-ES" sz="1600" b="0" baseline="0" dirty="0" smtClean="0">
                          <a:solidFill>
                            <a:schemeClr val="tx1"/>
                          </a:solidFill>
                          <a:hlinkClick r:id="rId23" action="ppaction://hlinksldjump"/>
                        </a:rPr>
                        <a:t>9.1.	Estructura y funcionamiento</a:t>
                      </a:r>
                      <a:endParaRPr lang="es-ES" sz="1600" b="0" baseline="0" dirty="0" smtClean="0">
                        <a:solidFill>
                          <a:schemeClr val="tx1"/>
                        </a:solidFill>
                      </a:endParaRPr>
                    </a:p>
                    <a:p>
                      <a:pPr marL="622300" indent="-622300">
                        <a:tabLst>
                          <a:tab pos="266700" algn="l"/>
                        </a:tabLst>
                      </a:pPr>
                      <a:r>
                        <a:rPr lang="es-ES" sz="1600" b="0" baseline="0" dirty="0" smtClean="0">
                          <a:solidFill>
                            <a:schemeClr val="tx1"/>
                          </a:solidFill>
                        </a:rPr>
                        <a:t>	</a:t>
                      </a:r>
                      <a:r>
                        <a:rPr lang="es-ES" sz="1600" b="0" baseline="0" dirty="0" smtClean="0">
                          <a:solidFill>
                            <a:schemeClr val="tx1"/>
                          </a:solidFill>
                          <a:hlinkClick r:id="rId24" action="ppaction://hlinksldjump"/>
                        </a:rPr>
                        <a:t>9.2.	Defectos de la visión</a:t>
                      </a:r>
                      <a:endParaRPr lang="es-ES" sz="1600" b="0" baseline="0" dirty="0" smtClean="0">
                        <a:solidFill>
                          <a:schemeClr val="tx1"/>
                        </a:solidFill>
                      </a:endParaRPr>
                    </a:p>
                    <a:p>
                      <a:pPr marL="355600" indent="-355600">
                        <a:buAutoNum type="arabicPeriod" startAt="10"/>
                        <a:tabLst>
                          <a:tab pos="266700" algn="l"/>
                        </a:tabLst>
                      </a:pPr>
                      <a:r>
                        <a:rPr lang="es-ES" sz="1600" b="1" baseline="0" dirty="0" smtClean="0">
                          <a:solidFill>
                            <a:schemeClr val="tx1"/>
                          </a:solidFill>
                          <a:hlinkClick r:id="rId25" action="ppaction://hlinksldjump"/>
                        </a:rPr>
                        <a:t>Instrumentos ópticos</a:t>
                      </a:r>
                      <a:endParaRPr lang="es-ES" sz="1600" b="1" baseline="0" dirty="0" smtClean="0">
                        <a:solidFill>
                          <a:schemeClr val="tx1"/>
                        </a:solidFill>
                      </a:endParaRPr>
                    </a:p>
                    <a:p>
                      <a:pPr marL="812800" indent="-812800" defTabSz="901700">
                        <a:buNone/>
                        <a:tabLst>
                          <a:tab pos="355600" algn="l"/>
                        </a:tabLst>
                      </a:pPr>
                      <a:r>
                        <a:rPr lang="es-ES" sz="1600" b="0" baseline="0" dirty="0" smtClean="0">
                          <a:solidFill>
                            <a:schemeClr val="tx1"/>
                          </a:solidFill>
                        </a:rPr>
                        <a:t>	</a:t>
                      </a:r>
                      <a:r>
                        <a:rPr lang="es-ES" sz="1600" b="0" baseline="0" dirty="0" smtClean="0">
                          <a:solidFill>
                            <a:schemeClr val="tx1"/>
                          </a:solidFill>
                          <a:hlinkClick r:id="rId25" action="ppaction://hlinksldjump"/>
                        </a:rPr>
                        <a:t>10.1. La lupa</a:t>
                      </a:r>
                      <a:endParaRPr lang="es-ES" sz="1600" b="0" baseline="0" dirty="0" smtClean="0">
                        <a:solidFill>
                          <a:schemeClr val="tx1"/>
                        </a:solidFill>
                      </a:endParaRPr>
                    </a:p>
                    <a:p>
                      <a:pPr marL="812800" indent="-812800" defTabSz="901700">
                        <a:buNone/>
                        <a:tabLst>
                          <a:tab pos="355600" algn="l"/>
                        </a:tabLst>
                      </a:pPr>
                      <a:r>
                        <a:rPr lang="es-ES" sz="1600" b="0" baseline="0" dirty="0" smtClean="0">
                          <a:solidFill>
                            <a:schemeClr val="tx1"/>
                          </a:solidFill>
                        </a:rPr>
                        <a:t>	</a:t>
                      </a:r>
                      <a:r>
                        <a:rPr lang="es-ES" sz="1600" b="0" baseline="0" dirty="0" smtClean="0">
                          <a:solidFill>
                            <a:schemeClr val="tx1"/>
                          </a:solidFill>
                          <a:hlinkClick r:id="rId26" action="ppaction://hlinksldjump"/>
                        </a:rPr>
                        <a:t>10.2.	El microscopio</a:t>
                      </a:r>
                      <a:endParaRPr lang="es-ES" sz="1600" b="0" baseline="0" dirty="0" smtClean="0">
                        <a:solidFill>
                          <a:schemeClr val="tx1"/>
                        </a:solidFill>
                      </a:endParaRPr>
                    </a:p>
                    <a:p>
                      <a:pPr marL="812800" indent="-812800" defTabSz="901700">
                        <a:buNone/>
                        <a:tabLst>
                          <a:tab pos="355600" algn="l"/>
                        </a:tabLst>
                      </a:pPr>
                      <a:r>
                        <a:rPr lang="es-ES" sz="1600" b="0" baseline="0" dirty="0" smtClean="0">
                          <a:solidFill>
                            <a:schemeClr val="tx1"/>
                          </a:solidFill>
                        </a:rPr>
                        <a:t>	</a:t>
                      </a:r>
                      <a:r>
                        <a:rPr lang="es-ES" sz="1600" b="0" baseline="0" dirty="0" smtClean="0">
                          <a:solidFill>
                            <a:schemeClr val="tx1"/>
                          </a:solidFill>
                          <a:hlinkClick r:id="rId27" action="ppaction://hlinksldjump"/>
                        </a:rPr>
                        <a:t>10.3.	El telescopio</a:t>
                      </a:r>
                      <a:endParaRPr lang="es-ES" sz="1600" b="0" baseline="0" dirty="0" smtClean="0">
                        <a:solidFill>
                          <a:schemeClr val="tx1"/>
                        </a:solidFill>
                      </a:endParaRPr>
                    </a:p>
                    <a:p>
                      <a:pPr marL="812800" indent="-812800" defTabSz="901700">
                        <a:buNone/>
                        <a:tabLst>
                          <a:tab pos="355600" algn="l"/>
                        </a:tabLst>
                      </a:pPr>
                      <a:r>
                        <a:rPr lang="es-ES" sz="1600" b="0" baseline="0" dirty="0" smtClean="0">
                          <a:solidFill>
                            <a:schemeClr val="tx1"/>
                          </a:solidFill>
                        </a:rPr>
                        <a:t>	</a:t>
                      </a:r>
                      <a:r>
                        <a:rPr lang="es-ES" sz="1600" b="0" baseline="0" dirty="0" smtClean="0">
                          <a:solidFill>
                            <a:schemeClr val="tx1"/>
                          </a:solidFill>
                          <a:hlinkClick r:id="rId28" action="ppaction://hlinksldjump"/>
                        </a:rPr>
                        <a:t>10.4.	La cámara fotográfica</a:t>
                      </a:r>
                      <a:endParaRPr lang="es-ES" sz="1600" b="0" baseline="0" dirty="0" smtClean="0">
                        <a:solidFill>
                          <a:schemeClr val="tx1"/>
                        </a:solidFill>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616655480"/>
                  </a:ext>
                </a:extLst>
              </a:tr>
            </a:tbl>
          </a:graphicData>
        </a:graphic>
      </p:graphicFrame>
    </p:spTree>
    <p:extLst>
      <p:ext uri="{BB962C8B-B14F-4D97-AF65-F5344CB8AC3E}">
        <p14:creationId xmlns:p14="http://schemas.microsoft.com/office/powerpoint/2010/main" val="32962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Criterios de signos</a:t>
            </a:r>
            <a:endParaRPr lang="es-ES" sz="1600" b="1" dirty="0">
              <a:solidFill>
                <a:schemeClr val="bg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645014923"/>
              </p:ext>
            </p:extLst>
          </p:nvPr>
        </p:nvGraphicFramePr>
        <p:xfrm>
          <a:off x="508000" y="1206500"/>
          <a:ext cx="8178801" cy="41757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1.</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lnSpc>
                          <a:spcPct val="100000"/>
                        </a:lnSpc>
                      </a:pPr>
                      <a:r>
                        <a:rPr lang="es-ES" sz="1600" i="1" dirty="0" smtClean="0">
                          <a:latin typeface="+mn-lt"/>
                        </a:rPr>
                        <a:t>Determina el signo de las distintas magnitudes lineales de las siguientes figuras de acuerdo al criterio DIN:</a:t>
                      </a: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smtClean="0">
                        <a:latin typeface="+mn-lt"/>
                      </a:endParaRPr>
                    </a:p>
                    <a:p>
                      <a:pPr marL="0" indent="0" algn="just">
                        <a:lnSpc>
                          <a:spcPct val="100000"/>
                        </a:lnSpc>
                      </a:pPr>
                      <a:endParaRPr lang="es-ES" sz="1600" i="1" dirty="0">
                        <a:latin typeface="+mn-lt"/>
                      </a:endParaRP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p:pic>
        <p:nvPicPr>
          <p:cNvPr id="2" name="Imagen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936" r="17217"/>
          <a:stretch/>
        </p:blipFill>
        <p:spPr>
          <a:xfrm>
            <a:off x="927101" y="2463800"/>
            <a:ext cx="3479800" cy="2502119"/>
          </a:xfrm>
          <a:prstGeom prst="rect">
            <a:avLst/>
          </a:prstGeom>
        </p:spPr>
      </p:pic>
      <p:pic>
        <p:nvPicPr>
          <p:cNvPr id="3" name="Imagen 2"/>
          <p:cNvPicPr>
            <a:picLocks noChangeAspect="1"/>
          </p:cNvPicPr>
          <p:nvPr/>
        </p:nvPicPr>
        <p:blipFill rotWithShape="1">
          <a:blip r:embed="rId3">
            <a:clrChange>
              <a:clrFrom>
                <a:srgbClr val="F2F2F2"/>
              </a:clrFrom>
              <a:clrTo>
                <a:srgbClr val="F2F2F2">
                  <a:alpha val="0"/>
                </a:srgbClr>
              </a:clrTo>
            </a:clrChange>
          </a:blip>
          <a:srcRect l="16868" t="-1031" r="5000" b="1031"/>
          <a:stretch/>
        </p:blipFill>
        <p:spPr>
          <a:xfrm>
            <a:off x="4920180" y="2299357"/>
            <a:ext cx="3253341" cy="2692181"/>
          </a:xfrm>
          <a:prstGeom prst="rect">
            <a:avLst/>
          </a:prstGeom>
        </p:spPr>
      </p:pic>
      <p:sp>
        <p:nvSpPr>
          <p:cNvPr id="5" name="Rectángulo 4"/>
          <p:cNvSpPr/>
          <p:nvPr/>
        </p:nvSpPr>
        <p:spPr>
          <a:xfrm>
            <a:off x="1092200" y="2393950"/>
            <a:ext cx="546100"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10792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Aproximación paraxial</a:t>
            </a:r>
            <a:endParaRPr lang="es-ES" sz="1600" b="1" dirty="0">
              <a:solidFill>
                <a:schemeClr val="bg1"/>
              </a:solidFill>
            </a:endParaRPr>
          </a:p>
        </p:txBody>
      </p:sp>
      <p:sp>
        <p:nvSpPr>
          <p:cNvPr id="4" name="Rectángulo 3"/>
          <p:cNvSpPr/>
          <p:nvPr/>
        </p:nvSpPr>
        <p:spPr>
          <a:xfrm>
            <a:off x="505440" y="1152436"/>
            <a:ext cx="8293100" cy="584775"/>
          </a:xfrm>
          <a:prstGeom prst="rect">
            <a:avLst/>
          </a:prstGeom>
        </p:spPr>
        <p:txBody>
          <a:bodyPr wrap="square">
            <a:spAutoFit/>
          </a:bodyPr>
          <a:lstStyle/>
          <a:p>
            <a:pPr algn="just"/>
            <a:r>
              <a:rPr lang="es-ES" sz="1600" dirty="0"/>
              <a:t>La aproximación paraxial se suele utilizar en el análisis de sistemas ópticos para simplificar las expresiones obtenidas y trabajar con mayor comodidad.</a:t>
            </a:r>
          </a:p>
        </p:txBody>
      </p:sp>
      <p:sp>
        <p:nvSpPr>
          <p:cNvPr id="6" name="Rectángulo 5"/>
          <p:cNvSpPr/>
          <p:nvPr/>
        </p:nvSpPr>
        <p:spPr>
          <a:xfrm>
            <a:off x="505440" y="1847840"/>
            <a:ext cx="8293100" cy="2062103"/>
          </a:xfrm>
          <a:prstGeom prst="rect">
            <a:avLst/>
          </a:prstGeom>
        </p:spPr>
        <p:txBody>
          <a:bodyPr wrap="square">
            <a:spAutoFit/>
          </a:bodyPr>
          <a:lstStyle/>
          <a:p>
            <a:pPr algn="just"/>
            <a:r>
              <a:rPr lang="es-ES" sz="1600" dirty="0" smtClean="0"/>
              <a:t>Los </a:t>
            </a:r>
            <a:r>
              <a:rPr lang="es-ES" sz="1600" dirty="0"/>
              <a:t>rayos de luz se encuentran en la </a:t>
            </a:r>
            <a:r>
              <a:rPr lang="es-ES" sz="1600" dirty="0">
                <a:solidFill>
                  <a:srgbClr val="00B0F0"/>
                </a:solidFill>
              </a:rPr>
              <a:t>zona paraxial </a:t>
            </a:r>
            <a:r>
              <a:rPr lang="es-ES" sz="1600" dirty="0"/>
              <a:t>cuando forman ángulos pequeños (</a:t>
            </a:r>
            <a:r>
              <a:rPr lang="es-ES" sz="1600" i="1" dirty="0">
                <a:solidFill>
                  <a:srgbClr val="00B0F0"/>
                </a:solidFill>
              </a:rPr>
              <a:t>α ≤ 10º </a:t>
            </a:r>
            <a:r>
              <a:rPr lang="es-ES" sz="1600" dirty="0" err="1"/>
              <a:t>ó</a:t>
            </a:r>
            <a:r>
              <a:rPr lang="es-ES" sz="1600" dirty="0"/>
              <a:t> </a:t>
            </a:r>
            <a:r>
              <a:rPr lang="es-ES" sz="1600" i="1" dirty="0">
                <a:solidFill>
                  <a:srgbClr val="00B0F0"/>
                </a:solidFill>
              </a:rPr>
              <a:t>α ≤ 0.1745 rad</a:t>
            </a:r>
            <a:r>
              <a:rPr lang="es-ES" sz="1600" dirty="0"/>
              <a:t>) con el eje óptico. Estos ángulos, expresados en radianes, cumplen que:</a:t>
            </a:r>
          </a:p>
          <a:p>
            <a:pPr algn="ctr"/>
            <a:endParaRPr lang="es-ES" sz="1600" dirty="0"/>
          </a:p>
          <a:p>
            <a:pPr algn="ctr"/>
            <a:r>
              <a:rPr lang="es-ES" sz="1600" b="1" dirty="0"/>
              <a:t>sin(α</a:t>
            </a:r>
            <a:r>
              <a:rPr lang="es-ES" sz="1600" b="1" dirty="0" smtClean="0"/>
              <a:t>) ≃ tan(α) ≃ α</a:t>
            </a:r>
          </a:p>
          <a:p>
            <a:pPr algn="ctr"/>
            <a:r>
              <a:rPr lang="es-ES" sz="1600" b="1" dirty="0" smtClean="0"/>
              <a:t>cos(α) ≃ 1</a:t>
            </a:r>
            <a:endParaRPr lang="es-ES" sz="1600" b="1" dirty="0"/>
          </a:p>
          <a:p>
            <a:pPr algn="just"/>
            <a:endParaRPr lang="es-ES" sz="1600" dirty="0"/>
          </a:p>
          <a:p>
            <a:pPr algn="just"/>
            <a:r>
              <a:rPr lang="es-ES" sz="1600" dirty="0"/>
              <a:t>Así pues, los </a:t>
            </a:r>
            <a:r>
              <a:rPr lang="es-ES" sz="1600" i="1" dirty="0">
                <a:solidFill>
                  <a:srgbClr val="00B0F0"/>
                </a:solidFill>
              </a:rPr>
              <a:t>rayos paraxiales </a:t>
            </a:r>
            <a:r>
              <a:rPr lang="es-ES" sz="1600" dirty="0"/>
              <a:t>son los más próximos al eje óptico.</a:t>
            </a:r>
          </a:p>
        </p:txBody>
      </p:sp>
      <p:sp>
        <p:nvSpPr>
          <p:cNvPr id="8" name="Rectángulo 7"/>
          <p:cNvSpPr/>
          <p:nvPr/>
        </p:nvSpPr>
        <p:spPr>
          <a:xfrm>
            <a:off x="505440" y="4040644"/>
            <a:ext cx="8293100" cy="830997"/>
          </a:xfrm>
          <a:prstGeom prst="rect">
            <a:avLst/>
          </a:prstGeom>
        </p:spPr>
        <p:txBody>
          <a:bodyPr wrap="square">
            <a:spAutoFit/>
          </a:bodyPr>
          <a:lstStyle/>
          <a:p>
            <a:pPr algn="just"/>
            <a:r>
              <a:rPr lang="es-ES" sz="1600" dirty="0"/>
              <a:t>Cuando un sistema óptico utiliza la aproximación paraxial, decimos que "</a:t>
            </a:r>
            <a:r>
              <a:rPr lang="es-ES" sz="1600" i="1" dirty="0">
                <a:solidFill>
                  <a:srgbClr val="00B0F0"/>
                </a:solidFill>
              </a:rPr>
              <a:t>trabaja en la zona paraxial</a:t>
            </a:r>
            <a:r>
              <a:rPr lang="es-ES" sz="1600" dirty="0"/>
              <a:t>". Gracias a esta aproximación podemos calcular la </a:t>
            </a:r>
            <a:r>
              <a:rPr lang="es-ES" sz="1600" i="1" dirty="0">
                <a:solidFill>
                  <a:srgbClr val="00B0F0"/>
                </a:solidFill>
              </a:rPr>
              <a:t>fórmula fundamental de los dioptrios esféricos </a:t>
            </a:r>
            <a:r>
              <a:rPr lang="es-ES" sz="1600" dirty="0"/>
              <a:t>y </a:t>
            </a:r>
            <a:r>
              <a:rPr lang="es-ES" sz="1600" i="1" dirty="0">
                <a:solidFill>
                  <a:srgbClr val="00B0F0"/>
                </a:solidFill>
              </a:rPr>
              <a:t>la </a:t>
            </a:r>
            <a:r>
              <a:rPr lang="es-ES" sz="1600" i="1" dirty="0" smtClean="0">
                <a:solidFill>
                  <a:srgbClr val="00B0F0"/>
                </a:solidFill>
              </a:rPr>
              <a:t>de los </a:t>
            </a:r>
            <a:r>
              <a:rPr lang="es-ES" sz="1600" i="1" dirty="0">
                <a:solidFill>
                  <a:srgbClr val="00B0F0"/>
                </a:solidFill>
              </a:rPr>
              <a:t>espejos esféricos </a:t>
            </a:r>
            <a:r>
              <a:rPr lang="es-ES" sz="1600" dirty="0"/>
              <a:t>de manera sencilla.</a:t>
            </a:r>
          </a:p>
        </p:txBody>
      </p:sp>
    </p:spTree>
    <p:extLst>
      <p:ext uri="{BB962C8B-B14F-4D97-AF65-F5344CB8AC3E}">
        <p14:creationId xmlns:p14="http://schemas.microsoft.com/office/powerpoint/2010/main" val="3258575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Aproximación paraxial</a:t>
            </a:r>
            <a:endParaRPr lang="es-ES" sz="1600" b="1" dirty="0">
              <a:solidFill>
                <a:schemeClr val="bg1"/>
              </a:solidFill>
            </a:endParaRPr>
          </a:p>
        </p:txBody>
      </p:sp>
      <p:pic>
        <p:nvPicPr>
          <p:cNvPr id="2" name="Imagen 1"/>
          <p:cNvPicPr>
            <a:picLocks noChangeAspect="1"/>
          </p:cNvPicPr>
          <p:nvPr/>
        </p:nvPicPr>
        <p:blipFill>
          <a:blip r:embed="rId2">
            <a:clrChange>
              <a:clrFrom>
                <a:srgbClr val="F3FBFD"/>
              </a:clrFrom>
              <a:clrTo>
                <a:srgbClr val="F3FBFD">
                  <a:alpha val="0"/>
                </a:srgbClr>
              </a:clrTo>
            </a:clrChange>
            <a:extLst>
              <a:ext uri="{28A0092B-C50C-407E-A947-70E740481C1C}">
                <a14:useLocalDpi xmlns:a14="http://schemas.microsoft.com/office/drawing/2010/main" val="0"/>
              </a:ext>
            </a:extLst>
          </a:blip>
          <a:stretch>
            <a:fillRect/>
          </a:stretch>
        </p:blipFill>
        <p:spPr>
          <a:xfrm>
            <a:off x="1591290" y="989791"/>
            <a:ext cx="5892800" cy="3086100"/>
          </a:xfrm>
          <a:prstGeom prst="rect">
            <a:avLst/>
          </a:prstGeom>
        </p:spPr>
      </p:pic>
      <p:sp>
        <p:nvSpPr>
          <p:cNvPr id="3" name="Rectángulo 2"/>
          <p:cNvSpPr/>
          <p:nvPr/>
        </p:nvSpPr>
        <p:spPr>
          <a:xfrm>
            <a:off x="587990" y="4248150"/>
            <a:ext cx="8009910" cy="830997"/>
          </a:xfrm>
          <a:prstGeom prst="rect">
            <a:avLst/>
          </a:prstGeom>
        </p:spPr>
        <p:txBody>
          <a:bodyPr wrap="square">
            <a:spAutoFit/>
          </a:bodyPr>
          <a:lstStyle/>
          <a:p>
            <a:pPr algn="just"/>
            <a:r>
              <a:rPr lang="es-ES" sz="1200" dirty="0"/>
              <a:t>Los rayos paraxiales son aquellos más próximos al eje óptico. Así, cuando los rayos se encuentran en dicha zona, la distancia entre </a:t>
            </a:r>
            <a:r>
              <a:rPr lang="es-ES" sz="1200" i="1" dirty="0">
                <a:solidFill>
                  <a:srgbClr val="00B0F0"/>
                </a:solidFill>
              </a:rPr>
              <a:t>O</a:t>
            </a:r>
            <a:r>
              <a:rPr lang="es-ES" sz="1200" dirty="0"/>
              <a:t> y la proyección de </a:t>
            </a:r>
            <a:r>
              <a:rPr lang="es-ES" sz="1200" i="1" dirty="0">
                <a:solidFill>
                  <a:srgbClr val="00B0F0"/>
                </a:solidFill>
              </a:rPr>
              <a:t>R</a:t>
            </a:r>
            <a:r>
              <a:rPr lang="es-ES" sz="1200" dirty="0"/>
              <a:t> sobre el eje (</a:t>
            </a:r>
            <a:r>
              <a:rPr lang="es-ES" sz="1200" i="1" dirty="0">
                <a:solidFill>
                  <a:srgbClr val="00B0F0"/>
                </a:solidFill>
              </a:rPr>
              <a:t>R</a:t>
            </a:r>
            <a:r>
              <a:rPr lang="es-ES" sz="1200" i="1" baseline="-25000" dirty="0">
                <a:solidFill>
                  <a:srgbClr val="00B0F0"/>
                </a:solidFill>
              </a:rPr>
              <a:t>2</a:t>
            </a:r>
            <a:r>
              <a:rPr lang="es-ES" sz="1200" dirty="0"/>
              <a:t>) se considera despreciable frente </a:t>
            </a:r>
            <a:r>
              <a:rPr lang="es-ES" sz="1200" i="1" dirty="0">
                <a:solidFill>
                  <a:srgbClr val="00B0F0"/>
                </a:solidFill>
              </a:rPr>
              <a:t>s</a:t>
            </a:r>
            <a:r>
              <a:rPr lang="es-ES" sz="1200" dirty="0"/>
              <a:t> y </a:t>
            </a:r>
            <a:r>
              <a:rPr lang="es-ES" sz="1200" dirty="0">
                <a:solidFill>
                  <a:srgbClr val="00B0F0"/>
                </a:solidFill>
              </a:rPr>
              <a:t>s'</a:t>
            </a:r>
            <a:r>
              <a:rPr lang="es-ES" sz="1200" dirty="0"/>
              <a:t>. De esta manera, podemos decir que </a:t>
            </a:r>
            <a:r>
              <a:rPr lang="es-ES" sz="1200" b="1" dirty="0" smtClean="0"/>
              <a:t>α ≃ tan(α) ≃ h/s</a:t>
            </a:r>
            <a:r>
              <a:rPr lang="es-ES" sz="1200" dirty="0"/>
              <a:t>; </a:t>
            </a:r>
            <a:r>
              <a:rPr lang="es-ES" sz="1200" b="1" dirty="0" smtClean="0"/>
              <a:t>β ≃ tan(β) ≃ h/s</a:t>
            </a:r>
            <a:r>
              <a:rPr lang="es-ES" sz="1200" b="1" dirty="0"/>
              <a:t>'</a:t>
            </a:r>
            <a:r>
              <a:rPr lang="es-ES" sz="1200" dirty="0"/>
              <a:t>,</a:t>
            </a:r>
            <a:r>
              <a:rPr lang="es-ES" sz="1200" b="1" dirty="0"/>
              <a:t> </a:t>
            </a:r>
            <a:r>
              <a:rPr lang="es-ES" sz="1200" dirty="0"/>
              <a:t>quedando </a:t>
            </a:r>
            <a:r>
              <a:rPr lang="es-ES" sz="1200" dirty="0" smtClean="0"/>
              <a:t>relacionados </a:t>
            </a:r>
            <a:r>
              <a:rPr lang="es-ES" sz="1200" dirty="0"/>
              <a:t>los ángulos</a:t>
            </a:r>
            <a:r>
              <a:rPr lang="es-ES" sz="1200" i="1" dirty="0">
                <a:solidFill>
                  <a:srgbClr val="00B0F0"/>
                </a:solidFill>
              </a:rPr>
              <a:t> α </a:t>
            </a:r>
            <a:r>
              <a:rPr lang="es-ES" sz="1200" dirty="0"/>
              <a:t>y </a:t>
            </a:r>
            <a:r>
              <a:rPr lang="es-ES" sz="1200" i="1" dirty="0">
                <a:solidFill>
                  <a:srgbClr val="00B0F0"/>
                </a:solidFill>
              </a:rPr>
              <a:t>β</a:t>
            </a:r>
            <a:r>
              <a:rPr lang="es-ES" sz="1200" dirty="0"/>
              <a:t> con las distancias </a:t>
            </a:r>
            <a:r>
              <a:rPr lang="es-ES" sz="1200" i="1" dirty="0">
                <a:solidFill>
                  <a:srgbClr val="00B0F0"/>
                </a:solidFill>
              </a:rPr>
              <a:t>s</a:t>
            </a:r>
            <a:r>
              <a:rPr lang="es-ES" sz="1200" dirty="0"/>
              <a:t> y </a:t>
            </a:r>
            <a:r>
              <a:rPr lang="es-ES" sz="1200" dirty="0">
                <a:solidFill>
                  <a:srgbClr val="00B0F0"/>
                </a:solidFill>
              </a:rPr>
              <a:t>s'</a:t>
            </a:r>
            <a:r>
              <a:rPr lang="es-ES" sz="1200" dirty="0"/>
              <a:t>.</a:t>
            </a:r>
          </a:p>
        </p:txBody>
      </p:sp>
      <p:sp>
        <p:nvSpPr>
          <p:cNvPr id="5" name="Rectángulo 4"/>
          <p:cNvSpPr/>
          <p:nvPr/>
        </p:nvSpPr>
        <p:spPr>
          <a:xfrm>
            <a:off x="359390" y="5252171"/>
            <a:ext cx="8356600" cy="107721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just"/>
            <a:r>
              <a:rPr lang="es-ES" sz="1600" dirty="0"/>
              <a:t>Se conoce como </a:t>
            </a:r>
            <a:r>
              <a:rPr lang="es-ES" sz="1600" b="1" dirty="0">
                <a:solidFill>
                  <a:srgbClr val="002060"/>
                </a:solidFill>
              </a:rPr>
              <a:t>óptica gaussiana </a:t>
            </a:r>
            <a:r>
              <a:rPr lang="es-ES" sz="1600" dirty="0"/>
              <a:t>a la óptica geométrica que describe los sistemas ópticos a partir de la aproximación paraxial. Se hace así honor a </a:t>
            </a:r>
            <a:r>
              <a:rPr lang="es-ES" sz="1600" i="1" dirty="0"/>
              <a:t>Carl Friedrich Gauss</a:t>
            </a:r>
            <a:r>
              <a:rPr lang="es-ES" sz="1600" dirty="0"/>
              <a:t>, quien, en 1841, estableció la ecuación fundamental del dioptrio esférico utilizando estas aproximaciones.</a:t>
            </a:r>
          </a:p>
        </p:txBody>
      </p:sp>
    </p:spTree>
    <p:extLst>
      <p:ext uri="{BB962C8B-B14F-4D97-AF65-F5344CB8AC3E}">
        <p14:creationId xmlns:p14="http://schemas.microsoft.com/office/powerpoint/2010/main" val="4238379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sp>
        <p:nvSpPr>
          <p:cNvPr id="4" name="Rectángulo 3"/>
          <p:cNvSpPr/>
          <p:nvPr/>
        </p:nvSpPr>
        <p:spPr>
          <a:xfrm>
            <a:off x="457200" y="1221244"/>
            <a:ext cx="8242300" cy="2785378"/>
          </a:xfrm>
          <a:prstGeom prst="rect">
            <a:avLst/>
          </a:prstGeom>
        </p:spPr>
        <p:txBody>
          <a:bodyPr wrap="square">
            <a:spAutoFit/>
          </a:bodyPr>
          <a:lstStyle/>
          <a:p>
            <a:pPr algn="just"/>
            <a:r>
              <a:rPr lang="es-ES" sz="1600" dirty="0"/>
              <a:t>En </a:t>
            </a:r>
            <a:r>
              <a:rPr lang="es-ES" sz="1600" dirty="0">
                <a:solidFill>
                  <a:srgbClr val="0099FF"/>
                </a:solidFill>
              </a:rPr>
              <a:t>óptica geométrica </a:t>
            </a:r>
            <a:r>
              <a:rPr lang="es-ES" sz="1600" dirty="0"/>
              <a:t>un </a:t>
            </a:r>
            <a:r>
              <a:rPr lang="es-ES" sz="1600" b="1" dirty="0" smtClean="0"/>
              <a:t>dioptrio</a:t>
            </a:r>
            <a:r>
              <a:rPr lang="es-ES" sz="1600" dirty="0" smtClean="0"/>
              <a:t> </a:t>
            </a:r>
            <a:r>
              <a:rPr lang="es-ES" sz="1600" dirty="0"/>
              <a:t>es una superficie que separa dos medios transparentes de </a:t>
            </a:r>
            <a:r>
              <a:rPr lang="es-ES" sz="1600" dirty="0">
                <a:solidFill>
                  <a:srgbClr val="0099FF"/>
                </a:solidFill>
              </a:rPr>
              <a:t>distinto índice de refracción</a:t>
            </a:r>
            <a:r>
              <a:rPr lang="es-ES" sz="1600" dirty="0"/>
              <a:t>. El dioptrio refracta la luz haciendo que los rayos varíen su trayectoria y formando imágenes. En este apartado vamos a analizar como se ven los objetos cuando estas superficies refractoras son esféricas, y lo haremos bajo la </a:t>
            </a:r>
            <a:r>
              <a:rPr lang="es-ES" sz="1600" i="1" dirty="0">
                <a:solidFill>
                  <a:srgbClr val="0099FF"/>
                </a:solidFill>
              </a:rPr>
              <a:t>aproximación paraxial</a:t>
            </a:r>
            <a:r>
              <a:rPr lang="es-ES" sz="1600" dirty="0"/>
              <a:t>. Para ello veremos:</a:t>
            </a:r>
          </a:p>
          <a:p>
            <a:pPr algn="just"/>
            <a:endParaRPr lang="es-ES" sz="1600" dirty="0"/>
          </a:p>
          <a:p>
            <a:pPr marL="177800" indent="-177800" algn="just">
              <a:spcAft>
                <a:spcPts val="600"/>
              </a:spcAft>
              <a:buFont typeface="Arial" panose="020B0604020202020204" pitchFamily="34" charset="0"/>
              <a:buChar char="•"/>
            </a:pPr>
            <a:r>
              <a:rPr lang="es-ES" sz="1600" dirty="0" smtClean="0"/>
              <a:t>Su </a:t>
            </a:r>
            <a:r>
              <a:rPr lang="es-ES" sz="1600" i="1" dirty="0">
                <a:solidFill>
                  <a:srgbClr val="0099FF"/>
                </a:solidFill>
              </a:rPr>
              <a:t>ecuación fundamental </a:t>
            </a:r>
            <a:r>
              <a:rPr lang="es-ES" sz="1600" dirty="0"/>
              <a:t>y te mostraremos como </a:t>
            </a:r>
            <a:r>
              <a:rPr lang="es-ES" sz="1600" dirty="0" smtClean="0"/>
              <a:t>se puede deducir</a:t>
            </a:r>
            <a:endParaRPr lang="es-ES" sz="1600" dirty="0"/>
          </a:p>
          <a:p>
            <a:pPr marL="177800" indent="-177800" algn="just">
              <a:spcAft>
                <a:spcPts val="600"/>
              </a:spcAft>
              <a:buFont typeface="Arial" panose="020B0604020202020204" pitchFamily="34" charset="0"/>
              <a:buChar char="•"/>
            </a:pPr>
            <a:r>
              <a:rPr lang="es-ES" sz="1600" dirty="0" smtClean="0"/>
              <a:t>El </a:t>
            </a:r>
            <a:r>
              <a:rPr lang="es-ES" sz="1600" dirty="0"/>
              <a:t>concepto de </a:t>
            </a:r>
            <a:r>
              <a:rPr lang="es-ES" sz="1600" dirty="0">
                <a:solidFill>
                  <a:srgbClr val="0099FF"/>
                </a:solidFill>
              </a:rPr>
              <a:t>foco</a:t>
            </a:r>
          </a:p>
          <a:p>
            <a:pPr marL="177800" indent="-177800" algn="just">
              <a:spcAft>
                <a:spcPts val="600"/>
              </a:spcAft>
              <a:buFont typeface="Arial" panose="020B0604020202020204" pitchFamily="34" charset="0"/>
              <a:buChar char="•"/>
            </a:pPr>
            <a:r>
              <a:rPr lang="es-ES" sz="1600" dirty="0" smtClean="0"/>
              <a:t>Como </a:t>
            </a:r>
            <a:r>
              <a:rPr lang="es-ES" sz="1600" i="1" dirty="0">
                <a:solidFill>
                  <a:srgbClr val="0099FF"/>
                </a:solidFill>
              </a:rPr>
              <a:t>aumentan o disminuyen las imágenes</a:t>
            </a:r>
          </a:p>
          <a:p>
            <a:pPr marL="177800" indent="-177800" algn="just">
              <a:spcAft>
                <a:spcPts val="600"/>
              </a:spcAft>
              <a:buFont typeface="Arial" panose="020B0604020202020204" pitchFamily="34" charset="0"/>
              <a:buChar char="•"/>
            </a:pPr>
            <a:r>
              <a:rPr lang="es-ES" sz="1600" dirty="0" smtClean="0"/>
              <a:t>Cuáles </a:t>
            </a:r>
            <a:r>
              <a:rPr lang="es-ES" sz="1600" dirty="0"/>
              <a:t>son y cómo puedes dibujar sus </a:t>
            </a:r>
            <a:r>
              <a:rPr lang="es-ES" sz="1600" i="1" dirty="0">
                <a:solidFill>
                  <a:srgbClr val="0099FF"/>
                </a:solidFill>
              </a:rPr>
              <a:t>gráficas</a:t>
            </a:r>
          </a:p>
        </p:txBody>
      </p:sp>
    </p:spTree>
    <p:extLst>
      <p:ext uri="{BB962C8B-B14F-4D97-AF65-F5344CB8AC3E}">
        <p14:creationId xmlns:p14="http://schemas.microsoft.com/office/powerpoint/2010/main" val="292649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sp>
        <p:nvSpPr>
          <p:cNvPr id="5" name="CuadroTexto 4"/>
          <p:cNvSpPr txBox="1"/>
          <p:nvPr/>
        </p:nvSpPr>
        <p:spPr>
          <a:xfrm>
            <a:off x="342900" y="1023275"/>
            <a:ext cx="8394700" cy="369332"/>
          </a:xfrm>
          <a:prstGeom prst="rect">
            <a:avLst/>
          </a:prstGeom>
          <a:noFill/>
        </p:spPr>
        <p:txBody>
          <a:bodyPr wrap="square" rtlCol="0">
            <a:spAutoFit/>
          </a:bodyPr>
          <a:lstStyle/>
          <a:p>
            <a:r>
              <a:rPr lang="es-ES" b="1" dirty="0">
                <a:solidFill>
                  <a:srgbClr val="002060"/>
                </a:solidFill>
              </a:rPr>
              <a:t>4</a:t>
            </a:r>
            <a:r>
              <a:rPr lang="es-ES" b="1" dirty="0" smtClean="0">
                <a:solidFill>
                  <a:srgbClr val="002060"/>
                </a:solidFill>
              </a:rPr>
              <a:t>.1. Ecuación del dioptrio esférico</a:t>
            </a:r>
            <a:endParaRPr lang="es-ES" b="1" dirty="0">
              <a:solidFill>
                <a:srgbClr val="002060"/>
              </a:solidFill>
            </a:endParaRPr>
          </a:p>
        </p:txBody>
      </p:sp>
      <p:sp>
        <p:nvSpPr>
          <p:cNvPr id="2" name="Rectángulo 1"/>
          <p:cNvSpPr/>
          <p:nvPr/>
        </p:nvSpPr>
        <p:spPr>
          <a:xfrm>
            <a:off x="800100" y="1434237"/>
            <a:ext cx="8026400" cy="830997"/>
          </a:xfrm>
          <a:prstGeom prst="rect">
            <a:avLst/>
          </a:prstGeom>
        </p:spPr>
        <p:txBody>
          <a:bodyPr wrap="square">
            <a:spAutoFit/>
          </a:bodyPr>
          <a:lstStyle/>
          <a:p>
            <a:pPr algn="just"/>
            <a:r>
              <a:rPr lang="es-ES" sz="1600" dirty="0"/>
              <a:t>La </a:t>
            </a:r>
            <a:r>
              <a:rPr lang="es-ES" sz="1600" i="1" dirty="0">
                <a:solidFill>
                  <a:srgbClr val="0099FF"/>
                </a:solidFill>
              </a:rPr>
              <a:t>ecuación fundamental del dioptrio esférico </a:t>
            </a:r>
            <a:r>
              <a:rPr lang="es-ES" sz="1600" dirty="0"/>
              <a:t>es una igualdad que relaciona, bajo aproximación paraxial, la distancia al origen del objeto y la de la imagen con los índices de refracción de los medios y el radio de curvatura del </a:t>
            </a:r>
            <a:r>
              <a:rPr lang="es-ES" sz="1600" dirty="0" smtClean="0"/>
              <a:t>dioptrio.</a:t>
            </a:r>
            <a:endParaRPr lang="es-ES" sz="1600" dirty="0"/>
          </a:p>
        </p:txBody>
      </p:sp>
      <p:grpSp>
        <p:nvGrpSpPr>
          <p:cNvPr id="9" name="Grupo 8"/>
          <p:cNvGrpSpPr/>
          <p:nvPr/>
        </p:nvGrpSpPr>
        <p:grpSpPr>
          <a:xfrm>
            <a:off x="945352" y="2414823"/>
            <a:ext cx="4435240" cy="1832783"/>
            <a:chOff x="682388" y="1760560"/>
            <a:chExt cx="5227094" cy="2160002"/>
          </a:xfrm>
        </p:grpSpPr>
        <p:sp>
          <p:nvSpPr>
            <p:cNvPr id="10" name="Elipse 9"/>
            <p:cNvSpPr/>
            <p:nvPr/>
          </p:nvSpPr>
          <p:spPr>
            <a:xfrm>
              <a:off x="2265527" y="1760562"/>
              <a:ext cx="2160000" cy="216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1" name="Rectángulo 10"/>
            <p:cNvSpPr/>
            <p:nvPr/>
          </p:nvSpPr>
          <p:spPr>
            <a:xfrm>
              <a:off x="3343702" y="1760560"/>
              <a:ext cx="2565780" cy="21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12" name="Conector recto 11"/>
            <p:cNvCxnSpPr/>
            <p:nvPr/>
          </p:nvCxnSpPr>
          <p:spPr>
            <a:xfrm flipV="1">
              <a:off x="682388" y="2852382"/>
              <a:ext cx="4804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847867" y="2797151"/>
              <a:ext cx="109182"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4" name="CuadroTexto 13"/>
            <p:cNvSpPr txBox="1"/>
            <p:nvPr/>
          </p:nvSpPr>
          <p:spPr>
            <a:xfrm>
              <a:off x="2515236" y="1812397"/>
              <a:ext cx="170300" cy="357632"/>
            </a:xfrm>
            <a:prstGeom prst="rect">
              <a:avLst/>
            </a:prstGeom>
            <a:noFill/>
          </p:spPr>
          <p:txBody>
            <a:bodyPr wrap="none" lIns="0" tIns="0" rIns="0" bIns="0" rtlCol="0">
              <a:spAutoFit/>
            </a:bodyPr>
            <a:lstStyle/>
            <a:p>
              <a:r>
                <a:rPr lang="es-ES" sz="1400" dirty="0" smtClean="0"/>
                <a:t>n</a:t>
              </a:r>
              <a:endParaRPr lang="es-ES" sz="1400" dirty="0"/>
            </a:p>
          </p:txBody>
        </p:sp>
        <p:sp>
          <p:nvSpPr>
            <p:cNvPr id="15" name="CuadroTexto 14"/>
            <p:cNvSpPr txBox="1"/>
            <p:nvPr/>
          </p:nvSpPr>
          <p:spPr>
            <a:xfrm>
              <a:off x="2863020" y="1869746"/>
              <a:ext cx="190322" cy="253909"/>
            </a:xfrm>
            <a:prstGeom prst="rect">
              <a:avLst/>
            </a:prstGeom>
            <a:noFill/>
          </p:spPr>
          <p:txBody>
            <a:bodyPr wrap="square" lIns="0" tIns="0" rIns="0" bIns="0" rtlCol="0">
              <a:spAutoFit/>
            </a:bodyPr>
            <a:lstStyle/>
            <a:p>
              <a:r>
                <a:rPr lang="es-ES" sz="1400" dirty="0"/>
                <a:t>n</a:t>
              </a:r>
              <a:r>
                <a:rPr lang="es-ES" sz="1400" dirty="0" smtClean="0"/>
                <a:t>’</a:t>
              </a:r>
              <a:endParaRPr lang="es-ES" sz="1400" dirty="0"/>
            </a:p>
          </p:txBody>
        </p:sp>
        <p:cxnSp>
          <p:nvCxnSpPr>
            <p:cNvPr id="16" name="Conector recto 15"/>
            <p:cNvCxnSpPr>
              <a:stCxn id="13" idx="7"/>
            </p:cNvCxnSpPr>
            <p:nvPr/>
          </p:nvCxnSpPr>
          <p:spPr>
            <a:xfrm flipV="1">
              <a:off x="941060" y="2295525"/>
              <a:ext cx="1459240" cy="517442"/>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2381250" y="2305052"/>
              <a:ext cx="3091502" cy="724751"/>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2375067" y="2319337"/>
              <a:ext cx="0" cy="5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949017" y="2852230"/>
              <a:ext cx="4320001" cy="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3195780" y="2806675"/>
              <a:ext cx="109182" cy="108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1" name="Elipse 20"/>
            <p:cNvSpPr/>
            <p:nvPr/>
          </p:nvSpPr>
          <p:spPr>
            <a:xfrm>
              <a:off x="4662630" y="2801912"/>
              <a:ext cx="109182"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22" name="Conector recto 21"/>
            <p:cNvCxnSpPr/>
            <p:nvPr/>
          </p:nvCxnSpPr>
          <p:spPr>
            <a:xfrm>
              <a:off x="1760561" y="1937982"/>
              <a:ext cx="1433015" cy="8871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715845" y="2571494"/>
              <a:ext cx="228841" cy="357632"/>
            </a:xfrm>
            <a:prstGeom prst="rect">
              <a:avLst/>
            </a:prstGeom>
            <a:noFill/>
          </p:spPr>
          <p:txBody>
            <a:bodyPr wrap="none" lIns="0" tIns="0" rIns="0" bIns="0" rtlCol="0">
              <a:spAutoFit/>
            </a:bodyPr>
            <a:lstStyle/>
            <a:p>
              <a:r>
                <a:rPr lang="es-ES" sz="1400" dirty="0"/>
                <a:t>O</a:t>
              </a:r>
            </a:p>
          </p:txBody>
        </p:sp>
        <p:sp>
          <p:nvSpPr>
            <p:cNvPr id="24" name="CuadroTexto 23"/>
            <p:cNvSpPr txBox="1"/>
            <p:nvPr/>
          </p:nvSpPr>
          <p:spPr>
            <a:xfrm>
              <a:off x="4662322" y="2519178"/>
              <a:ext cx="298026" cy="357632"/>
            </a:xfrm>
            <a:prstGeom prst="rect">
              <a:avLst/>
            </a:prstGeom>
            <a:noFill/>
          </p:spPr>
          <p:txBody>
            <a:bodyPr wrap="none" lIns="0" tIns="0" rIns="0" bIns="0" rtlCol="0">
              <a:spAutoFit/>
            </a:bodyPr>
            <a:lstStyle/>
            <a:p>
              <a:r>
                <a:rPr lang="es-ES" sz="1400" dirty="0" smtClean="0"/>
                <a:t>O’</a:t>
              </a:r>
              <a:endParaRPr lang="es-ES" sz="1400" dirty="0"/>
            </a:p>
          </p:txBody>
        </p:sp>
        <p:sp>
          <p:nvSpPr>
            <p:cNvPr id="25" name="CuadroTexto 24"/>
            <p:cNvSpPr txBox="1"/>
            <p:nvPr/>
          </p:nvSpPr>
          <p:spPr>
            <a:xfrm>
              <a:off x="3163924" y="2919457"/>
              <a:ext cx="202232" cy="357632"/>
            </a:xfrm>
            <a:prstGeom prst="rect">
              <a:avLst/>
            </a:prstGeom>
            <a:noFill/>
          </p:spPr>
          <p:txBody>
            <a:bodyPr wrap="none" lIns="0" tIns="0" rIns="0" bIns="0" rtlCol="0">
              <a:spAutoFit/>
            </a:bodyPr>
            <a:lstStyle/>
            <a:p>
              <a:r>
                <a:rPr lang="es-ES" sz="1400" dirty="0" smtClean="0"/>
                <a:t>C</a:t>
              </a:r>
              <a:endParaRPr lang="es-ES" sz="1400" dirty="0"/>
            </a:p>
          </p:txBody>
        </p:sp>
        <p:sp>
          <p:nvSpPr>
            <p:cNvPr id="26" name="CuadroTexto 25"/>
            <p:cNvSpPr txBox="1"/>
            <p:nvPr/>
          </p:nvSpPr>
          <p:spPr>
            <a:xfrm>
              <a:off x="2194683" y="2494447"/>
              <a:ext cx="170300" cy="357632"/>
            </a:xfrm>
            <a:prstGeom prst="rect">
              <a:avLst/>
            </a:prstGeom>
            <a:noFill/>
          </p:spPr>
          <p:txBody>
            <a:bodyPr wrap="none" lIns="0" tIns="0" rIns="0" bIns="0" rtlCol="0">
              <a:spAutoFit/>
            </a:bodyPr>
            <a:lstStyle/>
            <a:p>
              <a:r>
                <a:rPr lang="es-ES" sz="1400" dirty="0" smtClean="0"/>
                <a:t>h</a:t>
              </a:r>
              <a:endParaRPr lang="es-ES" sz="1400" dirty="0"/>
            </a:p>
          </p:txBody>
        </p:sp>
        <p:cxnSp>
          <p:nvCxnSpPr>
            <p:cNvPr id="27" name="Conector recto 26"/>
            <p:cNvCxnSpPr/>
            <p:nvPr/>
          </p:nvCxnSpPr>
          <p:spPr>
            <a:xfrm>
              <a:off x="900752" y="2920620"/>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4724400" y="2922895"/>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2376345" y="2881951"/>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895350" y="3438525"/>
              <a:ext cx="148113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V="1">
              <a:off x="2376487" y="3438525"/>
              <a:ext cx="2340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CuadroTexto 31"/>
            <p:cNvSpPr txBox="1"/>
            <p:nvPr/>
          </p:nvSpPr>
          <p:spPr>
            <a:xfrm>
              <a:off x="1582749" y="3419219"/>
              <a:ext cx="143691" cy="357632"/>
            </a:xfrm>
            <a:prstGeom prst="rect">
              <a:avLst/>
            </a:prstGeom>
            <a:noFill/>
          </p:spPr>
          <p:txBody>
            <a:bodyPr wrap="none" lIns="0" tIns="0" rIns="0" bIns="0" rtlCol="0">
              <a:spAutoFit/>
            </a:bodyPr>
            <a:lstStyle/>
            <a:p>
              <a:r>
                <a:rPr lang="es-ES" sz="1400" dirty="0" smtClean="0"/>
                <a:t>s</a:t>
              </a:r>
              <a:endParaRPr lang="es-ES" sz="1400" dirty="0"/>
            </a:p>
          </p:txBody>
        </p:sp>
        <p:sp>
          <p:nvSpPr>
            <p:cNvPr id="34" name="CuadroTexto 33"/>
            <p:cNvSpPr txBox="1"/>
            <p:nvPr/>
          </p:nvSpPr>
          <p:spPr>
            <a:xfrm>
              <a:off x="3528245" y="3446420"/>
              <a:ext cx="212876" cy="357632"/>
            </a:xfrm>
            <a:prstGeom prst="rect">
              <a:avLst/>
            </a:prstGeom>
            <a:noFill/>
          </p:spPr>
          <p:txBody>
            <a:bodyPr wrap="none" lIns="0" tIns="0" rIns="0" bIns="0" rtlCol="0">
              <a:spAutoFit/>
            </a:bodyPr>
            <a:lstStyle/>
            <a:p>
              <a:r>
                <a:rPr lang="es-ES" sz="1400" dirty="0"/>
                <a:t>s</a:t>
              </a:r>
              <a:r>
                <a:rPr lang="es-ES" sz="1400" dirty="0" smtClean="0"/>
                <a:t>’</a:t>
              </a:r>
              <a:endParaRPr lang="es-ES" sz="1400" dirty="0"/>
            </a:p>
          </p:txBody>
        </p:sp>
        <p:sp>
          <p:nvSpPr>
            <p:cNvPr id="35" name="CuadroTexto 34"/>
            <p:cNvSpPr txBox="1"/>
            <p:nvPr/>
          </p:nvSpPr>
          <p:spPr>
            <a:xfrm>
              <a:off x="2691926" y="2870838"/>
              <a:ext cx="106438" cy="357632"/>
            </a:xfrm>
            <a:prstGeom prst="rect">
              <a:avLst/>
            </a:prstGeom>
            <a:noFill/>
          </p:spPr>
          <p:txBody>
            <a:bodyPr wrap="none" lIns="0" tIns="0" rIns="0" bIns="0" rtlCol="0">
              <a:spAutoFit/>
            </a:bodyPr>
            <a:lstStyle/>
            <a:p>
              <a:r>
                <a:rPr lang="es-ES" sz="1400" dirty="0" smtClean="0"/>
                <a:t>r</a:t>
              </a:r>
              <a:endParaRPr lang="es-ES" sz="1400" dirty="0"/>
            </a:p>
          </p:txBody>
        </p:sp>
        <p:sp>
          <p:nvSpPr>
            <p:cNvPr id="36" name="Arco 35"/>
            <p:cNvSpPr/>
            <p:nvPr/>
          </p:nvSpPr>
          <p:spPr>
            <a:xfrm rot="18416880">
              <a:off x="3918453" y="2441630"/>
              <a:ext cx="741548" cy="594523"/>
            </a:xfrm>
            <a:prstGeom prst="arc">
              <a:avLst>
                <a:gd name="adj1" fmla="val 12928823"/>
                <a:gd name="adj2" fmla="val 143820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p:sp>
          <p:nvSpPr>
            <p:cNvPr id="37" name="Arco 36"/>
            <p:cNvSpPr/>
            <p:nvPr/>
          </p:nvSpPr>
          <p:spPr>
            <a:xfrm rot="19320597">
              <a:off x="2913566" y="2517831"/>
              <a:ext cx="741548" cy="594523"/>
            </a:xfrm>
            <a:prstGeom prst="arc">
              <a:avLst>
                <a:gd name="adj1" fmla="val 12832833"/>
                <a:gd name="adj2" fmla="val 143820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p:sp>
          <p:nvSpPr>
            <p:cNvPr id="38" name="Arco 37"/>
            <p:cNvSpPr/>
            <p:nvPr/>
          </p:nvSpPr>
          <p:spPr>
            <a:xfrm rot="6061677">
              <a:off x="679955" y="2646417"/>
              <a:ext cx="741548" cy="594523"/>
            </a:xfrm>
            <a:prstGeom prst="arc">
              <a:avLst>
                <a:gd name="adj1" fmla="val 12928823"/>
                <a:gd name="adj2" fmla="val 143820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p:sp>
          <p:nvSpPr>
            <p:cNvPr id="39" name="Arco 38"/>
            <p:cNvSpPr/>
            <p:nvPr/>
          </p:nvSpPr>
          <p:spPr>
            <a:xfrm rot="19241957">
              <a:off x="2089655" y="2003479"/>
              <a:ext cx="741548" cy="594523"/>
            </a:xfrm>
            <a:prstGeom prst="arc">
              <a:avLst>
                <a:gd name="adj1" fmla="val 12353366"/>
                <a:gd name="adj2" fmla="val 143820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p:sp>
          <p:nvSpPr>
            <p:cNvPr id="40" name="Arco 39"/>
            <p:cNvSpPr/>
            <p:nvPr/>
          </p:nvSpPr>
          <p:spPr>
            <a:xfrm rot="8953634">
              <a:off x="2089654" y="2093968"/>
              <a:ext cx="741548" cy="594523"/>
            </a:xfrm>
            <a:prstGeom prst="arc">
              <a:avLst>
                <a:gd name="adj1" fmla="val 12928823"/>
                <a:gd name="adj2" fmla="val 143820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mc:AlternateContent xmlns:mc="http://schemas.openxmlformats.org/markup-compatibility/2006" xmlns:a14="http://schemas.microsoft.com/office/drawing/2010/main">
          <mc:Choice Requires="a14">
            <p:sp>
              <p:nvSpPr>
                <p:cNvPr id="41" name="CuadroTexto 40"/>
                <p:cNvSpPr txBox="1"/>
                <p:nvPr/>
              </p:nvSpPr>
              <p:spPr>
                <a:xfrm>
                  <a:off x="1809068" y="2114901"/>
                  <a:ext cx="395785" cy="51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a:latin typeface="Cambria Math" panose="02040503050406030204" pitchFamily="18" charset="0"/>
                              </a:rPr>
                            </m:ctrlPr>
                          </m:accPr>
                          <m:e>
                            <m:r>
                              <a:rPr lang="es-ES" sz="1400" i="1">
                                <a:latin typeface="Cambria Math" panose="02040503050406030204" pitchFamily="18" charset="0"/>
                              </a:rPr>
                              <m:t>𝑖</m:t>
                            </m:r>
                          </m:e>
                        </m:acc>
                      </m:oMath>
                    </m:oMathPara>
                  </a14:m>
                  <a:endParaRPr lang="es-ES" sz="1400" dirty="0"/>
                </a:p>
              </p:txBody>
            </p:sp>
          </mc:Choice>
          <mc:Fallback xmlns="">
            <p:sp>
              <p:nvSpPr>
                <p:cNvPr id="41" name="CuadroTexto 40"/>
                <p:cNvSpPr txBox="1">
                  <a:spLocks noRot="1" noChangeAspect="1" noMove="1" noResize="1" noEditPoints="1" noAdjustHandles="1" noChangeArrowheads="1" noChangeShapeType="1" noTextEdit="1"/>
                </p:cNvSpPr>
                <p:nvPr/>
              </p:nvSpPr>
              <p:spPr>
                <a:xfrm>
                  <a:off x="1809068" y="2114901"/>
                  <a:ext cx="395785" cy="510903"/>
                </a:xfrm>
                <a:prstGeom prst="rect">
                  <a:avLst/>
                </a:prstGeom>
                <a:blipFill>
                  <a:blip r:embed="rId2"/>
                  <a:stretch>
                    <a:fillRect r="-2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p:cNvSpPr txBox="1"/>
                <p:nvPr/>
              </p:nvSpPr>
              <p:spPr>
                <a:xfrm>
                  <a:off x="2741947" y="2377979"/>
                  <a:ext cx="395785" cy="51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𝑟</m:t>
                            </m:r>
                          </m:e>
                        </m:acc>
                      </m:oMath>
                    </m:oMathPara>
                  </a14:m>
                  <a:endParaRPr lang="es-ES" sz="1400" dirty="0"/>
                </a:p>
              </p:txBody>
            </p:sp>
          </mc:Choice>
          <mc:Fallback xmlns="">
            <p:sp>
              <p:nvSpPr>
                <p:cNvPr id="42" name="CuadroTexto 41"/>
                <p:cNvSpPr txBox="1">
                  <a:spLocks noRot="1" noChangeAspect="1" noMove="1" noResize="1" noEditPoints="1" noAdjustHandles="1" noChangeArrowheads="1" noChangeShapeType="1" noTextEdit="1"/>
                </p:cNvSpPr>
                <p:nvPr/>
              </p:nvSpPr>
              <p:spPr>
                <a:xfrm>
                  <a:off x="2741947" y="2377979"/>
                  <a:ext cx="395785" cy="510903"/>
                </a:xfrm>
                <a:prstGeom prst="rect">
                  <a:avLst/>
                </a:prstGeom>
                <a:blipFill>
                  <a:blip r:embed="rId3"/>
                  <a:stretch>
                    <a:fillRect r="-2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3" name="CuadroTexto 42"/>
                <p:cNvSpPr txBox="1"/>
                <p:nvPr/>
              </p:nvSpPr>
              <p:spPr>
                <a:xfrm>
                  <a:off x="1317616" y="2561550"/>
                  <a:ext cx="395785" cy="51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a:latin typeface="Cambria Math" panose="02040503050406030204" pitchFamily="18" charset="0"/>
                              </a:rPr>
                            </m:ctrlPr>
                          </m:accPr>
                          <m:e>
                            <m:r>
                              <a:rPr lang="es-ES" sz="1400" i="1" smtClean="0">
                                <a:latin typeface="Cambria Math" panose="02040503050406030204" pitchFamily="18" charset="0"/>
                                <a:ea typeface="Cambria Math" panose="02040503050406030204" pitchFamily="18" charset="0"/>
                              </a:rPr>
                              <m:t>𝛼</m:t>
                            </m:r>
                          </m:e>
                        </m:acc>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1317616" y="2561550"/>
                  <a:ext cx="395785" cy="510903"/>
                </a:xfrm>
                <a:prstGeom prst="rect">
                  <a:avLst/>
                </a:prstGeom>
                <a:blipFill>
                  <a:blip r:embed="rId4"/>
                  <a:stretch>
                    <a:fillRect r="-53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3441820" y="2579996"/>
                  <a:ext cx="395785" cy="530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a:latin typeface="Cambria Math" panose="02040503050406030204" pitchFamily="18" charset="0"/>
                              </a:rPr>
                            </m:ctrlPr>
                          </m:accPr>
                          <m:e>
                            <m:r>
                              <a:rPr lang="es-ES" sz="1400" i="1" smtClean="0">
                                <a:latin typeface="Cambria Math" panose="02040503050406030204" pitchFamily="18" charset="0"/>
                                <a:ea typeface="Cambria Math" panose="02040503050406030204" pitchFamily="18" charset="0"/>
                              </a:rPr>
                              <m:t>𝛽</m:t>
                            </m:r>
                          </m:e>
                        </m:acc>
                      </m:oMath>
                    </m:oMathPara>
                  </a14:m>
                  <a:endParaRPr lang="es-ES" sz="14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3441820" y="2579996"/>
                  <a:ext cx="395785" cy="530273"/>
                </a:xfrm>
                <a:prstGeom prst="rect">
                  <a:avLst/>
                </a:prstGeom>
                <a:blipFill>
                  <a:blip r:embed="rId5"/>
                  <a:stretch>
                    <a:fillRect r="-909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p:cNvSpPr txBox="1"/>
                <p:nvPr/>
              </p:nvSpPr>
              <p:spPr>
                <a:xfrm>
                  <a:off x="2550182" y="2564863"/>
                  <a:ext cx="395785" cy="5260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a:latin typeface="Cambria Math" panose="02040503050406030204" pitchFamily="18" charset="0"/>
                              </a:rPr>
                            </m:ctrlPr>
                          </m:accPr>
                          <m:e>
                            <m:r>
                              <a:rPr lang="es-ES" sz="1400" i="1" smtClean="0">
                                <a:latin typeface="Cambria Math" panose="02040503050406030204" pitchFamily="18" charset="0"/>
                                <a:ea typeface="Cambria Math" panose="02040503050406030204" pitchFamily="18" charset="0"/>
                              </a:rPr>
                              <m:t>𝜃</m:t>
                            </m:r>
                          </m:e>
                        </m:acc>
                      </m:oMath>
                    </m:oMathPara>
                  </a14:m>
                  <a:endParaRPr lang="es-ES" sz="1400"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2550182" y="2564863"/>
                  <a:ext cx="395785" cy="526018"/>
                </a:xfrm>
                <a:prstGeom prst="rect">
                  <a:avLst/>
                </a:prstGeom>
                <a:blipFill>
                  <a:blip r:embed="rId6"/>
                  <a:stretch>
                    <a:fillRect t="-4110" r="-7273"/>
                  </a:stretch>
                </a:blipFill>
              </p:spPr>
              <p:txBody>
                <a:bodyPr/>
                <a:lstStyle/>
                <a:p>
                  <a:r>
                    <a:rPr lang="es-ES">
                      <a:noFill/>
                    </a:rPr>
                    <a:t> </a:t>
                  </a:r>
                </a:p>
              </p:txBody>
            </p:sp>
          </mc:Fallback>
        </mc:AlternateContent>
      </p:grpSp>
      <p:sp>
        <p:nvSpPr>
          <p:cNvPr id="46" name="CuadroTexto 45"/>
          <p:cNvSpPr txBox="1"/>
          <p:nvPr/>
        </p:nvSpPr>
        <p:spPr>
          <a:xfrm>
            <a:off x="5533136" y="2309443"/>
            <a:ext cx="2121093" cy="338554"/>
          </a:xfrm>
          <a:prstGeom prst="rect">
            <a:avLst/>
          </a:prstGeom>
          <a:noFill/>
        </p:spPr>
        <p:txBody>
          <a:bodyPr wrap="none" rtlCol="0">
            <a:spAutoFit/>
          </a:bodyPr>
          <a:lstStyle/>
          <a:p>
            <a:r>
              <a:rPr lang="es-ES" sz="1600" dirty="0" smtClean="0"/>
              <a:t>Según la ley de Snell:</a:t>
            </a:r>
            <a:endParaRPr lang="es-ES" sz="1600" dirty="0"/>
          </a:p>
        </p:txBody>
      </p:sp>
      <mc:AlternateContent xmlns:mc="http://schemas.openxmlformats.org/markup-compatibility/2006" xmlns:a14="http://schemas.microsoft.com/office/drawing/2010/main">
        <mc:Choice Requires="a14">
          <p:sp>
            <p:nvSpPr>
              <p:cNvPr id="47" name="CuadroTexto 46"/>
              <p:cNvSpPr txBox="1"/>
              <p:nvPr/>
            </p:nvSpPr>
            <p:spPr>
              <a:xfrm>
                <a:off x="5623373" y="2682290"/>
                <a:ext cx="26322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𝑛</m:t>
                      </m:r>
                      <m:r>
                        <a:rPr lang="es-ES" sz="1600" b="0" i="1" smtClean="0">
                          <a:latin typeface="Cambria Math" panose="02040503050406030204" pitchFamily="18" charset="0"/>
                        </a:rPr>
                        <m:t> </m:t>
                      </m:r>
                      <m:r>
                        <a:rPr lang="es-ES" sz="1600" b="0" i="1" smtClean="0">
                          <a:latin typeface="Cambria Math" panose="02040503050406030204" pitchFamily="18" charset="0"/>
                        </a:rPr>
                        <m:t>𝑠𝑒𝑛</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𝑠𝑒𝑛</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i="1">
                          <a:latin typeface="Cambria Math" panose="02040503050406030204" pitchFamily="18" charset="0"/>
                        </a:rPr>
                        <m:t>𝑛</m:t>
                      </m:r>
                      <m:r>
                        <a:rPr lang="es-ES" sz="1600" i="1">
                          <a:latin typeface="Cambria Math" panose="02040503050406030204" pitchFamily="18" charset="0"/>
                        </a:rPr>
                        <m:t> </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oMath>
                  </m:oMathPara>
                </a14:m>
                <a:endParaRPr lang="es-ES" sz="16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5623373" y="2682290"/>
                <a:ext cx="2632259" cy="246221"/>
              </a:xfrm>
              <a:prstGeom prst="rect">
                <a:avLst/>
              </a:prstGeom>
              <a:blipFill>
                <a:blip r:embed="rId7"/>
                <a:stretch>
                  <a:fillRect l="-463" t="-20000" r="-101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CuadroTexto 47"/>
              <p:cNvSpPr txBox="1"/>
              <p:nvPr/>
            </p:nvSpPr>
            <p:spPr>
              <a:xfrm>
                <a:off x="5680591" y="3388217"/>
                <a:ext cx="930191" cy="256609"/>
              </a:xfrm>
              <a:prstGeom prst="rect">
                <a:avLst/>
              </a:prstGeom>
              <a:noFill/>
            </p:spPr>
            <p:txBody>
              <a:bodyPr wrap="none" lIns="0" tIns="0" rIns="0" bIns="0" rtlCol="0">
                <a:spAutoFit/>
              </a:bodyPr>
              <a:lstStyle/>
              <a:p>
                <a14:m>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𝛼</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𝜃</m:t>
                        </m:r>
                      </m:e>
                    </m:acc>
                  </m:oMath>
                </a14:m>
                <a:r>
                  <a:rPr lang="es-ES" sz="1600" dirty="0" smtClean="0"/>
                  <a:t>; </a:t>
                </a:r>
                <a:endParaRPr lang="es-ES" sz="1600" dirty="0"/>
              </a:p>
            </p:txBody>
          </p:sp>
        </mc:Choice>
        <mc:Fallback xmlns="">
          <p:sp>
            <p:nvSpPr>
              <p:cNvPr id="48" name="CuadroTexto 47"/>
              <p:cNvSpPr txBox="1">
                <a:spLocks noRot="1" noChangeAspect="1" noMove="1" noResize="1" noEditPoints="1" noAdjustHandles="1" noChangeArrowheads="1" noChangeShapeType="1" noTextEdit="1"/>
              </p:cNvSpPr>
              <p:nvPr/>
            </p:nvSpPr>
            <p:spPr>
              <a:xfrm>
                <a:off x="5680591" y="3388217"/>
                <a:ext cx="930191" cy="256609"/>
              </a:xfrm>
              <a:prstGeom prst="rect">
                <a:avLst/>
              </a:prstGeom>
              <a:blipFill>
                <a:blip r:embed="rId8"/>
                <a:stretch>
                  <a:fillRect l="-5921" t="-23810" r="-23026"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p:cNvSpPr txBox="1"/>
              <p:nvPr/>
            </p:nvSpPr>
            <p:spPr>
              <a:xfrm>
                <a:off x="7061289" y="3404139"/>
                <a:ext cx="920828" cy="259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𝜃</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𝛽</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oMath>
                  </m:oMathPara>
                </a14:m>
                <a:endParaRPr lang="es-ES" sz="1600" dirty="0"/>
              </a:p>
            </p:txBody>
          </p:sp>
        </mc:Choice>
        <mc:Fallback xmlns="">
          <p:sp>
            <p:nvSpPr>
              <p:cNvPr id="49" name="CuadroTexto 48"/>
              <p:cNvSpPr txBox="1">
                <a:spLocks noRot="1" noChangeAspect="1" noMove="1" noResize="1" noEditPoints="1" noAdjustHandles="1" noChangeArrowheads="1" noChangeShapeType="1" noTextEdit="1"/>
              </p:cNvSpPr>
              <p:nvPr/>
            </p:nvSpPr>
            <p:spPr>
              <a:xfrm>
                <a:off x="7061289" y="3404139"/>
                <a:ext cx="920828" cy="259495"/>
              </a:xfrm>
              <a:prstGeom prst="rect">
                <a:avLst/>
              </a:prstGeom>
              <a:blipFill>
                <a:blip r:embed="rId9"/>
                <a:stretch>
                  <a:fillRect l="-4636" t="-20930" r="-29801" b="-2790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0" name="CuadroTexto 49"/>
              <p:cNvSpPr txBox="1"/>
              <p:nvPr/>
            </p:nvSpPr>
            <p:spPr>
              <a:xfrm>
                <a:off x="5657843" y="3767890"/>
                <a:ext cx="1307729" cy="42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𝑛</m:t>
                          </m:r>
                        </m:num>
                        <m:den>
                          <m:r>
                            <a:rPr lang="es-ES" sz="1600" b="0" i="1" smtClean="0">
                              <a:latin typeface="Cambria Math" panose="02040503050406030204" pitchFamily="18" charset="0"/>
                            </a:rPr>
                            <m:t>𝑛</m:t>
                          </m:r>
                          <m:r>
                            <a:rPr lang="es-ES" sz="1600" b="0" i="1" smtClean="0">
                              <a:latin typeface="Cambria Math" panose="02040503050406030204" pitchFamily="18" charset="0"/>
                            </a:rPr>
                            <m:t>′</m:t>
                          </m:r>
                        </m:den>
                      </m:f>
                      <m:d>
                        <m:dPr>
                          <m:ctrlPr>
                            <a:rPr lang="es-ES" sz="1600" b="0" i="1" smtClean="0">
                              <a:latin typeface="Cambria Math" panose="02040503050406030204" pitchFamily="18" charset="0"/>
                            </a:rPr>
                          </m:ctrlPr>
                        </m:dPr>
                        <m:e>
                          <m:acc>
                            <m:accPr>
                              <m:chr m:val="̂"/>
                              <m:ctrlPr>
                                <a:rPr lang="es-ES" sz="1600" i="1">
                                  <a:latin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𝛼</m:t>
                              </m:r>
                            </m:e>
                          </m:acc>
                          <m:r>
                            <a:rPr lang="es-ES" sz="1600" i="1">
                              <a:latin typeface="Cambria Math" panose="02040503050406030204" pitchFamily="18" charset="0"/>
                            </a:rPr>
                            <m:t>+</m:t>
                          </m:r>
                          <m:acc>
                            <m:accPr>
                              <m:chr m:val="̂"/>
                              <m:ctrlPr>
                                <a:rPr lang="es-ES" sz="1600" i="1">
                                  <a:latin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𝜃</m:t>
                              </m:r>
                            </m:e>
                          </m:acc>
                        </m:e>
                      </m:d>
                    </m:oMath>
                  </m:oMathPara>
                </a14:m>
                <a:endParaRPr lang="es-ES" sz="1600" dirty="0"/>
              </a:p>
            </p:txBody>
          </p:sp>
        </mc:Choice>
        <mc:Fallback xmlns="">
          <p:sp>
            <p:nvSpPr>
              <p:cNvPr id="50" name="CuadroTexto 49"/>
              <p:cNvSpPr txBox="1">
                <a:spLocks noRot="1" noChangeAspect="1" noMove="1" noResize="1" noEditPoints="1" noAdjustHandles="1" noChangeArrowheads="1" noChangeShapeType="1" noTextEdit="1"/>
              </p:cNvSpPr>
              <p:nvPr/>
            </p:nvSpPr>
            <p:spPr>
              <a:xfrm>
                <a:off x="5657843" y="3767890"/>
                <a:ext cx="1307729" cy="421719"/>
              </a:xfrm>
              <a:prstGeom prst="rect">
                <a:avLst/>
              </a:prstGeom>
              <a:blipFill>
                <a:blip r:embed="rId10"/>
                <a:stretch>
                  <a:fillRect l="-1395" r="-14884" b="-17391"/>
                </a:stretch>
              </a:blipFill>
            </p:spPr>
            <p:txBody>
              <a:bodyPr/>
              <a:lstStyle/>
              <a:p>
                <a:r>
                  <a:rPr lang="es-ES">
                    <a:noFill/>
                  </a:rPr>
                  <a:t> </a:t>
                </a:r>
              </a:p>
            </p:txBody>
          </p:sp>
        </mc:Fallback>
      </mc:AlternateContent>
      <p:sp>
        <p:nvSpPr>
          <p:cNvPr id="51" name="CuadroTexto 50"/>
          <p:cNvSpPr txBox="1"/>
          <p:nvPr/>
        </p:nvSpPr>
        <p:spPr>
          <a:xfrm>
            <a:off x="5581515" y="3036985"/>
            <a:ext cx="1285929" cy="338554"/>
          </a:xfrm>
          <a:prstGeom prst="rect">
            <a:avLst/>
          </a:prstGeom>
          <a:noFill/>
        </p:spPr>
        <p:txBody>
          <a:bodyPr wrap="none" rtlCol="0">
            <a:spAutoFit/>
          </a:bodyPr>
          <a:lstStyle/>
          <a:p>
            <a:r>
              <a:rPr lang="es-ES" sz="1600" dirty="0" smtClean="0"/>
              <a:t>De la figura:</a:t>
            </a:r>
            <a:endParaRPr lang="es-ES" sz="1600" dirty="0"/>
          </a:p>
        </p:txBody>
      </p:sp>
      <p:sp>
        <p:nvSpPr>
          <p:cNvPr id="52" name="CuadroTexto 51"/>
          <p:cNvSpPr txBox="1"/>
          <p:nvPr/>
        </p:nvSpPr>
        <p:spPr>
          <a:xfrm>
            <a:off x="797941" y="5193639"/>
            <a:ext cx="987771" cy="338554"/>
          </a:xfrm>
          <a:prstGeom prst="rect">
            <a:avLst/>
          </a:prstGeom>
          <a:noFill/>
        </p:spPr>
        <p:txBody>
          <a:bodyPr wrap="none" rtlCol="0">
            <a:spAutoFit/>
          </a:bodyPr>
          <a:lstStyle/>
          <a:p>
            <a:r>
              <a:rPr lang="es-ES" sz="1600" dirty="0" smtClean="0"/>
              <a:t>Además:</a:t>
            </a:r>
            <a:endParaRPr lang="es-ES" sz="1600" dirty="0"/>
          </a:p>
        </p:txBody>
      </p:sp>
      <mc:AlternateContent xmlns:mc="http://schemas.openxmlformats.org/markup-compatibility/2006" xmlns:a14="http://schemas.microsoft.com/office/drawing/2010/main">
        <mc:Choice Requires="a14">
          <p:sp>
            <p:nvSpPr>
              <p:cNvPr id="53" name="CuadroTexto 52"/>
              <p:cNvSpPr txBox="1"/>
              <p:nvPr/>
            </p:nvSpPr>
            <p:spPr>
              <a:xfrm>
                <a:off x="1860192" y="5095831"/>
                <a:ext cx="4168898" cy="46756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𝑡𝑔</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𝛼</m:t>
                          </m:r>
                        </m:e>
                      </m:acc>
                      <m:r>
                        <a:rPr lang="es-ES" sz="1600" b="0" i="1" smtClean="0">
                          <a:latin typeface="Cambria Math" panose="02040503050406030204" pitchFamily="18" charset="0"/>
                          <a:ea typeface="Cambria Math" panose="02040503050406030204" pitchFamily="18" charset="0"/>
                        </a:rPr>
                        <m:t>≈</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𝛼</m:t>
                          </m:r>
                        </m:e>
                      </m:acc>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h</m:t>
                          </m:r>
                        </m:num>
                        <m:den>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𝑡𝑔</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𝛽</m:t>
                          </m:r>
                        </m:e>
                      </m:acc>
                      <m:r>
                        <a:rPr lang="es-ES" sz="1600" b="0" i="1" smtClean="0">
                          <a:latin typeface="Cambria Math" panose="02040503050406030204" pitchFamily="18" charset="0"/>
                          <a:ea typeface="Cambria Math" panose="02040503050406030204" pitchFamily="18" charset="0"/>
                        </a:rPr>
                        <m:t>≈</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𝛽</m:t>
                          </m:r>
                        </m:e>
                      </m:acc>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h</m:t>
                          </m:r>
                        </m:num>
                        <m:den>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m:t>
                              </m:r>
                            </m:sup>
                          </m:sSup>
                        </m:den>
                      </m:f>
                      <m:r>
                        <a:rPr lang="es-ES" sz="1600" b="0" i="1" smtClean="0">
                          <a:latin typeface="Cambria Math" panose="02040503050406030204" pitchFamily="18" charset="0"/>
                          <a:ea typeface="Cambria Math" panose="02040503050406030204" pitchFamily="18" charset="0"/>
                        </a:rPr>
                        <m:t>;   </m:t>
                      </m:r>
                      <m:r>
                        <a:rPr lang="es-ES" sz="1600" i="1">
                          <a:latin typeface="Cambria Math" panose="02040503050406030204" pitchFamily="18" charset="0"/>
                        </a:rPr>
                        <m:t>𝑡𝑔</m:t>
                      </m:r>
                      <m:acc>
                        <m:accPr>
                          <m:chr m:val="̂"/>
                          <m:ctrlPr>
                            <a:rPr lang="es-ES" sz="1600" i="1">
                              <a:latin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𝜃</m:t>
                          </m:r>
                        </m:e>
                      </m:acc>
                      <m:r>
                        <a:rPr lang="es-ES" sz="1600" i="1">
                          <a:latin typeface="Cambria Math" panose="02040503050406030204" pitchFamily="18" charset="0"/>
                          <a:ea typeface="Cambria Math" panose="02040503050406030204" pitchFamily="18" charset="0"/>
                        </a:rPr>
                        <m:t>≈</m:t>
                      </m:r>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𝜃</m:t>
                          </m:r>
                        </m:e>
                      </m:acc>
                      <m:r>
                        <a:rPr lang="es-ES" sz="1600" i="1">
                          <a:latin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h</m:t>
                          </m:r>
                        </m:num>
                        <m:den>
                          <m:r>
                            <a:rPr lang="es-ES" sz="1600" b="0" i="1" smtClean="0">
                              <a:latin typeface="Cambria Math" panose="02040503050406030204" pitchFamily="18" charset="0"/>
                              <a:ea typeface="Cambria Math" panose="02040503050406030204" pitchFamily="18" charset="0"/>
                            </a:rPr>
                            <m:t>𝑅</m:t>
                          </m:r>
                        </m:den>
                      </m:f>
                    </m:oMath>
                  </m:oMathPara>
                </a14:m>
                <a:endParaRPr lang="es-ES" sz="1600" dirty="0"/>
              </a:p>
            </p:txBody>
          </p:sp>
        </mc:Choice>
        <mc:Fallback xmlns="">
          <p:sp>
            <p:nvSpPr>
              <p:cNvPr id="53" name="CuadroTexto 52"/>
              <p:cNvSpPr txBox="1">
                <a:spLocks noRot="1" noChangeAspect="1" noMove="1" noResize="1" noEditPoints="1" noAdjustHandles="1" noChangeArrowheads="1" noChangeShapeType="1" noTextEdit="1"/>
              </p:cNvSpPr>
              <p:nvPr/>
            </p:nvSpPr>
            <p:spPr>
              <a:xfrm>
                <a:off x="1860192" y="5095831"/>
                <a:ext cx="4168898" cy="467564"/>
              </a:xfrm>
              <a:prstGeom prst="rect">
                <a:avLst/>
              </a:prstGeom>
              <a:blipFill>
                <a:blip r:embed="rId11"/>
                <a:stretch>
                  <a:fillRect/>
                </a:stretch>
              </a:blipFill>
            </p:spPr>
            <p:txBody>
              <a:bodyPr/>
              <a:lstStyle/>
              <a:p>
                <a:r>
                  <a:rPr lang="es-ES">
                    <a:noFill/>
                  </a:rPr>
                  <a:t> </a:t>
                </a:r>
              </a:p>
            </p:txBody>
          </p:sp>
        </mc:Fallback>
      </mc:AlternateContent>
      <p:sp>
        <p:nvSpPr>
          <p:cNvPr id="54" name="CuadroTexto 53"/>
          <p:cNvSpPr txBox="1"/>
          <p:nvPr/>
        </p:nvSpPr>
        <p:spPr>
          <a:xfrm>
            <a:off x="800216" y="4486231"/>
            <a:ext cx="1438214" cy="338554"/>
          </a:xfrm>
          <a:prstGeom prst="rect">
            <a:avLst/>
          </a:prstGeom>
          <a:noFill/>
        </p:spPr>
        <p:txBody>
          <a:bodyPr wrap="none" rtlCol="0">
            <a:spAutoFit/>
          </a:bodyPr>
          <a:lstStyle/>
          <a:p>
            <a:r>
              <a:rPr lang="es-ES" sz="1600" dirty="0" smtClean="0"/>
              <a:t>Sustituyendo:</a:t>
            </a:r>
            <a:endParaRPr lang="es-ES" sz="1600" dirty="0"/>
          </a:p>
        </p:txBody>
      </p:sp>
      <mc:AlternateContent xmlns:mc="http://schemas.openxmlformats.org/markup-compatibility/2006" xmlns:a14="http://schemas.microsoft.com/office/drawing/2010/main">
        <mc:Choice Requires="a14">
          <p:sp>
            <p:nvSpPr>
              <p:cNvPr id="55" name="CuadroTexto 54"/>
              <p:cNvSpPr txBox="1"/>
              <p:nvPr/>
            </p:nvSpPr>
            <p:spPr>
              <a:xfrm>
                <a:off x="2315118" y="4458934"/>
                <a:ext cx="4173387" cy="42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𝜃</m:t>
                          </m:r>
                        </m:e>
                      </m:acc>
                      <m:r>
                        <a:rPr lang="es-ES" sz="1600" b="0" i="1" smtClean="0">
                          <a:latin typeface="Cambria Math" panose="02040503050406030204" pitchFamily="18" charset="0"/>
                        </a:rPr>
                        <m:t>=</m:t>
                      </m:r>
                      <m:acc>
                        <m:accPr>
                          <m:chr m:val="̂"/>
                          <m:ctrlPr>
                            <a:rPr lang="es-ES" sz="1600" i="1">
                              <a:latin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𝛽</m:t>
                          </m:r>
                        </m:e>
                      </m:acc>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𝑛</m:t>
                          </m:r>
                        </m:num>
                        <m:den>
                          <m:r>
                            <a:rPr lang="es-ES" sz="1600" i="1">
                              <a:latin typeface="Cambria Math" panose="02040503050406030204" pitchFamily="18" charset="0"/>
                            </a:rPr>
                            <m:t>𝑛</m:t>
                          </m:r>
                          <m:r>
                            <a:rPr lang="es-ES" sz="1600" i="1">
                              <a:latin typeface="Cambria Math" panose="02040503050406030204" pitchFamily="18" charset="0"/>
                            </a:rPr>
                            <m:t>′</m:t>
                          </m:r>
                        </m:den>
                      </m:f>
                      <m:d>
                        <m:dPr>
                          <m:ctrlPr>
                            <a:rPr lang="es-ES" sz="1600" i="1">
                              <a:latin typeface="Cambria Math" panose="02040503050406030204" pitchFamily="18" charset="0"/>
                            </a:rPr>
                          </m:ctrlPr>
                        </m:dPr>
                        <m:e>
                          <m:acc>
                            <m:accPr>
                              <m:chr m:val="̂"/>
                              <m:ctrlPr>
                                <a:rPr lang="es-ES" sz="1600" i="1">
                                  <a:latin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𝛼</m:t>
                              </m:r>
                            </m:e>
                          </m:acc>
                          <m:r>
                            <a:rPr lang="es-ES" sz="1600" i="1">
                              <a:latin typeface="Cambria Math" panose="02040503050406030204" pitchFamily="18" charset="0"/>
                            </a:rPr>
                            <m:t>+</m:t>
                          </m:r>
                          <m:acc>
                            <m:accPr>
                              <m:chr m:val="̂"/>
                              <m:ctrlPr>
                                <a:rPr lang="es-ES" sz="1600" i="1">
                                  <a:latin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𝜃</m:t>
                              </m:r>
                            </m:e>
                          </m:acc>
                        </m:e>
                      </m:d>
                      <m:r>
                        <a:rPr lang="es-ES" sz="1600" b="0" i="1" smtClean="0">
                          <a:latin typeface="Cambria Math" panose="02040503050406030204" pitchFamily="18" charset="0"/>
                          <a:ea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𝑛</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𝛼</m:t>
                          </m:r>
                        </m:e>
                      </m:acc>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𝛽</m:t>
                          </m:r>
                        </m:e>
                      </m:acc>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r>
                        <a:rPr lang="es-ES" sz="1600" b="0" i="1" smtClean="0">
                          <a:latin typeface="Cambria Math" panose="02040503050406030204" pitchFamily="18" charset="0"/>
                        </a:rPr>
                        <m:t>𝑛</m:t>
                      </m:r>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𝜃</m:t>
                      </m:r>
                    </m:oMath>
                  </m:oMathPara>
                </a14:m>
                <a:endParaRPr lang="es-ES" sz="1600" dirty="0"/>
              </a:p>
            </p:txBody>
          </p:sp>
        </mc:Choice>
        <mc:Fallback xmlns="">
          <p:sp>
            <p:nvSpPr>
              <p:cNvPr id="55" name="CuadroTexto 54"/>
              <p:cNvSpPr txBox="1">
                <a:spLocks noRot="1" noChangeAspect="1" noMove="1" noResize="1" noEditPoints="1" noAdjustHandles="1" noChangeArrowheads="1" noChangeShapeType="1" noTextEdit="1"/>
              </p:cNvSpPr>
              <p:nvPr/>
            </p:nvSpPr>
            <p:spPr>
              <a:xfrm>
                <a:off x="2315118" y="4458934"/>
                <a:ext cx="4173387" cy="421719"/>
              </a:xfrm>
              <a:prstGeom prst="rect">
                <a:avLst/>
              </a:prstGeom>
              <a:blipFill>
                <a:blip r:embed="rId12"/>
                <a:stretch>
                  <a:fillRect l="-731" r="-585" b="-15714"/>
                </a:stretch>
              </a:blipFill>
            </p:spPr>
            <p:txBody>
              <a:bodyPr/>
              <a:lstStyle/>
              <a:p>
                <a:r>
                  <a:rPr lang="es-ES">
                    <a:noFill/>
                  </a:rPr>
                  <a:t> </a:t>
                </a:r>
              </a:p>
            </p:txBody>
          </p:sp>
        </mc:Fallback>
      </mc:AlternateContent>
      <p:sp>
        <p:nvSpPr>
          <p:cNvPr id="56" name="CuadroTexto 55"/>
          <p:cNvSpPr txBox="1"/>
          <p:nvPr/>
        </p:nvSpPr>
        <p:spPr>
          <a:xfrm>
            <a:off x="804048" y="5962066"/>
            <a:ext cx="2856872" cy="338554"/>
          </a:xfrm>
          <a:prstGeom prst="rect">
            <a:avLst/>
          </a:prstGeom>
          <a:noFill/>
        </p:spPr>
        <p:txBody>
          <a:bodyPr wrap="none" rtlCol="0">
            <a:spAutoFit/>
          </a:bodyPr>
          <a:lstStyle/>
          <a:p>
            <a:r>
              <a:rPr lang="es-ES" sz="1600" dirty="0" smtClean="0"/>
              <a:t>Sustituyendo y simplificando:</a:t>
            </a:r>
            <a:endParaRPr lang="es-ES" sz="1600" dirty="0"/>
          </a:p>
        </p:txBody>
      </p:sp>
      <mc:AlternateContent xmlns:mc="http://schemas.openxmlformats.org/markup-compatibility/2006" xmlns:a14="http://schemas.microsoft.com/office/drawing/2010/main">
        <mc:Choice Requires="a14">
          <p:sp>
            <p:nvSpPr>
              <p:cNvPr id="57" name="CuadroTexto 56"/>
              <p:cNvSpPr txBox="1"/>
              <p:nvPr/>
            </p:nvSpPr>
            <p:spPr>
              <a:xfrm>
                <a:off x="3698437" y="5834077"/>
                <a:ext cx="1648721" cy="481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𝒏</m:t>
                          </m:r>
                        </m:num>
                        <m:den>
                          <m:r>
                            <a:rPr lang="es-ES" sz="1600" b="1" i="1" smtClean="0">
                              <a:latin typeface="Cambria Math" panose="02040503050406030204" pitchFamily="18" charset="0"/>
                            </a:rPr>
                            <m:t>𝒔</m:t>
                          </m:r>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𝒏</m:t>
                          </m:r>
                          <m:r>
                            <a:rPr lang="es-ES" sz="1600" b="1" i="1" smtClean="0">
                              <a:latin typeface="Cambria Math" panose="02040503050406030204" pitchFamily="18" charset="0"/>
                            </a:rPr>
                            <m:t>′</m:t>
                          </m:r>
                        </m:num>
                        <m:den>
                          <m:r>
                            <a:rPr lang="es-ES" sz="1600" b="1" i="1" smtClean="0">
                              <a:latin typeface="Cambria Math" panose="02040503050406030204" pitchFamily="18" charset="0"/>
                            </a:rPr>
                            <m:t>𝒔</m:t>
                          </m:r>
                          <m:r>
                            <a:rPr lang="es-ES" sz="1600" b="1" i="1" smtClean="0">
                              <a:latin typeface="Cambria Math" panose="02040503050406030204" pitchFamily="18" charset="0"/>
                            </a:rPr>
                            <m:t>′</m:t>
                          </m:r>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𝒏</m:t>
                              </m:r>
                            </m:e>
                            <m:sup>
                              <m:r>
                                <a:rPr lang="es-ES" sz="1600" b="1" i="1" smtClean="0">
                                  <a:latin typeface="Cambria Math" panose="02040503050406030204" pitchFamily="18" charset="0"/>
                                </a:rPr>
                                <m:t>′</m:t>
                              </m:r>
                            </m:sup>
                          </m:sSup>
                          <m:r>
                            <a:rPr lang="es-ES" sz="1600" b="1" i="1" smtClean="0">
                              <a:latin typeface="Cambria Math" panose="02040503050406030204" pitchFamily="18" charset="0"/>
                            </a:rPr>
                            <m:t>−</m:t>
                          </m:r>
                          <m:r>
                            <a:rPr lang="es-ES" sz="1600" b="1" i="1" smtClean="0">
                              <a:latin typeface="Cambria Math" panose="02040503050406030204" pitchFamily="18" charset="0"/>
                            </a:rPr>
                            <m:t>𝒏</m:t>
                          </m:r>
                        </m:num>
                        <m:den>
                          <m:r>
                            <a:rPr lang="es-ES" sz="1600" b="1" i="1" smtClean="0">
                              <a:latin typeface="Cambria Math" panose="02040503050406030204" pitchFamily="18" charset="0"/>
                            </a:rPr>
                            <m:t>𝑹</m:t>
                          </m:r>
                        </m:den>
                      </m:f>
                    </m:oMath>
                  </m:oMathPara>
                </a14:m>
                <a:endParaRPr lang="es-ES" sz="1600" b="1" dirty="0"/>
              </a:p>
            </p:txBody>
          </p:sp>
        </mc:Choice>
        <mc:Fallback xmlns="">
          <p:sp>
            <p:nvSpPr>
              <p:cNvPr id="57" name="CuadroTexto 56"/>
              <p:cNvSpPr txBox="1">
                <a:spLocks noRot="1" noChangeAspect="1" noMove="1" noResize="1" noEditPoints="1" noAdjustHandles="1" noChangeArrowheads="1" noChangeShapeType="1" noTextEdit="1"/>
              </p:cNvSpPr>
              <p:nvPr/>
            </p:nvSpPr>
            <p:spPr>
              <a:xfrm>
                <a:off x="3698437" y="5834077"/>
                <a:ext cx="1648721" cy="481350"/>
              </a:xfrm>
              <a:prstGeom prst="rect">
                <a:avLst/>
              </a:prstGeom>
              <a:blipFill>
                <a:blip r:embed="rId13"/>
                <a:stretch>
                  <a:fillRect/>
                </a:stretch>
              </a:blipFill>
            </p:spPr>
            <p:txBody>
              <a:bodyPr/>
              <a:lstStyle/>
              <a:p>
                <a:r>
                  <a:rPr lang="es-ES">
                    <a:noFill/>
                  </a:rPr>
                  <a:t> </a:t>
                </a:r>
              </a:p>
            </p:txBody>
          </p:sp>
        </mc:Fallback>
      </mc:AlternateContent>
      <p:sp>
        <p:nvSpPr>
          <p:cNvPr id="59" name="CuadroTexto 58"/>
          <p:cNvSpPr txBox="1"/>
          <p:nvPr/>
        </p:nvSpPr>
        <p:spPr>
          <a:xfrm>
            <a:off x="5640264" y="5815674"/>
            <a:ext cx="2040341" cy="584775"/>
          </a:xfrm>
          <a:prstGeom prst="rect">
            <a:avLst/>
          </a:prstGeom>
          <a:noFill/>
        </p:spPr>
        <p:txBody>
          <a:bodyPr wrap="square" rtlCol="0">
            <a:spAutoFit/>
          </a:bodyPr>
          <a:lstStyle/>
          <a:p>
            <a:r>
              <a:rPr lang="es-ES" sz="1600" b="1" dirty="0" smtClean="0"/>
              <a:t>Ecuación del dioptrio esférico</a:t>
            </a:r>
            <a:endParaRPr lang="es-ES" sz="1600" b="1" dirty="0"/>
          </a:p>
        </p:txBody>
      </p:sp>
    </p:spTree>
    <p:extLst>
      <p:ext uri="{BB962C8B-B14F-4D97-AF65-F5344CB8AC3E}">
        <p14:creationId xmlns:p14="http://schemas.microsoft.com/office/powerpoint/2010/main" val="4223772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sp>
        <p:nvSpPr>
          <p:cNvPr id="5" name="CuadroTexto 4"/>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4.2. Focos. Aumento lateral. Gráficas</a:t>
            </a:r>
            <a:endParaRPr lang="es-ES" b="1" dirty="0">
              <a:solidFill>
                <a:srgbClr val="002060"/>
              </a:solidFill>
            </a:endParaRPr>
          </a:p>
        </p:txBody>
      </p:sp>
      <mc:AlternateContent xmlns:mc="http://schemas.openxmlformats.org/markup-compatibility/2006" xmlns:a14="http://schemas.microsoft.com/office/drawing/2010/main">
        <mc:Choice Requires="a14">
          <p:sp>
            <p:nvSpPr>
              <p:cNvPr id="4" name="Rectángulo 3"/>
              <p:cNvSpPr/>
              <p:nvPr/>
            </p:nvSpPr>
            <p:spPr>
              <a:xfrm>
                <a:off x="520700" y="1757546"/>
                <a:ext cx="8248483" cy="1101648"/>
              </a:xfrm>
              <a:prstGeom prst="rect">
                <a:avLst/>
              </a:prstGeom>
            </p:spPr>
            <p:txBody>
              <a:bodyPr wrap="square">
                <a:spAutoFit/>
              </a:bodyPr>
              <a:lstStyle/>
              <a:p>
                <a:pPr algn="just"/>
                <a:r>
                  <a:rPr lang="es-ES" sz="1600" dirty="0" smtClean="0"/>
                  <a:t>El </a:t>
                </a:r>
                <a:r>
                  <a:rPr lang="es-ES" sz="1600" i="1" dirty="0">
                    <a:solidFill>
                      <a:srgbClr val="0099FF"/>
                    </a:solidFill>
                  </a:rPr>
                  <a:t>foco objeto </a:t>
                </a:r>
                <a:r>
                  <a:rPr lang="es-ES" sz="1600" dirty="0"/>
                  <a:t>de un dioptrio esférico es el punto </a:t>
                </a:r>
                <a:r>
                  <a:rPr lang="es-ES" sz="1600" i="1" dirty="0">
                    <a:solidFill>
                      <a:srgbClr val="0099FF"/>
                    </a:solidFill>
                  </a:rPr>
                  <a:t>F</a:t>
                </a:r>
                <a:r>
                  <a:rPr lang="es-ES" sz="1600" dirty="0"/>
                  <a:t> del eje óptico en el que tendría que situarse un objeto para que sus rayos saliesen paralelos al </a:t>
                </a:r>
                <a:r>
                  <a:rPr lang="es-ES" sz="1600" dirty="0" smtClean="0"/>
                  <a:t>eje (</a:t>
                </a:r>
                <a14:m>
                  <m:oMath xmlns:m="http://schemas.openxmlformats.org/officeDocument/2006/math">
                    <m:sSup>
                      <m:sSupPr>
                        <m:ctrlPr>
                          <a:rPr lang="es-ES" sz="1600" i="1" smtClean="0">
                            <a:solidFill>
                              <a:srgbClr val="0099FF"/>
                            </a:solidFill>
                            <a:latin typeface="Cambria Math" panose="02040503050406030204" pitchFamily="18" charset="0"/>
                          </a:rPr>
                        </m:ctrlPr>
                      </m:sSupPr>
                      <m:e>
                        <m:r>
                          <a:rPr lang="es-ES" sz="1600" i="1">
                            <a:solidFill>
                              <a:srgbClr val="0099FF"/>
                            </a:solidFill>
                            <a:latin typeface="Cambria Math" panose="02040503050406030204" pitchFamily="18" charset="0"/>
                          </a:rPr>
                          <m:t>𝑠</m:t>
                        </m:r>
                      </m:e>
                      <m:sup>
                        <m:r>
                          <a:rPr lang="es-ES" sz="1600" i="1">
                            <a:solidFill>
                              <a:srgbClr val="0099FF"/>
                            </a:solidFill>
                            <a:latin typeface="Cambria Math" panose="02040503050406030204" pitchFamily="18" charset="0"/>
                          </a:rPr>
                          <m:t>′</m:t>
                        </m:r>
                      </m:sup>
                    </m:sSup>
                    <m:r>
                      <a:rPr lang="es-ES" sz="1600" i="1">
                        <a:solidFill>
                          <a:srgbClr val="0099FF"/>
                        </a:solidFill>
                        <a:latin typeface="Cambria Math" panose="02040503050406030204" pitchFamily="18" charset="0"/>
                      </a:rPr>
                      <m:t>=</m:t>
                    </m:r>
                    <m:r>
                      <a:rPr lang="es-ES" sz="1600" i="1">
                        <a:solidFill>
                          <a:srgbClr val="0099FF"/>
                        </a:solidFill>
                        <a:latin typeface="Cambria Math" panose="02040503050406030204" pitchFamily="18" charset="0"/>
                        <a:ea typeface="Cambria Math" panose="02040503050406030204" pitchFamily="18" charset="0"/>
                      </a:rPr>
                      <m:t>∞</m:t>
                    </m:r>
                  </m:oMath>
                </a14:m>
                <a:r>
                  <a:rPr lang="es-ES" sz="1600" dirty="0" smtClean="0"/>
                  <a:t>) tras </a:t>
                </a:r>
                <a:r>
                  <a:rPr lang="es-ES" sz="1600" dirty="0"/>
                  <a:t>refractarse en el dioptrio. La distancia del foco objeto al vértice del dioptrio se denomina </a:t>
                </a:r>
                <a:r>
                  <a:rPr lang="es-ES" sz="1600" i="1" dirty="0">
                    <a:solidFill>
                      <a:srgbClr val="0099FF"/>
                    </a:solidFill>
                  </a:rPr>
                  <a:t>distancia focal objeto</a:t>
                </a:r>
                <a:r>
                  <a:rPr lang="es-ES" sz="1600" dirty="0"/>
                  <a:t> y se denota por</a:t>
                </a:r>
                <a:r>
                  <a:rPr lang="es-ES" sz="1600" i="1" dirty="0">
                    <a:solidFill>
                      <a:srgbClr val="0099FF"/>
                    </a:solidFill>
                  </a:rPr>
                  <a:t> f</a:t>
                </a:r>
                <a:r>
                  <a:rPr lang="es-ES" sz="1600" dirty="0" smtClean="0"/>
                  <a:t>.</a:t>
                </a:r>
                <a:endParaRPr lang="es-ES" sz="1600" dirty="0"/>
              </a:p>
            </p:txBody>
          </p:sp>
        </mc:Choice>
        <mc:Fallback xmlns="">
          <p:sp>
            <p:nvSpPr>
              <p:cNvPr id="4" name="Rectángulo 3"/>
              <p:cNvSpPr>
                <a:spLocks noRot="1" noChangeAspect="1" noMove="1" noResize="1" noEditPoints="1" noAdjustHandles="1" noChangeArrowheads="1" noChangeShapeType="1" noTextEdit="1"/>
              </p:cNvSpPr>
              <p:nvPr/>
            </p:nvSpPr>
            <p:spPr>
              <a:xfrm>
                <a:off x="520700" y="1757546"/>
                <a:ext cx="8248483" cy="1101648"/>
              </a:xfrm>
              <a:prstGeom prst="rect">
                <a:avLst/>
              </a:prstGeom>
              <a:blipFill>
                <a:blip r:embed="rId2"/>
                <a:stretch>
                  <a:fillRect l="-369" t="-1105" r="-369" b="-4420"/>
                </a:stretch>
              </a:blipFill>
            </p:spPr>
            <p:txBody>
              <a:bodyPr/>
              <a:lstStyle/>
              <a:p>
                <a:r>
                  <a:rPr lang="es-ES">
                    <a:noFill/>
                  </a:rPr>
                  <a:t> </a:t>
                </a:r>
              </a:p>
            </p:txBody>
          </p:sp>
        </mc:Fallback>
      </mc:AlternateContent>
      <p:sp>
        <p:nvSpPr>
          <p:cNvPr id="46" name="CuadroTexto 45"/>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Focos</a:t>
            </a:r>
            <a:endParaRPr lang="es-ES" dirty="0">
              <a:solidFill>
                <a:srgbClr val="00B0F0"/>
              </a:solidFill>
            </a:endParaRPr>
          </a:p>
        </p:txBody>
      </p:sp>
      <p:grpSp>
        <p:nvGrpSpPr>
          <p:cNvPr id="47" name="Grupo 46"/>
          <p:cNvGrpSpPr/>
          <p:nvPr/>
        </p:nvGrpSpPr>
        <p:grpSpPr>
          <a:xfrm>
            <a:off x="556808" y="2895809"/>
            <a:ext cx="3657744" cy="1718691"/>
            <a:chOff x="532263" y="1651378"/>
            <a:chExt cx="4596950" cy="2160002"/>
          </a:xfrm>
        </p:grpSpPr>
        <p:sp>
          <p:nvSpPr>
            <p:cNvPr id="48" name="Elipse 47"/>
            <p:cNvSpPr/>
            <p:nvPr/>
          </p:nvSpPr>
          <p:spPr>
            <a:xfrm>
              <a:off x="2115402" y="1651380"/>
              <a:ext cx="2160000" cy="216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9" name="Rectángulo 48"/>
            <p:cNvSpPr/>
            <p:nvPr/>
          </p:nvSpPr>
          <p:spPr>
            <a:xfrm>
              <a:off x="3193577" y="1651378"/>
              <a:ext cx="1935636" cy="21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50" name="Conector recto 49"/>
            <p:cNvCxnSpPr/>
            <p:nvPr/>
          </p:nvCxnSpPr>
          <p:spPr>
            <a:xfrm flipV="1">
              <a:off x="532263" y="2728913"/>
              <a:ext cx="45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CuadroTexto 50"/>
            <p:cNvSpPr txBox="1"/>
            <p:nvPr/>
          </p:nvSpPr>
          <p:spPr>
            <a:xfrm>
              <a:off x="2362832" y="1653126"/>
              <a:ext cx="128935" cy="270764"/>
            </a:xfrm>
            <a:prstGeom prst="rect">
              <a:avLst/>
            </a:prstGeom>
            <a:noFill/>
          </p:spPr>
          <p:txBody>
            <a:bodyPr wrap="none" lIns="0" tIns="0" rIns="0" bIns="0" rtlCol="0">
              <a:spAutoFit/>
            </a:bodyPr>
            <a:lstStyle/>
            <a:p>
              <a:r>
                <a:rPr lang="es-ES" sz="1400" dirty="0" smtClean="0"/>
                <a:t>n</a:t>
              </a:r>
              <a:endParaRPr lang="es-ES" sz="1400" dirty="0"/>
            </a:p>
          </p:txBody>
        </p:sp>
        <p:sp>
          <p:nvSpPr>
            <p:cNvPr id="52" name="CuadroTexto 51"/>
            <p:cNvSpPr txBox="1"/>
            <p:nvPr/>
          </p:nvSpPr>
          <p:spPr>
            <a:xfrm>
              <a:off x="2815838" y="1720231"/>
              <a:ext cx="181314" cy="270764"/>
            </a:xfrm>
            <a:prstGeom prst="rect">
              <a:avLst/>
            </a:prstGeom>
            <a:noFill/>
          </p:spPr>
          <p:txBody>
            <a:bodyPr wrap="none" lIns="0" tIns="0" rIns="0" bIns="0" rtlCol="0">
              <a:spAutoFit/>
            </a:bodyPr>
            <a:lstStyle/>
            <a:p>
              <a:r>
                <a:rPr lang="es-ES" sz="1400" dirty="0"/>
                <a:t>n</a:t>
              </a:r>
              <a:r>
                <a:rPr lang="es-ES" sz="1400" dirty="0" smtClean="0"/>
                <a:t>’</a:t>
              </a:r>
              <a:endParaRPr lang="es-ES" sz="1400" dirty="0"/>
            </a:p>
          </p:txBody>
        </p:sp>
        <p:cxnSp>
          <p:nvCxnSpPr>
            <p:cNvPr id="53" name="Conector recto 52"/>
            <p:cNvCxnSpPr>
              <a:stCxn id="69" idx="7"/>
            </p:cNvCxnSpPr>
            <p:nvPr/>
          </p:nvCxnSpPr>
          <p:spPr>
            <a:xfrm flipV="1">
              <a:off x="790934" y="2176942"/>
              <a:ext cx="1476351" cy="526844"/>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2265423" y="2179592"/>
              <a:ext cx="2376000" cy="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CuadroTexto 54"/>
            <p:cNvSpPr txBox="1"/>
            <p:nvPr/>
          </p:nvSpPr>
          <p:spPr>
            <a:xfrm>
              <a:off x="3037600" y="2440347"/>
              <a:ext cx="153110" cy="270764"/>
            </a:xfrm>
            <a:prstGeom prst="rect">
              <a:avLst/>
            </a:prstGeom>
            <a:noFill/>
          </p:spPr>
          <p:txBody>
            <a:bodyPr wrap="none" lIns="0" tIns="0" rIns="0" bIns="0" rtlCol="0">
              <a:spAutoFit/>
            </a:bodyPr>
            <a:lstStyle/>
            <a:p>
              <a:r>
                <a:rPr lang="es-ES" sz="1400" dirty="0" smtClean="0"/>
                <a:t>C</a:t>
              </a:r>
              <a:endParaRPr lang="es-ES" sz="1400" dirty="0"/>
            </a:p>
          </p:txBody>
        </p:sp>
        <p:cxnSp>
          <p:nvCxnSpPr>
            <p:cNvPr id="56" name="Conector recto 55"/>
            <p:cNvCxnSpPr/>
            <p:nvPr/>
          </p:nvCxnSpPr>
          <p:spPr>
            <a:xfrm>
              <a:off x="2116683" y="2720382"/>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flipV="1">
              <a:off x="745225" y="3329343"/>
              <a:ext cx="1368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CuadroTexto 57"/>
            <p:cNvSpPr txBox="1"/>
            <p:nvPr/>
          </p:nvSpPr>
          <p:spPr>
            <a:xfrm>
              <a:off x="1403920" y="3349701"/>
              <a:ext cx="74542" cy="270764"/>
            </a:xfrm>
            <a:prstGeom prst="rect">
              <a:avLst/>
            </a:prstGeom>
            <a:noFill/>
          </p:spPr>
          <p:txBody>
            <a:bodyPr wrap="none" lIns="0" tIns="0" rIns="0" bIns="0" rtlCol="0">
              <a:spAutoFit/>
            </a:bodyPr>
            <a:lstStyle/>
            <a:p>
              <a:r>
                <a:rPr lang="es-ES" sz="1400" dirty="0"/>
                <a:t>f</a:t>
              </a:r>
            </a:p>
          </p:txBody>
        </p:sp>
        <p:cxnSp>
          <p:nvCxnSpPr>
            <p:cNvPr id="59" name="Conector recto 58"/>
            <p:cNvCxnSpPr>
              <a:stCxn id="69" idx="2"/>
            </p:cNvCxnSpPr>
            <p:nvPr/>
          </p:nvCxnSpPr>
          <p:spPr>
            <a:xfrm flipV="1">
              <a:off x="697742" y="2429302"/>
              <a:ext cx="1458604" cy="312667"/>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Conector recto 59"/>
            <p:cNvCxnSpPr>
              <a:stCxn id="69" idx="6"/>
              <a:endCxn id="48" idx="2"/>
            </p:cNvCxnSpPr>
            <p:nvPr/>
          </p:nvCxnSpPr>
          <p:spPr>
            <a:xfrm flipV="1">
              <a:off x="806924" y="2731380"/>
              <a:ext cx="1332000" cy="0"/>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779561" y="2772770"/>
              <a:ext cx="1501889" cy="533791"/>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809198" y="2745473"/>
              <a:ext cx="1351769" cy="292199"/>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2151583" y="2430519"/>
              <a:ext cx="2520000" cy="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2116043" y="2732538"/>
              <a:ext cx="2556000" cy="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Elipse 64"/>
            <p:cNvSpPr/>
            <p:nvPr/>
          </p:nvSpPr>
          <p:spPr>
            <a:xfrm>
              <a:off x="3045655" y="2687968"/>
              <a:ext cx="109182" cy="108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66" name="Conector recto 65"/>
            <p:cNvCxnSpPr/>
            <p:nvPr/>
          </p:nvCxnSpPr>
          <p:spPr>
            <a:xfrm>
              <a:off x="2161109" y="3038406"/>
              <a:ext cx="2520000" cy="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2270646" y="3302057"/>
              <a:ext cx="2412000" cy="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749845" y="2739432"/>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Elipse 68"/>
            <p:cNvSpPr/>
            <p:nvPr/>
          </p:nvSpPr>
          <p:spPr>
            <a:xfrm>
              <a:off x="697742" y="2687969"/>
              <a:ext cx="109182"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70" name="CuadroTexto 69"/>
            <p:cNvSpPr txBox="1"/>
            <p:nvPr/>
          </p:nvSpPr>
          <p:spPr>
            <a:xfrm>
              <a:off x="710158" y="2423928"/>
              <a:ext cx="124906" cy="270764"/>
            </a:xfrm>
            <a:prstGeom prst="rect">
              <a:avLst/>
            </a:prstGeom>
            <a:noFill/>
          </p:spPr>
          <p:txBody>
            <a:bodyPr wrap="none" lIns="0" tIns="0" rIns="0" bIns="0" rtlCol="0">
              <a:spAutoFit/>
            </a:bodyPr>
            <a:lstStyle/>
            <a:p>
              <a:r>
                <a:rPr lang="es-ES" sz="1400" dirty="0" smtClean="0"/>
                <a:t>F</a:t>
              </a:r>
              <a:endParaRPr lang="es-ES" sz="1400" dirty="0"/>
            </a:p>
          </p:txBody>
        </p:sp>
      </p:grpSp>
      <p:grpSp>
        <p:nvGrpSpPr>
          <p:cNvPr id="71" name="Grupo 70"/>
          <p:cNvGrpSpPr/>
          <p:nvPr/>
        </p:nvGrpSpPr>
        <p:grpSpPr>
          <a:xfrm>
            <a:off x="342900" y="4807404"/>
            <a:ext cx="3871652" cy="1718691"/>
            <a:chOff x="306648" y="4082954"/>
            <a:chExt cx="4865783" cy="2160002"/>
          </a:xfrm>
        </p:grpSpPr>
        <p:sp>
          <p:nvSpPr>
            <p:cNvPr id="72" name="Elipse 71"/>
            <p:cNvSpPr/>
            <p:nvPr/>
          </p:nvSpPr>
          <p:spPr>
            <a:xfrm>
              <a:off x="2158620" y="4082956"/>
              <a:ext cx="2160000" cy="216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73" name="Rectángulo 72"/>
            <p:cNvSpPr/>
            <p:nvPr/>
          </p:nvSpPr>
          <p:spPr>
            <a:xfrm>
              <a:off x="3236795" y="4082954"/>
              <a:ext cx="1935636" cy="21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74" name="Conector recto 73"/>
            <p:cNvCxnSpPr/>
            <p:nvPr/>
          </p:nvCxnSpPr>
          <p:spPr>
            <a:xfrm flipV="1">
              <a:off x="575481" y="5160489"/>
              <a:ext cx="45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CuadroTexto 74"/>
            <p:cNvSpPr txBox="1"/>
            <p:nvPr/>
          </p:nvSpPr>
          <p:spPr>
            <a:xfrm>
              <a:off x="2406050" y="4084702"/>
              <a:ext cx="128935" cy="270764"/>
            </a:xfrm>
            <a:prstGeom prst="rect">
              <a:avLst/>
            </a:prstGeom>
            <a:noFill/>
          </p:spPr>
          <p:txBody>
            <a:bodyPr wrap="none" lIns="0" tIns="0" rIns="0" bIns="0" rtlCol="0">
              <a:spAutoFit/>
            </a:bodyPr>
            <a:lstStyle/>
            <a:p>
              <a:r>
                <a:rPr lang="es-ES" sz="1400" dirty="0" smtClean="0"/>
                <a:t>n</a:t>
              </a:r>
              <a:endParaRPr lang="es-ES" sz="1400" dirty="0"/>
            </a:p>
          </p:txBody>
        </p:sp>
        <p:sp>
          <p:nvSpPr>
            <p:cNvPr id="76" name="CuadroTexto 75"/>
            <p:cNvSpPr txBox="1"/>
            <p:nvPr/>
          </p:nvSpPr>
          <p:spPr>
            <a:xfrm>
              <a:off x="2856692" y="4162415"/>
              <a:ext cx="181314" cy="270764"/>
            </a:xfrm>
            <a:prstGeom prst="rect">
              <a:avLst/>
            </a:prstGeom>
            <a:noFill/>
          </p:spPr>
          <p:txBody>
            <a:bodyPr wrap="none" lIns="0" tIns="0" rIns="0" bIns="0" rtlCol="0">
              <a:spAutoFit/>
            </a:bodyPr>
            <a:lstStyle/>
            <a:p>
              <a:r>
                <a:rPr lang="es-ES" sz="1400" dirty="0"/>
                <a:t>n</a:t>
              </a:r>
              <a:r>
                <a:rPr lang="es-ES" sz="1400" dirty="0" smtClean="0"/>
                <a:t>’</a:t>
              </a:r>
              <a:endParaRPr lang="es-ES" sz="1400" dirty="0"/>
            </a:p>
          </p:txBody>
        </p:sp>
        <p:cxnSp>
          <p:nvCxnSpPr>
            <p:cNvPr id="77" name="Conector recto 76"/>
            <p:cNvCxnSpPr/>
            <p:nvPr/>
          </p:nvCxnSpPr>
          <p:spPr>
            <a:xfrm flipV="1">
              <a:off x="2330147" y="4881563"/>
              <a:ext cx="2460928" cy="868587"/>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331029" y="4556576"/>
              <a:ext cx="2016000" cy="0"/>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2146253" y="5162971"/>
              <a:ext cx="0" cy="814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p:nvPr/>
          </p:nvCxnSpPr>
          <p:spPr>
            <a:xfrm flipV="1">
              <a:off x="2125924" y="5883749"/>
              <a:ext cx="183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CuadroTexto 80"/>
            <p:cNvSpPr txBox="1"/>
            <p:nvPr/>
          </p:nvSpPr>
          <p:spPr>
            <a:xfrm>
              <a:off x="3016631" y="5876812"/>
              <a:ext cx="126921" cy="270764"/>
            </a:xfrm>
            <a:prstGeom prst="rect">
              <a:avLst/>
            </a:prstGeom>
            <a:noFill/>
          </p:spPr>
          <p:txBody>
            <a:bodyPr wrap="none" lIns="0" tIns="0" rIns="0" bIns="0" rtlCol="0">
              <a:spAutoFit/>
            </a:bodyPr>
            <a:lstStyle/>
            <a:p>
              <a:r>
                <a:rPr lang="es-ES" sz="1400" dirty="0"/>
                <a:t>f</a:t>
              </a:r>
              <a:r>
                <a:rPr lang="es-ES" sz="1400" dirty="0" smtClean="0"/>
                <a:t>’</a:t>
              </a:r>
              <a:endParaRPr lang="es-ES" sz="1400" dirty="0"/>
            </a:p>
          </p:txBody>
        </p:sp>
        <p:cxnSp>
          <p:nvCxnSpPr>
            <p:cNvPr id="82" name="Conector recto 81"/>
            <p:cNvCxnSpPr/>
            <p:nvPr/>
          </p:nvCxnSpPr>
          <p:spPr>
            <a:xfrm flipV="1">
              <a:off x="2188973" y="5048250"/>
              <a:ext cx="2483040" cy="406709"/>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flipV="1">
              <a:off x="2150874" y="5160386"/>
              <a:ext cx="2520000" cy="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2342053" y="4555447"/>
              <a:ext cx="2175356" cy="820491"/>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2196010" y="4867913"/>
              <a:ext cx="2642690" cy="447037"/>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306648" y="4868627"/>
              <a:ext cx="1908000" cy="0"/>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312050" y="5161026"/>
              <a:ext cx="1872001" cy="0"/>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Elipse 87"/>
            <p:cNvSpPr/>
            <p:nvPr/>
          </p:nvSpPr>
          <p:spPr>
            <a:xfrm>
              <a:off x="3088873" y="5119544"/>
              <a:ext cx="109182" cy="108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89" name="Conector recto 88"/>
            <p:cNvCxnSpPr/>
            <p:nvPr/>
          </p:nvCxnSpPr>
          <p:spPr>
            <a:xfrm>
              <a:off x="307288" y="5451571"/>
              <a:ext cx="1908000" cy="0"/>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326053" y="5749049"/>
              <a:ext cx="2016000" cy="0"/>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3959343" y="5211951"/>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Elipse 91"/>
            <p:cNvSpPr/>
            <p:nvPr/>
          </p:nvSpPr>
          <p:spPr>
            <a:xfrm>
              <a:off x="3920610" y="5119545"/>
              <a:ext cx="109182"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93" name="CuadroTexto 92"/>
            <p:cNvSpPr txBox="1"/>
            <p:nvPr/>
          </p:nvSpPr>
          <p:spPr>
            <a:xfrm>
              <a:off x="3824122" y="4841856"/>
              <a:ext cx="177285" cy="270764"/>
            </a:xfrm>
            <a:prstGeom prst="rect">
              <a:avLst/>
            </a:prstGeom>
            <a:noFill/>
          </p:spPr>
          <p:txBody>
            <a:bodyPr wrap="none" lIns="0" tIns="0" rIns="0" bIns="0" rtlCol="0">
              <a:spAutoFit/>
            </a:bodyPr>
            <a:lstStyle/>
            <a:p>
              <a:r>
                <a:rPr lang="es-ES" sz="1400" dirty="0" smtClean="0"/>
                <a:t>F’</a:t>
              </a:r>
              <a:endParaRPr lang="es-ES" sz="1400" dirty="0"/>
            </a:p>
          </p:txBody>
        </p:sp>
        <p:sp>
          <p:nvSpPr>
            <p:cNvPr id="94" name="CuadroTexto 93"/>
            <p:cNvSpPr txBox="1"/>
            <p:nvPr/>
          </p:nvSpPr>
          <p:spPr>
            <a:xfrm>
              <a:off x="3080818" y="4871923"/>
              <a:ext cx="153110" cy="270764"/>
            </a:xfrm>
            <a:prstGeom prst="rect">
              <a:avLst/>
            </a:prstGeom>
            <a:noFill/>
          </p:spPr>
          <p:txBody>
            <a:bodyPr wrap="none" lIns="0" tIns="0" rIns="0" bIns="0" rtlCol="0">
              <a:spAutoFit/>
            </a:bodyPr>
            <a:lstStyle/>
            <a:p>
              <a:r>
                <a:rPr lang="es-ES" sz="1400" dirty="0" smtClean="0"/>
                <a:t>C</a:t>
              </a:r>
              <a:endParaRPr lang="es-ES" sz="1400" dirty="0"/>
            </a:p>
          </p:txBody>
        </p:sp>
      </p:grpSp>
      <mc:AlternateContent xmlns:mc="http://schemas.openxmlformats.org/markup-compatibility/2006" xmlns:a14="http://schemas.microsoft.com/office/drawing/2010/main">
        <mc:Choice Requires="a14">
          <p:sp>
            <p:nvSpPr>
              <p:cNvPr id="100" name="CuadroTexto 99"/>
              <p:cNvSpPr txBox="1"/>
              <p:nvPr/>
            </p:nvSpPr>
            <p:spPr>
              <a:xfrm>
                <a:off x="4852949" y="2837005"/>
                <a:ext cx="3440328" cy="4769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m:t>
                          </m:r>
                        </m:num>
                        <m:den>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r>
                            <a:rPr lang="es-ES" sz="1600" b="0" i="1" smtClean="0">
                              <a:latin typeface="Cambria Math" panose="02040503050406030204" pitchFamily="18" charset="0"/>
                            </a:rPr>
                            <m:t>𝑛</m:t>
                          </m:r>
                        </m:num>
                        <m:den>
                          <m:r>
                            <a:rPr lang="es-ES" sz="1600" b="0" i="1" smtClean="0">
                              <a:latin typeface="Cambria Math" panose="02040503050406030204" pitchFamily="18" charset="0"/>
                            </a:rPr>
                            <m:t>𝑅</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𝒇</m:t>
                      </m:r>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𝒏𝑹</m:t>
                          </m:r>
                        </m:num>
                        <m:den>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𝒏</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𝒏</m:t>
                          </m:r>
                        </m:den>
                      </m:f>
                    </m:oMath>
                  </m:oMathPara>
                </a14:m>
                <a:endParaRPr lang="es-ES" sz="1600" b="1" dirty="0"/>
              </a:p>
            </p:txBody>
          </p:sp>
        </mc:Choice>
        <mc:Fallback xmlns="">
          <p:sp>
            <p:nvSpPr>
              <p:cNvPr id="100" name="CuadroTexto 99"/>
              <p:cNvSpPr txBox="1">
                <a:spLocks noRot="1" noChangeAspect="1" noMove="1" noResize="1" noEditPoints="1" noAdjustHandles="1" noChangeArrowheads="1" noChangeShapeType="1" noTextEdit="1"/>
              </p:cNvSpPr>
              <p:nvPr/>
            </p:nvSpPr>
            <p:spPr>
              <a:xfrm>
                <a:off x="4852949" y="2837005"/>
                <a:ext cx="3440328" cy="476990"/>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2" name="CuadroTexto 101"/>
              <p:cNvSpPr txBox="1"/>
              <p:nvPr/>
            </p:nvSpPr>
            <p:spPr>
              <a:xfrm>
                <a:off x="4935962" y="5167175"/>
                <a:ext cx="3288097" cy="4814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m:t>
                          </m:r>
                        </m:num>
                        <m:den>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r>
                            <a:rPr lang="es-ES" sz="1600" b="0" i="1" smtClean="0">
                              <a:latin typeface="Cambria Math" panose="02040503050406030204" pitchFamily="18" charset="0"/>
                            </a:rPr>
                            <m:t>𝑛</m:t>
                          </m:r>
                        </m:num>
                        <m:den>
                          <m:r>
                            <a:rPr lang="es-ES" sz="1600" b="0" i="1" smtClean="0">
                              <a:latin typeface="Cambria Math" panose="02040503050406030204" pitchFamily="18" charset="0"/>
                            </a:rPr>
                            <m:t>𝑅</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𝒇</m:t>
                      </m:r>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𝒏</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𝑹</m:t>
                          </m:r>
                        </m:num>
                        <m:den>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𝒏</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𝒏</m:t>
                          </m:r>
                        </m:den>
                      </m:f>
                    </m:oMath>
                  </m:oMathPara>
                </a14:m>
                <a:endParaRPr lang="es-ES" sz="1600" b="1"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4935962" y="5167175"/>
                <a:ext cx="3288097" cy="481414"/>
              </a:xfrm>
              <a:prstGeom prst="rect">
                <a:avLst/>
              </a:prstGeom>
              <a:blipFill>
                <a:blip r:embed="rId4"/>
                <a:stretch>
                  <a:fillRect/>
                </a:stretch>
              </a:blipFill>
            </p:spPr>
            <p:txBody>
              <a:bodyPr/>
              <a:lstStyle/>
              <a:p>
                <a:r>
                  <a:rPr lang="es-ES">
                    <a:noFill/>
                  </a:rPr>
                  <a:t> </a:t>
                </a:r>
              </a:p>
            </p:txBody>
          </p:sp>
        </mc:Fallback>
      </mc:AlternateContent>
      <p:sp>
        <p:nvSpPr>
          <p:cNvPr id="103" name="CuadroTexto 102"/>
          <p:cNvSpPr txBox="1"/>
          <p:nvPr/>
        </p:nvSpPr>
        <p:spPr>
          <a:xfrm>
            <a:off x="4486035" y="5749591"/>
            <a:ext cx="4100502" cy="338554"/>
          </a:xfrm>
          <a:prstGeom prst="rect">
            <a:avLst/>
          </a:prstGeom>
          <a:noFill/>
        </p:spPr>
        <p:txBody>
          <a:bodyPr wrap="square" rtlCol="0">
            <a:spAutoFit/>
          </a:bodyPr>
          <a:lstStyle/>
          <a:p>
            <a:r>
              <a:rPr lang="es-ES" sz="1600" dirty="0" smtClean="0"/>
              <a:t>La relación entre las distancias focales:</a:t>
            </a:r>
            <a:endParaRPr lang="es-ES" sz="1600" dirty="0"/>
          </a:p>
        </p:txBody>
      </p:sp>
      <mc:AlternateContent xmlns:mc="http://schemas.openxmlformats.org/markup-compatibility/2006" xmlns:a14="http://schemas.microsoft.com/office/drawing/2010/main">
        <mc:Choice Requires="a14">
          <p:sp>
            <p:nvSpPr>
              <p:cNvPr id="104" name="CuadroTexto 103"/>
              <p:cNvSpPr txBox="1"/>
              <p:nvPr/>
            </p:nvSpPr>
            <p:spPr>
              <a:xfrm>
                <a:off x="6161604" y="6062078"/>
                <a:ext cx="909857" cy="5112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𝒇</m:t>
                          </m:r>
                        </m:num>
                        <m:den>
                          <m:r>
                            <a:rPr lang="es-ES" sz="1600" b="1" i="1" smtClean="0">
                              <a:latin typeface="Cambria Math" panose="02040503050406030204" pitchFamily="18" charset="0"/>
                            </a:rPr>
                            <m:t>𝒇</m:t>
                          </m:r>
                          <m:r>
                            <a:rPr lang="es-ES" sz="1600" b="1" i="1" smtClean="0">
                              <a:latin typeface="Cambria Math" panose="02040503050406030204" pitchFamily="18" charset="0"/>
                            </a:rPr>
                            <m:t>′</m:t>
                          </m:r>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𝒏</m:t>
                          </m:r>
                        </m:num>
                        <m:den>
                          <m:r>
                            <a:rPr lang="es-ES" sz="1600" b="1" i="1" smtClean="0">
                              <a:latin typeface="Cambria Math" panose="02040503050406030204" pitchFamily="18" charset="0"/>
                            </a:rPr>
                            <m:t>𝒏</m:t>
                          </m:r>
                          <m:r>
                            <a:rPr lang="es-ES" sz="1600" b="1" i="1" smtClean="0">
                              <a:latin typeface="Cambria Math" panose="02040503050406030204" pitchFamily="18" charset="0"/>
                            </a:rPr>
                            <m:t>′</m:t>
                          </m:r>
                        </m:den>
                      </m:f>
                    </m:oMath>
                  </m:oMathPara>
                </a14:m>
                <a:endParaRPr lang="es-ES" sz="1600" b="1" dirty="0"/>
              </a:p>
            </p:txBody>
          </p:sp>
        </mc:Choice>
        <mc:Fallback xmlns="">
          <p:sp>
            <p:nvSpPr>
              <p:cNvPr id="104" name="CuadroTexto 103"/>
              <p:cNvSpPr txBox="1">
                <a:spLocks noRot="1" noChangeAspect="1" noMove="1" noResize="1" noEditPoints="1" noAdjustHandles="1" noChangeArrowheads="1" noChangeShapeType="1" noTextEdit="1"/>
              </p:cNvSpPr>
              <p:nvPr/>
            </p:nvSpPr>
            <p:spPr>
              <a:xfrm>
                <a:off x="6161604" y="6062078"/>
                <a:ext cx="909857" cy="511294"/>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5" name="Rectángulo 104"/>
              <p:cNvSpPr/>
              <p:nvPr/>
            </p:nvSpPr>
            <p:spPr>
              <a:xfrm>
                <a:off x="4463883" y="3411359"/>
                <a:ext cx="4305300" cy="1836978"/>
              </a:xfrm>
              <a:prstGeom prst="rect">
                <a:avLst/>
              </a:prstGeom>
            </p:spPr>
            <p:txBody>
              <a:bodyPr wrap="square">
                <a:spAutoFit/>
              </a:bodyPr>
              <a:lstStyle/>
              <a:p>
                <a:pPr algn="just"/>
                <a:r>
                  <a:rPr lang="es-ES" sz="1600" dirty="0" smtClean="0"/>
                  <a:t>El </a:t>
                </a:r>
                <a:r>
                  <a:rPr lang="es-ES" sz="1600" i="1" dirty="0">
                    <a:solidFill>
                      <a:srgbClr val="0099FF"/>
                    </a:solidFill>
                  </a:rPr>
                  <a:t>foco imagen </a:t>
                </a:r>
                <a:r>
                  <a:rPr lang="es-ES" sz="1600" dirty="0"/>
                  <a:t>de un dioptrio esférico es el punto</a:t>
                </a:r>
                <a:r>
                  <a:rPr lang="es-ES" sz="1600" i="1" dirty="0">
                    <a:solidFill>
                      <a:srgbClr val="0099FF"/>
                    </a:solidFill>
                  </a:rPr>
                  <a:t> F' </a:t>
                </a:r>
                <a:r>
                  <a:rPr lang="es-ES" sz="1600" dirty="0"/>
                  <a:t>del eje óptico en el que convergen, tras pasar por el dioptrio, los rayos que son paralelos al eje </a:t>
                </a:r>
                <a:r>
                  <a:rPr lang="es-ES" sz="1600" dirty="0" smtClean="0"/>
                  <a:t>óptico </a:t>
                </a:r>
                <a:r>
                  <a:rPr lang="es-ES" sz="1600" dirty="0"/>
                  <a:t>(</a:t>
                </a:r>
                <a14:m>
                  <m:oMath xmlns:m="http://schemas.openxmlformats.org/officeDocument/2006/math">
                    <m:r>
                      <a:rPr lang="es-ES" sz="1600" b="0" i="1" smtClean="0">
                        <a:solidFill>
                          <a:srgbClr val="0099FF"/>
                        </a:solidFill>
                        <a:latin typeface="Cambria Math" panose="02040503050406030204" pitchFamily="18" charset="0"/>
                      </a:rPr>
                      <m:t>𝑠</m:t>
                    </m:r>
                    <m:r>
                      <a:rPr lang="es-ES" sz="1600" i="1">
                        <a:solidFill>
                          <a:srgbClr val="0099FF"/>
                        </a:solidFill>
                        <a:latin typeface="Cambria Math" panose="02040503050406030204" pitchFamily="18" charset="0"/>
                      </a:rPr>
                      <m:t>=</m:t>
                    </m:r>
                    <m:r>
                      <a:rPr lang="es-ES" sz="1600" i="1">
                        <a:solidFill>
                          <a:srgbClr val="0099FF"/>
                        </a:solidFill>
                        <a:latin typeface="Cambria Math" panose="02040503050406030204" pitchFamily="18" charset="0"/>
                        <a:ea typeface="Cambria Math" panose="02040503050406030204" pitchFamily="18" charset="0"/>
                      </a:rPr>
                      <m:t>∞</m:t>
                    </m:r>
                  </m:oMath>
                </a14:m>
                <a:r>
                  <a:rPr lang="es-ES" sz="1600" dirty="0"/>
                  <a:t>) </a:t>
                </a:r>
                <a:r>
                  <a:rPr lang="es-ES" sz="1600" dirty="0" smtClean="0"/>
                  <a:t>. </a:t>
                </a:r>
                <a:r>
                  <a:rPr lang="es-ES" sz="1600" dirty="0"/>
                  <a:t>La distancia del foco imagen al vértice del dioptrio se denomina </a:t>
                </a:r>
                <a:r>
                  <a:rPr lang="es-ES" sz="1600" i="1" dirty="0">
                    <a:solidFill>
                      <a:srgbClr val="0099FF"/>
                    </a:solidFill>
                  </a:rPr>
                  <a:t>distancia focal imagen </a:t>
                </a:r>
                <a:r>
                  <a:rPr lang="es-ES" sz="1600" dirty="0"/>
                  <a:t>y se denota por </a:t>
                </a:r>
                <a:r>
                  <a:rPr lang="es-ES" sz="1600" dirty="0">
                    <a:solidFill>
                      <a:srgbClr val="0099FF"/>
                    </a:solidFill>
                  </a:rPr>
                  <a:t>f</a:t>
                </a:r>
                <a:r>
                  <a:rPr lang="es-ES" sz="1600" dirty="0" smtClean="0">
                    <a:solidFill>
                      <a:srgbClr val="0099FF"/>
                    </a:solidFill>
                  </a:rPr>
                  <a:t>'</a:t>
                </a:r>
                <a:r>
                  <a:rPr lang="es-ES" sz="1600" dirty="0" smtClean="0"/>
                  <a:t>.</a:t>
                </a:r>
                <a:endParaRPr lang="es-ES" sz="1600" dirty="0"/>
              </a:p>
            </p:txBody>
          </p:sp>
        </mc:Choice>
        <mc:Fallback xmlns="">
          <p:sp>
            <p:nvSpPr>
              <p:cNvPr id="105" name="Rectángulo 104"/>
              <p:cNvSpPr>
                <a:spLocks noRot="1" noChangeAspect="1" noMove="1" noResize="1" noEditPoints="1" noAdjustHandles="1" noChangeArrowheads="1" noChangeShapeType="1" noTextEdit="1"/>
              </p:cNvSpPr>
              <p:nvPr/>
            </p:nvSpPr>
            <p:spPr>
              <a:xfrm>
                <a:off x="4463883" y="3411359"/>
                <a:ext cx="4305300" cy="1836978"/>
              </a:xfrm>
              <a:prstGeom prst="rect">
                <a:avLst/>
              </a:prstGeom>
              <a:blipFill>
                <a:blip r:embed="rId6"/>
                <a:stretch>
                  <a:fillRect l="-707" t="-664" r="-707" b="-2658"/>
                </a:stretch>
              </a:blipFill>
            </p:spPr>
            <p:txBody>
              <a:bodyPr/>
              <a:lstStyle/>
              <a:p>
                <a:r>
                  <a:rPr lang="es-ES">
                    <a:noFill/>
                  </a:rPr>
                  <a:t> </a:t>
                </a:r>
              </a:p>
            </p:txBody>
          </p:sp>
        </mc:Fallback>
      </mc:AlternateContent>
    </p:spTree>
    <p:extLst>
      <p:ext uri="{BB962C8B-B14F-4D97-AF65-F5344CB8AC3E}">
        <p14:creationId xmlns:p14="http://schemas.microsoft.com/office/powerpoint/2010/main" val="525733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sp>
        <p:nvSpPr>
          <p:cNvPr id="5" name="CuadroTexto 4"/>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4.2. Focos. Aumento lateral. Gráficas</a:t>
            </a:r>
            <a:endParaRPr lang="es-ES" b="1" dirty="0">
              <a:solidFill>
                <a:srgbClr val="002060"/>
              </a:solidFill>
            </a:endParaRPr>
          </a:p>
        </p:txBody>
      </p:sp>
      <p:sp>
        <p:nvSpPr>
          <p:cNvPr id="46" name="CuadroTexto 45"/>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Aumento lateral</a:t>
            </a:r>
            <a:endParaRPr lang="es-ES" dirty="0">
              <a:solidFill>
                <a:srgbClr val="00B0F0"/>
              </a:solidFill>
            </a:endParaRPr>
          </a:p>
        </p:txBody>
      </p:sp>
      <p:sp>
        <p:nvSpPr>
          <p:cNvPr id="2" name="Rectángulo 1"/>
          <p:cNvSpPr/>
          <p:nvPr/>
        </p:nvSpPr>
        <p:spPr>
          <a:xfrm>
            <a:off x="546100" y="1795140"/>
            <a:ext cx="8178800" cy="584775"/>
          </a:xfrm>
          <a:prstGeom prst="rect">
            <a:avLst/>
          </a:prstGeom>
        </p:spPr>
        <p:txBody>
          <a:bodyPr wrap="square">
            <a:spAutoFit/>
          </a:bodyPr>
          <a:lstStyle/>
          <a:p>
            <a:pPr algn="just"/>
            <a:r>
              <a:rPr lang="es-ES" sz="1600" dirty="0"/>
              <a:t>Se define el </a:t>
            </a:r>
            <a:r>
              <a:rPr lang="es-ES" sz="1600" i="1" dirty="0">
                <a:solidFill>
                  <a:srgbClr val="0099FF"/>
                </a:solidFill>
              </a:rPr>
              <a:t>aumento lateral </a:t>
            </a:r>
            <a:r>
              <a:rPr lang="es-ES" sz="1600" dirty="0"/>
              <a:t>o </a:t>
            </a:r>
            <a:r>
              <a:rPr lang="es-ES" sz="1600" b="1" dirty="0"/>
              <a:t>aumento transversal </a:t>
            </a:r>
            <a:r>
              <a:rPr lang="es-ES" sz="1600" dirty="0"/>
              <a:t>de la imagen, y se denota </a:t>
            </a:r>
            <a:r>
              <a:rPr lang="es-ES" sz="1600" i="1" dirty="0" smtClean="0">
                <a:solidFill>
                  <a:srgbClr val="0099FF"/>
                </a:solidFill>
              </a:rPr>
              <a:t>A</a:t>
            </a:r>
            <a:r>
              <a:rPr lang="es-ES" sz="1600" i="1" baseline="-25000" dirty="0" smtClean="0">
                <a:solidFill>
                  <a:srgbClr val="0099FF"/>
                </a:solidFill>
              </a:rPr>
              <a:t>L</a:t>
            </a:r>
            <a:r>
              <a:rPr lang="es-ES" sz="1600" dirty="0" smtClean="0"/>
              <a:t>, </a:t>
            </a:r>
            <a:r>
              <a:rPr lang="es-ES" sz="1600" dirty="0"/>
              <a:t>como la relación entre la altura de esta, </a:t>
            </a:r>
            <a:r>
              <a:rPr lang="es-ES" sz="1600" i="1" dirty="0">
                <a:solidFill>
                  <a:srgbClr val="0099FF"/>
                </a:solidFill>
              </a:rPr>
              <a:t>y'</a:t>
            </a:r>
            <a:r>
              <a:rPr lang="es-ES" sz="1600" i="1" dirty="0"/>
              <a:t>,</a:t>
            </a:r>
            <a:r>
              <a:rPr lang="es-ES" sz="1600" i="1" dirty="0">
                <a:solidFill>
                  <a:srgbClr val="0099FF"/>
                </a:solidFill>
              </a:rPr>
              <a:t> </a:t>
            </a:r>
            <a:r>
              <a:rPr lang="es-ES" sz="1600" dirty="0"/>
              <a:t>y la altura del propio objeto,</a:t>
            </a:r>
            <a:r>
              <a:rPr lang="es-ES" sz="1600" i="1" dirty="0">
                <a:solidFill>
                  <a:srgbClr val="0099FF"/>
                </a:solidFill>
              </a:rPr>
              <a:t> </a:t>
            </a:r>
            <a:r>
              <a:rPr lang="es-ES" sz="1600" i="1" dirty="0" smtClean="0">
                <a:solidFill>
                  <a:srgbClr val="0099FF"/>
                </a:solidFill>
              </a:rPr>
              <a:t>y</a:t>
            </a:r>
            <a:r>
              <a:rPr lang="es-ES" sz="1600" dirty="0" smtClean="0"/>
              <a:t>:</a:t>
            </a:r>
            <a:endParaRPr lang="es-ES" sz="1600" dirty="0"/>
          </a:p>
        </p:txBody>
      </p:sp>
      <mc:AlternateContent xmlns:mc="http://schemas.openxmlformats.org/markup-compatibility/2006" xmlns:a14="http://schemas.microsoft.com/office/drawing/2010/main">
        <mc:Choice Requires="a14">
          <p:sp>
            <p:nvSpPr>
              <p:cNvPr id="3" name="CuadroTexto 2"/>
              <p:cNvSpPr txBox="1"/>
              <p:nvPr/>
            </p:nvSpPr>
            <p:spPr>
              <a:xfrm>
                <a:off x="3877289" y="2417509"/>
                <a:ext cx="713272" cy="523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𝐿</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𝑦</m:t>
                          </m:r>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oMath>
                  </m:oMathPara>
                </a14:m>
                <a:endParaRPr lang="es-ES" sz="16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877289" y="2417509"/>
                <a:ext cx="713272" cy="523413"/>
              </a:xfrm>
              <a:prstGeom prst="rect">
                <a:avLst/>
              </a:prstGeom>
              <a:blipFill>
                <a:blip r:embed="rId2"/>
                <a:stretch>
                  <a:fillRect/>
                </a:stretch>
              </a:blipFill>
            </p:spPr>
            <p:txBody>
              <a:bodyPr/>
              <a:lstStyle/>
              <a:p>
                <a:r>
                  <a:rPr lang="es-ES">
                    <a:noFill/>
                  </a:rPr>
                  <a:t> </a:t>
                </a:r>
              </a:p>
            </p:txBody>
          </p:sp>
        </mc:Fallback>
      </mc:AlternateContent>
      <p:grpSp>
        <p:nvGrpSpPr>
          <p:cNvPr id="95" name="Grupo 94"/>
          <p:cNvGrpSpPr/>
          <p:nvPr/>
        </p:nvGrpSpPr>
        <p:grpSpPr>
          <a:xfrm>
            <a:off x="577850" y="3052474"/>
            <a:ext cx="4134154" cy="1705038"/>
            <a:chOff x="522065" y="1651378"/>
            <a:chExt cx="5237292" cy="2160002"/>
          </a:xfrm>
        </p:grpSpPr>
        <p:sp>
          <p:nvSpPr>
            <p:cNvPr id="96" name="Elipse 95"/>
            <p:cNvSpPr/>
            <p:nvPr/>
          </p:nvSpPr>
          <p:spPr>
            <a:xfrm>
              <a:off x="2115402" y="1651380"/>
              <a:ext cx="2160000" cy="216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97" name="Rectángulo 96"/>
            <p:cNvSpPr/>
            <p:nvPr/>
          </p:nvSpPr>
          <p:spPr>
            <a:xfrm>
              <a:off x="3193577" y="1651378"/>
              <a:ext cx="2565780" cy="21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98" name="Conector recto 97"/>
            <p:cNvCxnSpPr/>
            <p:nvPr/>
          </p:nvCxnSpPr>
          <p:spPr>
            <a:xfrm flipV="1">
              <a:off x="532263" y="2728913"/>
              <a:ext cx="4804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CuadroTexto 98"/>
            <p:cNvSpPr txBox="1"/>
            <p:nvPr/>
          </p:nvSpPr>
          <p:spPr>
            <a:xfrm>
              <a:off x="2362832" y="1653126"/>
              <a:ext cx="129967" cy="272932"/>
            </a:xfrm>
            <a:prstGeom prst="rect">
              <a:avLst/>
            </a:prstGeom>
            <a:noFill/>
          </p:spPr>
          <p:txBody>
            <a:bodyPr wrap="none" lIns="0" tIns="0" rIns="0" bIns="0" rtlCol="0">
              <a:spAutoFit/>
            </a:bodyPr>
            <a:lstStyle/>
            <a:p>
              <a:r>
                <a:rPr lang="es-ES" sz="1400" dirty="0" smtClean="0"/>
                <a:t>n</a:t>
              </a:r>
              <a:endParaRPr lang="es-ES" sz="1400" dirty="0"/>
            </a:p>
          </p:txBody>
        </p:sp>
        <p:sp>
          <p:nvSpPr>
            <p:cNvPr id="101" name="CuadroTexto 100"/>
            <p:cNvSpPr txBox="1"/>
            <p:nvPr/>
          </p:nvSpPr>
          <p:spPr>
            <a:xfrm>
              <a:off x="2806767" y="1741568"/>
              <a:ext cx="182766" cy="272932"/>
            </a:xfrm>
            <a:prstGeom prst="rect">
              <a:avLst/>
            </a:prstGeom>
            <a:noFill/>
          </p:spPr>
          <p:txBody>
            <a:bodyPr wrap="none" lIns="0" tIns="0" rIns="0" bIns="0" rtlCol="0">
              <a:spAutoFit/>
            </a:bodyPr>
            <a:lstStyle/>
            <a:p>
              <a:r>
                <a:rPr lang="es-ES" sz="1400" dirty="0"/>
                <a:t>n</a:t>
              </a:r>
              <a:r>
                <a:rPr lang="es-ES" sz="1400" dirty="0" smtClean="0"/>
                <a:t>’</a:t>
              </a:r>
              <a:endParaRPr lang="es-ES" sz="1400" dirty="0"/>
            </a:p>
          </p:txBody>
        </p:sp>
        <p:cxnSp>
          <p:nvCxnSpPr>
            <p:cNvPr id="106" name="Conector recto 105"/>
            <p:cNvCxnSpPr>
              <a:endCxn id="96" idx="2"/>
            </p:cNvCxnSpPr>
            <p:nvPr/>
          </p:nvCxnSpPr>
          <p:spPr>
            <a:xfrm>
              <a:off x="752475" y="2047875"/>
              <a:ext cx="1362927" cy="683505"/>
            </a:xfrm>
            <a:prstGeom prst="line">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a:off x="757238" y="2043113"/>
              <a:ext cx="4033837" cy="1219200"/>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Elipse 107"/>
            <p:cNvSpPr/>
            <p:nvPr/>
          </p:nvSpPr>
          <p:spPr>
            <a:xfrm>
              <a:off x="3045655" y="2697493"/>
              <a:ext cx="109182" cy="108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09" name="CuadroTexto 108"/>
            <p:cNvSpPr txBox="1"/>
            <p:nvPr/>
          </p:nvSpPr>
          <p:spPr>
            <a:xfrm>
              <a:off x="522065" y="2478561"/>
              <a:ext cx="174643" cy="272932"/>
            </a:xfrm>
            <a:prstGeom prst="rect">
              <a:avLst/>
            </a:prstGeom>
            <a:noFill/>
          </p:spPr>
          <p:txBody>
            <a:bodyPr wrap="none" lIns="0" tIns="0" rIns="0" bIns="0" rtlCol="0">
              <a:spAutoFit/>
            </a:bodyPr>
            <a:lstStyle/>
            <a:p>
              <a:r>
                <a:rPr lang="es-ES" sz="1400" dirty="0"/>
                <a:t>O</a:t>
              </a:r>
            </a:p>
          </p:txBody>
        </p:sp>
        <p:sp>
          <p:nvSpPr>
            <p:cNvPr id="110" name="CuadroTexto 109"/>
            <p:cNvSpPr txBox="1"/>
            <p:nvPr/>
          </p:nvSpPr>
          <p:spPr>
            <a:xfrm>
              <a:off x="3954985" y="2457621"/>
              <a:ext cx="227443" cy="272932"/>
            </a:xfrm>
            <a:prstGeom prst="rect">
              <a:avLst/>
            </a:prstGeom>
            <a:noFill/>
          </p:spPr>
          <p:txBody>
            <a:bodyPr wrap="none" lIns="0" tIns="0" rIns="0" bIns="0" rtlCol="0">
              <a:spAutoFit/>
            </a:bodyPr>
            <a:lstStyle/>
            <a:p>
              <a:r>
                <a:rPr lang="es-ES" sz="1400" dirty="0" smtClean="0"/>
                <a:t>O’</a:t>
              </a:r>
              <a:endParaRPr lang="es-ES" sz="1400" dirty="0"/>
            </a:p>
          </p:txBody>
        </p:sp>
        <p:sp>
          <p:nvSpPr>
            <p:cNvPr id="111" name="CuadroTexto 110"/>
            <p:cNvSpPr txBox="1"/>
            <p:nvPr/>
          </p:nvSpPr>
          <p:spPr>
            <a:xfrm>
              <a:off x="3037599" y="2440346"/>
              <a:ext cx="154336" cy="272932"/>
            </a:xfrm>
            <a:prstGeom prst="rect">
              <a:avLst/>
            </a:prstGeom>
            <a:noFill/>
          </p:spPr>
          <p:txBody>
            <a:bodyPr wrap="none" lIns="0" tIns="0" rIns="0" bIns="0" rtlCol="0">
              <a:spAutoFit/>
            </a:bodyPr>
            <a:lstStyle/>
            <a:p>
              <a:r>
                <a:rPr lang="es-ES" sz="1400" dirty="0" smtClean="0"/>
                <a:t>C</a:t>
              </a:r>
              <a:endParaRPr lang="es-ES" sz="1400" dirty="0"/>
            </a:p>
          </p:txBody>
        </p:sp>
        <p:sp>
          <p:nvSpPr>
            <p:cNvPr id="112" name="CuadroTexto 111"/>
            <p:cNvSpPr txBox="1"/>
            <p:nvPr/>
          </p:nvSpPr>
          <p:spPr>
            <a:xfrm>
              <a:off x="796382" y="2227456"/>
              <a:ext cx="117783" cy="272932"/>
            </a:xfrm>
            <a:prstGeom prst="rect">
              <a:avLst/>
            </a:prstGeom>
            <a:noFill/>
          </p:spPr>
          <p:txBody>
            <a:bodyPr wrap="none" lIns="0" tIns="0" rIns="0" bIns="0" rtlCol="0">
              <a:spAutoFit/>
            </a:bodyPr>
            <a:lstStyle/>
            <a:p>
              <a:r>
                <a:rPr lang="es-ES" sz="1400" dirty="0"/>
                <a:t>y</a:t>
              </a:r>
            </a:p>
          </p:txBody>
        </p:sp>
        <p:cxnSp>
          <p:nvCxnSpPr>
            <p:cNvPr id="113" name="Conector recto 112"/>
            <p:cNvCxnSpPr/>
            <p:nvPr/>
          </p:nvCxnSpPr>
          <p:spPr>
            <a:xfrm>
              <a:off x="750627" y="2730994"/>
              <a:ext cx="0" cy="719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ector recto 113"/>
            <p:cNvCxnSpPr/>
            <p:nvPr/>
          </p:nvCxnSpPr>
          <p:spPr>
            <a:xfrm>
              <a:off x="4000974" y="3026225"/>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ector recto 114"/>
            <p:cNvCxnSpPr/>
            <p:nvPr/>
          </p:nvCxnSpPr>
          <p:spPr>
            <a:xfrm>
              <a:off x="2116683" y="2720382"/>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ector recto de flecha 115"/>
            <p:cNvCxnSpPr/>
            <p:nvPr/>
          </p:nvCxnSpPr>
          <p:spPr>
            <a:xfrm flipV="1">
              <a:off x="745225" y="3329343"/>
              <a:ext cx="1368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Conector recto de flecha 116"/>
            <p:cNvCxnSpPr/>
            <p:nvPr/>
          </p:nvCxnSpPr>
          <p:spPr>
            <a:xfrm flipV="1">
              <a:off x="2126350" y="3329343"/>
              <a:ext cx="187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CuadroTexto 117"/>
            <p:cNvSpPr txBox="1"/>
            <p:nvPr/>
          </p:nvSpPr>
          <p:spPr>
            <a:xfrm>
              <a:off x="1350132" y="3348698"/>
              <a:ext cx="109660" cy="272932"/>
            </a:xfrm>
            <a:prstGeom prst="rect">
              <a:avLst/>
            </a:prstGeom>
            <a:noFill/>
          </p:spPr>
          <p:txBody>
            <a:bodyPr wrap="none" lIns="0" tIns="0" rIns="0" bIns="0" rtlCol="0">
              <a:spAutoFit/>
            </a:bodyPr>
            <a:lstStyle/>
            <a:p>
              <a:r>
                <a:rPr lang="es-ES" sz="1400" dirty="0" smtClean="0"/>
                <a:t>s</a:t>
              </a:r>
              <a:endParaRPr lang="es-ES" sz="1400" dirty="0"/>
            </a:p>
          </p:txBody>
        </p:sp>
        <p:sp>
          <p:nvSpPr>
            <p:cNvPr id="119" name="CuadroTexto 118"/>
            <p:cNvSpPr txBox="1"/>
            <p:nvPr/>
          </p:nvSpPr>
          <p:spPr>
            <a:xfrm>
              <a:off x="3052585" y="3358223"/>
              <a:ext cx="162459" cy="272932"/>
            </a:xfrm>
            <a:prstGeom prst="rect">
              <a:avLst/>
            </a:prstGeom>
            <a:noFill/>
          </p:spPr>
          <p:txBody>
            <a:bodyPr wrap="none" lIns="0" tIns="0" rIns="0" bIns="0" rtlCol="0">
              <a:spAutoFit/>
            </a:bodyPr>
            <a:lstStyle/>
            <a:p>
              <a:r>
                <a:rPr lang="es-ES" sz="1400" dirty="0"/>
                <a:t>s</a:t>
              </a:r>
              <a:r>
                <a:rPr lang="es-ES" sz="1400" dirty="0" smtClean="0"/>
                <a:t>’</a:t>
              </a:r>
              <a:endParaRPr lang="es-ES" sz="1400" dirty="0"/>
            </a:p>
          </p:txBody>
        </p:sp>
        <p:sp>
          <p:nvSpPr>
            <p:cNvPr id="120" name="Arco 119"/>
            <p:cNvSpPr/>
            <p:nvPr/>
          </p:nvSpPr>
          <p:spPr>
            <a:xfrm rot="7643137">
              <a:off x="2087166" y="2546761"/>
              <a:ext cx="741548" cy="594523"/>
            </a:xfrm>
            <a:prstGeom prst="arc">
              <a:avLst>
                <a:gd name="adj1" fmla="val 12832833"/>
                <a:gd name="adj2" fmla="val 136927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p:sp>
          <p:nvSpPr>
            <p:cNvPr id="121" name="Arco 120"/>
            <p:cNvSpPr/>
            <p:nvPr/>
          </p:nvSpPr>
          <p:spPr>
            <a:xfrm rot="18461012">
              <a:off x="1615681" y="2337210"/>
              <a:ext cx="741548" cy="594523"/>
            </a:xfrm>
            <a:prstGeom prst="arc">
              <a:avLst>
                <a:gd name="adj1" fmla="val 12928823"/>
                <a:gd name="adj2" fmla="val 149834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mc:AlternateContent xmlns:mc="http://schemas.openxmlformats.org/markup-compatibility/2006" xmlns:a14="http://schemas.microsoft.com/office/drawing/2010/main">
          <mc:Choice Requires="a14">
            <p:sp>
              <p:nvSpPr>
                <p:cNvPr id="122" name="CuadroTexto 121"/>
                <p:cNvSpPr txBox="1"/>
                <p:nvPr/>
              </p:nvSpPr>
              <p:spPr>
                <a:xfrm>
                  <a:off x="1336344" y="2431150"/>
                  <a:ext cx="395785" cy="389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𝑖</m:t>
                            </m:r>
                          </m:e>
                        </m:acc>
                      </m:oMath>
                    </m:oMathPara>
                  </a14:m>
                  <a:endParaRPr lang="es-ES" sz="1400" dirty="0"/>
                </a:p>
              </p:txBody>
            </p:sp>
          </mc:Choice>
          <mc:Fallback xmlns="">
            <p:sp>
              <p:nvSpPr>
                <p:cNvPr id="122" name="CuadroTexto 121"/>
                <p:cNvSpPr txBox="1">
                  <a:spLocks noRot="1" noChangeAspect="1" noMove="1" noResize="1" noEditPoints="1" noAdjustHandles="1" noChangeArrowheads="1" noChangeShapeType="1" noTextEdit="1"/>
                </p:cNvSpPr>
                <p:nvPr/>
              </p:nvSpPr>
              <p:spPr>
                <a:xfrm>
                  <a:off x="1336344" y="2431150"/>
                  <a:ext cx="395785" cy="389903"/>
                </a:xfrm>
                <a:prstGeom prst="rect">
                  <a:avLst/>
                </a:prstGeom>
                <a:blipFill>
                  <a:blip r:embed="rId3"/>
                  <a:stretch>
                    <a:fillRect r="-215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3" name="CuadroTexto 122"/>
                <p:cNvSpPr txBox="1"/>
                <p:nvPr/>
              </p:nvSpPr>
              <p:spPr>
                <a:xfrm>
                  <a:off x="2726992" y="2583549"/>
                  <a:ext cx="395785" cy="389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𝑟</m:t>
                            </m:r>
                          </m:e>
                        </m:acc>
                      </m:oMath>
                    </m:oMathPara>
                  </a14:m>
                  <a:endParaRPr lang="es-ES" sz="1400" dirty="0"/>
                </a:p>
              </p:txBody>
            </p:sp>
          </mc:Choice>
          <mc:Fallback xmlns="">
            <p:sp>
              <p:nvSpPr>
                <p:cNvPr id="123" name="CuadroTexto 122"/>
                <p:cNvSpPr txBox="1">
                  <a:spLocks noRot="1" noChangeAspect="1" noMove="1" noResize="1" noEditPoints="1" noAdjustHandles="1" noChangeArrowheads="1" noChangeShapeType="1" noTextEdit="1"/>
                </p:cNvSpPr>
                <p:nvPr/>
              </p:nvSpPr>
              <p:spPr>
                <a:xfrm>
                  <a:off x="2726992" y="2583549"/>
                  <a:ext cx="395785" cy="389903"/>
                </a:xfrm>
                <a:prstGeom prst="rect">
                  <a:avLst/>
                </a:prstGeom>
                <a:blipFill>
                  <a:blip r:embed="rId4"/>
                  <a:stretch>
                    <a:fillRect r="-19231"/>
                  </a:stretch>
                </a:blipFill>
              </p:spPr>
              <p:txBody>
                <a:bodyPr/>
                <a:lstStyle/>
                <a:p>
                  <a:r>
                    <a:rPr lang="es-ES">
                      <a:noFill/>
                    </a:rPr>
                    <a:t> </a:t>
                  </a:r>
                </a:p>
              </p:txBody>
            </p:sp>
          </mc:Fallback>
        </mc:AlternateContent>
        <p:cxnSp>
          <p:nvCxnSpPr>
            <p:cNvPr id="124" name="Conector recto de flecha 123"/>
            <p:cNvCxnSpPr/>
            <p:nvPr/>
          </p:nvCxnSpPr>
          <p:spPr>
            <a:xfrm flipV="1">
              <a:off x="750628" y="2009704"/>
              <a:ext cx="0" cy="72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ector recto 124"/>
            <p:cNvCxnSpPr/>
            <p:nvPr/>
          </p:nvCxnSpPr>
          <p:spPr>
            <a:xfrm>
              <a:off x="2109788" y="2733677"/>
              <a:ext cx="2747962" cy="428623"/>
            </a:xfrm>
            <a:prstGeom prst="line">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Conector recto de flecha 125"/>
            <p:cNvCxnSpPr/>
            <p:nvPr/>
          </p:nvCxnSpPr>
          <p:spPr>
            <a:xfrm>
              <a:off x="4012940" y="2733604"/>
              <a:ext cx="0" cy="32400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CuadroTexto 126"/>
            <p:cNvSpPr txBox="1"/>
            <p:nvPr/>
          </p:nvSpPr>
          <p:spPr>
            <a:xfrm>
              <a:off x="4106319" y="2717994"/>
              <a:ext cx="170582" cy="272932"/>
            </a:xfrm>
            <a:prstGeom prst="rect">
              <a:avLst/>
            </a:prstGeom>
            <a:noFill/>
          </p:spPr>
          <p:txBody>
            <a:bodyPr wrap="none" lIns="0" tIns="0" rIns="0" bIns="0" rtlCol="0">
              <a:spAutoFit/>
            </a:bodyPr>
            <a:lstStyle/>
            <a:p>
              <a:r>
                <a:rPr lang="es-ES" sz="1400" dirty="0"/>
                <a:t>y</a:t>
              </a:r>
              <a:r>
                <a:rPr lang="es-ES" sz="1400" dirty="0" smtClean="0"/>
                <a:t>’</a:t>
              </a:r>
              <a:endParaRPr lang="es-ES" sz="1400" dirty="0"/>
            </a:p>
          </p:txBody>
        </p:sp>
      </p:grpSp>
      <p:sp>
        <p:nvSpPr>
          <p:cNvPr id="128" name="CuadroTexto 127"/>
          <p:cNvSpPr txBox="1"/>
          <p:nvPr/>
        </p:nvSpPr>
        <p:spPr>
          <a:xfrm>
            <a:off x="4982172" y="3045044"/>
            <a:ext cx="2121093" cy="338554"/>
          </a:xfrm>
          <a:prstGeom prst="rect">
            <a:avLst/>
          </a:prstGeom>
          <a:noFill/>
        </p:spPr>
        <p:txBody>
          <a:bodyPr wrap="none" rtlCol="0">
            <a:spAutoFit/>
          </a:bodyPr>
          <a:lstStyle/>
          <a:p>
            <a:r>
              <a:rPr lang="es-ES" sz="1600" dirty="0" smtClean="0"/>
              <a:t>Según la ley de Snell:</a:t>
            </a:r>
            <a:endParaRPr lang="es-ES" sz="1600" dirty="0"/>
          </a:p>
        </p:txBody>
      </p:sp>
      <mc:AlternateContent xmlns:mc="http://schemas.openxmlformats.org/markup-compatibility/2006" xmlns:a14="http://schemas.microsoft.com/office/drawing/2010/main">
        <mc:Choice Requires="a14">
          <p:sp>
            <p:nvSpPr>
              <p:cNvPr id="129" name="CuadroTexto 128"/>
              <p:cNvSpPr txBox="1"/>
              <p:nvPr/>
            </p:nvSpPr>
            <p:spPr>
              <a:xfrm>
                <a:off x="5053674" y="3398632"/>
                <a:ext cx="26322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𝑛</m:t>
                      </m:r>
                      <m:r>
                        <a:rPr lang="es-ES" sz="1600" b="0" i="1" smtClean="0">
                          <a:latin typeface="Cambria Math" panose="02040503050406030204" pitchFamily="18" charset="0"/>
                        </a:rPr>
                        <m:t> </m:t>
                      </m:r>
                      <m:r>
                        <a:rPr lang="es-ES" sz="1600" b="0" i="1" smtClean="0">
                          <a:latin typeface="Cambria Math" panose="02040503050406030204" pitchFamily="18" charset="0"/>
                        </a:rPr>
                        <m:t>𝑠𝑒𝑛</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𝑠𝑒𝑛</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i="1">
                          <a:latin typeface="Cambria Math" panose="02040503050406030204" pitchFamily="18" charset="0"/>
                        </a:rPr>
                        <m:t>𝑛</m:t>
                      </m:r>
                      <m:r>
                        <a:rPr lang="es-ES" sz="1600" i="1">
                          <a:latin typeface="Cambria Math" panose="02040503050406030204" pitchFamily="18" charset="0"/>
                        </a:rPr>
                        <m:t> </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oMath>
                  </m:oMathPara>
                </a14:m>
                <a:endParaRPr lang="es-ES" sz="1600" dirty="0"/>
              </a:p>
            </p:txBody>
          </p:sp>
        </mc:Choice>
        <mc:Fallback xmlns="">
          <p:sp>
            <p:nvSpPr>
              <p:cNvPr id="129" name="CuadroTexto 128"/>
              <p:cNvSpPr txBox="1">
                <a:spLocks noRot="1" noChangeAspect="1" noMove="1" noResize="1" noEditPoints="1" noAdjustHandles="1" noChangeArrowheads="1" noChangeShapeType="1" noTextEdit="1"/>
              </p:cNvSpPr>
              <p:nvPr/>
            </p:nvSpPr>
            <p:spPr>
              <a:xfrm>
                <a:off x="5053674" y="3398632"/>
                <a:ext cx="2632259" cy="246221"/>
              </a:xfrm>
              <a:prstGeom prst="rect">
                <a:avLst/>
              </a:prstGeom>
              <a:blipFill>
                <a:blip r:embed="rId5"/>
                <a:stretch>
                  <a:fillRect l="-463" t="-22500" r="-10185"/>
                </a:stretch>
              </a:blipFill>
            </p:spPr>
            <p:txBody>
              <a:bodyPr/>
              <a:lstStyle/>
              <a:p>
                <a:r>
                  <a:rPr lang="es-ES">
                    <a:noFill/>
                  </a:rPr>
                  <a:t> </a:t>
                </a:r>
              </a:p>
            </p:txBody>
          </p:sp>
        </mc:Fallback>
      </mc:AlternateContent>
      <p:sp>
        <p:nvSpPr>
          <p:cNvPr id="130" name="CuadroTexto 129"/>
          <p:cNvSpPr txBox="1"/>
          <p:nvPr/>
        </p:nvSpPr>
        <p:spPr>
          <a:xfrm>
            <a:off x="4966285" y="3818374"/>
            <a:ext cx="2425664" cy="338554"/>
          </a:xfrm>
          <a:prstGeom prst="rect">
            <a:avLst/>
          </a:prstGeom>
          <a:noFill/>
        </p:spPr>
        <p:txBody>
          <a:bodyPr wrap="none" rtlCol="0">
            <a:spAutoFit/>
          </a:bodyPr>
          <a:lstStyle/>
          <a:p>
            <a:r>
              <a:rPr lang="es-ES" sz="1600" dirty="0" smtClean="0"/>
              <a:t>Teniendo en cuenta que:</a:t>
            </a:r>
            <a:endParaRPr lang="es-ES" sz="1600" dirty="0"/>
          </a:p>
        </p:txBody>
      </p:sp>
      <mc:AlternateContent xmlns:mc="http://schemas.openxmlformats.org/markup-compatibility/2006" xmlns:a14="http://schemas.microsoft.com/office/drawing/2010/main">
        <mc:Choice Requires="a14">
          <p:sp>
            <p:nvSpPr>
              <p:cNvPr id="131" name="CuadroTexto 130"/>
              <p:cNvSpPr txBox="1"/>
              <p:nvPr/>
            </p:nvSpPr>
            <p:spPr>
              <a:xfrm>
                <a:off x="5097796" y="4112227"/>
                <a:ext cx="1588384" cy="42171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s-ES" sz="1600" i="1" smtClean="0">
                          <a:latin typeface="Cambria Math" panose="02040503050406030204" pitchFamily="18" charset="0"/>
                          <a:ea typeface="Cambria Math" panose="02040503050406030204" pitchFamily="18" charset="0"/>
                        </a:rPr>
                        <m:t>𝑠𝑒𝑛</m:t>
                      </m:r>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𝑖</m:t>
                          </m:r>
                        </m:e>
                      </m:acc>
                      <m:r>
                        <a:rPr lang="es-ES" sz="1600" i="1" smtClean="0">
                          <a:latin typeface="Cambria Math" panose="02040503050406030204" pitchFamily="18" charset="0"/>
                        </a:rPr>
                        <m:t>≈</m:t>
                      </m:r>
                      <m:r>
                        <a:rPr lang="es-ES" sz="1600" b="0" i="1" smtClean="0">
                          <a:latin typeface="Cambria Math" panose="02040503050406030204" pitchFamily="18" charset="0"/>
                        </a:rPr>
                        <m:t>𝑡𝑔</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𝑦</m:t>
                          </m:r>
                        </m:num>
                        <m:den>
                          <m:r>
                            <a:rPr lang="es-ES" sz="1600" b="0" i="1" smtClean="0">
                              <a:latin typeface="Cambria Math" panose="02040503050406030204" pitchFamily="18" charset="0"/>
                            </a:rPr>
                            <m:t>−</m:t>
                          </m:r>
                          <m:r>
                            <a:rPr lang="es-ES" sz="1600" b="0" i="1" smtClean="0">
                              <a:latin typeface="Cambria Math" panose="02040503050406030204" pitchFamily="18" charset="0"/>
                            </a:rPr>
                            <m:t>𝑠</m:t>
                          </m:r>
                        </m:den>
                      </m:f>
                      <m:r>
                        <a:rPr lang="es-ES" sz="1600" b="0" i="1" smtClean="0">
                          <a:latin typeface="Cambria Math" panose="02040503050406030204" pitchFamily="18" charset="0"/>
                        </a:rPr>
                        <m:t>;</m:t>
                      </m:r>
                    </m:oMath>
                  </m:oMathPara>
                </a14:m>
                <a:endParaRPr lang="es-ES" sz="1600" b="0" i="1" dirty="0" smtClean="0"/>
              </a:p>
            </p:txBody>
          </p:sp>
        </mc:Choice>
        <mc:Fallback xmlns="">
          <p:sp>
            <p:nvSpPr>
              <p:cNvPr id="131" name="CuadroTexto 130"/>
              <p:cNvSpPr txBox="1">
                <a:spLocks noRot="1" noChangeAspect="1" noMove="1" noResize="1" noEditPoints="1" noAdjustHandles="1" noChangeArrowheads="1" noChangeShapeType="1" noTextEdit="1"/>
              </p:cNvSpPr>
              <p:nvPr/>
            </p:nvSpPr>
            <p:spPr>
              <a:xfrm>
                <a:off x="5097796" y="4112227"/>
                <a:ext cx="1588384" cy="421719"/>
              </a:xfrm>
              <a:prstGeom prst="rect">
                <a:avLst/>
              </a:prstGeom>
              <a:blipFill>
                <a:blip r:embed="rId6"/>
                <a:stretch>
                  <a:fillRect l="-3065" t="-2899" b="-101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2" name="Rectángulo 131"/>
              <p:cNvSpPr/>
              <p:nvPr/>
            </p:nvSpPr>
            <p:spPr>
              <a:xfrm>
                <a:off x="1733793" y="4920251"/>
                <a:ext cx="3021853" cy="573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𝑛</m:t>
                      </m:r>
                      <m:f>
                        <m:fPr>
                          <m:ctrlPr>
                            <a:rPr lang="es-ES" sz="1600" i="1">
                              <a:latin typeface="Cambria Math" panose="02040503050406030204" pitchFamily="18" charset="0"/>
                            </a:rPr>
                          </m:ctrlPr>
                        </m:fPr>
                        <m:num>
                          <m:r>
                            <a:rPr lang="es-ES" sz="1600" i="1">
                              <a:latin typeface="Cambria Math" panose="02040503050406030204" pitchFamily="18" charset="0"/>
                            </a:rPr>
                            <m:t>𝑦</m:t>
                          </m:r>
                        </m:num>
                        <m:den>
                          <m:r>
                            <a:rPr lang="es-ES" sz="1600" b="0" i="1" smtClean="0">
                              <a:latin typeface="Cambria Math" panose="02040503050406030204" pitchFamily="18" charset="0"/>
                            </a:rPr>
                            <m:t>−</m:t>
                          </m:r>
                          <m:r>
                            <a:rPr lang="es-ES" sz="1600" i="1">
                              <a:latin typeface="Cambria Math" panose="02040503050406030204" pitchFamily="18" charset="0"/>
                            </a:rPr>
                            <m:t>𝑠</m:t>
                          </m:r>
                        </m:den>
                      </m:f>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f>
                        <m:fPr>
                          <m:ctrlPr>
                            <a:rPr lang="es-ES" sz="1600" i="1">
                              <a:latin typeface="Cambria Math" panose="02040503050406030204" pitchFamily="18" charset="0"/>
                            </a:rPr>
                          </m:ctrlPr>
                        </m:fPr>
                        <m:num>
                          <m:r>
                            <a:rPr lang="es-ES" sz="1600" b="0" i="1" smtClean="0">
                              <a:latin typeface="Cambria Math" panose="02040503050406030204" pitchFamily="18" charset="0"/>
                            </a:rPr>
                            <m:t>−</m:t>
                          </m:r>
                          <m:r>
                            <a:rPr lang="es-ES" sz="1600" i="1">
                              <a:latin typeface="Cambria Math" panose="02040503050406030204" pitchFamily="18" charset="0"/>
                            </a:rPr>
                            <m:t>𝑦</m:t>
                          </m:r>
                          <m:r>
                            <a:rPr lang="es-ES" sz="1600" b="0" i="1" smtClean="0">
                              <a:latin typeface="Cambria Math" panose="02040503050406030204" pitchFamily="18" charset="0"/>
                            </a:rPr>
                            <m:t>′</m:t>
                          </m:r>
                        </m:num>
                        <m:den>
                          <m:r>
                            <a:rPr lang="es-ES" sz="1600" i="1">
                              <a:latin typeface="Cambria Math" panose="02040503050406030204" pitchFamily="18" charset="0"/>
                            </a:rPr>
                            <m:t>𝑠</m:t>
                          </m:r>
                          <m:r>
                            <a:rPr lang="es-ES" sz="1600" b="0" i="1" smtClean="0">
                              <a:latin typeface="Cambria Math" panose="02040503050406030204" pitchFamily="18" charset="0"/>
                            </a:rPr>
                            <m:t>′</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i="1">
                          <a:latin typeface="Cambria Math" panose="02040503050406030204" pitchFamily="18" charset="0"/>
                        </a:rPr>
                        <m:t>𝑛</m:t>
                      </m:r>
                      <m:f>
                        <m:fPr>
                          <m:ctrlPr>
                            <a:rPr lang="es-ES" sz="1600" i="1">
                              <a:latin typeface="Cambria Math" panose="02040503050406030204" pitchFamily="18" charset="0"/>
                            </a:rPr>
                          </m:ctrlPr>
                        </m:fPr>
                        <m:num>
                          <m:r>
                            <a:rPr lang="es-ES" sz="1600" i="1">
                              <a:latin typeface="Cambria Math" panose="02040503050406030204" pitchFamily="18" charset="0"/>
                            </a:rPr>
                            <m:t>𝑦</m:t>
                          </m:r>
                        </m:num>
                        <m:den>
                          <m:r>
                            <a:rPr lang="es-ES" sz="1600" i="1">
                              <a:latin typeface="Cambria Math" panose="02040503050406030204" pitchFamily="18" charset="0"/>
                            </a:rPr>
                            <m:t>𝑠</m:t>
                          </m:r>
                        </m:den>
                      </m:f>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f>
                        <m:fPr>
                          <m:ctrlPr>
                            <a:rPr lang="es-ES" sz="1600" i="1">
                              <a:latin typeface="Cambria Math" panose="02040503050406030204" pitchFamily="18" charset="0"/>
                            </a:rPr>
                          </m:ctrlPr>
                        </m:fPr>
                        <m:num>
                          <m:r>
                            <a:rPr lang="es-ES" sz="1600" i="1">
                              <a:latin typeface="Cambria Math" panose="02040503050406030204" pitchFamily="18" charset="0"/>
                            </a:rPr>
                            <m:t>𝑦</m:t>
                          </m:r>
                          <m:r>
                            <a:rPr lang="es-ES" sz="1600" i="1">
                              <a:latin typeface="Cambria Math" panose="02040503050406030204" pitchFamily="18" charset="0"/>
                            </a:rPr>
                            <m:t>′</m:t>
                          </m:r>
                        </m:num>
                        <m:den>
                          <m:r>
                            <a:rPr lang="es-ES" sz="1600" i="1">
                              <a:latin typeface="Cambria Math" panose="02040503050406030204" pitchFamily="18" charset="0"/>
                            </a:rPr>
                            <m:t>𝑠</m:t>
                          </m:r>
                          <m:r>
                            <a:rPr lang="es-ES" sz="1600" i="1">
                              <a:latin typeface="Cambria Math" panose="02040503050406030204" pitchFamily="18" charset="0"/>
                            </a:rPr>
                            <m:t>′</m:t>
                          </m:r>
                        </m:den>
                      </m:f>
                    </m:oMath>
                  </m:oMathPara>
                </a14:m>
                <a:endParaRPr lang="es-ES" sz="1600" dirty="0"/>
              </a:p>
            </p:txBody>
          </p:sp>
        </mc:Choice>
        <mc:Fallback xmlns="">
          <p:sp>
            <p:nvSpPr>
              <p:cNvPr id="132" name="Rectángulo 131"/>
              <p:cNvSpPr>
                <a:spLocks noRot="1" noChangeAspect="1" noMove="1" noResize="1" noEditPoints="1" noAdjustHandles="1" noChangeArrowheads="1" noChangeShapeType="1" noTextEdit="1"/>
              </p:cNvSpPr>
              <p:nvPr/>
            </p:nvSpPr>
            <p:spPr>
              <a:xfrm>
                <a:off x="1733793" y="4920251"/>
                <a:ext cx="3021853" cy="573747"/>
              </a:xfrm>
              <a:prstGeom prst="rect">
                <a:avLst/>
              </a:prstGeom>
              <a:blipFill>
                <a:blip r:embed="rId7"/>
                <a:stretch>
                  <a:fillRect/>
                </a:stretch>
              </a:blipFill>
            </p:spPr>
            <p:txBody>
              <a:bodyPr/>
              <a:lstStyle/>
              <a:p>
                <a:r>
                  <a:rPr lang="es-ES">
                    <a:noFill/>
                  </a:rPr>
                  <a:t> </a:t>
                </a:r>
              </a:p>
            </p:txBody>
          </p:sp>
        </mc:Fallback>
      </mc:AlternateContent>
      <p:sp>
        <p:nvSpPr>
          <p:cNvPr id="133" name="CuadroTexto 132"/>
          <p:cNvSpPr txBox="1"/>
          <p:nvPr/>
        </p:nvSpPr>
        <p:spPr>
          <a:xfrm>
            <a:off x="521611" y="5094800"/>
            <a:ext cx="1200970" cy="338554"/>
          </a:xfrm>
          <a:prstGeom prst="rect">
            <a:avLst/>
          </a:prstGeom>
          <a:noFill/>
        </p:spPr>
        <p:txBody>
          <a:bodyPr wrap="none" rtlCol="0">
            <a:spAutoFit/>
          </a:bodyPr>
          <a:lstStyle/>
          <a:p>
            <a:r>
              <a:rPr lang="es-ES" sz="1600" dirty="0" smtClean="0"/>
              <a:t>Se obtiene:</a:t>
            </a:r>
            <a:endParaRPr lang="es-ES" sz="1600" dirty="0"/>
          </a:p>
        </p:txBody>
      </p:sp>
      <p:sp>
        <p:nvSpPr>
          <p:cNvPr id="134" name="CuadroTexto 133"/>
          <p:cNvSpPr txBox="1"/>
          <p:nvPr/>
        </p:nvSpPr>
        <p:spPr>
          <a:xfrm>
            <a:off x="497777" y="5949592"/>
            <a:ext cx="1258678" cy="338554"/>
          </a:xfrm>
          <a:prstGeom prst="rect">
            <a:avLst/>
          </a:prstGeom>
          <a:noFill/>
        </p:spPr>
        <p:txBody>
          <a:bodyPr wrap="none" rtlCol="0">
            <a:spAutoFit/>
          </a:bodyPr>
          <a:lstStyle/>
          <a:p>
            <a:r>
              <a:rPr lang="es-ES" sz="1600" dirty="0" smtClean="0"/>
              <a:t>El aumento:</a:t>
            </a:r>
            <a:endParaRPr lang="es-ES" sz="1600" dirty="0"/>
          </a:p>
        </p:txBody>
      </p:sp>
      <mc:AlternateContent xmlns:mc="http://schemas.openxmlformats.org/markup-compatibility/2006" xmlns:a14="http://schemas.microsoft.com/office/drawing/2010/main">
        <mc:Choice Requires="a14">
          <p:sp>
            <p:nvSpPr>
              <p:cNvPr id="135" name="CuadroTexto 134"/>
              <p:cNvSpPr txBox="1"/>
              <p:nvPr/>
            </p:nvSpPr>
            <p:spPr>
              <a:xfrm>
                <a:off x="1828058" y="5809634"/>
                <a:ext cx="1295035" cy="523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𝑨</m:t>
                          </m:r>
                        </m:e>
                        <m:sub>
                          <m:r>
                            <a:rPr lang="es-ES" sz="1600" b="1" i="1" smtClean="0">
                              <a:latin typeface="Cambria Math" panose="02040503050406030204" pitchFamily="18" charset="0"/>
                            </a:rPr>
                            <m:t>𝑳</m:t>
                          </m:r>
                        </m:sub>
                      </m:sSub>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𝒚</m:t>
                          </m:r>
                          <m:r>
                            <a:rPr lang="es-ES" sz="1600" b="1" i="1" smtClean="0">
                              <a:latin typeface="Cambria Math" panose="02040503050406030204" pitchFamily="18" charset="0"/>
                            </a:rPr>
                            <m:t>′</m:t>
                          </m:r>
                        </m:num>
                        <m:den>
                          <m:r>
                            <a:rPr lang="es-ES" sz="1600" b="1" i="1" smtClean="0">
                              <a:latin typeface="Cambria Math" panose="02040503050406030204" pitchFamily="18" charset="0"/>
                            </a:rPr>
                            <m:t>𝒚</m:t>
                          </m:r>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𝒏𝒔</m:t>
                          </m:r>
                          <m:r>
                            <a:rPr lang="es-ES" sz="1600" b="1" i="1" smtClean="0">
                              <a:latin typeface="Cambria Math" panose="02040503050406030204" pitchFamily="18" charset="0"/>
                            </a:rPr>
                            <m:t>′</m:t>
                          </m:r>
                        </m:num>
                        <m:den>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𝒏</m:t>
                              </m:r>
                            </m:e>
                            <m:sup>
                              <m:r>
                                <a:rPr lang="es-ES" sz="1600" b="1" i="1" smtClean="0">
                                  <a:latin typeface="Cambria Math" panose="02040503050406030204" pitchFamily="18" charset="0"/>
                                </a:rPr>
                                <m:t>′</m:t>
                              </m:r>
                            </m:sup>
                          </m:sSup>
                          <m:r>
                            <a:rPr lang="es-ES" sz="1600" b="1" i="1" smtClean="0">
                              <a:latin typeface="Cambria Math" panose="02040503050406030204" pitchFamily="18" charset="0"/>
                            </a:rPr>
                            <m:t>𝒔</m:t>
                          </m:r>
                        </m:den>
                      </m:f>
                    </m:oMath>
                  </m:oMathPara>
                </a14:m>
                <a:endParaRPr lang="es-ES" sz="1600" b="1" dirty="0"/>
              </a:p>
            </p:txBody>
          </p:sp>
        </mc:Choice>
        <mc:Fallback xmlns="">
          <p:sp>
            <p:nvSpPr>
              <p:cNvPr id="135" name="CuadroTexto 134"/>
              <p:cNvSpPr txBox="1">
                <a:spLocks noRot="1" noChangeAspect="1" noMove="1" noResize="1" noEditPoints="1" noAdjustHandles="1" noChangeArrowheads="1" noChangeShapeType="1" noTextEdit="1"/>
              </p:cNvSpPr>
              <p:nvPr/>
            </p:nvSpPr>
            <p:spPr>
              <a:xfrm>
                <a:off x="1828058" y="5809634"/>
                <a:ext cx="1295035" cy="523541"/>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610999" y="3996375"/>
                <a:ext cx="1824922" cy="573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ea typeface="Cambria Math" panose="02040503050406030204" pitchFamily="18" charset="0"/>
                        </a:rPr>
                        <m:t>𝑠𝑒𝑛</m:t>
                      </m:r>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𝑟</m:t>
                          </m:r>
                        </m:e>
                      </m:acc>
                      <m:r>
                        <a:rPr lang="es-ES" sz="1600" i="1">
                          <a:latin typeface="Cambria Math" panose="02040503050406030204" pitchFamily="18" charset="0"/>
                        </a:rPr>
                        <m:t>≈</m:t>
                      </m:r>
                      <m:r>
                        <a:rPr lang="es-ES" sz="1600" i="1">
                          <a:latin typeface="Cambria Math" panose="02040503050406030204" pitchFamily="18" charset="0"/>
                        </a:rPr>
                        <m:t>𝑡𝑔</m:t>
                      </m:r>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m:t>
                          </m:r>
                          <m:r>
                            <a:rPr lang="es-ES" sz="1600" i="1">
                              <a:latin typeface="Cambria Math" panose="02040503050406030204" pitchFamily="18" charset="0"/>
                            </a:rPr>
                            <m:t>𝑦</m:t>
                          </m:r>
                          <m:r>
                            <a:rPr lang="es-ES" sz="1600" i="1">
                              <a:latin typeface="Cambria Math" panose="02040503050406030204" pitchFamily="18" charset="0"/>
                            </a:rPr>
                            <m:t>′</m:t>
                          </m:r>
                        </m:num>
                        <m:den>
                          <m:r>
                            <a:rPr lang="es-ES" sz="1600" i="1">
                              <a:latin typeface="Cambria Math" panose="02040503050406030204" pitchFamily="18" charset="0"/>
                            </a:rPr>
                            <m:t>𝑠</m:t>
                          </m:r>
                          <m:r>
                            <a:rPr lang="es-ES" sz="1600" i="1">
                              <a:latin typeface="Cambria Math" panose="02040503050406030204" pitchFamily="18" charset="0"/>
                            </a:rPr>
                            <m:t>′</m:t>
                          </m:r>
                        </m:den>
                      </m:f>
                    </m:oMath>
                  </m:oMathPara>
                </a14:m>
                <a:endParaRPr lang="es-ES" sz="1600" dirty="0"/>
              </a:p>
            </p:txBody>
          </p:sp>
        </mc:Choice>
        <mc:Fallback xmlns="">
          <p:sp>
            <p:nvSpPr>
              <p:cNvPr id="6" name="Rectángulo 5"/>
              <p:cNvSpPr>
                <a:spLocks noRot="1" noChangeAspect="1" noMove="1" noResize="1" noEditPoints="1" noAdjustHandles="1" noChangeArrowheads="1" noChangeShapeType="1" noTextEdit="1"/>
              </p:cNvSpPr>
              <p:nvPr/>
            </p:nvSpPr>
            <p:spPr>
              <a:xfrm>
                <a:off x="6610999" y="3996375"/>
                <a:ext cx="1824922" cy="573747"/>
              </a:xfrm>
              <a:prstGeom prst="rect">
                <a:avLst/>
              </a:prstGeom>
              <a:blipFill>
                <a:blip r:embed="rId9"/>
                <a:stretch>
                  <a:fillRect/>
                </a:stretch>
              </a:blipFill>
            </p:spPr>
            <p:txBody>
              <a:bodyPr/>
              <a:lstStyle/>
              <a:p>
                <a:r>
                  <a:rPr lang="es-ES">
                    <a:noFill/>
                  </a:rPr>
                  <a:t> </a:t>
                </a:r>
              </a:p>
            </p:txBody>
          </p:sp>
        </mc:Fallback>
      </mc:AlternateContent>
      <p:sp>
        <p:nvSpPr>
          <p:cNvPr id="7" name="Rectángulo 6"/>
          <p:cNvSpPr/>
          <p:nvPr/>
        </p:nvSpPr>
        <p:spPr>
          <a:xfrm>
            <a:off x="5053401" y="4848989"/>
            <a:ext cx="3671499" cy="156966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185738" indent="-185738" algn="just">
              <a:buFont typeface="Arial" panose="020B0604020202020204" pitchFamily="34" charset="0"/>
              <a:buChar char="•"/>
            </a:pPr>
            <a:r>
              <a:rPr lang="es-ES" sz="1600" dirty="0" smtClean="0"/>
              <a:t>Si </a:t>
            </a:r>
            <a:r>
              <a:rPr lang="es-ES" sz="1600" i="1" dirty="0" smtClean="0"/>
              <a:t>|A</a:t>
            </a:r>
            <a:r>
              <a:rPr lang="es-ES" sz="1600" i="1" baseline="-25000" dirty="0" smtClean="0"/>
              <a:t>L</a:t>
            </a:r>
            <a:r>
              <a:rPr lang="es-ES" sz="1600" i="1" dirty="0" smtClean="0"/>
              <a:t>|</a:t>
            </a:r>
            <a:r>
              <a:rPr lang="es-ES" sz="1600" dirty="0" smtClean="0"/>
              <a:t> &gt; 1 , el tamaño de la imagen es mayor que el del objeto</a:t>
            </a:r>
          </a:p>
          <a:p>
            <a:pPr marL="185738" indent="-185738" algn="just">
              <a:buFont typeface="Arial" panose="020B0604020202020204" pitchFamily="34" charset="0"/>
              <a:buChar char="•"/>
            </a:pPr>
            <a:r>
              <a:rPr lang="es-ES" sz="1600" dirty="0" smtClean="0"/>
              <a:t>Si </a:t>
            </a:r>
            <a:r>
              <a:rPr lang="es-ES" sz="1600" i="1" dirty="0" smtClean="0"/>
              <a:t>|A</a:t>
            </a:r>
            <a:r>
              <a:rPr lang="es-ES" sz="1600" i="1" baseline="-25000" dirty="0" smtClean="0"/>
              <a:t>L</a:t>
            </a:r>
            <a:r>
              <a:rPr lang="es-ES" sz="1600" i="1" dirty="0" smtClean="0"/>
              <a:t>|</a:t>
            </a:r>
            <a:r>
              <a:rPr lang="es-ES" sz="1600" dirty="0" smtClean="0"/>
              <a:t> &lt; 1 , el tamaño de la imagen es menor que el del objeto</a:t>
            </a:r>
          </a:p>
          <a:p>
            <a:pPr marL="185738" indent="-185738" algn="just">
              <a:buFont typeface="Arial" panose="020B0604020202020204" pitchFamily="34" charset="0"/>
              <a:buChar char="•"/>
            </a:pPr>
            <a:r>
              <a:rPr lang="es-ES" sz="1600" dirty="0" smtClean="0"/>
              <a:t>Si </a:t>
            </a:r>
            <a:r>
              <a:rPr lang="es-ES" sz="1600" i="1" dirty="0" smtClean="0"/>
              <a:t>A</a:t>
            </a:r>
            <a:r>
              <a:rPr lang="es-ES" sz="1600" i="1" baseline="-25000" dirty="0" smtClean="0"/>
              <a:t>L</a:t>
            </a:r>
            <a:r>
              <a:rPr lang="es-ES" sz="1600" dirty="0" smtClean="0"/>
              <a:t> &gt; 0 , la imagen es derecha</a:t>
            </a:r>
          </a:p>
          <a:p>
            <a:pPr marL="185738" indent="-185738" algn="just">
              <a:buFont typeface="Arial" panose="020B0604020202020204" pitchFamily="34" charset="0"/>
              <a:buChar char="•"/>
            </a:pPr>
            <a:r>
              <a:rPr lang="es-ES" sz="1600" dirty="0" smtClean="0"/>
              <a:t>Si </a:t>
            </a:r>
            <a:r>
              <a:rPr lang="es-ES" sz="1600" i="1" dirty="0" smtClean="0"/>
              <a:t>A</a:t>
            </a:r>
            <a:r>
              <a:rPr lang="es-ES" sz="1600" i="1" baseline="-25000" dirty="0" smtClean="0"/>
              <a:t>L</a:t>
            </a:r>
            <a:r>
              <a:rPr lang="es-ES" sz="1600" dirty="0" smtClean="0"/>
              <a:t> &lt; 0 , la imagen está invertida</a:t>
            </a:r>
            <a:endParaRPr lang="es-ES" sz="1600" dirty="0"/>
          </a:p>
        </p:txBody>
      </p:sp>
    </p:spTree>
    <p:extLst>
      <p:ext uri="{BB962C8B-B14F-4D97-AF65-F5344CB8AC3E}">
        <p14:creationId xmlns:p14="http://schemas.microsoft.com/office/powerpoint/2010/main" val="214860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sp>
        <p:nvSpPr>
          <p:cNvPr id="5" name="CuadroTexto 4"/>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4.2. Focos. Aumento lateral. Gráficas</a:t>
            </a:r>
            <a:endParaRPr lang="es-ES" b="1" dirty="0">
              <a:solidFill>
                <a:srgbClr val="002060"/>
              </a:solidFill>
            </a:endParaRPr>
          </a:p>
        </p:txBody>
      </p:sp>
      <p:sp>
        <p:nvSpPr>
          <p:cNvPr id="46" name="CuadroTexto 45"/>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a:t>
            </a:r>
            <a:endParaRPr lang="es-ES" dirty="0">
              <a:solidFill>
                <a:srgbClr val="00B0F0"/>
              </a:solidFill>
            </a:endParaRPr>
          </a:p>
        </p:txBody>
      </p:sp>
      <p:sp>
        <p:nvSpPr>
          <p:cNvPr id="4" name="Rectángulo 3"/>
          <p:cNvSpPr/>
          <p:nvPr/>
        </p:nvSpPr>
        <p:spPr>
          <a:xfrm>
            <a:off x="563218" y="1789619"/>
            <a:ext cx="8174382" cy="584775"/>
          </a:xfrm>
          <a:prstGeom prst="rect">
            <a:avLst/>
          </a:prstGeom>
        </p:spPr>
        <p:txBody>
          <a:bodyPr wrap="square">
            <a:spAutoFit/>
          </a:bodyPr>
          <a:lstStyle/>
          <a:p>
            <a:pPr algn="just"/>
            <a:r>
              <a:rPr lang="es-ES" sz="1600" dirty="0" smtClean="0"/>
              <a:t>Se </a:t>
            </a:r>
            <a:r>
              <a:rPr lang="es-ES" sz="1600" dirty="0"/>
              <a:t>usa lo que se conoce como </a:t>
            </a:r>
            <a:r>
              <a:rPr lang="es-ES" sz="1600" b="1" dirty="0"/>
              <a:t>diagrama de rayos</a:t>
            </a:r>
            <a:r>
              <a:rPr lang="es-ES" sz="1600" dirty="0"/>
              <a:t>. En ellos nos basta dibujar 2 rayos de trayectoria conocida, de los infinitos posibles. En realidad, es fácil dibujar al menos tres.</a:t>
            </a:r>
          </a:p>
        </p:txBody>
      </p:sp>
      <p:sp>
        <p:nvSpPr>
          <p:cNvPr id="8" name="Rectángulo 7"/>
          <p:cNvSpPr/>
          <p:nvPr/>
        </p:nvSpPr>
        <p:spPr>
          <a:xfrm>
            <a:off x="4757530" y="2499232"/>
            <a:ext cx="3980069" cy="401648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just">
              <a:spcAft>
                <a:spcPts val="600"/>
              </a:spcAft>
            </a:pPr>
            <a:r>
              <a:rPr lang="es-ES" sz="1600" dirty="0"/>
              <a:t>Se denominan </a:t>
            </a:r>
            <a:r>
              <a:rPr lang="es-ES" sz="1600" i="1" dirty="0">
                <a:solidFill>
                  <a:srgbClr val="0099FF"/>
                </a:solidFill>
              </a:rPr>
              <a:t>rayos principales </a:t>
            </a:r>
            <a:r>
              <a:rPr lang="es-ES" sz="1600" dirty="0"/>
              <a:t>a rayos de trayectoria conocida que nos permiten determinar la posición de la imagen de un objeto en un diagrama de rayos. En el </a:t>
            </a:r>
            <a:r>
              <a:rPr lang="es-ES" sz="1600" dirty="0" smtClean="0"/>
              <a:t>dioptrio </a:t>
            </a:r>
            <a:r>
              <a:rPr lang="es-ES" sz="1600" dirty="0"/>
              <a:t>esférico son:</a:t>
            </a:r>
          </a:p>
          <a:p>
            <a:pPr marL="185738" indent="-185738" algn="just">
              <a:spcAft>
                <a:spcPts val="600"/>
              </a:spcAft>
              <a:buFont typeface="+mj-lt"/>
              <a:buAutoNum type="arabicPeriod"/>
            </a:pPr>
            <a:r>
              <a:rPr lang="es-ES" sz="1600" dirty="0"/>
              <a:t>El rayo procedente del objeto y paralelo al eje óptico, que, tras refractarse, pasará por el foco imagen</a:t>
            </a:r>
          </a:p>
          <a:p>
            <a:pPr marL="185738" indent="-185738" algn="just">
              <a:spcAft>
                <a:spcPts val="600"/>
              </a:spcAft>
              <a:buFont typeface="+mj-lt"/>
              <a:buAutoNum type="arabicPeriod"/>
            </a:pPr>
            <a:r>
              <a:rPr lang="es-ES" sz="1600" dirty="0"/>
              <a:t>El rayo que, procedente del objeto, pasa por el centro de curvatura del dioptrio. Tras refractarse no modifica su trayectoria</a:t>
            </a:r>
          </a:p>
          <a:p>
            <a:pPr marL="185738" indent="-185738" algn="just">
              <a:spcAft>
                <a:spcPts val="600"/>
              </a:spcAft>
              <a:buFont typeface="+mj-lt"/>
              <a:buAutoNum type="arabicPeriod"/>
            </a:pPr>
            <a:r>
              <a:rPr lang="es-ES" sz="1600" dirty="0"/>
              <a:t>El rayo procedente del objeto que pase por el foco objeto, que, tras refractarse, saldrá paralelo al eje óptico</a:t>
            </a:r>
          </a:p>
        </p:txBody>
      </p:sp>
      <p:pic>
        <p:nvPicPr>
          <p:cNvPr id="9" name="Imagen 8"/>
          <p:cNvPicPr>
            <a:picLocks noChangeAspect="1"/>
          </p:cNvPicPr>
          <p:nvPr/>
        </p:nvPicPr>
        <p:blipFill rotWithShape="1">
          <a:blip r:embed="rId2">
            <a:clrChange>
              <a:clrFrom>
                <a:srgbClr val="F3FBFD"/>
              </a:clrFrom>
              <a:clrTo>
                <a:srgbClr val="F3FBFD">
                  <a:alpha val="0"/>
                </a:srgbClr>
              </a:clrTo>
            </a:clrChange>
            <a:extLst>
              <a:ext uri="{28A0092B-C50C-407E-A947-70E740481C1C}">
                <a14:useLocalDpi xmlns:a14="http://schemas.microsoft.com/office/drawing/2010/main" val="0"/>
              </a:ext>
            </a:extLst>
          </a:blip>
          <a:srcRect l="12028" t="16781" b="22215"/>
          <a:stretch/>
        </p:blipFill>
        <p:spPr>
          <a:xfrm>
            <a:off x="361965" y="2512484"/>
            <a:ext cx="4306956" cy="1802296"/>
          </a:xfrm>
          <a:prstGeom prst="rect">
            <a:avLst/>
          </a:prstGeom>
        </p:spPr>
      </p:pic>
      <p:pic>
        <p:nvPicPr>
          <p:cNvPr id="10" name="Imagen 9"/>
          <p:cNvPicPr>
            <a:picLocks noChangeAspect="1"/>
          </p:cNvPicPr>
          <p:nvPr/>
        </p:nvPicPr>
        <p:blipFill rotWithShape="1">
          <a:blip r:embed="rId3">
            <a:clrChange>
              <a:clrFrom>
                <a:srgbClr val="F3FBFD"/>
              </a:clrFrom>
              <a:clrTo>
                <a:srgbClr val="F3FBFD">
                  <a:alpha val="0"/>
                </a:srgbClr>
              </a:clrTo>
            </a:clrChange>
            <a:extLst>
              <a:ext uri="{28A0092B-C50C-407E-A947-70E740481C1C}">
                <a14:useLocalDpi xmlns:a14="http://schemas.microsoft.com/office/drawing/2010/main" val="0"/>
              </a:ext>
            </a:extLst>
          </a:blip>
          <a:srcRect l="6314" t="11708" r="13793" b="25311"/>
          <a:stretch/>
        </p:blipFill>
        <p:spPr>
          <a:xfrm>
            <a:off x="357810" y="4452870"/>
            <a:ext cx="4292600" cy="2042021"/>
          </a:xfrm>
          <a:prstGeom prst="rect">
            <a:avLst/>
          </a:prstGeom>
        </p:spPr>
      </p:pic>
    </p:spTree>
    <p:extLst>
      <p:ext uri="{BB962C8B-B14F-4D97-AF65-F5344CB8AC3E}">
        <p14:creationId xmlns:p14="http://schemas.microsoft.com/office/powerpoint/2010/main" val="3001737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grpSp>
        <p:nvGrpSpPr>
          <p:cNvPr id="11" name="Grupo 10"/>
          <p:cNvGrpSpPr/>
          <p:nvPr/>
        </p:nvGrpSpPr>
        <p:grpSpPr>
          <a:xfrm>
            <a:off x="378441" y="1102023"/>
            <a:ext cx="8295660" cy="1180118"/>
            <a:chOff x="825500" y="2097713"/>
            <a:chExt cx="8318500" cy="1420868"/>
          </a:xfrm>
        </p:grpSpPr>
        <p:sp>
          <p:nvSpPr>
            <p:cNvPr id="12" name="Rectángulo 11"/>
            <p:cNvSpPr/>
            <p:nvPr/>
          </p:nvSpPr>
          <p:spPr>
            <a:xfrm>
              <a:off x="825500" y="2442339"/>
              <a:ext cx="8318500" cy="107624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lvl="0" algn="just" defTabSz="914400">
                <a:defRPr/>
              </a:pPr>
              <a:r>
                <a:rPr lang="es-ES" sz="1600" i="1" dirty="0"/>
                <a:t>Una pecera de superficie esférica tiene un radio de 65 cm. Un pequeño pez observa apacible la cara de un gato que se encuentra a 30 cm de la pecera. Describe las características de la imagen que ve el pez teniendo en cuenta que n</a:t>
              </a:r>
              <a:r>
                <a:rPr lang="es-ES" sz="1600" i="1" baseline="-25000" dirty="0"/>
                <a:t>agua</a:t>
              </a:r>
              <a:r>
                <a:rPr lang="es-ES" sz="1600" i="1" dirty="0"/>
                <a:t> = </a:t>
              </a:r>
              <a:r>
                <a:rPr lang="es-ES" sz="1600" i="1" dirty="0" smtClean="0"/>
                <a:t>1,33 .</a:t>
              </a:r>
              <a:endParaRPr lang="es-ES" sz="1600" i="1" dirty="0"/>
            </a:p>
          </p:txBody>
        </p:sp>
        <p:sp>
          <p:nvSpPr>
            <p:cNvPr id="13" name="CuadroTexto 12"/>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r>
                <a:rPr lang="es-ES" sz="1600" b="1" dirty="0" smtClean="0">
                  <a:solidFill>
                    <a:schemeClr val="bg1"/>
                  </a:solidFill>
                  <a:latin typeface="+mj-lt"/>
                </a:rPr>
                <a:t>Ejercicio resuelto 2</a:t>
              </a:r>
              <a:endParaRPr lang="es-ES" sz="1600" b="1" dirty="0">
                <a:solidFill>
                  <a:schemeClr val="bg1"/>
                </a:solidFill>
                <a:latin typeface="+mj-lt"/>
              </a:endParaRPr>
            </a:p>
          </p:txBody>
        </p:sp>
      </p:grpSp>
      <p:grpSp>
        <p:nvGrpSpPr>
          <p:cNvPr id="73" name="Grupo 72"/>
          <p:cNvGrpSpPr/>
          <p:nvPr/>
        </p:nvGrpSpPr>
        <p:grpSpPr>
          <a:xfrm>
            <a:off x="536559" y="2687765"/>
            <a:ext cx="4523441" cy="2160000"/>
            <a:chOff x="41259" y="2666500"/>
            <a:chExt cx="4523441" cy="2160000"/>
          </a:xfrm>
        </p:grpSpPr>
        <p:grpSp>
          <p:nvGrpSpPr>
            <p:cNvPr id="8" name="Grupo 7"/>
            <p:cNvGrpSpPr/>
            <p:nvPr/>
          </p:nvGrpSpPr>
          <p:grpSpPr>
            <a:xfrm>
              <a:off x="2044700" y="2666500"/>
              <a:ext cx="2520000" cy="2160000"/>
              <a:chOff x="2044700" y="2666500"/>
              <a:chExt cx="2520000" cy="2160000"/>
            </a:xfrm>
          </p:grpSpPr>
          <p:sp>
            <p:nvSpPr>
              <p:cNvPr id="6" name="Arco 5"/>
              <p:cNvSpPr/>
              <p:nvPr/>
            </p:nvSpPr>
            <p:spPr>
              <a:xfrm>
                <a:off x="2044700" y="2666500"/>
                <a:ext cx="2160000" cy="2160000"/>
              </a:xfrm>
              <a:prstGeom prst="arc">
                <a:avLst>
                  <a:gd name="adj1" fmla="val 5292817"/>
                  <a:gd name="adj2" fmla="val 16201781"/>
                </a:avLst>
              </a:prstGeom>
              <a:solidFill>
                <a:schemeClr val="accent1">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Rectángulo 6"/>
              <p:cNvSpPr/>
              <p:nvPr/>
            </p:nvSpPr>
            <p:spPr>
              <a:xfrm>
                <a:off x="3124700" y="2666500"/>
                <a:ext cx="1440000" cy="21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5" name="Conector recto 4"/>
            <p:cNvCxnSpPr/>
            <p:nvPr/>
          </p:nvCxnSpPr>
          <p:spPr>
            <a:xfrm flipV="1">
              <a:off x="41259" y="3746500"/>
              <a:ext cx="4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1003300" y="3352816"/>
              <a:ext cx="0" cy="396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003300" y="3740400"/>
              <a:ext cx="0" cy="720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2044700" y="3740400"/>
              <a:ext cx="0" cy="936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3073400" y="37211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p:cNvCxnSpPr/>
            <p:nvPr/>
          </p:nvCxnSpPr>
          <p:spPr>
            <a:xfrm>
              <a:off x="3109400" y="3757100"/>
              <a:ext cx="0" cy="68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1003300" y="4229100"/>
              <a:ext cx="1041400"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2044700" y="4229100"/>
              <a:ext cx="1080000"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uadroTexto 22"/>
                <p:cNvSpPr txBox="1"/>
                <p:nvPr/>
              </p:nvSpPr>
              <p:spPr>
                <a:xfrm>
                  <a:off x="1448146" y="4242379"/>
                  <a:ext cx="15170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𝑠</m:t>
                        </m:r>
                      </m:oMath>
                    </m:oMathPara>
                  </a14:m>
                  <a:endParaRPr lang="es-ES" sz="1600"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1448146" y="4242379"/>
                  <a:ext cx="151708" cy="246221"/>
                </a:xfrm>
                <a:prstGeom prst="rect">
                  <a:avLst/>
                </a:prstGeom>
                <a:blipFill>
                  <a:blip r:embed="rId2"/>
                  <a:stretch>
                    <a:fillRect l="-20000" r="-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2474214" y="4283807"/>
                  <a:ext cx="19037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oMath>
                    </m:oMathPara>
                  </a14:m>
                  <a:endParaRPr lang="es-ES" sz="16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2474214" y="4283807"/>
                  <a:ext cx="190372" cy="246221"/>
                </a:xfrm>
                <a:prstGeom prst="rect">
                  <a:avLst/>
                </a:prstGeom>
                <a:blipFill>
                  <a:blip r:embed="rId3"/>
                  <a:stretch>
                    <a:fillRect l="-22581" r="-19355" b="-24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1839689" y="3510879"/>
                  <a:ext cx="1973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𝑂</m:t>
                        </m:r>
                      </m:oMath>
                    </m:oMathPara>
                  </a14:m>
                  <a:endParaRPr lang="es-ES" sz="16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1839689" y="3510879"/>
                  <a:ext cx="197362" cy="246221"/>
                </a:xfrm>
                <a:prstGeom prst="rect">
                  <a:avLst/>
                </a:prstGeom>
                <a:blipFill>
                  <a:blip r:embed="rId4"/>
                  <a:stretch>
                    <a:fillRect l="-21875" r="-18750" b="-24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2934511" y="3477480"/>
                  <a:ext cx="18376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𝐶</m:t>
                        </m:r>
                      </m:oMath>
                    </m:oMathPara>
                  </a14:m>
                  <a:endParaRPr lang="es-ES" sz="1600"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2934511" y="3477480"/>
                  <a:ext cx="183768" cy="246221"/>
                </a:xfrm>
                <a:prstGeom prst="rect">
                  <a:avLst/>
                </a:prstGeom>
                <a:blipFill>
                  <a:blip r:embed="rId5"/>
                  <a:stretch>
                    <a:fillRect l="-26667" r="-16667"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CuadroTexto 28"/>
                <p:cNvSpPr txBox="1"/>
                <p:nvPr/>
              </p:nvSpPr>
              <p:spPr>
                <a:xfrm>
                  <a:off x="1748813" y="2767028"/>
                  <a:ext cx="4891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𝑎𝑖𝑟𝑒</m:t>
                            </m:r>
                          </m:sub>
                        </m:sSub>
                      </m:oMath>
                    </m:oMathPara>
                  </a14:m>
                  <a:endParaRPr lang="es-ES" sz="1600"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1748813" y="2767028"/>
                  <a:ext cx="489173" cy="246221"/>
                </a:xfrm>
                <a:prstGeom prst="rect">
                  <a:avLst/>
                </a:prstGeom>
                <a:blipFill>
                  <a:blip r:embed="rId6"/>
                  <a:stretch>
                    <a:fillRect l="-3750" r="-2500" b="-1219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2684690" y="2751995"/>
                  <a:ext cx="565219" cy="266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𝑎𝑔𝑢𝑎</m:t>
                            </m:r>
                          </m:sub>
                        </m:sSub>
                      </m:oMath>
                    </m:oMathPara>
                  </a14:m>
                  <a:endParaRPr lang="es-ES" sz="1600"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2684690" y="2751995"/>
                  <a:ext cx="565219" cy="266227"/>
                </a:xfrm>
                <a:prstGeom prst="rect">
                  <a:avLst/>
                </a:prstGeom>
                <a:blipFill>
                  <a:blip r:embed="rId7"/>
                  <a:stretch>
                    <a:fillRect l="-4348" r="-3261" b="-20455"/>
                  </a:stretch>
                </a:blipFill>
              </p:spPr>
              <p:txBody>
                <a:bodyPr/>
                <a:lstStyle/>
                <a:p>
                  <a:r>
                    <a:rPr lang="es-ES">
                      <a:noFill/>
                    </a:rPr>
                    <a:t> </a:t>
                  </a:r>
                </a:p>
              </p:txBody>
            </p:sp>
          </mc:Fallback>
        </mc:AlternateContent>
      </p:grpSp>
      <p:sp>
        <p:nvSpPr>
          <p:cNvPr id="74" name="CuadroTexto 73"/>
          <p:cNvSpPr txBox="1"/>
          <p:nvPr/>
        </p:nvSpPr>
        <p:spPr>
          <a:xfrm>
            <a:off x="5339990" y="2603627"/>
            <a:ext cx="2137124" cy="338554"/>
          </a:xfrm>
          <a:prstGeom prst="rect">
            <a:avLst/>
          </a:prstGeom>
          <a:noFill/>
        </p:spPr>
        <p:txBody>
          <a:bodyPr wrap="none" rtlCol="0">
            <a:spAutoFit/>
          </a:bodyPr>
          <a:lstStyle/>
          <a:p>
            <a:r>
              <a:rPr lang="es-ES" sz="1600" dirty="0" smtClean="0"/>
              <a:t>Según este esquema</a:t>
            </a:r>
            <a:r>
              <a:rPr lang="es-ES" sz="1600" dirty="0"/>
              <a:t>:</a:t>
            </a:r>
          </a:p>
        </p:txBody>
      </p:sp>
      <mc:AlternateContent xmlns:mc="http://schemas.openxmlformats.org/markup-compatibility/2006" xmlns:a14="http://schemas.microsoft.com/office/drawing/2010/main">
        <mc:Choice Requires="a14">
          <p:sp>
            <p:nvSpPr>
              <p:cNvPr id="75" name="CuadroTexto 74"/>
              <p:cNvSpPr txBox="1"/>
              <p:nvPr/>
            </p:nvSpPr>
            <p:spPr>
              <a:xfrm>
                <a:off x="5416056" y="3017446"/>
                <a:ext cx="1061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r>
                        <a:rPr lang="es-ES" sz="1600" b="0" i="1" smtClean="0">
                          <a:latin typeface="Cambria Math" panose="02040503050406030204" pitchFamily="18" charset="0"/>
                        </a:rPr>
                        <m:t>=0,65 </m:t>
                      </m:r>
                      <m:r>
                        <a:rPr lang="es-ES" sz="1600" b="0" i="1" smtClean="0">
                          <a:latin typeface="Cambria Math" panose="02040503050406030204" pitchFamily="18" charset="0"/>
                        </a:rPr>
                        <m:t>𝑚</m:t>
                      </m:r>
                    </m:oMath>
                  </m:oMathPara>
                </a14:m>
                <a:endParaRPr lang="es-ES" sz="1600" dirty="0"/>
              </a:p>
            </p:txBody>
          </p:sp>
        </mc:Choice>
        <mc:Fallback xmlns="">
          <p:sp>
            <p:nvSpPr>
              <p:cNvPr id="75" name="CuadroTexto 74"/>
              <p:cNvSpPr txBox="1">
                <a:spLocks noRot="1" noChangeAspect="1" noMove="1" noResize="1" noEditPoints="1" noAdjustHandles="1" noChangeArrowheads="1" noChangeShapeType="1" noTextEdit="1"/>
              </p:cNvSpPr>
              <p:nvPr/>
            </p:nvSpPr>
            <p:spPr>
              <a:xfrm>
                <a:off x="5416056" y="3017446"/>
                <a:ext cx="1061316" cy="246221"/>
              </a:xfrm>
              <a:prstGeom prst="rect">
                <a:avLst/>
              </a:prstGeom>
              <a:blipFill>
                <a:blip r:embed="rId8"/>
                <a:stretch>
                  <a:fillRect l="-3429" r="-1143" b="-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6" name="CuadroTexto 75"/>
              <p:cNvSpPr txBox="1"/>
              <p:nvPr/>
            </p:nvSpPr>
            <p:spPr>
              <a:xfrm>
                <a:off x="5416056" y="3374081"/>
                <a:ext cx="106272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𝑠</m:t>
                      </m:r>
                      <m:r>
                        <a:rPr lang="es-ES" sz="1600" b="0" i="1" smtClean="0">
                          <a:latin typeface="Cambria Math" panose="02040503050406030204" pitchFamily="18" charset="0"/>
                        </a:rPr>
                        <m:t>=−0,3 </m:t>
                      </m:r>
                      <m:r>
                        <a:rPr lang="es-ES" sz="1600" b="0" i="1" smtClean="0">
                          <a:latin typeface="Cambria Math" panose="02040503050406030204" pitchFamily="18" charset="0"/>
                        </a:rPr>
                        <m:t>𝑚</m:t>
                      </m:r>
                    </m:oMath>
                  </m:oMathPara>
                </a14:m>
                <a:endParaRPr lang="es-ES" sz="1600" dirty="0"/>
              </a:p>
            </p:txBody>
          </p:sp>
        </mc:Choice>
        <mc:Fallback xmlns="">
          <p:sp>
            <p:nvSpPr>
              <p:cNvPr id="76" name="CuadroTexto 75"/>
              <p:cNvSpPr txBox="1">
                <a:spLocks noRot="1" noChangeAspect="1" noMove="1" noResize="1" noEditPoints="1" noAdjustHandles="1" noChangeArrowheads="1" noChangeShapeType="1" noTextEdit="1"/>
              </p:cNvSpPr>
              <p:nvPr/>
            </p:nvSpPr>
            <p:spPr>
              <a:xfrm>
                <a:off x="5416056" y="3374081"/>
                <a:ext cx="1062727" cy="246221"/>
              </a:xfrm>
              <a:prstGeom prst="rect">
                <a:avLst/>
              </a:prstGeom>
              <a:blipFill>
                <a:blip r:embed="rId9"/>
                <a:stretch>
                  <a:fillRect l="-1714" r="-1714" b="-24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7" name="CuadroTexto 76"/>
              <p:cNvSpPr txBox="1"/>
              <p:nvPr/>
            </p:nvSpPr>
            <p:spPr>
              <a:xfrm>
                <a:off x="5416056" y="3730716"/>
                <a:ext cx="87087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𝑎𝑖𝑟𝑒</m:t>
                          </m:r>
                        </m:sub>
                      </m:sSub>
                      <m:r>
                        <a:rPr lang="es-ES" sz="1600" b="0" i="1" smtClean="0">
                          <a:latin typeface="Cambria Math" panose="02040503050406030204" pitchFamily="18" charset="0"/>
                        </a:rPr>
                        <m:t>=1</m:t>
                      </m:r>
                    </m:oMath>
                  </m:oMathPara>
                </a14:m>
                <a:endParaRPr lang="es-ES" sz="1600" dirty="0"/>
              </a:p>
            </p:txBody>
          </p:sp>
        </mc:Choice>
        <mc:Fallback xmlns="">
          <p:sp>
            <p:nvSpPr>
              <p:cNvPr id="77" name="CuadroTexto 76"/>
              <p:cNvSpPr txBox="1">
                <a:spLocks noRot="1" noChangeAspect="1" noMove="1" noResize="1" noEditPoints="1" noAdjustHandles="1" noChangeArrowheads="1" noChangeShapeType="1" noTextEdit="1"/>
              </p:cNvSpPr>
              <p:nvPr/>
            </p:nvSpPr>
            <p:spPr>
              <a:xfrm>
                <a:off x="5416056" y="3730716"/>
                <a:ext cx="870879" cy="246221"/>
              </a:xfrm>
              <a:prstGeom prst="rect">
                <a:avLst/>
              </a:prstGeom>
              <a:blipFill>
                <a:blip r:embed="rId10"/>
                <a:stretch>
                  <a:fillRect l="-2098" r="-4196"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8" name="CuadroTexto 77"/>
              <p:cNvSpPr txBox="1"/>
              <p:nvPr/>
            </p:nvSpPr>
            <p:spPr>
              <a:xfrm>
                <a:off x="5417364" y="4069028"/>
                <a:ext cx="1216230" cy="266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𝑎𝑔𝑢𝑎</m:t>
                          </m:r>
                        </m:sub>
                      </m:sSub>
                      <m:r>
                        <a:rPr lang="es-ES" sz="1600" b="0" i="1" smtClean="0">
                          <a:latin typeface="Cambria Math" panose="02040503050406030204" pitchFamily="18" charset="0"/>
                        </a:rPr>
                        <m:t>=1,33</m:t>
                      </m:r>
                    </m:oMath>
                  </m:oMathPara>
                </a14:m>
                <a:endParaRPr lang="es-ES" sz="1600" dirty="0"/>
              </a:p>
            </p:txBody>
          </p:sp>
        </mc:Choice>
        <mc:Fallback xmlns="">
          <p:sp>
            <p:nvSpPr>
              <p:cNvPr id="78" name="CuadroTexto 77"/>
              <p:cNvSpPr txBox="1">
                <a:spLocks noRot="1" noChangeAspect="1" noMove="1" noResize="1" noEditPoints="1" noAdjustHandles="1" noChangeArrowheads="1" noChangeShapeType="1" noTextEdit="1"/>
              </p:cNvSpPr>
              <p:nvPr/>
            </p:nvSpPr>
            <p:spPr>
              <a:xfrm>
                <a:off x="5417364" y="4069028"/>
                <a:ext cx="1216230" cy="266227"/>
              </a:xfrm>
              <a:prstGeom prst="rect">
                <a:avLst/>
              </a:prstGeom>
              <a:blipFill>
                <a:blip r:embed="rId11"/>
                <a:stretch>
                  <a:fillRect l="-2010" r="-2513" b="-20455"/>
                </a:stretch>
              </a:blipFill>
            </p:spPr>
            <p:txBody>
              <a:bodyPr/>
              <a:lstStyle/>
              <a:p>
                <a:r>
                  <a:rPr lang="es-ES">
                    <a:noFill/>
                  </a:rPr>
                  <a:t> </a:t>
                </a:r>
              </a:p>
            </p:txBody>
          </p:sp>
        </mc:Fallback>
      </mc:AlternateContent>
      <p:sp>
        <p:nvSpPr>
          <p:cNvPr id="79" name="CuadroTexto 78"/>
          <p:cNvSpPr txBox="1"/>
          <p:nvPr/>
        </p:nvSpPr>
        <p:spPr>
          <a:xfrm>
            <a:off x="5312046" y="4577872"/>
            <a:ext cx="3704860" cy="338554"/>
          </a:xfrm>
          <a:prstGeom prst="rect">
            <a:avLst/>
          </a:prstGeom>
          <a:noFill/>
        </p:spPr>
        <p:txBody>
          <a:bodyPr wrap="none" rtlCol="0">
            <a:spAutoFit/>
          </a:bodyPr>
          <a:lstStyle/>
          <a:p>
            <a:r>
              <a:rPr lang="es-ES" sz="1600" dirty="0" smtClean="0"/>
              <a:t>Según la ecuación general del dioptrio:</a:t>
            </a:r>
            <a:endParaRPr lang="es-ES" sz="1600" dirty="0"/>
          </a:p>
        </p:txBody>
      </p:sp>
      <mc:AlternateContent xmlns:mc="http://schemas.openxmlformats.org/markup-compatibility/2006" xmlns:a14="http://schemas.microsoft.com/office/drawing/2010/main">
        <mc:Choice Requires="a14">
          <p:sp>
            <p:nvSpPr>
              <p:cNvPr id="80" name="CuadroTexto 79"/>
              <p:cNvSpPr txBox="1"/>
              <p:nvPr/>
            </p:nvSpPr>
            <p:spPr>
              <a:xfrm>
                <a:off x="536559" y="5076570"/>
                <a:ext cx="5603842" cy="502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m:t>
                          </m:r>
                        </m:num>
                        <m:den>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r>
                            <a:rPr lang="es-ES" sz="1600" b="0" i="1" smtClean="0">
                              <a:latin typeface="Cambria Math" panose="02040503050406030204" pitchFamily="18" charset="0"/>
                            </a:rPr>
                            <m:t>𝑛</m:t>
                          </m:r>
                        </m:num>
                        <m:den>
                          <m:r>
                            <a:rPr lang="es-ES" sz="1600" b="0" i="1" smtClean="0">
                              <a:latin typeface="Cambria Math" panose="02040503050406030204" pitchFamily="18" charset="0"/>
                            </a:rPr>
                            <m:t>𝑅</m:t>
                          </m:r>
                        </m:den>
                      </m:f>
                      <m:r>
                        <a:rPr lang="es-ES" sz="1600" b="0" i="1" smtClean="0">
                          <a:latin typeface="Cambria Math" panose="02040503050406030204" pitchFamily="18" charset="0"/>
                        </a:rPr>
                        <m:t>   ;  −</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−0,3</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1,33</m:t>
                          </m:r>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1,33−1</m:t>
                          </m:r>
                        </m:num>
                        <m:den>
                          <m:r>
                            <a:rPr lang="es-ES" sz="1600" b="0" i="1" smtClean="0">
                              <a:latin typeface="Cambria Math" panose="02040503050406030204" pitchFamily="18" charset="0"/>
                            </a:rPr>
                            <m:t>0,65</m:t>
                          </m:r>
                        </m:den>
                      </m:f>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=−0,46 </m:t>
                      </m:r>
                      <m:r>
                        <a:rPr lang="es-ES" sz="1600" b="0" i="1" smtClean="0">
                          <a:latin typeface="Cambria Math" panose="02040503050406030204" pitchFamily="18" charset="0"/>
                        </a:rPr>
                        <m:t>𝑚</m:t>
                      </m:r>
                    </m:oMath>
                  </m:oMathPara>
                </a14:m>
                <a:endParaRPr lang="es-ES" sz="1600" dirty="0"/>
              </a:p>
            </p:txBody>
          </p:sp>
        </mc:Choice>
        <mc:Fallback xmlns="">
          <p:sp>
            <p:nvSpPr>
              <p:cNvPr id="80" name="CuadroTexto 79"/>
              <p:cNvSpPr txBox="1">
                <a:spLocks noRot="1" noChangeAspect="1" noMove="1" noResize="1" noEditPoints="1" noAdjustHandles="1" noChangeArrowheads="1" noChangeShapeType="1" noTextEdit="1"/>
              </p:cNvSpPr>
              <p:nvPr/>
            </p:nvSpPr>
            <p:spPr>
              <a:xfrm>
                <a:off x="536559" y="5076570"/>
                <a:ext cx="5603842" cy="502958"/>
              </a:xfrm>
              <a:prstGeom prst="rect">
                <a:avLst/>
              </a:prstGeom>
              <a:blipFill>
                <a:blip r:embed="rId12"/>
                <a:stretch>
                  <a:fillRect/>
                </a:stretch>
              </a:blipFill>
            </p:spPr>
            <p:txBody>
              <a:bodyPr/>
              <a:lstStyle/>
              <a:p>
                <a:r>
                  <a:rPr lang="es-ES">
                    <a:noFill/>
                  </a:rPr>
                  <a:t> </a:t>
                </a:r>
              </a:p>
            </p:txBody>
          </p:sp>
        </mc:Fallback>
      </mc:AlternateContent>
      <p:sp>
        <p:nvSpPr>
          <p:cNvPr id="81" name="CuadroTexto 80"/>
          <p:cNvSpPr txBox="1"/>
          <p:nvPr/>
        </p:nvSpPr>
        <p:spPr>
          <a:xfrm>
            <a:off x="459154" y="5639056"/>
            <a:ext cx="1875835" cy="338554"/>
          </a:xfrm>
          <a:prstGeom prst="rect">
            <a:avLst/>
          </a:prstGeom>
          <a:noFill/>
        </p:spPr>
        <p:txBody>
          <a:bodyPr wrap="none" rtlCol="0">
            <a:spAutoFit/>
          </a:bodyPr>
          <a:lstStyle/>
          <a:p>
            <a:r>
              <a:rPr lang="es-ES" sz="1600" dirty="0" smtClean="0"/>
              <a:t>El aumento lateral:</a:t>
            </a:r>
            <a:endParaRPr lang="es-ES" sz="1600" dirty="0"/>
          </a:p>
        </p:txBody>
      </p:sp>
      <mc:AlternateContent xmlns:mc="http://schemas.openxmlformats.org/markup-compatibility/2006" xmlns:a14="http://schemas.microsoft.com/office/drawing/2010/main">
        <mc:Choice Requires="a14">
          <p:sp>
            <p:nvSpPr>
              <p:cNvPr id="82" name="CuadroTexto 81"/>
              <p:cNvSpPr txBox="1"/>
              <p:nvPr/>
            </p:nvSpPr>
            <p:spPr>
              <a:xfrm>
                <a:off x="536559" y="5982542"/>
                <a:ext cx="3305970"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𝐿</m:t>
                          </m:r>
                        </m:sub>
                      </m:sSub>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𝑦</m:t>
                          </m:r>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𝑛𝑠</m:t>
                          </m:r>
                          <m:r>
                            <a:rPr lang="es-ES" sz="1600" b="0" i="1" smtClean="0">
                              <a:latin typeface="Cambria Math" panose="02040503050406030204" pitchFamily="18" charset="0"/>
                            </a:rPr>
                            <m:t>′</m:t>
                          </m:r>
                        </m:num>
                        <m:den>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1·(−0,46)</m:t>
                          </m:r>
                        </m:num>
                        <m:den>
                          <m:r>
                            <a:rPr lang="es-ES" sz="1600" b="0" i="1" smtClean="0">
                              <a:latin typeface="Cambria Math" panose="02040503050406030204" pitchFamily="18" charset="0"/>
                            </a:rPr>
                            <m:t>1,33·(−0,3)</m:t>
                          </m:r>
                        </m:den>
                      </m:f>
                      <m:r>
                        <a:rPr lang="es-ES" sz="1600" b="0" i="1" smtClean="0">
                          <a:latin typeface="Cambria Math" panose="02040503050406030204" pitchFamily="18" charset="0"/>
                        </a:rPr>
                        <m:t>=1,15</m:t>
                      </m:r>
                    </m:oMath>
                  </m:oMathPara>
                </a14:m>
                <a:endParaRPr lang="es-ES" sz="1600" dirty="0"/>
              </a:p>
            </p:txBody>
          </p:sp>
        </mc:Choice>
        <mc:Fallback xmlns="">
          <p:sp>
            <p:nvSpPr>
              <p:cNvPr id="82" name="CuadroTexto 81"/>
              <p:cNvSpPr txBox="1">
                <a:spLocks noRot="1" noChangeAspect="1" noMove="1" noResize="1" noEditPoints="1" noAdjustHandles="1" noChangeArrowheads="1" noChangeShapeType="1" noTextEdit="1"/>
              </p:cNvSpPr>
              <p:nvPr/>
            </p:nvSpPr>
            <p:spPr>
              <a:xfrm>
                <a:off x="536559" y="5982542"/>
                <a:ext cx="3305970" cy="525016"/>
              </a:xfrm>
              <a:prstGeom prst="rect">
                <a:avLst/>
              </a:prstGeom>
              <a:blipFill>
                <a:blip r:embed="rId13"/>
                <a:stretch>
                  <a:fillRect/>
                </a:stretch>
              </a:blipFill>
            </p:spPr>
            <p:txBody>
              <a:bodyPr/>
              <a:lstStyle/>
              <a:p>
                <a:r>
                  <a:rPr lang="es-ES">
                    <a:noFill/>
                  </a:rPr>
                  <a:t> </a:t>
                </a:r>
              </a:p>
            </p:txBody>
          </p:sp>
        </mc:Fallback>
      </mc:AlternateContent>
      <p:sp>
        <p:nvSpPr>
          <p:cNvPr id="83" name="Flecha derecha 82"/>
          <p:cNvSpPr/>
          <p:nvPr/>
        </p:nvSpPr>
        <p:spPr>
          <a:xfrm>
            <a:off x="4051300" y="6174433"/>
            <a:ext cx="457200" cy="1424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CuadroTexto 83"/>
          <p:cNvSpPr txBox="1"/>
          <p:nvPr/>
        </p:nvSpPr>
        <p:spPr>
          <a:xfrm>
            <a:off x="4760173" y="5958433"/>
            <a:ext cx="3487100" cy="584775"/>
          </a:xfrm>
          <a:prstGeom prst="rect">
            <a:avLst/>
          </a:prstGeom>
          <a:noFill/>
        </p:spPr>
        <p:txBody>
          <a:bodyPr wrap="square" rtlCol="0">
            <a:spAutoFit/>
          </a:bodyPr>
          <a:lstStyle/>
          <a:p>
            <a:r>
              <a:rPr lang="es-ES" sz="1600" dirty="0" smtClean="0"/>
              <a:t>La imagen es:</a:t>
            </a:r>
          </a:p>
          <a:p>
            <a:r>
              <a:rPr lang="es-ES" sz="1600" b="1" dirty="0" smtClean="0"/>
              <a:t>virtual, derecha y de mayor tamaño</a:t>
            </a:r>
            <a:endParaRPr lang="es-ES" sz="1600" b="1" dirty="0"/>
          </a:p>
        </p:txBody>
      </p:sp>
    </p:spTree>
    <p:extLst>
      <p:ext uri="{BB962C8B-B14F-4D97-AF65-F5344CB8AC3E}">
        <p14:creationId xmlns:p14="http://schemas.microsoft.com/office/powerpoint/2010/main" val="1277860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grpSp>
        <p:nvGrpSpPr>
          <p:cNvPr id="73" name="Grupo 72"/>
          <p:cNvGrpSpPr/>
          <p:nvPr/>
        </p:nvGrpSpPr>
        <p:grpSpPr>
          <a:xfrm>
            <a:off x="1819228" y="1709865"/>
            <a:ext cx="4891772" cy="2264121"/>
            <a:chOff x="-327072" y="2666500"/>
            <a:chExt cx="4891772" cy="2264121"/>
          </a:xfrm>
        </p:grpSpPr>
        <p:grpSp>
          <p:nvGrpSpPr>
            <p:cNvPr id="8" name="Grupo 7"/>
            <p:cNvGrpSpPr/>
            <p:nvPr/>
          </p:nvGrpSpPr>
          <p:grpSpPr>
            <a:xfrm>
              <a:off x="2044700" y="2666500"/>
              <a:ext cx="2520000" cy="2160000"/>
              <a:chOff x="2044700" y="2666500"/>
              <a:chExt cx="2520000" cy="2160000"/>
            </a:xfrm>
          </p:grpSpPr>
          <p:sp>
            <p:nvSpPr>
              <p:cNvPr id="6" name="Arco 5"/>
              <p:cNvSpPr/>
              <p:nvPr/>
            </p:nvSpPr>
            <p:spPr>
              <a:xfrm>
                <a:off x="2044700" y="2666500"/>
                <a:ext cx="2160000" cy="2160000"/>
              </a:xfrm>
              <a:prstGeom prst="arc">
                <a:avLst>
                  <a:gd name="adj1" fmla="val 5292817"/>
                  <a:gd name="adj2" fmla="val 16201781"/>
                </a:avLst>
              </a:prstGeom>
              <a:solidFill>
                <a:schemeClr val="accent1">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Rectángulo 6"/>
              <p:cNvSpPr/>
              <p:nvPr/>
            </p:nvSpPr>
            <p:spPr>
              <a:xfrm>
                <a:off x="3124700" y="2666500"/>
                <a:ext cx="1440000" cy="21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5" name="Conector recto 4"/>
            <p:cNvCxnSpPr/>
            <p:nvPr/>
          </p:nvCxnSpPr>
          <p:spPr>
            <a:xfrm flipV="1">
              <a:off x="41259" y="3746500"/>
              <a:ext cx="4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1003300" y="3352816"/>
              <a:ext cx="0" cy="396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003300" y="3740400"/>
              <a:ext cx="0" cy="720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2044700" y="3740400"/>
              <a:ext cx="0" cy="936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3073400" y="37211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p:cNvCxnSpPr/>
            <p:nvPr/>
          </p:nvCxnSpPr>
          <p:spPr>
            <a:xfrm>
              <a:off x="3109400" y="3757100"/>
              <a:ext cx="0" cy="68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1003300" y="4229100"/>
              <a:ext cx="1041400"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2044700" y="4229100"/>
              <a:ext cx="1080000"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uadroTexto 22"/>
                <p:cNvSpPr txBox="1"/>
                <p:nvPr/>
              </p:nvSpPr>
              <p:spPr>
                <a:xfrm>
                  <a:off x="1448146" y="4242379"/>
                  <a:ext cx="15170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𝑠</m:t>
                        </m:r>
                      </m:oMath>
                    </m:oMathPara>
                  </a14:m>
                  <a:endParaRPr lang="es-ES" sz="1600"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1448146" y="4242379"/>
                  <a:ext cx="151708" cy="246221"/>
                </a:xfrm>
                <a:prstGeom prst="rect">
                  <a:avLst/>
                </a:prstGeom>
                <a:blipFill>
                  <a:blip r:embed="rId2"/>
                  <a:stretch>
                    <a:fillRect l="-20000" r="-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2474214" y="4283807"/>
                  <a:ext cx="19037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oMath>
                    </m:oMathPara>
                  </a14:m>
                  <a:endParaRPr lang="es-ES" sz="16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2474214" y="4283807"/>
                  <a:ext cx="190372" cy="246221"/>
                </a:xfrm>
                <a:prstGeom prst="rect">
                  <a:avLst/>
                </a:prstGeom>
                <a:blipFill>
                  <a:blip r:embed="rId3"/>
                  <a:stretch>
                    <a:fillRect l="-25806" r="-16129"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1839689" y="3510879"/>
                  <a:ext cx="1973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𝑂</m:t>
                        </m:r>
                      </m:oMath>
                    </m:oMathPara>
                  </a14:m>
                  <a:endParaRPr lang="es-ES" sz="16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1839689" y="3510879"/>
                  <a:ext cx="197362" cy="246221"/>
                </a:xfrm>
                <a:prstGeom prst="rect">
                  <a:avLst/>
                </a:prstGeom>
                <a:blipFill>
                  <a:blip r:embed="rId4"/>
                  <a:stretch>
                    <a:fillRect l="-25000" r="-15625" b="-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2934511" y="3477480"/>
                  <a:ext cx="18376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𝐶</m:t>
                        </m:r>
                      </m:oMath>
                    </m:oMathPara>
                  </a14:m>
                  <a:endParaRPr lang="es-ES" sz="1600"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2934511" y="3477480"/>
                  <a:ext cx="183768" cy="246221"/>
                </a:xfrm>
                <a:prstGeom prst="rect">
                  <a:avLst/>
                </a:prstGeom>
                <a:blipFill>
                  <a:blip r:embed="rId5"/>
                  <a:stretch>
                    <a:fillRect l="-22581" r="-16129"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CuadroTexto 28"/>
                <p:cNvSpPr txBox="1"/>
                <p:nvPr/>
              </p:nvSpPr>
              <p:spPr>
                <a:xfrm>
                  <a:off x="1748813" y="2767028"/>
                  <a:ext cx="4891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𝑎𝑖𝑟𝑒</m:t>
                            </m:r>
                          </m:sub>
                        </m:sSub>
                      </m:oMath>
                    </m:oMathPara>
                  </a14:m>
                  <a:endParaRPr lang="es-ES" sz="1600"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1748813" y="2767028"/>
                  <a:ext cx="489173" cy="246221"/>
                </a:xfrm>
                <a:prstGeom prst="rect">
                  <a:avLst/>
                </a:prstGeom>
                <a:blipFill>
                  <a:blip r:embed="rId6"/>
                  <a:stretch>
                    <a:fillRect l="-5000" r="-2500"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2684690" y="2751995"/>
                  <a:ext cx="565219" cy="266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𝑎𝑔𝑢𝑎</m:t>
                            </m:r>
                          </m:sub>
                        </m:sSub>
                      </m:oMath>
                    </m:oMathPara>
                  </a14:m>
                  <a:endParaRPr lang="es-ES" sz="1600"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2684690" y="2751995"/>
                  <a:ext cx="565219" cy="266227"/>
                </a:xfrm>
                <a:prstGeom prst="rect">
                  <a:avLst/>
                </a:prstGeom>
                <a:blipFill>
                  <a:blip r:embed="rId7"/>
                  <a:stretch>
                    <a:fillRect l="-3226" r="-2151" b="-23256"/>
                  </a:stretch>
                </a:blipFill>
              </p:spPr>
              <p:txBody>
                <a:bodyPr/>
                <a:lstStyle/>
                <a:p>
                  <a:r>
                    <a:rPr lang="es-ES">
                      <a:noFill/>
                    </a:rPr>
                    <a:t> </a:t>
                  </a:r>
                </a:p>
              </p:txBody>
            </p:sp>
          </mc:Fallback>
        </mc:AlternateContent>
        <p:cxnSp>
          <p:nvCxnSpPr>
            <p:cNvPr id="31" name="Conector recto 30"/>
            <p:cNvCxnSpPr/>
            <p:nvPr/>
          </p:nvCxnSpPr>
          <p:spPr>
            <a:xfrm>
              <a:off x="998536" y="3362343"/>
              <a:ext cx="3111502" cy="57237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998536" y="3357579"/>
              <a:ext cx="1116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48840" y="3187407"/>
              <a:ext cx="2065696" cy="1744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H="1" flipV="1">
              <a:off x="2118771" y="3356256"/>
              <a:ext cx="2137229" cy="17663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327072" y="3114165"/>
              <a:ext cx="1321374" cy="24109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p:nvPr/>
          </p:nvCxnSpPr>
          <p:spPr>
            <a:xfrm flipH="1" flipV="1">
              <a:off x="71066" y="3187407"/>
              <a:ext cx="0" cy="5616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71066" y="3748400"/>
              <a:ext cx="0" cy="936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a:off x="71066" y="4651000"/>
              <a:ext cx="1944000"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CuadroTexto 71"/>
                <p:cNvSpPr txBox="1"/>
                <p:nvPr/>
              </p:nvSpPr>
              <p:spPr>
                <a:xfrm>
                  <a:off x="950691" y="4684400"/>
                  <a:ext cx="2003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𝑠</m:t>
                        </m:r>
                        <m:r>
                          <a:rPr lang="es-ES" sz="1600" b="0" i="1" smtClean="0">
                            <a:latin typeface="Cambria Math" panose="02040503050406030204" pitchFamily="18" charset="0"/>
                          </a:rPr>
                          <m:t>′</m:t>
                        </m:r>
                      </m:oMath>
                    </m:oMathPara>
                  </a14:m>
                  <a:endParaRPr lang="es-ES" sz="1600" dirty="0"/>
                </a:p>
              </p:txBody>
            </p:sp>
          </mc:Choice>
          <mc:Fallback xmlns="">
            <p:sp>
              <p:nvSpPr>
                <p:cNvPr id="72" name="CuadroTexto 71"/>
                <p:cNvSpPr txBox="1">
                  <a:spLocks noRot="1" noChangeAspect="1" noMove="1" noResize="1" noEditPoints="1" noAdjustHandles="1" noChangeArrowheads="1" noChangeShapeType="1" noTextEdit="1"/>
                </p:cNvSpPr>
                <p:nvPr/>
              </p:nvSpPr>
              <p:spPr>
                <a:xfrm>
                  <a:off x="950691" y="4684400"/>
                  <a:ext cx="200375" cy="246221"/>
                </a:xfrm>
                <a:prstGeom prst="rect">
                  <a:avLst/>
                </a:prstGeom>
                <a:blipFill>
                  <a:blip r:embed="rId8"/>
                  <a:stretch>
                    <a:fillRect l="-27273" t="-5000" r="-24242" b="-7500"/>
                  </a:stretch>
                </a:blipFill>
              </p:spPr>
              <p:txBody>
                <a:bodyPr/>
                <a:lstStyle/>
                <a:p>
                  <a:r>
                    <a:rPr lang="es-ES">
                      <a:noFill/>
                    </a:rPr>
                    <a:t> </a:t>
                  </a:r>
                </a:p>
              </p:txBody>
            </p:sp>
          </mc:Fallback>
        </mc:AlternateContent>
      </p:grpSp>
      <p:sp>
        <p:nvSpPr>
          <p:cNvPr id="2" name="CuadroTexto 1"/>
          <p:cNvSpPr txBox="1"/>
          <p:nvPr/>
        </p:nvSpPr>
        <p:spPr>
          <a:xfrm>
            <a:off x="457200" y="1155700"/>
            <a:ext cx="1460656" cy="338554"/>
          </a:xfrm>
          <a:prstGeom prst="rect">
            <a:avLst/>
          </a:prstGeom>
          <a:noFill/>
        </p:spPr>
        <p:txBody>
          <a:bodyPr wrap="none" rtlCol="0">
            <a:spAutoFit/>
          </a:bodyPr>
          <a:lstStyle/>
          <a:p>
            <a:r>
              <a:rPr lang="es-ES" sz="1600" dirty="0" smtClean="0"/>
              <a:t>Gráficamente:</a:t>
            </a:r>
            <a:endParaRPr lang="es-ES" sz="1600" dirty="0"/>
          </a:p>
        </p:txBody>
      </p:sp>
      <p:sp>
        <p:nvSpPr>
          <p:cNvPr id="3" name="Triángulo isósceles 2"/>
          <p:cNvSpPr/>
          <p:nvPr/>
        </p:nvSpPr>
        <p:spPr>
          <a:xfrm rot="5400000">
            <a:off x="3631942" y="2376471"/>
            <a:ext cx="55563" cy="523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Triángulo isósceles 34"/>
          <p:cNvSpPr/>
          <p:nvPr/>
        </p:nvSpPr>
        <p:spPr>
          <a:xfrm rot="5700000">
            <a:off x="4769712" y="2418561"/>
            <a:ext cx="55563" cy="523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riángulo isósceles 35"/>
          <p:cNvSpPr/>
          <p:nvPr/>
        </p:nvSpPr>
        <p:spPr>
          <a:xfrm rot="5700000">
            <a:off x="3917133" y="2532371"/>
            <a:ext cx="55563" cy="523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Triángulo isósceles 36"/>
          <p:cNvSpPr/>
          <p:nvPr/>
        </p:nvSpPr>
        <p:spPr>
          <a:xfrm rot="5700000">
            <a:off x="4601042" y="2653634"/>
            <a:ext cx="55563" cy="523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1340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4" name="Rectángulo 3"/>
          <p:cNvSpPr/>
          <p:nvPr/>
        </p:nvSpPr>
        <p:spPr>
          <a:xfrm>
            <a:off x="457200" y="1168738"/>
            <a:ext cx="83058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just"/>
            <a:r>
              <a:rPr lang="es-ES" sz="1600" dirty="0"/>
              <a:t>La </a:t>
            </a:r>
            <a:r>
              <a:rPr lang="es-ES" sz="1600" b="1" dirty="0"/>
              <a:t>óptica geométrica </a:t>
            </a:r>
            <a:r>
              <a:rPr lang="es-ES" sz="1600" dirty="0"/>
              <a:t>es la parte de la Física que estudia, mediante leyes geométricas sencillas, los cambios de dirección que experimentan los </a:t>
            </a:r>
            <a:r>
              <a:rPr lang="es-ES" sz="1600" dirty="0">
                <a:solidFill>
                  <a:srgbClr val="0070C0"/>
                </a:solidFill>
              </a:rPr>
              <a:t>rayos</a:t>
            </a:r>
            <a:r>
              <a:rPr lang="es-ES" sz="1600" dirty="0"/>
              <a:t> de luz en la </a:t>
            </a:r>
            <a:r>
              <a:rPr lang="es-ES" sz="1600" dirty="0">
                <a:solidFill>
                  <a:srgbClr val="0070C0"/>
                </a:solidFill>
              </a:rPr>
              <a:t>reflexión y la refracción</a:t>
            </a:r>
            <a:r>
              <a:rPr lang="es-ES" sz="1600" dirty="0"/>
              <a:t>. </a:t>
            </a:r>
          </a:p>
        </p:txBody>
      </p:sp>
      <p:sp>
        <p:nvSpPr>
          <p:cNvPr id="7" name="CuadroTexto 6"/>
          <p:cNvSpPr txBox="1"/>
          <p:nvPr/>
        </p:nvSpPr>
        <p:spPr>
          <a:xfrm>
            <a:off x="368300" y="2166275"/>
            <a:ext cx="8394700" cy="369332"/>
          </a:xfrm>
          <a:prstGeom prst="rect">
            <a:avLst/>
          </a:prstGeom>
          <a:noFill/>
        </p:spPr>
        <p:txBody>
          <a:bodyPr wrap="square" rtlCol="0">
            <a:spAutoFit/>
          </a:bodyPr>
          <a:lstStyle/>
          <a:p>
            <a:r>
              <a:rPr lang="es-ES" b="1" dirty="0" smtClean="0">
                <a:solidFill>
                  <a:srgbClr val="002060"/>
                </a:solidFill>
              </a:rPr>
              <a:t>1.1. Aproximaciones previas</a:t>
            </a:r>
            <a:endParaRPr lang="es-ES" b="1" dirty="0">
              <a:solidFill>
                <a:srgbClr val="002060"/>
              </a:solidFill>
            </a:endParaRPr>
          </a:p>
        </p:txBody>
      </p:sp>
      <p:sp>
        <p:nvSpPr>
          <p:cNvPr id="8" name="CuadroTexto 7"/>
          <p:cNvSpPr txBox="1"/>
          <p:nvPr/>
        </p:nvSpPr>
        <p:spPr>
          <a:xfrm>
            <a:off x="406400" y="2535607"/>
            <a:ext cx="2032000"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Rayos</a:t>
            </a:r>
            <a:endParaRPr lang="es-ES" dirty="0">
              <a:solidFill>
                <a:srgbClr val="00B0F0"/>
              </a:solidFill>
            </a:endParaRPr>
          </a:p>
        </p:txBody>
      </p:sp>
      <p:sp>
        <p:nvSpPr>
          <p:cNvPr id="11" name="Rectángulo 10"/>
          <p:cNvSpPr/>
          <p:nvPr/>
        </p:nvSpPr>
        <p:spPr>
          <a:xfrm>
            <a:off x="590550" y="2917639"/>
            <a:ext cx="7975600" cy="830997"/>
          </a:xfrm>
          <a:prstGeom prst="rect">
            <a:avLst/>
          </a:prstGeom>
        </p:spPr>
        <p:txBody>
          <a:bodyPr wrap="square">
            <a:spAutoFit/>
          </a:bodyPr>
          <a:lstStyle/>
          <a:p>
            <a:pPr algn="just"/>
            <a:r>
              <a:rPr lang="es-ES" sz="1600" dirty="0"/>
              <a:t>Los rayos son líneas rectas que indican, mediante una flecha, la dirección y sentido de propagación de la onda. La óptica geométrica se basa en la </a:t>
            </a:r>
            <a:r>
              <a:rPr lang="es-ES" sz="1600" b="1" dirty="0"/>
              <a:t>aproximación del rayo </a:t>
            </a:r>
            <a:r>
              <a:rPr lang="es-ES" sz="1600" dirty="0"/>
              <a:t>pero no debemos olvidar que </a:t>
            </a:r>
            <a:r>
              <a:rPr lang="es-ES" sz="1600" i="1" dirty="0"/>
              <a:t>se trata sólo de una construcción matemática</a:t>
            </a:r>
            <a:r>
              <a:rPr lang="es-ES" sz="1600" dirty="0"/>
              <a:t>.</a:t>
            </a:r>
          </a:p>
        </p:txBody>
      </p:sp>
      <p:grpSp>
        <p:nvGrpSpPr>
          <p:cNvPr id="94" name="Grupo 93"/>
          <p:cNvGrpSpPr/>
          <p:nvPr/>
        </p:nvGrpSpPr>
        <p:grpSpPr>
          <a:xfrm>
            <a:off x="590550" y="3865200"/>
            <a:ext cx="7880042" cy="2434598"/>
            <a:chOff x="590550" y="3865200"/>
            <a:chExt cx="7880042" cy="2434598"/>
          </a:xfrm>
        </p:grpSpPr>
        <p:grpSp>
          <p:nvGrpSpPr>
            <p:cNvPr id="87" name="Grupo 86"/>
            <p:cNvGrpSpPr/>
            <p:nvPr/>
          </p:nvGrpSpPr>
          <p:grpSpPr>
            <a:xfrm>
              <a:off x="590550" y="3865200"/>
              <a:ext cx="7880042" cy="2434598"/>
              <a:chOff x="349558" y="3966800"/>
              <a:chExt cx="7880042" cy="2434598"/>
            </a:xfrm>
          </p:grpSpPr>
          <p:grpSp>
            <p:nvGrpSpPr>
              <p:cNvPr id="47" name="Grupo 46"/>
              <p:cNvGrpSpPr/>
              <p:nvPr/>
            </p:nvGrpSpPr>
            <p:grpSpPr>
              <a:xfrm>
                <a:off x="349558" y="3966800"/>
                <a:ext cx="2761942" cy="2182700"/>
                <a:chOff x="349558" y="4068400"/>
                <a:chExt cx="2761942" cy="2182700"/>
              </a:xfrm>
            </p:grpSpPr>
            <p:grpSp>
              <p:nvGrpSpPr>
                <p:cNvPr id="20" name="Grupo 19"/>
                <p:cNvGrpSpPr/>
                <p:nvPr/>
              </p:nvGrpSpPr>
              <p:grpSpPr>
                <a:xfrm>
                  <a:off x="941500" y="4068400"/>
                  <a:ext cx="2170000" cy="2182700"/>
                  <a:chOff x="941500" y="4068400"/>
                  <a:chExt cx="2170000" cy="2182700"/>
                </a:xfrm>
              </p:grpSpPr>
              <p:grpSp>
                <p:nvGrpSpPr>
                  <p:cNvPr id="15" name="Grupo 14"/>
                  <p:cNvGrpSpPr/>
                  <p:nvPr/>
                </p:nvGrpSpPr>
                <p:grpSpPr>
                  <a:xfrm>
                    <a:off x="1320300" y="4427900"/>
                    <a:ext cx="1440000" cy="1440000"/>
                    <a:chOff x="1320300" y="4427900"/>
                    <a:chExt cx="1440000" cy="1440000"/>
                  </a:xfrm>
                </p:grpSpPr>
                <p:sp>
                  <p:nvSpPr>
                    <p:cNvPr id="12" name="Elipse 11"/>
                    <p:cNvSpPr/>
                    <p:nvPr/>
                  </p:nvSpPr>
                  <p:spPr>
                    <a:xfrm>
                      <a:off x="1680300" y="4787900"/>
                      <a:ext cx="720000" cy="72000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p:cNvSpPr/>
                    <p:nvPr/>
                  </p:nvSpPr>
                  <p:spPr>
                    <a:xfrm>
                      <a:off x="1500300" y="4607900"/>
                      <a:ext cx="1080000" cy="108000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p:cNvSpPr/>
                    <p:nvPr/>
                  </p:nvSpPr>
                  <p:spPr>
                    <a:xfrm>
                      <a:off x="1320300" y="4427900"/>
                      <a:ext cx="1440000" cy="144000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9" name="Conector recto de flecha 18"/>
                  <p:cNvCxnSpPr/>
                  <p:nvPr/>
                </p:nvCxnSpPr>
                <p:spPr>
                  <a:xfrm>
                    <a:off x="2171700" y="5147900"/>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H="1">
                    <a:off x="941500" y="5147900"/>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rot="16200000">
                    <a:off x="1561599" y="4538300"/>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rot="5400000" flipV="1">
                    <a:off x="1570400" y="5781200"/>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rot="18900000">
                    <a:off x="2029591" y="4692529"/>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rot="2700000" flipV="1">
                    <a:off x="2020400" y="5625630"/>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rot="18900000" flipH="1" flipV="1">
                    <a:off x="1120400" y="5625629"/>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p:nvPr/>
                </p:nvCxnSpPr>
                <p:spPr>
                  <a:xfrm rot="2700000" flipH="1">
                    <a:off x="1120401" y="4692528"/>
                    <a:ext cx="939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CuadroTexto 20"/>
                <p:cNvSpPr txBox="1"/>
                <p:nvPr/>
              </p:nvSpPr>
              <p:spPr>
                <a:xfrm>
                  <a:off x="349558" y="4510901"/>
                  <a:ext cx="979755" cy="276999"/>
                </a:xfrm>
                <a:prstGeom prst="rect">
                  <a:avLst/>
                </a:prstGeom>
                <a:noFill/>
              </p:spPr>
              <p:txBody>
                <a:bodyPr wrap="none" rtlCol="0">
                  <a:spAutoFit/>
                </a:bodyPr>
                <a:lstStyle/>
                <a:p>
                  <a:r>
                    <a:rPr lang="es-ES" sz="1200" dirty="0"/>
                    <a:t>f</a:t>
                  </a:r>
                  <a:r>
                    <a:rPr lang="es-ES" sz="1200" dirty="0" smtClean="0"/>
                    <a:t>oco emisor</a:t>
                  </a:r>
                  <a:endParaRPr lang="es-ES" sz="1200" dirty="0"/>
                </a:p>
              </p:txBody>
            </p:sp>
            <p:cxnSp>
              <p:nvCxnSpPr>
                <p:cNvPr id="25" name="Conector recto de flecha 24"/>
                <p:cNvCxnSpPr/>
                <p:nvPr/>
              </p:nvCxnSpPr>
              <p:spPr>
                <a:xfrm>
                  <a:off x="1059461" y="4781550"/>
                  <a:ext cx="972038" cy="36585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64" name="Grupo 63"/>
              <p:cNvGrpSpPr/>
              <p:nvPr/>
            </p:nvGrpSpPr>
            <p:grpSpPr>
              <a:xfrm>
                <a:off x="4432300" y="4219099"/>
                <a:ext cx="3797300" cy="1558201"/>
                <a:chOff x="3479800" y="4368299"/>
                <a:chExt cx="3797300" cy="1558201"/>
              </a:xfrm>
            </p:grpSpPr>
            <p:cxnSp>
              <p:nvCxnSpPr>
                <p:cNvPr id="51" name="Conector recto de flecha 50"/>
                <p:cNvCxnSpPr/>
                <p:nvPr/>
              </p:nvCxnSpPr>
              <p:spPr>
                <a:xfrm flipV="1">
                  <a:off x="3479800" y="4787900"/>
                  <a:ext cx="37973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flipV="1">
                  <a:off x="3479800" y="5147399"/>
                  <a:ext cx="37973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V="1">
                  <a:off x="3479800" y="5499099"/>
                  <a:ext cx="37973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Paralelogramo 47"/>
                <p:cNvSpPr/>
                <p:nvPr/>
              </p:nvSpPr>
              <p:spPr>
                <a:xfrm rot="20824779">
                  <a:off x="3931666" y="4368300"/>
                  <a:ext cx="1440647" cy="1558200"/>
                </a:xfrm>
                <a:prstGeom prst="parallelogram">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Paralelogramo 48"/>
                <p:cNvSpPr/>
                <p:nvPr/>
              </p:nvSpPr>
              <p:spPr>
                <a:xfrm rot="20824779">
                  <a:off x="4875605" y="4368299"/>
                  <a:ext cx="1440647" cy="1558200"/>
                </a:xfrm>
                <a:prstGeom prst="parallelogram">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Paralelogramo 49"/>
                <p:cNvSpPr/>
                <p:nvPr/>
              </p:nvSpPr>
              <p:spPr>
                <a:xfrm rot="20824779">
                  <a:off x="5793675" y="4368300"/>
                  <a:ext cx="1440647" cy="1558200"/>
                </a:xfrm>
                <a:prstGeom prst="parallelogram">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5" name="Conector recto de flecha 54"/>
                <p:cNvCxnSpPr/>
                <p:nvPr/>
              </p:nvCxnSpPr>
              <p:spPr>
                <a:xfrm flipV="1">
                  <a:off x="4648200" y="4787900"/>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p:nvPr/>
              </p:nvCxnSpPr>
              <p:spPr>
                <a:xfrm flipV="1">
                  <a:off x="4648200" y="5147399"/>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flipV="1">
                  <a:off x="4630300" y="5499099"/>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p:nvPr/>
              </p:nvCxnSpPr>
              <p:spPr>
                <a:xfrm flipV="1">
                  <a:off x="5566380" y="4779099"/>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flipV="1">
                  <a:off x="5566380" y="5138598"/>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p:nvPr/>
              </p:nvCxnSpPr>
              <p:spPr>
                <a:xfrm flipV="1">
                  <a:off x="5548480" y="5490298"/>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flipV="1">
                  <a:off x="6673444" y="4787900"/>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flipV="1">
                  <a:off x="6673444" y="5147399"/>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flipV="1">
                  <a:off x="6655544" y="5499099"/>
                  <a:ext cx="396000"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65" name="CuadroTexto 64"/>
              <p:cNvSpPr txBox="1"/>
              <p:nvPr/>
            </p:nvSpPr>
            <p:spPr>
              <a:xfrm>
                <a:off x="3441233" y="4249158"/>
                <a:ext cx="558166" cy="276999"/>
              </a:xfrm>
              <a:prstGeom prst="rect">
                <a:avLst/>
              </a:prstGeom>
              <a:noFill/>
            </p:spPr>
            <p:txBody>
              <a:bodyPr wrap="none" rtlCol="0">
                <a:spAutoFit/>
              </a:bodyPr>
              <a:lstStyle/>
              <a:p>
                <a:r>
                  <a:rPr lang="es-ES" sz="1200" dirty="0" smtClean="0"/>
                  <a:t>rayos</a:t>
                </a:r>
                <a:endParaRPr lang="es-ES" sz="1200" dirty="0"/>
              </a:p>
            </p:txBody>
          </p:sp>
          <p:sp>
            <p:nvSpPr>
              <p:cNvPr id="66" name="CuadroTexto 65"/>
              <p:cNvSpPr txBox="1"/>
              <p:nvPr/>
            </p:nvSpPr>
            <p:spPr>
              <a:xfrm>
                <a:off x="1689337" y="6122795"/>
                <a:ext cx="1838965" cy="276999"/>
              </a:xfrm>
              <a:prstGeom prst="rect">
                <a:avLst/>
              </a:prstGeom>
              <a:noFill/>
            </p:spPr>
            <p:txBody>
              <a:bodyPr wrap="none" rtlCol="0">
                <a:spAutoFit/>
              </a:bodyPr>
              <a:lstStyle/>
              <a:p>
                <a:r>
                  <a:rPr lang="es-ES" sz="1200" dirty="0"/>
                  <a:t>f</a:t>
                </a:r>
                <a:r>
                  <a:rPr lang="es-ES" sz="1200" dirty="0" smtClean="0"/>
                  <a:t>rente de onda esféricos</a:t>
                </a:r>
                <a:endParaRPr lang="es-ES" sz="1200" dirty="0"/>
              </a:p>
            </p:txBody>
          </p:sp>
          <p:sp>
            <p:nvSpPr>
              <p:cNvPr id="67" name="CuadroTexto 66"/>
              <p:cNvSpPr txBox="1"/>
              <p:nvPr/>
            </p:nvSpPr>
            <p:spPr>
              <a:xfrm>
                <a:off x="5489213" y="6124399"/>
                <a:ext cx="1683474" cy="276999"/>
              </a:xfrm>
              <a:prstGeom prst="rect">
                <a:avLst/>
              </a:prstGeom>
              <a:noFill/>
            </p:spPr>
            <p:txBody>
              <a:bodyPr wrap="none" rtlCol="0">
                <a:spAutoFit/>
              </a:bodyPr>
              <a:lstStyle/>
              <a:p>
                <a:r>
                  <a:rPr lang="es-ES" sz="1200" dirty="0"/>
                  <a:t>f</a:t>
                </a:r>
                <a:r>
                  <a:rPr lang="es-ES" sz="1200" dirty="0" smtClean="0"/>
                  <a:t>rente de onda planos</a:t>
                </a:r>
                <a:endParaRPr lang="es-ES" sz="1200" dirty="0"/>
              </a:p>
            </p:txBody>
          </p:sp>
          <p:cxnSp>
            <p:nvCxnSpPr>
              <p:cNvPr id="69" name="Conector recto 68"/>
              <p:cNvCxnSpPr/>
              <p:nvPr/>
            </p:nvCxnSpPr>
            <p:spPr>
              <a:xfrm>
                <a:off x="2156518" y="5394700"/>
                <a:ext cx="209622" cy="789024"/>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2289078" y="5524029"/>
                <a:ext cx="77062" cy="65969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2366140" y="5663871"/>
                <a:ext cx="50170" cy="51985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Conector recto 78"/>
              <p:cNvCxnSpPr>
                <a:endCxn id="67" idx="0"/>
              </p:cNvCxnSpPr>
              <p:nvPr/>
            </p:nvCxnSpPr>
            <p:spPr>
              <a:xfrm flipH="1">
                <a:off x="6330950" y="5889573"/>
                <a:ext cx="637588" cy="23482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Conector recto 80"/>
              <p:cNvCxnSpPr>
                <a:stCxn id="49" idx="3"/>
                <a:endCxn id="67" idx="0"/>
              </p:cNvCxnSpPr>
              <p:nvPr/>
            </p:nvCxnSpPr>
            <p:spPr>
              <a:xfrm flipH="1">
                <a:off x="6330950" y="5797839"/>
                <a:ext cx="216161" cy="32656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Conector recto 83"/>
              <p:cNvCxnSpPr>
                <a:stCxn id="48" idx="3"/>
                <a:endCxn id="67" idx="0"/>
              </p:cNvCxnSpPr>
              <p:nvPr/>
            </p:nvCxnSpPr>
            <p:spPr>
              <a:xfrm>
                <a:off x="5603172" y="5797840"/>
                <a:ext cx="727778" cy="32655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88" name="Conector recto 87"/>
            <p:cNvCxnSpPr>
              <a:stCxn id="65" idx="2"/>
            </p:cNvCxnSpPr>
            <p:nvPr/>
          </p:nvCxnSpPr>
          <p:spPr>
            <a:xfrm flipH="1">
              <a:off x="3110219" y="4424557"/>
              <a:ext cx="851089" cy="51964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Conector recto 89"/>
            <p:cNvCxnSpPr>
              <a:stCxn id="65" idx="2"/>
            </p:cNvCxnSpPr>
            <p:nvPr/>
          </p:nvCxnSpPr>
          <p:spPr>
            <a:xfrm>
              <a:off x="3961308" y="4424557"/>
              <a:ext cx="806658" cy="11254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3025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4. El dioptrio esférico</a:t>
            </a:r>
            <a:endParaRPr lang="es-ES" sz="1600" b="1" dirty="0">
              <a:solidFill>
                <a:schemeClr val="bg1"/>
              </a:solidFill>
            </a:endParaRPr>
          </a:p>
        </p:txBody>
      </p:sp>
      <p:graphicFrame>
        <p:nvGraphicFramePr>
          <p:cNvPr id="32" name="Tabla 31"/>
          <p:cNvGraphicFramePr>
            <a:graphicFrameLocks noGrp="1"/>
          </p:cNvGraphicFramePr>
          <p:nvPr>
            <p:extLst>
              <p:ext uri="{D42A27DB-BD31-4B8C-83A1-F6EECF244321}">
                <p14:modId xmlns:p14="http://schemas.microsoft.com/office/powerpoint/2010/main" val="1780642540"/>
              </p:ext>
            </p:extLst>
          </p:nvPr>
        </p:nvGraphicFramePr>
        <p:xfrm>
          <a:off x="508000" y="1206500"/>
          <a:ext cx="8178801" cy="39319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2.</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lnSpc>
                          <a:spcPct val="100000"/>
                        </a:lnSpc>
                      </a:pPr>
                      <a:r>
                        <a:rPr lang="es-ES" sz="1600" i="1" dirty="0" smtClean="0">
                          <a:latin typeface="+mn-lt"/>
                        </a:rPr>
                        <a:t>Un tubo de vidrio que cuenta con un índice de refracción de 1.52 tiene un extremo en forma semiesférica cóncava con radio de curvatura de 12 cm. Determina la posición de las imágenes cuando un objeto puntual se sitúa a 3 cm de la superficie esférica. Posteriormente, determina a qué distancia debe colocarse el objeto para que la imagen se sitúe 10 cm a la derecha del dioptrio. Finalmente, determina dónde se forma la imagen cuando el objeto se sitúa muy alejado a la izquierda de la superficie.</a:t>
                      </a:r>
                    </a:p>
                    <a:p>
                      <a:pPr marL="0" indent="0" algn="just">
                        <a:lnSpc>
                          <a:spcPct val="100000"/>
                        </a:lnSpc>
                      </a:pPr>
                      <a:r>
                        <a:rPr lang="es-ES" sz="1600" i="1" dirty="0" smtClean="0">
                          <a:latin typeface="+mn-lt"/>
                        </a:rPr>
                        <a:t>Puedes suponer que en el exterior del tubo hay aire ( n = 1 ).</a:t>
                      </a: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b="0" dirty="0" smtClean="0">
                          <a:solidFill>
                            <a:schemeClr val="tx1"/>
                          </a:solidFill>
                          <a:latin typeface="+mn-lt"/>
                        </a:rPr>
                        <a:t>3.</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r>
                        <a:rPr lang="es-ES" sz="1600" i="1" dirty="0" smtClean="0">
                          <a:latin typeface="+mn-lt"/>
                        </a:rPr>
                        <a:t>Un dioptrio esférico tiene como distancias focales objeto e imagen f = 10 cm y  f' = -20 cm . Responde a las siguientes preguntas:</a:t>
                      </a:r>
                    </a:p>
                    <a:p>
                      <a:pPr marL="0" indent="0" algn="just">
                        <a:lnSpc>
                          <a:spcPct val="100000"/>
                        </a:lnSpc>
                      </a:pPr>
                      <a:r>
                        <a:rPr lang="es-ES" sz="1600" i="1" dirty="0" smtClean="0">
                          <a:latin typeface="+mn-lt"/>
                        </a:rPr>
                        <a:t>a)</a:t>
                      </a:r>
                      <a:r>
                        <a:rPr lang="es-ES" sz="1600" i="1" baseline="0" dirty="0" smtClean="0">
                          <a:latin typeface="+mn-lt"/>
                        </a:rPr>
                        <a:t> </a:t>
                      </a:r>
                      <a:r>
                        <a:rPr lang="es-ES" sz="1600" i="1" dirty="0" smtClean="0">
                          <a:latin typeface="+mn-lt"/>
                        </a:rPr>
                        <a:t>¿Se trata de un dioptrio convexo o cóncavo?</a:t>
                      </a:r>
                    </a:p>
                    <a:p>
                      <a:pPr marL="0" indent="0" algn="just">
                        <a:lnSpc>
                          <a:spcPct val="100000"/>
                        </a:lnSpc>
                      </a:pPr>
                      <a:r>
                        <a:rPr lang="es-ES" sz="1600" i="1" dirty="0" smtClean="0">
                          <a:latin typeface="+mn-lt"/>
                        </a:rPr>
                        <a:t>b)</a:t>
                      </a:r>
                      <a:r>
                        <a:rPr lang="es-ES" sz="1600" i="1" baseline="0" dirty="0" smtClean="0">
                          <a:latin typeface="+mn-lt"/>
                        </a:rPr>
                        <a:t> </a:t>
                      </a:r>
                      <a:r>
                        <a:rPr lang="es-ES" sz="1600" i="1" dirty="0" smtClean="0">
                          <a:latin typeface="+mn-lt"/>
                        </a:rPr>
                        <a:t>Asumiendo que el primer medio es el aire, ¿cual es el índice de refracción del segundo?</a:t>
                      </a:r>
                    </a:p>
                    <a:p>
                      <a:pPr marL="0" indent="0" algn="just">
                        <a:lnSpc>
                          <a:spcPct val="100000"/>
                        </a:lnSpc>
                      </a:pPr>
                      <a:r>
                        <a:rPr lang="es-ES" sz="1600" i="1" dirty="0" smtClean="0">
                          <a:latin typeface="+mn-lt"/>
                        </a:rPr>
                        <a:t>c)</a:t>
                      </a:r>
                      <a:r>
                        <a:rPr lang="es-ES" sz="1600" i="1" baseline="0" dirty="0" smtClean="0">
                          <a:latin typeface="+mn-lt"/>
                        </a:rPr>
                        <a:t> </a:t>
                      </a:r>
                      <a:r>
                        <a:rPr lang="es-ES" sz="1600" i="1" dirty="0" smtClean="0">
                          <a:latin typeface="+mn-lt"/>
                        </a:rPr>
                        <a:t>¿Cuál es el radio de la superficie esférica?</a:t>
                      </a: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p:spTree>
    <p:extLst>
      <p:ext uri="{BB962C8B-B14F-4D97-AF65-F5344CB8AC3E}">
        <p14:creationId xmlns:p14="http://schemas.microsoft.com/office/powerpoint/2010/main" val="2830662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El dioptrio plano</a:t>
            </a:r>
            <a:endParaRPr lang="es-ES" sz="1600" b="1"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537672"/>
            <a:ext cx="4445000" cy="4076700"/>
          </a:xfrm>
          <a:prstGeom prst="rect">
            <a:avLst/>
          </a:prstGeom>
        </p:spPr>
      </p:pic>
      <p:sp>
        <p:nvSpPr>
          <p:cNvPr id="3" name="Rectángulo 2"/>
          <p:cNvSpPr/>
          <p:nvPr/>
        </p:nvSpPr>
        <p:spPr>
          <a:xfrm>
            <a:off x="5132694" y="2902505"/>
            <a:ext cx="3568700" cy="2800767"/>
          </a:xfrm>
          <a:prstGeom prst="rect">
            <a:avLst/>
          </a:prstGeom>
        </p:spPr>
        <p:txBody>
          <a:bodyPr wrap="square">
            <a:spAutoFit/>
          </a:bodyPr>
          <a:lstStyle/>
          <a:p>
            <a:pPr algn="just"/>
            <a:r>
              <a:rPr lang="es-ES" sz="1600" dirty="0"/>
              <a:t>El agua de un río como el de la figura es un buen ejemplo de dioptrio plano. Como estudiamos a lo largo de este apartado, en él la imagen se forma en el mismo lado que se encuentra el objeto (la trucha en este caso), y con el mismo tamaño, pero con una profundidad aparente distinta, que depende de la relación que guarden los índices de refracción de los medios (</a:t>
            </a:r>
            <a:r>
              <a:rPr lang="es-ES" sz="1600" i="1" dirty="0">
                <a:solidFill>
                  <a:srgbClr val="00B0F0"/>
                </a:solidFill>
              </a:rPr>
              <a:t>n=n</a:t>
            </a:r>
            <a:r>
              <a:rPr lang="es-ES" sz="1600" i="1" baseline="-25000" dirty="0">
                <a:solidFill>
                  <a:srgbClr val="00B0F0"/>
                </a:solidFill>
              </a:rPr>
              <a:t>aire</a:t>
            </a:r>
            <a:r>
              <a:rPr lang="es-ES" sz="1600" i="1" dirty="0">
                <a:solidFill>
                  <a:srgbClr val="00B0F0"/>
                </a:solidFill>
              </a:rPr>
              <a:t> y n'=n</a:t>
            </a:r>
            <a:r>
              <a:rPr lang="es-ES" sz="1600" i="1" baseline="-25000" dirty="0">
                <a:solidFill>
                  <a:srgbClr val="00B0F0"/>
                </a:solidFill>
              </a:rPr>
              <a:t>agua</a:t>
            </a:r>
            <a:r>
              <a:rPr lang="es-ES" sz="1600" dirty="0"/>
              <a:t>).</a:t>
            </a:r>
          </a:p>
        </p:txBody>
      </p:sp>
    </p:spTree>
    <p:extLst>
      <p:ext uri="{BB962C8B-B14F-4D97-AF65-F5344CB8AC3E}">
        <p14:creationId xmlns:p14="http://schemas.microsoft.com/office/powerpoint/2010/main" val="3594130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El dioptrio plano</a:t>
            </a:r>
            <a:endParaRPr lang="es-ES" sz="1600" b="1" dirty="0">
              <a:solidFill>
                <a:schemeClr val="bg1"/>
              </a:solidFill>
            </a:endParaRPr>
          </a:p>
        </p:txBody>
      </p:sp>
      <p:sp>
        <p:nvSpPr>
          <p:cNvPr id="5" name="CuadroTexto 4"/>
          <p:cNvSpPr txBox="1"/>
          <p:nvPr/>
        </p:nvSpPr>
        <p:spPr>
          <a:xfrm>
            <a:off x="355600" y="1061375"/>
            <a:ext cx="8394700" cy="369332"/>
          </a:xfrm>
          <a:prstGeom prst="rect">
            <a:avLst/>
          </a:prstGeom>
          <a:noFill/>
        </p:spPr>
        <p:txBody>
          <a:bodyPr wrap="square" rtlCol="0">
            <a:spAutoFit/>
          </a:bodyPr>
          <a:lstStyle/>
          <a:p>
            <a:r>
              <a:rPr lang="es-ES" b="1" dirty="0">
                <a:solidFill>
                  <a:srgbClr val="002060"/>
                </a:solidFill>
              </a:rPr>
              <a:t>5</a:t>
            </a:r>
            <a:r>
              <a:rPr lang="es-ES" b="1" dirty="0" smtClean="0">
                <a:solidFill>
                  <a:srgbClr val="002060"/>
                </a:solidFill>
              </a:rPr>
              <a:t>.1. Ecuación del dioptrio plano</a:t>
            </a:r>
            <a:endParaRPr lang="es-ES" b="1" dirty="0">
              <a:solidFill>
                <a:srgbClr val="002060"/>
              </a:solidFill>
            </a:endParaRPr>
          </a:p>
        </p:txBody>
      </p:sp>
      <p:sp>
        <p:nvSpPr>
          <p:cNvPr id="4" name="Rectángulo 3"/>
          <p:cNvSpPr/>
          <p:nvPr/>
        </p:nvSpPr>
        <p:spPr>
          <a:xfrm>
            <a:off x="838200" y="1430707"/>
            <a:ext cx="7912100" cy="830997"/>
          </a:xfrm>
          <a:prstGeom prst="rect">
            <a:avLst/>
          </a:prstGeom>
        </p:spPr>
        <p:txBody>
          <a:bodyPr wrap="square">
            <a:spAutoFit/>
          </a:bodyPr>
          <a:lstStyle/>
          <a:p>
            <a:pPr algn="just"/>
            <a:r>
              <a:rPr lang="es-ES" sz="1600" dirty="0"/>
              <a:t>Podemos considerar la fórmula del dioptrio plano como un caso particular de la </a:t>
            </a:r>
            <a:r>
              <a:rPr lang="es-ES" sz="1600" i="1" dirty="0">
                <a:solidFill>
                  <a:srgbClr val="00B0F0"/>
                </a:solidFill>
              </a:rPr>
              <a:t>ecuación fundamental del dioptrio esférico</a:t>
            </a:r>
            <a:r>
              <a:rPr lang="es-ES" sz="1600" dirty="0"/>
              <a:t>, en el que el radio de curvatura del mismo es infinito ( </a:t>
            </a:r>
            <a:r>
              <a:rPr lang="es-ES" sz="1600" i="1" dirty="0">
                <a:solidFill>
                  <a:srgbClr val="00B0F0"/>
                </a:solidFill>
              </a:rPr>
              <a:t>R = ∞ </a:t>
            </a:r>
            <a:r>
              <a:rPr lang="es-ES" sz="1600" dirty="0"/>
              <a:t>). Así:</a:t>
            </a:r>
          </a:p>
        </p:txBody>
      </p:sp>
      <mc:AlternateContent xmlns:mc="http://schemas.openxmlformats.org/markup-compatibility/2006" xmlns:a14="http://schemas.microsoft.com/office/drawing/2010/main">
        <mc:Choice Requires="a14">
          <p:sp>
            <p:nvSpPr>
              <p:cNvPr id="7" name="CuadroTexto 6"/>
              <p:cNvSpPr txBox="1"/>
              <p:nvPr/>
            </p:nvSpPr>
            <p:spPr>
              <a:xfrm>
                <a:off x="2009759" y="2389078"/>
                <a:ext cx="4656724" cy="483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m:t>
                          </m:r>
                        </m:num>
                        <m:den>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r>
                            <a:rPr lang="es-ES" sz="1600" b="0" i="1" smtClean="0">
                              <a:latin typeface="Cambria Math" panose="02040503050406030204" pitchFamily="18" charset="0"/>
                            </a:rPr>
                            <m:t>𝑛</m:t>
                          </m:r>
                        </m:num>
                        <m:den>
                          <m:r>
                            <a:rPr lang="es-ES" sz="1600" b="0" i="1" smtClean="0">
                              <a:latin typeface="Cambria Math" panose="02040503050406030204" pitchFamily="18" charset="0"/>
                            </a:rPr>
                            <m:t>𝑅</m:t>
                          </m:r>
                        </m:den>
                      </m:f>
                      <m:r>
                        <a:rPr lang="es-ES" sz="1600" i="1">
                          <a:latin typeface="Cambria Math" panose="02040503050406030204" pitchFamily="18" charset="0"/>
                        </a:rPr>
                        <m:t>   ;−</m:t>
                      </m:r>
                      <m:f>
                        <m:fPr>
                          <m:ctrlPr>
                            <a:rPr lang="es-ES" sz="1600" i="1">
                              <a:latin typeface="Cambria Math" panose="02040503050406030204" pitchFamily="18" charset="0"/>
                            </a:rPr>
                          </m:ctrlPr>
                        </m:fPr>
                        <m:num>
                          <m:r>
                            <a:rPr lang="es-ES" sz="1600" i="1">
                              <a:latin typeface="Cambria Math" panose="02040503050406030204" pitchFamily="18" charset="0"/>
                            </a:rPr>
                            <m:t>𝑛</m:t>
                          </m:r>
                        </m:num>
                        <m:den>
                          <m:r>
                            <a:rPr lang="es-ES" sz="1600" i="1">
                              <a:latin typeface="Cambria Math" panose="02040503050406030204" pitchFamily="18" charset="0"/>
                            </a:rPr>
                            <m:t>𝑠</m:t>
                          </m:r>
                        </m:den>
                      </m:f>
                      <m:r>
                        <a:rPr lang="es-ES" sz="1600" i="1">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num>
                        <m:den>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sup>
                          </m:sSup>
                        </m:den>
                      </m:f>
                      <m:r>
                        <a:rPr lang="es-ES" sz="1600" i="1">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r>
                            <a:rPr lang="es-ES" sz="1600" i="1">
                              <a:latin typeface="Cambria Math" panose="02040503050406030204" pitchFamily="18" charset="0"/>
                            </a:rPr>
                            <m:t>−</m:t>
                          </m:r>
                          <m:r>
                            <a:rPr lang="es-ES" sz="1600" i="1">
                              <a:latin typeface="Cambria Math" panose="02040503050406030204" pitchFamily="18" charset="0"/>
                            </a:rPr>
                            <m:t>𝑛</m:t>
                          </m:r>
                        </m:num>
                        <m:den>
                          <m:r>
                            <a:rPr lang="es-ES" sz="1600" i="1" smtClean="0">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rPr>
                        <m:t>=0  ; </m:t>
                      </m:r>
                      <m:f>
                        <m:fPr>
                          <m:ctrlPr>
                            <a:rPr lang="es-ES" sz="1600" b="1" i="1" smtClean="0">
                              <a:latin typeface="Cambria Math" panose="02040503050406030204" pitchFamily="18" charset="0"/>
                            </a:rPr>
                          </m:ctrlPr>
                        </m:fPr>
                        <m:num>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𝒏</m:t>
                              </m:r>
                            </m:e>
                            <m:sup>
                              <m:r>
                                <a:rPr lang="es-ES" sz="1600" b="1" i="1" smtClean="0">
                                  <a:latin typeface="Cambria Math" panose="02040503050406030204" pitchFamily="18" charset="0"/>
                                </a:rPr>
                                <m:t>′</m:t>
                              </m:r>
                            </m:sup>
                          </m:sSup>
                        </m:num>
                        <m:den>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𝒔</m:t>
                              </m:r>
                            </m:e>
                            <m:sup>
                              <m:r>
                                <a:rPr lang="es-ES" sz="1600" b="1" i="1" smtClean="0">
                                  <a:latin typeface="Cambria Math" panose="02040503050406030204" pitchFamily="18" charset="0"/>
                                </a:rPr>
                                <m:t>′</m:t>
                              </m:r>
                            </m:sup>
                          </m:sSup>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𝒏</m:t>
                          </m:r>
                        </m:num>
                        <m:den>
                          <m:r>
                            <a:rPr lang="es-ES" sz="1600" b="1" i="1" smtClean="0">
                              <a:latin typeface="Cambria Math" panose="02040503050406030204" pitchFamily="18" charset="0"/>
                            </a:rPr>
                            <m:t>𝒔</m:t>
                          </m:r>
                        </m:den>
                      </m:f>
                    </m:oMath>
                  </m:oMathPara>
                </a14:m>
                <a:endParaRPr lang="es-ES" sz="1600" b="1"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009759" y="2389078"/>
                <a:ext cx="4656724" cy="483915"/>
              </a:xfrm>
              <a:prstGeom prst="rect">
                <a:avLst/>
              </a:prstGeom>
              <a:blipFill>
                <a:blip r:embed="rId2"/>
                <a:stretch>
                  <a:fillRect/>
                </a:stretch>
              </a:blipFill>
            </p:spPr>
            <p:txBody>
              <a:bodyPr/>
              <a:lstStyle/>
              <a:p>
                <a:r>
                  <a:rPr lang="es-ES">
                    <a:noFill/>
                  </a:rPr>
                  <a:t> </a:t>
                </a:r>
              </a:p>
            </p:txBody>
          </p:sp>
        </mc:Fallback>
      </mc:AlternateContent>
      <p:sp>
        <p:nvSpPr>
          <p:cNvPr id="6" name="Rectángulo 5"/>
          <p:cNvSpPr/>
          <p:nvPr/>
        </p:nvSpPr>
        <p:spPr>
          <a:xfrm>
            <a:off x="838200" y="3028560"/>
            <a:ext cx="7912100" cy="2877711"/>
          </a:xfrm>
          <a:prstGeom prst="rect">
            <a:avLst/>
          </a:prstGeom>
        </p:spPr>
        <p:txBody>
          <a:bodyPr wrap="square">
            <a:spAutoFit/>
          </a:bodyPr>
          <a:lstStyle/>
          <a:p>
            <a:pPr algn="just"/>
            <a:r>
              <a:rPr lang="es-ES" sz="1600" dirty="0"/>
              <a:t>Donde:</a:t>
            </a:r>
          </a:p>
          <a:p>
            <a:pPr algn="just"/>
            <a:endParaRPr lang="es-ES" sz="1600" dirty="0"/>
          </a:p>
          <a:p>
            <a:pPr marL="177800" indent="-177800" algn="just">
              <a:spcAft>
                <a:spcPts val="600"/>
              </a:spcAft>
              <a:buFont typeface="Arial" panose="020B0604020202020204" pitchFamily="34" charset="0"/>
              <a:buChar char="•"/>
            </a:pPr>
            <a:r>
              <a:rPr lang="es-ES" sz="1600" b="1" dirty="0" smtClean="0"/>
              <a:t>n </a:t>
            </a:r>
            <a:r>
              <a:rPr lang="es-ES" sz="1600" b="1" dirty="0"/>
              <a:t>y n</a:t>
            </a:r>
            <a:r>
              <a:rPr lang="es-ES" sz="1600" b="1" dirty="0" smtClean="0"/>
              <a:t>'</a:t>
            </a:r>
            <a:r>
              <a:rPr lang="es-ES" sz="1600" dirty="0" smtClean="0"/>
              <a:t>:</a:t>
            </a:r>
            <a:r>
              <a:rPr lang="es-ES" sz="1600" b="1" dirty="0" smtClean="0"/>
              <a:t> </a:t>
            </a:r>
            <a:r>
              <a:rPr lang="es-ES" sz="1600" dirty="0"/>
              <a:t>Índices de refracción de los medios 1 y 2 respectivamente. Es una magnitud adimensional. </a:t>
            </a:r>
            <a:r>
              <a:rPr lang="es-ES" sz="1600" i="1" dirty="0">
                <a:solidFill>
                  <a:srgbClr val="00B0F0"/>
                </a:solidFill>
              </a:rPr>
              <a:t>Cuando resolvamos ejercicios siempre consideraremos n como el índice de refracción en el que se </a:t>
            </a:r>
            <a:r>
              <a:rPr lang="es-ES" sz="1600" i="1" dirty="0" smtClean="0">
                <a:solidFill>
                  <a:srgbClr val="00B0F0"/>
                </a:solidFill>
              </a:rPr>
              <a:t>encuentre </a:t>
            </a:r>
            <a:r>
              <a:rPr lang="es-ES" sz="1600" i="1" dirty="0">
                <a:solidFill>
                  <a:srgbClr val="00B0F0"/>
                </a:solidFill>
              </a:rPr>
              <a:t>el objeto (y por ende, la imagen)</a:t>
            </a:r>
            <a:r>
              <a:rPr lang="es-ES" sz="1600" dirty="0"/>
              <a:t>.</a:t>
            </a:r>
          </a:p>
          <a:p>
            <a:pPr marL="177800" indent="-177800" algn="just">
              <a:buFont typeface="Arial" panose="020B0604020202020204" pitchFamily="34" charset="0"/>
              <a:buChar char="•"/>
            </a:pPr>
            <a:r>
              <a:rPr lang="es-ES" sz="1600" b="1" dirty="0" smtClean="0"/>
              <a:t>s, </a:t>
            </a:r>
            <a:r>
              <a:rPr lang="es-ES" sz="1600" b="1" dirty="0"/>
              <a:t>s</a:t>
            </a:r>
            <a:r>
              <a:rPr lang="es-ES" sz="1600" b="1" dirty="0" smtClean="0"/>
              <a:t>'</a:t>
            </a:r>
            <a:r>
              <a:rPr lang="es-ES" sz="1600" dirty="0" smtClean="0"/>
              <a:t>:</a:t>
            </a:r>
            <a:r>
              <a:rPr lang="es-ES" sz="1600" b="1" dirty="0" smtClean="0"/>
              <a:t> </a:t>
            </a:r>
            <a:r>
              <a:rPr lang="es-ES" sz="1600" dirty="0"/>
              <a:t>Son las distancias del objeto y la imagen respectivamente a la superficie del dioptrio. Su unidad de medida en el Sistema Internacional (S.I.) es el metro (m). Según el criterio DIN de signos, que usamos, son negativas cuando están delante del dioptrio y positivos detrás. Dado que </a:t>
            </a:r>
            <a:r>
              <a:rPr lang="es-ES" sz="1600" i="1" dirty="0">
                <a:solidFill>
                  <a:srgbClr val="00B0F0"/>
                </a:solidFill>
              </a:rPr>
              <a:t>n</a:t>
            </a:r>
            <a:r>
              <a:rPr lang="es-ES" sz="1600" dirty="0"/>
              <a:t> y </a:t>
            </a:r>
            <a:r>
              <a:rPr lang="es-ES" sz="1600" i="1" dirty="0">
                <a:solidFill>
                  <a:srgbClr val="00B0F0"/>
                </a:solidFill>
              </a:rPr>
              <a:t>n'</a:t>
            </a:r>
            <a:r>
              <a:rPr lang="es-ES" sz="1600" dirty="0"/>
              <a:t> tienen el mismo signo, </a:t>
            </a:r>
            <a:r>
              <a:rPr lang="es-ES" sz="1600" i="1" dirty="0">
                <a:solidFill>
                  <a:srgbClr val="00B0F0"/>
                </a:solidFill>
              </a:rPr>
              <a:t>s</a:t>
            </a:r>
            <a:r>
              <a:rPr lang="es-ES" sz="1600" dirty="0"/>
              <a:t> y </a:t>
            </a:r>
            <a:r>
              <a:rPr lang="es-ES" sz="1600" i="1" dirty="0">
                <a:solidFill>
                  <a:srgbClr val="00B0F0"/>
                </a:solidFill>
              </a:rPr>
              <a:t>s'</a:t>
            </a:r>
            <a:r>
              <a:rPr lang="es-ES" sz="1600" dirty="0"/>
              <a:t> también, es decir, </a:t>
            </a:r>
            <a:r>
              <a:rPr lang="es-ES" sz="1600" i="1" dirty="0">
                <a:solidFill>
                  <a:srgbClr val="00B0F0"/>
                </a:solidFill>
              </a:rPr>
              <a:t>la imagen se forma siempre en el mismo lado en que está el </a:t>
            </a:r>
            <a:r>
              <a:rPr lang="es-ES" sz="1600" i="1" dirty="0" smtClean="0">
                <a:solidFill>
                  <a:srgbClr val="00B0F0"/>
                </a:solidFill>
              </a:rPr>
              <a:t>objeto.</a:t>
            </a:r>
            <a:endParaRPr lang="es-ES" sz="1600" i="1" dirty="0">
              <a:solidFill>
                <a:srgbClr val="00B0F0"/>
              </a:solidFill>
            </a:endParaRPr>
          </a:p>
        </p:txBody>
      </p:sp>
    </p:spTree>
    <p:extLst>
      <p:ext uri="{BB962C8B-B14F-4D97-AF65-F5344CB8AC3E}">
        <p14:creationId xmlns:p14="http://schemas.microsoft.com/office/powerpoint/2010/main" val="4200729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El dioptrio plano</a:t>
            </a:r>
            <a:endParaRPr lang="es-ES" sz="1600" b="1" dirty="0">
              <a:solidFill>
                <a:schemeClr val="bg1"/>
              </a:solidFill>
            </a:endParaRPr>
          </a:p>
        </p:txBody>
      </p:sp>
      <p:sp>
        <p:nvSpPr>
          <p:cNvPr id="5" name="CuadroTexto 4"/>
          <p:cNvSpPr txBox="1"/>
          <p:nvPr/>
        </p:nvSpPr>
        <p:spPr>
          <a:xfrm>
            <a:off x="355600" y="1061375"/>
            <a:ext cx="8394700" cy="369332"/>
          </a:xfrm>
          <a:prstGeom prst="rect">
            <a:avLst/>
          </a:prstGeom>
          <a:noFill/>
        </p:spPr>
        <p:txBody>
          <a:bodyPr wrap="square" rtlCol="0">
            <a:spAutoFit/>
          </a:bodyPr>
          <a:lstStyle/>
          <a:p>
            <a:r>
              <a:rPr lang="es-ES" b="1" dirty="0">
                <a:solidFill>
                  <a:srgbClr val="002060"/>
                </a:solidFill>
              </a:rPr>
              <a:t>5</a:t>
            </a:r>
            <a:r>
              <a:rPr lang="es-ES" b="1" dirty="0" smtClean="0">
                <a:solidFill>
                  <a:srgbClr val="002060"/>
                </a:solidFill>
              </a:rPr>
              <a:t>.1. Ecuación del dioptrio plano</a:t>
            </a:r>
            <a:endParaRPr lang="es-ES" b="1" dirty="0">
              <a:solidFill>
                <a:srgbClr val="002060"/>
              </a:solidFill>
            </a:endParaRPr>
          </a:p>
        </p:txBody>
      </p:sp>
      <p:grpSp>
        <p:nvGrpSpPr>
          <p:cNvPr id="44" name="Grupo 43"/>
          <p:cNvGrpSpPr/>
          <p:nvPr/>
        </p:nvGrpSpPr>
        <p:grpSpPr>
          <a:xfrm>
            <a:off x="460937" y="1550577"/>
            <a:ext cx="4974663" cy="1982227"/>
            <a:chOff x="1718290" y="1472173"/>
            <a:chExt cx="4974663" cy="1982227"/>
          </a:xfrm>
        </p:grpSpPr>
        <p:grpSp>
          <p:nvGrpSpPr>
            <p:cNvPr id="42" name="Grupo 41"/>
            <p:cNvGrpSpPr/>
            <p:nvPr/>
          </p:nvGrpSpPr>
          <p:grpSpPr>
            <a:xfrm>
              <a:off x="1718290" y="1472173"/>
              <a:ext cx="4974663" cy="1982227"/>
              <a:chOff x="1718290" y="1472173"/>
              <a:chExt cx="4974663" cy="1982227"/>
            </a:xfrm>
          </p:grpSpPr>
          <p:cxnSp>
            <p:nvCxnSpPr>
              <p:cNvPr id="27" name="Conector recto 26"/>
              <p:cNvCxnSpPr/>
              <p:nvPr/>
            </p:nvCxnSpPr>
            <p:spPr>
              <a:xfrm>
                <a:off x="3363400" y="1472173"/>
                <a:ext cx="0" cy="1116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1718290" y="2578100"/>
                <a:ext cx="4974663" cy="8763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recto 8"/>
              <p:cNvCxnSpPr/>
              <p:nvPr/>
            </p:nvCxnSpPr>
            <p:spPr>
              <a:xfrm>
                <a:off x="4552950" y="1727200"/>
                <a:ext cx="0" cy="1692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3327400" y="215895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11"/>
              <p:cNvCxnSpPr/>
              <p:nvPr/>
            </p:nvCxnSpPr>
            <p:spPr>
              <a:xfrm>
                <a:off x="3394637" y="2208639"/>
                <a:ext cx="1158313" cy="36456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4552950" y="2573200"/>
                <a:ext cx="937213" cy="57957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riángulo isósceles 16"/>
              <p:cNvSpPr/>
              <p:nvPr/>
            </p:nvSpPr>
            <p:spPr>
              <a:xfrm rot="6180000">
                <a:off x="3851443" y="2330112"/>
                <a:ext cx="72000" cy="72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Triángulo isósceles 17"/>
              <p:cNvSpPr/>
              <p:nvPr/>
            </p:nvSpPr>
            <p:spPr>
              <a:xfrm rot="7080000">
                <a:off x="4899205" y="2773109"/>
                <a:ext cx="72000" cy="72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Conector recto 18"/>
              <p:cNvCxnSpPr/>
              <p:nvPr/>
            </p:nvCxnSpPr>
            <p:spPr>
              <a:xfrm>
                <a:off x="3290885" y="1797718"/>
                <a:ext cx="1262064" cy="777932"/>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Elipse 27"/>
              <p:cNvSpPr/>
              <p:nvPr/>
            </p:nvSpPr>
            <p:spPr>
              <a:xfrm>
                <a:off x="3327400" y="18056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6" name="CuadroTexto 25"/>
                  <p:cNvSpPr txBox="1"/>
                  <p:nvPr/>
                </p:nvSpPr>
                <p:spPr>
                  <a:xfrm>
                    <a:off x="3395265" y="2241539"/>
                    <a:ext cx="1614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𝑃</m:t>
                          </m:r>
                        </m:oMath>
                      </m:oMathPara>
                    </a14:m>
                    <a:endParaRPr lang="es-ES" sz="14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3395265" y="2241539"/>
                    <a:ext cx="161454" cy="215444"/>
                  </a:xfrm>
                  <a:prstGeom prst="rect">
                    <a:avLst/>
                  </a:prstGeom>
                  <a:blipFill>
                    <a:blip r:embed="rId2"/>
                    <a:stretch>
                      <a:fillRect l="-23077" r="-23077" b="-28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3428393" y="1663962"/>
                    <a:ext cx="2035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𝑃</m:t>
                          </m:r>
                          <m:r>
                            <a:rPr lang="es-ES" sz="1400" b="0" i="1" smtClean="0">
                              <a:latin typeface="Cambria Math" panose="02040503050406030204" pitchFamily="18" charset="0"/>
                            </a:rPr>
                            <m:t>′</m:t>
                          </m:r>
                        </m:oMath>
                      </m:oMathPara>
                    </a14:m>
                    <a:endParaRPr lang="es-ES" sz="1400"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3428393" y="1663962"/>
                    <a:ext cx="203581" cy="215444"/>
                  </a:xfrm>
                  <a:prstGeom prst="rect">
                    <a:avLst/>
                  </a:prstGeom>
                  <a:blipFill>
                    <a:blip r:embed="rId3"/>
                    <a:stretch>
                      <a:fillRect l="-20588" t="-5714" r="-20588" b="-5714"/>
                    </a:stretch>
                  </a:blipFill>
                </p:spPr>
                <p:txBody>
                  <a:bodyPr/>
                  <a:lstStyle/>
                  <a:p>
                    <a:r>
                      <a:rPr lang="es-ES">
                        <a:noFill/>
                      </a:rPr>
                      <a:t> </a:t>
                    </a:r>
                  </a:p>
                </p:txBody>
              </p:sp>
            </mc:Fallback>
          </mc:AlternateContent>
          <p:cxnSp>
            <p:nvCxnSpPr>
              <p:cNvPr id="31" name="Conector recto 30"/>
              <p:cNvCxnSpPr/>
              <p:nvPr/>
            </p:nvCxnSpPr>
            <p:spPr>
              <a:xfrm rot="5400000">
                <a:off x="3201400" y="2032950"/>
                <a:ext cx="0" cy="32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rot="5400000">
                <a:off x="3039400" y="1535628"/>
                <a:ext cx="0" cy="612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H="1">
                <a:off x="3128963" y="2194950"/>
                <a:ext cx="0" cy="393223"/>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H="1">
                <a:off x="2800351" y="1837726"/>
                <a:ext cx="0" cy="73800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CuadroTexto 35"/>
                  <p:cNvSpPr txBox="1"/>
                  <p:nvPr/>
                </p:nvSpPr>
                <p:spPr>
                  <a:xfrm>
                    <a:off x="2970457" y="2283197"/>
                    <a:ext cx="1334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𝑠</m:t>
                          </m:r>
                        </m:oMath>
                      </m:oMathPara>
                    </a14:m>
                    <a:endParaRPr lang="es-ES" sz="1400" dirty="0"/>
                  </a:p>
                </p:txBody>
              </p:sp>
            </mc:Choice>
            <mc:Fallback xmlns="">
              <p:sp>
                <p:nvSpPr>
                  <p:cNvPr id="36" name="CuadroTexto 35"/>
                  <p:cNvSpPr txBox="1">
                    <a:spLocks noRot="1" noChangeAspect="1" noMove="1" noResize="1" noEditPoints="1" noAdjustHandles="1" noChangeArrowheads="1" noChangeShapeType="1" noTextEdit="1"/>
                  </p:cNvSpPr>
                  <p:nvPr/>
                </p:nvSpPr>
                <p:spPr>
                  <a:xfrm>
                    <a:off x="2970457" y="2283197"/>
                    <a:ext cx="133498" cy="215444"/>
                  </a:xfrm>
                  <a:prstGeom prst="rect">
                    <a:avLst/>
                  </a:prstGeom>
                  <a:blipFill>
                    <a:blip r:embed="rId4"/>
                    <a:stretch>
                      <a:fillRect l="-13636" r="-136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p:cNvSpPr txBox="1"/>
                  <p:nvPr/>
                </p:nvSpPr>
                <p:spPr>
                  <a:xfrm>
                    <a:off x="2606820" y="2117056"/>
                    <a:ext cx="17633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S" sz="1400" dirty="0"/>
                  </a:p>
                </p:txBody>
              </p:sp>
            </mc:Choice>
            <mc:Fallback xmlns="">
              <p:sp>
                <p:nvSpPr>
                  <p:cNvPr id="37" name="CuadroTexto 36"/>
                  <p:cNvSpPr txBox="1">
                    <a:spLocks noRot="1" noChangeAspect="1" noMove="1" noResize="1" noEditPoints="1" noAdjustHandles="1" noChangeArrowheads="1" noChangeShapeType="1" noTextEdit="1"/>
                  </p:cNvSpPr>
                  <p:nvPr/>
                </p:nvSpPr>
                <p:spPr>
                  <a:xfrm>
                    <a:off x="2606820" y="2117056"/>
                    <a:ext cx="176330" cy="215444"/>
                  </a:xfrm>
                  <a:prstGeom prst="rect">
                    <a:avLst/>
                  </a:prstGeom>
                  <a:blipFill>
                    <a:blip r:embed="rId5"/>
                    <a:stretch>
                      <a:fillRect l="-24138" t="-5714" r="-24138" b="-8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p:cNvSpPr txBox="1"/>
                  <p:nvPr/>
                </p:nvSpPr>
                <p:spPr>
                  <a:xfrm>
                    <a:off x="6152587" y="2224778"/>
                    <a:ext cx="15215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𝑛</m:t>
                          </m:r>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6152587" y="2224778"/>
                    <a:ext cx="152158" cy="215444"/>
                  </a:xfrm>
                  <a:prstGeom prst="rect">
                    <a:avLst/>
                  </a:prstGeom>
                  <a:blipFill>
                    <a:blip r:embed="rId6"/>
                    <a:stretch>
                      <a:fillRect l="-12000" r="-1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1820278" y="2247878"/>
                    <a:ext cx="3806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𝑎𝑖𝑟𝑒</m:t>
                          </m:r>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1820278" y="2247878"/>
                    <a:ext cx="380682" cy="215444"/>
                  </a:xfrm>
                  <a:prstGeom prst="rect">
                    <a:avLst/>
                  </a:prstGeom>
                  <a:blipFill>
                    <a:blip r:embed="rId7"/>
                    <a:stretch>
                      <a:fillRect l="-9524" r="-7937" b="-28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CuadroTexto 39"/>
                  <p:cNvSpPr txBox="1"/>
                  <p:nvPr/>
                </p:nvSpPr>
                <p:spPr>
                  <a:xfrm>
                    <a:off x="1820278" y="2657462"/>
                    <a:ext cx="46281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𝑎𝑔𝑢𝑎</m:t>
                          </m:r>
                        </m:oMath>
                      </m:oMathPara>
                    </a14:m>
                    <a:endParaRPr lang="es-ES" sz="1400" dirty="0"/>
                  </a:p>
                </p:txBody>
              </p:sp>
            </mc:Choice>
            <mc:Fallback xmlns="">
              <p:sp>
                <p:nvSpPr>
                  <p:cNvPr id="40" name="CuadroTexto 39"/>
                  <p:cNvSpPr txBox="1">
                    <a:spLocks noRot="1" noChangeAspect="1" noMove="1" noResize="1" noEditPoints="1" noAdjustHandles="1" noChangeArrowheads="1" noChangeShapeType="1" noTextEdit="1"/>
                  </p:cNvSpPr>
                  <p:nvPr/>
                </p:nvSpPr>
                <p:spPr>
                  <a:xfrm>
                    <a:off x="1820278" y="2657462"/>
                    <a:ext cx="462819" cy="215444"/>
                  </a:xfrm>
                  <a:prstGeom prst="rect">
                    <a:avLst/>
                  </a:prstGeom>
                  <a:blipFill>
                    <a:blip r:embed="rId8"/>
                    <a:stretch>
                      <a:fillRect l="-7895" r="-7895"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p:cNvSpPr txBox="1"/>
                  <p:nvPr/>
                </p:nvSpPr>
                <p:spPr>
                  <a:xfrm>
                    <a:off x="6152587" y="2662623"/>
                    <a:ext cx="1955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𝑛</m:t>
                          </m:r>
                          <m:r>
                            <a:rPr lang="es-ES" sz="1400" b="0" i="1" smtClean="0">
                              <a:latin typeface="Cambria Math" panose="02040503050406030204" pitchFamily="18" charset="0"/>
                            </a:rPr>
                            <m:t>′</m:t>
                          </m:r>
                        </m:oMath>
                      </m:oMathPara>
                    </a14:m>
                    <a:endParaRPr lang="es-ES" sz="1400" dirty="0"/>
                  </a:p>
                </p:txBody>
              </p:sp>
            </mc:Choice>
            <mc:Fallback xmlns="">
              <p:sp>
                <p:nvSpPr>
                  <p:cNvPr id="41" name="CuadroTexto 40"/>
                  <p:cNvSpPr txBox="1">
                    <a:spLocks noRot="1" noChangeAspect="1" noMove="1" noResize="1" noEditPoints="1" noAdjustHandles="1" noChangeArrowheads="1" noChangeShapeType="1" noTextEdit="1"/>
                  </p:cNvSpPr>
                  <p:nvPr/>
                </p:nvSpPr>
                <p:spPr>
                  <a:xfrm>
                    <a:off x="6152587" y="2662623"/>
                    <a:ext cx="195566" cy="215444"/>
                  </a:xfrm>
                  <a:prstGeom prst="rect">
                    <a:avLst/>
                  </a:prstGeom>
                  <a:blipFill>
                    <a:blip r:embed="rId9"/>
                    <a:stretch>
                      <a:fillRect l="-9375" t="-5714" r="-25000" b="-5714"/>
                    </a:stretch>
                  </a:blipFill>
                </p:spPr>
                <p:txBody>
                  <a:bodyPr/>
                  <a:lstStyle/>
                  <a:p>
                    <a:r>
                      <a:rPr lang="es-ES">
                        <a:noFill/>
                      </a:rPr>
                      <a:t> </a:t>
                    </a:r>
                  </a:p>
                </p:txBody>
              </p:sp>
            </mc:Fallback>
          </mc:AlternateContent>
        </p:grpSp>
        <p:pic>
          <p:nvPicPr>
            <p:cNvPr id="43" name="Imagen 42"/>
            <p:cNvPicPr>
              <a:picLocks noChangeAspect="1"/>
            </p:cNvPicPr>
            <p:nvPr/>
          </p:nvPicPr>
          <p:blipFill rotWithShape="1">
            <a:blip r:embed="rId10">
              <a:clrChange>
                <a:clrFrom>
                  <a:srgbClr val="E6F3FF"/>
                </a:clrFrom>
                <a:clrTo>
                  <a:srgbClr val="E6F3FF">
                    <a:alpha val="0"/>
                  </a:srgbClr>
                </a:clrTo>
              </a:clrChange>
              <a:extLst>
                <a:ext uri="{28A0092B-C50C-407E-A947-70E740481C1C}">
                  <a14:useLocalDpi xmlns:a14="http://schemas.microsoft.com/office/drawing/2010/main" val="0"/>
                </a:ext>
              </a:extLst>
            </a:blip>
            <a:srcRect l="63356" t="76503" r="29718" b="10670"/>
            <a:stretch/>
          </p:blipFill>
          <p:spPr>
            <a:xfrm>
              <a:off x="5508064" y="3099975"/>
              <a:ext cx="406400" cy="304800"/>
            </a:xfrm>
            <a:prstGeom prst="rect">
              <a:avLst/>
            </a:prstGeom>
          </p:spPr>
        </p:pic>
      </p:grpSp>
      <p:grpSp>
        <p:nvGrpSpPr>
          <p:cNvPr id="71" name="Grupo 70"/>
          <p:cNvGrpSpPr/>
          <p:nvPr/>
        </p:nvGrpSpPr>
        <p:grpSpPr>
          <a:xfrm>
            <a:off x="460937" y="4077179"/>
            <a:ext cx="4974663" cy="1959727"/>
            <a:chOff x="1718290" y="3732045"/>
            <a:chExt cx="4974663" cy="1959727"/>
          </a:xfrm>
        </p:grpSpPr>
        <p:sp>
          <p:nvSpPr>
            <p:cNvPr id="49" name="Rectángulo 48"/>
            <p:cNvSpPr/>
            <p:nvPr/>
          </p:nvSpPr>
          <p:spPr>
            <a:xfrm>
              <a:off x="1718290" y="3972824"/>
              <a:ext cx="4974663" cy="8763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8" name="Conector recto 47"/>
            <p:cNvCxnSpPr/>
            <p:nvPr/>
          </p:nvCxnSpPr>
          <p:spPr>
            <a:xfrm>
              <a:off x="3363400" y="3732045"/>
              <a:ext cx="0" cy="1116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4552950" y="3999772"/>
              <a:ext cx="0" cy="1692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Elipse 50"/>
            <p:cNvSpPr/>
            <p:nvPr/>
          </p:nvSpPr>
          <p:spPr>
            <a:xfrm>
              <a:off x="3327400" y="443152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Conector recto 51"/>
            <p:cNvCxnSpPr/>
            <p:nvPr/>
          </p:nvCxnSpPr>
          <p:spPr>
            <a:xfrm>
              <a:off x="3394637" y="4481211"/>
              <a:ext cx="1158313" cy="364561"/>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4552950" y="4850535"/>
              <a:ext cx="1047762" cy="28459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riángulo isósceles 53"/>
            <p:cNvSpPr/>
            <p:nvPr/>
          </p:nvSpPr>
          <p:spPr>
            <a:xfrm rot="6960000">
              <a:off x="3885916" y="4429014"/>
              <a:ext cx="72000" cy="72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Triángulo isósceles 54"/>
            <p:cNvSpPr/>
            <p:nvPr/>
          </p:nvSpPr>
          <p:spPr>
            <a:xfrm rot="6120000">
              <a:off x="5028255" y="4956833"/>
              <a:ext cx="72000" cy="72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6" name="Conector recto 55"/>
            <p:cNvCxnSpPr/>
            <p:nvPr/>
          </p:nvCxnSpPr>
          <p:spPr>
            <a:xfrm>
              <a:off x="3290885" y="4070290"/>
              <a:ext cx="1262064" cy="777932"/>
            </a:xfrm>
            <a:prstGeom prst="line">
              <a:avLst/>
            </a:prstGeom>
            <a:ln w="31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7" name="Elipse 56"/>
            <p:cNvSpPr/>
            <p:nvPr/>
          </p:nvSpPr>
          <p:spPr>
            <a:xfrm>
              <a:off x="3327400" y="40782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8" name="CuadroTexto 57"/>
                <p:cNvSpPr txBox="1"/>
                <p:nvPr/>
              </p:nvSpPr>
              <p:spPr>
                <a:xfrm>
                  <a:off x="3394713" y="4563565"/>
                  <a:ext cx="2035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𝑃</m:t>
                        </m:r>
                        <m:r>
                          <a:rPr lang="es-ES" sz="1400" b="0" i="1" smtClean="0">
                            <a:latin typeface="Cambria Math" panose="02040503050406030204" pitchFamily="18" charset="0"/>
                          </a:rPr>
                          <m:t>′</m:t>
                        </m:r>
                      </m:oMath>
                    </m:oMathPara>
                  </a14:m>
                  <a:endParaRPr lang="es-ES" sz="1400" dirty="0"/>
                </a:p>
              </p:txBody>
            </p:sp>
          </mc:Choice>
          <mc:Fallback xmlns="">
            <p:sp>
              <p:nvSpPr>
                <p:cNvPr id="58" name="CuadroTexto 57"/>
                <p:cNvSpPr txBox="1">
                  <a:spLocks noRot="1" noChangeAspect="1" noMove="1" noResize="1" noEditPoints="1" noAdjustHandles="1" noChangeArrowheads="1" noChangeShapeType="1" noTextEdit="1"/>
                </p:cNvSpPr>
                <p:nvPr/>
              </p:nvSpPr>
              <p:spPr>
                <a:xfrm>
                  <a:off x="3394713" y="4563565"/>
                  <a:ext cx="203581" cy="215444"/>
                </a:xfrm>
                <a:prstGeom prst="rect">
                  <a:avLst/>
                </a:prstGeom>
                <a:blipFill>
                  <a:blip r:embed="rId11"/>
                  <a:stretch>
                    <a:fillRect l="-24242" t="-5556" r="-21212"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9" name="CuadroTexto 58"/>
                <p:cNvSpPr txBox="1"/>
                <p:nvPr/>
              </p:nvSpPr>
              <p:spPr>
                <a:xfrm>
                  <a:off x="3428393" y="3936534"/>
                  <a:ext cx="1614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𝑃</m:t>
                        </m:r>
                      </m:oMath>
                    </m:oMathPara>
                  </a14:m>
                  <a:endParaRPr lang="es-ES" sz="1400" dirty="0"/>
                </a:p>
              </p:txBody>
            </p:sp>
          </mc:Choice>
          <mc:Fallback xmlns="">
            <p:sp>
              <p:nvSpPr>
                <p:cNvPr id="59" name="CuadroTexto 58"/>
                <p:cNvSpPr txBox="1">
                  <a:spLocks noRot="1" noChangeAspect="1" noMove="1" noResize="1" noEditPoints="1" noAdjustHandles="1" noChangeArrowheads="1" noChangeShapeType="1" noTextEdit="1"/>
                </p:cNvSpPr>
                <p:nvPr/>
              </p:nvSpPr>
              <p:spPr>
                <a:xfrm>
                  <a:off x="3428393" y="3936534"/>
                  <a:ext cx="161454" cy="215444"/>
                </a:xfrm>
                <a:prstGeom prst="rect">
                  <a:avLst/>
                </a:prstGeom>
                <a:blipFill>
                  <a:blip r:embed="rId2"/>
                  <a:stretch>
                    <a:fillRect l="-22222" r="-18519"/>
                  </a:stretch>
                </a:blipFill>
              </p:spPr>
              <p:txBody>
                <a:bodyPr/>
                <a:lstStyle/>
                <a:p>
                  <a:r>
                    <a:rPr lang="es-ES">
                      <a:noFill/>
                    </a:rPr>
                    <a:t> </a:t>
                  </a:r>
                </a:p>
              </p:txBody>
            </p:sp>
          </mc:Fallback>
        </mc:AlternateContent>
        <p:cxnSp>
          <p:nvCxnSpPr>
            <p:cNvPr id="60" name="Conector recto 59"/>
            <p:cNvCxnSpPr/>
            <p:nvPr/>
          </p:nvCxnSpPr>
          <p:spPr>
            <a:xfrm rot="5400000">
              <a:off x="3201400" y="4305522"/>
              <a:ext cx="0" cy="32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rot="5400000">
              <a:off x="3039400" y="3808200"/>
              <a:ext cx="0" cy="612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flipH="1">
              <a:off x="3128963" y="4467522"/>
              <a:ext cx="0" cy="393223"/>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flipH="1">
              <a:off x="2800351" y="4110298"/>
              <a:ext cx="0" cy="73800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CuadroTexto 63"/>
                <p:cNvSpPr txBox="1"/>
                <p:nvPr/>
              </p:nvSpPr>
              <p:spPr>
                <a:xfrm>
                  <a:off x="2946489" y="4555769"/>
                  <a:ext cx="17633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S" sz="1400" dirty="0"/>
                </a:p>
              </p:txBody>
            </p:sp>
          </mc:Choice>
          <mc:Fallback xmlns="">
            <p:sp>
              <p:nvSpPr>
                <p:cNvPr id="64" name="CuadroTexto 63"/>
                <p:cNvSpPr txBox="1">
                  <a:spLocks noRot="1" noChangeAspect="1" noMove="1" noResize="1" noEditPoints="1" noAdjustHandles="1" noChangeArrowheads="1" noChangeShapeType="1" noTextEdit="1"/>
                </p:cNvSpPr>
                <p:nvPr/>
              </p:nvSpPr>
              <p:spPr>
                <a:xfrm>
                  <a:off x="2946489" y="4555769"/>
                  <a:ext cx="176330" cy="215444"/>
                </a:xfrm>
                <a:prstGeom prst="rect">
                  <a:avLst/>
                </a:prstGeom>
                <a:blipFill>
                  <a:blip r:embed="rId12"/>
                  <a:stretch>
                    <a:fillRect l="-24138" t="-5714" r="-24138" b="-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5" name="CuadroTexto 64"/>
                <p:cNvSpPr txBox="1"/>
                <p:nvPr/>
              </p:nvSpPr>
              <p:spPr>
                <a:xfrm>
                  <a:off x="2606820" y="4389628"/>
                  <a:ext cx="1334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𝑠</m:t>
                        </m:r>
                      </m:oMath>
                    </m:oMathPara>
                  </a14:m>
                  <a:endParaRPr lang="es-ES" sz="1400" dirty="0"/>
                </a:p>
              </p:txBody>
            </p:sp>
          </mc:Choice>
          <mc:Fallback xmlns="">
            <p:sp>
              <p:nvSpPr>
                <p:cNvPr id="65" name="CuadroTexto 64"/>
                <p:cNvSpPr txBox="1">
                  <a:spLocks noRot="1" noChangeAspect="1" noMove="1" noResize="1" noEditPoints="1" noAdjustHandles="1" noChangeArrowheads="1" noChangeShapeType="1" noTextEdit="1"/>
                </p:cNvSpPr>
                <p:nvPr/>
              </p:nvSpPr>
              <p:spPr>
                <a:xfrm>
                  <a:off x="2606820" y="4389628"/>
                  <a:ext cx="133498" cy="215444"/>
                </a:xfrm>
                <a:prstGeom prst="rect">
                  <a:avLst/>
                </a:prstGeom>
                <a:blipFill>
                  <a:blip r:embed="rId13"/>
                  <a:stretch>
                    <a:fillRect l="-13636" r="-136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CuadroTexto 65"/>
                <p:cNvSpPr txBox="1"/>
                <p:nvPr/>
              </p:nvSpPr>
              <p:spPr>
                <a:xfrm>
                  <a:off x="6246791" y="4914925"/>
                  <a:ext cx="1955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𝑛</m:t>
                        </m:r>
                        <m:r>
                          <a:rPr lang="es-ES" sz="1400" b="0" i="1" smtClean="0">
                            <a:latin typeface="Cambria Math" panose="02040503050406030204" pitchFamily="18" charset="0"/>
                          </a:rPr>
                          <m:t>′</m:t>
                        </m:r>
                      </m:oMath>
                    </m:oMathPara>
                  </a14:m>
                  <a:endParaRPr lang="es-ES" sz="1400" dirty="0"/>
                </a:p>
              </p:txBody>
            </p:sp>
          </mc:Choice>
          <mc:Fallback xmlns="">
            <p:sp>
              <p:nvSpPr>
                <p:cNvPr id="66" name="CuadroTexto 65"/>
                <p:cNvSpPr txBox="1">
                  <a:spLocks noRot="1" noChangeAspect="1" noMove="1" noResize="1" noEditPoints="1" noAdjustHandles="1" noChangeArrowheads="1" noChangeShapeType="1" noTextEdit="1"/>
                </p:cNvSpPr>
                <p:nvPr/>
              </p:nvSpPr>
              <p:spPr>
                <a:xfrm>
                  <a:off x="6246791" y="4914925"/>
                  <a:ext cx="195566" cy="215444"/>
                </a:xfrm>
                <a:prstGeom prst="rect">
                  <a:avLst/>
                </a:prstGeom>
                <a:blipFill>
                  <a:blip r:embed="rId14"/>
                  <a:stretch>
                    <a:fillRect l="-9091" t="-5714" r="-21212" b="-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7" name="CuadroTexto 66"/>
                <p:cNvSpPr txBox="1"/>
                <p:nvPr/>
              </p:nvSpPr>
              <p:spPr>
                <a:xfrm>
                  <a:off x="1781812" y="4914925"/>
                  <a:ext cx="3806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𝑎𝑖𝑟𝑒</m:t>
                        </m:r>
                      </m:oMath>
                    </m:oMathPara>
                  </a14:m>
                  <a:endParaRPr lang="es-ES" sz="1400" dirty="0"/>
                </a:p>
              </p:txBody>
            </p:sp>
          </mc:Choice>
          <mc:Fallback xmlns="">
            <p:sp>
              <p:nvSpPr>
                <p:cNvPr id="67" name="CuadroTexto 66"/>
                <p:cNvSpPr txBox="1">
                  <a:spLocks noRot="1" noChangeAspect="1" noMove="1" noResize="1" noEditPoints="1" noAdjustHandles="1" noChangeArrowheads="1" noChangeShapeType="1" noTextEdit="1"/>
                </p:cNvSpPr>
                <p:nvPr/>
              </p:nvSpPr>
              <p:spPr>
                <a:xfrm>
                  <a:off x="1781812" y="4914925"/>
                  <a:ext cx="380682" cy="215444"/>
                </a:xfrm>
                <a:prstGeom prst="rect">
                  <a:avLst/>
                </a:prstGeom>
                <a:blipFill>
                  <a:blip r:embed="rId7"/>
                  <a:stretch>
                    <a:fillRect l="-9677" r="-9677" b="-28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8" name="CuadroTexto 67"/>
                <p:cNvSpPr txBox="1"/>
                <p:nvPr/>
              </p:nvSpPr>
              <p:spPr>
                <a:xfrm>
                  <a:off x="1781812" y="4530962"/>
                  <a:ext cx="46281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𝑎𝑔𝑢𝑎</m:t>
                        </m:r>
                      </m:oMath>
                    </m:oMathPara>
                  </a14:m>
                  <a:endParaRPr lang="es-ES" sz="1400" dirty="0"/>
                </a:p>
              </p:txBody>
            </p:sp>
          </mc:Choice>
          <mc:Fallback xmlns="">
            <p:sp>
              <p:nvSpPr>
                <p:cNvPr id="68" name="CuadroTexto 67"/>
                <p:cNvSpPr txBox="1">
                  <a:spLocks noRot="1" noChangeAspect="1" noMove="1" noResize="1" noEditPoints="1" noAdjustHandles="1" noChangeArrowheads="1" noChangeShapeType="1" noTextEdit="1"/>
                </p:cNvSpPr>
                <p:nvPr/>
              </p:nvSpPr>
              <p:spPr>
                <a:xfrm>
                  <a:off x="1781812" y="4530962"/>
                  <a:ext cx="462819" cy="215444"/>
                </a:xfrm>
                <a:prstGeom prst="rect">
                  <a:avLst/>
                </a:prstGeom>
                <a:blipFill>
                  <a:blip r:embed="rId8"/>
                  <a:stretch>
                    <a:fillRect l="-7895" r="-7895"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9" name="CuadroTexto 68"/>
                <p:cNvSpPr txBox="1"/>
                <p:nvPr/>
              </p:nvSpPr>
              <p:spPr>
                <a:xfrm>
                  <a:off x="6213512" y="4439294"/>
                  <a:ext cx="15215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𝑛</m:t>
                        </m:r>
                      </m:oMath>
                    </m:oMathPara>
                  </a14:m>
                  <a:endParaRPr lang="es-ES" sz="1400" dirty="0"/>
                </a:p>
              </p:txBody>
            </p:sp>
          </mc:Choice>
          <mc:Fallback xmlns="">
            <p:sp>
              <p:nvSpPr>
                <p:cNvPr id="69" name="CuadroTexto 68"/>
                <p:cNvSpPr txBox="1">
                  <a:spLocks noRot="1" noChangeAspect="1" noMove="1" noResize="1" noEditPoints="1" noAdjustHandles="1" noChangeArrowheads="1" noChangeShapeType="1" noTextEdit="1"/>
                </p:cNvSpPr>
                <p:nvPr/>
              </p:nvSpPr>
              <p:spPr>
                <a:xfrm>
                  <a:off x="6213512" y="4439294"/>
                  <a:ext cx="152157" cy="215444"/>
                </a:xfrm>
                <a:prstGeom prst="rect">
                  <a:avLst/>
                </a:prstGeom>
                <a:blipFill>
                  <a:blip r:embed="rId6"/>
                  <a:stretch>
                    <a:fillRect l="-12000" r="-16000"/>
                  </a:stretch>
                </a:blipFill>
              </p:spPr>
              <p:txBody>
                <a:bodyPr/>
                <a:lstStyle/>
                <a:p>
                  <a:r>
                    <a:rPr lang="es-ES">
                      <a:noFill/>
                    </a:rPr>
                    <a:t> </a:t>
                  </a:r>
                </a:p>
              </p:txBody>
            </p:sp>
          </mc:Fallback>
        </mc:AlternateContent>
        <p:pic>
          <p:nvPicPr>
            <p:cNvPr id="47" name="Imagen 46"/>
            <p:cNvPicPr>
              <a:picLocks noChangeAspect="1"/>
            </p:cNvPicPr>
            <p:nvPr/>
          </p:nvPicPr>
          <p:blipFill rotWithShape="1">
            <a:blip r:embed="rId10">
              <a:clrChange>
                <a:clrFrom>
                  <a:srgbClr val="E6F3FF"/>
                </a:clrFrom>
                <a:clrTo>
                  <a:srgbClr val="E6F3FF">
                    <a:alpha val="0"/>
                  </a:srgbClr>
                </a:clrTo>
              </a:clrChange>
              <a:extLst>
                <a:ext uri="{28A0092B-C50C-407E-A947-70E740481C1C}">
                  <a14:useLocalDpi xmlns:a14="http://schemas.microsoft.com/office/drawing/2010/main" val="0"/>
                </a:ext>
              </a:extLst>
            </a:blip>
            <a:srcRect l="63356" t="76503" r="29718" b="10670"/>
            <a:stretch/>
          </p:blipFill>
          <p:spPr>
            <a:xfrm>
              <a:off x="5575559" y="5022647"/>
              <a:ext cx="406400" cy="304800"/>
            </a:xfrm>
            <a:prstGeom prst="rect">
              <a:avLst/>
            </a:prstGeom>
          </p:spPr>
        </p:pic>
      </p:grpSp>
      <p:sp>
        <p:nvSpPr>
          <p:cNvPr id="72" name="Rectángulo 71"/>
          <p:cNvSpPr/>
          <p:nvPr/>
        </p:nvSpPr>
        <p:spPr>
          <a:xfrm>
            <a:off x="5641693" y="1314842"/>
            <a:ext cx="3184852" cy="4031873"/>
          </a:xfrm>
          <a:prstGeom prst="rect">
            <a:avLst/>
          </a:prstGeom>
        </p:spPr>
        <p:txBody>
          <a:bodyPr wrap="square">
            <a:spAutoFit/>
          </a:bodyPr>
          <a:lstStyle/>
          <a:p>
            <a:pPr algn="just"/>
            <a:r>
              <a:rPr lang="es-ES" sz="1600" dirty="0" smtClean="0"/>
              <a:t>Observa </a:t>
            </a:r>
            <a:r>
              <a:rPr lang="es-ES" sz="1600" dirty="0"/>
              <a:t>como el objeto y su imagen están siempre en el mismo lado. Observa, también, como la </a:t>
            </a:r>
            <a:r>
              <a:rPr lang="es-ES" sz="1600" b="1" dirty="0"/>
              <a:t>profundidad</a:t>
            </a:r>
            <a:r>
              <a:rPr lang="es-ES" sz="1600" dirty="0"/>
              <a:t> aparente del objeto varía, ya que el ojo sitúa su posición prolongando en </a:t>
            </a:r>
            <a:r>
              <a:rPr lang="es-ES" sz="1600" dirty="0" smtClean="0"/>
              <a:t>línea </a:t>
            </a:r>
            <a:r>
              <a:rPr lang="es-ES" sz="1600" dirty="0"/>
              <a:t>recta, hacia atrás, los rayos que le llegan del mismo</a:t>
            </a:r>
            <a:r>
              <a:rPr lang="es-ES" sz="1600" dirty="0" smtClean="0"/>
              <a:t>.</a:t>
            </a:r>
          </a:p>
          <a:p>
            <a:pPr algn="just"/>
            <a:r>
              <a:rPr lang="es-ES" sz="1600" dirty="0" smtClean="0"/>
              <a:t> </a:t>
            </a:r>
          </a:p>
          <a:p>
            <a:pPr algn="just"/>
            <a:r>
              <a:rPr lang="es-ES" sz="1600" dirty="0" smtClean="0"/>
              <a:t>En </a:t>
            </a:r>
            <a:r>
              <a:rPr lang="es-ES" sz="1600" dirty="0"/>
              <a:t>la imagen superior n'&gt;n, y el objeto parece estar más lejos de lo que realmente está</a:t>
            </a:r>
            <a:r>
              <a:rPr lang="es-ES" sz="1600" dirty="0" smtClean="0"/>
              <a:t>.</a:t>
            </a:r>
          </a:p>
          <a:p>
            <a:pPr algn="just"/>
            <a:endParaRPr lang="es-ES" sz="1600" dirty="0" smtClean="0"/>
          </a:p>
          <a:p>
            <a:pPr algn="just"/>
            <a:r>
              <a:rPr lang="es-ES" sz="1600" dirty="0" smtClean="0"/>
              <a:t>En </a:t>
            </a:r>
            <a:r>
              <a:rPr lang="es-ES" sz="1600" dirty="0"/>
              <a:t>la inferior, n'&lt;n, y el objeto parece estar más cerca de lo que realmente está.</a:t>
            </a:r>
          </a:p>
        </p:txBody>
      </p:sp>
      <p:sp>
        <p:nvSpPr>
          <p:cNvPr id="73" name="Rectángulo 72"/>
          <p:cNvSpPr/>
          <p:nvPr/>
        </p:nvSpPr>
        <p:spPr>
          <a:xfrm>
            <a:off x="5641693" y="5520181"/>
            <a:ext cx="3184852" cy="584775"/>
          </a:xfrm>
          <a:prstGeom prst="rect">
            <a:avLst/>
          </a:prstGeom>
        </p:spPr>
        <p:txBody>
          <a:bodyPr wrap="square">
            <a:spAutoFit/>
          </a:bodyPr>
          <a:lstStyle/>
          <a:p>
            <a:pPr algn="just"/>
            <a:r>
              <a:rPr lang="es-ES" sz="1600" i="1" dirty="0" smtClean="0">
                <a:solidFill>
                  <a:srgbClr val="0099FF"/>
                </a:solidFill>
              </a:rPr>
              <a:t>Los </a:t>
            </a:r>
            <a:r>
              <a:rPr lang="es-ES" sz="1600" i="1" dirty="0">
                <a:solidFill>
                  <a:srgbClr val="0099FF"/>
                </a:solidFill>
              </a:rPr>
              <a:t>objetos se ven más cercanos cuando están bajo agua.</a:t>
            </a:r>
          </a:p>
        </p:txBody>
      </p:sp>
    </p:spTree>
    <p:extLst>
      <p:ext uri="{BB962C8B-B14F-4D97-AF65-F5344CB8AC3E}">
        <p14:creationId xmlns:p14="http://schemas.microsoft.com/office/powerpoint/2010/main" val="1556178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El dioptrio plano</a:t>
            </a:r>
            <a:endParaRPr lang="es-ES" sz="1600" b="1" dirty="0">
              <a:solidFill>
                <a:schemeClr val="bg1"/>
              </a:solidFill>
            </a:endParaRPr>
          </a:p>
        </p:txBody>
      </p:sp>
      <p:sp>
        <p:nvSpPr>
          <p:cNvPr id="70" name="CuadroTexto 69"/>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5.2. Focos. Aumento lateral</a:t>
            </a:r>
            <a:endParaRPr lang="es-ES" b="1" dirty="0">
              <a:solidFill>
                <a:srgbClr val="002060"/>
              </a:solidFill>
            </a:endParaRPr>
          </a:p>
        </p:txBody>
      </p:sp>
      <p:sp>
        <p:nvSpPr>
          <p:cNvPr id="74" name="CuadroTexto 73"/>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Focos</a:t>
            </a:r>
            <a:endParaRPr lang="es-ES" dirty="0">
              <a:solidFill>
                <a:srgbClr val="00B0F0"/>
              </a:solidFill>
            </a:endParaRPr>
          </a:p>
        </p:txBody>
      </p:sp>
      <p:sp>
        <p:nvSpPr>
          <p:cNvPr id="4" name="Rectángulo 3"/>
          <p:cNvSpPr/>
          <p:nvPr/>
        </p:nvSpPr>
        <p:spPr>
          <a:xfrm>
            <a:off x="539917" y="1757546"/>
            <a:ext cx="8210383" cy="1323439"/>
          </a:xfrm>
          <a:prstGeom prst="rect">
            <a:avLst/>
          </a:prstGeom>
        </p:spPr>
        <p:txBody>
          <a:bodyPr wrap="square">
            <a:spAutoFit/>
          </a:bodyPr>
          <a:lstStyle/>
          <a:p>
            <a:pPr algn="just"/>
            <a:r>
              <a:rPr lang="es-ES" sz="1600" dirty="0"/>
              <a:t>En el dioptrio plano los </a:t>
            </a:r>
            <a:r>
              <a:rPr lang="es-ES" sz="1600" i="1" dirty="0">
                <a:solidFill>
                  <a:srgbClr val="0099FF"/>
                </a:solidFill>
              </a:rPr>
              <a:t>focos</a:t>
            </a:r>
            <a:r>
              <a:rPr lang="es-ES" sz="1600" dirty="0"/>
              <a:t> objeto </a:t>
            </a:r>
            <a:r>
              <a:rPr lang="es-ES" sz="1600" dirty="0" smtClean="0"/>
              <a:t>(</a:t>
            </a:r>
            <a:r>
              <a:rPr lang="es-ES" sz="1600" i="1" dirty="0" smtClean="0">
                <a:solidFill>
                  <a:srgbClr val="0099FF"/>
                </a:solidFill>
              </a:rPr>
              <a:t>F</a:t>
            </a:r>
            <a:r>
              <a:rPr lang="es-ES" sz="1600" dirty="0" smtClean="0"/>
              <a:t>) </a:t>
            </a:r>
            <a:r>
              <a:rPr lang="es-ES" sz="1600" dirty="0"/>
              <a:t>e imagen </a:t>
            </a:r>
            <a:r>
              <a:rPr lang="es-ES" sz="1600" dirty="0" smtClean="0"/>
              <a:t>(</a:t>
            </a:r>
            <a:r>
              <a:rPr lang="es-ES" sz="1600" i="1" dirty="0" smtClean="0">
                <a:solidFill>
                  <a:srgbClr val="0099FF"/>
                </a:solidFill>
              </a:rPr>
              <a:t>F'</a:t>
            </a:r>
            <a:r>
              <a:rPr lang="es-ES" sz="1600" dirty="0" smtClean="0"/>
              <a:t>) </a:t>
            </a:r>
            <a:r>
              <a:rPr lang="es-ES" sz="1600" dirty="0"/>
              <a:t>se sitúan en el infinito, ya que cualquier rayo que incida paralelo al eje óptico, continuará paralelo al eje óptico tras la refracción. </a:t>
            </a:r>
            <a:endParaRPr lang="es-ES" sz="1600" dirty="0" smtClean="0"/>
          </a:p>
          <a:p>
            <a:pPr algn="just"/>
            <a:endParaRPr lang="es-ES" sz="1600" dirty="0"/>
          </a:p>
          <a:p>
            <a:pPr algn="just"/>
            <a:r>
              <a:rPr lang="es-ES" sz="1600" dirty="0" smtClean="0"/>
              <a:t>Partiendo de la posición de los focos en el dioptrio esférico:</a:t>
            </a:r>
            <a:endParaRPr lang="es-ES" sz="1600" dirty="0"/>
          </a:p>
        </p:txBody>
      </p:sp>
      <mc:AlternateContent xmlns:mc="http://schemas.openxmlformats.org/markup-compatibility/2006" xmlns:a14="http://schemas.microsoft.com/office/drawing/2010/main">
        <mc:Choice Requires="a14">
          <p:sp>
            <p:nvSpPr>
              <p:cNvPr id="75" name="CuadroTexto 74"/>
              <p:cNvSpPr txBox="1"/>
              <p:nvPr/>
            </p:nvSpPr>
            <p:spPr>
              <a:xfrm>
                <a:off x="1251117" y="3182077"/>
                <a:ext cx="2838284"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ea typeface="Cambria Math" panose="02040503050406030204" pitchFamily="18" charset="0"/>
                        </a:rPr>
                        <m:t>𝒇</m:t>
                      </m:r>
                      <m:r>
                        <a:rPr lang="es-ES" sz="1600" b="0" i="1" smtClean="0">
                          <a:latin typeface="Cambria Math" panose="02040503050406030204" pitchFamily="18" charset="0"/>
                          <a:ea typeface="Cambria Math" panose="02040503050406030204" pitchFamily="18" charset="0"/>
                        </a:rPr>
                        <m:t>=−</m:t>
                      </m:r>
                      <m:f>
                        <m:fPr>
                          <m:ctrlPr>
                            <a:rPr lang="es-ES" sz="160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𝑛𝑅</m:t>
                          </m:r>
                        </m:num>
                        <m:den>
                          <m:sSup>
                            <m:sSupPr>
                              <m:ctrlPr>
                                <a:rPr lang="es-ES" sz="160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m:t>
                          </m:r>
                        </m:num>
                        <m:den>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m:t>
                      </m:r>
                    </m:oMath>
                  </m:oMathPara>
                </a14:m>
                <a:endParaRPr lang="es-ES" sz="1600" b="1" dirty="0"/>
              </a:p>
            </p:txBody>
          </p:sp>
        </mc:Choice>
        <mc:Fallback xmlns="">
          <p:sp>
            <p:nvSpPr>
              <p:cNvPr id="75" name="CuadroTexto 74"/>
              <p:cNvSpPr txBox="1">
                <a:spLocks noRot="1" noChangeAspect="1" noMove="1" noResize="1" noEditPoints="1" noAdjustHandles="1" noChangeArrowheads="1" noChangeShapeType="1" noTextEdit="1"/>
              </p:cNvSpPr>
              <p:nvPr/>
            </p:nvSpPr>
            <p:spPr>
              <a:xfrm>
                <a:off x="1251117" y="3182077"/>
                <a:ext cx="2838284" cy="461024"/>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6" name="CuadroTexto 75"/>
              <p:cNvSpPr txBox="1"/>
              <p:nvPr/>
            </p:nvSpPr>
            <p:spPr>
              <a:xfrm>
                <a:off x="4563089" y="3165898"/>
                <a:ext cx="2482683" cy="4838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𝒇</m:t>
                          </m:r>
                        </m:e>
                        <m:sup>
                          <m:r>
                            <a:rPr lang="es-ES" sz="1600" b="1"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f>
                        <m:fPr>
                          <m:ctrlPr>
                            <a:rPr lang="es-ES" sz="1600" i="1" smtClean="0">
                              <a:latin typeface="Cambria Math" panose="02040503050406030204" pitchFamily="18" charset="0"/>
                              <a:ea typeface="Cambria Math" panose="02040503050406030204" pitchFamily="18" charset="0"/>
                            </a:rPr>
                          </m:ctrlPr>
                        </m:fPr>
                        <m:num>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𝑅</m:t>
                          </m:r>
                        </m:num>
                        <m:den>
                          <m:sSup>
                            <m:sSupPr>
                              <m:ctrlPr>
                                <a:rPr lang="es-ES" sz="160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num>
                        <m:den>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76" name="CuadroTexto 75"/>
              <p:cNvSpPr txBox="1">
                <a:spLocks noRot="1" noChangeAspect="1" noMove="1" noResize="1" noEditPoints="1" noAdjustHandles="1" noChangeArrowheads="1" noChangeShapeType="1" noTextEdit="1"/>
              </p:cNvSpPr>
              <p:nvPr/>
            </p:nvSpPr>
            <p:spPr>
              <a:xfrm>
                <a:off x="4563089" y="3165898"/>
                <a:ext cx="2482683" cy="483850"/>
              </a:xfrm>
              <a:prstGeom prst="rect">
                <a:avLst/>
              </a:prstGeom>
              <a:blipFill>
                <a:blip r:embed="rId3"/>
                <a:stretch>
                  <a:fillRect/>
                </a:stretch>
              </a:blipFill>
            </p:spPr>
            <p:txBody>
              <a:bodyPr/>
              <a:lstStyle/>
              <a:p>
                <a:r>
                  <a:rPr lang="es-ES">
                    <a:noFill/>
                  </a:rPr>
                  <a:t> </a:t>
                </a:r>
              </a:p>
            </p:txBody>
          </p:sp>
        </mc:Fallback>
      </mc:AlternateContent>
      <p:sp>
        <p:nvSpPr>
          <p:cNvPr id="77" name="CuadroTexto 76"/>
          <p:cNvSpPr txBox="1"/>
          <p:nvPr/>
        </p:nvSpPr>
        <p:spPr>
          <a:xfrm>
            <a:off x="356996" y="39409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Aumento lateral</a:t>
            </a:r>
            <a:endParaRPr lang="es-ES" dirty="0">
              <a:solidFill>
                <a:srgbClr val="00B0F0"/>
              </a:solidFill>
            </a:endParaRPr>
          </a:p>
        </p:txBody>
      </p:sp>
      <p:sp>
        <p:nvSpPr>
          <p:cNvPr id="6" name="Rectángulo 5"/>
          <p:cNvSpPr/>
          <p:nvPr/>
        </p:nvSpPr>
        <p:spPr>
          <a:xfrm>
            <a:off x="539917" y="4354976"/>
            <a:ext cx="8229266" cy="584775"/>
          </a:xfrm>
          <a:prstGeom prst="rect">
            <a:avLst/>
          </a:prstGeom>
        </p:spPr>
        <p:txBody>
          <a:bodyPr wrap="square">
            <a:spAutoFit/>
          </a:bodyPr>
          <a:lstStyle/>
          <a:p>
            <a:pPr algn="just"/>
            <a:r>
              <a:rPr lang="es-ES" sz="1600" dirty="0"/>
              <a:t>Usaremos la expresión del aumento lateral del dioptrio esférico y la propia ecuación fundamental del </a:t>
            </a:r>
            <a:r>
              <a:rPr lang="es-ES" sz="1600" dirty="0" smtClean="0"/>
              <a:t>dioptrio </a:t>
            </a:r>
            <a:r>
              <a:rPr lang="es-ES" sz="1600" dirty="0"/>
              <a:t>plano:</a:t>
            </a:r>
          </a:p>
        </p:txBody>
      </p:sp>
      <mc:AlternateContent xmlns:mc="http://schemas.openxmlformats.org/markup-compatibility/2006" xmlns:a14="http://schemas.microsoft.com/office/drawing/2010/main">
        <mc:Choice Requires="a14">
          <p:sp>
            <p:nvSpPr>
              <p:cNvPr id="78" name="CuadroTexto 77"/>
              <p:cNvSpPr txBox="1"/>
              <p:nvPr/>
            </p:nvSpPr>
            <p:spPr>
              <a:xfrm>
                <a:off x="1924399" y="5116896"/>
                <a:ext cx="1485278" cy="523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𝐿</m:t>
                          </m:r>
                        </m:sub>
                      </m:sSub>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𝑦</m:t>
                          </m:r>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𝑛𝑠</m:t>
                          </m:r>
                          <m:r>
                            <a:rPr lang="es-ES" sz="1600" b="0" i="1" smtClean="0">
                              <a:latin typeface="Cambria Math" panose="02040503050406030204" pitchFamily="18" charset="0"/>
                            </a:rPr>
                            <m:t>′</m:t>
                          </m:r>
                        </m:num>
                        <m:den>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𝑠</m:t>
                          </m:r>
                        </m:den>
                      </m:f>
                      <m:r>
                        <a:rPr lang="es-ES" sz="1600" b="0" i="1" smtClean="0">
                          <a:latin typeface="Cambria Math" panose="02040503050406030204" pitchFamily="18" charset="0"/>
                        </a:rPr>
                        <m:t>   ;</m:t>
                      </m:r>
                    </m:oMath>
                  </m:oMathPara>
                </a14:m>
                <a:endParaRPr lang="es-ES" sz="1600" dirty="0"/>
              </a:p>
            </p:txBody>
          </p:sp>
        </mc:Choice>
        <mc:Fallback xmlns="">
          <p:sp>
            <p:nvSpPr>
              <p:cNvPr id="78" name="CuadroTexto 77"/>
              <p:cNvSpPr txBox="1">
                <a:spLocks noRot="1" noChangeAspect="1" noMove="1" noResize="1" noEditPoints="1" noAdjustHandles="1" noChangeArrowheads="1" noChangeShapeType="1" noTextEdit="1"/>
              </p:cNvSpPr>
              <p:nvPr/>
            </p:nvSpPr>
            <p:spPr>
              <a:xfrm>
                <a:off x="1924399" y="5116896"/>
                <a:ext cx="1485278" cy="523413"/>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409677" y="5078796"/>
                <a:ext cx="3313599" cy="5693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p>
                            <m:sSupPr>
                              <m:ctrlPr>
                                <a:rPr lang="es-ES" sz="1600" i="1">
                                  <a:latin typeface="Cambria Math" panose="02040503050406030204" pitchFamily="18" charset="0"/>
                                </a:rPr>
                              </m:ctrlPr>
                            </m:sSupPr>
                            <m:e>
                              <m:r>
                                <a:rPr lang="es-ES" sz="1600" b="0" i="1">
                                  <a:latin typeface="Cambria Math" panose="02040503050406030204" pitchFamily="18" charset="0"/>
                                </a:rPr>
                                <m:t>𝑛</m:t>
                              </m:r>
                            </m:e>
                            <m:sup>
                              <m:r>
                                <a:rPr lang="es-ES" sz="1600" b="0" i="1">
                                  <a:latin typeface="Cambria Math" panose="02040503050406030204" pitchFamily="18" charset="0"/>
                                </a:rPr>
                                <m:t>′</m:t>
                              </m:r>
                            </m:sup>
                          </m:sSup>
                        </m:num>
                        <m:den>
                          <m:sSup>
                            <m:sSupPr>
                              <m:ctrlPr>
                                <a:rPr lang="es-ES" sz="1600" i="1">
                                  <a:latin typeface="Cambria Math" panose="02040503050406030204" pitchFamily="18" charset="0"/>
                                </a:rPr>
                              </m:ctrlPr>
                            </m:sSupPr>
                            <m:e>
                              <m:r>
                                <a:rPr lang="es-ES" sz="1600" b="0" i="1">
                                  <a:latin typeface="Cambria Math" panose="02040503050406030204" pitchFamily="18" charset="0"/>
                                </a:rPr>
                                <m:t>𝑠</m:t>
                              </m:r>
                            </m:e>
                            <m:sup>
                              <m:r>
                                <a:rPr lang="es-ES" sz="1600" b="0" i="1">
                                  <a:latin typeface="Cambria Math" panose="02040503050406030204" pitchFamily="18" charset="0"/>
                                </a:rPr>
                                <m:t>′</m:t>
                              </m:r>
                            </m:sup>
                          </m:sSup>
                        </m:den>
                      </m:f>
                      <m:r>
                        <a:rPr lang="es-ES" sz="1600" b="0" i="1">
                          <a:latin typeface="Cambria Math" panose="02040503050406030204" pitchFamily="18" charset="0"/>
                        </a:rPr>
                        <m:t>=</m:t>
                      </m:r>
                      <m:f>
                        <m:fPr>
                          <m:ctrlPr>
                            <a:rPr lang="es-ES" sz="1600" i="1">
                              <a:latin typeface="Cambria Math" panose="02040503050406030204" pitchFamily="18" charset="0"/>
                            </a:rPr>
                          </m:ctrlPr>
                        </m:fPr>
                        <m:num>
                          <m:r>
                            <a:rPr lang="es-ES" sz="1600" b="0" i="1">
                              <a:latin typeface="Cambria Math" panose="02040503050406030204" pitchFamily="18" charset="0"/>
                            </a:rPr>
                            <m:t>𝑛</m:t>
                          </m:r>
                        </m:num>
                        <m:den>
                          <m:r>
                            <a:rPr lang="es-ES" sz="1600" b="0" i="1">
                              <a:latin typeface="Cambria Math" panose="02040503050406030204" pitchFamily="18" charset="0"/>
                            </a:rPr>
                            <m:t>𝑠</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𝑠</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    →</m:t>
                      </m:r>
                      <m:sSub>
                        <m:sSubPr>
                          <m:ctrlPr>
                            <a:rPr lang="es-ES" sz="1600" b="1" i="1">
                              <a:latin typeface="Cambria Math" panose="02040503050406030204" pitchFamily="18" charset="0"/>
                            </a:rPr>
                          </m:ctrlPr>
                        </m:sSubPr>
                        <m:e>
                          <m:r>
                            <a:rPr lang="es-ES" sz="1600" b="1" i="1">
                              <a:latin typeface="Cambria Math" panose="02040503050406030204" pitchFamily="18" charset="0"/>
                            </a:rPr>
                            <m:t>𝑨</m:t>
                          </m:r>
                        </m:e>
                        <m:sub>
                          <m:r>
                            <a:rPr lang="es-ES" sz="1600" b="1" i="1">
                              <a:latin typeface="Cambria Math" panose="02040503050406030204" pitchFamily="18" charset="0"/>
                            </a:rPr>
                            <m:t>𝑳</m:t>
                          </m:r>
                        </m:sub>
                      </m:sSub>
                      <m:r>
                        <a:rPr lang="es-ES" sz="1600" b="1" i="1" smtClean="0">
                          <a:latin typeface="Cambria Math" panose="02040503050406030204" pitchFamily="18" charset="0"/>
                        </a:rPr>
                        <m:t>=</m:t>
                      </m:r>
                      <m:r>
                        <a:rPr lang="es-ES" sz="1600" b="1" i="1" smtClean="0">
                          <a:latin typeface="Cambria Math" panose="02040503050406030204" pitchFamily="18" charset="0"/>
                        </a:rPr>
                        <m:t>𝟏</m:t>
                      </m:r>
                    </m:oMath>
                  </m:oMathPara>
                </a14:m>
                <a:endParaRPr lang="es-ES" sz="1600" b="1" dirty="0"/>
              </a:p>
            </p:txBody>
          </p:sp>
        </mc:Choice>
        <mc:Fallback xmlns="">
          <p:sp>
            <p:nvSpPr>
              <p:cNvPr id="7" name="Rectángulo 6"/>
              <p:cNvSpPr>
                <a:spLocks noRot="1" noChangeAspect="1" noMove="1" noResize="1" noEditPoints="1" noAdjustHandles="1" noChangeArrowheads="1" noChangeShapeType="1" noTextEdit="1"/>
              </p:cNvSpPr>
              <p:nvPr/>
            </p:nvSpPr>
            <p:spPr>
              <a:xfrm>
                <a:off x="3409677" y="5078796"/>
                <a:ext cx="3313599" cy="569323"/>
              </a:xfrm>
              <a:prstGeom prst="rect">
                <a:avLst/>
              </a:prstGeom>
              <a:blipFill>
                <a:blip r:embed="rId5"/>
                <a:stretch>
                  <a:fillRect/>
                </a:stretch>
              </a:blipFill>
            </p:spPr>
            <p:txBody>
              <a:bodyPr/>
              <a:lstStyle/>
              <a:p>
                <a:r>
                  <a:rPr lang="es-ES">
                    <a:noFill/>
                  </a:rPr>
                  <a:t> </a:t>
                </a:r>
              </a:p>
            </p:txBody>
          </p:sp>
        </mc:Fallback>
      </mc:AlternateContent>
      <p:sp>
        <p:nvSpPr>
          <p:cNvPr id="8" name="Rectángulo 7"/>
          <p:cNvSpPr/>
          <p:nvPr/>
        </p:nvSpPr>
        <p:spPr>
          <a:xfrm>
            <a:off x="492748" y="5787164"/>
            <a:ext cx="8257552" cy="584775"/>
          </a:xfrm>
          <a:prstGeom prst="rect">
            <a:avLst/>
          </a:prstGeom>
        </p:spPr>
        <p:txBody>
          <a:bodyPr wrap="square">
            <a:spAutoFit/>
          </a:bodyPr>
          <a:lstStyle/>
          <a:p>
            <a:pPr algn="just"/>
            <a:r>
              <a:rPr lang="es-ES" sz="1600" dirty="0"/>
              <a:t>El </a:t>
            </a:r>
            <a:r>
              <a:rPr lang="es-ES" sz="1600" i="1" dirty="0">
                <a:solidFill>
                  <a:srgbClr val="0099FF"/>
                </a:solidFill>
              </a:rPr>
              <a:t>aumento lateral </a:t>
            </a:r>
            <a:r>
              <a:rPr lang="es-ES" sz="1600" dirty="0"/>
              <a:t>o aumento transversal en los dioptrios planos siempre es uno. Esto significa que </a:t>
            </a:r>
            <a:r>
              <a:rPr lang="es-ES" sz="1600" i="1" dirty="0">
                <a:solidFill>
                  <a:srgbClr val="0099FF"/>
                </a:solidFill>
              </a:rPr>
              <a:t>la imagen siempre tiene el mismo tamaño que el objeto</a:t>
            </a:r>
            <a:r>
              <a:rPr lang="es-ES" sz="1600" dirty="0"/>
              <a:t>.</a:t>
            </a:r>
          </a:p>
        </p:txBody>
      </p:sp>
    </p:spTree>
    <p:extLst>
      <p:ext uri="{BB962C8B-B14F-4D97-AF65-F5344CB8AC3E}">
        <p14:creationId xmlns:p14="http://schemas.microsoft.com/office/powerpoint/2010/main" val="3099828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El dioptrio plano</a:t>
            </a:r>
            <a:endParaRPr lang="es-ES" sz="1600" b="1" dirty="0">
              <a:solidFill>
                <a:schemeClr val="bg1"/>
              </a:solidFill>
            </a:endParaRPr>
          </a:p>
        </p:txBody>
      </p:sp>
      <p:grpSp>
        <p:nvGrpSpPr>
          <p:cNvPr id="13" name="Grupo 12"/>
          <p:cNvGrpSpPr/>
          <p:nvPr/>
        </p:nvGrpSpPr>
        <p:grpSpPr>
          <a:xfrm>
            <a:off x="378441" y="1102023"/>
            <a:ext cx="8431028" cy="1742777"/>
            <a:chOff x="825500" y="2097713"/>
            <a:chExt cx="8318500" cy="2388793"/>
          </a:xfrm>
        </p:grpSpPr>
        <p:sp>
          <p:nvSpPr>
            <p:cNvPr id="14" name="Rectángulo 13"/>
            <p:cNvSpPr/>
            <p:nvPr/>
          </p:nvSpPr>
          <p:spPr>
            <a:xfrm>
              <a:off x="825500" y="2520911"/>
              <a:ext cx="8318500" cy="196559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lvl="0" algn="just" defTabSz="914400">
                <a:defRPr/>
              </a:pPr>
              <a:r>
                <a:rPr lang="es-ES" sz="1600" dirty="0"/>
                <a:t>En el interior de una pecera de superficie plana un pequeño pez observa apacible la cara un gato que se encuentra a 30 cm de la pecera. Sin embargo, nuestro pequeño amigo percibe el peligro más lejos de lo que realmente está. ¿Sabrías decir cuánto? Suponiendo que el pez se encuentre a 5 cm de la pared de la pecera frente a la que se encuentra el gato, ¿sabrías decir a que distancia percibe el gato su suculento manjar? </a:t>
              </a:r>
              <a:r>
                <a:rPr lang="es-ES" sz="1600" i="1" dirty="0"/>
                <a:t>Dato: n</a:t>
              </a:r>
              <a:r>
                <a:rPr lang="es-ES" sz="1600" i="1" baseline="-25000" dirty="0"/>
                <a:t>agua</a:t>
              </a:r>
              <a:r>
                <a:rPr lang="es-ES" sz="1600" i="1" dirty="0"/>
                <a:t> = </a:t>
              </a:r>
              <a:r>
                <a:rPr lang="es-ES" sz="1600" i="1" dirty="0" smtClean="0"/>
                <a:t>1,33</a:t>
              </a:r>
              <a:r>
                <a:rPr lang="es-ES" sz="1600" dirty="0"/>
                <a:t> </a:t>
              </a:r>
              <a:endParaRPr lang="es-ES" sz="1600" i="1" dirty="0"/>
            </a:p>
          </p:txBody>
        </p:sp>
        <p:sp>
          <p:nvSpPr>
            <p:cNvPr id="15" name="CuadroTexto 14"/>
            <p:cNvSpPr txBox="1"/>
            <p:nvPr/>
          </p:nvSpPr>
          <p:spPr>
            <a:xfrm>
              <a:off x="825500" y="2097713"/>
              <a:ext cx="2059959" cy="407621"/>
            </a:xfrm>
            <a:prstGeom prst="rect">
              <a:avLst/>
            </a:prstGeom>
            <a:solidFill>
              <a:schemeClr val="accent5">
                <a:lumMod val="50000"/>
              </a:schemeClr>
            </a:solidFill>
            <a:ln>
              <a:noFill/>
            </a:ln>
          </p:spPr>
          <p:txBody>
            <a:bodyPr wrap="square" rtlCol="0">
              <a:spAutoFit/>
            </a:bodyPr>
            <a:lstStyle/>
            <a:p>
              <a:r>
                <a:rPr lang="es-ES" sz="1600" b="1" dirty="0" smtClean="0">
                  <a:solidFill>
                    <a:schemeClr val="bg1"/>
                  </a:solidFill>
                  <a:latin typeface="+mj-lt"/>
                </a:rPr>
                <a:t>Ejercicio resuelto 3</a:t>
              </a:r>
              <a:endParaRPr lang="es-ES" sz="1600" b="1" dirty="0">
                <a:solidFill>
                  <a:schemeClr val="bg1"/>
                </a:solidFill>
                <a:latin typeface="+mj-lt"/>
              </a:endParaRPr>
            </a:p>
          </p:txBody>
        </p:sp>
      </p:grpSp>
      <p:sp>
        <p:nvSpPr>
          <p:cNvPr id="5" name="CuadroTexto 4"/>
          <p:cNvSpPr txBox="1"/>
          <p:nvPr/>
        </p:nvSpPr>
        <p:spPr>
          <a:xfrm>
            <a:off x="353041" y="2933884"/>
            <a:ext cx="1526559" cy="338554"/>
          </a:xfrm>
          <a:prstGeom prst="rect">
            <a:avLst/>
          </a:prstGeom>
          <a:noFill/>
        </p:spPr>
        <p:txBody>
          <a:bodyPr wrap="square" rtlCol="0">
            <a:spAutoFit/>
          </a:bodyPr>
          <a:lstStyle/>
          <a:p>
            <a:r>
              <a:rPr lang="es-ES" sz="1600" dirty="0" smtClean="0"/>
              <a:t>Datos:</a:t>
            </a:r>
            <a:endParaRPr lang="es-ES" sz="1600" dirty="0"/>
          </a:p>
        </p:txBody>
      </p:sp>
      <p:sp>
        <p:nvSpPr>
          <p:cNvPr id="9" name="Rectángulo 8"/>
          <p:cNvSpPr/>
          <p:nvPr/>
        </p:nvSpPr>
        <p:spPr>
          <a:xfrm>
            <a:off x="353041" y="3277629"/>
            <a:ext cx="3736359" cy="830997"/>
          </a:xfrm>
          <a:prstGeom prst="rect">
            <a:avLst/>
          </a:prstGeom>
        </p:spPr>
        <p:txBody>
          <a:bodyPr wrap="square">
            <a:spAutoFit/>
          </a:bodyPr>
          <a:lstStyle/>
          <a:p>
            <a:pPr marL="177800" indent="-177800" algn="just">
              <a:buFont typeface="Arial" panose="020B0604020202020204" pitchFamily="34" charset="0"/>
              <a:buChar char="•"/>
            </a:pPr>
            <a:r>
              <a:rPr lang="es-ES" sz="1600" dirty="0" smtClean="0"/>
              <a:t>n</a:t>
            </a:r>
            <a:r>
              <a:rPr lang="es-ES" sz="1600" baseline="-25000" dirty="0" smtClean="0"/>
              <a:t>agua</a:t>
            </a:r>
            <a:r>
              <a:rPr lang="es-ES" sz="1600" dirty="0" smtClean="0"/>
              <a:t> </a:t>
            </a:r>
            <a:r>
              <a:rPr lang="es-ES" sz="1600" dirty="0"/>
              <a:t>= </a:t>
            </a:r>
            <a:r>
              <a:rPr lang="es-ES" sz="1600" dirty="0" smtClean="0"/>
              <a:t>1,33</a:t>
            </a:r>
            <a:endParaRPr lang="es-ES" sz="1600" dirty="0"/>
          </a:p>
          <a:p>
            <a:pPr marL="177800" indent="-177800" algn="just">
              <a:buFont typeface="Arial" panose="020B0604020202020204" pitchFamily="34" charset="0"/>
              <a:buChar char="•"/>
            </a:pPr>
            <a:r>
              <a:rPr lang="es-ES" sz="1600" dirty="0" smtClean="0"/>
              <a:t>Distancia </a:t>
            </a:r>
            <a:r>
              <a:rPr lang="es-ES" sz="1600" dirty="0"/>
              <a:t>del gato a la pecera: </a:t>
            </a:r>
            <a:r>
              <a:rPr lang="es-ES" sz="1600" dirty="0" smtClean="0"/>
              <a:t>0,3 </a:t>
            </a:r>
            <a:r>
              <a:rPr lang="es-ES" sz="1600" dirty="0"/>
              <a:t>m</a:t>
            </a:r>
          </a:p>
          <a:p>
            <a:pPr marL="177800" indent="-177800" algn="just">
              <a:buFont typeface="Arial" panose="020B0604020202020204" pitchFamily="34" charset="0"/>
              <a:buChar char="•"/>
            </a:pPr>
            <a:r>
              <a:rPr lang="es-ES" sz="1600" dirty="0" smtClean="0"/>
              <a:t>Distancia </a:t>
            </a:r>
            <a:r>
              <a:rPr lang="es-ES" sz="1600" dirty="0"/>
              <a:t>del pez a la pecera: </a:t>
            </a:r>
            <a:r>
              <a:rPr lang="es-ES" sz="1600" dirty="0" smtClean="0"/>
              <a:t>0,05 </a:t>
            </a:r>
            <a:r>
              <a:rPr lang="es-ES" sz="1600" dirty="0"/>
              <a:t>m</a:t>
            </a:r>
          </a:p>
        </p:txBody>
      </p:sp>
      <p:sp>
        <p:nvSpPr>
          <p:cNvPr id="20" name="Rectángulo 19"/>
          <p:cNvSpPr/>
          <p:nvPr/>
        </p:nvSpPr>
        <p:spPr>
          <a:xfrm>
            <a:off x="340340" y="4246195"/>
            <a:ext cx="3761759" cy="2062103"/>
          </a:xfrm>
          <a:prstGeom prst="rect">
            <a:avLst/>
          </a:prstGeom>
        </p:spPr>
        <p:txBody>
          <a:bodyPr wrap="square">
            <a:spAutoFit/>
          </a:bodyPr>
          <a:lstStyle/>
          <a:p>
            <a:pPr algn="just"/>
            <a:r>
              <a:rPr lang="es-ES" sz="1600" dirty="0"/>
              <a:t>En la primera parte de nuestro problema el objeto es el gato. Consideramos que este se encuentra en el aire, y por tanto </a:t>
            </a:r>
            <a:r>
              <a:rPr lang="es-ES" sz="1600" i="1" dirty="0">
                <a:solidFill>
                  <a:srgbClr val="0099FF"/>
                </a:solidFill>
              </a:rPr>
              <a:t>n</a:t>
            </a:r>
            <a:r>
              <a:rPr lang="es-ES" sz="1600" i="1" baseline="-25000" dirty="0">
                <a:solidFill>
                  <a:srgbClr val="0099FF"/>
                </a:solidFill>
              </a:rPr>
              <a:t>aire </a:t>
            </a:r>
            <a:r>
              <a:rPr lang="es-ES" sz="1600" i="1" dirty="0">
                <a:solidFill>
                  <a:srgbClr val="0099FF"/>
                </a:solidFill>
              </a:rPr>
              <a:t>= 1</a:t>
            </a:r>
            <a:r>
              <a:rPr lang="es-ES" sz="1600" dirty="0"/>
              <a:t>. Como </a:t>
            </a:r>
            <a:r>
              <a:rPr lang="es-ES" sz="1600" i="1" dirty="0">
                <a:solidFill>
                  <a:srgbClr val="0099FF"/>
                </a:solidFill>
              </a:rPr>
              <a:t>n = n</a:t>
            </a:r>
            <a:r>
              <a:rPr lang="es-ES" sz="1600" i="1" baseline="-25000" dirty="0">
                <a:solidFill>
                  <a:srgbClr val="0099FF"/>
                </a:solidFill>
              </a:rPr>
              <a:t>aire</a:t>
            </a:r>
            <a:r>
              <a:rPr lang="es-ES" sz="1600" i="1" dirty="0">
                <a:solidFill>
                  <a:srgbClr val="0099FF"/>
                </a:solidFill>
              </a:rPr>
              <a:t> &lt; n</a:t>
            </a:r>
            <a:r>
              <a:rPr lang="es-ES" sz="1600" i="1" baseline="-25000" dirty="0">
                <a:solidFill>
                  <a:srgbClr val="0099FF"/>
                </a:solidFill>
              </a:rPr>
              <a:t>agua</a:t>
            </a:r>
            <a:r>
              <a:rPr lang="es-ES" sz="1600" i="1" dirty="0">
                <a:solidFill>
                  <a:srgbClr val="0099FF"/>
                </a:solidFill>
              </a:rPr>
              <a:t> = n</a:t>
            </a:r>
            <a:r>
              <a:rPr lang="es-ES" sz="1600" i="1" dirty="0" smtClean="0">
                <a:solidFill>
                  <a:srgbClr val="0099FF"/>
                </a:solidFill>
              </a:rPr>
              <a:t>'</a:t>
            </a:r>
            <a:r>
              <a:rPr lang="es-ES" sz="1600" dirty="0" smtClean="0"/>
              <a:t>, </a:t>
            </a:r>
            <a:r>
              <a:rPr lang="es-ES" sz="1600" dirty="0"/>
              <a:t>la imagen del gato se aleja, como nos indica el propio enunciado. La siguiente imagen ilustra la situación:</a:t>
            </a:r>
          </a:p>
        </p:txBody>
      </p:sp>
      <p:pic>
        <p:nvPicPr>
          <p:cNvPr id="21" name="Imagen 20"/>
          <p:cNvPicPr>
            <a:picLocks noChangeAspect="1"/>
          </p:cNvPicPr>
          <p:nvPr/>
        </p:nvPicPr>
        <p:blipFill rotWithShape="1">
          <a:blip r:embed="rId2">
            <a:clrChange>
              <a:clrFrom>
                <a:srgbClr val="F4F9FC"/>
              </a:clrFrom>
              <a:clrTo>
                <a:srgbClr val="F4F9FC">
                  <a:alpha val="0"/>
                </a:srgbClr>
              </a:clrTo>
            </a:clrChange>
            <a:extLst>
              <a:ext uri="{28A0092B-C50C-407E-A947-70E740481C1C}">
                <a14:useLocalDpi xmlns:a14="http://schemas.microsoft.com/office/drawing/2010/main" val="0"/>
              </a:ext>
            </a:extLst>
          </a:blip>
          <a:srcRect l="5334"/>
          <a:stretch/>
        </p:blipFill>
        <p:spPr>
          <a:xfrm>
            <a:off x="4139860" y="3693128"/>
            <a:ext cx="4669609" cy="2615170"/>
          </a:xfrm>
          <a:prstGeom prst="rect">
            <a:avLst/>
          </a:prstGeom>
        </p:spPr>
      </p:pic>
    </p:spTree>
    <p:extLst>
      <p:ext uri="{BB962C8B-B14F-4D97-AF65-F5344CB8AC3E}">
        <p14:creationId xmlns:p14="http://schemas.microsoft.com/office/powerpoint/2010/main" val="425859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El dioptrio plano</a:t>
            </a:r>
            <a:endParaRPr lang="es-ES" sz="1600" b="1" dirty="0">
              <a:solidFill>
                <a:schemeClr val="bg1"/>
              </a:solidFill>
            </a:endParaRPr>
          </a:p>
        </p:txBody>
      </p:sp>
      <p:sp>
        <p:nvSpPr>
          <p:cNvPr id="4" name="Rectángulo 3"/>
          <p:cNvSpPr/>
          <p:nvPr/>
        </p:nvSpPr>
        <p:spPr>
          <a:xfrm>
            <a:off x="355600" y="1062335"/>
            <a:ext cx="8407400" cy="338554"/>
          </a:xfrm>
          <a:prstGeom prst="rect">
            <a:avLst/>
          </a:prstGeom>
        </p:spPr>
        <p:txBody>
          <a:bodyPr wrap="square">
            <a:spAutoFit/>
          </a:bodyPr>
          <a:lstStyle/>
          <a:p>
            <a:pPr algn="just"/>
            <a:r>
              <a:rPr lang="es-ES" sz="1600" dirty="0"/>
              <a:t>Si aplicamos la ecuación fundamental, aplicando el criterio de signos DIN, nos queda:</a:t>
            </a:r>
          </a:p>
        </p:txBody>
      </p:sp>
      <mc:AlternateContent xmlns:mc="http://schemas.openxmlformats.org/markup-compatibility/2006" xmlns:a14="http://schemas.microsoft.com/office/drawing/2010/main">
        <mc:Choice Requires="a14">
          <p:sp>
            <p:nvSpPr>
              <p:cNvPr id="6" name="Rectángulo 5"/>
              <p:cNvSpPr/>
              <p:nvPr/>
            </p:nvSpPr>
            <p:spPr>
              <a:xfrm>
                <a:off x="1016372" y="1402367"/>
                <a:ext cx="6629507" cy="59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num>
                        <m:den>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sup>
                          </m:sSup>
                        </m:den>
                      </m:f>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𝑛</m:t>
                          </m:r>
                        </m:num>
                        <m:den>
                          <m:r>
                            <a:rPr lang="es-ES" sz="1600" i="1">
                              <a:latin typeface="Cambria Math" panose="02040503050406030204" pitchFamily="18" charset="0"/>
                            </a:rPr>
                            <m:t>𝑠</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1,33</m:t>
                          </m:r>
                        </m:num>
                        <m:den>
                          <m:r>
                            <a:rPr lang="es-ES" sz="1600" b="0" i="1" smtClean="0">
                              <a:latin typeface="Cambria Math" panose="02040503050406030204" pitchFamily="18" charset="0"/>
                              <a:ea typeface="Cambria Math" panose="02040503050406030204" pitchFamily="18" charset="0"/>
                            </a:rPr>
                            <m:t>𝑠</m:t>
                          </m:r>
                          <m:r>
                            <a:rPr lang="es-ES" sz="1600" b="0" i="1" smtClean="0">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−0,3</m:t>
                          </m:r>
                        </m:den>
                      </m:f>
                      <m:r>
                        <a:rPr lang="es-ES" sz="1600" b="0" i="1" smtClean="0">
                          <a:latin typeface="Cambria Math" panose="02040503050406030204" pitchFamily="18" charset="0"/>
                          <a:ea typeface="Cambria Math" panose="02040503050406030204" pitchFamily="18" charset="0"/>
                        </a:rPr>
                        <m:t>   →    </m:t>
                      </m:r>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𝒔</m:t>
                          </m:r>
                        </m:e>
                        <m:sup>
                          <m:r>
                            <a:rPr lang="es-ES" sz="1600" b="1"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=1,33·</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−0,3</m:t>
                          </m:r>
                        </m:e>
                      </m:d>
                      <m:r>
                        <a:rPr lang="es-ES" sz="1600" b="0" i="1" smtClean="0">
                          <a:latin typeface="Cambria Math" panose="02040503050406030204" pitchFamily="18" charset="0"/>
                          <a:ea typeface="Cambria Math" panose="02040503050406030204" pitchFamily="18" charset="0"/>
                        </a:rPr>
                        <m:t>=−0,39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𝟑𝟗</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𝒄𝒎</m:t>
                      </m:r>
                    </m:oMath>
                  </m:oMathPara>
                </a14:m>
                <a:endParaRPr lang="es-ES" sz="1600" b="1" dirty="0"/>
              </a:p>
            </p:txBody>
          </p:sp>
        </mc:Choice>
        <mc:Fallback xmlns="">
          <p:sp>
            <p:nvSpPr>
              <p:cNvPr id="6" name="Rectángulo 5"/>
              <p:cNvSpPr>
                <a:spLocks noRot="1" noChangeAspect="1" noMove="1" noResize="1" noEditPoints="1" noAdjustHandles="1" noChangeArrowheads="1" noChangeShapeType="1" noTextEdit="1"/>
              </p:cNvSpPr>
              <p:nvPr/>
            </p:nvSpPr>
            <p:spPr>
              <a:xfrm>
                <a:off x="1016372" y="1402367"/>
                <a:ext cx="6629507" cy="595291"/>
              </a:xfrm>
              <a:prstGeom prst="rect">
                <a:avLst/>
              </a:prstGeom>
              <a:blipFill>
                <a:blip r:embed="rId2"/>
                <a:stretch>
                  <a:fillRect/>
                </a:stretch>
              </a:blipFill>
            </p:spPr>
            <p:txBody>
              <a:bodyPr/>
              <a:lstStyle/>
              <a:p>
                <a:r>
                  <a:rPr lang="es-ES">
                    <a:noFill/>
                  </a:rPr>
                  <a:t> </a:t>
                </a:r>
              </a:p>
            </p:txBody>
          </p:sp>
        </mc:Fallback>
      </mc:AlternateContent>
      <p:sp>
        <p:nvSpPr>
          <p:cNvPr id="7" name="Rectángulo 6"/>
          <p:cNvSpPr/>
          <p:nvPr/>
        </p:nvSpPr>
        <p:spPr>
          <a:xfrm>
            <a:off x="355600" y="2283936"/>
            <a:ext cx="8407400" cy="830997"/>
          </a:xfrm>
          <a:prstGeom prst="rect">
            <a:avLst/>
          </a:prstGeom>
        </p:spPr>
        <p:txBody>
          <a:bodyPr wrap="square">
            <a:spAutoFit/>
          </a:bodyPr>
          <a:lstStyle/>
          <a:p>
            <a:pPr algn="just"/>
            <a:r>
              <a:rPr lang="es-ES" sz="1600" dirty="0"/>
              <a:t>En la </a:t>
            </a:r>
            <a:r>
              <a:rPr lang="es-ES" sz="1600" b="1" dirty="0"/>
              <a:t>segunda parte del ejercicio</a:t>
            </a:r>
            <a:r>
              <a:rPr lang="es-ES" sz="1600" dirty="0"/>
              <a:t>, el objeto pasa a ser el pez. En este caso, n = n</a:t>
            </a:r>
            <a:r>
              <a:rPr lang="es-ES" sz="1600" baseline="-25000" dirty="0"/>
              <a:t>agua</a:t>
            </a:r>
            <a:r>
              <a:rPr lang="es-ES" sz="1600" dirty="0"/>
              <a:t> &gt; n</a:t>
            </a:r>
            <a:r>
              <a:rPr lang="es-ES" sz="1600" baseline="-25000" dirty="0"/>
              <a:t>aire</a:t>
            </a:r>
            <a:r>
              <a:rPr lang="es-ES" sz="1600" dirty="0"/>
              <a:t> = n', con lo que la imagen del pez se acerca, tal y como se pone de manifiesto en la siguiente imagen:</a:t>
            </a:r>
          </a:p>
        </p:txBody>
      </p:sp>
      <p:pic>
        <p:nvPicPr>
          <p:cNvPr id="8" name="Imagen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181"/>
          <a:stretch/>
        </p:blipFill>
        <p:spPr>
          <a:xfrm>
            <a:off x="495300" y="3216533"/>
            <a:ext cx="4292600" cy="2815946"/>
          </a:xfrm>
          <a:prstGeom prst="rect">
            <a:avLst/>
          </a:prstGeom>
        </p:spPr>
      </p:pic>
      <p:sp>
        <p:nvSpPr>
          <p:cNvPr id="11" name="Rectángulo 10"/>
          <p:cNvSpPr/>
          <p:nvPr/>
        </p:nvSpPr>
        <p:spPr>
          <a:xfrm>
            <a:off x="4999344" y="3114933"/>
            <a:ext cx="3708400" cy="584775"/>
          </a:xfrm>
          <a:prstGeom prst="rect">
            <a:avLst/>
          </a:prstGeom>
        </p:spPr>
        <p:txBody>
          <a:bodyPr wrap="square">
            <a:spAutoFit/>
          </a:bodyPr>
          <a:lstStyle/>
          <a:p>
            <a:pPr algn="just"/>
            <a:r>
              <a:rPr lang="es-ES" sz="1600" dirty="0"/>
              <a:t>Aplicando la ecuación fundamental del dioptrio plano, en este caso nos queda:</a:t>
            </a:r>
          </a:p>
        </p:txBody>
      </p:sp>
      <mc:AlternateContent xmlns:mc="http://schemas.openxmlformats.org/markup-compatibility/2006" xmlns:a14="http://schemas.microsoft.com/office/drawing/2010/main">
        <mc:Choice Requires="a14">
          <p:sp>
            <p:nvSpPr>
              <p:cNvPr id="16" name="Rectángulo 15"/>
              <p:cNvSpPr/>
              <p:nvPr/>
            </p:nvSpPr>
            <p:spPr>
              <a:xfrm>
                <a:off x="4999344" y="3747313"/>
                <a:ext cx="3993336" cy="59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num>
                        <m:den>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sup>
                          </m:sSup>
                        </m:den>
                      </m:f>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𝑛</m:t>
                          </m:r>
                        </m:num>
                        <m:den>
                          <m:r>
                            <a:rPr lang="es-ES" sz="1600" i="1">
                              <a:latin typeface="Cambria Math" panose="02040503050406030204" pitchFamily="18" charset="0"/>
                            </a:rPr>
                            <m:t>𝑠</m:t>
                          </m:r>
                        </m:den>
                      </m:f>
                      <m:r>
                        <a:rPr lang="es-ES" sz="1600" b="0" i="1">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𝑠</m:t>
                          </m:r>
                          <m:r>
                            <a:rPr lang="es-ES" sz="1600" b="0" i="1" smtClean="0">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1,33</m:t>
                          </m:r>
                        </m:num>
                        <m:den>
                          <m:r>
                            <a:rPr lang="es-ES" sz="1600" b="0" i="1" smtClean="0">
                              <a:latin typeface="Cambria Math" panose="02040503050406030204" pitchFamily="18" charset="0"/>
                              <a:ea typeface="Cambria Math" panose="02040503050406030204" pitchFamily="18" charset="0"/>
                            </a:rPr>
                            <m:t>0,05</m:t>
                          </m:r>
                        </m:den>
                      </m:f>
                      <m:r>
                        <a:rPr lang="es-ES" sz="1600" b="0" i="1" smtClean="0">
                          <a:latin typeface="Cambria Math" panose="02040503050406030204" pitchFamily="18" charset="0"/>
                          <a:ea typeface="Cambria Math" panose="02040503050406030204" pitchFamily="18" charset="0"/>
                        </a:rPr>
                        <m:t>   →  </m:t>
                      </m:r>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𝒔</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𝟑</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𝟕</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𝒄𝒎</m:t>
                      </m:r>
                      <m:r>
                        <a:rPr lang="es-ES" sz="1600" b="1" i="1" smtClean="0">
                          <a:latin typeface="Cambria Math" panose="02040503050406030204" pitchFamily="18" charset="0"/>
                        </a:rPr>
                        <m:t>   </m:t>
                      </m:r>
                    </m:oMath>
                  </m:oMathPara>
                </a14:m>
                <a:endParaRPr lang="es-ES" sz="1600" b="1" dirty="0"/>
              </a:p>
            </p:txBody>
          </p:sp>
        </mc:Choice>
        <mc:Fallback xmlns="">
          <p:sp>
            <p:nvSpPr>
              <p:cNvPr id="16" name="Rectángulo 15"/>
              <p:cNvSpPr>
                <a:spLocks noRot="1" noChangeAspect="1" noMove="1" noResize="1" noEditPoints="1" noAdjustHandles="1" noChangeArrowheads="1" noChangeShapeType="1" noTextEdit="1"/>
              </p:cNvSpPr>
              <p:nvPr/>
            </p:nvSpPr>
            <p:spPr>
              <a:xfrm>
                <a:off x="4999344" y="3747313"/>
                <a:ext cx="3993336" cy="595291"/>
              </a:xfrm>
              <a:prstGeom prst="rect">
                <a:avLst/>
              </a:prstGeom>
              <a:blipFill>
                <a:blip r:embed="rId4"/>
                <a:stretch>
                  <a:fillRect/>
                </a:stretch>
              </a:blipFill>
            </p:spPr>
            <p:txBody>
              <a:bodyPr/>
              <a:lstStyle/>
              <a:p>
                <a:r>
                  <a:rPr lang="es-ES">
                    <a:noFill/>
                  </a:rPr>
                  <a:t> </a:t>
                </a:r>
              </a:p>
            </p:txBody>
          </p:sp>
        </mc:Fallback>
      </mc:AlternateContent>
      <p:sp>
        <p:nvSpPr>
          <p:cNvPr id="12" name="Rectángulo 11"/>
          <p:cNvSpPr/>
          <p:nvPr/>
        </p:nvSpPr>
        <p:spPr>
          <a:xfrm>
            <a:off x="4999344" y="4624506"/>
            <a:ext cx="3763656" cy="1077218"/>
          </a:xfrm>
          <a:prstGeom prst="rect">
            <a:avLst/>
          </a:prstGeom>
        </p:spPr>
        <p:txBody>
          <a:bodyPr wrap="square">
            <a:spAutoFit/>
          </a:bodyPr>
          <a:lstStyle/>
          <a:p>
            <a:pPr algn="just"/>
            <a:r>
              <a:rPr lang="es-ES" sz="1600" dirty="0"/>
              <a:t>Es decir, la imagen se acerca </a:t>
            </a:r>
            <a:r>
              <a:rPr lang="es-ES" sz="1600" dirty="0" smtClean="0"/>
              <a:t>1,3 </a:t>
            </a:r>
            <a:r>
              <a:rPr lang="es-ES" sz="1600" dirty="0"/>
              <a:t>cm a la superficie de separación de la pecera, una distancia sin duda pequeña para nuestro felino...</a:t>
            </a:r>
          </a:p>
        </p:txBody>
      </p:sp>
    </p:spTree>
    <p:extLst>
      <p:ext uri="{BB962C8B-B14F-4D97-AF65-F5344CB8AC3E}">
        <p14:creationId xmlns:p14="http://schemas.microsoft.com/office/powerpoint/2010/main" val="378762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El dioptrio plano</a:t>
            </a:r>
            <a:endParaRPr lang="es-ES" sz="1600" b="1" dirty="0">
              <a:solidFill>
                <a:schemeClr val="bg1"/>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2005620919"/>
              </p:ext>
            </p:extLst>
          </p:nvPr>
        </p:nvGraphicFramePr>
        <p:xfrm>
          <a:off x="508000" y="1206500"/>
          <a:ext cx="8178801" cy="27127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242543">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358519145"/>
                  </a:ext>
                </a:extLst>
              </a:tr>
              <a:tr h="948123">
                <a:tc>
                  <a:txBody>
                    <a:bodyPr/>
                    <a:lstStyle/>
                    <a:p>
                      <a:pPr algn="r">
                        <a:lnSpc>
                          <a:spcPct val="100000"/>
                        </a:lnSpc>
                      </a:pPr>
                      <a:r>
                        <a:rPr lang="es-ES" sz="1600" dirty="0" smtClean="0">
                          <a:latin typeface="+mn-lt"/>
                        </a:rPr>
                        <a:t>4.</a:t>
                      </a:r>
                      <a:endParaRPr lang="es-ES" sz="1600" b="1" dirty="0">
                        <a:solidFill>
                          <a:srgbClr val="C00000"/>
                        </a:solidFill>
                        <a:latin typeface="+mn-lt"/>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indent="0" algn="just">
                        <a:lnSpc>
                          <a:spcPct val="100000"/>
                        </a:lnSpc>
                      </a:pPr>
                      <a:r>
                        <a:rPr lang="es-ES" sz="1600" i="1" dirty="0" smtClean="0">
                          <a:latin typeface="+mn-lt"/>
                        </a:rPr>
                        <a:t>Un helicóptero sobrevuela el mar a una altura de 180 m. El copiloto del mismo observa, en su misma vertical, un submarino a una distancia aparente de 220 m. Determina la profundidad a la que se encuentra navegando el submarino así como la distancia a la que los pasajeros del submarino observarían el helicóptero. </a:t>
                      </a:r>
                    </a:p>
                    <a:p>
                      <a:pPr marL="0" indent="0" algn="just">
                        <a:lnSpc>
                          <a:spcPct val="100000"/>
                        </a:lnSpc>
                      </a:pPr>
                      <a:r>
                        <a:rPr lang="es-ES" sz="1600" i="1" dirty="0" smtClean="0">
                          <a:latin typeface="+mn-lt"/>
                        </a:rPr>
                        <a:t>Datos: n</a:t>
                      </a:r>
                      <a:r>
                        <a:rPr lang="es-ES" sz="1600" i="1" baseline="-25000" dirty="0" smtClean="0">
                          <a:latin typeface="+mn-lt"/>
                        </a:rPr>
                        <a:t>aire </a:t>
                      </a:r>
                      <a:r>
                        <a:rPr lang="es-ES" sz="1600" i="1" dirty="0" smtClean="0">
                          <a:latin typeface="+mn-lt"/>
                        </a:rPr>
                        <a:t>= 1 ; n</a:t>
                      </a:r>
                      <a:r>
                        <a:rPr lang="es-ES" sz="1600" i="1" baseline="-25000" dirty="0" smtClean="0">
                          <a:latin typeface="+mn-lt"/>
                        </a:rPr>
                        <a:t>agua</a:t>
                      </a:r>
                      <a:r>
                        <a:rPr lang="es-ES" sz="1600" i="1" dirty="0" smtClean="0">
                          <a:latin typeface="+mn-lt"/>
                        </a:rPr>
                        <a:t> = 1,33</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1235451715"/>
                  </a:ext>
                </a:extLst>
              </a:tr>
              <a:tr h="948123">
                <a:tc>
                  <a:txBody>
                    <a:bodyPr/>
                    <a:lstStyle/>
                    <a:p>
                      <a:pPr algn="r">
                        <a:lnSpc>
                          <a:spcPct val="100000"/>
                        </a:lnSpc>
                      </a:pPr>
                      <a:r>
                        <a:rPr lang="es-ES" sz="1600" b="0" dirty="0" smtClean="0">
                          <a:solidFill>
                            <a:schemeClr val="tx1"/>
                          </a:solidFill>
                          <a:latin typeface="+mn-lt"/>
                        </a:rPr>
                        <a:t>5.</a:t>
                      </a:r>
                      <a:endParaRPr lang="es-ES" sz="1600" b="0" dirty="0">
                        <a:solidFill>
                          <a:schemeClr val="tx1"/>
                        </a:solidFill>
                        <a:latin typeface="+mn-lt"/>
                      </a:endParaRPr>
                    </a:p>
                  </a:txBody>
                  <a:tcPr>
                    <a:lnL w="12700" cap="flat" cmpd="sng" algn="ctr">
                      <a:solidFill>
                        <a:srgbClr val="00B0F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gridSpan="2">
                  <a:txBody>
                    <a:bodyPr/>
                    <a:lstStyle/>
                    <a:p>
                      <a:pPr marL="0" indent="0" algn="just">
                        <a:lnSpc>
                          <a:spcPct val="100000"/>
                        </a:lnSpc>
                      </a:pPr>
                      <a:r>
                        <a:rPr lang="es-ES" sz="1600" i="1" dirty="0" smtClean="0">
                          <a:latin typeface="+mn-lt"/>
                        </a:rPr>
                        <a:t>¿A qué profundidad real estaría una piedra del fondo de un río (índice de refracción 1,33) si la vemos como si se hallase a 40 </a:t>
                      </a:r>
                      <a:r>
                        <a:rPr lang="es-ES" sz="1600" i="0" dirty="0" smtClean="0">
                          <a:latin typeface="+mn-lt"/>
                        </a:rPr>
                        <a:t>𝑐𝑚</a:t>
                      </a:r>
                      <a:r>
                        <a:rPr lang="es-ES" sz="1600" i="1" dirty="0" smtClean="0">
                          <a:latin typeface="+mn-lt"/>
                        </a:rPr>
                        <a:t> de la distancia con respecto a la superficie? Indique las características de la imagen.</a:t>
                      </a:r>
                    </a:p>
                    <a:p>
                      <a:pPr marL="0" indent="0" algn="just">
                        <a:lnSpc>
                          <a:spcPct val="100000"/>
                        </a:lnSpc>
                      </a:pPr>
                      <a:r>
                        <a:rPr lang="es-ES" sz="1600" b="1" i="1" dirty="0" smtClean="0">
                          <a:latin typeface="+mn-lt"/>
                        </a:rPr>
                        <a:t>Sol</a:t>
                      </a:r>
                      <a:r>
                        <a:rPr lang="es-ES" sz="1600" i="1" dirty="0" smtClean="0">
                          <a:latin typeface="+mn-lt"/>
                        </a:rPr>
                        <a:t>: </a:t>
                      </a:r>
                      <a:r>
                        <a:rPr lang="es-ES" sz="1600" i="0" dirty="0" smtClean="0">
                          <a:latin typeface="+mn-lt"/>
                        </a:rPr>
                        <a:t>𝑠 = –53,2 𝑐𝑚</a:t>
                      </a:r>
                    </a:p>
                  </a:txBody>
                  <a:tcPr>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4086545918"/>
                  </a:ext>
                </a:extLst>
              </a:tr>
            </a:tbl>
          </a:graphicData>
        </a:graphic>
      </p:graphicFrame>
    </p:spTree>
    <p:extLst>
      <p:ext uri="{BB962C8B-B14F-4D97-AF65-F5344CB8AC3E}">
        <p14:creationId xmlns:p14="http://schemas.microsoft.com/office/powerpoint/2010/main" val="70291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2" name="Rectángulo 1"/>
          <p:cNvSpPr/>
          <p:nvPr/>
        </p:nvSpPr>
        <p:spPr>
          <a:xfrm>
            <a:off x="431800" y="1095445"/>
            <a:ext cx="8369300" cy="2539157"/>
          </a:xfrm>
          <a:prstGeom prst="rect">
            <a:avLst/>
          </a:prstGeom>
        </p:spPr>
        <p:txBody>
          <a:bodyPr wrap="square">
            <a:spAutoFit/>
          </a:bodyPr>
          <a:lstStyle/>
          <a:p>
            <a:pPr algn="just"/>
            <a:r>
              <a:rPr lang="es-ES" sz="1600" dirty="0"/>
              <a:t>En </a:t>
            </a:r>
            <a:r>
              <a:rPr lang="es-ES" sz="1600" i="1" dirty="0">
                <a:solidFill>
                  <a:srgbClr val="0099FF"/>
                </a:solidFill>
              </a:rPr>
              <a:t>óptica geométrica </a:t>
            </a:r>
            <a:r>
              <a:rPr lang="es-ES" sz="1600" dirty="0"/>
              <a:t>un </a:t>
            </a:r>
            <a:r>
              <a:rPr lang="es-ES" sz="1600" i="1" dirty="0">
                <a:solidFill>
                  <a:srgbClr val="0099FF"/>
                </a:solidFill>
              </a:rPr>
              <a:t>espejo</a:t>
            </a:r>
            <a:r>
              <a:rPr lang="es-ES" sz="1600" dirty="0"/>
              <a:t> es cualquier superficie lisa y pulida capaz de reflejar los rayos de luz que llegan a él. El espejo refleja la luz haciendo que los rayos varíen su trayectoria y formando imágenes. En este apartado vamos a analizar como se ven las los objetos cuando estas superficies reflectoras son </a:t>
            </a:r>
            <a:r>
              <a:rPr lang="es-ES" sz="1600" i="1" dirty="0">
                <a:solidFill>
                  <a:srgbClr val="0099FF"/>
                </a:solidFill>
              </a:rPr>
              <a:t>esféricas</a:t>
            </a:r>
            <a:r>
              <a:rPr lang="es-ES" sz="1600" dirty="0"/>
              <a:t>. Para ello veremos:</a:t>
            </a:r>
          </a:p>
          <a:p>
            <a:pPr algn="just"/>
            <a:endParaRPr lang="es-ES" sz="1600" dirty="0"/>
          </a:p>
          <a:p>
            <a:pPr marL="177800" indent="-177800" algn="just">
              <a:spcAft>
                <a:spcPts val="600"/>
              </a:spcAft>
              <a:buFont typeface="Arial" panose="020B0604020202020204" pitchFamily="34" charset="0"/>
              <a:buChar char="•"/>
            </a:pPr>
            <a:r>
              <a:rPr lang="es-ES" sz="1600" dirty="0" smtClean="0"/>
              <a:t>Su </a:t>
            </a:r>
            <a:r>
              <a:rPr lang="es-ES" sz="1600" i="1" dirty="0">
                <a:solidFill>
                  <a:srgbClr val="0099FF"/>
                </a:solidFill>
              </a:rPr>
              <a:t>ecuación fundamental </a:t>
            </a:r>
            <a:r>
              <a:rPr lang="es-ES" sz="1600" dirty="0"/>
              <a:t>y te mostraremos como puedes </a:t>
            </a:r>
            <a:r>
              <a:rPr lang="es-ES" sz="1600" dirty="0" smtClean="0"/>
              <a:t>deducirla</a:t>
            </a:r>
          </a:p>
          <a:p>
            <a:pPr marL="177800" indent="-177800" algn="just">
              <a:spcAft>
                <a:spcPts val="600"/>
              </a:spcAft>
              <a:buFont typeface="Arial" panose="020B0604020202020204" pitchFamily="34" charset="0"/>
              <a:buChar char="•"/>
            </a:pPr>
            <a:r>
              <a:rPr lang="es-ES" sz="1600" dirty="0" smtClean="0"/>
              <a:t>Qué </a:t>
            </a:r>
            <a:r>
              <a:rPr lang="es-ES" sz="1600" dirty="0"/>
              <a:t>ocurre con los </a:t>
            </a:r>
            <a:r>
              <a:rPr lang="es-ES" sz="1600" i="1" dirty="0">
                <a:solidFill>
                  <a:srgbClr val="0099FF"/>
                </a:solidFill>
              </a:rPr>
              <a:t>focos</a:t>
            </a:r>
            <a:r>
              <a:rPr lang="es-ES" sz="1600" dirty="0"/>
              <a:t> y la </a:t>
            </a:r>
            <a:r>
              <a:rPr lang="es-ES" sz="1600" i="1" dirty="0">
                <a:solidFill>
                  <a:srgbClr val="0099FF"/>
                </a:solidFill>
              </a:rPr>
              <a:t>distancias focales</a:t>
            </a:r>
          </a:p>
          <a:p>
            <a:pPr marL="177800" indent="-177800" algn="just">
              <a:spcAft>
                <a:spcPts val="600"/>
              </a:spcAft>
              <a:buFont typeface="Arial" panose="020B0604020202020204" pitchFamily="34" charset="0"/>
              <a:buChar char="•"/>
            </a:pPr>
            <a:r>
              <a:rPr lang="es-ES" sz="1600" dirty="0" smtClean="0"/>
              <a:t>Qué </a:t>
            </a:r>
            <a:r>
              <a:rPr lang="es-ES" sz="1600" dirty="0"/>
              <a:t>ocurre con el </a:t>
            </a:r>
            <a:r>
              <a:rPr lang="es-ES" sz="1600" i="1" dirty="0">
                <a:solidFill>
                  <a:srgbClr val="0099FF"/>
                </a:solidFill>
              </a:rPr>
              <a:t>aumento</a:t>
            </a:r>
            <a:r>
              <a:rPr lang="es-ES" sz="1600" dirty="0"/>
              <a:t> de las imágenes</a:t>
            </a:r>
          </a:p>
          <a:p>
            <a:pPr marL="177800" indent="-177800" algn="just">
              <a:spcAft>
                <a:spcPts val="600"/>
              </a:spcAft>
              <a:buFont typeface="Arial" panose="020B0604020202020204" pitchFamily="34" charset="0"/>
              <a:buChar char="•"/>
            </a:pPr>
            <a:r>
              <a:rPr lang="es-ES" sz="1600" dirty="0" smtClean="0"/>
              <a:t>Cuáles </a:t>
            </a:r>
            <a:r>
              <a:rPr lang="es-ES" sz="1600" dirty="0"/>
              <a:t>son y cómo puedes dibujar sus </a:t>
            </a:r>
            <a:r>
              <a:rPr lang="es-ES" sz="1600" i="1" dirty="0" smtClean="0">
                <a:solidFill>
                  <a:srgbClr val="0099FF"/>
                </a:solidFill>
              </a:rPr>
              <a:t>gráficas</a:t>
            </a:r>
            <a:endParaRPr lang="es-ES" sz="1600" i="1" dirty="0">
              <a:solidFill>
                <a:srgbClr val="0099FF"/>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3502" b="11392"/>
          <a:stretch/>
        </p:blipFill>
        <p:spPr>
          <a:xfrm>
            <a:off x="431800" y="4089400"/>
            <a:ext cx="5437240" cy="2260600"/>
          </a:xfrm>
          <a:prstGeom prst="rect">
            <a:avLst/>
          </a:prstGeom>
        </p:spPr>
      </p:pic>
      <p:sp>
        <p:nvSpPr>
          <p:cNvPr id="5" name="Rectángulo 4"/>
          <p:cNvSpPr/>
          <p:nvPr/>
        </p:nvSpPr>
        <p:spPr>
          <a:xfrm>
            <a:off x="5740400" y="4965005"/>
            <a:ext cx="3060700" cy="1384995"/>
          </a:xfrm>
          <a:prstGeom prst="rect">
            <a:avLst/>
          </a:prstGeom>
        </p:spPr>
        <p:txBody>
          <a:bodyPr wrap="square">
            <a:spAutoFit/>
          </a:bodyPr>
          <a:lstStyle/>
          <a:p>
            <a:pPr algn="just"/>
            <a:r>
              <a:rPr lang="es-ES" sz="1200" dirty="0"/>
              <a:t>Los espejos de seguridad situados en algunos comercios son un buen ejemplo del uso que se da a los espejos esféricos en nuestra sociedad. Cuando termines este apartado estarás en condiciones de entender por qué se forman las imágenes de esa manera tan particular.</a:t>
            </a:r>
          </a:p>
        </p:txBody>
      </p:sp>
    </p:spTree>
    <p:extLst>
      <p:ext uri="{BB962C8B-B14F-4D97-AF65-F5344CB8AC3E}">
        <p14:creationId xmlns:p14="http://schemas.microsoft.com/office/powerpoint/2010/main" val="1552372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6" name="CuadroTexto 5"/>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6.1. Ecuación del espejo esférico</a:t>
            </a:r>
            <a:endParaRPr lang="es-ES" b="1" dirty="0">
              <a:solidFill>
                <a:srgbClr val="002060"/>
              </a:solidFill>
            </a:endParaRPr>
          </a:p>
        </p:txBody>
      </p:sp>
      <p:sp>
        <p:nvSpPr>
          <p:cNvPr id="3" name="Rectángulo 2"/>
          <p:cNvSpPr/>
          <p:nvPr/>
        </p:nvSpPr>
        <p:spPr>
          <a:xfrm>
            <a:off x="372090" y="1430707"/>
            <a:ext cx="8559800" cy="584775"/>
          </a:xfrm>
          <a:prstGeom prst="rect">
            <a:avLst/>
          </a:prstGeom>
        </p:spPr>
        <p:txBody>
          <a:bodyPr wrap="square">
            <a:spAutoFit/>
          </a:bodyPr>
          <a:lstStyle/>
          <a:p>
            <a:pPr algn="just"/>
            <a:r>
              <a:rPr lang="es-ES" sz="1600" dirty="0"/>
              <a:t>Podemos considerar la reflexión como un caso particular de refracción en el que </a:t>
            </a:r>
            <a:r>
              <a:rPr lang="es-ES" sz="1600" i="1" dirty="0" smtClean="0">
                <a:solidFill>
                  <a:srgbClr val="0099FF"/>
                </a:solidFill>
              </a:rPr>
              <a:t>n‘ = -</a:t>
            </a:r>
            <a:r>
              <a:rPr lang="es-ES" sz="1600" i="1" dirty="0">
                <a:solidFill>
                  <a:srgbClr val="0099FF"/>
                </a:solidFill>
              </a:rPr>
              <a:t>n </a:t>
            </a:r>
            <a:r>
              <a:rPr lang="es-ES" sz="1600" dirty="0"/>
              <a:t>y usar la </a:t>
            </a:r>
            <a:r>
              <a:rPr lang="es-ES" sz="1600" i="1" dirty="0">
                <a:solidFill>
                  <a:srgbClr val="0099FF"/>
                </a:solidFill>
              </a:rPr>
              <a:t>ecuación fundamental del dioptrio esférico</a:t>
            </a:r>
            <a:r>
              <a:rPr lang="es-ES" sz="1600" dirty="0"/>
              <a:t>. Así, nos queda</a:t>
            </a:r>
            <a:r>
              <a:rPr lang="es-ES" sz="1600" dirty="0" smtClean="0"/>
              <a:t>:</a:t>
            </a:r>
            <a:endParaRPr lang="es-ES" sz="1600" dirty="0"/>
          </a:p>
        </p:txBody>
      </p:sp>
      <mc:AlternateContent xmlns:mc="http://schemas.openxmlformats.org/markup-compatibility/2006" xmlns:a14="http://schemas.microsoft.com/office/drawing/2010/main">
        <mc:Choice Requires="a14">
          <p:sp>
            <p:nvSpPr>
              <p:cNvPr id="8" name="CuadroTexto 7"/>
              <p:cNvSpPr txBox="1"/>
              <p:nvPr/>
            </p:nvSpPr>
            <p:spPr>
              <a:xfrm>
                <a:off x="1966575" y="2144742"/>
                <a:ext cx="5370829" cy="483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m:t>
                          </m:r>
                        </m:num>
                        <m:den>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r>
                            <a:rPr lang="es-ES" sz="1600" b="0" i="1" smtClean="0">
                              <a:latin typeface="Cambria Math" panose="02040503050406030204" pitchFamily="18" charset="0"/>
                            </a:rPr>
                            <m:t>𝑛</m:t>
                          </m:r>
                        </m:num>
                        <m:den>
                          <m:r>
                            <a:rPr lang="es-ES" sz="1600" b="0" i="1" smtClean="0">
                              <a:latin typeface="Cambria Math" panose="02040503050406030204" pitchFamily="18" charset="0"/>
                            </a:rPr>
                            <m:t>𝑅</m:t>
                          </m:r>
                        </m:den>
                      </m:f>
                      <m:r>
                        <a:rPr lang="es-ES" sz="1600" i="1">
                          <a:latin typeface="Cambria Math" panose="02040503050406030204" pitchFamily="18" charset="0"/>
                        </a:rPr>
                        <m:t>   </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𝑛</m:t>
                          </m:r>
                        </m:num>
                        <m:den>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𝑛</m:t>
                          </m:r>
                        </m:num>
                        <m:den>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m:t>
                              </m:r>
                            </m:sup>
                          </m:sSup>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num>
                        <m:den>
                          <m:r>
                            <a:rPr lang="es-ES" sz="1600" b="0" i="1" smtClean="0">
                              <a:latin typeface="Cambria Math" panose="02040503050406030204" pitchFamily="18" charset="0"/>
                              <a:ea typeface="Cambria Math" panose="02040503050406030204" pitchFamily="18" charset="0"/>
                            </a:rPr>
                            <m:t>𝑅</m:t>
                          </m:r>
                        </m:den>
                      </m:f>
                      <m:r>
                        <a:rPr lang="es-ES" sz="1600" b="0" i="1" smtClean="0">
                          <a:latin typeface="Cambria Math" panose="02040503050406030204" pitchFamily="18" charset="0"/>
                          <a:ea typeface="Cambria Math" panose="02040503050406030204" pitchFamily="18" charset="0"/>
                        </a:rPr>
                        <m:t>   →    </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𝟏</m:t>
                          </m:r>
                        </m:num>
                        <m:den>
                          <m:r>
                            <a:rPr lang="es-ES" sz="1600" b="1" i="1" smtClean="0">
                              <a:latin typeface="Cambria Math" panose="02040503050406030204" pitchFamily="18" charset="0"/>
                              <a:ea typeface="Cambria Math" panose="02040503050406030204" pitchFamily="18" charset="0"/>
                            </a:rPr>
                            <m:t>𝒔</m:t>
                          </m:r>
                        </m:den>
                      </m:f>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𝟏</m:t>
                          </m:r>
                        </m:num>
                        <m:den>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𝒔</m:t>
                              </m:r>
                            </m:e>
                            <m:sup>
                              <m:r>
                                <a:rPr lang="es-ES" sz="1600" b="1" i="1" smtClean="0">
                                  <a:latin typeface="Cambria Math" panose="02040503050406030204" pitchFamily="18" charset="0"/>
                                  <a:ea typeface="Cambria Math" panose="02040503050406030204" pitchFamily="18" charset="0"/>
                                </a:rPr>
                                <m:t>′</m:t>
                              </m:r>
                            </m:sup>
                          </m:sSup>
                        </m:den>
                      </m:f>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𝟐</m:t>
                          </m:r>
                        </m:num>
                        <m:den>
                          <m:r>
                            <a:rPr lang="es-ES" sz="1600" b="1" i="1" smtClean="0">
                              <a:latin typeface="Cambria Math" panose="02040503050406030204" pitchFamily="18" charset="0"/>
                              <a:ea typeface="Cambria Math" panose="02040503050406030204" pitchFamily="18" charset="0"/>
                            </a:rPr>
                            <m:t>𝑹</m:t>
                          </m:r>
                        </m:den>
                      </m:f>
                    </m:oMath>
                  </m:oMathPara>
                </a14:m>
                <a:endParaRPr lang="es-ES" sz="1600" b="1"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966575" y="2144742"/>
                <a:ext cx="5370829" cy="483915"/>
              </a:xfrm>
              <a:prstGeom prst="rect">
                <a:avLst/>
              </a:prstGeom>
              <a:blipFill>
                <a:blip r:embed="rId2"/>
                <a:stretch>
                  <a:fillRect/>
                </a:stretch>
              </a:blipFill>
            </p:spPr>
            <p:txBody>
              <a:bodyPr/>
              <a:lstStyle/>
              <a:p>
                <a:r>
                  <a:rPr lang="es-ES">
                    <a:noFill/>
                  </a:rPr>
                  <a:t> </a:t>
                </a:r>
              </a:p>
            </p:txBody>
          </p:sp>
        </mc:Fallback>
      </mc:AlternateContent>
      <p:sp>
        <p:nvSpPr>
          <p:cNvPr id="7" name="Rectángulo 6"/>
          <p:cNvSpPr/>
          <p:nvPr/>
        </p:nvSpPr>
        <p:spPr>
          <a:xfrm>
            <a:off x="355600" y="2757917"/>
            <a:ext cx="4572000" cy="2877711"/>
          </a:xfrm>
          <a:prstGeom prst="rect">
            <a:avLst/>
          </a:prstGeom>
        </p:spPr>
        <p:txBody>
          <a:bodyPr>
            <a:spAutoFit/>
          </a:bodyPr>
          <a:lstStyle/>
          <a:p>
            <a:pPr algn="just"/>
            <a:r>
              <a:rPr lang="es-ES" sz="1600" dirty="0"/>
              <a:t>Dónde:</a:t>
            </a:r>
          </a:p>
          <a:p>
            <a:pPr algn="just"/>
            <a:endParaRPr lang="es-ES" sz="1600" dirty="0" smtClean="0"/>
          </a:p>
          <a:p>
            <a:pPr marL="177800" indent="-177800" algn="just">
              <a:spcAft>
                <a:spcPts val="600"/>
              </a:spcAft>
              <a:buFont typeface="Arial" panose="020B0604020202020204" pitchFamily="34" charset="0"/>
              <a:buChar char="•"/>
            </a:pPr>
            <a:r>
              <a:rPr lang="es-ES" sz="1600" b="1" dirty="0" smtClean="0"/>
              <a:t>s, </a:t>
            </a:r>
            <a:r>
              <a:rPr lang="es-ES" sz="1600" b="1" dirty="0"/>
              <a:t>s</a:t>
            </a:r>
            <a:r>
              <a:rPr lang="es-ES" sz="1600" b="1" dirty="0" smtClean="0"/>
              <a:t>'</a:t>
            </a:r>
            <a:r>
              <a:rPr lang="es-ES" sz="1600" dirty="0" smtClean="0"/>
              <a:t>:</a:t>
            </a:r>
            <a:r>
              <a:rPr lang="es-ES" sz="1600" b="1" dirty="0" smtClean="0"/>
              <a:t> </a:t>
            </a:r>
            <a:r>
              <a:rPr lang="es-ES" sz="1600" dirty="0"/>
              <a:t>Son las distancias del objeto y la imagen respectivamente al origen O, situado en el vértice óptico. </a:t>
            </a:r>
            <a:r>
              <a:rPr lang="es-ES" sz="1600" dirty="0" smtClean="0"/>
              <a:t>Según </a:t>
            </a:r>
            <a:r>
              <a:rPr lang="es-ES" sz="1600" dirty="0"/>
              <a:t>el criterio DIN de signos, que usamos, son </a:t>
            </a:r>
            <a:r>
              <a:rPr lang="es-ES" sz="1600" i="1" dirty="0">
                <a:solidFill>
                  <a:srgbClr val="0099FF"/>
                </a:solidFill>
              </a:rPr>
              <a:t>negativas cuando están delante del espejo y positivos </a:t>
            </a:r>
            <a:r>
              <a:rPr lang="es-ES" sz="1600" i="1" dirty="0" smtClean="0">
                <a:solidFill>
                  <a:srgbClr val="0099FF"/>
                </a:solidFill>
              </a:rPr>
              <a:t>detrás</a:t>
            </a:r>
            <a:r>
              <a:rPr lang="es-ES" sz="1600" dirty="0" smtClean="0"/>
              <a:t>.</a:t>
            </a:r>
            <a:endParaRPr lang="es-ES" sz="1600" dirty="0"/>
          </a:p>
          <a:p>
            <a:pPr marL="177800" indent="-177800" algn="just">
              <a:buFont typeface="Arial" panose="020B0604020202020204" pitchFamily="34" charset="0"/>
              <a:buChar char="•"/>
            </a:pPr>
            <a:r>
              <a:rPr lang="es-ES" sz="1600" b="1" dirty="0" smtClean="0"/>
              <a:t>R</a:t>
            </a:r>
            <a:r>
              <a:rPr lang="es-ES" sz="1600" dirty="0" smtClean="0"/>
              <a:t>: </a:t>
            </a:r>
            <a:r>
              <a:rPr lang="es-ES" sz="1600" dirty="0"/>
              <a:t>Es el radio de curvatura del espejo esférico</a:t>
            </a:r>
            <a:r>
              <a:rPr lang="es-ES" sz="1600" dirty="0" smtClean="0"/>
              <a:t>.. </a:t>
            </a:r>
            <a:r>
              <a:rPr lang="es-ES" sz="1600" dirty="0"/>
              <a:t>Según el criterio DIN:</a:t>
            </a:r>
          </a:p>
          <a:p>
            <a:pPr marL="355600" indent="-177800" algn="just">
              <a:buFont typeface="Courier New" panose="02070309020205020404" pitchFamily="49" charset="0"/>
              <a:buChar char="o"/>
            </a:pPr>
            <a:r>
              <a:rPr lang="es-ES" sz="1600" dirty="0" smtClean="0"/>
              <a:t>Espejo </a:t>
            </a:r>
            <a:r>
              <a:rPr lang="es-ES" sz="1600" dirty="0"/>
              <a:t>convexo → R &gt; 0.</a:t>
            </a:r>
          </a:p>
          <a:p>
            <a:pPr marL="355600" indent="-177800" algn="just">
              <a:buFont typeface="Courier New" panose="02070309020205020404" pitchFamily="49" charset="0"/>
              <a:buChar char="o"/>
            </a:pPr>
            <a:r>
              <a:rPr lang="es-ES" sz="1600" dirty="0" smtClean="0"/>
              <a:t>Espejo </a:t>
            </a:r>
            <a:r>
              <a:rPr lang="es-ES" sz="1600" dirty="0"/>
              <a:t>cóncavo → R &lt; 0.</a:t>
            </a:r>
          </a:p>
        </p:txBody>
      </p:sp>
      <p:pic>
        <p:nvPicPr>
          <p:cNvPr id="9" name="Imagen 8"/>
          <p:cNvPicPr>
            <a:picLocks noChangeAspect="1"/>
          </p:cNvPicPr>
          <p:nvPr/>
        </p:nvPicPr>
        <p:blipFill rotWithShape="1">
          <a:blip r:embed="rId3">
            <a:clrChange>
              <a:clrFrom>
                <a:srgbClr val="F3FBFD"/>
              </a:clrFrom>
              <a:clrTo>
                <a:srgbClr val="F3FBFD">
                  <a:alpha val="0"/>
                </a:srgbClr>
              </a:clrTo>
            </a:clrChange>
            <a:extLst>
              <a:ext uri="{28A0092B-C50C-407E-A947-70E740481C1C}">
                <a14:useLocalDpi xmlns:a14="http://schemas.microsoft.com/office/drawing/2010/main" val="0"/>
              </a:ext>
            </a:extLst>
          </a:blip>
          <a:srcRect l="21095" r="11760"/>
          <a:stretch/>
        </p:blipFill>
        <p:spPr>
          <a:xfrm>
            <a:off x="5158738" y="3043894"/>
            <a:ext cx="3773152" cy="3369606"/>
          </a:xfrm>
          <a:prstGeom prst="rect">
            <a:avLst/>
          </a:prstGeom>
        </p:spPr>
      </p:pic>
      <p:pic>
        <p:nvPicPr>
          <p:cNvPr id="10" name="Imagen 9">
            <a:hlinkClick r:id="rId4"/>
          </p:cNvPr>
          <p:cNvPicPr>
            <a:picLocks noChangeAspect="1"/>
          </p:cNvPicPr>
          <p:nvPr/>
        </p:nvPicPr>
        <p:blipFill>
          <a:blip r:embed="rId5">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3891253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8" name="CuadroTexto 7"/>
          <p:cNvSpPr txBox="1"/>
          <p:nvPr/>
        </p:nvSpPr>
        <p:spPr>
          <a:xfrm>
            <a:off x="376212" y="9608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Leyes de la óptica geométrica</a:t>
            </a:r>
            <a:endParaRPr lang="es-ES" dirty="0">
              <a:solidFill>
                <a:srgbClr val="00B0F0"/>
              </a:solidFill>
            </a:endParaRPr>
          </a:p>
        </p:txBody>
      </p:sp>
      <p:sp>
        <p:nvSpPr>
          <p:cNvPr id="2" name="CuadroTexto 1"/>
          <p:cNvSpPr txBox="1"/>
          <p:nvPr/>
        </p:nvSpPr>
        <p:spPr>
          <a:xfrm>
            <a:off x="546100" y="1330139"/>
            <a:ext cx="5829300" cy="338554"/>
          </a:xfrm>
          <a:prstGeom prst="rect">
            <a:avLst/>
          </a:prstGeom>
          <a:noFill/>
        </p:spPr>
        <p:txBody>
          <a:bodyPr wrap="square" rtlCol="0">
            <a:spAutoFit/>
          </a:bodyPr>
          <a:lstStyle/>
          <a:p>
            <a:pPr marL="177800" indent="-177800"/>
            <a:r>
              <a:rPr lang="es-ES" sz="1600" b="1" dirty="0" smtClean="0">
                <a:sym typeface="Wingdings" panose="05000000000000000000" pitchFamily="2" charset="2"/>
              </a:rPr>
              <a:t>	</a:t>
            </a:r>
            <a:r>
              <a:rPr lang="es-ES" sz="1600" b="1" dirty="0" smtClean="0"/>
              <a:t>Propagación en línea recta</a:t>
            </a:r>
            <a:endParaRPr lang="es-ES" sz="1600" b="1" dirty="0"/>
          </a:p>
        </p:txBody>
      </p:sp>
      <p:sp>
        <p:nvSpPr>
          <p:cNvPr id="3" name="Rectángulo 2"/>
          <p:cNvSpPr/>
          <p:nvPr/>
        </p:nvSpPr>
        <p:spPr>
          <a:xfrm>
            <a:off x="749300" y="1699471"/>
            <a:ext cx="8039099" cy="1569660"/>
          </a:xfrm>
          <a:prstGeom prst="rect">
            <a:avLst/>
          </a:prstGeom>
        </p:spPr>
        <p:txBody>
          <a:bodyPr wrap="square">
            <a:spAutoFit/>
          </a:bodyPr>
          <a:lstStyle/>
          <a:p>
            <a:pPr algn="just"/>
            <a:r>
              <a:rPr lang="es-ES" sz="1600" i="1" dirty="0" smtClean="0">
                <a:solidFill>
                  <a:srgbClr val="00B0F0"/>
                </a:solidFill>
              </a:rPr>
              <a:t>Los </a:t>
            </a:r>
            <a:r>
              <a:rPr lang="es-ES" sz="1600" i="1" dirty="0">
                <a:solidFill>
                  <a:srgbClr val="00B0F0"/>
                </a:solidFill>
              </a:rPr>
              <a:t>rayos de luz se propagan en línea recta y con la misma velocidad en todos los puntos y en todas las direcciones</a:t>
            </a:r>
            <a:r>
              <a:rPr lang="es-ES" sz="1600" dirty="0"/>
              <a:t>. Para ello debe cumplirse:</a:t>
            </a:r>
          </a:p>
          <a:p>
            <a:pPr algn="just"/>
            <a:endParaRPr lang="es-ES" sz="1600" dirty="0"/>
          </a:p>
          <a:p>
            <a:pPr marL="285750" indent="-285750" algn="just">
              <a:buFont typeface="Wingdings" panose="05000000000000000000" pitchFamily="2" charset="2"/>
              <a:buChar char="§"/>
            </a:pPr>
            <a:r>
              <a:rPr lang="es-ES" sz="1600" dirty="0" smtClean="0"/>
              <a:t>Que </a:t>
            </a:r>
            <a:r>
              <a:rPr lang="es-ES" sz="1600" dirty="0"/>
              <a:t>las dimensiones de los objetos sean mucho mayores que la longitud de onda de la luz. De esta manera, no se produce </a:t>
            </a:r>
            <a:r>
              <a:rPr lang="es-ES" sz="1600" dirty="0" smtClean="0">
                <a:solidFill>
                  <a:srgbClr val="00B0F0"/>
                </a:solidFill>
              </a:rPr>
              <a:t>difracción</a:t>
            </a:r>
            <a:r>
              <a:rPr lang="es-ES" sz="1600" dirty="0" smtClean="0"/>
              <a:t>.</a:t>
            </a:r>
          </a:p>
          <a:p>
            <a:pPr marL="285750" indent="-285750" algn="just">
              <a:buFont typeface="Wingdings" panose="05000000000000000000" pitchFamily="2" charset="2"/>
              <a:buChar char="§"/>
            </a:pPr>
            <a:r>
              <a:rPr lang="es-ES" sz="1600" dirty="0" smtClean="0"/>
              <a:t>Que </a:t>
            </a:r>
            <a:r>
              <a:rPr lang="es-ES" sz="1600" dirty="0"/>
              <a:t>el medio de propagación sea </a:t>
            </a:r>
            <a:r>
              <a:rPr lang="es-ES" sz="1600" dirty="0">
                <a:solidFill>
                  <a:srgbClr val="00B0F0"/>
                </a:solidFill>
              </a:rPr>
              <a:t>homogéneo e </a:t>
            </a:r>
            <a:r>
              <a:rPr lang="es-ES" sz="1600" dirty="0" smtClean="0">
                <a:solidFill>
                  <a:srgbClr val="00B0F0"/>
                </a:solidFill>
              </a:rPr>
              <a:t>isótropo.</a:t>
            </a:r>
            <a:endParaRPr lang="es-ES" sz="1600" dirty="0">
              <a:solidFill>
                <a:srgbClr val="00B0F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3511550"/>
            <a:ext cx="4292600" cy="2730783"/>
          </a:xfrm>
          <a:prstGeom prst="rect">
            <a:avLst/>
          </a:prstGeom>
        </p:spPr>
      </p:pic>
      <p:sp>
        <p:nvSpPr>
          <p:cNvPr id="6" name="Rectángulo 5"/>
          <p:cNvSpPr/>
          <p:nvPr/>
        </p:nvSpPr>
        <p:spPr>
          <a:xfrm>
            <a:off x="5562600" y="5141409"/>
            <a:ext cx="3098800" cy="1200329"/>
          </a:xfrm>
          <a:prstGeom prst="rect">
            <a:avLst/>
          </a:prstGeom>
        </p:spPr>
        <p:txBody>
          <a:bodyPr wrap="square">
            <a:spAutoFit/>
          </a:bodyPr>
          <a:lstStyle/>
          <a:p>
            <a:pPr algn="just"/>
            <a:r>
              <a:rPr lang="es-ES" sz="1200" dirty="0"/>
              <a:t>En la figura puede apreciarse como el tamaño de la sombra de la bola sobre el suelo es el mismo que el que se obtendría prolongando geométricamente rectas que partiesen del foco y pasasen por los puntos del contorno del objeto.</a:t>
            </a:r>
          </a:p>
        </p:txBody>
      </p:sp>
    </p:spTree>
    <p:extLst>
      <p:ext uri="{BB962C8B-B14F-4D97-AF65-F5344CB8AC3E}">
        <p14:creationId xmlns:p14="http://schemas.microsoft.com/office/powerpoint/2010/main" val="3268762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6" name="CuadroTexto 5"/>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6.2. Focos. Aumento lateral. Gráficas</a:t>
            </a:r>
            <a:endParaRPr lang="es-ES" b="1" dirty="0">
              <a:solidFill>
                <a:srgbClr val="002060"/>
              </a:solidFill>
            </a:endParaRPr>
          </a:p>
        </p:txBody>
      </p:sp>
      <p:sp>
        <p:nvSpPr>
          <p:cNvPr id="10" name="CuadroTexto 9"/>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Focos</a:t>
            </a:r>
            <a:endParaRPr lang="es-ES" dirty="0">
              <a:solidFill>
                <a:srgbClr val="00B0F0"/>
              </a:solidFill>
            </a:endParaRPr>
          </a:p>
        </p:txBody>
      </p:sp>
      <p:sp>
        <p:nvSpPr>
          <p:cNvPr id="2" name="Rectángulo 1"/>
          <p:cNvSpPr/>
          <p:nvPr/>
        </p:nvSpPr>
        <p:spPr>
          <a:xfrm>
            <a:off x="534098" y="1757546"/>
            <a:ext cx="8235783" cy="1077218"/>
          </a:xfrm>
          <a:prstGeom prst="rect">
            <a:avLst/>
          </a:prstGeom>
        </p:spPr>
        <p:txBody>
          <a:bodyPr wrap="square">
            <a:spAutoFit/>
          </a:bodyPr>
          <a:lstStyle/>
          <a:p>
            <a:pPr algn="just"/>
            <a:r>
              <a:rPr lang="es-ES" sz="1600" dirty="0"/>
              <a:t>Decimos que el </a:t>
            </a:r>
            <a:r>
              <a:rPr lang="es-ES" sz="1600" i="1" dirty="0">
                <a:solidFill>
                  <a:srgbClr val="0099FF"/>
                </a:solidFill>
              </a:rPr>
              <a:t>foco de un espejo esférico </a:t>
            </a:r>
            <a:r>
              <a:rPr lang="es-ES" sz="1600" dirty="0"/>
              <a:t>es el punto en el que debe colocarse un objeto para que su imagen se forme en el infinito. También es el punto en el que convergen los rayos de un objeto que está en el infinito. La distancia del foco al origen del sistema óptico se denomina </a:t>
            </a:r>
            <a:r>
              <a:rPr lang="es-ES" sz="1600" i="1" dirty="0">
                <a:solidFill>
                  <a:srgbClr val="0099FF"/>
                </a:solidFill>
              </a:rPr>
              <a:t>distancia focal </a:t>
            </a:r>
            <a:r>
              <a:rPr lang="es-ES" sz="1600" dirty="0"/>
              <a:t>y se denota por </a:t>
            </a:r>
            <a:r>
              <a:rPr lang="es-ES" sz="1600" i="1" dirty="0">
                <a:solidFill>
                  <a:srgbClr val="0099FF"/>
                </a:solidFill>
              </a:rPr>
              <a:t>f.</a:t>
            </a:r>
            <a:r>
              <a:rPr lang="es-ES" sz="1600" dirty="0"/>
              <a:t> </a:t>
            </a:r>
          </a:p>
        </p:txBody>
      </p:sp>
      <p:sp>
        <p:nvSpPr>
          <p:cNvPr id="4" name="Rectángulo 3"/>
          <p:cNvSpPr/>
          <p:nvPr/>
        </p:nvSpPr>
        <p:spPr>
          <a:xfrm>
            <a:off x="515215" y="2911708"/>
            <a:ext cx="8235085" cy="584775"/>
          </a:xfrm>
          <a:prstGeom prst="rect">
            <a:avLst/>
          </a:prstGeom>
        </p:spPr>
        <p:txBody>
          <a:bodyPr wrap="square">
            <a:spAutoFit/>
          </a:bodyPr>
          <a:lstStyle/>
          <a:p>
            <a:pPr algn="just"/>
            <a:r>
              <a:rPr lang="es-ES" sz="1600" dirty="0"/>
              <a:t>Si partimos, esta vez, de las distancias focales a las que habíamos llegado en el </a:t>
            </a:r>
            <a:r>
              <a:rPr lang="es-ES" sz="1600" dirty="0">
                <a:solidFill>
                  <a:srgbClr val="0099FF"/>
                </a:solidFill>
              </a:rPr>
              <a:t>caso del dioptrio esférico</a:t>
            </a:r>
            <a:r>
              <a:rPr lang="es-ES" sz="1600" dirty="0"/>
              <a:t>, y consideramos que, para el espejo esférico, </a:t>
            </a:r>
            <a:r>
              <a:rPr lang="es-ES" sz="1600" dirty="0" smtClean="0">
                <a:solidFill>
                  <a:srgbClr val="0099FF"/>
                </a:solidFill>
              </a:rPr>
              <a:t>n‘ = -n</a:t>
            </a:r>
            <a:r>
              <a:rPr lang="es-ES" sz="1600" dirty="0" smtClean="0"/>
              <a:t>, </a:t>
            </a:r>
            <a:r>
              <a:rPr lang="es-ES" sz="1600" dirty="0"/>
              <a:t>podemos decir:</a:t>
            </a:r>
          </a:p>
        </p:txBody>
      </p:sp>
      <mc:AlternateContent xmlns:mc="http://schemas.openxmlformats.org/markup-compatibility/2006" xmlns:a14="http://schemas.microsoft.com/office/drawing/2010/main">
        <mc:Choice Requires="a14">
          <p:sp>
            <p:nvSpPr>
              <p:cNvPr id="11" name="CuadroTexto 10"/>
              <p:cNvSpPr txBox="1"/>
              <p:nvPr/>
            </p:nvSpPr>
            <p:spPr>
              <a:xfrm>
                <a:off x="635698" y="3573427"/>
                <a:ext cx="2838284"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ea typeface="Cambria Math" panose="02040503050406030204" pitchFamily="18" charset="0"/>
                        </a:rPr>
                        <m:t>𝒇</m:t>
                      </m:r>
                      <m:r>
                        <a:rPr lang="es-ES" sz="1600" b="0" i="1" smtClean="0">
                          <a:latin typeface="Cambria Math" panose="02040503050406030204" pitchFamily="18" charset="0"/>
                          <a:ea typeface="Cambria Math" panose="02040503050406030204" pitchFamily="18" charset="0"/>
                        </a:rPr>
                        <m:t>=−</m:t>
                      </m:r>
                      <m:f>
                        <m:fPr>
                          <m:ctrlPr>
                            <a:rPr lang="es-ES" sz="160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𝑛𝑅</m:t>
                          </m:r>
                        </m:num>
                        <m:den>
                          <m:sSup>
                            <m:sSupPr>
                              <m:ctrlPr>
                                <a:rPr lang="es-ES" sz="160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𝑅</m:t>
                          </m:r>
                        </m:num>
                        <m:den>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f>
                        <m:fPr>
                          <m:ctrlPr>
                            <a:rPr lang="es-ES" sz="160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𝑅</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35698" y="3573427"/>
                <a:ext cx="2838284" cy="461024"/>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318489" y="3558452"/>
                <a:ext cx="5450694" cy="521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𝒇</m:t>
                          </m:r>
                        </m:e>
                        <m:sup>
                          <m:r>
                            <a:rPr lang="es-ES" sz="1600" b="1"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f>
                        <m:fPr>
                          <m:ctrlPr>
                            <a:rPr lang="es-ES" sz="1600" i="1" smtClean="0">
                              <a:latin typeface="Cambria Math" panose="02040503050406030204" pitchFamily="18" charset="0"/>
                              <a:ea typeface="Cambria Math" panose="02040503050406030204" pitchFamily="18" charset="0"/>
                            </a:rPr>
                          </m:ctrlPr>
                        </m:fPr>
                        <m:num>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𝑅</m:t>
                          </m:r>
                        </m:num>
                        <m:den>
                          <m:sSup>
                            <m:sSupPr>
                              <m:ctrlPr>
                                <a:rPr lang="es-ES" sz="160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𝑛</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e>
                          </m:d>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𝑅</m:t>
                          </m:r>
                        </m:num>
                        <m:den>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𝑅</m:t>
                          </m:r>
                        </m:num>
                        <m:den>
                          <m:r>
                            <a:rPr lang="es-ES" sz="1600" b="0" i="1">
                              <a:latin typeface="Cambria Math" panose="02040503050406030204" pitchFamily="18" charset="0"/>
                              <a:ea typeface="Cambria Math" panose="02040503050406030204" pitchFamily="18" charset="0"/>
                            </a:rPr>
                            <m:t>2</m:t>
                          </m:r>
                        </m:den>
                      </m:f>
                      <m:r>
                        <a:rPr lang="es-ES" sz="1600" b="1" i="1" smtClean="0">
                          <a:latin typeface="Cambria Math" panose="02040503050406030204" pitchFamily="18" charset="0"/>
                          <a:ea typeface="Cambria Math" panose="02040503050406030204" pitchFamily="18" charset="0"/>
                        </a:rPr>
                        <m:t> →  </m:t>
                      </m:r>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𝒇</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𝒇</m:t>
                      </m:r>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𝑹</m:t>
                          </m:r>
                        </m:num>
                        <m:den>
                          <m:r>
                            <a:rPr lang="es-ES" sz="1600" b="1" i="1" smtClean="0">
                              <a:latin typeface="Cambria Math" panose="02040503050406030204" pitchFamily="18" charset="0"/>
                              <a:ea typeface="Cambria Math" panose="02040503050406030204" pitchFamily="18" charset="0"/>
                            </a:rPr>
                            <m:t>𝟐</m:t>
                          </m:r>
                        </m:den>
                      </m:f>
                      <m:r>
                        <a:rPr lang="es-ES" sz="1600" b="1" i="1" smtClean="0">
                          <a:latin typeface="Cambria Math" panose="02040503050406030204" pitchFamily="18" charset="0"/>
                          <a:ea typeface="Cambria Math" panose="02040503050406030204" pitchFamily="18" charset="0"/>
                        </a:rPr>
                        <m:t> →   </m:t>
                      </m:r>
                      <m:f>
                        <m:fPr>
                          <m:ctrlPr>
                            <a:rPr lang="es-ES" sz="1600" b="1" i="1">
                              <a:latin typeface="Cambria Math" panose="02040503050406030204" pitchFamily="18" charset="0"/>
                              <a:ea typeface="Cambria Math" panose="02040503050406030204" pitchFamily="18" charset="0"/>
                            </a:rPr>
                          </m:ctrlPr>
                        </m:fPr>
                        <m:num>
                          <m:r>
                            <a:rPr lang="es-ES" sz="1600" b="1" i="1">
                              <a:latin typeface="Cambria Math" panose="02040503050406030204" pitchFamily="18" charset="0"/>
                              <a:ea typeface="Cambria Math" panose="02040503050406030204" pitchFamily="18" charset="0"/>
                            </a:rPr>
                            <m:t>𝟏</m:t>
                          </m:r>
                        </m:num>
                        <m:den>
                          <m:r>
                            <a:rPr lang="es-ES" sz="1600" b="1" i="1">
                              <a:latin typeface="Cambria Math" panose="02040503050406030204" pitchFamily="18" charset="0"/>
                              <a:ea typeface="Cambria Math" panose="02040503050406030204" pitchFamily="18" charset="0"/>
                            </a:rPr>
                            <m:t>𝒔</m:t>
                          </m:r>
                        </m:den>
                      </m:f>
                      <m:r>
                        <a:rPr lang="es-ES" sz="1600" b="1" i="1">
                          <a:latin typeface="Cambria Math" panose="02040503050406030204" pitchFamily="18" charset="0"/>
                          <a:ea typeface="Cambria Math" panose="02040503050406030204" pitchFamily="18" charset="0"/>
                        </a:rPr>
                        <m:t>+</m:t>
                      </m:r>
                      <m:f>
                        <m:fPr>
                          <m:ctrlPr>
                            <a:rPr lang="es-ES" sz="1600" b="1" i="1">
                              <a:latin typeface="Cambria Math" panose="02040503050406030204" pitchFamily="18" charset="0"/>
                              <a:ea typeface="Cambria Math" panose="02040503050406030204" pitchFamily="18" charset="0"/>
                            </a:rPr>
                          </m:ctrlPr>
                        </m:fPr>
                        <m:num>
                          <m:r>
                            <a:rPr lang="es-ES" sz="1600" b="1" i="1">
                              <a:latin typeface="Cambria Math" panose="02040503050406030204" pitchFamily="18" charset="0"/>
                              <a:ea typeface="Cambria Math" panose="02040503050406030204" pitchFamily="18" charset="0"/>
                            </a:rPr>
                            <m:t>𝟏</m:t>
                          </m:r>
                        </m:num>
                        <m:den>
                          <m:sSup>
                            <m:sSupPr>
                              <m:ctrlPr>
                                <a:rPr lang="es-ES" sz="1600" b="1" i="1">
                                  <a:latin typeface="Cambria Math" panose="02040503050406030204" pitchFamily="18" charset="0"/>
                                  <a:ea typeface="Cambria Math" panose="02040503050406030204" pitchFamily="18" charset="0"/>
                                </a:rPr>
                              </m:ctrlPr>
                            </m:sSupPr>
                            <m:e>
                              <m:r>
                                <a:rPr lang="es-ES" sz="1600" b="1" i="1">
                                  <a:latin typeface="Cambria Math" panose="02040503050406030204" pitchFamily="18" charset="0"/>
                                  <a:ea typeface="Cambria Math" panose="02040503050406030204" pitchFamily="18" charset="0"/>
                                </a:rPr>
                                <m:t>𝒔</m:t>
                              </m:r>
                            </m:e>
                            <m:sup>
                              <m:r>
                                <a:rPr lang="es-ES" sz="1600" b="1" i="1">
                                  <a:latin typeface="Cambria Math" panose="02040503050406030204" pitchFamily="18" charset="0"/>
                                  <a:ea typeface="Cambria Math" panose="02040503050406030204" pitchFamily="18" charset="0"/>
                                </a:rPr>
                                <m:t>′</m:t>
                              </m:r>
                            </m:sup>
                          </m:sSup>
                        </m:den>
                      </m:f>
                      <m:r>
                        <a:rPr lang="es-ES" sz="1600" b="1" i="1">
                          <a:latin typeface="Cambria Math" panose="02040503050406030204" pitchFamily="18" charset="0"/>
                          <a:ea typeface="Cambria Math" panose="02040503050406030204" pitchFamily="18" charset="0"/>
                        </a:rPr>
                        <m:t>=</m:t>
                      </m:r>
                      <m:f>
                        <m:fPr>
                          <m:ctrlPr>
                            <a:rPr lang="es-ES" sz="1600" b="1" i="1">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𝟏</m:t>
                          </m:r>
                        </m:num>
                        <m:den>
                          <m:r>
                            <a:rPr lang="es-ES" sz="1600" b="1" i="1" smtClean="0">
                              <a:latin typeface="Cambria Math" panose="02040503050406030204" pitchFamily="18" charset="0"/>
                              <a:ea typeface="Cambria Math" panose="02040503050406030204" pitchFamily="18" charset="0"/>
                            </a:rPr>
                            <m:t>𝒇</m:t>
                          </m:r>
                        </m:den>
                      </m:f>
                    </m:oMath>
                  </m:oMathPara>
                </a14:m>
                <a:endParaRPr lang="es-ES" sz="1600"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318489" y="3558452"/>
                <a:ext cx="5450694" cy="521040"/>
              </a:xfrm>
              <a:prstGeom prst="rect">
                <a:avLst/>
              </a:prstGeom>
              <a:blipFill>
                <a:blip r:embed="rId3"/>
                <a:stretch>
                  <a:fillRect/>
                </a:stretch>
              </a:blipFill>
            </p:spPr>
            <p:txBody>
              <a:bodyPr/>
              <a:lstStyle/>
              <a:p>
                <a:r>
                  <a:rPr lang="es-ES">
                    <a:noFill/>
                  </a:rPr>
                  <a:t> </a:t>
                </a:r>
              </a:p>
            </p:txBody>
          </p:sp>
        </mc:Fallback>
      </mc:AlternateContent>
      <p:pic>
        <p:nvPicPr>
          <p:cNvPr id="5" name="Imagen 4"/>
          <p:cNvPicPr>
            <a:picLocks noChangeAspect="1"/>
          </p:cNvPicPr>
          <p:nvPr/>
        </p:nvPicPr>
        <p:blipFill rotWithShape="1">
          <a:blip r:embed="rId4">
            <a:clrChange>
              <a:clrFrom>
                <a:srgbClr val="F3FBFD"/>
              </a:clrFrom>
              <a:clrTo>
                <a:srgbClr val="F3FBFD">
                  <a:alpha val="0"/>
                </a:srgbClr>
              </a:clrTo>
            </a:clrChange>
            <a:extLst>
              <a:ext uri="{28A0092B-C50C-407E-A947-70E740481C1C}">
                <a14:useLocalDpi xmlns:a14="http://schemas.microsoft.com/office/drawing/2010/main" val="0"/>
              </a:ext>
            </a:extLst>
          </a:blip>
          <a:srcRect l="18349" t="741" r="15323" b="55556"/>
          <a:stretch/>
        </p:blipFill>
        <p:spPr>
          <a:xfrm>
            <a:off x="1191408" y="4220171"/>
            <a:ext cx="2803274" cy="2321307"/>
          </a:xfrm>
          <a:prstGeom prst="rect">
            <a:avLst/>
          </a:prstGeom>
        </p:spPr>
      </p:pic>
      <p:pic>
        <p:nvPicPr>
          <p:cNvPr id="13" name="Imagen 12"/>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20676" t="48518" r="7876" b="3889"/>
          <a:stretch/>
        </p:blipFill>
        <p:spPr>
          <a:xfrm>
            <a:off x="4876800" y="4094177"/>
            <a:ext cx="2921666" cy="2445824"/>
          </a:xfrm>
          <a:prstGeom prst="rect">
            <a:avLst/>
          </a:prstGeom>
        </p:spPr>
      </p:pic>
    </p:spTree>
    <p:extLst>
      <p:ext uri="{BB962C8B-B14F-4D97-AF65-F5344CB8AC3E}">
        <p14:creationId xmlns:p14="http://schemas.microsoft.com/office/powerpoint/2010/main" val="1989236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6" name="CuadroTexto 5"/>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6.2</a:t>
            </a:r>
            <a:r>
              <a:rPr lang="es-ES" b="1" dirty="0">
                <a:solidFill>
                  <a:srgbClr val="002060"/>
                </a:solidFill>
              </a:rPr>
              <a:t>. Focos. Aumento lateral. </a:t>
            </a:r>
            <a:r>
              <a:rPr lang="es-ES" b="1" dirty="0" smtClean="0">
                <a:solidFill>
                  <a:srgbClr val="002060"/>
                </a:solidFill>
              </a:rPr>
              <a:t>Gráficas</a:t>
            </a:r>
            <a:endParaRPr lang="es-ES" b="1" dirty="0">
              <a:solidFill>
                <a:srgbClr val="002060"/>
              </a:solidFill>
            </a:endParaRPr>
          </a:p>
        </p:txBody>
      </p:sp>
      <p:sp>
        <p:nvSpPr>
          <p:cNvPr id="10" name="CuadroTexto 9"/>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Aumento lateral</a:t>
            </a:r>
            <a:endParaRPr lang="es-ES" dirty="0">
              <a:solidFill>
                <a:srgbClr val="00B0F0"/>
              </a:solidFill>
            </a:endParaRPr>
          </a:p>
        </p:txBody>
      </p:sp>
      <p:sp>
        <p:nvSpPr>
          <p:cNvPr id="3" name="Rectángulo 2"/>
          <p:cNvSpPr/>
          <p:nvPr/>
        </p:nvSpPr>
        <p:spPr>
          <a:xfrm>
            <a:off x="546100" y="1757546"/>
            <a:ext cx="8223083" cy="584775"/>
          </a:xfrm>
          <a:prstGeom prst="rect">
            <a:avLst/>
          </a:prstGeom>
        </p:spPr>
        <p:txBody>
          <a:bodyPr wrap="square">
            <a:spAutoFit/>
          </a:bodyPr>
          <a:lstStyle/>
          <a:p>
            <a:pPr algn="just"/>
            <a:r>
              <a:rPr lang="es-ES" sz="1600" dirty="0"/>
              <a:t>A partir de la expresión de </a:t>
            </a:r>
            <a:r>
              <a:rPr lang="es-ES" sz="1600" i="1" dirty="0">
                <a:solidFill>
                  <a:srgbClr val="0099FF"/>
                </a:solidFill>
              </a:rPr>
              <a:t>aumento lateral en el dioptrio esférico</a:t>
            </a:r>
            <a:r>
              <a:rPr lang="es-ES" sz="1600" dirty="0"/>
              <a:t>, y asumiendo </a:t>
            </a:r>
            <a:r>
              <a:rPr lang="es-ES" sz="1600" i="1" dirty="0" smtClean="0">
                <a:solidFill>
                  <a:srgbClr val="0099FF"/>
                </a:solidFill>
              </a:rPr>
              <a:t>n‘ = -n</a:t>
            </a:r>
            <a:r>
              <a:rPr lang="es-ES" sz="1600" dirty="0" smtClean="0"/>
              <a:t>, </a:t>
            </a:r>
            <a:r>
              <a:rPr lang="es-ES" sz="1600" dirty="0"/>
              <a:t>podemos hacer:</a:t>
            </a:r>
          </a:p>
        </p:txBody>
      </p:sp>
      <mc:AlternateContent xmlns:mc="http://schemas.openxmlformats.org/markup-compatibility/2006" xmlns:a14="http://schemas.microsoft.com/office/drawing/2010/main">
        <mc:Choice Requires="a14">
          <p:sp>
            <p:nvSpPr>
              <p:cNvPr id="14" name="CuadroTexto 13"/>
              <p:cNvSpPr txBox="1"/>
              <p:nvPr/>
            </p:nvSpPr>
            <p:spPr>
              <a:xfrm>
                <a:off x="3280614" y="2406203"/>
                <a:ext cx="254467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𝑨</m:t>
                          </m:r>
                        </m:e>
                        <m:sub>
                          <m:r>
                            <a:rPr lang="es-ES" sz="1600" b="1" i="1" smtClean="0">
                              <a:latin typeface="Cambria Math" panose="02040503050406030204" pitchFamily="18" charset="0"/>
                            </a:rPr>
                            <m:t>𝑳</m:t>
                          </m:r>
                        </m:sub>
                      </m:sSub>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𝑦</m:t>
                          </m:r>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𝑛𝑠</m:t>
                          </m:r>
                          <m:r>
                            <a:rPr lang="es-ES" sz="1600" b="0" i="1" smtClean="0">
                              <a:latin typeface="Cambria Math" panose="02040503050406030204" pitchFamily="18" charset="0"/>
                            </a:rPr>
                            <m:t>′</m:t>
                          </m:r>
                        </m:num>
                        <m:den>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𝑛𝑠</m:t>
                          </m:r>
                          <m:r>
                            <a:rPr lang="es-ES" sz="1600" b="0" i="1" smtClean="0">
                              <a:latin typeface="Cambria Math" panose="02040503050406030204" pitchFamily="18" charset="0"/>
                            </a:rPr>
                            <m:t>′</m:t>
                          </m:r>
                        </m:num>
                        <m:den>
                          <m:r>
                            <a:rPr lang="es-ES" sz="1600" b="0" i="1" smtClean="0">
                              <a:latin typeface="Cambria Math" panose="02040503050406030204" pitchFamily="18" charset="0"/>
                            </a:rPr>
                            <m:t>−</m:t>
                          </m:r>
                          <m:r>
                            <a:rPr lang="es-ES" sz="1600" b="0" i="1" smtClean="0">
                              <a:latin typeface="Cambria Math" panose="02040503050406030204" pitchFamily="18" charset="0"/>
                            </a:rPr>
                            <m:t>𝑛𝑠</m:t>
                          </m:r>
                        </m:den>
                      </m:f>
                      <m:r>
                        <a:rPr lang="es-ES" sz="1600" b="0" i="1" smtClean="0">
                          <a:latin typeface="Cambria Math" panose="02040503050406030204" pitchFamily="18" charset="0"/>
                        </a:rPr>
                        <m:t>=</m:t>
                      </m:r>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𝒔</m:t>
                          </m:r>
                          <m:r>
                            <a:rPr lang="es-ES" sz="1600" b="1" i="1" smtClean="0">
                              <a:latin typeface="Cambria Math" panose="02040503050406030204" pitchFamily="18" charset="0"/>
                            </a:rPr>
                            <m:t>′</m:t>
                          </m:r>
                        </m:num>
                        <m:den>
                          <m:r>
                            <a:rPr lang="es-ES" sz="1600" b="1" i="1" smtClean="0">
                              <a:latin typeface="Cambria Math" panose="02040503050406030204" pitchFamily="18" charset="0"/>
                            </a:rPr>
                            <m:t>𝒔</m:t>
                          </m:r>
                        </m:den>
                      </m:f>
                    </m:oMath>
                  </m:oMathPara>
                </a14:m>
                <a:endParaRPr lang="es-ES" sz="1600" b="1"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3280614" y="2406203"/>
                <a:ext cx="2544671" cy="525913"/>
              </a:xfrm>
              <a:prstGeom prst="rect">
                <a:avLst/>
              </a:prstGeom>
              <a:blipFill>
                <a:blip r:embed="rId2"/>
                <a:stretch>
                  <a:fillRect/>
                </a:stretch>
              </a:blipFill>
            </p:spPr>
            <p:txBody>
              <a:bodyPr/>
              <a:lstStyle/>
              <a:p>
                <a:r>
                  <a:rPr lang="es-ES">
                    <a:noFill/>
                  </a:rPr>
                  <a:t> </a:t>
                </a:r>
              </a:p>
            </p:txBody>
          </p:sp>
        </mc:Fallback>
      </mc:AlternateContent>
      <p:sp>
        <p:nvSpPr>
          <p:cNvPr id="7" name="Rectángulo 6"/>
          <p:cNvSpPr/>
          <p:nvPr/>
        </p:nvSpPr>
        <p:spPr>
          <a:xfrm>
            <a:off x="546100" y="2995998"/>
            <a:ext cx="7603286" cy="1554272"/>
          </a:xfrm>
          <a:prstGeom prst="rect">
            <a:avLst/>
          </a:prstGeom>
        </p:spPr>
        <p:txBody>
          <a:bodyPr wrap="square">
            <a:spAutoFit/>
          </a:bodyPr>
          <a:lstStyle/>
          <a:p>
            <a:pPr algn="just"/>
            <a:endParaRPr lang="es-ES" sz="1600" dirty="0"/>
          </a:p>
          <a:p>
            <a:pPr marL="177800" indent="-177800" algn="just">
              <a:spcAft>
                <a:spcPts val="600"/>
              </a:spcAft>
              <a:buFont typeface="Arial" panose="020B0604020202020204" pitchFamily="34" charset="0"/>
              <a:buChar char="•"/>
            </a:pPr>
            <a:r>
              <a:rPr lang="es-ES" sz="1600" dirty="0" smtClean="0"/>
              <a:t>Si </a:t>
            </a:r>
            <a:r>
              <a:rPr lang="es-ES" sz="1600" dirty="0"/>
              <a:t>|A</a:t>
            </a:r>
            <a:r>
              <a:rPr lang="es-ES" sz="1600" baseline="-25000" dirty="0"/>
              <a:t>L</a:t>
            </a:r>
            <a:r>
              <a:rPr lang="es-ES" sz="1600" dirty="0"/>
              <a:t>| &gt; 1 , el tamaño de la imagen es mayor que el del objeto</a:t>
            </a:r>
          </a:p>
          <a:p>
            <a:pPr marL="177800" indent="-177800" algn="just">
              <a:spcAft>
                <a:spcPts val="600"/>
              </a:spcAft>
              <a:buFont typeface="Arial" panose="020B0604020202020204" pitchFamily="34" charset="0"/>
              <a:buChar char="•"/>
            </a:pPr>
            <a:r>
              <a:rPr lang="es-ES" sz="1600" dirty="0" smtClean="0"/>
              <a:t>Si </a:t>
            </a:r>
            <a:r>
              <a:rPr lang="es-ES" sz="1600" dirty="0"/>
              <a:t>|A</a:t>
            </a:r>
            <a:r>
              <a:rPr lang="es-ES" sz="1600" baseline="-25000" dirty="0"/>
              <a:t>L</a:t>
            </a:r>
            <a:r>
              <a:rPr lang="es-ES" sz="1600" dirty="0"/>
              <a:t>| &lt; 1 , el tamaño de la imagen es menor que el del objeto</a:t>
            </a:r>
          </a:p>
          <a:p>
            <a:pPr marL="177800" indent="-177800" algn="just">
              <a:spcAft>
                <a:spcPts val="600"/>
              </a:spcAft>
              <a:buFont typeface="Arial" panose="020B0604020202020204" pitchFamily="34" charset="0"/>
              <a:buChar char="•"/>
            </a:pPr>
            <a:r>
              <a:rPr lang="es-ES" sz="1600" dirty="0" smtClean="0"/>
              <a:t>Si </a:t>
            </a:r>
            <a:r>
              <a:rPr lang="es-ES" sz="1600" dirty="0"/>
              <a:t>A</a:t>
            </a:r>
            <a:r>
              <a:rPr lang="es-ES" sz="1600" baseline="-25000" dirty="0"/>
              <a:t>L</a:t>
            </a:r>
            <a:r>
              <a:rPr lang="es-ES" sz="1600" dirty="0"/>
              <a:t> &gt; 0 , la imagen es derecha</a:t>
            </a:r>
          </a:p>
          <a:p>
            <a:pPr marL="177800" indent="-177800" algn="just">
              <a:spcAft>
                <a:spcPts val="600"/>
              </a:spcAft>
              <a:buFont typeface="Arial" panose="020B0604020202020204" pitchFamily="34" charset="0"/>
              <a:buChar char="•"/>
            </a:pPr>
            <a:r>
              <a:rPr lang="es-ES" sz="1600" dirty="0" smtClean="0"/>
              <a:t>Si </a:t>
            </a:r>
            <a:r>
              <a:rPr lang="es-ES" sz="1600" dirty="0"/>
              <a:t>A</a:t>
            </a:r>
            <a:r>
              <a:rPr lang="es-ES" sz="1600" baseline="-25000" dirty="0"/>
              <a:t>L</a:t>
            </a:r>
            <a:r>
              <a:rPr lang="es-ES" sz="1600" dirty="0"/>
              <a:t> &lt; 0 , la imagen está invertida</a:t>
            </a:r>
          </a:p>
        </p:txBody>
      </p:sp>
    </p:spTree>
    <p:extLst>
      <p:ext uri="{BB962C8B-B14F-4D97-AF65-F5344CB8AC3E}">
        <p14:creationId xmlns:p14="http://schemas.microsoft.com/office/powerpoint/2010/main" val="1330494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15" name="CuadroTexto 14"/>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6.2</a:t>
            </a:r>
            <a:r>
              <a:rPr lang="es-ES" b="1" dirty="0">
                <a:solidFill>
                  <a:srgbClr val="002060"/>
                </a:solidFill>
              </a:rPr>
              <a:t>. Focos. Aumento lateral. </a:t>
            </a:r>
            <a:r>
              <a:rPr lang="es-ES" b="1" dirty="0" smtClean="0">
                <a:solidFill>
                  <a:srgbClr val="002060"/>
                </a:solidFill>
              </a:rPr>
              <a:t>Gráficas</a:t>
            </a:r>
            <a:endParaRPr lang="es-ES" b="1" dirty="0">
              <a:solidFill>
                <a:srgbClr val="002060"/>
              </a:solidFill>
            </a:endParaRPr>
          </a:p>
        </p:txBody>
      </p:sp>
      <p:sp>
        <p:nvSpPr>
          <p:cNvPr id="16" name="CuadroTexto 15"/>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a:t>
            </a:r>
            <a:endParaRPr lang="es-ES" dirty="0">
              <a:solidFill>
                <a:srgbClr val="00B0F0"/>
              </a:solidFill>
            </a:endParaRPr>
          </a:p>
        </p:txBody>
      </p:sp>
      <p:sp>
        <p:nvSpPr>
          <p:cNvPr id="6" name="Rectángulo 5"/>
          <p:cNvSpPr/>
          <p:nvPr/>
        </p:nvSpPr>
        <p:spPr>
          <a:xfrm>
            <a:off x="534097" y="1757546"/>
            <a:ext cx="8235086" cy="2308324"/>
          </a:xfrm>
          <a:prstGeom prst="rect">
            <a:avLst/>
          </a:prstGeom>
        </p:spPr>
        <p:txBody>
          <a:bodyPr wrap="square">
            <a:spAutoFit/>
          </a:bodyPr>
          <a:lstStyle/>
          <a:p>
            <a:pPr algn="just"/>
            <a:r>
              <a:rPr lang="es-ES" sz="1600" dirty="0" smtClean="0"/>
              <a:t>Se </a:t>
            </a:r>
            <a:r>
              <a:rPr lang="es-ES" sz="1600" dirty="0"/>
              <a:t>denominan </a:t>
            </a:r>
            <a:r>
              <a:rPr lang="es-ES" sz="1600" i="1" dirty="0">
                <a:solidFill>
                  <a:srgbClr val="0099FF"/>
                </a:solidFill>
              </a:rPr>
              <a:t>rayos principales </a:t>
            </a:r>
            <a:r>
              <a:rPr lang="es-ES" sz="1600" dirty="0"/>
              <a:t>a rayos de trayectoria conocida que nos permiten determinar la posición de la imagen de un objeto en un diagrama de rayos. En el espejo esférico son:</a:t>
            </a:r>
          </a:p>
          <a:p>
            <a:pPr marL="177800" indent="-177800" algn="just">
              <a:buFont typeface="Arial" panose="020B0604020202020204" pitchFamily="34" charset="0"/>
              <a:buChar char="•"/>
            </a:pPr>
            <a:r>
              <a:rPr lang="es-ES" sz="1600" dirty="0" smtClean="0"/>
              <a:t>El </a:t>
            </a:r>
            <a:r>
              <a:rPr lang="es-ES" sz="1600" dirty="0"/>
              <a:t>rayo procedente del objeto y paralelo al eje óptico, que, tras reflejarse, pasará por el foco</a:t>
            </a:r>
          </a:p>
          <a:p>
            <a:pPr marL="177800" indent="-177800" algn="just">
              <a:buFont typeface="Arial" panose="020B0604020202020204" pitchFamily="34" charset="0"/>
              <a:buChar char="•"/>
            </a:pPr>
            <a:r>
              <a:rPr lang="es-ES" sz="1600" dirty="0" smtClean="0"/>
              <a:t>El </a:t>
            </a:r>
            <a:r>
              <a:rPr lang="es-ES" sz="1600" dirty="0"/>
              <a:t>rayo que, procedente del objeto, pasa por el centro de curvatura del espejo. Tras reflejarse no modifica su dirección</a:t>
            </a:r>
          </a:p>
          <a:p>
            <a:pPr marL="177800" indent="-177800" algn="just">
              <a:buFont typeface="Arial" panose="020B0604020202020204" pitchFamily="34" charset="0"/>
              <a:buChar char="•"/>
            </a:pPr>
            <a:r>
              <a:rPr lang="es-ES" sz="1600" dirty="0" smtClean="0"/>
              <a:t>El </a:t>
            </a:r>
            <a:r>
              <a:rPr lang="es-ES" sz="1600" dirty="0"/>
              <a:t>rayo procedente del objeto que pase por el foco, que, tras reflejarse, saldrá paralelo al eje </a:t>
            </a:r>
            <a:r>
              <a:rPr lang="es-ES" sz="1600" dirty="0" smtClean="0"/>
              <a:t>óptico</a:t>
            </a:r>
            <a:endParaRPr lang="es-ES" sz="1600" dirty="0"/>
          </a:p>
        </p:txBody>
      </p:sp>
      <p:pic>
        <p:nvPicPr>
          <p:cNvPr id="7" name="Imagen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993" t="10355" r="16786" b="16568"/>
          <a:stretch/>
        </p:blipFill>
        <p:spPr>
          <a:xfrm>
            <a:off x="889697" y="4065870"/>
            <a:ext cx="3466403" cy="2510855"/>
          </a:xfrm>
          <a:prstGeom prst="rect">
            <a:avLst/>
          </a:prstGeom>
        </p:spPr>
      </p:pic>
      <p:pic>
        <p:nvPicPr>
          <p:cNvPr id="11" name="Imagen 1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429" t="11539" r="19838" b="17455"/>
          <a:stretch/>
        </p:blipFill>
        <p:spPr>
          <a:xfrm>
            <a:off x="5202544" y="4121901"/>
            <a:ext cx="3225800" cy="2449975"/>
          </a:xfrm>
          <a:prstGeom prst="rect">
            <a:avLst/>
          </a:prstGeom>
        </p:spPr>
      </p:pic>
    </p:spTree>
    <p:extLst>
      <p:ext uri="{BB962C8B-B14F-4D97-AF65-F5344CB8AC3E}">
        <p14:creationId xmlns:p14="http://schemas.microsoft.com/office/powerpoint/2010/main" val="2010123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15" name="CuadroTexto 14"/>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6.2</a:t>
            </a:r>
            <a:r>
              <a:rPr lang="es-ES" b="1" dirty="0">
                <a:solidFill>
                  <a:srgbClr val="002060"/>
                </a:solidFill>
              </a:rPr>
              <a:t>. Focos. Aumento lateral. </a:t>
            </a:r>
            <a:r>
              <a:rPr lang="es-ES" b="1" dirty="0" smtClean="0">
                <a:solidFill>
                  <a:srgbClr val="002060"/>
                </a:solidFill>
              </a:rPr>
              <a:t>Gráficas</a:t>
            </a:r>
            <a:endParaRPr lang="es-ES" b="1" dirty="0">
              <a:solidFill>
                <a:srgbClr val="002060"/>
              </a:solidFill>
            </a:endParaRPr>
          </a:p>
        </p:txBody>
      </p:sp>
      <p:sp>
        <p:nvSpPr>
          <p:cNvPr id="16" name="CuadroTexto 15"/>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 espejos cóncavos</a:t>
            </a:r>
            <a:endParaRPr lang="es-ES" dirty="0">
              <a:solidFill>
                <a:srgbClr val="00B0F0"/>
              </a:solidFill>
            </a:endParaRPr>
          </a:p>
        </p:txBody>
      </p:sp>
      <p:sp>
        <p:nvSpPr>
          <p:cNvPr id="8" name="25 CuadroTexto"/>
          <p:cNvSpPr txBox="1"/>
          <p:nvPr/>
        </p:nvSpPr>
        <p:spPr>
          <a:xfrm>
            <a:off x="597140" y="1745831"/>
            <a:ext cx="1272377" cy="338554"/>
          </a:xfrm>
          <a:prstGeom prst="rect">
            <a:avLst/>
          </a:prstGeom>
          <a:noFill/>
        </p:spPr>
        <p:txBody>
          <a:bodyPr wrap="square" rtlCol="0">
            <a:spAutoFit/>
          </a:bodyPr>
          <a:lstStyle/>
          <a:p>
            <a:pPr algn="just"/>
            <a:r>
              <a:rPr lang="es-ES_tradnl" sz="1600" dirty="0" smtClean="0"/>
              <a:t>a) |s| &gt; |r|</a:t>
            </a:r>
            <a:endParaRPr lang="es-ES" sz="1600" dirty="0"/>
          </a:p>
        </p:txBody>
      </p:sp>
      <p:sp>
        <p:nvSpPr>
          <p:cNvPr id="9" name="26 CuadroTexto"/>
          <p:cNvSpPr txBox="1"/>
          <p:nvPr/>
        </p:nvSpPr>
        <p:spPr>
          <a:xfrm>
            <a:off x="758760" y="3716396"/>
            <a:ext cx="3449230" cy="338554"/>
          </a:xfrm>
          <a:prstGeom prst="rect">
            <a:avLst/>
          </a:prstGeom>
          <a:noFill/>
        </p:spPr>
        <p:txBody>
          <a:bodyPr wrap="square" rtlCol="0">
            <a:spAutoFit/>
          </a:bodyPr>
          <a:lstStyle/>
          <a:p>
            <a:pPr algn="just"/>
            <a:r>
              <a:rPr lang="es-ES_tradnl" sz="1600" dirty="0" smtClean="0"/>
              <a:t>Real, invertida, </a:t>
            </a:r>
            <a:r>
              <a:rPr lang="es-ES_tradnl" sz="1600" dirty="0"/>
              <a:t>d</a:t>
            </a:r>
            <a:r>
              <a:rPr lang="es-ES_tradnl" sz="1600" dirty="0" smtClean="0"/>
              <a:t>e menor tamaño</a:t>
            </a:r>
            <a:endParaRPr lang="es-ES" sz="1600" dirty="0"/>
          </a:p>
        </p:txBody>
      </p:sp>
      <p:sp>
        <p:nvSpPr>
          <p:cNvPr id="10" name="25 CuadroTexto"/>
          <p:cNvSpPr txBox="1"/>
          <p:nvPr/>
        </p:nvSpPr>
        <p:spPr>
          <a:xfrm>
            <a:off x="5206112" y="1811694"/>
            <a:ext cx="1272377" cy="338554"/>
          </a:xfrm>
          <a:prstGeom prst="rect">
            <a:avLst/>
          </a:prstGeom>
          <a:noFill/>
        </p:spPr>
        <p:txBody>
          <a:bodyPr wrap="square" rtlCol="0">
            <a:spAutoFit/>
          </a:bodyPr>
          <a:lstStyle/>
          <a:p>
            <a:pPr algn="just"/>
            <a:r>
              <a:rPr lang="es-ES_tradnl" sz="1600" dirty="0"/>
              <a:t>b</a:t>
            </a:r>
            <a:r>
              <a:rPr lang="es-ES_tradnl" sz="1600" dirty="0" smtClean="0"/>
              <a:t>) |s| = |r|</a:t>
            </a:r>
            <a:endParaRPr lang="es-ES" sz="1600" dirty="0"/>
          </a:p>
        </p:txBody>
      </p:sp>
      <p:sp>
        <p:nvSpPr>
          <p:cNvPr id="12" name="26 CuadroTexto"/>
          <p:cNvSpPr txBox="1"/>
          <p:nvPr/>
        </p:nvSpPr>
        <p:spPr>
          <a:xfrm>
            <a:off x="5491375" y="3776438"/>
            <a:ext cx="3144625" cy="307777"/>
          </a:xfrm>
          <a:prstGeom prst="rect">
            <a:avLst/>
          </a:prstGeom>
          <a:noFill/>
        </p:spPr>
        <p:txBody>
          <a:bodyPr wrap="square" rtlCol="0">
            <a:spAutoFit/>
          </a:bodyPr>
          <a:lstStyle/>
          <a:p>
            <a:pPr algn="just"/>
            <a:r>
              <a:rPr lang="es-ES_tradnl" sz="1400" dirty="0" smtClean="0"/>
              <a:t>Real, invertida, </a:t>
            </a:r>
            <a:r>
              <a:rPr lang="es-ES_tradnl" sz="1400" dirty="0"/>
              <a:t>d</a:t>
            </a:r>
            <a:r>
              <a:rPr lang="es-ES_tradnl" sz="1400" dirty="0" smtClean="0"/>
              <a:t>e igual tamaño</a:t>
            </a:r>
            <a:endParaRPr lang="es-ES" sz="1400" dirty="0"/>
          </a:p>
        </p:txBody>
      </p:sp>
      <p:pic>
        <p:nvPicPr>
          <p:cNvPr id="13" name="Picture 2" descr="A_reflexionEspejoConcavo"/>
          <p:cNvPicPr>
            <a:picLocks noChangeAspect="1" noChangeArrowheads="1" noCrop="1"/>
          </p:cNvPicPr>
          <p:nvPr/>
        </p:nvPicPr>
        <p:blipFill>
          <a:blip r:embed="rId2"/>
          <a:srcRect/>
          <a:stretch>
            <a:fillRect/>
          </a:stretch>
        </p:blipFill>
        <p:spPr bwMode="auto">
          <a:xfrm>
            <a:off x="1128209" y="2150248"/>
            <a:ext cx="2306680" cy="1512000"/>
          </a:xfrm>
          <a:prstGeom prst="rect">
            <a:avLst/>
          </a:prstGeom>
          <a:noFill/>
        </p:spPr>
      </p:pic>
      <p:pic>
        <p:nvPicPr>
          <p:cNvPr id="14" name="Picture 6" descr="A_reflexionEspejoConcaEnC"/>
          <p:cNvPicPr>
            <a:picLocks noChangeAspect="1" noChangeArrowheads="1" noCrop="1"/>
          </p:cNvPicPr>
          <p:nvPr/>
        </p:nvPicPr>
        <p:blipFill>
          <a:blip r:embed="rId3"/>
          <a:srcRect/>
          <a:stretch>
            <a:fillRect/>
          </a:stretch>
        </p:blipFill>
        <p:spPr bwMode="auto">
          <a:xfrm>
            <a:off x="5754646" y="2213833"/>
            <a:ext cx="2306680" cy="1512000"/>
          </a:xfrm>
          <a:prstGeom prst="rect">
            <a:avLst/>
          </a:prstGeom>
          <a:noFill/>
        </p:spPr>
      </p:pic>
      <p:sp>
        <p:nvSpPr>
          <p:cNvPr id="17" name="25 CuadroTexto"/>
          <p:cNvSpPr txBox="1"/>
          <p:nvPr/>
        </p:nvSpPr>
        <p:spPr>
          <a:xfrm>
            <a:off x="588042" y="4218015"/>
            <a:ext cx="2045749" cy="338554"/>
          </a:xfrm>
          <a:prstGeom prst="rect">
            <a:avLst/>
          </a:prstGeom>
          <a:noFill/>
        </p:spPr>
        <p:txBody>
          <a:bodyPr wrap="square" rtlCol="0">
            <a:spAutoFit/>
          </a:bodyPr>
          <a:lstStyle/>
          <a:p>
            <a:pPr algn="just"/>
            <a:r>
              <a:rPr lang="es-ES_tradnl" sz="1600" dirty="0" smtClean="0"/>
              <a:t>c) |f| &lt; |s| &lt; |r|</a:t>
            </a:r>
            <a:endParaRPr lang="es-ES" sz="1600" dirty="0"/>
          </a:p>
        </p:txBody>
      </p:sp>
      <p:pic>
        <p:nvPicPr>
          <p:cNvPr id="18" name="Picture 3" descr="A_reflexionEspejoConcDeCF"/>
          <p:cNvPicPr>
            <a:picLocks noChangeAspect="1" noChangeArrowheads="1" noCrop="1"/>
          </p:cNvPicPr>
          <p:nvPr/>
        </p:nvPicPr>
        <p:blipFill>
          <a:blip r:embed="rId4"/>
          <a:srcRect/>
          <a:stretch>
            <a:fillRect/>
          </a:stretch>
        </p:blipFill>
        <p:spPr bwMode="auto">
          <a:xfrm>
            <a:off x="1133381" y="4688755"/>
            <a:ext cx="2306678" cy="1512000"/>
          </a:xfrm>
          <a:prstGeom prst="rect">
            <a:avLst/>
          </a:prstGeom>
          <a:noFill/>
        </p:spPr>
      </p:pic>
      <p:sp>
        <p:nvSpPr>
          <p:cNvPr id="19" name="26 CuadroTexto"/>
          <p:cNvSpPr txBox="1"/>
          <p:nvPr/>
        </p:nvSpPr>
        <p:spPr>
          <a:xfrm>
            <a:off x="758760" y="6271264"/>
            <a:ext cx="3149360" cy="307777"/>
          </a:xfrm>
          <a:prstGeom prst="rect">
            <a:avLst/>
          </a:prstGeom>
          <a:noFill/>
        </p:spPr>
        <p:txBody>
          <a:bodyPr wrap="square" rtlCol="0">
            <a:spAutoFit/>
          </a:bodyPr>
          <a:lstStyle/>
          <a:p>
            <a:pPr algn="just"/>
            <a:r>
              <a:rPr lang="es-ES_tradnl" sz="1400" dirty="0" smtClean="0"/>
              <a:t>Real, invertida, </a:t>
            </a:r>
            <a:r>
              <a:rPr lang="es-ES_tradnl" sz="1400" dirty="0"/>
              <a:t>d</a:t>
            </a:r>
            <a:r>
              <a:rPr lang="es-ES_tradnl" sz="1400" dirty="0" smtClean="0"/>
              <a:t>e mayor tamaño</a:t>
            </a:r>
            <a:endParaRPr lang="es-ES" sz="1400" dirty="0"/>
          </a:p>
        </p:txBody>
      </p:sp>
      <p:sp>
        <p:nvSpPr>
          <p:cNvPr id="20" name="25 CuadroTexto"/>
          <p:cNvSpPr txBox="1"/>
          <p:nvPr/>
        </p:nvSpPr>
        <p:spPr>
          <a:xfrm>
            <a:off x="5251605" y="4297526"/>
            <a:ext cx="2275487" cy="338554"/>
          </a:xfrm>
          <a:prstGeom prst="rect">
            <a:avLst/>
          </a:prstGeom>
          <a:noFill/>
        </p:spPr>
        <p:txBody>
          <a:bodyPr wrap="square" rtlCol="0">
            <a:spAutoFit/>
          </a:bodyPr>
          <a:lstStyle/>
          <a:p>
            <a:pPr algn="just"/>
            <a:r>
              <a:rPr lang="es-ES_tradnl" sz="1600" dirty="0"/>
              <a:t>d</a:t>
            </a:r>
            <a:r>
              <a:rPr lang="es-ES_tradnl" sz="1600" dirty="0" smtClean="0"/>
              <a:t>) |s| &lt; |f|</a:t>
            </a:r>
            <a:endParaRPr lang="es-ES" sz="1600" dirty="0"/>
          </a:p>
        </p:txBody>
      </p:sp>
      <p:pic>
        <p:nvPicPr>
          <p:cNvPr id="21" name="Picture 4" descr="A_reflexionEspejoConcMenorF"/>
          <p:cNvPicPr>
            <a:picLocks noChangeAspect="1" noChangeArrowheads="1" noCrop="1"/>
          </p:cNvPicPr>
          <p:nvPr/>
        </p:nvPicPr>
        <p:blipFill>
          <a:blip r:embed="rId5"/>
          <a:srcRect/>
          <a:stretch>
            <a:fillRect/>
          </a:stretch>
        </p:blipFill>
        <p:spPr bwMode="auto">
          <a:xfrm>
            <a:off x="5746172" y="4686685"/>
            <a:ext cx="2306678" cy="1512000"/>
          </a:xfrm>
          <a:prstGeom prst="rect">
            <a:avLst/>
          </a:prstGeom>
          <a:noFill/>
        </p:spPr>
      </p:pic>
      <p:sp>
        <p:nvSpPr>
          <p:cNvPr id="22" name="26 CuadroTexto"/>
          <p:cNvSpPr txBox="1"/>
          <p:nvPr/>
        </p:nvSpPr>
        <p:spPr>
          <a:xfrm>
            <a:off x="5431883" y="6271264"/>
            <a:ext cx="3077117" cy="307777"/>
          </a:xfrm>
          <a:prstGeom prst="rect">
            <a:avLst/>
          </a:prstGeom>
          <a:noFill/>
        </p:spPr>
        <p:txBody>
          <a:bodyPr wrap="square" rtlCol="0">
            <a:spAutoFit/>
          </a:bodyPr>
          <a:lstStyle/>
          <a:p>
            <a:pPr algn="just"/>
            <a:r>
              <a:rPr lang="es-ES_tradnl" sz="1400" dirty="0" smtClean="0"/>
              <a:t>Virtual, derecha, </a:t>
            </a:r>
            <a:r>
              <a:rPr lang="es-ES_tradnl" sz="1400" dirty="0"/>
              <a:t>d</a:t>
            </a:r>
            <a:r>
              <a:rPr lang="es-ES_tradnl" sz="1400" dirty="0" smtClean="0"/>
              <a:t>e mayor tamaño</a:t>
            </a:r>
            <a:endParaRPr lang="es-ES" sz="1400" dirty="0"/>
          </a:p>
        </p:txBody>
      </p:sp>
    </p:spTree>
    <p:extLst>
      <p:ext uri="{BB962C8B-B14F-4D97-AF65-F5344CB8AC3E}">
        <p14:creationId xmlns:p14="http://schemas.microsoft.com/office/powerpoint/2010/main" val="1564437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15" name="CuadroTexto 14"/>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6.2</a:t>
            </a:r>
            <a:r>
              <a:rPr lang="es-ES" b="1" dirty="0">
                <a:solidFill>
                  <a:srgbClr val="002060"/>
                </a:solidFill>
              </a:rPr>
              <a:t>. Focos. Aumento lateral. </a:t>
            </a:r>
            <a:r>
              <a:rPr lang="es-ES" b="1" dirty="0" smtClean="0">
                <a:solidFill>
                  <a:srgbClr val="002060"/>
                </a:solidFill>
              </a:rPr>
              <a:t>Gráficas</a:t>
            </a:r>
            <a:endParaRPr lang="es-ES" b="1" dirty="0">
              <a:solidFill>
                <a:srgbClr val="002060"/>
              </a:solidFill>
            </a:endParaRPr>
          </a:p>
        </p:txBody>
      </p:sp>
      <p:sp>
        <p:nvSpPr>
          <p:cNvPr id="16" name="CuadroTexto 15"/>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 espejos convexos</a:t>
            </a:r>
            <a:endParaRPr lang="es-ES" dirty="0">
              <a:solidFill>
                <a:srgbClr val="00B0F0"/>
              </a:solidFill>
            </a:endParaRPr>
          </a:p>
        </p:txBody>
      </p:sp>
      <p:pic>
        <p:nvPicPr>
          <p:cNvPr id="23" name="Imagen 2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429" t="11539" r="19838" b="17455"/>
          <a:stretch/>
        </p:blipFill>
        <p:spPr>
          <a:xfrm>
            <a:off x="2940050" y="2001389"/>
            <a:ext cx="3225800" cy="2449975"/>
          </a:xfrm>
          <a:prstGeom prst="rect">
            <a:avLst/>
          </a:prstGeom>
        </p:spPr>
      </p:pic>
      <p:sp>
        <p:nvSpPr>
          <p:cNvPr id="24" name="26 CuadroTexto"/>
          <p:cNvSpPr txBox="1"/>
          <p:nvPr/>
        </p:nvSpPr>
        <p:spPr>
          <a:xfrm>
            <a:off x="2844800" y="4541318"/>
            <a:ext cx="3321050" cy="307777"/>
          </a:xfrm>
          <a:prstGeom prst="rect">
            <a:avLst/>
          </a:prstGeom>
          <a:noFill/>
        </p:spPr>
        <p:txBody>
          <a:bodyPr wrap="square" rtlCol="0">
            <a:spAutoFit/>
          </a:bodyPr>
          <a:lstStyle/>
          <a:p>
            <a:r>
              <a:rPr lang="es-ES_tradnl" sz="1400" dirty="0" smtClean="0"/>
              <a:t>Virtual, derecha, de menor tamaño</a:t>
            </a:r>
            <a:endParaRPr lang="es-ES" sz="1400" dirty="0"/>
          </a:p>
        </p:txBody>
      </p:sp>
    </p:spTree>
    <p:extLst>
      <p:ext uri="{BB962C8B-B14F-4D97-AF65-F5344CB8AC3E}">
        <p14:creationId xmlns:p14="http://schemas.microsoft.com/office/powerpoint/2010/main" val="4084430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grpSp>
        <p:nvGrpSpPr>
          <p:cNvPr id="8" name="Grupo 7"/>
          <p:cNvGrpSpPr/>
          <p:nvPr/>
        </p:nvGrpSpPr>
        <p:grpSpPr>
          <a:xfrm>
            <a:off x="378441" y="1102023"/>
            <a:ext cx="8431028" cy="1474256"/>
            <a:chOff x="825500" y="2097713"/>
            <a:chExt cx="8318500" cy="2020735"/>
          </a:xfrm>
        </p:grpSpPr>
        <p:sp>
          <p:nvSpPr>
            <p:cNvPr id="9" name="Rectángulo 8"/>
            <p:cNvSpPr/>
            <p:nvPr/>
          </p:nvSpPr>
          <p:spPr>
            <a:xfrm>
              <a:off x="825500" y="2555726"/>
              <a:ext cx="8318500" cy="156272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lvl="0" algn="just" defTabSz="914400">
                <a:defRPr/>
              </a:pPr>
              <a:r>
                <a:rPr lang="es-ES" sz="1600" dirty="0"/>
                <a:t>Un espejo </a:t>
              </a:r>
              <a:r>
                <a:rPr lang="es-ES" sz="1600" dirty="0" smtClean="0"/>
                <a:t>convexo </a:t>
              </a:r>
              <a:r>
                <a:rPr lang="es-ES" sz="1600" dirty="0"/>
                <a:t>con radio de curvatura de 98 cm refleja los rayos provenientes de un objeto de 12 cm de altura situado a una distancia de 22 cm. Determina la posición de las imágenes y su tamaño. ¿Dónde y con qué tamaño se formaría la imagen si el objeto se situase a 49 cm del espejo? </a:t>
              </a:r>
              <a:endParaRPr lang="es-ES" sz="1600" i="1" dirty="0"/>
            </a:p>
          </p:txBody>
        </p:sp>
        <p:sp>
          <p:nvSpPr>
            <p:cNvPr id="11" name="CuadroTexto 10"/>
            <p:cNvSpPr txBox="1"/>
            <p:nvPr/>
          </p:nvSpPr>
          <p:spPr>
            <a:xfrm>
              <a:off x="825500" y="2097713"/>
              <a:ext cx="2059959" cy="464050"/>
            </a:xfrm>
            <a:prstGeom prst="rect">
              <a:avLst/>
            </a:prstGeom>
            <a:solidFill>
              <a:schemeClr val="accent5">
                <a:lumMod val="50000"/>
              </a:schemeClr>
            </a:solidFill>
            <a:ln>
              <a:noFill/>
            </a:ln>
          </p:spPr>
          <p:txBody>
            <a:bodyPr wrap="square" rtlCol="0">
              <a:spAutoFit/>
            </a:bodyPr>
            <a:lstStyle/>
            <a:p>
              <a:r>
                <a:rPr lang="es-ES" sz="1600" b="1" dirty="0" smtClean="0">
                  <a:solidFill>
                    <a:schemeClr val="bg1"/>
                  </a:solidFill>
                  <a:latin typeface="+mj-lt"/>
                </a:rPr>
                <a:t>Ejercicio resuelto </a:t>
              </a:r>
              <a:r>
                <a:rPr lang="es-ES" sz="1600" b="1" dirty="0">
                  <a:solidFill>
                    <a:schemeClr val="bg1"/>
                  </a:solidFill>
                  <a:latin typeface="+mj-lt"/>
                </a:rPr>
                <a:t>4</a:t>
              </a:r>
            </a:p>
          </p:txBody>
        </p:sp>
      </p:grpSp>
      <p:sp>
        <p:nvSpPr>
          <p:cNvPr id="2" name="Rectángulo 1"/>
          <p:cNvSpPr/>
          <p:nvPr/>
        </p:nvSpPr>
        <p:spPr>
          <a:xfrm>
            <a:off x="378441" y="2805244"/>
            <a:ext cx="7289800" cy="2123658"/>
          </a:xfrm>
          <a:prstGeom prst="rect">
            <a:avLst/>
          </a:prstGeom>
        </p:spPr>
        <p:txBody>
          <a:bodyPr wrap="square">
            <a:spAutoFit/>
          </a:bodyPr>
          <a:lstStyle/>
          <a:p>
            <a:pPr algn="just"/>
            <a:r>
              <a:rPr lang="es-ES" sz="1600" dirty="0" smtClean="0"/>
              <a:t>Datos:</a:t>
            </a:r>
            <a:endParaRPr lang="es-ES" sz="1600" dirty="0"/>
          </a:p>
          <a:p>
            <a:pPr algn="just"/>
            <a:endParaRPr lang="es-ES" sz="1600" dirty="0"/>
          </a:p>
          <a:p>
            <a:pPr marL="177800" indent="-177800" algn="just">
              <a:spcAft>
                <a:spcPts val="600"/>
              </a:spcAft>
              <a:buFont typeface="Arial" panose="020B0604020202020204" pitchFamily="34" charset="0"/>
              <a:buChar char="•"/>
            </a:pPr>
            <a:r>
              <a:rPr lang="es-ES" sz="1600" dirty="0" smtClean="0"/>
              <a:t>Espejo </a:t>
            </a:r>
            <a:r>
              <a:rPr lang="es-ES" sz="1600" dirty="0"/>
              <a:t>convexo</a:t>
            </a:r>
          </a:p>
          <a:p>
            <a:pPr marL="177800" indent="-177800" algn="just">
              <a:spcAft>
                <a:spcPts val="600"/>
              </a:spcAft>
              <a:buFont typeface="Arial" panose="020B0604020202020204" pitchFamily="34" charset="0"/>
              <a:buChar char="•"/>
            </a:pPr>
            <a:r>
              <a:rPr lang="es-ES" sz="1600" dirty="0" smtClean="0"/>
              <a:t>Radio </a:t>
            </a:r>
            <a:r>
              <a:rPr lang="es-ES" sz="1600" dirty="0"/>
              <a:t>del espejo: </a:t>
            </a:r>
            <a:r>
              <a:rPr lang="es-ES" sz="1600" dirty="0" smtClean="0"/>
              <a:t>R </a:t>
            </a:r>
            <a:r>
              <a:rPr lang="es-ES" sz="1600" dirty="0"/>
              <a:t>= 98 cm = </a:t>
            </a:r>
            <a:r>
              <a:rPr lang="es-ES" sz="1600" dirty="0" smtClean="0"/>
              <a:t>0,98 </a:t>
            </a:r>
            <a:r>
              <a:rPr lang="es-ES" sz="1600" dirty="0"/>
              <a:t>m</a:t>
            </a:r>
          </a:p>
          <a:p>
            <a:pPr marL="177800" indent="-177800" algn="just">
              <a:spcAft>
                <a:spcPts val="600"/>
              </a:spcAft>
              <a:buFont typeface="Arial" panose="020B0604020202020204" pitchFamily="34" charset="0"/>
              <a:buChar char="•"/>
            </a:pPr>
            <a:r>
              <a:rPr lang="es-ES" sz="1600" dirty="0" smtClean="0"/>
              <a:t>Altura </a:t>
            </a:r>
            <a:r>
              <a:rPr lang="es-ES" sz="1600" dirty="0"/>
              <a:t>del objeto: y = 12 cm = </a:t>
            </a:r>
            <a:r>
              <a:rPr lang="es-ES" sz="1600" dirty="0" smtClean="0"/>
              <a:t>0,12 </a:t>
            </a:r>
            <a:r>
              <a:rPr lang="es-ES" sz="1600" dirty="0"/>
              <a:t>m</a:t>
            </a:r>
          </a:p>
          <a:p>
            <a:pPr marL="177800" indent="-177800" algn="just">
              <a:spcAft>
                <a:spcPts val="600"/>
              </a:spcAft>
              <a:buFont typeface="Arial" panose="020B0604020202020204" pitchFamily="34" charset="0"/>
              <a:buChar char="•"/>
            </a:pPr>
            <a:r>
              <a:rPr lang="es-ES" sz="1600" dirty="0" smtClean="0"/>
              <a:t>Distancia </a:t>
            </a:r>
            <a:r>
              <a:rPr lang="es-ES" sz="1600" dirty="0"/>
              <a:t>del objeto al espejo en el primer caso: </a:t>
            </a:r>
            <a:r>
              <a:rPr lang="es-ES" sz="1600" dirty="0" smtClean="0"/>
              <a:t>s</a:t>
            </a:r>
            <a:r>
              <a:rPr lang="es-ES" sz="1600" baseline="-25000" dirty="0" smtClean="0"/>
              <a:t>1</a:t>
            </a:r>
            <a:r>
              <a:rPr lang="es-ES" sz="1600" dirty="0" smtClean="0"/>
              <a:t> </a:t>
            </a:r>
            <a:r>
              <a:rPr lang="es-ES" sz="1600" dirty="0"/>
              <a:t>= </a:t>
            </a:r>
            <a:r>
              <a:rPr lang="es-ES" sz="1600" dirty="0" smtClean="0"/>
              <a:t>- 22 </a:t>
            </a:r>
            <a:r>
              <a:rPr lang="es-ES" sz="1600" dirty="0"/>
              <a:t>cm = </a:t>
            </a:r>
            <a:r>
              <a:rPr lang="es-ES" sz="1600" dirty="0" smtClean="0"/>
              <a:t>- 0,22 </a:t>
            </a:r>
            <a:r>
              <a:rPr lang="es-ES" sz="1600" dirty="0"/>
              <a:t>m</a:t>
            </a:r>
          </a:p>
          <a:p>
            <a:pPr marL="177800" indent="-177800" algn="just">
              <a:spcAft>
                <a:spcPts val="600"/>
              </a:spcAft>
              <a:buFont typeface="Arial" panose="020B0604020202020204" pitchFamily="34" charset="0"/>
              <a:buChar char="•"/>
            </a:pPr>
            <a:r>
              <a:rPr lang="es-ES" sz="1600" dirty="0" smtClean="0"/>
              <a:t>Distancia </a:t>
            </a:r>
            <a:r>
              <a:rPr lang="es-ES" sz="1600" dirty="0"/>
              <a:t>del objeto al espejo en el segundo caso: </a:t>
            </a:r>
            <a:r>
              <a:rPr lang="es-ES" sz="1600" dirty="0" smtClean="0"/>
              <a:t>s</a:t>
            </a:r>
            <a:r>
              <a:rPr lang="es-ES" sz="1600" baseline="-25000" dirty="0" smtClean="0"/>
              <a:t>2</a:t>
            </a:r>
            <a:r>
              <a:rPr lang="es-ES" sz="1600" dirty="0" smtClean="0"/>
              <a:t> </a:t>
            </a:r>
            <a:r>
              <a:rPr lang="es-ES" sz="1600" dirty="0"/>
              <a:t>= </a:t>
            </a:r>
            <a:r>
              <a:rPr lang="es-ES" sz="1600" dirty="0" smtClean="0"/>
              <a:t>- 49 </a:t>
            </a:r>
            <a:r>
              <a:rPr lang="es-ES" sz="1600" dirty="0"/>
              <a:t>cm = </a:t>
            </a:r>
            <a:r>
              <a:rPr lang="es-ES" sz="1600" dirty="0" smtClean="0"/>
              <a:t>- 0,49 m</a:t>
            </a:r>
            <a:endParaRPr lang="es-ES" sz="1600" dirty="0"/>
          </a:p>
        </p:txBody>
      </p:sp>
    </p:spTree>
    <p:extLst>
      <p:ext uri="{BB962C8B-B14F-4D97-AF65-F5344CB8AC3E}">
        <p14:creationId xmlns:p14="http://schemas.microsoft.com/office/powerpoint/2010/main" val="1772282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3" name="Rectángulo 2"/>
          <p:cNvSpPr/>
          <p:nvPr/>
        </p:nvSpPr>
        <p:spPr>
          <a:xfrm>
            <a:off x="378440" y="1061135"/>
            <a:ext cx="8460759" cy="338554"/>
          </a:xfrm>
          <a:prstGeom prst="rect">
            <a:avLst/>
          </a:prstGeom>
        </p:spPr>
        <p:txBody>
          <a:bodyPr wrap="square">
            <a:spAutoFit/>
          </a:bodyPr>
          <a:lstStyle/>
          <a:p>
            <a:r>
              <a:rPr lang="es-ES" sz="1600" dirty="0"/>
              <a:t>Comenzamos buscando la distancia focal del espejo, a partir de su </a:t>
            </a:r>
            <a:r>
              <a:rPr lang="es-ES" sz="1600" dirty="0" smtClean="0"/>
              <a:t>radio:</a:t>
            </a:r>
            <a:endParaRPr lang="es-ES" sz="1600" dirty="0"/>
          </a:p>
        </p:txBody>
      </p:sp>
      <mc:AlternateContent xmlns:mc="http://schemas.openxmlformats.org/markup-compatibility/2006" xmlns:a14="http://schemas.microsoft.com/office/drawing/2010/main">
        <mc:Choice Requires="a14">
          <p:sp>
            <p:nvSpPr>
              <p:cNvPr id="4" name="Rectángulo 3"/>
              <p:cNvSpPr/>
              <p:nvPr/>
            </p:nvSpPr>
            <p:spPr>
              <a:xfrm>
                <a:off x="3167621" y="1467328"/>
                <a:ext cx="2362250"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ea typeface="Cambria Math" panose="02040503050406030204" pitchFamily="18" charset="0"/>
                        </a:rPr>
                        <m:t>𝒇</m:t>
                      </m:r>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𝑅</m:t>
                          </m:r>
                        </m:num>
                        <m:den>
                          <m:r>
                            <a:rPr lang="es-ES" sz="1600" b="0" i="1">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0,89</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𝟎</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𝟒𝟗</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𝒎</m:t>
                      </m:r>
                    </m:oMath>
                  </m:oMathPara>
                </a14:m>
                <a:endParaRPr lang="es-ES" sz="1600" b="1" dirty="0"/>
              </a:p>
            </p:txBody>
          </p:sp>
        </mc:Choice>
        <mc:Fallback xmlns="">
          <p:sp>
            <p:nvSpPr>
              <p:cNvPr id="4" name="Rectángulo 3"/>
              <p:cNvSpPr>
                <a:spLocks noRot="1" noChangeAspect="1" noMove="1" noResize="1" noEditPoints="1" noAdjustHandles="1" noChangeArrowheads="1" noChangeShapeType="1" noTextEdit="1"/>
              </p:cNvSpPr>
              <p:nvPr/>
            </p:nvSpPr>
            <p:spPr>
              <a:xfrm>
                <a:off x="3167621" y="1467328"/>
                <a:ext cx="2362250" cy="553357"/>
              </a:xfrm>
              <a:prstGeom prst="rect">
                <a:avLst/>
              </a:prstGeom>
              <a:blipFill>
                <a:blip r:embed="rId2"/>
                <a:stretch>
                  <a:fillRect/>
                </a:stretch>
              </a:blipFill>
            </p:spPr>
            <p:txBody>
              <a:bodyPr/>
              <a:lstStyle/>
              <a:p>
                <a:r>
                  <a:rPr lang="es-ES">
                    <a:noFill/>
                  </a:rPr>
                  <a:t> </a:t>
                </a:r>
              </a:p>
            </p:txBody>
          </p:sp>
        </mc:Fallback>
      </mc:AlternateContent>
      <p:sp>
        <p:nvSpPr>
          <p:cNvPr id="10" name="Rectángulo 9"/>
          <p:cNvSpPr/>
          <p:nvPr/>
        </p:nvSpPr>
        <p:spPr>
          <a:xfrm>
            <a:off x="378436" y="2063975"/>
            <a:ext cx="8460759" cy="338554"/>
          </a:xfrm>
          <a:prstGeom prst="rect">
            <a:avLst/>
          </a:prstGeom>
        </p:spPr>
        <p:txBody>
          <a:bodyPr wrap="square">
            <a:spAutoFit/>
          </a:bodyPr>
          <a:lstStyle/>
          <a:p>
            <a:r>
              <a:rPr lang="es-ES" sz="1600" dirty="0" smtClean="0"/>
              <a:t>Para calcular la posición de la imagen:</a:t>
            </a:r>
            <a:endParaRPr lang="es-ES" sz="1600" dirty="0"/>
          </a:p>
        </p:txBody>
      </p:sp>
      <mc:AlternateContent xmlns:mc="http://schemas.openxmlformats.org/markup-compatibility/2006" xmlns:a14="http://schemas.microsoft.com/office/drawing/2010/main">
        <mc:Choice Requires="a14">
          <p:sp>
            <p:nvSpPr>
              <p:cNvPr id="5" name="Rectángulo 4"/>
              <p:cNvSpPr/>
              <p:nvPr/>
            </p:nvSpPr>
            <p:spPr>
              <a:xfrm>
                <a:off x="378436" y="2426677"/>
                <a:ext cx="7441204" cy="613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1</m:t>
                              </m:r>
                            </m:sub>
                          </m:sSub>
                        </m:den>
                      </m:f>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1</m:t>
                              </m:r>
                            </m:sub>
                          </m:sSub>
                          <m:r>
                            <a:rPr lang="es-ES" sz="1600" b="0" i="1" smtClean="0">
                              <a:latin typeface="Cambria Math" panose="02040503050406030204" pitchFamily="18" charset="0"/>
                              <a:ea typeface="Cambria Math" panose="02040503050406030204" pitchFamily="18" charset="0"/>
                            </a:rPr>
                            <m:t>′</m:t>
                          </m:r>
                        </m:den>
                      </m:f>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r>
                            <a:rPr lang="es-ES" sz="1600" b="0" i="1">
                              <a:latin typeface="Cambria Math" panose="02040503050406030204" pitchFamily="18" charset="0"/>
                              <a:ea typeface="Cambria Math" panose="02040503050406030204" pitchFamily="18" charset="0"/>
                            </a:rPr>
                            <m:t>𝑓</m:t>
                          </m:r>
                        </m:den>
                      </m:f>
                      <m:r>
                        <a:rPr lang="es-ES" sz="1600" b="0" i="1" smtClean="0">
                          <a:latin typeface="Cambria Math" panose="02040503050406030204" pitchFamily="18" charset="0"/>
                          <a:ea typeface="Cambria Math" panose="02040503050406030204" pitchFamily="18" charset="0"/>
                        </a:rPr>
                        <m:t>   →</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r>
                            <a:rPr lang="es-ES" sz="1600" i="1">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𝑓</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den>
                      </m:f>
                      <m:r>
                        <a:rPr lang="es-ES" sz="1600" b="0" i="1" smtClean="0">
                          <a:latin typeface="Cambria Math" panose="02040503050406030204" pitchFamily="18" charset="0"/>
                          <a:ea typeface="Cambria Math" panose="02040503050406030204" pitchFamily="18" charset="0"/>
                        </a:rPr>
                        <m:t>   →</m:t>
                      </m:r>
                      <m:sSubSup>
                        <m:sSubSupPr>
                          <m:ctrlPr>
                            <a:rPr lang="es-ES" sz="1600" b="1" i="1">
                              <a:latin typeface="Cambria Math" panose="02040503050406030204" pitchFamily="18" charset="0"/>
                              <a:ea typeface="Cambria Math" panose="02040503050406030204" pitchFamily="18" charset="0"/>
                            </a:rPr>
                          </m:ctrlPr>
                        </m:sSubSupPr>
                        <m:e>
                          <m:r>
                            <a:rPr lang="es-ES" sz="1600" b="1" i="1">
                              <a:latin typeface="Cambria Math" panose="02040503050406030204" pitchFamily="18" charset="0"/>
                              <a:ea typeface="Cambria Math" panose="02040503050406030204" pitchFamily="18" charset="0"/>
                            </a:rPr>
                            <m:t>𝒔</m:t>
                          </m:r>
                        </m:e>
                        <m:sub>
                          <m:r>
                            <a:rPr lang="es-ES" sz="1600" b="1" i="1">
                              <a:latin typeface="Cambria Math" panose="02040503050406030204" pitchFamily="18" charset="0"/>
                              <a:ea typeface="Cambria Math" panose="02040503050406030204" pitchFamily="18" charset="0"/>
                            </a:rPr>
                            <m:t>𝟏</m:t>
                          </m:r>
                        </m:sub>
                        <m:sup>
                          <m:r>
                            <a:rPr lang="es-ES" sz="1600" b="1" i="1">
                              <a:latin typeface="Cambria Math" panose="02040503050406030204" pitchFamily="18" charset="0"/>
                              <a:ea typeface="Cambria Math" panose="02040503050406030204" pitchFamily="18" charset="0"/>
                            </a:rPr>
                            <m:t>′</m:t>
                          </m:r>
                        </m:sup>
                      </m:sSubSup>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𝑓</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0,49·</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−0,22</m:t>
                              </m:r>
                            </m:e>
                          </m:d>
                        </m:num>
                        <m:den>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−0,22</m:t>
                              </m:r>
                            </m:e>
                          </m:d>
                          <m:r>
                            <a:rPr lang="es-ES" sz="1600" b="0" i="1" smtClean="0">
                              <a:latin typeface="Cambria Math" panose="02040503050406030204" pitchFamily="18" charset="0"/>
                              <a:ea typeface="Cambria Math" panose="02040503050406030204" pitchFamily="18" charset="0"/>
                            </a:rPr>
                            <m:t>−0,49</m:t>
                          </m:r>
                        </m:den>
                      </m:f>
                      <m:r>
                        <a:rPr lang="es-ES" sz="1600" b="0" i="1" smtClean="0">
                          <a:latin typeface="Cambria Math" panose="02040503050406030204" pitchFamily="18" charset="0"/>
                          <a:ea typeface="Cambria Math" panose="02040503050406030204" pitchFamily="18" charset="0"/>
                        </a:rPr>
                        <m:t>=0,15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𝟏𝟓</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𝒄𝒎</m:t>
                      </m:r>
                    </m:oMath>
                  </m:oMathPara>
                </a14:m>
                <a:endParaRPr lang="es-ES" sz="1600" b="1" dirty="0"/>
              </a:p>
            </p:txBody>
          </p:sp>
        </mc:Choice>
        <mc:Fallback xmlns="">
          <p:sp>
            <p:nvSpPr>
              <p:cNvPr id="5" name="Rectángulo 4"/>
              <p:cNvSpPr>
                <a:spLocks noRot="1" noChangeAspect="1" noMove="1" noResize="1" noEditPoints="1" noAdjustHandles="1" noChangeArrowheads="1" noChangeShapeType="1" noTextEdit="1"/>
              </p:cNvSpPr>
              <p:nvPr/>
            </p:nvSpPr>
            <p:spPr>
              <a:xfrm>
                <a:off x="378436" y="2426677"/>
                <a:ext cx="7441204" cy="613373"/>
              </a:xfrm>
              <a:prstGeom prst="rect">
                <a:avLst/>
              </a:prstGeom>
              <a:blipFill>
                <a:blip r:embed="rId3"/>
                <a:stretch>
                  <a:fillRect/>
                </a:stretch>
              </a:blipFill>
            </p:spPr>
            <p:txBody>
              <a:bodyPr/>
              <a:lstStyle/>
              <a:p>
                <a:r>
                  <a:rPr lang="es-ES">
                    <a:noFill/>
                  </a:rPr>
                  <a:t> </a:t>
                </a:r>
              </a:p>
            </p:txBody>
          </p:sp>
        </mc:Fallback>
      </mc:AlternateContent>
      <p:sp>
        <p:nvSpPr>
          <p:cNvPr id="6" name="Rectángulo 5"/>
          <p:cNvSpPr/>
          <p:nvPr/>
        </p:nvSpPr>
        <p:spPr>
          <a:xfrm>
            <a:off x="378435" y="3104937"/>
            <a:ext cx="8460759" cy="830997"/>
          </a:xfrm>
          <a:prstGeom prst="rect">
            <a:avLst/>
          </a:prstGeom>
        </p:spPr>
        <p:txBody>
          <a:bodyPr wrap="square">
            <a:spAutoFit/>
          </a:bodyPr>
          <a:lstStyle/>
          <a:p>
            <a:pPr algn="just"/>
            <a:r>
              <a:rPr lang="es-ES" sz="1600" dirty="0" smtClean="0"/>
              <a:t>Observamos </a:t>
            </a:r>
            <a:r>
              <a:rPr lang="es-ES" sz="1600" dirty="0"/>
              <a:t>que la imagen se produce a la derecha del espejo, y por tanto es </a:t>
            </a:r>
            <a:r>
              <a:rPr lang="es-ES" sz="1600" i="1" dirty="0">
                <a:solidFill>
                  <a:srgbClr val="0099FF"/>
                </a:solidFill>
              </a:rPr>
              <a:t>una imagen virtual</a:t>
            </a:r>
            <a:r>
              <a:rPr lang="es-ES" sz="1600" dirty="0"/>
              <a:t>. Por otro lado, recurrimos al aumento transversal o lateral para el cálculo del tamaño de la imagen:</a:t>
            </a:r>
          </a:p>
        </p:txBody>
      </p:sp>
      <mc:AlternateContent xmlns:mc="http://schemas.openxmlformats.org/markup-compatibility/2006" xmlns:a14="http://schemas.microsoft.com/office/drawing/2010/main">
        <mc:Choice Requires="a14">
          <p:sp>
            <p:nvSpPr>
              <p:cNvPr id="12" name="CuadroTexto 11"/>
              <p:cNvSpPr txBox="1"/>
              <p:nvPr/>
            </p:nvSpPr>
            <p:spPr>
              <a:xfrm>
                <a:off x="378435" y="3935934"/>
                <a:ext cx="4104665" cy="10170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𝐿</m:t>
                          </m:r>
                        </m:sub>
                      </m:sSub>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𝑦</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r>
                            <a:rPr lang="es-ES" sz="1600" i="1">
                              <a:latin typeface="Cambria Math" panose="02040503050406030204" pitchFamily="18" charset="0"/>
                              <a:ea typeface="Cambria Math" panose="02040503050406030204" pitchFamily="18" charset="0"/>
                            </a:rPr>
                            <m:t>′</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m:t>
                      </m:r>
                      <m:sSubSup>
                        <m:sSubSupPr>
                          <m:ctrlPr>
                            <a:rPr lang="es-ES" sz="1600" b="1" i="1" smtClean="0">
                              <a:latin typeface="Cambria Math" panose="02040503050406030204" pitchFamily="18" charset="0"/>
                            </a:rPr>
                          </m:ctrlPr>
                        </m:sSubSupPr>
                        <m:e>
                          <m:r>
                            <a:rPr lang="es-ES" sz="1600" b="1" i="1">
                              <a:latin typeface="Cambria Math" panose="02040503050406030204" pitchFamily="18" charset="0"/>
                            </a:rPr>
                            <m:t>𝒚</m:t>
                          </m:r>
                        </m:e>
                        <m:sub>
                          <m:r>
                            <a:rPr lang="es-ES" sz="1600" b="1" i="1">
                              <a:latin typeface="Cambria Math" panose="02040503050406030204" pitchFamily="18" charset="0"/>
                            </a:rPr>
                            <m:t>𝟏</m:t>
                          </m:r>
                        </m:sub>
                        <m:sup>
                          <m:r>
                            <a:rPr lang="es-ES" sz="1600" b="1" i="1">
                              <a:latin typeface="Cambria Math" panose="02040503050406030204" pitchFamily="18" charset="0"/>
                            </a:rPr>
                            <m:t>′</m:t>
                          </m:r>
                        </m:sup>
                      </m:sSubSup>
                      <m:r>
                        <a:rPr lang="es-ES" sz="1600" b="0" i="1" smtClean="0">
                          <a:latin typeface="Cambria Math" panose="02040503050406030204" pitchFamily="18" charset="0"/>
                        </a:rPr>
                        <m:t>=−</m:t>
                      </m:r>
                      <m:r>
                        <a:rPr lang="es-ES" sz="1600" b="0" i="1" smtClean="0">
                          <a:latin typeface="Cambria Math" panose="02040503050406030204" pitchFamily="18" charset="0"/>
                        </a:rPr>
                        <m:t>𝑦</m:t>
                      </m:r>
                      <m:f>
                        <m:fPr>
                          <m:ctrlPr>
                            <a:rPr lang="es-ES" sz="1600" i="1">
                              <a:latin typeface="Cambria Math" panose="02040503050406030204" pitchFamily="18" charset="0"/>
                            </a:rPr>
                          </m:ctrlPr>
                        </m:fPr>
                        <m:num>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r>
                            <a:rPr lang="es-ES" sz="1600" i="1">
                              <a:latin typeface="Cambria Math" panose="02040503050406030204" pitchFamily="18" charset="0"/>
                              <a:ea typeface="Cambria Math" panose="02040503050406030204" pitchFamily="18" charset="0"/>
                            </a:rPr>
                            <m:t>′</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i="1">
                                  <a:latin typeface="Cambria Math" panose="02040503050406030204" pitchFamily="18" charset="0"/>
                                  <a:ea typeface="Cambria Math" panose="02040503050406030204" pitchFamily="18" charset="0"/>
                                </a:rPr>
                                <m:t>1</m:t>
                              </m:r>
                            </m:sub>
                          </m:sSub>
                        </m:den>
                      </m:f>
                      <m:r>
                        <a:rPr lang="es-ES" sz="1600" b="0" i="1" smtClean="0">
                          <a:latin typeface="Cambria Math" panose="02040503050406030204" pitchFamily="18" charset="0"/>
                          <a:ea typeface="Cambria Math" panose="02040503050406030204" pitchFamily="18" charset="0"/>
                        </a:rPr>
                        <m:t>=−0,12</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0,15</m:t>
                          </m:r>
                        </m:num>
                        <m:den>
                          <m:r>
                            <a:rPr lang="es-ES" sz="1600" b="0" i="1" smtClean="0">
                              <a:latin typeface="Cambria Math" panose="02040503050406030204" pitchFamily="18" charset="0"/>
                              <a:ea typeface="Cambria Math" panose="02040503050406030204" pitchFamily="18" charset="0"/>
                            </a:rPr>
                            <m:t>−0,22</m:t>
                          </m:r>
                        </m:den>
                      </m:f>
                      <m:r>
                        <a:rPr lang="es-ES" sz="1600" b="0" i="1" smtClean="0">
                          <a:latin typeface="Cambria Math" panose="02040503050406030204" pitchFamily="18" charset="0"/>
                          <a:ea typeface="Cambria Math" panose="02040503050406030204" pitchFamily="18" charset="0"/>
                        </a:rPr>
                        <m:t>=0,08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𝟖</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𝒄𝒎</m:t>
                      </m:r>
                    </m:oMath>
                  </m:oMathPara>
                </a14:m>
                <a:endParaRPr lang="es-ES" sz="1600"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78435" y="3935934"/>
                <a:ext cx="4104665" cy="1017073"/>
              </a:xfrm>
              <a:prstGeom prst="rect">
                <a:avLst/>
              </a:prstGeom>
              <a:blipFill>
                <a:blip r:embed="rId4"/>
                <a:stretch>
                  <a:fillRect/>
                </a:stretch>
              </a:blipFill>
            </p:spPr>
            <p:txBody>
              <a:bodyPr/>
              <a:lstStyle/>
              <a:p>
                <a:r>
                  <a:rPr lang="es-ES">
                    <a:noFill/>
                  </a:rPr>
                  <a:t> </a:t>
                </a:r>
              </a:p>
            </p:txBody>
          </p:sp>
        </mc:Fallback>
      </mc:AlternateContent>
      <p:sp>
        <p:nvSpPr>
          <p:cNvPr id="7" name="Rectángulo 6"/>
          <p:cNvSpPr/>
          <p:nvPr/>
        </p:nvSpPr>
        <p:spPr>
          <a:xfrm>
            <a:off x="405294" y="5327322"/>
            <a:ext cx="3596666" cy="830997"/>
          </a:xfrm>
          <a:prstGeom prst="rect">
            <a:avLst/>
          </a:prstGeom>
        </p:spPr>
        <p:txBody>
          <a:bodyPr wrap="square">
            <a:spAutoFit/>
          </a:bodyPr>
          <a:lstStyle/>
          <a:p>
            <a:pPr algn="just"/>
            <a:r>
              <a:rPr lang="es-ES" sz="1600" dirty="0"/>
              <a:t>Es decir, se trata de una imagen </a:t>
            </a:r>
            <a:r>
              <a:rPr lang="es-ES" sz="1600" i="1" dirty="0">
                <a:solidFill>
                  <a:srgbClr val="0099FF"/>
                </a:solidFill>
              </a:rPr>
              <a:t>derecha y de menor tamaño</a:t>
            </a:r>
            <a:r>
              <a:rPr lang="es-ES" sz="1600" dirty="0"/>
              <a:t> que la original.</a:t>
            </a:r>
          </a:p>
        </p:txBody>
      </p:sp>
      <p:grpSp>
        <p:nvGrpSpPr>
          <p:cNvPr id="11" name="Grupo 10"/>
          <p:cNvGrpSpPr/>
          <p:nvPr/>
        </p:nvGrpSpPr>
        <p:grpSpPr>
          <a:xfrm>
            <a:off x="4608814" y="4107777"/>
            <a:ext cx="3312000" cy="2228486"/>
            <a:chOff x="3095844" y="3904365"/>
            <a:chExt cx="3312000" cy="2228486"/>
          </a:xfrm>
        </p:grpSpPr>
        <p:grpSp>
          <p:nvGrpSpPr>
            <p:cNvPr id="13" name="Grupo 12"/>
            <p:cNvGrpSpPr/>
            <p:nvPr/>
          </p:nvGrpSpPr>
          <p:grpSpPr>
            <a:xfrm>
              <a:off x="3095844" y="4368851"/>
              <a:ext cx="3312000" cy="1764000"/>
              <a:chOff x="3095844" y="4368851"/>
              <a:chExt cx="3312000" cy="1764000"/>
            </a:xfrm>
          </p:grpSpPr>
          <p:sp>
            <p:nvSpPr>
              <p:cNvPr id="32" name="Arco 31"/>
              <p:cNvSpPr/>
              <p:nvPr/>
            </p:nvSpPr>
            <p:spPr>
              <a:xfrm>
                <a:off x="4576900" y="4368851"/>
                <a:ext cx="1764000" cy="1764000"/>
              </a:xfrm>
              <a:prstGeom prst="arc">
                <a:avLst>
                  <a:gd name="adj1" fmla="val 6830630"/>
                  <a:gd name="adj2" fmla="val 1495513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w="57150">
                    <a:solidFill>
                      <a:schemeClr val="tx1"/>
                    </a:solidFill>
                  </a:ln>
                </a:endParaRPr>
              </a:p>
            </p:txBody>
          </p:sp>
          <p:cxnSp>
            <p:nvCxnSpPr>
              <p:cNvPr id="34" name="Conector recto 33"/>
              <p:cNvCxnSpPr/>
              <p:nvPr/>
            </p:nvCxnSpPr>
            <p:spPr>
              <a:xfrm>
                <a:off x="3095844" y="5245623"/>
                <a:ext cx="33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Elipse 34"/>
              <p:cNvSpPr/>
              <p:nvPr/>
            </p:nvSpPr>
            <p:spPr>
              <a:xfrm>
                <a:off x="5422900" y="5225451"/>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4" name="Conector recto de flecha 13"/>
            <p:cNvCxnSpPr/>
            <p:nvPr/>
          </p:nvCxnSpPr>
          <p:spPr>
            <a:xfrm flipV="1">
              <a:off x="4180900" y="4816749"/>
              <a:ext cx="0" cy="43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4180900" y="5765800"/>
              <a:ext cx="396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576900" y="5245623"/>
              <a:ext cx="0" cy="573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4180900" y="5251699"/>
              <a:ext cx="0" cy="573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453200" y="5259351"/>
              <a:ext cx="0" cy="573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019700" y="5250674"/>
              <a:ext cx="0" cy="43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4576900" y="5770125"/>
              <a:ext cx="88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4576900" y="5592325"/>
              <a:ext cx="442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4984736" y="521591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p:cNvSpPr txBox="1"/>
            <p:nvPr/>
          </p:nvSpPr>
          <p:spPr>
            <a:xfrm>
              <a:off x="5422900" y="5215912"/>
              <a:ext cx="288862" cy="276999"/>
            </a:xfrm>
            <a:prstGeom prst="rect">
              <a:avLst/>
            </a:prstGeom>
            <a:noFill/>
          </p:spPr>
          <p:txBody>
            <a:bodyPr wrap="none" rtlCol="0">
              <a:spAutoFit/>
            </a:bodyPr>
            <a:lstStyle/>
            <a:p>
              <a:r>
                <a:rPr lang="es-ES" sz="1200" dirty="0" smtClean="0"/>
                <a:t>C</a:t>
              </a:r>
              <a:endParaRPr lang="es-ES" sz="1200" dirty="0"/>
            </a:p>
          </p:txBody>
        </p:sp>
        <p:sp>
          <p:nvSpPr>
            <p:cNvPr id="24" name="CuadroTexto 23"/>
            <p:cNvSpPr txBox="1"/>
            <p:nvPr/>
          </p:nvSpPr>
          <p:spPr>
            <a:xfrm>
              <a:off x="4787110" y="5202125"/>
              <a:ext cx="269626" cy="276999"/>
            </a:xfrm>
            <a:prstGeom prst="rect">
              <a:avLst/>
            </a:prstGeom>
            <a:noFill/>
          </p:spPr>
          <p:txBody>
            <a:bodyPr wrap="none" rtlCol="0">
              <a:spAutoFit/>
            </a:bodyPr>
            <a:lstStyle/>
            <a:p>
              <a:r>
                <a:rPr lang="es-ES" sz="1200" dirty="0" smtClean="0"/>
                <a:t>F</a:t>
              </a:r>
              <a:endParaRPr lang="es-ES" sz="1200" dirty="0"/>
            </a:p>
          </p:txBody>
        </p:sp>
        <p:cxnSp>
          <p:nvCxnSpPr>
            <p:cNvPr id="25" name="Conector recto de flecha 24"/>
            <p:cNvCxnSpPr/>
            <p:nvPr/>
          </p:nvCxnSpPr>
          <p:spPr>
            <a:xfrm>
              <a:off x="4180760" y="4816749"/>
              <a:ext cx="4752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flipV="1">
              <a:off x="3901544" y="3904365"/>
              <a:ext cx="760677" cy="911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H="1" flipV="1">
              <a:off x="4668970" y="4816231"/>
              <a:ext cx="792900" cy="957188"/>
            </a:xfrm>
            <a:prstGeom prst="straightConnector1">
              <a:avLst/>
            </a:prstGeom>
            <a:ln>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4174151" y="4817268"/>
              <a:ext cx="1745637" cy="601830"/>
            </a:xfrm>
            <a:prstGeom prst="straightConnector1">
              <a:avLst/>
            </a:prstGeom>
            <a:ln>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4186056" y="4820993"/>
              <a:ext cx="405381" cy="138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H="1" flipV="1">
              <a:off x="3768700" y="4678118"/>
              <a:ext cx="405381" cy="138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V="1">
              <a:off x="4869081" y="5060911"/>
              <a:ext cx="0" cy="190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4132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sp>
        <p:nvSpPr>
          <p:cNvPr id="3" name="Rectángulo 2"/>
          <p:cNvSpPr/>
          <p:nvPr/>
        </p:nvSpPr>
        <p:spPr>
          <a:xfrm>
            <a:off x="378440" y="1061135"/>
            <a:ext cx="8460759" cy="830997"/>
          </a:xfrm>
          <a:prstGeom prst="rect">
            <a:avLst/>
          </a:prstGeom>
        </p:spPr>
        <p:txBody>
          <a:bodyPr wrap="square">
            <a:spAutoFit/>
          </a:bodyPr>
          <a:lstStyle/>
          <a:p>
            <a:r>
              <a:rPr lang="es-ES" sz="1600" dirty="0"/>
              <a:t>En el </a:t>
            </a:r>
            <a:r>
              <a:rPr lang="es-ES" sz="1600" b="1" dirty="0"/>
              <a:t>segundo apartado </a:t>
            </a:r>
            <a:r>
              <a:rPr lang="es-ES" sz="1600" dirty="0"/>
              <a:t>del problema nos piden que digamos dónde se formará la imagen cuando el objeto se sitúa a 49 cm del </a:t>
            </a:r>
            <a:r>
              <a:rPr lang="es-ES" sz="1600" dirty="0" smtClean="0"/>
              <a:t>espejo, </a:t>
            </a:r>
            <a:r>
              <a:rPr lang="es-ES" sz="1600" dirty="0"/>
              <a:t>esto es, </a:t>
            </a:r>
            <a:r>
              <a:rPr lang="es-ES" sz="1600" i="1" dirty="0">
                <a:solidFill>
                  <a:srgbClr val="0099FF"/>
                </a:solidFill>
              </a:rPr>
              <a:t>a igual distancia que el foco</a:t>
            </a:r>
            <a:r>
              <a:rPr lang="es-ES" sz="1600" dirty="0"/>
              <a:t>, pero en el lado contrario. A partir de la ecuación </a:t>
            </a:r>
            <a:r>
              <a:rPr lang="es-ES" sz="1600" dirty="0" smtClean="0"/>
              <a:t>fundamental:</a:t>
            </a:r>
            <a:endParaRPr lang="es-ES" sz="1600" dirty="0"/>
          </a:p>
        </p:txBody>
      </p:sp>
      <p:sp>
        <p:nvSpPr>
          <p:cNvPr id="10" name="Rectángulo 9"/>
          <p:cNvSpPr/>
          <p:nvPr/>
        </p:nvSpPr>
        <p:spPr>
          <a:xfrm>
            <a:off x="421609" y="2653944"/>
            <a:ext cx="8460759" cy="338554"/>
          </a:xfrm>
          <a:prstGeom prst="rect">
            <a:avLst/>
          </a:prstGeom>
        </p:spPr>
        <p:txBody>
          <a:bodyPr wrap="square">
            <a:spAutoFit/>
          </a:bodyPr>
          <a:lstStyle/>
          <a:p>
            <a:r>
              <a:rPr lang="es-ES" sz="1600" dirty="0" smtClean="0"/>
              <a:t>En relación a su tamaño:</a:t>
            </a:r>
            <a:endParaRPr lang="es-ES" sz="1600" dirty="0"/>
          </a:p>
        </p:txBody>
      </p:sp>
      <mc:AlternateContent xmlns:mc="http://schemas.openxmlformats.org/markup-compatibility/2006" xmlns:a14="http://schemas.microsoft.com/office/drawing/2010/main">
        <mc:Choice Requires="a14">
          <p:sp>
            <p:nvSpPr>
              <p:cNvPr id="5" name="Rectángulo 4"/>
              <p:cNvSpPr/>
              <p:nvPr/>
            </p:nvSpPr>
            <p:spPr>
              <a:xfrm>
                <a:off x="421609" y="1913838"/>
                <a:ext cx="7442102" cy="613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den>
                      </m:f>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r>
                            <a:rPr lang="es-ES" sz="1600" b="0" i="1" smtClean="0">
                              <a:latin typeface="Cambria Math" panose="02040503050406030204" pitchFamily="18" charset="0"/>
                              <a:ea typeface="Cambria Math" panose="02040503050406030204" pitchFamily="18" charset="0"/>
                            </a:rPr>
                            <m:t>′</m:t>
                          </m:r>
                        </m:den>
                      </m:f>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r>
                            <a:rPr lang="es-ES" sz="1600" b="0" i="1">
                              <a:latin typeface="Cambria Math" panose="02040503050406030204" pitchFamily="18" charset="0"/>
                              <a:ea typeface="Cambria Math" panose="02040503050406030204" pitchFamily="18" charset="0"/>
                            </a:rPr>
                            <m:t>𝑓</m:t>
                          </m:r>
                        </m:den>
                      </m:f>
                      <m:r>
                        <a:rPr lang="es-ES" sz="1600" b="0" i="1" smtClean="0">
                          <a:latin typeface="Cambria Math" panose="02040503050406030204" pitchFamily="18" charset="0"/>
                          <a:ea typeface="Cambria Math" panose="02040503050406030204" pitchFamily="18" charset="0"/>
                        </a:rPr>
                        <m:t>   →</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r>
                            <a:rPr lang="es-ES" sz="1600" i="1">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𝑓</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den>
                      </m:f>
                      <m:r>
                        <a:rPr lang="es-ES" sz="1600" b="0" i="1" smtClean="0">
                          <a:latin typeface="Cambria Math" panose="02040503050406030204" pitchFamily="18" charset="0"/>
                          <a:ea typeface="Cambria Math" panose="02040503050406030204" pitchFamily="18" charset="0"/>
                        </a:rPr>
                        <m:t>   →</m:t>
                      </m:r>
                      <m:sSubSup>
                        <m:sSubSupPr>
                          <m:ctrlPr>
                            <a:rPr lang="es-ES" sz="1600" b="1" i="1">
                              <a:latin typeface="Cambria Math" panose="02040503050406030204" pitchFamily="18" charset="0"/>
                              <a:ea typeface="Cambria Math" panose="02040503050406030204" pitchFamily="18" charset="0"/>
                            </a:rPr>
                          </m:ctrlPr>
                        </m:sSubSupPr>
                        <m:e>
                          <m:r>
                            <a:rPr lang="es-ES" sz="1600" b="1" i="1">
                              <a:latin typeface="Cambria Math" panose="02040503050406030204" pitchFamily="18" charset="0"/>
                              <a:ea typeface="Cambria Math" panose="02040503050406030204" pitchFamily="18" charset="0"/>
                            </a:rPr>
                            <m:t>𝒔</m:t>
                          </m:r>
                        </m:e>
                        <m:sub>
                          <m:r>
                            <a:rPr lang="es-ES" sz="1600" b="1" i="1" smtClean="0">
                              <a:latin typeface="Cambria Math" panose="02040503050406030204" pitchFamily="18" charset="0"/>
                              <a:ea typeface="Cambria Math" panose="02040503050406030204" pitchFamily="18" charset="0"/>
                            </a:rPr>
                            <m:t>𝟐</m:t>
                          </m:r>
                        </m:sub>
                        <m:sup>
                          <m:r>
                            <a:rPr lang="es-ES" sz="1600" b="1" i="1">
                              <a:latin typeface="Cambria Math" panose="02040503050406030204" pitchFamily="18" charset="0"/>
                              <a:ea typeface="Cambria Math" panose="02040503050406030204" pitchFamily="18" charset="0"/>
                            </a:rPr>
                            <m:t>′</m:t>
                          </m:r>
                        </m:sup>
                      </m:sSubSup>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𝑓</m:t>
                              </m:r>
                            </m:e>
                          </m:d>
                        </m:num>
                        <m:den>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𝑓</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𝑓</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0,49</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=0,245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𝟐𝟒</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𝟓</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𝒄𝒎</m:t>
                      </m:r>
                    </m:oMath>
                  </m:oMathPara>
                </a14:m>
                <a:endParaRPr lang="es-ES" sz="1600" b="1" dirty="0"/>
              </a:p>
            </p:txBody>
          </p:sp>
        </mc:Choice>
        <mc:Fallback xmlns="">
          <p:sp>
            <p:nvSpPr>
              <p:cNvPr id="5" name="Rectángulo 4"/>
              <p:cNvSpPr>
                <a:spLocks noRot="1" noChangeAspect="1" noMove="1" noResize="1" noEditPoints="1" noAdjustHandles="1" noChangeArrowheads="1" noChangeShapeType="1" noTextEdit="1"/>
              </p:cNvSpPr>
              <p:nvPr/>
            </p:nvSpPr>
            <p:spPr>
              <a:xfrm>
                <a:off x="421609" y="1913838"/>
                <a:ext cx="7442102" cy="613373"/>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51187" y="3014053"/>
                <a:ext cx="6026585" cy="523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𝐿</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𝑦</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r>
                            <a:rPr lang="es-ES" sz="1600" i="1">
                              <a:latin typeface="Cambria Math" panose="02040503050406030204" pitchFamily="18" charset="0"/>
                              <a:ea typeface="Cambria Math" panose="02040503050406030204" pitchFamily="18" charset="0"/>
                            </a:rPr>
                            <m:t>′</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m:t>
                      </m:r>
                      <m:sSubSup>
                        <m:sSubSupPr>
                          <m:ctrlPr>
                            <a:rPr lang="es-ES" sz="1600" b="1" i="1" smtClean="0">
                              <a:latin typeface="Cambria Math" panose="02040503050406030204" pitchFamily="18" charset="0"/>
                            </a:rPr>
                          </m:ctrlPr>
                        </m:sSubSupPr>
                        <m:e>
                          <m:r>
                            <a:rPr lang="es-ES" sz="1600" b="1" i="1">
                              <a:latin typeface="Cambria Math" panose="02040503050406030204" pitchFamily="18" charset="0"/>
                            </a:rPr>
                            <m:t>𝒚</m:t>
                          </m:r>
                        </m:e>
                        <m:sub>
                          <m:r>
                            <a:rPr lang="es-ES" sz="1600" b="1" i="1" smtClean="0">
                              <a:latin typeface="Cambria Math" panose="02040503050406030204" pitchFamily="18" charset="0"/>
                            </a:rPr>
                            <m:t>𝟐</m:t>
                          </m:r>
                        </m:sub>
                        <m:sup>
                          <m:r>
                            <a:rPr lang="es-ES" sz="1600" b="1" i="1">
                              <a:latin typeface="Cambria Math" panose="02040503050406030204" pitchFamily="18" charset="0"/>
                            </a:rPr>
                            <m:t>′</m:t>
                          </m:r>
                        </m:sup>
                      </m:sSubSup>
                      <m:r>
                        <a:rPr lang="es-ES" sz="1600" b="0" i="1" smtClean="0">
                          <a:latin typeface="Cambria Math" panose="02040503050406030204" pitchFamily="18" charset="0"/>
                        </a:rPr>
                        <m:t>=−</m:t>
                      </m:r>
                      <m:r>
                        <a:rPr lang="es-ES" sz="1600" b="0" i="1" smtClean="0">
                          <a:latin typeface="Cambria Math" panose="02040503050406030204" pitchFamily="18" charset="0"/>
                        </a:rPr>
                        <m:t>𝑦</m:t>
                      </m:r>
                      <m:f>
                        <m:fPr>
                          <m:ctrlPr>
                            <a:rPr lang="es-ES" sz="1600" i="1">
                              <a:latin typeface="Cambria Math" panose="02040503050406030204" pitchFamily="18" charset="0"/>
                            </a:rPr>
                          </m:ctrlPr>
                        </m:fPr>
                        <m:num>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r>
                            <a:rPr lang="es-ES" sz="1600" i="1">
                              <a:latin typeface="Cambria Math" panose="02040503050406030204" pitchFamily="18" charset="0"/>
                              <a:ea typeface="Cambria Math" panose="02040503050406030204" pitchFamily="18" charset="0"/>
                            </a:rPr>
                            <m:t>′</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𝑠</m:t>
                              </m:r>
                            </m:e>
                            <m:sub>
                              <m:r>
                                <a:rPr lang="es-ES" sz="1600" b="0" i="1" smtClean="0">
                                  <a:latin typeface="Cambria Math" panose="02040503050406030204" pitchFamily="18" charset="0"/>
                                  <a:ea typeface="Cambria Math" panose="02040503050406030204" pitchFamily="18" charset="0"/>
                                </a:rPr>
                                <m:t>2</m:t>
                              </m:r>
                            </m:sub>
                          </m:sSub>
                        </m:den>
                      </m:f>
                      <m:r>
                        <a:rPr lang="es-ES" sz="1600" b="0" i="1" smtClean="0">
                          <a:latin typeface="Cambria Math" panose="02040503050406030204" pitchFamily="18" charset="0"/>
                          <a:ea typeface="Cambria Math" panose="02040503050406030204" pitchFamily="18" charset="0"/>
                        </a:rPr>
                        <m:t>=−0,12</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0,245</m:t>
                          </m:r>
                        </m:num>
                        <m:den>
                          <m:r>
                            <a:rPr lang="es-ES" sz="1600" b="0" i="1" smtClean="0">
                              <a:latin typeface="Cambria Math" panose="02040503050406030204" pitchFamily="18" charset="0"/>
                              <a:ea typeface="Cambria Math" panose="02040503050406030204" pitchFamily="18" charset="0"/>
                            </a:rPr>
                            <m:t>−0,49</m:t>
                          </m:r>
                        </m:den>
                      </m:f>
                      <m:r>
                        <a:rPr lang="es-ES" sz="1600" b="0" i="1" smtClean="0">
                          <a:latin typeface="Cambria Math" panose="02040503050406030204" pitchFamily="18" charset="0"/>
                          <a:ea typeface="Cambria Math" panose="02040503050406030204" pitchFamily="18" charset="0"/>
                        </a:rPr>
                        <m:t>=0,06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𝟔</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𝒄𝒎</m:t>
                      </m:r>
                    </m:oMath>
                  </m:oMathPara>
                </a14:m>
                <a:endParaRPr lang="es-ES" sz="1600"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51187" y="3014053"/>
                <a:ext cx="6026585" cy="523413"/>
              </a:xfrm>
              <a:prstGeom prst="rect">
                <a:avLst/>
              </a:prstGeom>
              <a:blipFill>
                <a:blip r:embed="rId3"/>
                <a:stretch>
                  <a:fillRect/>
                </a:stretch>
              </a:blipFill>
            </p:spPr>
            <p:txBody>
              <a:bodyPr/>
              <a:lstStyle/>
              <a:p>
                <a:r>
                  <a:rPr lang="es-ES">
                    <a:noFill/>
                  </a:rPr>
                  <a:t> </a:t>
                </a:r>
              </a:p>
            </p:txBody>
          </p:sp>
        </mc:Fallback>
      </mc:AlternateContent>
      <p:sp>
        <p:nvSpPr>
          <p:cNvPr id="2" name="Rectángulo 1"/>
          <p:cNvSpPr/>
          <p:nvPr/>
        </p:nvSpPr>
        <p:spPr>
          <a:xfrm>
            <a:off x="450823" y="3611977"/>
            <a:ext cx="8315989" cy="584775"/>
          </a:xfrm>
          <a:prstGeom prst="rect">
            <a:avLst/>
          </a:prstGeom>
        </p:spPr>
        <p:txBody>
          <a:bodyPr wrap="square">
            <a:spAutoFit/>
          </a:bodyPr>
          <a:lstStyle/>
          <a:p>
            <a:pPr algn="just"/>
            <a:r>
              <a:rPr lang="es-ES" sz="1600" dirty="0"/>
              <a:t>Podemos ver que la imagen se forma </a:t>
            </a:r>
            <a:r>
              <a:rPr lang="es-ES" sz="1600" dirty="0">
                <a:solidFill>
                  <a:srgbClr val="0099FF"/>
                </a:solidFill>
              </a:rPr>
              <a:t>derecha </a:t>
            </a:r>
            <a:r>
              <a:rPr lang="es-ES" sz="1600" dirty="0"/>
              <a:t>y tiene justo la </a:t>
            </a:r>
            <a:r>
              <a:rPr lang="es-ES" sz="1600" i="1" dirty="0">
                <a:solidFill>
                  <a:srgbClr val="0099FF"/>
                </a:solidFill>
              </a:rPr>
              <a:t>mitad de tamaño </a:t>
            </a:r>
            <a:r>
              <a:rPr lang="es-ES" sz="1600" dirty="0"/>
              <a:t>que el objeto original.</a:t>
            </a:r>
          </a:p>
        </p:txBody>
      </p:sp>
      <p:grpSp>
        <p:nvGrpSpPr>
          <p:cNvPr id="56" name="Grupo 55"/>
          <p:cNvGrpSpPr/>
          <p:nvPr/>
        </p:nvGrpSpPr>
        <p:grpSpPr>
          <a:xfrm>
            <a:off x="2952817" y="4207113"/>
            <a:ext cx="3312000" cy="2228486"/>
            <a:chOff x="3095844" y="3904365"/>
            <a:chExt cx="3312000" cy="2228486"/>
          </a:xfrm>
        </p:grpSpPr>
        <p:grpSp>
          <p:nvGrpSpPr>
            <p:cNvPr id="57" name="Grupo 56"/>
            <p:cNvGrpSpPr/>
            <p:nvPr/>
          </p:nvGrpSpPr>
          <p:grpSpPr>
            <a:xfrm>
              <a:off x="3095844" y="4368851"/>
              <a:ext cx="3312000" cy="1764000"/>
              <a:chOff x="3095844" y="4368851"/>
              <a:chExt cx="3312000" cy="1764000"/>
            </a:xfrm>
          </p:grpSpPr>
          <p:sp>
            <p:nvSpPr>
              <p:cNvPr id="76" name="Arco 75"/>
              <p:cNvSpPr/>
              <p:nvPr/>
            </p:nvSpPr>
            <p:spPr>
              <a:xfrm>
                <a:off x="4576900" y="4368851"/>
                <a:ext cx="1764000" cy="1764000"/>
              </a:xfrm>
              <a:prstGeom prst="arc">
                <a:avLst>
                  <a:gd name="adj1" fmla="val 6830630"/>
                  <a:gd name="adj2" fmla="val 1495513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w="57150">
                    <a:solidFill>
                      <a:schemeClr val="tx1"/>
                    </a:solidFill>
                  </a:ln>
                </a:endParaRPr>
              </a:p>
            </p:txBody>
          </p:sp>
          <p:cxnSp>
            <p:nvCxnSpPr>
              <p:cNvPr id="77" name="Conector recto 76"/>
              <p:cNvCxnSpPr/>
              <p:nvPr/>
            </p:nvCxnSpPr>
            <p:spPr>
              <a:xfrm>
                <a:off x="3095844" y="5245623"/>
                <a:ext cx="33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Elipse 77"/>
              <p:cNvSpPr/>
              <p:nvPr/>
            </p:nvSpPr>
            <p:spPr>
              <a:xfrm>
                <a:off x="5422900" y="5225451"/>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58" name="Conector recto de flecha 57"/>
            <p:cNvCxnSpPr/>
            <p:nvPr/>
          </p:nvCxnSpPr>
          <p:spPr>
            <a:xfrm flipV="1">
              <a:off x="3736400" y="4816749"/>
              <a:ext cx="0" cy="43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a:off x="3723700" y="5765800"/>
              <a:ext cx="864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4576900" y="5245623"/>
              <a:ext cx="0" cy="573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3736400" y="5238999"/>
              <a:ext cx="0" cy="573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5453200" y="5259351"/>
              <a:ext cx="0" cy="573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5019700" y="5250674"/>
              <a:ext cx="0" cy="43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4576900" y="5770125"/>
              <a:ext cx="88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a:off x="4576900" y="5592325"/>
              <a:ext cx="442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Elipse 65"/>
            <p:cNvSpPr/>
            <p:nvPr/>
          </p:nvSpPr>
          <p:spPr>
            <a:xfrm>
              <a:off x="4984736" y="521591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CuadroTexto 66"/>
            <p:cNvSpPr txBox="1"/>
            <p:nvPr/>
          </p:nvSpPr>
          <p:spPr>
            <a:xfrm>
              <a:off x="5422900" y="5215912"/>
              <a:ext cx="288862" cy="276999"/>
            </a:xfrm>
            <a:prstGeom prst="rect">
              <a:avLst/>
            </a:prstGeom>
            <a:noFill/>
          </p:spPr>
          <p:txBody>
            <a:bodyPr wrap="none" rtlCol="0">
              <a:spAutoFit/>
            </a:bodyPr>
            <a:lstStyle/>
            <a:p>
              <a:r>
                <a:rPr lang="es-ES" sz="1200" dirty="0" smtClean="0"/>
                <a:t>C</a:t>
              </a:r>
              <a:endParaRPr lang="es-ES" sz="1200" dirty="0"/>
            </a:p>
          </p:txBody>
        </p:sp>
        <p:sp>
          <p:nvSpPr>
            <p:cNvPr id="68" name="CuadroTexto 67"/>
            <p:cNvSpPr txBox="1"/>
            <p:nvPr/>
          </p:nvSpPr>
          <p:spPr>
            <a:xfrm>
              <a:off x="4787110" y="5202125"/>
              <a:ext cx="269626" cy="276999"/>
            </a:xfrm>
            <a:prstGeom prst="rect">
              <a:avLst/>
            </a:prstGeom>
            <a:noFill/>
          </p:spPr>
          <p:txBody>
            <a:bodyPr wrap="none" rtlCol="0">
              <a:spAutoFit/>
            </a:bodyPr>
            <a:lstStyle/>
            <a:p>
              <a:r>
                <a:rPr lang="es-ES" sz="1200" dirty="0" smtClean="0"/>
                <a:t>F</a:t>
              </a:r>
              <a:endParaRPr lang="es-ES" sz="1200" dirty="0"/>
            </a:p>
          </p:txBody>
        </p:sp>
        <p:cxnSp>
          <p:nvCxnSpPr>
            <p:cNvPr id="69" name="Conector recto de flecha 68"/>
            <p:cNvCxnSpPr/>
            <p:nvPr/>
          </p:nvCxnSpPr>
          <p:spPr>
            <a:xfrm>
              <a:off x="3733790" y="4816231"/>
              <a:ext cx="93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p:cNvCxnSpPr/>
            <p:nvPr/>
          </p:nvCxnSpPr>
          <p:spPr>
            <a:xfrm flipH="1" flipV="1">
              <a:off x="3901544" y="3904365"/>
              <a:ext cx="760677" cy="911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flipH="1" flipV="1">
              <a:off x="4668970" y="4816231"/>
              <a:ext cx="792900" cy="957188"/>
            </a:xfrm>
            <a:prstGeom prst="straightConnector1">
              <a:avLst/>
            </a:prstGeom>
            <a:ln>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Conector recto de flecha 71"/>
            <p:cNvCxnSpPr/>
            <p:nvPr/>
          </p:nvCxnSpPr>
          <p:spPr>
            <a:xfrm>
              <a:off x="3724654" y="4816575"/>
              <a:ext cx="2353272" cy="604585"/>
            </a:xfrm>
            <a:prstGeom prst="straightConnector1">
              <a:avLst/>
            </a:prstGeom>
            <a:ln>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Conector recto de flecha 72"/>
            <p:cNvCxnSpPr/>
            <p:nvPr/>
          </p:nvCxnSpPr>
          <p:spPr>
            <a:xfrm>
              <a:off x="3723700" y="4816574"/>
              <a:ext cx="853199" cy="2161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p:cNvCxnSpPr/>
            <p:nvPr/>
          </p:nvCxnSpPr>
          <p:spPr>
            <a:xfrm flipH="1" flipV="1">
              <a:off x="3183332" y="4660781"/>
              <a:ext cx="536994" cy="152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p:cNvCxnSpPr/>
            <p:nvPr/>
          </p:nvCxnSpPr>
          <p:spPr>
            <a:xfrm flipV="1">
              <a:off x="4921923" y="5122882"/>
              <a:ext cx="0" cy="122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78892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6. El espejo esférico</a:t>
            </a:r>
            <a:endParaRPr lang="es-ES" sz="1600" b="1" dirty="0">
              <a:solidFill>
                <a:schemeClr val="bg1"/>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val="1640909970"/>
              </p:ext>
            </p:extLst>
          </p:nvPr>
        </p:nvGraphicFramePr>
        <p:xfrm>
          <a:off x="508000" y="1206500"/>
          <a:ext cx="8178801" cy="48463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242543">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358519145"/>
                  </a:ext>
                </a:extLst>
              </a:tr>
              <a:tr h="948123">
                <a:tc>
                  <a:txBody>
                    <a:bodyPr/>
                    <a:lstStyle/>
                    <a:p>
                      <a:pPr algn="r">
                        <a:lnSpc>
                          <a:spcPct val="100000"/>
                        </a:lnSpc>
                      </a:pPr>
                      <a:r>
                        <a:rPr lang="es-ES" sz="1600" dirty="0" smtClean="0">
                          <a:latin typeface="+mn-lt"/>
                        </a:rPr>
                        <a:t>6.</a:t>
                      </a:r>
                      <a:endParaRPr lang="es-ES" sz="1600" b="1" dirty="0">
                        <a:solidFill>
                          <a:srgbClr val="C00000"/>
                        </a:solidFill>
                        <a:latin typeface="+mn-lt"/>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indent="0" algn="just">
                        <a:lnSpc>
                          <a:spcPct val="100000"/>
                        </a:lnSpc>
                      </a:pPr>
                      <a:r>
                        <a:rPr lang="es-ES" sz="1600" i="1" dirty="0" smtClean="0">
                          <a:latin typeface="+mn-lt"/>
                        </a:rPr>
                        <a:t>Se desea formar una imagen invertida de 30 𝑐𝑚 de altura sobre una pantalla que se encuentra a 4,2 𝑚 del vértice de un espejo esférico cóncavo. El objeto que produce la imagen mide 5 𝑚𝑚. Determina: i) La distancia respecto al espejo a la que debe colocarse el objeto; </a:t>
                      </a:r>
                      <a:r>
                        <a:rPr lang="es-ES" sz="1600" i="1" dirty="0" err="1" smtClean="0">
                          <a:latin typeface="+mn-lt"/>
                        </a:rPr>
                        <a:t>ii</a:t>
                      </a:r>
                      <a:r>
                        <a:rPr lang="es-ES" sz="1600" i="1" dirty="0" smtClean="0">
                          <a:latin typeface="+mn-lt"/>
                        </a:rPr>
                        <a:t>) La distancia focal y el radio de curvatura del espejo.</a:t>
                      </a:r>
                    </a:p>
                    <a:p>
                      <a:pPr marL="0" indent="0" algn="just">
                        <a:lnSpc>
                          <a:spcPct val="100000"/>
                        </a:lnSpc>
                      </a:pPr>
                      <a:r>
                        <a:rPr lang="es-ES" sz="1600" b="1" i="1" dirty="0" smtClean="0">
                          <a:latin typeface="+mn-lt"/>
                        </a:rPr>
                        <a:t>Sol</a:t>
                      </a:r>
                      <a:r>
                        <a:rPr lang="es-ES" sz="1600" i="1" dirty="0" smtClean="0">
                          <a:latin typeface="+mn-lt"/>
                        </a:rPr>
                        <a:t>: i) 𝑠 =−</a:t>
                      </a:r>
                      <a:r>
                        <a:rPr lang="es-ES" sz="1600" i="0" dirty="0" smtClean="0">
                          <a:latin typeface="+mn-lt"/>
                        </a:rPr>
                        <a:t>7 𝑐𝑚</a:t>
                      </a:r>
                      <a:r>
                        <a:rPr lang="es-ES" sz="1600" i="1" dirty="0" smtClean="0">
                          <a:latin typeface="+mn-lt"/>
                        </a:rPr>
                        <a:t>; </a:t>
                      </a:r>
                      <a:r>
                        <a:rPr lang="es-ES" sz="1600" i="1" dirty="0" err="1" smtClean="0">
                          <a:latin typeface="+mn-lt"/>
                        </a:rPr>
                        <a:t>ii</a:t>
                      </a:r>
                      <a:r>
                        <a:rPr lang="es-ES" sz="1600" i="1" dirty="0" smtClean="0">
                          <a:latin typeface="+mn-lt"/>
                        </a:rPr>
                        <a:t>) </a:t>
                      </a:r>
                      <a:r>
                        <a:rPr lang="es-ES" sz="1600" i="0" dirty="0" smtClean="0">
                          <a:latin typeface="+mn-lt"/>
                        </a:rPr>
                        <a:t>𝑓′= −6,88 𝑐𝑚</a:t>
                      </a:r>
                      <a:r>
                        <a:rPr lang="es-ES" sz="1600" i="1" dirty="0" smtClean="0">
                          <a:latin typeface="+mn-lt"/>
                        </a:rPr>
                        <a:t>; </a:t>
                      </a:r>
                      <a:r>
                        <a:rPr lang="es-ES" sz="1600" i="0" dirty="0" smtClean="0">
                          <a:latin typeface="+mn-lt"/>
                        </a:rPr>
                        <a:t>𝑅 =−13,76 𝑐𝑚</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1235451715"/>
                  </a:ext>
                </a:extLst>
              </a:tr>
              <a:tr h="948123">
                <a:tc>
                  <a:txBody>
                    <a:bodyPr/>
                    <a:lstStyle/>
                    <a:p>
                      <a:pPr algn="r">
                        <a:lnSpc>
                          <a:spcPct val="100000"/>
                        </a:lnSpc>
                      </a:pPr>
                      <a:r>
                        <a:rPr lang="es-ES" sz="1600" b="0" dirty="0" smtClean="0">
                          <a:solidFill>
                            <a:schemeClr val="tx1"/>
                          </a:solidFill>
                          <a:latin typeface="+mn-lt"/>
                        </a:rPr>
                        <a:t>7.</a:t>
                      </a:r>
                      <a:endParaRPr lang="es-ES" sz="1600" b="0" dirty="0">
                        <a:solidFill>
                          <a:schemeClr val="tx1"/>
                        </a:solidFill>
                        <a:latin typeface="+mn-lt"/>
                      </a:endParaRPr>
                    </a:p>
                  </a:txBody>
                  <a:tcPr>
                    <a:lnL w="12700" cap="flat" cmpd="sng" algn="ctr">
                      <a:solidFill>
                        <a:srgbClr val="00B0F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indent="0" algn="just">
                        <a:lnSpc>
                          <a:spcPct val="100000"/>
                        </a:lnSpc>
                      </a:pPr>
                      <a:r>
                        <a:rPr lang="es-ES" sz="1600" i="1" dirty="0" smtClean="0">
                          <a:latin typeface="+mn-lt"/>
                        </a:rPr>
                        <a:t>i) ¿Qué tipo de espejo se requiere para formar una imagen, sobre la pared situada a 3 </a:t>
                      </a:r>
                      <a:r>
                        <a:rPr lang="es-ES" sz="1600" i="0" dirty="0" smtClean="0">
                          <a:latin typeface="+mn-lt"/>
                        </a:rPr>
                        <a:t>𝑚 </a:t>
                      </a:r>
                      <a:r>
                        <a:rPr lang="es-ES" sz="1600" i="1" dirty="0" smtClean="0">
                          <a:latin typeface="+mn-lt"/>
                        </a:rPr>
                        <a:t>del espejo, del filamento de una  lámpara de faro de automóvil distante 10 </a:t>
                      </a:r>
                      <a:r>
                        <a:rPr lang="es-ES" sz="1600" i="0" dirty="0" smtClean="0">
                          <a:latin typeface="+mn-lt"/>
                        </a:rPr>
                        <a:t>𝑐𝑚</a:t>
                      </a:r>
                      <a:r>
                        <a:rPr lang="es-ES" sz="1600" i="1" dirty="0" smtClean="0">
                          <a:latin typeface="+mn-lt"/>
                        </a:rPr>
                        <a:t> del espejo? Razona la respuesta; </a:t>
                      </a:r>
                      <a:r>
                        <a:rPr lang="es-ES" sz="1600" i="1" dirty="0" err="1" smtClean="0">
                          <a:latin typeface="+mn-lt"/>
                        </a:rPr>
                        <a:t>ii</a:t>
                      </a:r>
                      <a:r>
                        <a:rPr lang="es-ES" sz="1600" i="1" dirty="0" smtClean="0">
                          <a:latin typeface="+mn-lt"/>
                        </a:rPr>
                        <a:t>) ¿Cuál es la altura de la imagen si la del objeto es 5 </a:t>
                      </a:r>
                      <a:r>
                        <a:rPr lang="es-ES" sz="1600" i="0" dirty="0" smtClean="0">
                          <a:latin typeface="+mn-lt"/>
                        </a:rPr>
                        <a:t>𝑚𝑚</a:t>
                      </a:r>
                      <a:r>
                        <a:rPr lang="es-ES" sz="1600" i="1" dirty="0" smtClean="0">
                          <a:latin typeface="+mn-lt"/>
                        </a:rPr>
                        <a:t>?</a:t>
                      </a:r>
                    </a:p>
                    <a:p>
                      <a:pPr marL="0" indent="0" algn="just">
                        <a:lnSpc>
                          <a:spcPct val="100000"/>
                        </a:lnSpc>
                      </a:pPr>
                      <a:r>
                        <a:rPr lang="es-ES" sz="1600" b="1" i="1" dirty="0" smtClean="0">
                          <a:latin typeface="+mn-lt"/>
                        </a:rPr>
                        <a:t>Sol</a:t>
                      </a:r>
                      <a:r>
                        <a:rPr lang="es-ES" sz="1600" i="1" dirty="0" smtClean="0">
                          <a:latin typeface="+mn-lt"/>
                        </a:rPr>
                        <a:t>: </a:t>
                      </a:r>
                      <a:r>
                        <a:rPr lang="es-ES" sz="1600" i="1" dirty="0" err="1" smtClean="0">
                          <a:latin typeface="+mn-lt"/>
                        </a:rPr>
                        <a:t>ii</a:t>
                      </a:r>
                      <a:r>
                        <a:rPr lang="es-ES" sz="1600" i="1" dirty="0" smtClean="0">
                          <a:latin typeface="+mn-lt"/>
                        </a:rPr>
                        <a:t>) </a:t>
                      </a:r>
                      <a:r>
                        <a:rPr lang="es-ES" sz="1600" i="0" dirty="0" smtClean="0">
                          <a:latin typeface="+mn-lt"/>
                        </a:rPr>
                        <a:t>𝑦′=−150 𝑚𝑚</a:t>
                      </a:r>
                    </a:p>
                  </a:txBody>
                  <a:tcPr>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2831143710"/>
                  </a:ext>
                </a:extLst>
              </a:tr>
              <a:tr h="701040">
                <a:tc>
                  <a:txBody>
                    <a:bodyPr/>
                    <a:lstStyle/>
                    <a:p>
                      <a:pPr algn="r">
                        <a:lnSpc>
                          <a:spcPct val="100000"/>
                        </a:lnSpc>
                      </a:pPr>
                      <a:r>
                        <a:rPr lang="es-ES" sz="1600" b="0" dirty="0" smtClean="0">
                          <a:solidFill>
                            <a:schemeClr val="tx1"/>
                          </a:solidFill>
                          <a:latin typeface="+mn-lt"/>
                        </a:rPr>
                        <a:t>8.</a:t>
                      </a:r>
                      <a:endParaRPr lang="es-ES" sz="1600" b="0" dirty="0">
                        <a:solidFill>
                          <a:schemeClr val="tx1"/>
                        </a:solidFill>
                        <a:latin typeface="+mn-lt"/>
                      </a:endParaRPr>
                    </a:p>
                  </a:txBody>
                  <a:tcPr>
                    <a:lnL w="12700" cap="flat" cmpd="sng" algn="ctr">
                      <a:solidFill>
                        <a:srgbClr val="00B0F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indent="0" algn="just">
                        <a:lnSpc>
                          <a:spcPct val="100000"/>
                        </a:lnSpc>
                      </a:pPr>
                      <a:r>
                        <a:rPr lang="es-ES" sz="1600" i="1" dirty="0" smtClean="0">
                          <a:latin typeface="+mn-lt"/>
                        </a:rPr>
                        <a:t>Un objeto de 10 𝑐𝑚 de altura se sitúa a 1,5 𝑚 de un espejo esférico convexo  de 3,5 𝑚 de distancia focal. Determina las características de la imagen formada. </a:t>
                      </a:r>
                    </a:p>
                    <a:p>
                      <a:pPr marL="0" indent="0" algn="just">
                        <a:lnSpc>
                          <a:spcPct val="100000"/>
                        </a:lnSpc>
                      </a:pPr>
                      <a:r>
                        <a:rPr lang="es-ES" sz="1600" b="1" i="1" dirty="0" smtClean="0">
                          <a:latin typeface="+mn-lt"/>
                        </a:rPr>
                        <a:t>Sol</a:t>
                      </a:r>
                      <a:r>
                        <a:rPr lang="es-ES" sz="1600" i="1" dirty="0" smtClean="0">
                          <a:latin typeface="+mn-lt"/>
                        </a:rPr>
                        <a:t>: Virtual, de 7 </a:t>
                      </a:r>
                      <a:r>
                        <a:rPr lang="es-ES" sz="1600" i="0" dirty="0" smtClean="0">
                          <a:latin typeface="+mn-lt"/>
                        </a:rPr>
                        <a:t>𝑐𝑚</a:t>
                      </a:r>
                      <a:r>
                        <a:rPr lang="es-ES" sz="1600" i="1" dirty="0" smtClean="0">
                          <a:latin typeface="+mn-lt"/>
                        </a:rPr>
                        <a:t> de altura, situada a 1,05 </a:t>
                      </a:r>
                      <a:r>
                        <a:rPr lang="es-ES" sz="1600" i="0" dirty="0" smtClean="0">
                          <a:latin typeface="+mn-lt"/>
                        </a:rPr>
                        <a:t>𝑚</a:t>
                      </a:r>
                      <a:r>
                        <a:rPr lang="es-ES" sz="1600" i="1" dirty="0" smtClean="0">
                          <a:latin typeface="+mn-lt"/>
                        </a:rPr>
                        <a:t> a la derecha del espejo y derecha.</a:t>
                      </a:r>
                    </a:p>
                  </a:txBody>
                  <a:tcPr>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2134141562"/>
                  </a:ext>
                </a:extLst>
              </a:tr>
              <a:tr h="948123">
                <a:tc>
                  <a:txBody>
                    <a:bodyPr/>
                    <a:lstStyle/>
                    <a:p>
                      <a:pPr algn="r">
                        <a:lnSpc>
                          <a:spcPct val="100000"/>
                        </a:lnSpc>
                      </a:pPr>
                      <a:r>
                        <a:rPr lang="es-ES" sz="1600" b="0" dirty="0" smtClean="0">
                          <a:solidFill>
                            <a:schemeClr val="tx1"/>
                          </a:solidFill>
                          <a:latin typeface="+mn-lt"/>
                        </a:rPr>
                        <a:t>9.</a:t>
                      </a:r>
                      <a:endParaRPr lang="es-ES" sz="1600" b="0" dirty="0">
                        <a:solidFill>
                          <a:schemeClr val="tx1"/>
                        </a:solidFill>
                        <a:latin typeface="+mn-lt"/>
                      </a:endParaRPr>
                    </a:p>
                  </a:txBody>
                  <a:tcPr>
                    <a:lnL w="12700" cap="flat" cmpd="sng" algn="ctr">
                      <a:solidFill>
                        <a:srgbClr val="00B0F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gridSpan="2">
                  <a:txBody>
                    <a:bodyPr/>
                    <a:lstStyle/>
                    <a:p>
                      <a:pPr marL="0" indent="0" algn="just">
                        <a:lnSpc>
                          <a:spcPct val="100000"/>
                        </a:lnSpc>
                      </a:pPr>
                      <a:r>
                        <a:rPr lang="es-ES" sz="1600" i="1" dirty="0" smtClean="0">
                          <a:latin typeface="+mn-lt"/>
                        </a:rPr>
                        <a:t>Se tiene un espejo esférico cóncavo de 40 𝑐𝑚 de distancia focal. Determina la distancia que debe situarse un objeto para que la imagen sea: i) Real, invertida y de doble tamaño que el objeto; </a:t>
                      </a:r>
                      <a:r>
                        <a:rPr lang="es-ES" sz="1600" i="1" dirty="0" err="1" smtClean="0">
                          <a:latin typeface="+mn-lt"/>
                        </a:rPr>
                        <a:t>ii</a:t>
                      </a:r>
                      <a:r>
                        <a:rPr lang="es-ES" sz="1600" i="1" dirty="0" smtClean="0">
                          <a:latin typeface="+mn-lt"/>
                        </a:rPr>
                        <a:t>) Virtual, derecha y de doble tamaño que el objeto.</a:t>
                      </a:r>
                    </a:p>
                    <a:p>
                      <a:pPr marL="0" indent="0" algn="just">
                        <a:lnSpc>
                          <a:spcPct val="100000"/>
                        </a:lnSpc>
                      </a:pPr>
                      <a:r>
                        <a:rPr lang="es-ES" sz="1600" b="1" i="1" dirty="0" smtClean="0">
                          <a:latin typeface="+mn-lt"/>
                        </a:rPr>
                        <a:t>Sol</a:t>
                      </a:r>
                      <a:r>
                        <a:rPr lang="es-ES" sz="1600" i="1" dirty="0" smtClean="0">
                          <a:latin typeface="+mn-lt"/>
                        </a:rPr>
                        <a:t>: i) </a:t>
                      </a:r>
                      <a:r>
                        <a:rPr lang="es-ES" sz="1600" i="0" dirty="0" smtClean="0">
                          <a:latin typeface="+mn-lt"/>
                        </a:rPr>
                        <a:t>𝑠=−60 𝑐𝑚; </a:t>
                      </a:r>
                      <a:r>
                        <a:rPr lang="es-ES" sz="1600" i="0" dirty="0" err="1" smtClean="0">
                          <a:latin typeface="+mn-lt"/>
                        </a:rPr>
                        <a:t>ii</a:t>
                      </a:r>
                      <a:r>
                        <a:rPr lang="es-ES" sz="1600" i="0" dirty="0" smtClean="0">
                          <a:latin typeface="+mn-lt"/>
                        </a:rPr>
                        <a:t>) 𝑠=−20 𝑐𝑚</a:t>
                      </a:r>
                    </a:p>
                  </a:txBody>
                  <a:tcPr>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2374468162"/>
                  </a:ext>
                </a:extLst>
              </a:tr>
            </a:tbl>
          </a:graphicData>
        </a:graphic>
      </p:graphicFrame>
    </p:spTree>
    <p:extLst>
      <p:ext uri="{BB962C8B-B14F-4D97-AF65-F5344CB8AC3E}">
        <p14:creationId xmlns:p14="http://schemas.microsoft.com/office/powerpoint/2010/main" val="2125335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sp>
        <p:nvSpPr>
          <p:cNvPr id="2" name="CuadroTexto 1"/>
          <p:cNvSpPr txBox="1"/>
          <p:nvPr/>
        </p:nvSpPr>
        <p:spPr>
          <a:xfrm>
            <a:off x="2298700" y="2006600"/>
            <a:ext cx="184731" cy="369332"/>
          </a:xfrm>
          <a:prstGeom prst="rect">
            <a:avLst/>
          </a:prstGeom>
          <a:noFill/>
        </p:spPr>
        <p:txBody>
          <a:bodyPr wrap="none" rtlCol="0">
            <a:spAutoFit/>
          </a:bodyPr>
          <a:lstStyle/>
          <a:p>
            <a:endParaRPr lang="es-ES" dirty="0"/>
          </a:p>
        </p:txBody>
      </p:sp>
      <p:sp>
        <p:nvSpPr>
          <p:cNvPr id="3" name="Rectángulo 2"/>
          <p:cNvSpPr/>
          <p:nvPr/>
        </p:nvSpPr>
        <p:spPr>
          <a:xfrm>
            <a:off x="381000" y="1071245"/>
            <a:ext cx="8343900" cy="2693045"/>
          </a:xfrm>
          <a:prstGeom prst="rect">
            <a:avLst/>
          </a:prstGeom>
        </p:spPr>
        <p:txBody>
          <a:bodyPr wrap="square">
            <a:spAutoFit/>
          </a:bodyPr>
          <a:lstStyle/>
          <a:p>
            <a:pPr algn="just"/>
            <a:r>
              <a:rPr lang="es-ES" sz="1600" dirty="0" smtClean="0"/>
              <a:t>En </a:t>
            </a:r>
            <a:r>
              <a:rPr lang="es-ES" sz="1600" dirty="0"/>
              <a:t>este apartado vamos a analizar como se ven </a:t>
            </a:r>
            <a:r>
              <a:rPr lang="es-ES" sz="1600" dirty="0" smtClean="0"/>
              <a:t>los </a:t>
            </a:r>
            <a:r>
              <a:rPr lang="es-ES" sz="1600" dirty="0"/>
              <a:t>objetos cuando estas superficies reflectoras son </a:t>
            </a:r>
            <a:r>
              <a:rPr lang="es-ES" sz="1600" dirty="0">
                <a:solidFill>
                  <a:srgbClr val="0099FF"/>
                </a:solidFill>
              </a:rPr>
              <a:t>planas</a:t>
            </a:r>
            <a:r>
              <a:rPr lang="es-ES" sz="1600" dirty="0"/>
              <a:t>. Para ello veremos:</a:t>
            </a:r>
          </a:p>
          <a:p>
            <a:pPr algn="just"/>
            <a:endParaRPr lang="es-ES" sz="1600" dirty="0"/>
          </a:p>
          <a:p>
            <a:pPr marL="177800" indent="-177800" algn="just">
              <a:spcAft>
                <a:spcPts val="600"/>
              </a:spcAft>
              <a:buFont typeface="Arial" panose="020B0604020202020204" pitchFamily="34" charset="0"/>
              <a:buChar char="•"/>
            </a:pPr>
            <a:r>
              <a:rPr lang="es-ES" sz="1600" dirty="0" smtClean="0"/>
              <a:t>Su </a:t>
            </a:r>
            <a:r>
              <a:rPr lang="es-ES" sz="1600" i="1" dirty="0">
                <a:solidFill>
                  <a:srgbClr val="0099FF"/>
                </a:solidFill>
              </a:rPr>
              <a:t>ecuación fundamental </a:t>
            </a:r>
            <a:r>
              <a:rPr lang="es-ES" sz="1600" dirty="0"/>
              <a:t>y te mostraremos como puedes deducirla</a:t>
            </a:r>
          </a:p>
          <a:p>
            <a:pPr marL="177800" indent="-177800" algn="just">
              <a:spcAft>
                <a:spcPts val="600"/>
              </a:spcAft>
              <a:buFont typeface="Arial" panose="020B0604020202020204" pitchFamily="34" charset="0"/>
              <a:buChar char="•"/>
            </a:pPr>
            <a:r>
              <a:rPr lang="es-ES" sz="1600" dirty="0" smtClean="0"/>
              <a:t>Qué </a:t>
            </a:r>
            <a:r>
              <a:rPr lang="es-ES" sz="1600" dirty="0"/>
              <a:t>ocurre con los </a:t>
            </a:r>
            <a:r>
              <a:rPr lang="es-ES" sz="1600" i="1" dirty="0">
                <a:solidFill>
                  <a:srgbClr val="0099FF"/>
                </a:solidFill>
              </a:rPr>
              <a:t>focos y las distancias focales</a:t>
            </a:r>
          </a:p>
          <a:p>
            <a:pPr marL="177800" indent="-177800" algn="just">
              <a:spcAft>
                <a:spcPts val="600"/>
              </a:spcAft>
              <a:buFont typeface="Arial" panose="020B0604020202020204" pitchFamily="34" charset="0"/>
              <a:buChar char="•"/>
            </a:pPr>
            <a:r>
              <a:rPr lang="es-ES" sz="1600" dirty="0" smtClean="0"/>
              <a:t>Si </a:t>
            </a:r>
            <a:r>
              <a:rPr lang="es-ES" sz="1600" dirty="0"/>
              <a:t>las imágenes </a:t>
            </a:r>
            <a:r>
              <a:rPr lang="es-ES" sz="1600" i="1" dirty="0">
                <a:solidFill>
                  <a:srgbClr val="0099FF"/>
                </a:solidFill>
              </a:rPr>
              <a:t>aumentan</a:t>
            </a:r>
            <a:r>
              <a:rPr lang="es-ES" sz="1600" dirty="0"/>
              <a:t> o no respecto al objeto original</a:t>
            </a:r>
          </a:p>
          <a:p>
            <a:pPr marL="177800" indent="-177800" algn="just">
              <a:spcAft>
                <a:spcPts val="600"/>
              </a:spcAft>
              <a:buFont typeface="Arial" panose="020B0604020202020204" pitchFamily="34" charset="0"/>
              <a:buChar char="•"/>
            </a:pPr>
            <a:r>
              <a:rPr lang="es-ES" sz="1600" dirty="0" smtClean="0"/>
              <a:t>Cuáles </a:t>
            </a:r>
            <a:r>
              <a:rPr lang="es-ES" sz="1600" dirty="0"/>
              <a:t>son y cómo puedes dibujar sus </a:t>
            </a:r>
            <a:r>
              <a:rPr lang="es-ES" sz="1600" i="1" dirty="0">
                <a:solidFill>
                  <a:srgbClr val="0099FF"/>
                </a:solidFill>
              </a:rPr>
              <a:t>gráficas</a:t>
            </a:r>
          </a:p>
          <a:p>
            <a:pPr marL="177800" indent="-177800" algn="just">
              <a:spcAft>
                <a:spcPts val="600"/>
              </a:spcAft>
              <a:buFont typeface="Arial" panose="020B0604020202020204" pitchFamily="34" charset="0"/>
              <a:buChar char="•"/>
            </a:pPr>
            <a:r>
              <a:rPr lang="es-ES" sz="1600" dirty="0" smtClean="0"/>
              <a:t>Qué </a:t>
            </a:r>
            <a:r>
              <a:rPr lang="es-ES" sz="1600" dirty="0"/>
              <a:t>es la </a:t>
            </a:r>
            <a:r>
              <a:rPr lang="es-ES" sz="1600" i="1" dirty="0">
                <a:solidFill>
                  <a:srgbClr val="0099FF"/>
                </a:solidFill>
              </a:rPr>
              <a:t>inversión</a:t>
            </a:r>
            <a:r>
              <a:rPr lang="es-ES" sz="1600" dirty="0"/>
              <a:t> en profundidad</a:t>
            </a:r>
          </a:p>
          <a:p>
            <a:pPr marL="177800" indent="-177800" algn="just">
              <a:spcAft>
                <a:spcPts val="600"/>
              </a:spcAft>
              <a:buFont typeface="Arial" panose="020B0604020202020204" pitchFamily="34" charset="0"/>
              <a:buChar char="•"/>
            </a:pPr>
            <a:r>
              <a:rPr lang="es-ES" sz="1600" dirty="0" smtClean="0"/>
              <a:t>Como </a:t>
            </a:r>
            <a:r>
              <a:rPr lang="es-ES" sz="1600" dirty="0"/>
              <a:t>se comportan los </a:t>
            </a:r>
            <a:r>
              <a:rPr lang="es-ES" sz="1600" i="1" dirty="0">
                <a:solidFill>
                  <a:srgbClr val="0099FF"/>
                </a:solidFill>
              </a:rPr>
              <a:t>sistemas de espejos planos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8" y="3896380"/>
            <a:ext cx="3587743" cy="2377420"/>
          </a:xfrm>
          <a:prstGeom prst="rect">
            <a:avLst/>
          </a:prstGeom>
        </p:spPr>
      </p:pic>
      <p:sp>
        <p:nvSpPr>
          <p:cNvPr id="5" name="Rectángulo 4"/>
          <p:cNvSpPr/>
          <p:nvPr/>
        </p:nvSpPr>
        <p:spPr>
          <a:xfrm>
            <a:off x="4279900" y="5258137"/>
            <a:ext cx="4445000" cy="1015663"/>
          </a:xfrm>
          <a:prstGeom prst="rect">
            <a:avLst/>
          </a:prstGeom>
        </p:spPr>
        <p:txBody>
          <a:bodyPr wrap="square">
            <a:spAutoFit/>
          </a:bodyPr>
          <a:lstStyle/>
          <a:p>
            <a:pPr algn="just"/>
            <a:r>
              <a:rPr lang="es-ES" sz="1200" dirty="0"/>
              <a:t>"No sé cuál es la cara que me mira cuando miro la cara del espejo" escribía Jorge Luis Borges en uno de sus poemas. </a:t>
            </a:r>
            <a:r>
              <a:rPr lang="es-ES" sz="1200" dirty="0" smtClean="0"/>
              <a:t>Con este apartado estaremos en </a:t>
            </a:r>
            <a:r>
              <a:rPr lang="es-ES" sz="1200" dirty="0"/>
              <a:t>condiciones de empezar a responder a esa pregunta, al menos desde un punto de vista físico.</a:t>
            </a:r>
          </a:p>
        </p:txBody>
      </p:sp>
    </p:spTree>
    <p:extLst>
      <p:ext uri="{BB962C8B-B14F-4D97-AF65-F5344CB8AC3E}">
        <p14:creationId xmlns:p14="http://schemas.microsoft.com/office/powerpoint/2010/main" val="837170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8" name="CuadroTexto 7"/>
          <p:cNvSpPr txBox="1"/>
          <p:nvPr/>
        </p:nvSpPr>
        <p:spPr>
          <a:xfrm>
            <a:off x="376212" y="9608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Leyes de la óptica geométrica</a:t>
            </a:r>
            <a:endParaRPr lang="es-ES" dirty="0">
              <a:solidFill>
                <a:srgbClr val="00B0F0"/>
              </a:solidFill>
            </a:endParaRPr>
          </a:p>
        </p:txBody>
      </p:sp>
      <p:sp>
        <p:nvSpPr>
          <p:cNvPr id="2" name="CuadroTexto 1"/>
          <p:cNvSpPr txBox="1"/>
          <p:nvPr/>
        </p:nvSpPr>
        <p:spPr>
          <a:xfrm>
            <a:off x="546100" y="1330139"/>
            <a:ext cx="7467600" cy="338554"/>
          </a:xfrm>
          <a:prstGeom prst="rect">
            <a:avLst/>
          </a:prstGeom>
          <a:noFill/>
        </p:spPr>
        <p:txBody>
          <a:bodyPr wrap="square" rtlCol="0">
            <a:spAutoFit/>
          </a:bodyPr>
          <a:lstStyle/>
          <a:p>
            <a:pPr marL="177800" indent="-177800"/>
            <a:r>
              <a:rPr lang="es-ES" sz="1600" b="1" dirty="0" smtClean="0">
                <a:sym typeface="Wingdings" panose="05000000000000000000" pitchFamily="2" charset="2"/>
              </a:rPr>
              <a:t>	</a:t>
            </a:r>
            <a:r>
              <a:rPr lang="es-ES" sz="1600" b="1" dirty="0" smtClean="0"/>
              <a:t>Independencia de los rayos</a:t>
            </a:r>
            <a:endParaRPr lang="es-ES" sz="1600" b="1" dirty="0"/>
          </a:p>
        </p:txBody>
      </p:sp>
      <p:sp>
        <p:nvSpPr>
          <p:cNvPr id="4" name="Rectángulo 3"/>
          <p:cNvSpPr/>
          <p:nvPr/>
        </p:nvSpPr>
        <p:spPr>
          <a:xfrm>
            <a:off x="714989" y="1745637"/>
            <a:ext cx="8073409" cy="584775"/>
          </a:xfrm>
          <a:prstGeom prst="rect">
            <a:avLst/>
          </a:prstGeom>
        </p:spPr>
        <p:txBody>
          <a:bodyPr wrap="square">
            <a:spAutoFit/>
          </a:bodyPr>
          <a:lstStyle/>
          <a:p>
            <a:pPr algn="just"/>
            <a:r>
              <a:rPr lang="es-ES" sz="1600" dirty="0"/>
              <a:t>Este supuesto establece que </a:t>
            </a:r>
            <a:r>
              <a:rPr lang="es-ES" sz="1600" i="1" dirty="0">
                <a:solidFill>
                  <a:srgbClr val="00B0F0"/>
                </a:solidFill>
              </a:rPr>
              <a:t>cada rayo es independiente de los </a:t>
            </a:r>
            <a:r>
              <a:rPr lang="es-ES" sz="1600" i="1" dirty="0" smtClean="0">
                <a:solidFill>
                  <a:srgbClr val="00B0F0"/>
                </a:solidFill>
              </a:rPr>
              <a:t>demás </a:t>
            </a:r>
            <a:r>
              <a:rPr lang="es-ES" sz="1600" i="1" dirty="0">
                <a:solidFill>
                  <a:srgbClr val="00B0F0"/>
                </a:solidFill>
              </a:rPr>
              <a:t>y no interfieren entre sí</a:t>
            </a:r>
            <a:r>
              <a:rPr lang="es-ES" sz="1600" dirty="0">
                <a:solidFill>
                  <a:srgbClr val="00B0F0"/>
                </a:solidFill>
              </a:rPr>
              <a:t>.</a:t>
            </a: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t="4936" b="3863"/>
          <a:stretch/>
        </p:blipFill>
        <p:spPr>
          <a:xfrm>
            <a:off x="776593" y="2407356"/>
            <a:ext cx="7950200" cy="2933700"/>
          </a:xfrm>
          <a:prstGeom prst="rect">
            <a:avLst/>
          </a:prstGeom>
        </p:spPr>
      </p:pic>
      <p:sp>
        <p:nvSpPr>
          <p:cNvPr id="9" name="Rectángulo 8"/>
          <p:cNvSpPr/>
          <p:nvPr/>
        </p:nvSpPr>
        <p:spPr>
          <a:xfrm>
            <a:off x="772470" y="5418000"/>
            <a:ext cx="7954323" cy="1015663"/>
          </a:xfrm>
          <a:prstGeom prst="rect">
            <a:avLst/>
          </a:prstGeom>
        </p:spPr>
        <p:txBody>
          <a:bodyPr wrap="square">
            <a:spAutoFit/>
          </a:bodyPr>
          <a:lstStyle/>
          <a:p>
            <a:pPr algn="just"/>
            <a:r>
              <a:rPr lang="es-ES" sz="1200" dirty="0"/>
              <a:t>A la </a:t>
            </a:r>
            <a:r>
              <a:rPr lang="es-ES" sz="1200" dirty="0" smtClean="0"/>
              <a:t>izquierda</a:t>
            </a:r>
            <a:r>
              <a:rPr lang="es-ES" sz="1200" dirty="0"/>
              <a:t>, fotografía de un paisaje. A la derecha, fotografía similar en la que se han bloqueado ciertos rayos con una cartulina En la figura derecha se pone de manifiesto que el resultado </a:t>
            </a:r>
            <a:r>
              <a:rPr lang="es-ES" sz="1200" i="1" dirty="0"/>
              <a:t>obtenido para la porción de paisaje no tapada</a:t>
            </a:r>
            <a:r>
              <a:rPr lang="es-ES" sz="1200" dirty="0"/>
              <a:t> es el mismo que el que obtienes, para dicha parte del paisaje, cuando no has tapado nada. Esto se debe, precisamente, a que los rayos que tapamos en la segunda fotografía eran independientes del resto, que se comportan igual en ambos casos, formando la misma imagen.</a:t>
            </a:r>
          </a:p>
        </p:txBody>
      </p:sp>
    </p:spTree>
    <p:extLst>
      <p:ext uri="{BB962C8B-B14F-4D97-AF65-F5344CB8AC3E}">
        <p14:creationId xmlns:p14="http://schemas.microsoft.com/office/powerpoint/2010/main" val="262454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sp>
        <p:nvSpPr>
          <p:cNvPr id="7" name="CuadroTexto 6"/>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7.1. Ecuación del espejo plano</a:t>
            </a:r>
            <a:endParaRPr lang="es-ES" b="1" dirty="0">
              <a:solidFill>
                <a:srgbClr val="002060"/>
              </a:solidFill>
            </a:endParaRPr>
          </a:p>
        </p:txBody>
      </p:sp>
      <p:sp>
        <p:nvSpPr>
          <p:cNvPr id="6" name="Rectángulo 5"/>
          <p:cNvSpPr/>
          <p:nvPr/>
        </p:nvSpPr>
        <p:spPr>
          <a:xfrm>
            <a:off x="355600" y="1485037"/>
            <a:ext cx="8394700" cy="830997"/>
          </a:xfrm>
          <a:prstGeom prst="rect">
            <a:avLst/>
          </a:prstGeom>
        </p:spPr>
        <p:txBody>
          <a:bodyPr wrap="square">
            <a:spAutoFit/>
          </a:bodyPr>
          <a:lstStyle/>
          <a:p>
            <a:pPr algn="just"/>
            <a:r>
              <a:rPr lang="es-ES" sz="1600" dirty="0"/>
              <a:t>Podemos considerar la reflexión como un caso particular de refracción en el que </a:t>
            </a:r>
            <a:r>
              <a:rPr lang="es-ES" sz="1600" i="1" dirty="0" smtClean="0">
                <a:solidFill>
                  <a:srgbClr val="0099FF"/>
                </a:solidFill>
              </a:rPr>
              <a:t>n‘ = -</a:t>
            </a:r>
            <a:r>
              <a:rPr lang="es-ES" sz="1600" i="1" dirty="0">
                <a:solidFill>
                  <a:srgbClr val="0099FF"/>
                </a:solidFill>
              </a:rPr>
              <a:t>n</a:t>
            </a:r>
            <a:r>
              <a:rPr lang="es-ES" sz="1600" dirty="0"/>
              <a:t>. Además, podemos considerar que en un espejo plano </a:t>
            </a:r>
            <a:r>
              <a:rPr lang="es-ES" sz="1600" i="1" dirty="0">
                <a:solidFill>
                  <a:srgbClr val="0099FF"/>
                </a:solidFill>
              </a:rPr>
              <a:t>R = </a:t>
            </a:r>
            <a:r>
              <a:rPr lang="es-ES" sz="1600" i="1" dirty="0" smtClean="0">
                <a:solidFill>
                  <a:srgbClr val="0099FF"/>
                </a:solidFill>
                <a:sym typeface="Symbol" panose="05050102010706020507" pitchFamily="18" charset="2"/>
              </a:rPr>
              <a:t></a:t>
            </a:r>
            <a:r>
              <a:rPr lang="es-ES" sz="1600" dirty="0" smtClean="0"/>
              <a:t> </a:t>
            </a:r>
            <a:r>
              <a:rPr lang="es-ES" sz="1600" dirty="0"/>
              <a:t>y usar la ecuación fundamental del </a:t>
            </a:r>
            <a:r>
              <a:rPr lang="es-ES" sz="1600" i="1" dirty="0">
                <a:solidFill>
                  <a:srgbClr val="0099FF"/>
                </a:solidFill>
              </a:rPr>
              <a:t>dioptrio esférico</a:t>
            </a:r>
            <a:r>
              <a:rPr lang="es-ES" sz="1600" dirty="0"/>
              <a:t>. Así, nos queda:</a:t>
            </a:r>
          </a:p>
        </p:txBody>
      </p:sp>
      <mc:AlternateContent xmlns:mc="http://schemas.openxmlformats.org/markup-compatibility/2006" xmlns:a14="http://schemas.microsoft.com/office/drawing/2010/main">
        <mc:Choice Requires="a14">
          <p:sp>
            <p:nvSpPr>
              <p:cNvPr id="8" name="Rectángulo 7"/>
              <p:cNvSpPr/>
              <p:nvPr/>
            </p:nvSpPr>
            <p:spPr>
              <a:xfrm>
                <a:off x="2534667" y="2370364"/>
                <a:ext cx="3446392" cy="5693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p>
                            <m:sSupPr>
                              <m:ctrlPr>
                                <a:rPr lang="es-ES" sz="1600" i="1">
                                  <a:latin typeface="Cambria Math" panose="02040503050406030204" pitchFamily="18" charset="0"/>
                                </a:rPr>
                              </m:ctrlPr>
                            </m:sSupPr>
                            <m:e>
                              <m:r>
                                <a:rPr lang="es-ES" sz="1600" b="0" i="1">
                                  <a:latin typeface="Cambria Math" panose="02040503050406030204" pitchFamily="18" charset="0"/>
                                </a:rPr>
                                <m:t>𝑛</m:t>
                              </m:r>
                            </m:e>
                            <m:sup>
                              <m:r>
                                <a:rPr lang="es-ES" sz="1600" b="0" i="1">
                                  <a:latin typeface="Cambria Math" panose="02040503050406030204" pitchFamily="18" charset="0"/>
                                </a:rPr>
                                <m:t>′</m:t>
                              </m:r>
                            </m:sup>
                          </m:sSup>
                        </m:num>
                        <m:den>
                          <m:sSup>
                            <m:sSupPr>
                              <m:ctrlPr>
                                <a:rPr lang="es-ES" sz="1600" i="1">
                                  <a:latin typeface="Cambria Math" panose="02040503050406030204" pitchFamily="18" charset="0"/>
                                </a:rPr>
                              </m:ctrlPr>
                            </m:sSupPr>
                            <m:e>
                              <m:r>
                                <a:rPr lang="es-ES" sz="1600" b="0" i="1">
                                  <a:latin typeface="Cambria Math" panose="02040503050406030204" pitchFamily="18" charset="0"/>
                                </a:rPr>
                                <m:t>𝑠</m:t>
                              </m:r>
                            </m:e>
                            <m:sup>
                              <m:r>
                                <a:rPr lang="es-ES" sz="1600" b="0" i="1">
                                  <a:latin typeface="Cambria Math" panose="02040503050406030204" pitchFamily="18" charset="0"/>
                                </a:rPr>
                                <m:t>′</m:t>
                              </m:r>
                            </m:sup>
                          </m:sSup>
                        </m:den>
                      </m:f>
                      <m:r>
                        <a:rPr lang="es-ES" sz="1600" b="0" i="1">
                          <a:latin typeface="Cambria Math" panose="02040503050406030204" pitchFamily="18" charset="0"/>
                        </a:rPr>
                        <m:t>=</m:t>
                      </m:r>
                      <m:f>
                        <m:fPr>
                          <m:ctrlPr>
                            <a:rPr lang="es-ES" sz="1600" i="1">
                              <a:latin typeface="Cambria Math" panose="02040503050406030204" pitchFamily="18" charset="0"/>
                            </a:rPr>
                          </m:ctrlPr>
                        </m:fPr>
                        <m:num>
                          <m:r>
                            <a:rPr lang="es-ES" sz="1600" b="0" i="1">
                              <a:latin typeface="Cambria Math" panose="02040503050406030204" pitchFamily="18" charset="0"/>
                            </a:rPr>
                            <m:t>𝑛</m:t>
                          </m:r>
                        </m:num>
                        <m:den>
                          <m:r>
                            <a:rPr lang="es-ES" sz="1600" b="0" i="1">
                              <a:latin typeface="Cambria Math" panose="02040503050406030204" pitchFamily="18" charset="0"/>
                            </a:rPr>
                            <m:t>𝑠</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num>
                        <m:den>
                          <m:r>
                            <a:rPr lang="es-ES" sz="1600" b="0" i="1" smtClean="0">
                              <a:latin typeface="Cambria Math" panose="02040503050406030204" pitchFamily="18" charset="0"/>
                              <a:ea typeface="Cambria Math" panose="02040503050406030204" pitchFamily="18" charset="0"/>
                            </a:rPr>
                            <m:t>𝑠</m:t>
                          </m:r>
                          <m:r>
                            <a:rPr lang="es-ES" sz="1600" b="0" i="1" smtClean="0">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𝑛</m:t>
                          </m:r>
                        </m:num>
                        <m:den>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    →     </m:t>
                      </m:r>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𝒔</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𝒔</m:t>
                      </m:r>
                    </m:oMath>
                  </m:oMathPara>
                </a14:m>
                <a:endParaRPr lang="es-ES" sz="1600" b="1" dirty="0"/>
              </a:p>
            </p:txBody>
          </p:sp>
        </mc:Choice>
        <mc:Fallback xmlns="">
          <p:sp>
            <p:nvSpPr>
              <p:cNvPr id="8" name="Rectángulo 7"/>
              <p:cNvSpPr>
                <a:spLocks noRot="1" noChangeAspect="1" noMove="1" noResize="1" noEditPoints="1" noAdjustHandles="1" noChangeArrowheads="1" noChangeShapeType="1" noTextEdit="1"/>
              </p:cNvSpPr>
              <p:nvPr/>
            </p:nvSpPr>
            <p:spPr>
              <a:xfrm>
                <a:off x="2534667" y="2370364"/>
                <a:ext cx="3446392" cy="569323"/>
              </a:xfrm>
              <a:prstGeom prst="rect">
                <a:avLst/>
              </a:prstGeom>
              <a:blipFill>
                <a:blip r:embed="rId2"/>
                <a:stretch>
                  <a:fillRect/>
                </a:stretch>
              </a:blipFill>
            </p:spPr>
            <p:txBody>
              <a:bodyPr/>
              <a:lstStyle/>
              <a:p>
                <a:r>
                  <a:rPr lang="es-ES">
                    <a:noFill/>
                  </a:rPr>
                  <a:t> </a:t>
                </a:r>
              </a:p>
            </p:txBody>
          </p:sp>
        </mc:Fallback>
      </mc:AlternateContent>
      <p:pic>
        <p:nvPicPr>
          <p:cNvPr id="9" name="Imagen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78" t="3900" r="15732" b="7801"/>
          <a:stretch/>
        </p:blipFill>
        <p:spPr>
          <a:xfrm>
            <a:off x="355600" y="3124200"/>
            <a:ext cx="4165600" cy="3162300"/>
          </a:xfrm>
          <a:prstGeom prst="rect">
            <a:avLst/>
          </a:prstGeom>
        </p:spPr>
      </p:pic>
      <p:sp>
        <p:nvSpPr>
          <p:cNvPr id="10" name="Rectángulo 9"/>
          <p:cNvSpPr/>
          <p:nvPr/>
        </p:nvSpPr>
        <p:spPr>
          <a:xfrm>
            <a:off x="4858578" y="3504047"/>
            <a:ext cx="3759200" cy="1077218"/>
          </a:xfrm>
          <a:prstGeom prst="rect">
            <a:avLst/>
          </a:prstGeom>
        </p:spPr>
        <p:txBody>
          <a:bodyPr wrap="square">
            <a:spAutoFit/>
          </a:bodyPr>
          <a:lstStyle/>
          <a:p>
            <a:pPr algn="just"/>
            <a:r>
              <a:rPr lang="es-ES" sz="1600" dirty="0"/>
              <a:t>La ecuación de los espejos planos establece, como se aprecia en la figura, que </a:t>
            </a:r>
            <a:r>
              <a:rPr lang="es-ES" sz="1600" i="1" dirty="0">
                <a:solidFill>
                  <a:srgbClr val="0099FF"/>
                </a:solidFill>
              </a:rPr>
              <a:t>s</a:t>
            </a:r>
            <a:r>
              <a:rPr lang="es-ES" sz="1600" dirty="0"/>
              <a:t> y </a:t>
            </a:r>
            <a:r>
              <a:rPr lang="es-ES" sz="1600" i="1" dirty="0">
                <a:solidFill>
                  <a:srgbClr val="0099FF"/>
                </a:solidFill>
              </a:rPr>
              <a:t>s' </a:t>
            </a:r>
            <a:r>
              <a:rPr lang="es-ES" sz="1600" dirty="0"/>
              <a:t>son iguales pero de signo contrario. De ahí, que </a:t>
            </a:r>
            <a:r>
              <a:rPr lang="es-ES" sz="1600" i="1" dirty="0">
                <a:solidFill>
                  <a:srgbClr val="0099FF"/>
                </a:solidFill>
              </a:rPr>
              <a:t>y = y'</a:t>
            </a:r>
          </a:p>
        </p:txBody>
      </p:sp>
    </p:spTree>
    <p:extLst>
      <p:ext uri="{BB962C8B-B14F-4D97-AF65-F5344CB8AC3E}">
        <p14:creationId xmlns:p14="http://schemas.microsoft.com/office/powerpoint/2010/main" val="26348899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sp>
        <p:nvSpPr>
          <p:cNvPr id="7" name="CuadroTexto 6"/>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7.2. Focos. Aumento lateral. Gráficas. Inversión en profundidad </a:t>
            </a:r>
            <a:endParaRPr lang="es-ES" b="1" dirty="0">
              <a:solidFill>
                <a:srgbClr val="002060"/>
              </a:solidFill>
            </a:endParaRPr>
          </a:p>
        </p:txBody>
      </p:sp>
      <p:sp>
        <p:nvSpPr>
          <p:cNvPr id="11" name="CuadroTexto 10"/>
          <p:cNvSpPr txBox="1"/>
          <p:nvPr/>
        </p:nvSpPr>
        <p:spPr>
          <a:xfrm>
            <a:off x="356996" y="13882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Focos</a:t>
            </a:r>
            <a:endParaRPr lang="es-ES" dirty="0">
              <a:solidFill>
                <a:srgbClr val="00B0F0"/>
              </a:solidFill>
            </a:endParaRPr>
          </a:p>
        </p:txBody>
      </p:sp>
      <p:sp>
        <p:nvSpPr>
          <p:cNvPr id="2" name="Rectángulo 1"/>
          <p:cNvSpPr/>
          <p:nvPr/>
        </p:nvSpPr>
        <p:spPr>
          <a:xfrm>
            <a:off x="516244" y="1757546"/>
            <a:ext cx="8234056" cy="830997"/>
          </a:xfrm>
          <a:prstGeom prst="rect">
            <a:avLst/>
          </a:prstGeom>
        </p:spPr>
        <p:txBody>
          <a:bodyPr wrap="square">
            <a:spAutoFit/>
          </a:bodyPr>
          <a:lstStyle/>
          <a:p>
            <a:pPr algn="just"/>
            <a:r>
              <a:rPr lang="es-ES" sz="1600" dirty="0"/>
              <a:t>En los espejos planos no tiene sentido hablar de </a:t>
            </a:r>
            <a:r>
              <a:rPr lang="es-ES" sz="1600" b="1" dirty="0"/>
              <a:t>focos</a:t>
            </a:r>
            <a:r>
              <a:rPr lang="es-ES" sz="1600" dirty="0"/>
              <a:t> como puntos reales del plano. Cualquier rayo que incida en el espejo paralelo al eje óptico, se reflejará y continuará paralelo al eje óptico. Podemos, decir, por tanto, que la </a:t>
            </a:r>
            <a:r>
              <a:rPr lang="es-ES" sz="1600" i="1" dirty="0">
                <a:solidFill>
                  <a:srgbClr val="0099FF"/>
                </a:solidFill>
              </a:rPr>
              <a:t>distancia focal f es infinito</a:t>
            </a:r>
            <a:r>
              <a:rPr lang="es-ES" sz="1600" dirty="0" smtClean="0"/>
              <a:t>:</a:t>
            </a:r>
            <a:endParaRPr lang="es-ES" sz="1600" dirty="0"/>
          </a:p>
        </p:txBody>
      </p:sp>
      <mc:AlternateContent xmlns:mc="http://schemas.openxmlformats.org/markup-compatibility/2006" xmlns:a14="http://schemas.microsoft.com/office/drawing/2010/main">
        <mc:Choice Requires="a14">
          <p:sp>
            <p:nvSpPr>
              <p:cNvPr id="3" name="Rectángulo 2"/>
              <p:cNvSpPr/>
              <p:nvPr/>
            </p:nvSpPr>
            <p:spPr>
              <a:xfrm>
                <a:off x="3986718" y="2664743"/>
                <a:ext cx="79560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ea typeface="Cambria Math" panose="02040503050406030204" pitchFamily="18" charset="0"/>
                        </a:rPr>
                        <m:t>𝒇</m:t>
                      </m:r>
                      <m:r>
                        <a:rPr lang="es-ES" sz="1600" b="1" i="1">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m:t>
                      </m:r>
                    </m:oMath>
                  </m:oMathPara>
                </a14:m>
                <a:endParaRPr lang="es-ES" sz="1600" b="1" dirty="0"/>
              </a:p>
            </p:txBody>
          </p:sp>
        </mc:Choice>
        <mc:Fallback xmlns="">
          <p:sp>
            <p:nvSpPr>
              <p:cNvPr id="3" name="Rectángulo 2"/>
              <p:cNvSpPr>
                <a:spLocks noRot="1" noChangeAspect="1" noMove="1" noResize="1" noEditPoints="1" noAdjustHandles="1" noChangeArrowheads="1" noChangeShapeType="1" noTextEdit="1"/>
              </p:cNvSpPr>
              <p:nvPr/>
            </p:nvSpPr>
            <p:spPr>
              <a:xfrm>
                <a:off x="3986718" y="2664743"/>
                <a:ext cx="795602" cy="338554"/>
              </a:xfrm>
              <a:prstGeom prst="rect">
                <a:avLst/>
              </a:prstGeom>
              <a:blipFill>
                <a:blip r:embed="rId2"/>
                <a:stretch>
                  <a:fillRect b="-7143"/>
                </a:stretch>
              </a:blipFill>
            </p:spPr>
            <p:txBody>
              <a:bodyPr/>
              <a:lstStyle/>
              <a:p>
                <a:r>
                  <a:rPr lang="es-ES">
                    <a:noFill/>
                  </a:rPr>
                  <a:t> </a:t>
                </a:r>
              </a:p>
            </p:txBody>
          </p:sp>
        </mc:Fallback>
      </mc:AlternateContent>
      <p:sp>
        <p:nvSpPr>
          <p:cNvPr id="12" name="CuadroTexto 11"/>
          <p:cNvSpPr txBox="1"/>
          <p:nvPr/>
        </p:nvSpPr>
        <p:spPr>
          <a:xfrm>
            <a:off x="356996" y="3053162"/>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Aumento lateral</a:t>
            </a:r>
            <a:endParaRPr lang="es-ES" dirty="0">
              <a:solidFill>
                <a:srgbClr val="00B0F0"/>
              </a:solidFill>
            </a:endParaRPr>
          </a:p>
        </p:txBody>
      </p:sp>
      <p:sp>
        <p:nvSpPr>
          <p:cNvPr id="4" name="Rectángulo 3"/>
          <p:cNvSpPr/>
          <p:nvPr/>
        </p:nvSpPr>
        <p:spPr>
          <a:xfrm>
            <a:off x="516244" y="3422494"/>
            <a:ext cx="8234056" cy="830997"/>
          </a:xfrm>
          <a:prstGeom prst="rect">
            <a:avLst/>
          </a:prstGeom>
        </p:spPr>
        <p:txBody>
          <a:bodyPr wrap="square">
            <a:spAutoFit/>
          </a:bodyPr>
          <a:lstStyle/>
          <a:p>
            <a:pPr algn="just"/>
            <a:r>
              <a:rPr lang="es-ES" sz="1600" dirty="0"/>
              <a:t>A partir de la expresión del aumento lateral del </a:t>
            </a:r>
            <a:r>
              <a:rPr lang="es-ES" sz="1600" i="1" dirty="0">
                <a:solidFill>
                  <a:srgbClr val="0099FF"/>
                </a:solidFill>
              </a:rPr>
              <a:t>dioptrio esférico</a:t>
            </a:r>
            <a:r>
              <a:rPr lang="es-ES" sz="1600" dirty="0"/>
              <a:t>, del que el espejo plano se puede considerar un caso particular, la propia ecuación fundamental del espejo plano, y asumiendo que </a:t>
            </a:r>
            <a:r>
              <a:rPr lang="es-ES" sz="1600" i="1" dirty="0" smtClean="0">
                <a:solidFill>
                  <a:srgbClr val="0099FF"/>
                </a:solidFill>
              </a:rPr>
              <a:t>n‘ = -</a:t>
            </a:r>
            <a:r>
              <a:rPr lang="es-ES" sz="1600" i="1" dirty="0">
                <a:solidFill>
                  <a:srgbClr val="0099FF"/>
                </a:solidFill>
              </a:rPr>
              <a:t>n</a:t>
            </a:r>
            <a:r>
              <a:rPr lang="es-ES" sz="1600" dirty="0"/>
              <a:t>:</a:t>
            </a:r>
          </a:p>
        </p:txBody>
      </p:sp>
      <mc:AlternateContent xmlns:mc="http://schemas.openxmlformats.org/markup-compatibility/2006" xmlns:a14="http://schemas.microsoft.com/office/drawing/2010/main">
        <mc:Choice Requires="a14">
          <p:sp>
            <p:nvSpPr>
              <p:cNvPr id="13" name="CuadroTexto 12"/>
              <p:cNvSpPr txBox="1"/>
              <p:nvPr/>
            </p:nvSpPr>
            <p:spPr>
              <a:xfrm>
                <a:off x="2592874" y="4489003"/>
                <a:ext cx="3583289" cy="523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𝑨</m:t>
                          </m:r>
                        </m:e>
                        <m:sub>
                          <m:r>
                            <a:rPr lang="es-ES" sz="1600" b="1" i="1" smtClean="0">
                              <a:latin typeface="Cambria Math" panose="02040503050406030204" pitchFamily="18" charset="0"/>
                            </a:rPr>
                            <m:t>𝑳</m:t>
                          </m:r>
                        </m:sub>
                      </m:sSub>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𝑦</m:t>
                          </m:r>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𝑛𝑠</m:t>
                          </m:r>
                          <m:r>
                            <a:rPr lang="es-ES" sz="1600" b="0" i="1" smtClean="0">
                              <a:latin typeface="Cambria Math" panose="02040503050406030204" pitchFamily="18" charset="0"/>
                            </a:rPr>
                            <m:t>′</m:t>
                          </m:r>
                        </m:num>
                        <m:den>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𝑛</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𝑛</m:t>
                          </m:r>
                          <m:r>
                            <a:rPr lang="es-ES" sz="1600" b="0" i="1" smtClean="0">
                              <a:latin typeface="Cambria Math" panose="02040503050406030204" pitchFamily="18" charset="0"/>
                            </a:rPr>
                            <m:t>(−</m:t>
                          </m:r>
                          <m:r>
                            <a:rPr lang="es-ES" sz="1600" b="0" i="1" smtClean="0">
                              <a:latin typeface="Cambria Math" panose="02040503050406030204" pitchFamily="18" charset="0"/>
                            </a:rPr>
                            <m:t>𝑠</m:t>
                          </m:r>
                          <m:r>
                            <a:rPr lang="es-ES" sz="1600" b="0" i="1" smtClean="0">
                              <a:latin typeface="Cambria Math" panose="02040503050406030204" pitchFamily="18" charset="0"/>
                            </a:rPr>
                            <m:t>)</m:t>
                          </m:r>
                        </m:num>
                        <m:den>
                          <m:r>
                            <a:rPr lang="es-ES" sz="1600" b="0" i="1" smtClean="0">
                              <a:latin typeface="Cambria Math" panose="02040503050406030204" pitchFamily="18" charset="0"/>
                            </a:rPr>
                            <m:t>−</m:t>
                          </m:r>
                          <m:r>
                            <a:rPr lang="es-ES" sz="1600" b="0" i="1" smtClean="0">
                              <a:latin typeface="Cambria Math" panose="02040503050406030204" pitchFamily="18" charset="0"/>
                            </a:rPr>
                            <m:t>𝑛𝑠</m:t>
                          </m:r>
                        </m:den>
                      </m:f>
                      <m:r>
                        <a:rPr lang="es-ES" sz="1600" b="0" i="1" smtClean="0">
                          <a:latin typeface="Cambria Math" panose="02040503050406030204" pitchFamily="18" charset="0"/>
                        </a:rPr>
                        <m:t>=</m:t>
                      </m:r>
                      <m:r>
                        <a:rPr lang="es-ES" sz="1600" b="1" i="1" smtClean="0">
                          <a:latin typeface="Cambria Math" panose="02040503050406030204" pitchFamily="18" charset="0"/>
                        </a:rPr>
                        <m:t>𝟏</m:t>
                      </m:r>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𝒚</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𝒚</m:t>
                      </m:r>
                    </m:oMath>
                  </m:oMathPara>
                </a14:m>
                <a:endParaRPr lang="es-ES" sz="1600" b="1"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592874" y="4489003"/>
                <a:ext cx="3583289" cy="523413"/>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776113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sp>
        <p:nvSpPr>
          <p:cNvPr id="7" name="CuadroTexto 6"/>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7.2. Focos. Aumento lateral. Gráficas. Inversión en profundidad </a:t>
            </a:r>
            <a:endParaRPr lang="es-ES" b="1" dirty="0">
              <a:solidFill>
                <a:srgbClr val="002060"/>
              </a:solidFill>
            </a:endParaRPr>
          </a:p>
        </p:txBody>
      </p:sp>
      <p:sp>
        <p:nvSpPr>
          <p:cNvPr id="11" name="CuadroTexto 10"/>
          <p:cNvSpPr txBox="1"/>
          <p:nvPr/>
        </p:nvSpPr>
        <p:spPr>
          <a:xfrm>
            <a:off x="356996" y="14390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a:t>
            </a:r>
            <a:endParaRPr lang="es-ES" dirty="0">
              <a:solidFill>
                <a:srgbClr val="00B0F0"/>
              </a:solidFill>
            </a:endParaRPr>
          </a:p>
        </p:txBody>
      </p:sp>
      <p:sp>
        <p:nvSpPr>
          <p:cNvPr id="5" name="Rectángulo 4"/>
          <p:cNvSpPr/>
          <p:nvPr/>
        </p:nvSpPr>
        <p:spPr>
          <a:xfrm>
            <a:off x="553148" y="1808346"/>
            <a:ext cx="8197683" cy="1077218"/>
          </a:xfrm>
          <a:prstGeom prst="rect">
            <a:avLst/>
          </a:prstGeom>
        </p:spPr>
        <p:txBody>
          <a:bodyPr wrap="square">
            <a:spAutoFit/>
          </a:bodyPr>
          <a:lstStyle/>
          <a:p>
            <a:pPr algn="just"/>
            <a:r>
              <a:rPr lang="es-ES" sz="1600" dirty="0"/>
              <a:t>Es habitual obtener la posición y dimensiones de las imágenes de los objetos en el espejo desde un punto de vista gráfico. Para ello se usa lo que se conoce </a:t>
            </a:r>
            <a:r>
              <a:rPr lang="es-ES" sz="1600" i="1" dirty="0">
                <a:solidFill>
                  <a:srgbClr val="0099FF"/>
                </a:solidFill>
              </a:rPr>
              <a:t>como diagrama de </a:t>
            </a:r>
            <a:r>
              <a:rPr lang="es-ES" sz="1600" i="1" dirty="0" smtClean="0">
                <a:solidFill>
                  <a:srgbClr val="0099FF"/>
                </a:solidFill>
              </a:rPr>
              <a:t>rayos</a:t>
            </a:r>
            <a:r>
              <a:rPr lang="es-ES" sz="1600" dirty="0" smtClean="0"/>
              <a:t>. En </a:t>
            </a:r>
            <a:r>
              <a:rPr lang="es-ES" sz="1600" dirty="0"/>
              <a:t>ellos nos basta dibujar 2 rayos de trayectoria conocida, de los infinitos posibles.</a:t>
            </a:r>
          </a:p>
        </p:txBody>
      </p:sp>
      <p:pic>
        <p:nvPicPr>
          <p:cNvPr id="6" name="Imagen 5"/>
          <p:cNvPicPr>
            <a:picLocks noChangeAspect="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1616689" y="2885564"/>
            <a:ext cx="5892800" cy="3556000"/>
          </a:xfrm>
          <a:prstGeom prst="rect">
            <a:avLst/>
          </a:prstGeom>
        </p:spPr>
      </p:pic>
    </p:spTree>
    <p:extLst>
      <p:ext uri="{BB962C8B-B14F-4D97-AF65-F5344CB8AC3E}">
        <p14:creationId xmlns:p14="http://schemas.microsoft.com/office/powerpoint/2010/main" val="1260084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sp>
        <p:nvSpPr>
          <p:cNvPr id="7" name="CuadroTexto 6"/>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7.2. Focos. Aumento lateral. Gráficas. Inversión en profundidad </a:t>
            </a:r>
            <a:endParaRPr lang="es-ES" b="1" dirty="0">
              <a:solidFill>
                <a:srgbClr val="002060"/>
              </a:solidFill>
            </a:endParaRPr>
          </a:p>
        </p:txBody>
      </p:sp>
      <p:sp>
        <p:nvSpPr>
          <p:cNvPr id="11" name="CuadroTexto 10"/>
          <p:cNvSpPr txBox="1"/>
          <p:nvPr/>
        </p:nvSpPr>
        <p:spPr>
          <a:xfrm>
            <a:off x="356996" y="1439014"/>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Inversión en profundidad</a:t>
            </a:r>
            <a:endParaRPr lang="es-ES" dirty="0">
              <a:solidFill>
                <a:srgbClr val="00B0F0"/>
              </a:solidFill>
            </a:endParaRPr>
          </a:p>
        </p:txBody>
      </p:sp>
      <p:sp>
        <p:nvSpPr>
          <p:cNvPr id="2" name="Rectángulo 1"/>
          <p:cNvSpPr/>
          <p:nvPr/>
        </p:nvSpPr>
        <p:spPr>
          <a:xfrm>
            <a:off x="524490" y="1816653"/>
            <a:ext cx="8244693" cy="830997"/>
          </a:xfrm>
          <a:prstGeom prst="rect">
            <a:avLst/>
          </a:prstGeom>
        </p:spPr>
        <p:txBody>
          <a:bodyPr wrap="square">
            <a:spAutoFit/>
          </a:bodyPr>
          <a:lstStyle/>
          <a:p>
            <a:pPr algn="just"/>
            <a:r>
              <a:rPr lang="es-ES" sz="1600" dirty="0"/>
              <a:t>Sitúate frente a un espejo y observa que cuando cierras, por ejemplo, tu ojo derecho, tu imagen en el espejo cierra su ojo izquierdo. Esto es fruto de la </a:t>
            </a:r>
            <a:r>
              <a:rPr lang="es-ES" sz="1600" i="1" dirty="0">
                <a:solidFill>
                  <a:srgbClr val="0099FF"/>
                </a:solidFill>
              </a:rPr>
              <a:t>inversión en profundidad </a:t>
            </a:r>
            <a:r>
              <a:rPr lang="es-ES" sz="1600" dirty="0"/>
              <a:t>o </a:t>
            </a:r>
            <a:r>
              <a:rPr lang="es-ES" sz="1600" i="1" dirty="0">
                <a:solidFill>
                  <a:srgbClr val="0099FF"/>
                </a:solidFill>
              </a:rPr>
              <a:t>inversión lateral </a:t>
            </a:r>
            <a:r>
              <a:rPr lang="es-ES" sz="1600" dirty="0"/>
              <a:t>que se produce en ellos.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90" y="2838450"/>
            <a:ext cx="4699000" cy="3162300"/>
          </a:xfrm>
          <a:prstGeom prst="rect">
            <a:avLst/>
          </a:prstGeom>
        </p:spPr>
      </p:pic>
      <p:sp>
        <p:nvSpPr>
          <p:cNvPr id="4" name="Rectángulo 3"/>
          <p:cNvSpPr/>
          <p:nvPr/>
        </p:nvSpPr>
        <p:spPr>
          <a:xfrm>
            <a:off x="5410534" y="5016837"/>
            <a:ext cx="3339766" cy="1015663"/>
          </a:xfrm>
          <a:prstGeom prst="rect">
            <a:avLst/>
          </a:prstGeom>
        </p:spPr>
        <p:txBody>
          <a:bodyPr wrap="square">
            <a:spAutoFit/>
          </a:bodyPr>
          <a:lstStyle/>
          <a:p>
            <a:pPr algn="just"/>
            <a:r>
              <a:rPr lang="es-ES" sz="1200"/>
              <a:t>Cuando le guiñas a tu imagen en el espejo, o realizas cualquier otro movimiento, se produce una inversión derecha-izquierda. </a:t>
            </a:r>
            <a:r>
              <a:rPr lang="es-ES" sz="1200" dirty="0"/>
              <a:t>Es la inversión en profundidad y ocurre para todas las imágenes formadas en el espejo.</a:t>
            </a:r>
          </a:p>
        </p:txBody>
      </p:sp>
    </p:spTree>
    <p:extLst>
      <p:ext uri="{BB962C8B-B14F-4D97-AF65-F5344CB8AC3E}">
        <p14:creationId xmlns:p14="http://schemas.microsoft.com/office/powerpoint/2010/main" val="626549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sp>
        <p:nvSpPr>
          <p:cNvPr id="7" name="CuadroTexto 6"/>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7.3. Sistemas de espejos</a:t>
            </a:r>
            <a:endParaRPr lang="es-ES" b="1" dirty="0">
              <a:solidFill>
                <a:srgbClr val="002060"/>
              </a:solidFill>
            </a:endParaRPr>
          </a:p>
        </p:txBody>
      </p:sp>
      <p:sp>
        <p:nvSpPr>
          <p:cNvPr id="5" name="Rectángulo 4"/>
          <p:cNvSpPr/>
          <p:nvPr/>
        </p:nvSpPr>
        <p:spPr>
          <a:xfrm>
            <a:off x="355600" y="1430707"/>
            <a:ext cx="8394700" cy="584775"/>
          </a:xfrm>
          <a:prstGeom prst="rect">
            <a:avLst/>
          </a:prstGeom>
        </p:spPr>
        <p:txBody>
          <a:bodyPr wrap="square">
            <a:spAutoFit/>
          </a:bodyPr>
          <a:lstStyle/>
          <a:p>
            <a:pPr algn="just"/>
            <a:r>
              <a:rPr lang="es-ES" sz="1600" dirty="0"/>
              <a:t>En el caso de que tengamos varios espejos, en lugar de uno solo, se producen varias </a:t>
            </a:r>
            <a:r>
              <a:rPr lang="es-ES" sz="1600" dirty="0" smtClean="0"/>
              <a:t>imágenes. </a:t>
            </a:r>
            <a:r>
              <a:rPr lang="es-ES" sz="1600" dirty="0"/>
              <a:t>Vamos a estudiar el caso simple de dos espejos formando 90º entre sí.</a:t>
            </a:r>
          </a:p>
        </p:txBody>
      </p:sp>
      <p:pic>
        <p:nvPicPr>
          <p:cNvPr id="6" name="Imagen 5"/>
          <p:cNvPicPr>
            <a:picLocks noChangeAspect="1"/>
          </p:cNvPicPr>
          <p:nvPr/>
        </p:nvPicPr>
        <p:blipFill rotWithShape="1">
          <a:blip r:embed="rId2">
            <a:clrChange>
              <a:clrFrom>
                <a:srgbClr val="F5FAFE"/>
              </a:clrFrom>
              <a:clrTo>
                <a:srgbClr val="F5FAFE">
                  <a:alpha val="0"/>
                </a:srgbClr>
              </a:clrTo>
            </a:clrChange>
            <a:extLst>
              <a:ext uri="{28A0092B-C50C-407E-A947-70E740481C1C}">
                <a14:useLocalDpi xmlns:a14="http://schemas.microsoft.com/office/drawing/2010/main" val="0"/>
              </a:ext>
            </a:extLst>
          </a:blip>
          <a:srcRect l="4500" t="8306" r="3000" b="8306"/>
          <a:stretch/>
        </p:blipFill>
        <p:spPr>
          <a:xfrm>
            <a:off x="1606550" y="2015482"/>
            <a:ext cx="5892800" cy="2718120"/>
          </a:xfrm>
          <a:prstGeom prst="rect">
            <a:avLst/>
          </a:prstGeom>
        </p:spPr>
      </p:pic>
      <p:sp>
        <p:nvSpPr>
          <p:cNvPr id="8" name="Rectángulo 7"/>
          <p:cNvSpPr/>
          <p:nvPr/>
        </p:nvSpPr>
        <p:spPr>
          <a:xfrm>
            <a:off x="355600" y="4910794"/>
            <a:ext cx="8394700" cy="1569660"/>
          </a:xfrm>
          <a:prstGeom prst="rect">
            <a:avLst/>
          </a:prstGeom>
        </p:spPr>
        <p:txBody>
          <a:bodyPr wrap="square">
            <a:spAutoFit/>
          </a:bodyPr>
          <a:lstStyle/>
          <a:p>
            <a:pPr algn="just"/>
            <a:r>
              <a:rPr lang="es-ES" sz="1600" dirty="0"/>
              <a:t>Observa como </a:t>
            </a:r>
            <a:r>
              <a:rPr lang="es-ES" sz="1600" i="1" dirty="0">
                <a:solidFill>
                  <a:srgbClr val="0099FF"/>
                </a:solidFill>
              </a:rPr>
              <a:t>se forman 3 imágenes distintas I</a:t>
            </a:r>
            <a:r>
              <a:rPr lang="es-ES" sz="1600" i="1" baseline="-25000" dirty="0">
                <a:solidFill>
                  <a:srgbClr val="0099FF"/>
                </a:solidFill>
              </a:rPr>
              <a:t>1</a:t>
            </a:r>
            <a:r>
              <a:rPr lang="es-ES" sz="1600" i="1" dirty="0">
                <a:solidFill>
                  <a:srgbClr val="0099FF"/>
                </a:solidFill>
              </a:rPr>
              <a:t>, I</a:t>
            </a:r>
            <a:r>
              <a:rPr lang="es-ES" sz="1600" i="1" baseline="-25000" dirty="0">
                <a:solidFill>
                  <a:srgbClr val="0099FF"/>
                </a:solidFill>
              </a:rPr>
              <a:t>2</a:t>
            </a:r>
            <a:r>
              <a:rPr lang="es-ES" sz="1600" i="1" dirty="0">
                <a:solidFill>
                  <a:srgbClr val="0099FF"/>
                </a:solidFill>
              </a:rPr>
              <a:t> e I</a:t>
            </a:r>
            <a:r>
              <a:rPr lang="es-ES" sz="1600" i="1" baseline="-25000" dirty="0">
                <a:solidFill>
                  <a:srgbClr val="0099FF"/>
                </a:solidFill>
              </a:rPr>
              <a:t>3</a:t>
            </a:r>
            <a:r>
              <a:rPr lang="es-ES" sz="1600" dirty="0"/>
              <a:t>. La imagen I</a:t>
            </a:r>
            <a:r>
              <a:rPr lang="es-ES" sz="1600" baseline="-25000" dirty="0"/>
              <a:t>1</a:t>
            </a:r>
            <a:r>
              <a:rPr lang="es-ES" sz="1600" dirty="0"/>
              <a:t> se puede obtener directamente a partir del objeto O, con el procedimiento indicado para un sólo espejo, considerando el espejo C. Lo mismo ocurre con I</a:t>
            </a:r>
            <a:r>
              <a:rPr lang="es-ES" sz="1600" baseline="-25000" dirty="0"/>
              <a:t>2</a:t>
            </a:r>
            <a:r>
              <a:rPr lang="es-ES" sz="1600" dirty="0"/>
              <a:t> para el espejo B. En el caso de I</a:t>
            </a:r>
            <a:r>
              <a:rPr lang="es-ES" sz="1600" baseline="-25000" dirty="0"/>
              <a:t>3</a:t>
            </a:r>
            <a:r>
              <a:rPr lang="es-ES" sz="1600" dirty="0"/>
              <a:t>, se puede considerar la imagen de I</a:t>
            </a:r>
            <a:r>
              <a:rPr lang="es-ES" sz="1600" baseline="-25000" dirty="0"/>
              <a:t>1</a:t>
            </a:r>
            <a:r>
              <a:rPr lang="es-ES" sz="1600" dirty="0"/>
              <a:t> en un hipotético espejo AB, pero también la imagen de I</a:t>
            </a:r>
            <a:r>
              <a:rPr lang="es-ES" sz="1600" baseline="-25000" dirty="0"/>
              <a:t>2</a:t>
            </a:r>
            <a:r>
              <a:rPr lang="es-ES" sz="1600" dirty="0"/>
              <a:t> en un hipotético espejo CD. En cualquier caso, la imagen real se forma por una doble reflexión de los rayos provenientes de O, tal y como se ilustra en la figura anterior.</a:t>
            </a:r>
          </a:p>
        </p:txBody>
      </p:sp>
    </p:spTree>
    <p:extLst>
      <p:ext uri="{BB962C8B-B14F-4D97-AF65-F5344CB8AC3E}">
        <p14:creationId xmlns:p14="http://schemas.microsoft.com/office/powerpoint/2010/main" val="4002497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sp>
        <p:nvSpPr>
          <p:cNvPr id="7" name="CuadroTexto 6"/>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7.3. Sistemas de espejos</a:t>
            </a:r>
            <a:endParaRPr lang="es-ES" b="1" dirty="0">
              <a:solidFill>
                <a:srgbClr val="002060"/>
              </a:solidFill>
            </a:endParaRPr>
          </a:p>
        </p:txBody>
      </p:sp>
      <p:sp>
        <p:nvSpPr>
          <p:cNvPr id="2" name="Rectángulo 1"/>
          <p:cNvSpPr/>
          <p:nvPr/>
        </p:nvSpPr>
        <p:spPr>
          <a:xfrm>
            <a:off x="355600" y="1430707"/>
            <a:ext cx="8394700" cy="584775"/>
          </a:xfrm>
          <a:prstGeom prst="rect">
            <a:avLst/>
          </a:prstGeom>
        </p:spPr>
        <p:txBody>
          <a:bodyPr wrap="square">
            <a:spAutoFit/>
          </a:bodyPr>
          <a:lstStyle/>
          <a:p>
            <a:pPr algn="just"/>
            <a:r>
              <a:rPr lang="es-ES" sz="1600" dirty="0"/>
              <a:t>Una importante consecuencia de esta manera de formar las imágenes es que la imagen en I</a:t>
            </a:r>
            <a:r>
              <a:rPr lang="es-ES" sz="1600" baseline="-25000" dirty="0"/>
              <a:t>3</a:t>
            </a:r>
            <a:r>
              <a:rPr lang="es-ES" sz="1600" dirty="0"/>
              <a:t> no presenta inversión lateral.</a:t>
            </a:r>
          </a:p>
        </p:txBody>
      </p:sp>
      <p:pic>
        <p:nvPicPr>
          <p:cNvPr id="3" name="Imagen 2"/>
          <p:cNvPicPr>
            <a:picLocks noChangeAspect="1"/>
          </p:cNvPicPr>
          <p:nvPr/>
        </p:nvPicPr>
        <p:blipFill rotWithShape="1">
          <a:blip r:embed="rId2">
            <a:clrChange>
              <a:clrFrom>
                <a:srgbClr val="F5FAFD"/>
              </a:clrFrom>
              <a:clrTo>
                <a:srgbClr val="F5FAFD">
                  <a:alpha val="0"/>
                </a:srgbClr>
              </a:clrTo>
            </a:clrChange>
            <a:extLst>
              <a:ext uri="{28A0092B-C50C-407E-A947-70E740481C1C}">
                <a14:useLocalDpi xmlns:a14="http://schemas.microsoft.com/office/drawing/2010/main" val="0"/>
              </a:ext>
            </a:extLst>
          </a:blip>
          <a:srcRect l="13554" t="8215" r="18336" b="7095"/>
          <a:stretch/>
        </p:blipFill>
        <p:spPr>
          <a:xfrm>
            <a:off x="2654300" y="2038565"/>
            <a:ext cx="3797300" cy="3302000"/>
          </a:xfrm>
          <a:prstGeom prst="rect">
            <a:avLst/>
          </a:prstGeom>
        </p:spPr>
      </p:pic>
      <p:sp>
        <p:nvSpPr>
          <p:cNvPr id="4" name="Rectángulo 3"/>
          <p:cNvSpPr/>
          <p:nvPr/>
        </p:nvSpPr>
        <p:spPr>
          <a:xfrm>
            <a:off x="355600" y="5363648"/>
            <a:ext cx="8448675" cy="1077218"/>
          </a:xfrm>
          <a:prstGeom prst="rect">
            <a:avLst/>
          </a:prstGeom>
        </p:spPr>
        <p:txBody>
          <a:bodyPr wrap="square">
            <a:spAutoFit/>
          </a:bodyPr>
          <a:lstStyle/>
          <a:p>
            <a:pPr algn="just"/>
            <a:r>
              <a:rPr lang="es-ES" sz="1600" dirty="0"/>
              <a:t>Las imágenes I</a:t>
            </a:r>
            <a:r>
              <a:rPr lang="es-ES" sz="1600" baseline="-25000" dirty="0"/>
              <a:t>1</a:t>
            </a:r>
            <a:r>
              <a:rPr lang="es-ES" sz="1600" dirty="0"/>
              <a:t> e I</a:t>
            </a:r>
            <a:r>
              <a:rPr lang="es-ES" sz="1600" baseline="-25000" dirty="0"/>
              <a:t>2</a:t>
            </a:r>
            <a:r>
              <a:rPr lang="es-ES" sz="1600" dirty="0"/>
              <a:t> presentan inversión en profundidad, no así la imagen I</a:t>
            </a:r>
            <a:r>
              <a:rPr lang="es-ES" sz="1600" baseline="-25000" dirty="0"/>
              <a:t>3</a:t>
            </a:r>
            <a:r>
              <a:rPr lang="es-ES" sz="1600" dirty="0"/>
              <a:t>. En el caso de la figura, el "objeto" O original es una palma de mano derecha. I</a:t>
            </a:r>
            <a:r>
              <a:rPr lang="es-ES" sz="1600" baseline="-25000" dirty="0"/>
              <a:t>1</a:t>
            </a:r>
            <a:r>
              <a:rPr lang="es-ES" sz="1600" dirty="0"/>
              <a:t> e </a:t>
            </a:r>
            <a:r>
              <a:rPr lang="es-ES" sz="1600" dirty="0" smtClean="0"/>
              <a:t>I</a:t>
            </a:r>
            <a:r>
              <a:rPr lang="es-ES" sz="1600" baseline="-25000" dirty="0" smtClean="0"/>
              <a:t>2</a:t>
            </a:r>
            <a:r>
              <a:rPr lang="es-ES" sz="1600" dirty="0" smtClean="0"/>
              <a:t>, </a:t>
            </a:r>
            <a:r>
              <a:rPr lang="es-ES" sz="1600" dirty="0"/>
              <a:t>debido a la inversión lateral, son palmas de mano izquierda, mientras que I</a:t>
            </a:r>
            <a:r>
              <a:rPr lang="es-ES" sz="1600" baseline="-25000" dirty="0"/>
              <a:t>3</a:t>
            </a:r>
            <a:r>
              <a:rPr lang="es-ES" sz="1600" dirty="0"/>
              <a:t> vuelve a ser una palma de mano derecha</a:t>
            </a:r>
          </a:p>
        </p:txBody>
      </p:sp>
    </p:spTree>
    <p:extLst>
      <p:ext uri="{BB962C8B-B14F-4D97-AF65-F5344CB8AC3E}">
        <p14:creationId xmlns:p14="http://schemas.microsoft.com/office/powerpoint/2010/main" val="2787783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El espejo plano</a:t>
            </a:r>
            <a:endParaRPr lang="es-ES" sz="1600" b="1" dirty="0">
              <a:solidFill>
                <a:schemeClr val="bg1"/>
              </a:solidFill>
            </a:endParaRPr>
          </a:p>
        </p:txBody>
      </p:sp>
      <p:grpSp>
        <p:nvGrpSpPr>
          <p:cNvPr id="8" name="Grupo 7"/>
          <p:cNvGrpSpPr/>
          <p:nvPr/>
        </p:nvGrpSpPr>
        <p:grpSpPr>
          <a:xfrm>
            <a:off x="378441" y="1102023"/>
            <a:ext cx="8431028" cy="981814"/>
            <a:chOff x="825500" y="2097713"/>
            <a:chExt cx="8318500" cy="1345754"/>
          </a:xfrm>
        </p:grpSpPr>
        <p:sp>
          <p:nvSpPr>
            <p:cNvPr id="9" name="Rectángulo 8"/>
            <p:cNvSpPr/>
            <p:nvPr/>
          </p:nvSpPr>
          <p:spPr>
            <a:xfrm>
              <a:off x="825500" y="2555726"/>
              <a:ext cx="8318500" cy="887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lvl="0" algn="just" defTabSz="914400">
                <a:defRPr/>
              </a:pPr>
              <a:r>
                <a:rPr lang="es-ES" sz="1600" dirty="0"/>
                <a:t>Determina la altura mínima que debe tener un espejo para que puedas verte completamente en él.</a:t>
              </a:r>
              <a:endParaRPr lang="es-ES" sz="1600" i="1" dirty="0"/>
            </a:p>
          </p:txBody>
        </p:sp>
        <p:sp>
          <p:nvSpPr>
            <p:cNvPr id="10" name="CuadroTexto 9"/>
            <p:cNvSpPr txBox="1"/>
            <p:nvPr/>
          </p:nvSpPr>
          <p:spPr>
            <a:xfrm>
              <a:off x="825500" y="2097713"/>
              <a:ext cx="2059959" cy="464050"/>
            </a:xfrm>
            <a:prstGeom prst="rect">
              <a:avLst/>
            </a:prstGeom>
            <a:solidFill>
              <a:schemeClr val="accent5">
                <a:lumMod val="50000"/>
              </a:schemeClr>
            </a:solidFill>
            <a:ln>
              <a:noFill/>
            </a:ln>
          </p:spPr>
          <p:txBody>
            <a:bodyPr wrap="square" rtlCol="0">
              <a:spAutoFit/>
            </a:bodyPr>
            <a:lstStyle/>
            <a:p>
              <a:r>
                <a:rPr lang="es-ES" sz="1600" b="1" dirty="0" smtClean="0">
                  <a:solidFill>
                    <a:schemeClr val="bg1"/>
                  </a:solidFill>
                  <a:latin typeface="+mj-lt"/>
                </a:rPr>
                <a:t>Ejercicio resuelto </a:t>
              </a:r>
              <a:r>
                <a:rPr lang="es-ES" sz="1600" b="1" dirty="0">
                  <a:solidFill>
                    <a:schemeClr val="bg1"/>
                  </a:solidFill>
                  <a:latin typeface="+mj-lt"/>
                </a:rPr>
                <a:t>5</a:t>
              </a:r>
            </a:p>
          </p:txBody>
        </p:sp>
      </p:grpSp>
      <p:sp>
        <p:nvSpPr>
          <p:cNvPr id="5" name="Rectángulo 4"/>
          <p:cNvSpPr/>
          <p:nvPr/>
        </p:nvSpPr>
        <p:spPr>
          <a:xfrm>
            <a:off x="276841" y="2218035"/>
            <a:ext cx="8532628" cy="584775"/>
          </a:xfrm>
          <a:prstGeom prst="rect">
            <a:avLst/>
          </a:prstGeom>
        </p:spPr>
        <p:txBody>
          <a:bodyPr wrap="square">
            <a:spAutoFit/>
          </a:bodyPr>
          <a:lstStyle/>
          <a:p>
            <a:pPr algn="just"/>
            <a:r>
              <a:rPr lang="es-ES" sz="1600" dirty="0"/>
              <a:t>Partiremos de una altura genérica </a:t>
            </a:r>
            <a:r>
              <a:rPr lang="es-ES" sz="1600" i="1" dirty="0">
                <a:solidFill>
                  <a:srgbClr val="00B0F0"/>
                </a:solidFill>
              </a:rPr>
              <a:t>y</a:t>
            </a:r>
            <a:r>
              <a:rPr lang="es-ES" sz="1600" dirty="0"/>
              <a:t>. La siguiente ilustración representa la situación de la que partimos:</a:t>
            </a:r>
          </a:p>
        </p:txBody>
      </p:sp>
      <p:pic>
        <p:nvPicPr>
          <p:cNvPr id="6" name="Imagen 5"/>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5517" t="5263" r="15517" b="10450"/>
          <a:stretch/>
        </p:blipFill>
        <p:spPr>
          <a:xfrm>
            <a:off x="535866" y="2802810"/>
            <a:ext cx="3311580" cy="2442290"/>
          </a:xfrm>
          <a:prstGeom prst="rect">
            <a:avLst/>
          </a:prstGeom>
        </p:spPr>
      </p:pic>
      <p:sp>
        <p:nvSpPr>
          <p:cNvPr id="11" name="Rectángulo 10"/>
          <p:cNvSpPr/>
          <p:nvPr/>
        </p:nvSpPr>
        <p:spPr>
          <a:xfrm>
            <a:off x="3847446" y="2519232"/>
            <a:ext cx="4962023" cy="2215991"/>
          </a:xfrm>
          <a:prstGeom prst="rect">
            <a:avLst/>
          </a:prstGeom>
        </p:spPr>
        <p:txBody>
          <a:bodyPr wrap="square">
            <a:spAutoFit/>
          </a:bodyPr>
          <a:lstStyle/>
          <a:p>
            <a:pPr algn="just"/>
            <a:r>
              <a:rPr lang="es-ES" sz="1600" dirty="0"/>
              <a:t>Si deseas ver tus pies, B de base en la figura, el rayo MO debe llegar a tus ojos. Dicho rayo parece provenir de B' pero es en realidad el rayo que proviene de B reflejado.</a:t>
            </a:r>
          </a:p>
          <a:p>
            <a:pPr algn="just"/>
            <a:endParaRPr lang="es-ES" sz="1000" dirty="0"/>
          </a:p>
          <a:p>
            <a:pPr algn="just"/>
            <a:r>
              <a:rPr lang="es-ES" sz="1600" dirty="0"/>
              <a:t>Por otro lado, si deseas ver tu cabeza, P de punta en la figura, debe llegar a tus ojos el rayo AO, que parece provenir de P' pero que es, en realidad, el rayo que proviene de P reflejado.</a:t>
            </a:r>
          </a:p>
        </p:txBody>
      </p:sp>
      <p:sp>
        <p:nvSpPr>
          <p:cNvPr id="12" name="Rectángulo 11"/>
          <p:cNvSpPr/>
          <p:nvPr/>
        </p:nvSpPr>
        <p:spPr>
          <a:xfrm>
            <a:off x="3847445" y="4752657"/>
            <a:ext cx="4962023" cy="1077218"/>
          </a:xfrm>
          <a:prstGeom prst="rect">
            <a:avLst/>
          </a:prstGeom>
        </p:spPr>
        <p:txBody>
          <a:bodyPr wrap="square">
            <a:spAutoFit/>
          </a:bodyPr>
          <a:lstStyle/>
          <a:p>
            <a:pPr algn="just"/>
            <a:r>
              <a:rPr lang="es-ES" sz="1600" dirty="0"/>
              <a:t>La extensión mínima que debe tener el </a:t>
            </a:r>
            <a:r>
              <a:rPr lang="es-ES" sz="1600" dirty="0" smtClean="0"/>
              <a:t>espejo </a:t>
            </a:r>
            <a:r>
              <a:rPr lang="es-ES" sz="1600" dirty="0"/>
              <a:t>viene dada por </a:t>
            </a:r>
            <a:r>
              <a:rPr lang="es-ES" sz="1600" i="1" dirty="0"/>
              <a:t>AM</a:t>
            </a:r>
            <a:r>
              <a:rPr lang="es-ES" sz="1600" dirty="0"/>
              <a:t>. Dicha </a:t>
            </a:r>
            <a:r>
              <a:rPr lang="es-ES" sz="1600" dirty="0" smtClean="0"/>
              <a:t>extensión </a:t>
            </a:r>
            <a:r>
              <a:rPr lang="es-ES" sz="1600" dirty="0"/>
              <a:t>puede ser calculada por criterios de semejanza aplicados a los triángulos </a:t>
            </a:r>
            <a:r>
              <a:rPr lang="es-ES" sz="1600" i="1" dirty="0"/>
              <a:t>OAM</a:t>
            </a:r>
            <a:r>
              <a:rPr lang="es-ES" sz="1600" dirty="0"/>
              <a:t> y </a:t>
            </a:r>
            <a:r>
              <a:rPr lang="es-ES" sz="1600" i="1" dirty="0"/>
              <a:t>OP'B'  </a:t>
            </a:r>
            <a:r>
              <a:rPr lang="es-ES" sz="1600" dirty="0"/>
              <a:t>y teniendo presente que </a:t>
            </a:r>
            <a:r>
              <a:rPr lang="es-ES" sz="1600" i="1" dirty="0"/>
              <a:t>BE = BB'/</a:t>
            </a:r>
            <a:r>
              <a:rPr lang="es-ES" sz="1600" i="1" dirty="0" smtClean="0"/>
              <a:t>2</a:t>
            </a:r>
            <a:r>
              <a:rPr lang="es-ES" sz="1600" dirty="0" smtClean="0"/>
              <a:t>:</a:t>
            </a:r>
            <a:r>
              <a:rPr lang="es-ES" sz="1600" dirty="0"/>
              <a:t> </a:t>
            </a:r>
          </a:p>
        </p:txBody>
      </p:sp>
      <mc:AlternateContent xmlns:mc="http://schemas.openxmlformats.org/markup-compatibility/2006" xmlns:a14="http://schemas.microsoft.com/office/drawing/2010/main">
        <mc:Choice Requires="a14">
          <p:sp>
            <p:nvSpPr>
              <p:cNvPr id="13" name="CuadroTexto 12"/>
              <p:cNvSpPr txBox="1"/>
              <p:nvPr/>
            </p:nvSpPr>
            <p:spPr>
              <a:xfrm>
                <a:off x="1138739" y="5908864"/>
                <a:ext cx="4520917" cy="5391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𝐵𝐸</m:t>
                              </m:r>
                            </m:e>
                          </m:acc>
                        </m:num>
                        <m:den>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𝐴𝑀</m:t>
                              </m:r>
                            </m:e>
                          </m:acc>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𝐵𝐵</m:t>
                              </m:r>
                              <m:r>
                                <a:rPr lang="es-ES" sz="1600" b="0" i="1" smtClean="0">
                                  <a:latin typeface="Cambria Math" panose="02040503050406030204" pitchFamily="18" charset="0"/>
                                </a:rPr>
                                <m:t>′</m:t>
                              </m:r>
                            </m:e>
                          </m:acc>
                        </m:num>
                        <m:den>
                          <m:acc>
                            <m:accPr>
                              <m:chr m:val="̅"/>
                              <m:ctrlPr>
                                <a:rPr lang="es-ES" sz="1600" b="0" i="1" smtClean="0">
                                  <a:latin typeface="Cambria Math" panose="02040503050406030204" pitchFamily="18" charset="0"/>
                                </a:rPr>
                              </m:ctrlPr>
                            </m:accPr>
                            <m:e>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𝑃</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𝐵</m:t>
                              </m:r>
                              <m:r>
                                <a:rPr lang="es-ES" sz="1600" b="0" i="1" smtClean="0">
                                  <a:latin typeface="Cambria Math" panose="02040503050406030204" pitchFamily="18" charset="0"/>
                                </a:rPr>
                                <m:t>′</m:t>
                              </m:r>
                            </m:e>
                          </m:acc>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𝐴𝑀</m:t>
                              </m:r>
                            </m:e>
                          </m:acc>
                        </m:num>
                        <m:den>
                          <m:acc>
                            <m:accPr>
                              <m:chr m:val="̅"/>
                              <m:ctrlPr>
                                <a:rPr lang="es-ES" sz="1600" b="0" i="1" smtClean="0">
                                  <a:latin typeface="Cambria Math" panose="02040503050406030204" pitchFamily="18" charset="0"/>
                                  <a:ea typeface="Cambria Math" panose="02040503050406030204" pitchFamily="18" charset="0"/>
                                </a:rPr>
                              </m:ctrlPr>
                            </m:accPr>
                            <m:e>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𝑃</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𝐵</m:t>
                              </m:r>
                              <m:r>
                                <a:rPr lang="es-ES" sz="1600" b="0" i="1" smtClean="0">
                                  <a:latin typeface="Cambria Math" panose="02040503050406030204" pitchFamily="18" charset="0"/>
                                  <a:ea typeface="Cambria Math" panose="02040503050406030204" pitchFamily="18" charset="0"/>
                                </a:rPr>
                                <m:t>′</m:t>
                              </m:r>
                            </m:e>
                          </m:acc>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𝐵𝐸</m:t>
                              </m:r>
                            </m:e>
                          </m:acc>
                        </m:num>
                        <m:den>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𝐵𝐵</m:t>
                              </m:r>
                              <m:r>
                                <a:rPr lang="es-ES" sz="1600" b="0" i="1" smtClean="0">
                                  <a:latin typeface="Cambria Math" panose="02040503050406030204" pitchFamily="18" charset="0"/>
                                  <a:ea typeface="Cambria Math" panose="02040503050406030204" pitchFamily="18" charset="0"/>
                                </a:rPr>
                                <m:t>′</m:t>
                              </m:r>
                            </m:e>
                          </m:acc>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    →    </m:t>
                      </m:r>
                      <m:acc>
                        <m:accPr>
                          <m:chr m:val="̅"/>
                          <m:ctrlPr>
                            <a:rPr lang="es-ES" sz="1600" b="1" i="1" smtClean="0">
                              <a:latin typeface="Cambria Math" panose="02040503050406030204" pitchFamily="18" charset="0"/>
                              <a:ea typeface="Cambria Math" panose="02040503050406030204" pitchFamily="18" charset="0"/>
                            </a:rPr>
                          </m:ctrlPr>
                        </m:accPr>
                        <m:e>
                          <m:r>
                            <a:rPr lang="es-ES" sz="1600" b="1" i="1" smtClean="0">
                              <a:latin typeface="Cambria Math" panose="02040503050406030204" pitchFamily="18" charset="0"/>
                              <a:ea typeface="Cambria Math" panose="02040503050406030204" pitchFamily="18" charset="0"/>
                            </a:rPr>
                            <m:t>𝑨𝑴</m:t>
                          </m:r>
                        </m:e>
                      </m:acc>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acc>
                            <m:accPr>
                              <m:chr m:val="̅"/>
                              <m:ctrlPr>
                                <a:rPr lang="es-ES" sz="1600" b="1" i="1" smtClean="0">
                                  <a:latin typeface="Cambria Math" panose="02040503050406030204" pitchFamily="18" charset="0"/>
                                </a:rPr>
                              </m:ctrlPr>
                            </m:accPr>
                            <m:e>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𝑷</m:t>
                                  </m:r>
                                </m:e>
                                <m:sup>
                                  <m:r>
                                    <a:rPr lang="es-ES" sz="1600" b="1" i="1" smtClean="0">
                                      <a:latin typeface="Cambria Math" panose="02040503050406030204" pitchFamily="18" charset="0"/>
                                    </a:rPr>
                                    <m:t>′</m:t>
                                  </m:r>
                                </m:sup>
                              </m:sSup>
                              <m:r>
                                <a:rPr lang="es-ES" sz="1600" b="1" i="1" smtClean="0">
                                  <a:latin typeface="Cambria Math" panose="02040503050406030204" pitchFamily="18" charset="0"/>
                                </a:rPr>
                                <m:t>𝑩</m:t>
                              </m:r>
                              <m:r>
                                <a:rPr lang="es-ES" sz="1600" b="1" i="1" smtClean="0">
                                  <a:latin typeface="Cambria Math" panose="02040503050406030204" pitchFamily="18" charset="0"/>
                                </a:rPr>
                                <m:t>′</m:t>
                              </m:r>
                            </m:e>
                          </m:acc>
                        </m:num>
                        <m:den>
                          <m:r>
                            <a:rPr lang="es-ES" sz="1600" b="1" i="1" smtClean="0">
                              <a:latin typeface="Cambria Math" panose="02040503050406030204" pitchFamily="18" charset="0"/>
                            </a:rPr>
                            <m:t>𝟐</m:t>
                          </m:r>
                        </m:den>
                      </m:f>
                    </m:oMath>
                  </m:oMathPara>
                </a14:m>
                <a:endParaRPr lang="es-ES" sz="1600" b="1"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1138739" y="5908864"/>
                <a:ext cx="4520917" cy="539187"/>
              </a:xfrm>
              <a:prstGeom prst="rect">
                <a:avLst/>
              </a:prstGeom>
              <a:blipFill>
                <a:blip r:embed="rId3"/>
                <a:stretch>
                  <a:fillRect/>
                </a:stretch>
              </a:blipFill>
            </p:spPr>
            <p:txBody>
              <a:bodyPr/>
              <a:lstStyle/>
              <a:p>
                <a:r>
                  <a:rPr lang="es-ES">
                    <a:noFill/>
                  </a:rPr>
                  <a:t> </a:t>
                </a:r>
              </a:p>
            </p:txBody>
          </p:sp>
        </mc:Fallback>
      </mc:AlternateContent>
      <p:sp>
        <p:nvSpPr>
          <p:cNvPr id="14" name="Rectángulo 13"/>
          <p:cNvSpPr/>
          <p:nvPr/>
        </p:nvSpPr>
        <p:spPr>
          <a:xfrm>
            <a:off x="5761256" y="5908864"/>
            <a:ext cx="2908300" cy="523220"/>
          </a:xfrm>
          <a:prstGeom prst="rect">
            <a:avLst/>
          </a:prstGeom>
        </p:spPr>
        <p:txBody>
          <a:bodyPr wrap="square">
            <a:spAutoFit/>
          </a:bodyPr>
          <a:lstStyle/>
          <a:p>
            <a:pPr algn="just"/>
            <a:r>
              <a:rPr lang="es-ES" sz="1400" dirty="0"/>
              <a:t>L</a:t>
            </a:r>
            <a:r>
              <a:rPr lang="es-ES" sz="1400" dirty="0" smtClean="0"/>
              <a:t>a </a:t>
            </a:r>
            <a:r>
              <a:rPr lang="es-ES" sz="1400" dirty="0"/>
              <a:t>extensión del espejo mínima debe ser la mitad de tu altura</a:t>
            </a:r>
          </a:p>
        </p:txBody>
      </p:sp>
    </p:spTree>
    <p:extLst>
      <p:ext uri="{BB962C8B-B14F-4D97-AF65-F5344CB8AC3E}">
        <p14:creationId xmlns:p14="http://schemas.microsoft.com/office/powerpoint/2010/main" val="264179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5" name="Rectángulo 4"/>
          <p:cNvSpPr/>
          <p:nvPr/>
        </p:nvSpPr>
        <p:spPr>
          <a:xfrm>
            <a:off x="292100" y="1164007"/>
            <a:ext cx="8509000" cy="3262432"/>
          </a:xfrm>
          <a:prstGeom prst="rect">
            <a:avLst/>
          </a:prstGeom>
        </p:spPr>
        <p:txBody>
          <a:bodyPr wrap="square">
            <a:spAutoFit/>
          </a:bodyPr>
          <a:lstStyle/>
          <a:p>
            <a:pPr algn="just"/>
            <a:r>
              <a:rPr lang="es-ES" sz="1600" dirty="0"/>
              <a:t>Los sistemas ópticos más utilizados en la actualidad son las lentes. Estas forman pate de gafas, cámaras fotográficas, prismáticos y un largo etcétera. En este apartado vamos a estudiarlas a la luz de la </a:t>
            </a:r>
            <a:r>
              <a:rPr lang="es-ES" sz="1600" i="1" dirty="0">
                <a:solidFill>
                  <a:srgbClr val="0099FF"/>
                </a:solidFill>
              </a:rPr>
              <a:t>óptica geométrica</a:t>
            </a:r>
            <a:r>
              <a:rPr lang="es-ES" sz="1600" dirty="0"/>
              <a:t>. Para ello veremos:</a:t>
            </a:r>
          </a:p>
          <a:p>
            <a:pPr algn="just"/>
            <a:endParaRPr lang="es-ES" sz="1600" dirty="0"/>
          </a:p>
          <a:p>
            <a:pPr marL="177800" indent="-177800" algn="just">
              <a:spcAft>
                <a:spcPts val="600"/>
              </a:spcAft>
              <a:buFont typeface="Arial" panose="020B0604020202020204" pitchFamily="34" charset="0"/>
              <a:buChar char="•"/>
            </a:pPr>
            <a:r>
              <a:rPr lang="es-ES" sz="1600" dirty="0" smtClean="0"/>
              <a:t>Como </a:t>
            </a:r>
            <a:r>
              <a:rPr lang="es-ES" sz="1600" dirty="0"/>
              <a:t>se </a:t>
            </a:r>
            <a:r>
              <a:rPr lang="es-ES" sz="1600" i="1" dirty="0">
                <a:solidFill>
                  <a:srgbClr val="0099FF"/>
                </a:solidFill>
              </a:rPr>
              <a:t>definen</a:t>
            </a:r>
          </a:p>
          <a:p>
            <a:pPr marL="177800" indent="-177800" algn="just">
              <a:spcAft>
                <a:spcPts val="600"/>
              </a:spcAft>
              <a:buFont typeface="Arial" panose="020B0604020202020204" pitchFamily="34" charset="0"/>
              <a:buChar char="•"/>
            </a:pPr>
            <a:r>
              <a:rPr lang="es-ES" sz="1600" dirty="0" smtClean="0"/>
              <a:t>Sus </a:t>
            </a:r>
            <a:r>
              <a:rPr lang="es-ES" sz="1600" dirty="0"/>
              <a:t>principales </a:t>
            </a:r>
            <a:r>
              <a:rPr lang="es-ES" sz="1600" i="1" dirty="0">
                <a:solidFill>
                  <a:srgbClr val="0099FF"/>
                </a:solidFill>
              </a:rPr>
              <a:t>tipos</a:t>
            </a:r>
          </a:p>
          <a:p>
            <a:pPr marL="177800" indent="-177800" algn="just">
              <a:spcAft>
                <a:spcPts val="600"/>
              </a:spcAft>
              <a:buFont typeface="Arial" panose="020B0604020202020204" pitchFamily="34" charset="0"/>
              <a:buChar char="•"/>
            </a:pPr>
            <a:r>
              <a:rPr lang="es-ES" sz="1600" dirty="0" smtClean="0"/>
              <a:t>La </a:t>
            </a:r>
            <a:r>
              <a:rPr lang="es-ES" sz="1600" i="1" dirty="0">
                <a:solidFill>
                  <a:srgbClr val="0099FF"/>
                </a:solidFill>
              </a:rPr>
              <a:t>ecuación fundamental </a:t>
            </a:r>
            <a:r>
              <a:rPr lang="es-ES" sz="1600" dirty="0"/>
              <a:t>de las lentes delgadas</a:t>
            </a:r>
          </a:p>
          <a:p>
            <a:pPr marL="177800" indent="-177800" algn="just">
              <a:spcAft>
                <a:spcPts val="600"/>
              </a:spcAft>
              <a:buFont typeface="Arial" panose="020B0604020202020204" pitchFamily="34" charset="0"/>
              <a:buChar char="•"/>
            </a:pPr>
            <a:r>
              <a:rPr lang="es-ES" sz="1600" dirty="0" smtClean="0"/>
              <a:t>Cómo </a:t>
            </a:r>
            <a:r>
              <a:rPr lang="es-ES" sz="1600" dirty="0"/>
              <a:t>determinar su </a:t>
            </a:r>
            <a:r>
              <a:rPr lang="es-ES" sz="1600" i="1" dirty="0" smtClean="0">
                <a:solidFill>
                  <a:srgbClr val="0099FF"/>
                </a:solidFill>
              </a:rPr>
              <a:t>foco</a:t>
            </a:r>
          </a:p>
          <a:p>
            <a:pPr marL="177800" indent="-177800" algn="just">
              <a:spcAft>
                <a:spcPts val="600"/>
              </a:spcAft>
              <a:buFont typeface="Arial" panose="020B0604020202020204" pitchFamily="34" charset="0"/>
              <a:buChar char="•"/>
            </a:pPr>
            <a:r>
              <a:rPr lang="es-ES" sz="1600" dirty="0" smtClean="0"/>
              <a:t>Cómo determinar su </a:t>
            </a:r>
            <a:r>
              <a:rPr lang="es-ES" sz="1600" i="1" dirty="0" smtClean="0">
                <a:solidFill>
                  <a:srgbClr val="0099FF"/>
                </a:solidFill>
              </a:rPr>
              <a:t>aumento lateral</a:t>
            </a:r>
          </a:p>
          <a:p>
            <a:pPr marL="177800" indent="-177800" algn="just">
              <a:spcAft>
                <a:spcPts val="600"/>
              </a:spcAft>
              <a:buFont typeface="Arial" panose="020B0604020202020204" pitchFamily="34" charset="0"/>
              <a:buChar char="•"/>
            </a:pPr>
            <a:r>
              <a:rPr lang="es-ES" sz="1600" dirty="0" smtClean="0"/>
              <a:t>Qué </a:t>
            </a:r>
            <a:r>
              <a:rPr lang="es-ES" sz="1600" dirty="0"/>
              <a:t>es la </a:t>
            </a:r>
            <a:r>
              <a:rPr lang="es-ES" sz="1600" i="1" dirty="0">
                <a:solidFill>
                  <a:srgbClr val="0099FF"/>
                </a:solidFill>
              </a:rPr>
              <a:t>potencia </a:t>
            </a:r>
            <a:r>
              <a:rPr lang="es-ES" sz="1600" dirty="0"/>
              <a:t>de una lente y qué son las </a:t>
            </a:r>
            <a:r>
              <a:rPr lang="es-ES" sz="1600" i="1" dirty="0">
                <a:solidFill>
                  <a:srgbClr val="0099FF"/>
                </a:solidFill>
              </a:rPr>
              <a:t>dioptrías</a:t>
            </a:r>
          </a:p>
          <a:p>
            <a:pPr marL="177800" indent="-177800" algn="just">
              <a:spcAft>
                <a:spcPts val="600"/>
              </a:spcAft>
              <a:buFont typeface="Arial" panose="020B0604020202020204" pitchFamily="34" charset="0"/>
              <a:buChar char="•"/>
            </a:pPr>
            <a:r>
              <a:rPr lang="es-ES" sz="1600" dirty="0" smtClean="0"/>
              <a:t>Qué </a:t>
            </a:r>
            <a:r>
              <a:rPr lang="es-ES" sz="1600" dirty="0"/>
              <a:t>pasos hay que seguir para su </a:t>
            </a:r>
            <a:r>
              <a:rPr lang="es-ES" sz="1600" i="1" dirty="0">
                <a:solidFill>
                  <a:srgbClr val="0099FF"/>
                </a:solidFill>
              </a:rPr>
              <a:t>representación gráfica</a:t>
            </a:r>
          </a:p>
        </p:txBody>
      </p:sp>
    </p:spTree>
    <p:extLst>
      <p:ext uri="{BB962C8B-B14F-4D97-AF65-F5344CB8AC3E}">
        <p14:creationId xmlns:p14="http://schemas.microsoft.com/office/powerpoint/2010/main" val="2073760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8.1. Definición y tipos</a:t>
            </a:r>
            <a:endParaRPr lang="es-ES" b="1" dirty="0">
              <a:solidFill>
                <a:srgbClr val="002060"/>
              </a:solidFill>
            </a:endParaRPr>
          </a:p>
        </p:txBody>
      </p:sp>
      <p:sp>
        <p:nvSpPr>
          <p:cNvPr id="2" name="Rectángulo 1"/>
          <p:cNvSpPr/>
          <p:nvPr/>
        </p:nvSpPr>
        <p:spPr>
          <a:xfrm>
            <a:off x="457200" y="1560036"/>
            <a:ext cx="82931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just"/>
            <a:r>
              <a:rPr lang="es-ES" sz="1600" dirty="0"/>
              <a:t>Una </a:t>
            </a:r>
            <a:r>
              <a:rPr lang="es-ES" sz="1600" i="1" dirty="0">
                <a:solidFill>
                  <a:srgbClr val="0099FF"/>
                </a:solidFill>
              </a:rPr>
              <a:t>lente</a:t>
            </a:r>
            <a:r>
              <a:rPr lang="es-ES" sz="1600" dirty="0"/>
              <a:t> es un sistema óptico constituido por un medio transparente que se encuentra limitado por dos </a:t>
            </a:r>
            <a:r>
              <a:rPr lang="es-ES" sz="1600" i="1" dirty="0">
                <a:solidFill>
                  <a:srgbClr val="0099FF"/>
                </a:solidFill>
              </a:rPr>
              <a:t>superficies refractarias </a:t>
            </a:r>
            <a:r>
              <a:rPr lang="es-ES" sz="1600" dirty="0"/>
              <a:t>o dioptrios de las que, al menos una, está curvada.</a:t>
            </a:r>
          </a:p>
        </p:txBody>
      </p:sp>
      <p:sp>
        <p:nvSpPr>
          <p:cNvPr id="6" name="CuadroTexto 5"/>
          <p:cNvSpPr txBox="1"/>
          <p:nvPr/>
        </p:nvSpPr>
        <p:spPr>
          <a:xfrm>
            <a:off x="355600" y="2520362"/>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Tipos</a:t>
            </a:r>
            <a:endParaRPr lang="es-ES" dirty="0">
              <a:solidFill>
                <a:srgbClr val="00B0F0"/>
              </a:solidFill>
            </a:endParaRPr>
          </a:p>
        </p:txBody>
      </p:sp>
      <p:sp>
        <p:nvSpPr>
          <p:cNvPr id="3" name="Rectángulo 2"/>
          <p:cNvSpPr/>
          <p:nvPr/>
        </p:nvSpPr>
        <p:spPr>
          <a:xfrm>
            <a:off x="566546" y="2889694"/>
            <a:ext cx="8170887" cy="338554"/>
          </a:xfrm>
          <a:prstGeom prst="rect">
            <a:avLst/>
          </a:prstGeom>
        </p:spPr>
        <p:txBody>
          <a:bodyPr wrap="square">
            <a:spAutoFit/>
          </a:bodyPr>
          <a:lstStyle/>
          <a:p>
            <a:pPr algn="just"/>
            <a:r>
              <a:rPr lang="es-ES" sz="1600" dirty="0"/>
              <a:t>Podemos clasificar las lentes atendiendo a distintos criterios:</a:t>
            </a:r>
          </a:p>
        </p:txBody>
      </p:sp>
      <p:sp>
        <p:nvSpPr>
          <p:cNvPr id="4" name="Rectángulo 3"/>
          <p:cNvSpPr/>
          <p:nvPr/>
        </p:nvSpPr>
        <p:spPr>
          <a:xfrm>
            <a:off x="566546" y="3228248"/>
            <a:ext cx="8201241" cy="1077218"/>
          </a:xfrm>
          <a:prstGeom prst="rect">
            <a:avLst/>
          </a:prstGeom>
        </p:spPr>
        <p:txBody>
          <a:bodyPr wrap="square">
            <a:spAutoFit/>
          </a:bodyPr>
          <a:lstStyle/>
          <a:p>
            <a:pPr marL="177800" indent="-177800" algn="just">
              <a:buFont typeface="Arial" panose="020B0604020202020204" pitchFamily="34" charset="0"/>
              <a:buChar char="•"/>
            </a:pPr>
            <a:r>
              <a:rPr lang="es-ES" sz="1600" b="1" dirty="0"/>
              <a:t>Grosor</a:t>
            </a:r>
            <a:r>
              <a:rPr lang="es-ES" sz="1600" dirty="0"/>
              <a:t>: Decimos que hay </a:t>
            </a:r>
            <a:r>
              <a:rPr lang="es-ES" sz="1600" b="1" dirty="0">
                <a:solidFill>
                  <a:srgbClr val="0099FF"/>
                </a:solidFill>
              </a:rPr>
              <a:t>lentes delgadas </a:t>
            </a:r>
            <a:r>
              <a:rPr lang="es-ES" sz="1600" dirty="0"/>
              <a:t>y </a:t>
            </a:r>
            <a:r>
              <a:rPr lang="es-ES" sz="1600" b="1" dirty="0">
                <a:solidFill>
                  <a:srgbClr val="0099FF"/>
                </a:solidFill>
              </a:rPr>
              <a:t>lentes gruesas </a:t>
            </a:r>
            <a:r>
              <a:rPr lang="es-ES" sz="1600" dirty="0"/>
              <a:t>según tengan un grosor pequeño o alto respectivamente en comparación con los radios de curvatura de las superficies refractoras y con las distancias s y s'. De ahora en adelante </a:t>
            </a:r>
            <a:r>
              <a:rPr lang="es-ES" sz="1600" i="1" dirty="0">
                <a:solidFill>
                  <a:srgbClr val="0099FF"/>
                </a:solidFill>
              </a:rPr>
              <a:t>nos centraremos en las lentes </a:t>
            </a:r>
            <a:r>
              <a:rPr lang="es-ES" sz="1600" i="1" dirty="0" smtClean="0">
                <a:solidFill>
                  <a:srgbClr val="0099FF"/>
                </a:solidFill>
              </a:rPr>
              <a:t>delgadas</a:t>
            </a:r>
            <a:r>
              <a:rPr lang="es-ES" sz="1600" dirty="0" smtClean="0"/>
              <a:t>.</a:t>
            </a:r>
            <a:endParaRPr lang="es-ES" sz="1600" dirty="0"/>
          </a:p>
        </p:txBody>
      </p:sp>
      <p:sp>
        <p:nvSpPr>
          <p:cNvPr id="7" name="Rectángulo 6"/>
          <p:cNvSpPr/>
          <p:nvPr/>
        </p:nvSpPr>
        <p:spPr>
          <a:xfrm>
            <a:off x="566546" y="4305466"/>
            <a:ext cx="5943600" cy="2308324"/>
          </a:xfrm>
          <a:prstGeom prst="rect">
            <a:avLst/>
          </a:prstGeom>
        </p:spPr>
        <p:txBody>
          <a:bodyPr wrap="square">
            <a:spAutoFit/>
          </a:bodyPr>
          <a:lstStyle/>
          <a:p>
            <a:pPr marL="177800" indent="-177800" algn="just">
              <a:buFont typeface="Arial" panose="020B0604020202020204" pitchFamily="34" charset="0"/>
              <a:buChar char="•"/>
            </a:pPr>
            <a:r>
              <a:rPr lang="es-ES" sz="1600" b="1" dirty="0"/>
              <a:t>Comportamiento</a:t>
            </a:r>
            <a:r>
              <a:rPr lang="es-ES" sz="1600" dirty="0"/>
              <a:t>: Decimos que hay </a:t>
            </a:r>
            <a:r>
              <a:rPr lang="es-ES" sz="1600" b="1" dirty="0">
                <a:solidFill>
                  <a:srgbClr val="0099FF"/>
                </a:solidFill>
              </a:rPr>
              <a:t>lentes convergentes </a:t>
            </a:r>
            <a:r>
              <a:rPr lang="es-ES" sz="1600" dirty="0"/>
              <a:t>(también llamadas convexas o positivas) y </a:t>
            </a:r>
            <a:r>
              <a:rPr lang="es-ES" sz="1600" b="1" dirty="0">
                <a:solidFill>
                  <a:srgbClr val="0099FF"/>
                </a:solidFill>
              </a:rPr>
              <a:t>lentes divergentes </a:t>
            </a:r>
            <a:r>
              <a:rPr lang="es-ES" sz="1600" dirty="0"/>
              <a:t>(también llamadas cóncavas o negativas). Las primeras hacen converger ("unen") los rayos que llegan paralelos al eje óptico en un punto denominado foco imagen, a la derecha de la lente. En las segundas los rayos divergen ("se separan") al pasar por la lente, por lo que el foco imagen se sitúa a la izquierda de la lente, dónde convergen las prolongaciones de los rayos.</a:t>
            </a:r>
          </a:p>
        </p:txBody>
      </p:sp>
      <p:grpSp>
        <p:nvGrpSpPr>
          <p:cNvPr id="22" name="Grupo 21"/>
          <p:cNvGrpSpPr/>
          <p:nvPr/>
        </p:nvGrpSpPr>
        <p:grpSpPr>
          <a:xfrm>
            <a:off x="7075294" y="4445910"/>
            <a:ext cx="269489" cy="1440000"/>
            <a:chOff x="7099300" y="4368966"/>
            <a:chExt cx="269489" cy="1440000"/>
          </a:xfrm>
        </p:grpSpPr>
        <p:cxnSp>
          <p:nvCxnSpPr>
            <p:cNvPr id="10" name="Conector recto 9"/>
            <p:cNvCxnSpPr/>
            <p:nvPr/>
          </p:nvCxnSpPr>
          <p:spPr>
            <a:xfrm>
              <a:off x="7226300" y="4368966"/>
              <a:ext cx="0" cy="144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7099300" y="4368966"/>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7221345" y="5593232"/>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241789" y="4382410"/>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100695" y="5593232"/>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8149617" y="4484382"/>
            <a:ext cx="256790" cy="1363056"/>
            <a:chOff x="7919844" y="4382410"/>
            <a:chExt cx="256790" cy="1363056"/>
          </a:xfrm>
        </p:grpSpPr>
        <p:cxnSp>
          <p:nvCxnSpPr>
            <p:cNvPr id="12" name="Conector recto 11"/>
            <p:cNvCxnSpPr/>
            <p:nvPr/>
          </p:nvCxnSpPr>
          <p:spPr>
            <a:xfrm>
              <a:off x="8054590" y="4584700"/>
              <a:ext cx="0" cy="93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H="1">
              <a:off x="8049634" y="4382410"/>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7924802" y="5528988"/>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7919844" y="4395110"/>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8049634" y="5529732"/>
              <a:ext cx="127000" cy="21573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CuadroTexto 26"/>
          <p:cNvSpPr txBox="1"/>
          <p:nvPr/>
        </p:nvSpPr>
        <p:spPr>
          <a:xfrm>
            <a:off x="6701010" y="6029510"/>
            <a:ext cx="1040670" cy="276999"/>
          </a:xfrm>
          <a:prstGeom prst="rect">
            <a:avLst/>
          </a:prstGeom>
          <a:noFill/>
        </p:spPr>
        <p:txBody>
          <a:bodyPr wrap="none" rtlCol="0">
            <a:spAutoFit/>
          </a:bodyPr>
          <a:lstStyle/>
          <a:p>
            <a:r>
              <a:rPr lang="es-ES" sz="1200" dirty="0" smtClean="0"/>
              <a:t>convergente</a:t>
            </a:r>
            <a:endParaRPr lang="es-ES" sz="1200" dirty="0"/>
          </a:p>
        </p:txBody>
      </p:sp>
      <p:sp>
        <p:nvSpPr>
          <p:cNvPr id="29" name="CuadroTexto 28"/>
          <p:cNvSpPr txBox="1"/>
          <p:nvPr/>
        </p:nvSpPr>
        <p:spPr>
          <a:xfrm>
            <a:off x="7818592" y="6029510"/>
            <a:ext cx="918841" cy="276999"/>
          </a:xfrm>
          <a:prstGeom prst="rect">
            <a:avLst/>
          </a:prstGeom>
          <a:noFill/>
        </p:spPr>
        <p:txBody>
          <a:bodyPr wrap="none" rtlCol="0">
            <a:spAutoFit/>
          </a:bodyPr>
          <a:lstStyle/>
          <a:p>
            <a:r>
              <a:rPr lang="es-ES" sz="1200" dirty="0" smtClean="0"/>
              <a:t>divergente</a:t>
            </a:r>
            <a:endParaRPr lang="es-ES" sz="1200" dirty="0"/>
          </a:p>
        </p:txBody>
      </p:sp>
    </p:spTree>
    <p:extLst>
      <p:ext uri="{BB962C8B-B14F-4D97-AF65-F5344CB8AC3E}">
        <p14:creationId xmlns:p14="http://schemas.microsoft.com/office/powerpoint/2010/main" val="13389836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8.1. Definición y tipos</a:t>
            </a:r>
            <a:endParaRPr lang="es-ES" b="1" dirty="0">
              <a:solidFill>
                <a:srgbClr val="002060"/>
              </a:solidFill>
            </a:endParaRPr>
          </a:p>
        </p:txBody>
      </p:sp>
      <p:sp>
        <p:nvSpPr>
          <p:cNvPr id="28" name="Rectángulo 27"/>
          <p:cNvSpPr/>
          <p:nvPr/>
        </p:nvSpPr>
        <p:spPr>
          <a:xfrm>
            <a:off x="355600" y="1430707"/>
            <a:ext cx="8509000" cy="584775"/>
          </a:xfrm>
          <a:prstGeom prst="rect">
            <a:avLst/>
          </a:prstGeom>
        </p:spPr>
        <p:txBody>
          <a:bodyPr wrap="square">
            <a:spAutoFit/>
          </a:bodyPr>
          <a:lstStyle/>
          <a:p>
            <a:pPr marL="177800" indent="-177800" algn="just">
              <a:buFont typeface="Arial" panose="020B0604020202020204" pitchFamily="34" charset="0"/>
              <a:buChar char="•"/>
            </a:pPr>
            <a:r>
              <a:rPr lang="es-ES" sz="1600" b="1" dirty="0" smtClean="0"/>
              <a:t>Forma</a:t>
            </a:r>
            <a:r>
              <a:rPr lang="es-ES" sz="1600" dirty="0"/>
              <a:t>: Podemos hacer una clasificación atendiendo al valor de los radios de curvatura de los dos dioptrios que componen la lente:</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9713" t="10556" r="52272" b="63148"/>
          <a:stretch/>
        </p:blipFill>
        <p:spPr>
          <a:xfrm>
            <a:off x="2334221" y="2225043"/>
            <a:ext cx="1975495" cy="1877837"/>
          </a:xfrm>
          <a:prstGeom prst="rect">
            <a:avLst/>
          </a:prstGeom>
        </p:spPr>
      </p:pic>
      <p:pic>
        <p:nvPicPr>
          <p:cNvPr id="9" name="Imagen 8"/>
          <p:cNvPicPr>
            <a:picLocks noChangeAspect="1"/>
          </p:cNvPicPr>
          <p:nvPr/>
        </p:nvPicPr>
        <p:blipFill rotWithShape="1">
          <a:blip r:embed="rId2">
            <a:clrChange>
              <a:clrFrom>
                <a:srgbClr val="F8FCFD"/>
              </a:clrFrom>
              <a:clrTo>
                <a:srgbClr val="F8FCFD">
                  <a:alpha val="0"/>
                </a:srgbClr>
              </a:clrTo>
            </a:clrChange>
            <a:extLst>
              <a:ext uri="{28A0092B-C50C-407E-A947-70E740481C1C}">
                <a14:useLocalDpi xmlns:a14="http://schemas.microsoft.com/office/drawing/2010/main" val="0"/>
              </a:ext>
            </a:extLst>
          </a:blip>
          <a:srcRect l="55946" t="40370" b="34259"/>
          <a:stretch/>
        </p:blipFill>
        <p:spPr>
          <a:xfrm>
            <a:off x="4412458" y="4501706"/>
            <a:ext cx="2292769" cy="1814499"/>
          </a:xfrm>
          <a:prstGeom prst="rect">
            <a:avLst/>
          </a:prstGeom>
        </p:spPr>
      </p:pic>
      <p:pic>
        <p:nvPicPr>
          <p:cNvPr id="30" name="Imagen 29"/>
          <p:cNvPicPr>
            <a:picLocks noChangeAspect="1"/>
          </p:cNvPicPr>
          <p:nvPr/>
        </p:nvPicPr>
        <p:blipFill rotWithShape="1">
          <a:blip r:embed="rId2">
            <a:extLst>
              <a:ext uri="{28A0092B-C50C-407E-A947-70E740481C1C}">
                <a14:useLocalDpi xmlns:a14="http://schemas.microsoft.com/office/drawing/2010/main" val="0"/>
              </a:ext>
            </a:extLst>
          </a:blip>
          <a:srcRect l="56225" t="10556" b="63148"/>
          <a:stretch/>
        </p:blipFill>
        <p:spPr>
          <a:xfrm>
            <a:off x="2334221" y="4464701"/>
            <a:ext cx="2198045" cy="1814499"/>
          </a:xfrm>
          <a:prstGeom prst="rect">
            <a:avLst/>
          </a:prstGeom>
        </p:spPr>
      </p:pic>
      <p:pic>
        <p:nvPicPr>
          <p:cNvPr id="31" name="Imagen 30"/>
          <p:cNvPicPr>
            <a:picLocks noChangeAspect="1"/>
          </p:cNvPicPr>
          <p:nvPr/>
        </p:nvPicPr>
        <p:blipFill rotWithShape="1">
          <a:blip r:embed="rId2">
            <a:clrChange>
              <a:clrFrom>
                <a:srgbClr val="F8FCFD"/>
              </a:clrFrom>
              <a:clrTo>
                <a:srgbClr val="F8FCFD">
                  <a:alpha val="0"/>
                </a:srgbClr>
              </a:clrTo>
            </a:clrChange>
            <a:extLst>
              <a:ext uri="{28A0092B-C50C-407E-A947-70E740481C1C}">
                <a14:useLocalDpi xmlns:a14="http://schemas.microsoft.com/office/drawing/2010/main" val="0"/>
              </a:ext>
            </a:extLst>
          </a:blip>
          <a:srcRect l="7647" t="40370" r="51177" b="34259"/>
          <a:stretch/>
        </p:blipFill>
        <p:spPr>
          <a:xfrm>
            <a:off x="4450446" y="2294225"/>
            <a:ext cx="2160697" cy="1829464"/>
          </a:xfrm>
          <a:prstGeom prst="rect">
            <a:avLst/>
          </a:prstGeom>
        </p:spPr>
      </p:pic>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9106" t="70338" r="51328" b="4734"/>
          <a:stretch/>
        </p:blipFill>
        <p:spPr>
          <a:xfrm>
            <a:off x="6528727" y="2248139"/>
            <a:ext cx="2101821" cy="1819698"/>
          </a:xfrm>
          <a:prstGeom prst="rect">
            <a:avLst/>
          </a:prstGeom>
        </p:spPr>
      </p:pic>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59294" t="69565" b="3961"/>
          <a:stretch/>
        </p:blipFill>
        <p:spPr>
          <a:xfrm>
            <a:off x="6585418" y="4394256"/>
            <a:ext cx="2159267" cy="1929799"/>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1121611656"/>
              </p:ext>
            </p:extLst>
          </p:nvPr>
        </p:nvGraphicFramePr>
        <p:xfrm>
          <a:off x="636105" y="2187877"/>
          <a:ext cx="8051889" cy="2042160"/>
        </p:xfrm>
        <a:graphic>
          <a:graphicData uri="http://schemas.openxmlformats.org/drawingml/2006/table">
            <a:tbl>
              <a:tblPr firstRow="1" bandRow="1">
                <a:tableStyleId>{5940675A-B579-460E-94D1-54222C63F5DA}</a:tableStyleId>
              </a:tblPr>
              <a:tblGrid>
                <a:gridCol w="1563757">
                  <a:extLst>
                    <a:ext uri="{9D8B030D-6E8A-4147-A177-3AD203B41FA5}">
                      <a16:colId xmlns:a16="http://schemas.microsoft.com/office/drawing/2014/main" val="2541553219"/>
                    </a:ext>
                  </a:extLst>
                </a:gridCol>
                <a:gridCol w="6488132">
                  <a:extLst>
                    <a:ext uri="{9D8B030D-6E8A-4147-A177-3AD203B41FA5}">
                      <a16:colId xmlns:a16="http://schemas.microsoft.com/office/drawing/2014/main" val="2498084426"/>
                    </a:ext>
                  </a:extLst>
                </a:gridCol>
              </a:tblGrid>
              <a:tr h="370840">
                <a:tc>
                  <a:txBody>
                    <a:bodyPr/>
                    <a:lstStyle/>
                    <a:p>
                      <a:endParaRPr lang="es-ES" sz="1600" dirty="0" smtClean="0"/>
                    </a:p>
                    <a:p>
                      <a:endParaRPr lang="es-ES" sz="1600" dirty="0" smtClean="0"/>
                    </a:p>
                    <a:p>
                      <a:endParaRPr lang="es-ES" sz="1600" dirty="0" smtClean="0"/>
                    </a:p>
                    <a:p>
                      <a:endParaRPr lang="es-ES" sz="1600" dirty="0" smtClean="0"/>
                    </a:p>
                    <a:p>
                      <a:r>
                        <a:rPr lang="es-ES" sz="1600" dirty="0" smtClean="0"/>
                        <a:t>Convergentes</a:t>
                      </a:r>
                    </a:p>
                    <a:p>
                      <a:endParaRPr lang="es-ES" sz="1600" dirty="0" smtClean="0"/>
                    </a:p>
                    <a:p>
                      <a:endParaRPr lang="es-ES" sz="1600" dirty="0" smtClean="0"/>
                    </a:p>
                    <a:p>
                      <a:endParaRPr lang="es-ES" sz="1600" dirty="0" smtClean="0"/>
                    </a:p>
                  </a:txBody>
                  <a:tcPr/>
                </a:tc>
                <a:tc>
                  <a:txBody>
                    <a:bodyPr/>
                    <a:lstStyle/>
                    <a:p>
                      <a:endParaRPr lang="es-ES" b="1" dirty="0"/>
                    </a:p>
                  </a:txBody>
                  <a:tcPr/>
                </a:tc>
                <a:extLst>
                  <a:ext uri="{0D108BD9-81ED-4DB2-BD59-A6C34878D82A}">
                    <a16:rowId xmlns:a16="http://schemas.microsoft.com/office/drawing/2014/main" val="4262139134"/>
                  </a:ext>
                </a:extLst>
              </a:tr>
            </a:tbl>
          </a:graphicData>
        </a:graphic>
      </p:graphicFrame>
      <p:graphicFrame>
        <p:nvGraphicFramePr>
          <p:cNvPr id="32" name="Tabla 31"/>
          <p:cNvGraphicFramePr>
            <a:graphicFrameLocks noGrp="1"/>
          </p:cNvGraphicFramePr>
          <p:nvPr>
            <p:extLst>
              <p:ext uri="{D42A27DB-BD31-4B8C-83A1-F6EECF244321}">
                <p14:modId xmlns:p14="http://schemas.microsoft.com/office/powerpoint/2010/main" val="2313607955"/>
              </p:ext>
            </p:extLst>
          </p:nvPr>
        </p:nvGraphicFramePr>
        <p:xfrm>
          <a:off x="636105" y="4387875"/>
          <a:ext cx="8051889" cy="2042160"/>
        </p:xfrm>
        <a:graphic>
          <a:graphicData uri="http://schemas.openxmlformats.org/drawingml/2006/table">
            <a:tbl>
              <a:tblPr firstRow="1" bandRow="1">
                <a:tableStyleId>{5940675A-B579-460E-94D1-54222C63F5DA}</a:tableStyleId>
              </a:tblPr>
              <a:tblGrid>
                <a:gridCol w="1563757">
                  <a:extLst>
                    <a:ext uri="{9D8B030D-6E8A-4147-A177-3AD203B41FA5}">
                      <a16:colId xmlns:a16="http://schemas.microsoft.com/office/drawing/2014/main" val="2541553219"/>
                    </a:ext>
                  </a:extLst>
                </a:gridCol>
                <a:gridCol w="6488132">
                  <a:extLst>
                    <a:ext uri="{9D8B030D-6E8A-4147-A177-3AD203B41FA5}">
                      <a16:colId xmlns:a16="http://schemas.microsoft.com/office/drawing/2014/main" val="2498084426"/>
                    </a:ext>
                  </a:extLst>
                </a:gridCol>
              </a:tblGrid>
              <a:tr h="370840">
                <a:tc>
                  <a:txBody>
                    <a:bodyPr/>
                    <a:lstStyle/>
                    <a:p>
                      <a:endParaRPr lang="es-ES" sz="1600" dirty="0" smtClean="0"/>
                    </a:p>
                    <a:p>
                      <a:endParaRPr lang="es-ES" sz="1600" dirty="0" smtClean="0"/>
                    </a:p>
                    <a:p>
                      <a:endParaRPr lang="es-ES" sz="1600" dirty="0" smtClean="0"/>
                    </a:p>
                    <a:p>
                      <a:endParaRPr lang="es-ES" sz="1600" dirty="0" smtClean="0"/>
                    </a:p>
                    <a:p>
                      <a:r>
                        <a:rPr lang="es-ES" sz="1600" dirty="0" smtClean="0"/>
                        <a:t>Divergentes</a:t>
                      </a:r>
                    </a:p>
                    <a:p>
                      <a:endParaRPr lang="es-ES" sz="1600" dirty="0" smtClean="0"/>
                    </a:p>
                    <a:p>
                      <a:endParaRPr lang="es-ES" sz="1600" dirty="0" smtClean="0"/>
                    </a:p>
                    <a:p>
                      <a:endParaRPr lang="es-ES" sz="1600" dirty="0" smtClean="0"/>
                    </a:p>
                  </a:txBody>
                  <a:tcPr/>
                </a:tc>
                <a:tc>
                  <a:txBody>
                    <a:bodyPr/>
                    <a:lstStyle/>
                    <a:p>
                      <a:endParaRPr lang="es-ES" b="1" dirty="0"/>
                    </a:p>
                  </a:txBody>
                  <a:tcPr/>
                </a:tc>
                <a:extLst>
                  <a:ext uri="{0D108BD9-81ED-4DB2-BD59-A6C34878D82A}">
                    <a16:rowId xmlns:a16="http://schemas.microsoft.com/office/drawing/2014/main" val="4262139134"/>
                  </a:ext>
                </a:extLst>
              </a:tr>
            </a:tbl>
          </a:graphicData>
        </a:graphic>
      </p:graphicFrame>
    </p:spTree>
    <p:extLst>
      <p:ext uri="{BB962C8B-B14F-4D97-AF65-F5344CB8AC3E}">
        <p14:creationId xmlns:p14="http://schemas.microsoft.com/office/powerpoint/2010/main" val="234128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8" name="CuadroTexto 7"/>
          <p:cNvSpPr txBox="1"/>
          <p:nvPr/>
        </p:nvSpPr>
        <p:spPr>
          <a:xfrm>
            <a:off x="376212" y="9608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Leyes de la óptica geométrica</a:t>
            </a:r>
            <a:endParaRPr lang="es-ES" dirty="0">
              <a:solidFill>
                <a:srgbClr val="00B0F0"/>
              </a:solidFill>
            </a:endParaRPr>
          </a:p>
        </p:txBody>
      </p:sp>
      <p:sp>
        <p:nvSpPr>
          <p:cNvPr id="2" name="CuadroTexto 1"/>
          <p:cNvSpPr txBox="1"/>
          <p:nvPr/>
        </p:nvSpPr>
        <p:spPr>
          <a:xfrm>
            <a:off x="546100" y="1330139"/>
            <a:ext cx="7467600" cy="338554"/>
          </a:xfrm>
          <a:prstGeom prst="rect">
            <a:avLst/>
          </a:prstGeom>
          <a:noFill/>
        </p:spPr>
        <p:txBody>
          <a:bodyPr wrap="square" rtlCol="0">
            <a:spAutoFit/>
          </a:bodyPr>
          <a:lstStyle/>
          <a:p>
            <a:pPr marL="177800" indent="-177800"/>
            <a:r>
              <a:rPr lang="es-ES" sz="1600" b="1" dirty="0" smtClean="0">
                <a:sym typeface="Wingdings" panose="05000000000000000000" pitchFamily="2" charset="2"/>
              </a:rPr>
              <a:t>	</a:t>
            </a:r>
            <a:r>
              <a:rPr lang="es-ES" sz="1600" b="1" dirty="0" smtClean="0"/>
              <a:t>Reflexión y refracción</a:t>
            </a:r>
            <a:endParaRPr lang="es-ES" sz="1600" b="1" dirty="0"/>
          </a:p>
        </p:txBody>
      </p:sp>
      <p:sp>
        <p:nvSpPr>
          <p:cNvPr id="3" name="Rectángulo 2"/>
          <p:cNvSpPr/>
          <p:nvPr/>
        </p:nvSpPr>
        <p:spPr>
          <a:xfrm>
            <a:off x="723899" y="1699471"/>
            <a:ext cx="8064500" cy="584775"/>
          </a:xfrm>
          <a:prstGeom prst="rect">
            <a:avLst/>
          </a:prstGeom>
        </p:spPr>
        <p:txBody>
          <a:bodyPr wrap="square">
            <a:spAutoFit/>
          </a:bodyPr>
          <a:lstStyle/>
          <a:p>
            <a:pPr algn="just"/>
            <a:r>
              <a:rPr lang="es-ES" sz="1600" dirty="0"/>
              <a:t>A partir de las </a:t>
            </a:r>
            <a:r>
              <a:rPr lang="es-ES" sz="1600" i="1" dirty="0">
                <a:solidFill>
                  <a:srgbClr val="00B0F0"/>
                </a:solidFill>
              </a:rPr>
              <a:t>leyes de reflexión y refracción </a:t>
            </a:r>
            <a:r>
              <a:rPr lang="es-ES" sz="1600" dirty="0"/>
              <a:t>de la luz podemos prever el cambio en la dirección de los rayos.</a:t>
            </a:r>
          </a:p>
        </p:txBody>
      </p:sp>
      <p:grpSp>
        <p:nvGrpSpPr>
          <p:cNvPr id="43" name="Grupo 42"/>
          <p:cNvGrpSpPr/>
          <p:nvPr/>
        </p:nvGrpSpPr>
        <p:grpSpPr>
          <a:xfrm>
            <a:off x="1003300" y="2790100"/>
            <a:ext cx="3924000" cy="3132000"/>
            <a:chOff x="2717800" y="2612300"/>
            <a:chExt cx="3924000" cy="3132000"/>
          </a:xfrm>
        </p:grpSpPr>
        <p:cxnSp>
          <p:nvCxnSpPr>
            <p:cNvPr id="6" name="Conector recto 5"/>
            <p:cNvCxnSpPr/>
            <p:nvPr/>
          </p:nvCxnSpPr>
          <p:spPr>
            <a:xfrm flipV="1">
              <a:off x="2717800" y="4178300"/>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rot="5400000" flipV="1">
              <a:off x="3079490" y="4178300"/>
              <a:ext cx="31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3314700" y="2612300"/>
              <a:ext cx="1330790" cy="156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a:off x="4645490" y="2612300"/>
              <a:ext cx="1330790" cy="156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flipV="1">
              <a:off x="4645490" y="4178301"/>
              <a:ext cx="596900" cy="15659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rco 23"/>
            <p:cNvSpPr/>
            <p:nvPr/>
          </p:nvSpPr>
          <p:spPr>
            <a:xfrm rot="20954273">
              <a:off x="4334104" y="3551754"/>
              <a:ext cx="721340" cy="648494"/>
            </a:xfrm>
            <a:prstGeom prst="arc">
              <a:avLst>
                <a:gd name="adj1" fmla="val 16296294"/>
                <a:gd name="adj2" fmla="val 20855035"/>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26" name="Arco 25"/>
            <p:cNvSpPr/>
            <p:nvPr/>
          </p:nvSpPr>
          <p:spPr>
            <a:xfrm rot="18439294">
              <a:off x="4009037" y="3461597"/>
              <a:ext cx="1033452" cy="881458"/>
            </a:xfrm>
            <a:prstGeom prst="arc">
              <a:avLst>
                <a:gd name="adj1" fmla="val 16296294"/>
                <a:gd name="adj2" fmla="val 20225068"/>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27" name="Arco 26"/>
            <p:cNvSpPr/>
            <p:nvPr/>
          </p:nvSpPr>
          <p:spPr>
            <a:xfrm rot="645727" flipV="1">
              <a:off x="4334589" y="4189775"/>
              <a:ext cx="721340" cy="648494"/>
            </a:xfrm>
            <a:prstGeom prst="arc">
              <a:avLst>
                <a:gd name="adj1" fmla="val 16296294"/>
                <a:gd name="adj2" fmla="val 18962217"/>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32" name="Triángulo isósceles 31"/>
            <p:cNvSpPr/>
            <p:nvPr/>
          </p:nvSpPr>
          <p:spPr>
            <a:xfrm rot="8506902">
              <a:off x="3939138" y="3352595"/>
              <a:ext cx="93001" cy="854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4" name="Triángulo isósceles 33"/>
            <p:cNvSpPr/>
            <p:nvPr/>
          </p:nvSpPr>
          <p:spPr>
            <a:xfrm rot="13093098" flipV="1">
              <a:off x="5269929" y="3352595"/>
              <a:ext cx="93001" cy="854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Triángulo isósceles 34"/>
            <p:cNvSpPr/>
            <p:nvPr/>
          </p:nvSpPr>
          <p:spPr>
            <a:xfrm rot="20358605" flipV="1">
              <a:off x="4895905" y="4912657"/>
              <a:ext cx="93001" cy="854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36" name="CuadroTexto 35"/>
                <p:cNvSpPr txBox="1"/>
                <p:nvPr/>
              </p:nvSpPr>
              <p:spPr>
                <a:xfrm>
                  <a:off x="4253513" y="3180619"/>
                  <a:ext cx="1196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oMath>
                    </m:oMathPara>
                  </a14:m>
                  <a:endParaRPr lang="es-ES" sz="1600" dirty="0"/>
                </a:p>
              </p:txBody>
            </p:sp>
          </mc:Choice>
          <mc:Fallback xmlns="">
            <p:sp>
              <p:nvSpPr>
                <p:cNvPr id="36" name="CuadroTexto 35"/>
                <p:cNvSpPr txBox="1">
                  <a:spLocks noRot="1" noChangeAspect="1" noMove="1" noResize="1" noEditPoints="1" noAdjustHandles="1" noChangeArrowheads="1" noChangeShapeType="1" noTextEdit="1"/>
                </p:cNvSpPr>
                <p:nvPr/>
              </p:nvSpPr>
              <p:spPr>
                <a:xfrm>
                  <a:off x="4253513" y="3180619"/>
                  <a:ext cx="119648" cy="246221"/>
                </a:xfrm>
                <a:prstGeom prst="rect">
                  <a:avLst/>
                </a:prstGeom>
                <a:blipFill>
                  <a:blip r:embed="rId2"/>
                  <a:stretch>
                    <a:fillRect l="-26316" t="-22500" r="-1473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4865480" y="3300829"/>
                  <a:ext cx="15517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oMath>
                    </m:oMathPara>
                  </a14:m>
                  <a:endParaRPr lang="es-ES" sz="16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4865480" y="3300829"/>
                  <a:ext cx="155171" cy="246221"/>
                </a:xfrm>
                <a:prstGeom prst="rect">
                  <a:avLst/>
                </a:prstGeom>
                <a:blipFill>
                  <a:blip r:embed="rId3"/>
                  <a:stretch>
                    <a:fillRect l="-20000" t="-22500" r="-1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CuadroTexto 39"/>
                <p:cNvSpPr txBox="1"/>
                <p:nvPr/>
              </p:nvSpPr>
              <p:spPr>
                <a:xfrm>
                  <a:off x="4680901" y="4974211"/>
                  <a:ext cx="20806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m:t>
                        </m:r>
                      </m:oMath>
                    </m:oMathPara>
                  </a14:m>
                  <a:endParaRPr lang="es-ES" sz="1600" dirty="0"/>
                </a:p>
              </p:txBody>
            </p:sp>
          </mc:Choice>
          <mc:Fallback xmlns="">
            <p:sp>
              <p:nvSpPr>
                <p:cNvPr id="40" name="CuadroTexto 39"/>
                <p:cNvSpPr txBox="1">
                  <a:spLocks noRot="1" noChangeAspect="1" noMove="1" noResize="1" noEditPoints="1" noAdjustHandles="1" noChangeArrowheads="1" noChangeShapeType="1" noTextEdit="1"/>
                </p:cNvSpPr>
                <p:nvPr/>
              </p:nvSpPr>
              <p:spPr>
                <a:xfrm>
                  <a:off x="4680901" y="4974211"/>
                  <a:ext cx="208069" cy="246221"/>
                </a:xfrm>
                <a:prstGeom prst="rect">
                  <a:avLst/>
                </a:prstGeom>
                <a:blipFill>
                  <a:blip r:embed="rId4"/>
                  <a:stretch>
                    <a:fillRect l="-14706" t="-19512" r="-88235" b="-487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p:cNvSpPr txBox="1"/>
                <p:nvPr/>
              </p:nvSpPr>
              <p:spPr>
                <a:xfrm>
                  <a:off x="2755033" y="3790357"/>
                  <a:ext cx="26026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1</m:t>
                            </m:r>
                          </m:sub>
                        </m:sSub>
                      </m:oMath>
                    </m:oMathPara>
                  </a14:m>
                  <a:endParaRPr lang="es-ES" sz="1600" dirty="0"/>
                </a:p>
              </p:txBody>
            </p:sp>
          </mc:Choice>
          <mc:Fallback xmlns="">
            <p:sp>
              <p:nvSpPr>
                <p:cNvPr id="41" name="CuadroTexto 40"/>
                <p:cNvSpPr txBox="1">
                  <a:spLocks noRot="1" noChangeAspect="1" noMove="1" noResize="1" noEditPoints="1" noAdjustHandles="1" noChangeArrowheads="1" noChangeShapeType="1" noTextEdit="1"/>
                </p:cNvSpPr>
                <p:nvPr/>
              </p:nvSpPr>
              <p:spPr>
                <a:xfrm>
                  <a:off x="2755033" y="3790357"/>
                  <a:ext cx="260263" cy="246221"/>
                </a:xfrm>
                <a:prstGeom prst="rect">
                  <a:avLst/>
                </a:prstGeom>
                <a:blipFill>
                  <a:blip r:embed="rId5"/>
                  <a:stretch>
                    <a:fillRect l="-11905" r="-4762" b="-1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p:cNvSpPr txBox="1"/>
                <p:nvPr/>
              </p:nvSpPr>
              <p:spPr>
                <a:xfrm>
                  <a:off x="2750843" y="4306530"/>
                  <a:ext cx="26500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2</m:t>
                            </m:r>
                          </m:sub>
                        </m:sSub>
                      </m:oMath>
                    </m:oMathPara>
                  </a14:m>
                  <a:endParaRPr lang="es-ES" sz="1600" dirty="0"/>
                </a:p>
              </p:txBody>
            </p:sp>
          </mc:Choice>
          <mc:Fallback xmlns="">
            <p:sp>
              <p:nvSpPr>
                <p:cNvPr id="42" name="CuadroTexto 41"/>
                <p:cNvSpPr txBox="1">
                  <a:spLocks noRot="1" noChangeAspect="1" noMove="1" noResize="1" noEditPoints="1" noAdjustHandles="1" noChangeArrowheads="1" noChangeShapeType="1" noTextEdit="1"/>
                </p:cNvSpPr>
                <p:nvPr/>
              </p:nvSpPr>
              <p:spPr>
                <a:xfrm>
                  <a:off x="2750843" y="4306530"/>
                  <a:ext cx="265008" cy="246221"/>
                </a:xfrm>
                <a:prstGeom prst="rect">
                  <a:avLst/>
                </a:prstGeom>
                <a:blipFill>
                  <a:blip r:embed="rId6"/>
                  <a:stretch>
                    <a:fillRect l="-9302" r="-4651" b="-12500"/>
                  </a:stretch>
                </a:blipFill>
              </p:spPr>
              <p:txBody>
                <a:bodyPr/>
                <a:lstStyle/>
                <a:p>
                  <a:r>
                    <a:rPr lang="es-ES">
                      <a:noFill/>
                    </a:rPr>
                    <a:t> </a:t>
                  </a:r>
                </a:p>
              </p:txBody>
            </p:sp>
          </mc:Fallback>
        </mc:AlternateContent>
      </p:grpSp>
      <p:sp>
        <p:nvSpPr>
          <p:cNvPr id="44" name="CuadroTexto 43"/>
          <p:cNvSpPr txBox="1"/>
          <p:nvPr/>
        </p:nvSpPr>
        <p:spPr>
          <a:xfrm>
            <a:off x="5269548" y="4844882"/>
            <a:ext cx="1380506" cy="338554"/>
          </a:xfrm>
          <a:prstGeom prst="rect">
            <a:avLst/>
          </a:prstGeom>
          <a:noFill/>
        </p:spPr>
        <p:txBody>
          <a:bodyPr wrap="none" rtlCol="0">
            <a:spAutoFit/>
          </a:bodyPr>
          <a:lstStyle/>
          <a:p>
            <a:r>
              <a:rPr lang="es-ES" sz="1600" dirty="0" smtClean="0"/>
              <a:t>Sintetizando:</a:t>
            </a:r>
            <a:endParaRPr lang="es-ES" sz="1600" dirty="0"/>
          </a:p>
        </p:txBody>
      </p:sp>
      <mc:AlternateContent xmlns:mc="http://schemas.openxmlformats.org/markup-compatibility/2006" xmlns:a14="http://schemas.microsoft.com/office/drawing/2010/main">
        <mc:Choice Requires="a14">
          <p:sp>
            <p:nvSpPr>
              <p:cNvPr id="45" name="CuadroTexto 44"/>
              <p:cNvSpPr txBox="1"/>
              <p:nvPr/>
            </p:nvSpPr>
            <p:spPr>
              <a:xfrm>
                <a:off x="5614849" y="5323763"/>
                <a:ext cx="4898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oMath>
                  </m:oMathPara>
                </a14:m>
                <a:endParaRPr lang="es-ES" sz="1600"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5614849" y="5323763"/>
                <a:ext cx="489814" cy="246221"/>
              </a:xfrm>
              <a:prstGeom prst="rect">
                <a:avLst/>
              </a:prstGeom>
              <a:blipFill>
                <a:blip r:embed="rId7"/>
                <a:stretch>
                  <a:fillRect l="-3750" t="-19512" r="-5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CuadroTexto 45"/>
              <p:cNvSpPr txBox="1"/>
              <p:nvPr/>
            </p:nvSpPr>
            <p:spPr>
              <a:xfrm>
                <a:off x="5614849" y="5798989"/>
                <a:ext cx="168738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 </m:t>
                      </m:r>
                      <m:r>
                        <a:rPr lang="es-ES" sz="1600" b="0" i="1" smtClean="0">
                          <a:latin typeface="Cambria Math" panose="02040503050406030204" pitchFamily="18" charset="0"/>
                        </a:rPr>
                        <m:t>𝑠𝑒𝑛</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𝑛</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 </m:t>
                      </m:r>
                      <m:r>
                        <a:rPr lang="es-ES" sz="1600" b="0" i="1" smtClean="0">
                          <a:latin typeface="Cambria Math" panose="02040503050406030204" pitchFamily="18" charset="0"/>
                        </a:rPr>
                        <m:t>𝑠𝑒𝑛</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m:t>
                      </m:r>
                    </m:oMath>
                  </m:oMathPara>
                </a14:m>
                <a:endParaRPr lang="es-ES" sz="1600" dirty="0"/>
              </a:p>
            </p:txBody>
          </p:sp>
        </mc:Choice>
        <mc:Fallback xmlns="">
          <p:sp>
            <p:nvSpPr>
              <p:cNvPr id="46" name="CuadroTexto 45"/>
              <p:cNvSpPr txBox="1">
                <a:spLocks noRot="1" noChangeAspect="1" noMove="1" noResize="1" noEditPoints="1" noAdjustHandles="1" noChangeArrowheads="1" noChangeShapeType="1" noTextEdit="1"/>
              </p:cNvSpPr>
              <p:nvPr/>
            </p:nvSpPr>
            <p:spPr>
              <a:xfrm>
                <a:off x="5614849" y="5798989"/>
                <a:ext cx="1687385" cy="246221"/>
              </a:xfrm>
              <a:prstGeom prst="rect">
                <a:avLst/>
              </a:prstGeom>
              <a:blipFill>
                <a:blip r:embed="rId8"/>
                <a:stretch>
                  <a:fillRect l="-722" t="-19512" r="-12996" b="-9756"/>
                </a:stretch>
              </a:blipFill>
            </p:spPr>
            <p:txBody>
              <a:bodyPr/>
              <a:lstStyle/>
              <a:p>
                <a:r>
                  <a:rPr lang="es-ES">
                    <a:noFill/>
                  </a:rPr>
                  <a:t> </a:t>
                </a:r>
              </a:p>
            </p:txBody>
          </p:sp>
        </mc:Fallback>
      </mc:AlternateContent>
      <p:sp>
        <p:nvSpPr>
          <p:cNvPr id="47" name="CuadroTexto 46"/>
          <p:cNvSpPr txBox="1"/>
          <p:nvPr/>
        </p:nvSpPr>
        <p:spPr>
          <a:xfrm>
            <a:off x="5294948" y="5275121"/>
            <a:ext cx="332670" cy="830997"/>
          </a:xfrm>
          <a:prstGeom prst="rect">
            <a:avLst/>
          </a:prstGeom>
          <a:noFill/>
        </p:spPr>
        <p:txBody>
          <a:bodyPr wrap="square" rtlCol="0">
            <a:spAutoFit/>
          </a:bodyPr>
          <a:lstStyle/>
          <a:p>
            <a:pPr marL="285750" indent="-285750">
              <a:buFont typeface="Wingdings" panose="05000000000000000000" pitchFamily="2" charset="2"/>
              <a:buChar char="§"/>
            </a:pPr>
            <a:r>
              <a:rPr lang="es-ES" sz="1600" dirty="0" smtClean="0"/>
              <a:t> </a:t>
            </a:r>
          </a:p>
          <a:p>
            <a:endParaRPr lang="es-ES" sz="1600" dirty="0" smtClean="0"/>
          </a:p>
          <a:p>
            <a:pPr marL="285750" indent="-285750">
              <a:buFont typeface="Wingdings" panose="05000000000000000000" pitchFamily="2" charset="2"/>
              <a:buChar char="§"/>
            </a:pPr>
            <a:r>
              <a:rPr lang="es-ES" sz="1600" dirty="0"/>
              <a:t> </a:t>
            </a:r>
            <a:r>
              <a:rPr lang="es-ES" sz="1600" dirty="0" smtClean="0"/>
              <a:t> </a:t>
            </a:r>
            <a:endParaRPr lang="es-ES" sz="1600" dirty="0"/>
          </a:p>
        </p:txBody>
      </p:sp>
    </p:spTree>
    <p:extLst>
      <p:ext uri="{BB962C8B-B14F-4D97-AF65-F5344CB8AC3E}">
        <p14:creationId xmlns:p14="http://schemas.microsoft.com/office/powerpoint/2010/main" val="3914142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8.2. Ecuación fundamental</a:t>
            </a:r>
            <a:endParaRPr lang="es-ES" b="1" dirty="0">
              <a:solidFill>
                <a:srgbClr val="002060"/>
              </a:solidFill>
            </a:endParaRPr>
          </a:p>
        </p:txBody>
      </p:sp>
      <p:sp>
        <p:nvSpPr>
          <p:cNvPr id="2" name="Rectángulo 1"/>
          <p:cNvSpPr/>
          <p:nvPr/>
        </p:nvSpPr>
        <p:spPr>
          <a:xfrm>
            <a:off x="355600" y="1430707"/>
            <a:ext cx="8394700" cy="4770537"/>
          </a:xfrm>
          <a:prstGeom prst="rect">
            <a:avLst/>
          </a:prstGeom>
        </p:spPr>
        <p:txBody>
          <a:bodyPr wrap="square">
            <a:spAutoFit/>
          </a:bodyPr>
          <a:lstStyle/>
          <a:p>
            <a:pPr algn="just"/>
            <a:r>
              <a:rPr lang="es-ES" sz="1600" dirty="0" smtClean="0"/>
              <a:t>Partimos </a:t>
            </a:r>
            <a:r>
              <a:rPr lang="es-ES" sz="1600" dirty="0"/>
              <a:t>del caso particular de la lente biconvexa de la </a:t>
            </a:r>
            <a:r>
              <a:rPr lang="es-ES" sz="1600" dirty="0" smtClean="0"/>
              <a:t>imagen siguiente: </a:t>
            </a:r>
          </a:p>
          <a:p>
            <a:pPr algn="just"/>
            <a:endParaRPr lang="es-ES" sz="1600" dirty="0"/>
          </a:p>
          <a:p>
            <a:pPr algn="just"/>
            <a:endParaRPr lang="es-ES" sz="1600" dirty="0" smtClean="0"/>
          </a:p>
          <a:p>
            <a:pPr algn="just"/>
            <a:endParaRPr lang="es-ES" sz="1600" dirty="0"/>
          </a:p>
          <a:p>
            <a:pPr algn="just"/>
            <a:endParaRPr lang="es-ES" sz="1600" dirty="0" smtClean="0"/>
          </a:p>
          <a:p>
            <a:pPr algn="just"/>
            <a:endParaRPr lang="es-ES" sz="1600" dirty="0"/>
          </a:p>
          <a:p>
            <a:pPr algn="just"/>
            <a:endParaRPr lang="es-ES" sz="1600" dirty="0" smtClean="0"/>
          </a:p>
          <a:p>
            <a:pPr algn="just"/>
            <a:endParaRPr lang="es-ES" sz="1600" dirty="0"/>
          </a:p>
          <a:p>
            <a:pPr algn="just"/>
            <a:endParaRPr lang="es-ES" sz="1600" dirty="0" smtClean="0"/>
          </a:p>
          <a:p>
            <a:pPr algn="just"/>
            <a:endParaRPr lang="es-ES" sz="1600" dirty="0"/>
          </a:p>
          <a:p>
            <a:pPr algn="just"/>
            <a:endParaRPr lang="es-ES" sz="1600" dirty="0" smtClean="0"/>
          </a:p>
          <a:p>
            <a:pPr algn="just"/>
            <a:endParaRPr lang="es-ES" sz="1600" dirty="0"/>
          </a:p>
          <a:p>
            <a:pPr algn="just"/>
            <a:endParaRPr lang="es-ES" sz="1600" dirty="0" smtClean="0"/>
          </a:p>
          <a:p>
            <a:pPr algn="just"/>
            <a:endParaRPr lang="es-ES" sz="1600" dirty="0" smtClean="0"/>
          </a:p>
          <a:p>
            <a:pPr algn="just"/>
            <a:endParaRPr lang="es-ES" sz="1600" dirty="0" smtClean="0"/>
          </a:p>
          <a:p>
            <a:pPr algn="just"/>
            <a:r>
              <a:rPr lang="es-ES" sz="1600" dirty="0" smtClean="0"/>
              <a:t>De </a:t>
            </a:r>
            <a:r>
              <a:rPr lang="es-ES" sz="1600" dirty="0"/>
              <a:t>esta manera, los rayos procedentes del punto </a:t>
            </a:r>
            <a:r>
              <a:rPr lang="es-ES" sz="1600" i="1" dirty="0">
                <a:solidFill>
                  <a:srgbClr val="00B0F0"/>
                </a:solidFill>
              </a:rPr>
              <a:t>P</a:t>
            </a:r>
            <a:r>
              <a:rPr lang="es-ES" sz="1600" dirty="0"/>
              <a:t>, que se encuentra a una distancia </a:t>
            </a:r>
            <a:r>
              <a:rPr lang="es-ES" sz="1600" i="1" dirty="0">
                <a:solidFill>
                  <a:srgbClr val="00B0F0"/>
                </a:solidFill>
              </a:rPr>
              <a:t>s</a:t>
            </a:r>
            <a:r>
              <a:rPr lang="es-ES" sz="1600" dirty="0"/>
              <a:t> del origen se refractan en primer lugar en la superficie de radio </a:t>
            </a:r>
            <a:r>
              <a:rPr lang="es-ES" sz="1600" i="1" dirty="0">
                <a:solidFill>
                  <a:srgbClr val="00B0F0"/>
                </a:solidFill>
              </a:rPr>
              <a:t>R</a:t>
            </a:r>
            <a:r>
              <a:rPr lang="es-ES" sz="1600" i="1" baseline="-25000" dirty="0">
                <a:solidFill>
                  <a:srgbClr val="00B0F0"/>
                </a:solidFill>
              </a:rPr>
              <a:t>1</a:t>
            </a:r>
            <a:r>
              <a:rPr lang="es-ES" sz="1600" dirty="0"/>
              <a:t> y forman una imagen en el punto </a:t>
            </a:r>
            <a:r>
              <a:rPr lang="es-ES" sz="1600" i="1" dirty="0">
                <a:solidFill>
                  <a:srgbClr val="00B0F0"/>
                </a:solidFill>
              </a:rPr>
              <a:t>P</a:t>
            </a:r>
            <a:r>
              <a:rPr lang="es-ES" sz="1600" i="1" baseline="-25000" dirty="0">
                <a:solidFill>
                  <a:srgbClr val="00B0F0"/>
                </a:solidFill>
              </a:rPr>
              <a:t>1</a:t>
            </a:r>
            <a:r>
              <a:rPr lang="es-ES" sz="1600" dirty="0"/>
              <a:t>, a una distancia</a:t>
            </a:r>
            <a:r>
              <a:rPr lang="es-ES" sz="1600" i="1" dirty="0">
                <a:solidFill>
                  <a:srgbClr val="00B0F0"/>
                </a:solidFill>
              </a:rPr>
              <a:t> s</a:t>
            </a:r>
            <a:r>
              <a:rPr lang="es-ES" sz="1600" i="1" baseline="-25000" dirty="0">
                <a:solidFill>
                  <a:srgbClr val="00B0F0"/>
                </a:solidFill>
              </a:rPr>
              <a:t>1</a:t>
            </a:r>
            <a:r>
              <a:rPr lang="es-ES" sz="1600" i="1" dirty="0">
                <a:solidFill>
                  <a:srgbClr val="00B0F0"/>
                </a:solidFill>
              </a:rPr>
              <a:t> </a:t>
            </a:r>
            <a:r>
              <a:rPr lang="es-ES" sz="1600" dirty="0"/>
              <a:t>del origen. La ecuación fundamental del dioptrio nos da la siguiente relación:</a:t>
            </a:r>
          </a:p>
        </p:txBody>
      </p:sp>
      <p:pic>
        <p:nvPicPr>
          <p:cNvPr id="3" name="Imagen 2"/>
          <p:cNvPicPr>
            <a:picLocks noChangeAspect="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571500" y="1674550"/>
            <a:ext cx="5556250" cy="3374159"/>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3511550" y="5863222"/>
                <a:ext cx="1847685" cy="6095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𝑛</m:t>
                          </m:r>
                        </m:num>
                        <m:den>
                          <m:r>
                            <a:rPr lang="es-ES" sz="1600" i="1">
                              <a:latin typeface="Cambria Math" panose="02040503050406030204" pitchFamily="18" charset="0"/>
                            </a:rPr>
                            <m:t>𝑠</m:t>
                          </m:r>
                        </m:den>
                      </m:f>
                      <m:r>
                        <a:rPr lang="es-ES" sz="1600" i="1">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num>
                        <m:den>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𝑠</m:t>
                              </m:r>
                            </m:e>
                            <m:sub>
                              <m:r>
                                <a:rPr lang="es-ES" sz="1600" b="0" i="1" smtClean="0">
                                  <a:latin typeface="Cambria Math" panose="02040503050406030204" pitchFamily="18" charset="0"/>
                                </a:rPr>
                                <m:t>1</m:t>
                              </m:r>
                            </m:sub>
                          </m:sSub>
                        </m:den>
                      </m:f>
                      <m:r>
                        <a:rPr lang="es-ES" sz="1600" i="1">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r>
                            <a:rPr lang="es-ES" sz="1600" i="1">
                              <a:latin typeface="Cambria Math" panose="02040503050406030204" pitchFamily="18" charset="0"/>
                            </a:rPr>
                            <m:t>−</m:t>
                          </m:r>
                          <m:r>
                            <a:rPr lang="es-ES" sz="1600" i="1">
                              <a:latin typeface="Cambria Math" panose="02040503050406030204" pitchFamily="18" charset="0"/>
                            </a:rPr>
                            <m:t>𝑛</m:t>
                          </m:r>
                        </m:num>
                        <m:den>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den>
                      </m:f>
                    </m:oMath>
                  </m:oMathPara>
                </a14:m>
                <a:endParaRPr lang="es-ES" sz="1600" dirty="0"/>
              </a:p>
            </p:txBody>
          </p:sp>
        </mc:Choice>
        <mc:Fallback xmlns="">
          <p:sp>
            <p:nvSpPr>
              <p:cNvPr id="4" name="Rectángulo 3"/>
              <p:cNvSpPr>
                <a:spLocks noRot="1" noChangeAspect="1" noMove="1" noResize="1" noEditPoints="1" noAdjustHandles="1" noChangeArrowheads="1" noChangeShapeType="1" noTextEdit="1"/>
              </p:cNvSpPr>
              <p:nvPr/>
            </p:nvSpPr>
            <p:spPr>
              <a:xfrm>
                <a:off x="3511550" y="5863222"/>
                <a:ext cx="1847685" cy="609526"/>
              </a:xfrm>
              <a:prstGeom prst="rect">
                <a:avLst/>
              </a:prstGeom>
              <a:blipFill>
                <a:blip r:embed="rId3"/>
                <a:stretch>
                  <a:fillRect/>
                </a:stretch>
              </a:blipFill>
            </p:spPr>
            <p:txBody>
              <a:bodyPr/>
              <a:lstStyle/>
              <a:p>
                <a:r>
                  <a:rPr lang="es-ES">
                    <a:noFill/>
                  </a:rPr>
                  <a:t> </a:t>
                </a:r>
              </a:p>
            </p:txBody>
          </p:sp>
        </mc:Fallback>
      </mc:AlternateContent>
      <p:sp>
        <p:nvSpPr>
          <p:cNvPr id="7" name="Rectángulo 6"/>
          <p:cNvSpPr/>
          <p:nvPr/>
        </p:nvSpPr>
        <p:spPr>
          <a:xfrm>
            <a:off x="6464300" y="3361629"/>
            <a:ext cx="2286000" cy="1815882"/>
          </a:xfrm>
          <a:prstGeom prst="rect">
            <a:avLst/>
          </a:prstGeom>
        </p:spPr>
        <p:txBody>
          <a:bodyPr wrap="square">
            <a:spAutoFit/>
          </a:bodyPr>
          <a:lstStyle/>
          <a:p>
            <a:pPr algn="just"/>
            <a:r>
              <a:rPr lang="es-ES" sz="1600" dirty="0"/>
              <a:t>Al ser una </a:t>
            </a:r>
            <a:r>
              <a:rPr lang="es-ES" sz="1600" i="1" dirty="0">
                <a:solidFill>
                  <a:srgbClr val="00B0F0"/>
                </a:solidFill>
              </a:rPr>
              <a:t>lente delgada</a:t>
            </a:r>
            <a:r>
              <a:rPr lang="es-ES" sz="1600" dirty="0"/>
              <a:t>, podemos </a:t>
            </a:r>
            <a:r>
              <a:rPr lang="es-ES" sz="1600" i="1" dirty="0">
                <a:solidFill>
                  <a:srgbClr val="00B0F0"/>
                </a:solidFill>
              </a:rPr>
              <a:t>despreciar el grosor </a:t>
            </a:r>
            <a:r>
              <a:rPr lang="es-ES" sz="1600" dirty="0"/>
              <a:t>de la misma y situar el origen del sistema óptico en el centro de la propia lente. </a:t>
            </a:r>
          </a:p>
        </p:txBody>
      </p:sp>
    </p:spTree>
    <p:extLst>
      <p:ext uri="{BB962C8B-B14F-4D97-AF65-F5344CB8AC3E}">
        <p14:creationId xmlns:p14="http://schemas.microsoft.com/office/powerpoint/2010/main" val="844150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8.2. Ecuación fundamental</a:t>
            </a:r>
            <a:endParaRPr lang="es-ES" b="1" dirty="0">
              <a:solidFill>
                <a:srgbClr val="002060"/>
              </a:solidFill>
            </a:endParaRPr>
          </a:p>
        </p:txBody>
      </p:sp>
      <p:sp>
        <p:nvSpPr>
          <p:cNvPr id="6" name="Rectángulo 5"/>
          <p:cNvSpPr/>
          <p:nvPr/>
        </p:nvSpPr>
        <p:spPr>
          <a:xfrm>
            <a:off x="355600" y="1430707"/>
            <a:ext cx="8559800" cy="1077218"/>
          </a:xfrm>
          <a:prstGeom prst="rect">
            <a:avLst/>
          </a:prstGeom>
        </p:spPr>
        <p:txBody>
          <a:bodyPr wrap="square">
            <a:spAutoFit/>
          </a:bodyPr>
          <a:lstStyle/>
          <a:p>
            <a:pPr algn="just"/>
            <a:r>
              <a:rPr lang="es-ES" sz="1600" dirty="0"/>
              <a:t>Siguiendo su camino en el interior de la lente, los rayos alcanzan el dioptrio de radio </a:t>
            </a:r>
            <a:r>
              <a:rPr lang="es-ES" sz="1600" i="1" dirty="0">
                <a:solidFill>
                  <a:srgbClr val="00B0F0"/>
                </a:solidFill>
              </a:rPr>
              <a:t>R</a:t>
            </a:r>
            <a:r>
              <a:rPr lang="es-ES" sz="1600" i="1" baseline="-25000" dirty="0">
                <a:solidFill>
                  <a:srgbClr val="00B0F0"/>
                </a:solidFill>
              </a:rPr>
              <a:t>2</a:t>
            </a:r>
            <a:r>
              <a:rPr lang="es-ES" sz="1600" dirty="0"/>
              <a:t>. Para este, los rayos parecen provenir de </a:t>
            </a:r>
            <a:r>
              <a:rPr lang="es-ES" sz="1600" i="1" dirty="0">
                <a:solidFill>
                  <a:srgbClr val="00B0F0"/>
                </a:solidFill>
              </a:rPr>
              <a:t>P</a:t>
            </a:r>
            <a:r>
              <a:rPr lang="es-ES" sz="1600" i="1" baseline="-25000" dirty="0">
                <a:solidFill>
                  <a:srgbClr val="00B0F0"/>
                </a:solidFill>
              </a:rPr>
              <a:t>1</a:t>
            </a:r>
            <a:r>
              <a:rPr lang="es-ES" sz="1600" dirty="0"/>
              <a:t>, que actúa esta vez como objeto. Así pues, tras refractarse, forman la imagen de </a:t>
            </a:r>
            <a:r>
              <a:rPr lang="es-ES" sz="1600" i="1" dirty="0">
                <a:solidFill>
                  <a:srgbClr val="00B0F0"/>
                </a:solidFill>
              </a:rPr>
              <a:t>P</a:t>
            </a:r>
            <a:r>
              <a:rPr lang="es-ES" sz="1600" i="1" baseline="-25000" dirty="0">
                <a:solidFill>
                  <a:srgbClr val="00B0F0"/>
                </a:solidFill>
              </a:rPr>
              <a:t>1</a:t>
            </a:r>
            <a:r>
              <a:rPr lang="es-ES" sz="1600" dirty="0"/>
              <a:t> en el punto </a:t>
            </a:r>
            <a:r>
              <a:rPr lang="es-ES" sz="1600" i="1" dirty="0">
                <a:solidFill>
                  <a:srgbClr val="00B0F0"/>
                </a:solidFill>
              </a:rPr>
              <a:t>P'</a:t>
            </a:r>
            <a:r>
              <a:rPr lang="es-ES" sz="1600" dirty="0"/>
              <a:t>, a una distancia </a:t>
            </a:r>
            <a:r>
              <a:rPr lang="es-ES" sz="1600" i="1" dirty="0">
                <a:solidFill>
                  <a:srgbClr val="00B0F0"/>
                </a:solidFill>
              </a:rPr>
              <a:t>s' </a:t>
            </a:r>
            <a:r>
              <a:rPr lang="es-ES" sz="1600" dirty="0"/>
              <a:t>del origen. La ecuación fundamental arroja, en este caso, la siguiente igualdad:</a:t>
            </a:r>
          </a:p>
        </p:txBody>
      </p:sp>
      <mc:AlternateContent xmlns:mc="http://schemas.openxmlformats.org/markup-compatibility/2006" xmlns:a14="http://schemas.microsoft.com/office/drawing/2010/main">
        <mc:Choice Requires="a14">
          <p:sp>
            <p:nvSpPr>
              <p:cNvPr id="9" name="Rectángulo 8"/>
              <p:cNvSpPr/>
              <p:nvPr/>
            </p:nvSpPr>
            <p:spPr>
              <a:xfrm>
                <a:off x="3524250" y="2507925"/>
                <a:ext cx="1803571" cy="613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num>
                        <m:den>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𝑠</m:t>
                              </m:r>
                            </m:e>
                            <m:sub>
                              <m:r>
                                <a:rPr lang="es-ES" sz="1600" b="0" i="1" smtClean="0">
                                  <a:latin typeface="Cambria Math" panose="02040503050406030204" pitchFamily="18" charset="0"/>
                                </a:rPr>
                                <m:t>1</m:t>
                              </m:r>
                            </m:sub>
                          </m:sSub>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b="0" i="1" smtClean="0">
                              <a:latin typeface="Cambria Math" panose="02040503050406030204" pitchFamily="18" charset="0"/>
                            </a:rPr>
                            <m:t>𝑛</m:t>
                          </m:r>
                        </m:num>
                        <m:den>
                          <m:r>
                            <a:rPr lang="es-ES" sz="1600" i="1">
                              <a:latin typeface="Cambria Math" panose="02040503050406030204" pitchFamily="18" charset="0"/>
                            </a:rPr>
                            <m:t>𝑠</m:t>
                          </m:r>
                          <m:r>
                            <a:rPr lang="es-ES" sz="1600" b="0" i="1" smtClean="0">
                              <a:latin typeface="Cambria Math" panose="02040503050406030204" pitchFamily="18" charset="0"/>
                            </a:rPr>
                            <m:t>′</m:t>
                          </m:r>
                        </m:den>
                      </m:f>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b="0" i="1" smtClean="0">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𝑛</m:t>
                          </m:r>
                          <m:r>
                            <a:rPr lang="es-ES" sz="1600" b="0" i="1" smtClean="0">
                              <a:latin typeface="Cambria Math" panose="02040503050406030204" pitchFamily="18" charset="0"/>
                            </a:rPr>
                            <m:t>′</m:t>
                          </m:r>
                        </m:num>
                        <m:den>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oMath>
                  </m:oMathPara>
                </a14:m>
                <a:endParaRPr lang="es-ES" sz="1600" dirty="0"/>
              </a:p>
            </p:txBody>
          </p:sp>
        </mc:Choice>
        <mc:Fallback xmlns="">
          <p:sp>
            <p:nvSpPr>
              <p:cNvPr id="9" name="Rectángulo 8"/>
              <p:cNvSpPr>
                <a:spLocks noRot="1" noChangeAspect="1" noMove="1" noResize="1" noEditPoints="1" noAdjustHandles="1" noChangeArrowheads="1" noChangeShapeType="1" noTextEdit="1"/>
              </p:cNvSpPr>
              <p:nvPr/>
            </p:nvSpPr>
            <p:spPr>
              <a:xfrm>
                <a:off x="3524250" y="2507925"/>
                <a:ext cx="1803571" cy="613951"/>
              </a:xfrm>
              <a:prstGeom prst="rect">
                <a:avLst/>
              </a:prstGeom>
              <a:blipFill>
                <a:blip r:embed="rId2"/>
                <a:stretch>
                  <a:fillRect/>
                </a:stretch>
              </a:blipFill>
            </p:spPr>
            <p:txBody>
              <a:bodyPr/>
              <a:lstStyle/>
              <a:p>
                <a:r>
                  <a:rPr lang="es-ES">
                    <a:noFill/>
                  </a:rPr>
                  <a:t> </a:t>
                </a:r>
              </a:p>
            </p:txBody>
          </p:sp>
        </mc:Fallback>
      </mc:AlternateContent>
      <p:sp>
        <p:nvSpPr>
          <p:cNvPr id="5" name="Rectángulo 4"/>
          <p:cNvSpPr/>
          <p:nvPr/>
        </p:nvSpPr>
        <p:spPr>
          <a:xfrm>
            <a:off x="355600" y="3212264"/>
            <a:ext cx="8559800" cy="338554"/>
          </a:xfrm>
          <a:prstGeom prst="rect">
            <a:avLst/>
          </a:prstGeom>
        </p:spPr>
        <p:txBody>
          <a:bodyPr wrap="square">
            <a:spAutoFit/>
          </a:bodyPr>
          <a:lstStyle/>
          <a:p>
            <a:pPr algn="just"/>
            <a:r>
              <a:rPr lang="es-ES" sz="1600" dirty="0"/>
              <a:t>Sumando las dos ecuaciones anteriores, llegamos a la fórmula de las lentes delgadas:</a:t>
            </a:r>
          </a:p>
        </p:txBody>
      </p:sp>
      <mc:AlternateContent xmlns:mc="http://schemas.openxmlformats.org/markup-compatibility/2006" xmlns:a14="http://schemas.microsoft.com/office/drawing/2010/main">
        <mc:Choice Requires="a14">
          <p:sp>
            <p:nvSpPr>
              <p:cNvPr id="10" name="Rectángulo 9"/>
              <p:cNvSpPr/>
              <p:nvPr/>
            </p:nvSpPr>
            <p:spPr>
              <a:xfrm>
                <a:off x="568696" y="3641206"/>
                <a:ext cx="751103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𝑛</m:t>
                              </m:r>
                            </m:num>
                            <m:den>
                              <m:r>
                                <a:rPr lang="es-ES" sz="1600" i="1">
                                  <a:latin typeface="Cambria Math" panose="02040503050406030204" pitchFamily="18" charset="0"/>
                                </a:rPr>
                                <m:t>𝑠</m:t>
                              </m:r>
                            </m:den>
                          </m:f>
                          <m:r>
                            <a:rPr lang="es-ES" sz="1600" i="1">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num>
                            <m:den>
                              <m:sSub>
                                <m:sSubPr>
                                  <m:ctrlPr>
                                    <a:rPr lang="es-ES" sz="1600" i="1">
                                      <a:latin typeface="Cambria Math" panose="02040503050406030204" pitchFamily="18" charset="0"/>
                                    </a:rPr>
                                  </m:ctrlPr>
                                </m:sSubPr>
                                <m:e>
                                  <m:r>
                                    <a:rPr lang="es-ES" sz="1600" i="1">
                                      <a:latin typeface="Cambria Math" panose="02040503050406030204" pitchFamily="18" charset="0"/>
                                    </a:rPr>
                                    <m:t>𝑠</m:t>
                                  </m:r>
                                </m:e>
                                <m:sub>
                                  <m:r>
                                    <a:rPr lang="es-ES" sz="1600" i="1">
                                      <a:latin typeface="Cambria Math" panose="02040503050406030204" pitchFamily="18" charset="0"/>
                                    </a:rPr>
                                    <m:t>1</m:t>
                                  </m:r>
                                </m:sub>
                              </m:sSub>
                            </m:den>
                          </m:f>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i="1">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num>
                            <m:den>
                              <m:sSub>
                                <m:sSubPr>
                                  <m:ctrlPr>
                                    <a:rPr lang="es-ES" sz="1600" i="1">
                                      <a:latin typeface="Cambria Math" panose="02040503050406030204" pitchFamily="18" charset="0"/>
                                    </a:rPr>
                                  </m:ctrlPr>
                                </m:sSubPr>
                                <m:e>
                                  <m:r>
                                    <a:rPr lang="es-ES" sz="1600" i="1">
                                      <a:latin typeface="Cambria Math" panose="02040503050406030204" pitchFamily="18" charset="0"/>
                                    </a:rPr>
                                    <m:t>𝑠</m:t>
                                  </m:r>
                                </m:e>
                                <m:sub>
                                  <m:r>
                                    <a:rPr lang="es-ES" sz="1600" i="1">
                                      <a:latin typeface="Cambria Math" panose="02040503050406030204" pitchFamily="18" charset="0"/>
                                    </a:rPr>
                                    <m:t>1</m:t>
                                  </m:r>
                                </m:sub>
                              </m:sSub>
                            </m:den>
                          </m:f>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𝑛</m:t>
                              </m:r>
                            </m:num>
                            <m:den>
                              <m:r>
                                <a:rPr lang="es-ES" sz="1600" i="1">
                                  <a:latin typeface="Cambria Math" panose="02040503050406030204" pitchFamily="18" charset="0"/>
                                </a:rPr>
                                <m:t>𝑠</m:t>
                              </m:r>
                              <m:r>
                                <a:rPr lang="es-ES" sz="1600" i="1">
                                  <a:latin typeface="Cambria Math" panose="02040503050406030204" pitchFamily="18" charset="0"/>
                                </a:rPr>
                                <m:t>′</m:t>
                              </m:r>
                            </m:den>
                          </m:f>
                        </m:e>
                      </m:d>
                      <m:r>
                        <a:rPr lang="es-ES" sz="1600" i="1">
                          <a:latin typeface="Cambria Math" panose="02040503050406030204" pitchFamily="18" charset="0"/>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𝑛</m:t>
                              </m:r>
                            </m:e>
                            <m:sup>
                              <m:r>
                                <a:rPr lang="es-ES" sz="1600" i="1">
                                  <a:latin typeface="Cambria Math" panose="02040503050406030204" pitchFamily="18" charset="0"/>
                                </a:rPr>
                                <m:t>′</m:t>
                              </m:r>
                            </m:sup>
                          </m:sSup>
                          <m:r>
                            <a:rPr lang="es-ES" sz="1600" i="1">
                              <a:latin typeface="Cambria Math" panose="02040503050406030204" pitchFamily="18" charset="0"/>
                            </a:rPr>
                            <m:t>−</m:t>
                          </m:r>
                          <m:r>
                            <a:rPr lang="es-ES" sz="1600" i="1">
                              <a:latin typeface="Cambria Math" panose="02040503050406030204" pitchFamily="18" charset="0"/>
                            </a:rPr>
                            <m:t>𝑛</m:t>
                          </m:r>
                        </m:num>
                        <m:den>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𝑛</m:t>
                          </m:r>
                          <m:r>
                            <a:rPr lang="es-ES" sz="1600" i="1">
                              <a:latin typeface="Cambria Math" panose="02040503050406030204" pitchFamily="18" charset="0"/>
                            </a:rPr>
                            <m:t>′</m:t>
                          </m:r>
                        </m:num>
                        <m:den>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𝒏</m:t>
                          </m:r>
                        </m:num>
                        <m:den>
                          <m:r>
                            <a:rPr lang="es-ES" sz="1600" b="1" i="1" smtClean="0">
                              <a:latin typeface="Cambria Math" panose="02040503050406030204" pitchFamily="18" charset="0"/>
                              <a:ea typeface="Cambria Math" panose="02040503050406030204" pitchFamily="18" charset="0"/>
                            </a:rPr>
                            <m:t>𝒔</m:t>
                          </m:r>
                        </m:den>
                      </m:f>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𝒏</m:t>
                          </m:r>
                        </m:num>
                        <m:den>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𝒔</m:t>
                              </m:r>
                            </m:e>
                            <m:sup>
                              <m:r>
                                <a:rPr lang="es-ES" sz="1600" b="1" i="1" smtClean="0">
                                  <a:latin typeface="Cambria Math" panose="02040503050406030204" pitchFamily="18" charset="0"/>
                                  <a:ea typeface="Cambria Math" panose="02040503050406030204" pitchFamily="18" charset="0"/>
                                </a:rPr>
                                <m:t>′</m:t>
                              </m:r>
                            </m:sup>
                          </m:sSup>
                        </m:den>
                      </m:f>
                      <m:r>
                        <a:rPr lang="es-ES" sz="1600" b="1" i="1" smtClean="0">
                          <a:latin typeface="Cambria Math" panose="02040503050406030204" pitchFamily="18" charset="0"/>
                          <a:ea typeface="Cambria Math" panose="02040503050406030204" pitchFamily="18" charset="0"/>
                        </a:rPr>
                        <m:t>=</m:t>
                      </m:r>
                      <m:d>
                        <m:dPr>
                          <m:ctrlPr>
                            <a:rPr lang="es-ES" sz="1600" b="1" i="1" smtClean="0">
                              <a:latin typeface="Cambria Math" panose="02040503050406030204" pitchFamily="18" charset="0"/>
                              <a:ea typeface="Cambria Math" panose="02040503050406030204" pitchFamily="18" charset="0"/>
                            </a:rPr>
                          </m:ctrlPr>
                        </m:dPr>
                        <m:e>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𝒏</m:t>
                              </m:r>
                            </m:e>
                            <m:sup>
                              <m:r>
                                <a:rPr lang="es-ES" sz="1600" b="1" i="1" smtClean="0">
                                  <a:latin typeface="Cambria Math" panose="02040503050406030204" pitchFamily="18" charset="0"/>
                                  <a:ea typeface="Cambria Math" panose="02040503050406030204" pitchFamily="18" charset="0"/>
                                </a:rPr>
                                <m:t>′</m:t>
                              </m:r>
                            </m:sup>
                          </m:s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𝒏</m:t>
                          </m:r>
                        </m:e>
                      </m:d>
                      <m:d>
                        <m:dPr>
                          <m:ctrlPr>
                            <a:rPr lang="es-ES" sz="1600" b="1" i="1" smtClean="0">
                              <a:latin typeface="Cambria Math" panose="02040503050406030204" pitchFamily="18" charset="0"/>
                              <a:ea typeface="Cambria Math" panose="02040503050406030204" pitchFamily="18" charset="0"/>
                            </a:rPr>
                          </m:ctrlPr>
                        </m:dPr>
                        <m:e>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𝟏</m:t>
                              </m:r>
                            </m:num>
                            <m:den>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𝑹</m:t>
                                  </m:r>
                                </m:e>
                                <m:sub>
                                  <m:r>
                                    <a:rPr lang="es-ES" sz="1600" b="1" i="1" smtClean="0">
                                      <a:latin typeface="Cambria Math" panose="02040503050406030204" pitchFamily="18" charset="0"/>
                                      <a:ea typeface="Cambria Math" panose="02040503050406030204" pitchFamily="18" charset="0"/>
                                    </a:rPr>
                                    <m:t>𝟏</m:t>
                                  </m:r>
                                </m:sub>
                              </m:sSub>
                            </m:den>
                          </m:f>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𝟏</m:t>
                              </m:r>
                            </m:num>
                            <m:den>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𝑹</m:t>
                                  </m:r>
                                </m:e>
                                <m:sub>
                                  <m:r>
                                    <a:rPr lang="es-ES" sz="1600" b="1" i="1" smtClean="0">
                                      <a:latin typeface="Cambria Math" panose="02040503050406030204" pitchFamily="18" charset="0"/>
                                      <a:ea typeface="Cambria Math" panose="02040503050406030204" pitchFamily="18" charset="0"/>
                                    </a:rPr>
                                    <m:t>𝟐</m:t>
                                  </m:r>
                                </m:sub>
                              </m:sSub>
                            </m:den>
                          </m:f>
                        </m:e>
                      </m:d>
                    </m:oMath>
                  </m:oMathPara>
                </a14:m>
                <a:endParaRPr lang="es-ES" sz="1600" b="1" dirty="0"/>
              </a:p>
            </p:txBody>
          </p:sp>
        </mc:Choice>
        <mc:Fallback xmlns="">
          <p:sp>
            <p:nvSpPr>
              <p:cNvPr id="10" name="Rectángulo 9"/>
              <p:cNvSpPr>
                <a:spLocks noRot="1" noChangeAspect="1" noMove="1" noResize="1" noEditPoints="1" noAdjustHandles="1" noChangeArrowheads="1" noChangeShapeType="1" noTextEdit="1"/>
              </p:cNvSpPr>
              <p:nvPr/>
            </p:nvSpPr>
            <p:spPr>
              <a:xfrm>
                <a:off x="568696" y="3641206"/>
                <a:ext cx="7511031" cy="645561"/>
              </a:xfrm>
              <a:prstGeom prst="rect">
                <a:avLst/>
              </a:prstGeom>
              <a:blipFill>
                <a:blip r:embed="rId3"/>
                <a:stretch>
                  <a:fillRect/>
                </a:stretch>
              </a:blipFill>
            </p:spPr>
            <p:txBody>
              <a:bodyPr/>
              <a:lstStyle/>
              <a:p>
                <a:r>
                  <a:rPr lang="es-ES">
                    <a:noFill/>
                  </a:rPr>
                  <a:t> </a:t>
                </a:r>
              </a:p>
            </p:txBody>
          </p:sp>
        </mc:Fallback>
      </mc:AlternateContent>
      <p:sp>
        <p:nvSpPr>
          <p:cNvPr id="7" name="Rectángulo 6"/>
          <p:cNvSpPr/>
          <p:nvPr/>
        </p:nvSpPr>
        <p:spPr>
          <a:xfrm>
            <a:off x="355600" y="4476234"/>
            <a:ext cx="3744936" cy="338554"/>
          </a:xfrm>
          <a:prstGeom prst="rect">
            <a:avLst/>
          </a:prstGeom>
        </p:spPr>
        <p:txBody>
          <a:bodyPr wrap="none">
            <a:spAutoFit/>
          </a:bodyPr>
          <a:lstStyle/>
          <a:p>
            <a:r>
              <a:rPr lang="es-ES" sz="1600" dirty="0" smtClean="0"/>
              <a:t>Si </a:t>
            </a:r>
            <a:r>
              <a:rPr lang="es-ES" sz="1600" dirty="0"/>
              <a:t>la lente se encuentra en </a:t>
            </a:r>
            <a:r>
              <a:rPr lang="es-ES" sz="1600" i="1" dirty="0">
                <a:solidFill>
                  <a:srgbClr val="00B0F0"/>
                </a:solidFill>
              </a:rPr>
              <a:t>aire </a:t>
            </a:r>
            <a:r>
              <a:rPr lang="es-ES" sz="1600" i="1" dirty="0" smtClean="0">
                <a:solidFill>
                  <a:srgbClr val="00B0F0"/>
                </a:solidFill>
              </a:rPr>
              <a:t>(n </a:t>
            </a:r>
            <a:r>
              <a:rPr lang="es-ES" sz="1600" i="1" dirty="0">
                <a:solidFill>
                  <a:srgbClr val="00B0F0"/>
                </a:solidFill>
              </a:rPr>
              <a:t>= </a:t>
            </a:r>
            <a:r>
              <a:rPr lang="es-ES" sz="1600" i="1" dirty="0" smtClean="0">
                <a:solidFill>
                  <a:srgbClr val="00B0F0"/>
                </a:solidFill>
              </a:rPr>
              <a:t>1)</a:t>
            </a:r>
            <a:r>
              <a:rPr lang="es-ES" sz="1600" dirty="0" smtClean="0"/>
              <a:t>: </a:t>
            </a:r>
            <a:endParaRPr lang="es-ES" sz="1600" dirty="0"/>
          </a:p>
        </p:txBody>
      </p:sp>
      <mc:AlternateContent xmlns:mc="http://schemas.openxmlformats.org/markup-compatibility/2006" xmlns:a14="http://schemas.microsoft.com/office/drawing/2010/main">
        <mc:Choice Requires="a14">
          <p:sp>
            <p:nvSpPr>
              <p:cNvPr id="11" name="Rectángulo 10"/>
              <p:cNvSpPr/>
              <p:nvPr/>
            </p:nvSpPr>
            <p:spPr>
              <a:xfrm>
                <a:off x="2746381" y="4889402"/>
                <a:ext cx="2955937"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ea typeface="Cambria Math" panose="02040503050406030204" pitchFamily="18" charset="0"/>
                        </a:rPr>
                        <m:t>−</m:t>
                      </m:r>
                      <m:f>
                        <m:fPr>
                          <m:ctrlPr>
                            <a:rPr lang="es-ES" sz="1600" b="1" i="1">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𝟏</m:t>
                          </m:r>
                        </m:num>
                        <m:den>
                          <m:r>
                            <a:rPr lang="es-ES" sz="1600" b="1" i="1">
                              <a:latin typeface="Cambria Math" panose="02040503050406030204" pitchFamily="18" charset="0"/>
                              <a:ea typeface="Cambria Math" panose="02040503050406030204" pitchFamily="18" charset="0"/>
                            </a:rPr>
                            <m:t>𝒔</m:t>
                          </m:r>
                        </m:den>
                      </m:f>
                      <m:r>
                        <a:rPr lang="es-ES" sz="1600" b="1" i="1">
                          <a:latin typeface="Cambria Math" panose="02040503050406030204" pitchFamily="18" charset="0"/>
                          <a:ea typeface="Cambria Math" panose="02040503050406030204" pitchFamily="18" charset="0"/>
                        </a:rPr>
                        <m:t>+</m:t>
                      </m:r>
                      <m:f>
                        <m:fPr>
                          <m:ctrlPr>
                            <a:rPr lang="es-ES" sz="1600" b="1" i="1">
                              <a:latin typeface="Cambria Math" panose="02040503050406030204" pitchFamily="18" charset="0"/>
                              <a:ea typeface="Cambria Math" panose="02040503050406030204" pitchFamily="18" charset="0"/>
                            </a:rPr>
                          </m:ctrlPr>
                        </m:fPr>
                        <m:num>
                          <m:r>
                            <a:rPr lang="es-ES" sz="1600" b="1" i="1" smtClean="0">
                              <a:latin typeface="Cambria Math" panose="02040503050406030204" pitchFamily="18" charset="0"/>
                              <a:ea typeface="Cambria Math" panose="02040503050406030204" pitchFamily="18" charset="0"/>
                            </a:rPr>
                            <m:t>𝟏</m:t>
                          </m:r>
                        </m:num>
                        <m:den>
                          <m:sSup>
                            <m:sSupPr>
                              <m:ctrlPr>
                                <a:rPr lang="es-ES" sz="1600" b="1" i="1">
                                  <a:latin typeface="Cambria Math" panose="02040503050406030204" pitchFamily="18" charset="0"/>
                                  <a:ea typeface="Cambria Math" panose="02040503050406030204" pitchFamily="18" charset="0"/>
                                </a:rPr>
                              </m:ctrlPr>
                            </m:sSupPr>
                            <m:e>
                              <m:r>
                                <a:rPr lang="es-ES" sz="1600" b="1" i="1">
                                  <a:latin typeface="Cambria Math" panose="02040503050406030204" pitchFamily="18" charset="0"/>
                                  <a:ea typeface="Cambria Math" panose="02040503050406030204" pitchFamily="18" charset="0"/>
                                </a:rPr>
                                <m:t>𝒔</m:t>
                              </m:r>
                            </m:e>
                            <m:sup>
                              <m:r>
                                <a:rPr lang="es-ES" sz="1600" b="1" i="1">
                                  <a:latin typeface="Cambria Math" panose="02040503050406030204" pitchFamily="18" charset="0"/>
                                  <a:ea typeface="Cambria Math" panose="02040503050406030204" pitchFamily="18" charset="0"/>
                                </a:rPr>
                                <m:t>′</m:t>
                              </m:r>
                            </m:sup>
                          </m:sSup>
                        </m:den>
                      </m:f>
                      <m:r>
                        <a:rPr lang="es-ES" sz="1600" b="1" i="1">
                          <a:latin typeface="Cambria Math" panose="02040503050406030204" pitchFamily="18" charset="0"/>
                          <a:ea typeface="Cambria Math" panose="02040503050406030204" pitchFamily="18" charset="0"/>
                        </a:rPr>
                        <m:t>=</m:t>
                      </m:r>
                      <m:d>
                        <m:dPr>
                          <m:ctrlPr>
                            <a:rPr lang="es-ES" sz="1600" b="1" i="1">
                              <a:latin typeface="Cambria Math" panose="02040503050406030204" pitchFamily="18" charset="0"/>
                              <a:ea typeface="Cambria Math" panose="02040503050406030204" pitchFamily="18" charset="0"/>
                            </a:rPr>
                          </m:ctrlPr>
                        </m:dPr>
                        <m:e>
                          <m:sSup>
                            <m:sSupPr>
                              <m:ctrlPr>
                                <a:rPr lang="es-ES" sz="1600" b="1" i="1">
                                  <a:latin typeface="Cambria Math" panose="02040503050406030204" pitchFamily="18" charset="0"/>
                                  <a:ea typeface="Cambria Math" panose="02040503050406030204" pitchFamily="18" charset="0"/>
                                </a:rPr>
                              </m:ctrlPr>
                            </m:sSupPr>
                            <m:e>
                              <m:r>
                                <a:rPr lang="es-ES" sz="1600" b="1" i="1">
                                  <a:latin typeface="Cambria Math" panose="02040503050406030204" pitchFamily="18" charset="0"/>
                                  <a:ea typeface="Cambria Math" panose="02040503050406030204" pitchFamily="18" charset="0"/>
                                </a:rPr>
                                <m:t>𝒏</m:t>
                              </m:r>
                            </m:e>
                            <m:sup>
                              <m:r>
                                <a:rPr lang="es-ES" sz="1600" b="1" i="1">
                                  <a:latin typeface="Cambria Math" panose="02040503050406030204" pitchFamily="18" charset="0"/>
                                  <a:ea typeface="Cambria Math" panose="02040503050406030204" pitchFamily="18" charset="0"/>
                                </a:rPr>
                                <m:t>′</m:t>
                              </m:r>
                            </m:sup>
                          </m:sSup>
                          <m:r>
                            <a:rPr lang="es-ES" sz="1600" b="1" i="1">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𝟏</m:t>
                          </m:r>
                        </m:e>
                      </m:d>
                      <m:d>
                        <m:dPr>
                          <m:ctrlPr>
                            <a:rPr lang="es-ES" sz="1600" b="1" i="1">
                              <a:latin typeface="Cambria Math" panose="02040503050406030204" pitchFamily="18" charset="0"/>
                              <a:ea typeface="Cambria Math" panose="02040503050406030204" pitchFamily="18" charset="0"/>
                            </a:rPr>
                          </m:ctrlPr>
                        </m:dPr>
                        <m:e>
                          <m:f>
                            <m:fPr>
                              <m:ctrlPr>
                                <a:rPr lang="es-ES" sz="1600" b="1" i="1">
                                  <a:latin typeface="Cambria Math" panose="02040503050406030204" pitchFamily="18" charset="0"/>
                                  <a:ea typeface="Cambria Math" panose="02040503050406030204" pitchFamily="18" charset="0"/>
                                </a:rPr>
                              </m:ctrlPr>
                            </m:fPr>
                            <m:num>
                              <m:r>
                                <a:rPr lang="es-ES" sz="1600" b="1" i="1">
                                  <a:latin typeface="Cambria Math" panose="02040503050406030204" pitchFamily="18" charset="0"/>
                                  <a:ea typeface="Cambria Math" panose="02040503050406030204" pitchFamily="18" charset="0"/>
                                </a:rPr>
                                <m:t>𝟏</m:t>
                              </m:r>
                            </m:num>
                            <m:den>
                              <m:sSub>
                                <m:sSubPr>
                                  <m:ctrlPr>
                                    <a:rPr lang="es-ES" sz="1600" b="1" i="1">
                                      <a:latin typeface="Cambria Math" panose="02040503050406030204" pitchFamily="18" charset="0"/>
                                      <a:ea typeface="Cambria Math" panose="02040503050406030204" pitchFamily="18" charset="0"/>
                                    </a:rPr>
                                  </m:ctrlPr>
                                </m:sSubPr>
                                <m:e>
                                  <m:r>
                                    <a:rPr lang="es-ES" sz="1600" b="1" i="1">
                                      <a:latin typeface="Cambria Math" panose="02040503050406030204" pitchFamily="18" charset="0"/>
                                      <a:ea typeface="Cambria Math" panose="02040503050406030204" pitchFamily="18" charset="0"/>
                                    </a:rPr>
                                    <m:t>𝑹</m:t>
                                  </m:r>
                                </m:e>
                                <m:sub>
                                  <m:r>
                                    <a:rPr lang="es-ES" sz="1600" b="1" i="1">
                                      <a:latin typeface="Cambria Math" panose="02040503050406030204" pitchFamily="18" charset="0"/>
                                      <a:ea typeface="Cambria Math" panose="02040503050406030204" pitchFamily="18" charset="0"/>
                                    </a:rPr>
                                    <m:t>𝟏</m:t>
                                  </m:r>
                                </m:sub>
                              </m:sSub>
                            </m:den>
                          </m:f>
                          <m:r>
                            <a:rPr lang="es-ES" sz="1600" b="1" i="1">
                              <a:latin typeface="Cambria Math" panose="02040503050406030204" pitchFamily="18" charset="0"/>
                              <a:ea typeface="Cambria Math" panose="02040503050406030204" pitchFamily="18" charset="0"/>
                            </a:rPr>
                            <m:t>−</m:t>
                          </m:r>
                          <m:f>
                            <m:fPr>
                              <m:ctrlPr>
                                <a:rPr lang="es-ES" sz="1600" b="1" i="1">
                                  <a:latin typeface="Cambria Math" panose="02040503050406030204" pitchFamily="18" charset="0"/>
                                  <a:ea typeface="Cambria Math" panose="02040503050406030204" pitchFamily="18" charset="0"/>
                                </a:rPr>
                              </m:ctrlPr>
                            </m:fPr>
                            <m:num>
                              <m:r>
                                <a:rPr lang="es-ES" sz="1600" b="1" i="1">
                                  <a:latin typeface="Cambria Math" panose="02040503050406030204" pitchFamily="18" charset="0"/>
                                  <a:ea typeface="Cambria Math" panose="02040503050406030204" pitchFamily="18" charset="0"/>
                                </a:rPr>
                                <m:t>𝟏</m:t>
                              </m:r>
                            </m:num>
                            <m:den>
                              <m:sSub>
                                <m:sSubPr>
                                  <m:ctrlPr>
                                    <a:rPr lang="es-ES" sz="1600" b="1" i="1">
                                      <a:latin typeface="Cambria Math" panose="02040503050406030204" pitchFamily="18" charset="0"/>
                                      <a:ea typeface="Cambria Math" panose="02040503050406030204" pitchFamily="18" charset="0"/>
                                    </a:rPr>
                                  </m:ctrlPr>
                                </m:sSubPr>
                                <m:e>
                                  <m:r>
                                    <a:rPr lang="es-ES" sz="1600" b="1" i="1">
                                      <a:latin typeface="Cambria Math" panose="02040503050406030204" pitchFamily="18" charset="0"/>
                                      <a:ea typeface="Cambria Math" panose="02040503050406030204" pitchFamily="18" charset="0"/>
                                    </a:rPr>
                                    <m:t>𝑹</m:t>
                                  </m:r>
                                </m:e>
                                <m:sub>
                                  <m:r>
                                    <a:rPr lang="es-ES" sz="1600" b="1" i="1">
                                      <a:latin typeface="Cambria Math" panose="02040503050406030204" pitchFamily="18" charset="0"/>
                                      <a:ea typeface="Cambria Math" panose="02040503050406030204" pitchFamily="18" charset="0"/>
                                    </a:rPr>
                                    <m:t>𝟐</m:t>
                                  </m:r>
                                </m:sub>
                              </m:sSub>
                            </m:den>
                          </m:f>
                        </m:e>
                      </m:d>
                    </m:oMath>
                  </m:oMathPara>
                </a14:m>
                <a:endParaRPr lang="es-ES" sz="1600" dirty="0"/>
              </a:p>
            </p:txBody>
          </p:sp>
        </mc:Choice>
        <mc:Fallback xmlns="">
          <p:sp>
            <p:nvSpPr>
              <p:cNvPr id="11" name="Rectángulo 10"/>
              <p:cNvSpPr>
                <a:spLocks noRot="1" noChangeAspect="1" noMove="1" noResize="1" noEditPoints="1" noAdjustHandles="1" noChangeArrowheads="1" noChangeShapeType="1" noTextEdit="1"/>
              </p:cNvSpPr>
              <p:nvPr/>
            </p:nvSpPr>
            <p:spPr>
              <a:xfrm>
                <a:off x="2746381" y="4889402"/>
                <a:ext cx="2955937" cy="645561"/>
              </a:xfrm>
              <a:prstGeom prst="rect">
                <a:avLst/>
              </a:prstGeom>
              <a:blipFill>
                <a:blip r:embed="rId4"/>
                <a:stretch>
                  <a:fillRect/>
                </a:stretch>
              </a:blipFill>
            </p:spPr>
            <p:txBody>
              <a:bodyPr/>
              <a:lstStyle/>
              <a:p>
                <a:r>
                  <a:rPr lang="es-ES">
                    <a:noFill/>
                  </a:rPr>
                  <a:t> </a:t>
                </a:r>
              </a:p>
            </p:txBody>
          </p:sp>
        </mc:Fallback>
      </mc:AlternateContent>
      <p:sp>
        <p:nvSpPr>
          <p:cNvPr id="12" name="Rectángulo 11"/>
          <p:cNvSpPr/>
          <p:nvPr/>
        </p:nvSpPr>
        <p:spPr>
          <a:xfrm>
            <a:off x="355600" y="5651304"/>
            <a:ext cx="8559800" cy="584775"/>
          </a:xfrm>
          <a:prstGeom prst="rect">
            <a:avLst/>
          </a:prstGeom>
        </p:spPr>
        <p:txBody>
          <a:bodyPr wrap="square">
            <a:spAutoFit/>
          </a:bodyPr>
          <a:lstStyle/>
          <a:p>
            <a:pPr algn="just"/>
            <a:r>
              <a:rPr lang="es-ES" sz="1600" dirty="0" smtClean="0"/>
              <a:t>Su </a:t>
            </a:r>
            <a:r>
              <a:rPr lang="es-ES" sz="1600" dirty="0"/>
              <a:t>forma es </a:t>
            </a:r>
            <a:r>
              <a:rPr lang="es-ES" sz="1600" i="1" dirty="0">
                <a:solidFill>
                  <a:srgbClr val="00B0F0"/>
                </a:solidFill>
              </a:rPr>
              <a:t>igualmente válida para el resto de tipos de lentes delgadas</a:t>
            </a:r>
            <a:r>
              <a:rPr lang="es-ES" sz="1600" dirty="0"/>
              <a:t>, sin más que considerar los signos adecuados para R</a:t>
            </a:r>
            <a:r>
              <a:rPr lang="es-ES" sz="1600" baseline="-25000" dirty="0"/>
              <a:t>1</a:t>
            </a:r>
            <a:r>
              <a:rPr lang="es-ES" sz="1600" dirty="0"/>
              <a:t> y R</a:t>
            </a:r>
            <a:r>
              <a:rPr lang="es-ES" sz="1600" baseline="-25000" dirty="0"/>
              <a:t>2</a:t>
            </a:r>
            <a:r>
              <a:rPr lang="es-ES" sz="1600" dirty="0"/>
              <a:t>.</a:t>
            </a:r>
          </a:p>
        </p:txBody>
      </p:sp>
      <p:pic>
        <p:nvPicPr>
          <p:cNvPr id="13" name="Imagen 12">
            <a:hlinkClick r:id="rId5"/>
          </p:cNvPr>
          <p:cNvPicPr>
            <a:picLocks noChangeAspect="1"/>
          </p:cNvPicPr>
          <p:nvPr/>
        </p:nvPicPr>
        <p:blipFill>
          <a:blip r:embed="rId6">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2633554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Focos</a:t>
            </a:r>
            <a:endParaRPr lang="es-ES" dirty="0">
              <a:solidFill>
                <a:srgbClr val="00B0F0"/>
              </a:solidFill>
            </a:endParaRPr>
          </a:p>
        </p:txBody>
      </p:sp>
      <p:sp>
        <p:nvSpPr>
          <p:cNvPr id="2" name="Rectángulo 1"/>
          <p:cNvSpPr/>
          <p:nvPr/>
        </p:nvSpPr>
        <p:spPr>
          <a:xfrm>
            <a:off x="514350" y="1800039"/>
            <a:ext cx="8235950" cy="1892826"/>
          </a:xfrm>
          <a:prstGeom prst="rect">
            <a:avLst/>
          </a:prstGeom>
        </p:spPr>
        <p:txBody>
          <a:bodyPr wrap="square">
            <a:spAutoFit/>
          </a:bodyPr>
          <a:lstStyle/>
          <a:p>
            <a:pPr marL="177800" indent="-177800" algn="just">
              <a:spcAft>
                <a:spcPts val="600"/>
              </a:spcAft>
              <a:buFont typeface="Arial" panose="020B0604020202020204" pitchFamily="34" charset="0"/>
              <a:buChar char="•"/>
            </a:pPr>
            <a:r>
              <a:rPr lang="es-ES" sz="1600" dirty="0"/>
              <a:t>El </a:t>
            </a:r>
            <a:r>
              <a:rPr lang="es-ES" sz="1600" b="1" dirty="0"/>
              <a:t>foco objeto </a:t>
            </a:r>
            <a:r>
              <a:rPr lang="es-ES" sz="1600" i="1" dirty="0">
                <a:solidFill>
                  <a:srgbClr val="00B0F0"/>
                </a:solidFill>
              </a:rPr>
              <a:t>F</a:t>
            </a:r>
            <a:r>
              <a:rPr lang="es-ES" sz="1600" dirty="0"/>
              <a:t> es el punto en el que hay que colocar el objeto para que los rayos salgan paralelos de la lente. A la distancia entre el origen y el foco objeto se la denomina </a:t>
            </a:r>
            <a:r>
              <a:rPr lang="es-ES" sz="1600" i="1" dirty="0">
                <a:solidFill>
                  <a:srgbClr val="00B0F0"/>
                </a:solidFill>
              </a:rPr>
              <a:t>distancia focal objeto f.</a:t>
            </a:r>
            <a:r>
              <a:rPr lang="es-ES" sz="1600" dirty="0"/>
              <a:t> Matemáticamente, </a:t>
            </a:r>
            <a:r>
              <a:rPr lang="es-ES" sz="1600" i="1" dirty="0" smtClean="0">
                <a:solidFill>
                  <a:srgbClr val="00B0F0"/>
                </a:solidFill>
              </a:rPr>
              <a:t>s‘ = </a:t>
            </a:r>
            <a:r>
              <a:rPr lang="es-ES" sz="1600" i="1" dirty="0" smtClean="0">
                <a:solidFill>
                  <a:srgbClr val="00B0F0"/>
                </a:solidFill>
                <a:sym typeface="Symbol" panose="05050102010706020507" pitchFamily="18" charset="2"/>
              </a:rPr>
              <a:t></a:t>
            </a:r>
            <a:r>
              <a:rPr lang="es-ES" sz="1600" i="1" dirty="0" smtClean="0">
                <a:solidFill>
                  <a:srgbClr val="00B0F0"/>
                </a:solidFill>
              </a:rPr>
              <a:t> ⇒ f = s</a:t>
            </a:r>
            <a:r>
              <a:rPr lang="es-ES" sz="1600" dirty="0" smtClean="0"/>
              <a:t>. </a:t>
            </a:r>
            <a:endParaRPr lang="es-ES" sz="1600" dirty="0"/>
          </a:p>
          <a:p>
            <a:pPr marL="177800" indent="-177800" algn="just">
              <a:spcAft>
                <a:spcPts val="600"/>
              </a:spcAft>
              <a:buFont typeface="Arial" panose="020B0604020202020204" pitchFamily="34" charset="0"/>
              <a:buChar char="•"/>
            </a:pPr>
            <a:r>
              <a:rPr lang="es-ES" sz="1600" dirty="0"/>
              <a:t>El </a:t>
            </a:r>
            <a:r>
              <a:rPr lang="es-ES" sz="1600" b="1" dirty="0"/>
              <a:t>foco imagen </a:t>
            </a:r>
            <a:r>
              <a:rPr lang="es-ES" sz="1600" i="1" dirty="0">
                <a:solidFill>
                  <a:srgbClr val="00B0F0"/>
                </a:solidFill>
              </a:rPr>
              <a:t>F' </a:t>
            </a:r>
            <a:r>
              <a:rPr lang="es-ES" sz="1600" dirty="0"/>
              <a:t>es el punto en el que convergen los rayos provenientes del infinito, es decir, aquellos que llegan a la lente paralelos al eje óptico. A la distancia entre el origen y el foco imagen se la denomina </a:t>
            </a:r>
            <a:r>
              <a:rPr lang="es-ES" sz="1600" i="1" dirty="0">
                <a:solidFill>
                  <a:srgbClr val="00B0F0"/>
                </a:solidFill>
              </a:rPr>
              <a:t>distancia focal imagen f'</a:t>
            </a:r>
            <a:r>
              <a:rPr lang="es-ES" sz="1600" dirty="0"/>
              <a:t>. Matemáticamente, </a:t>
            </a:r>
            <a:r>
              <a:rPr lang="es-ES" sz="1600" i="1" dirty="0" smtClean="0">
                <a:solidFill>
                  <a:srgbClr val="00B0F0"/>
                </a:solidFill>
              </a:rPr>
              <a:t>s = −</a:t>
            </a:r>
            <a:r>
              <a:rPr lang="es-ES" sz="1600" i="1" dirty="0" smtClean="0">
                <a:solidFill>
                  <a:srgbClr val="00B0F0"/>
                </a:solidFill>
                <a:sym typeface="Symbol" panose="05050102010706020507" pitchFamily="18" charset="2"/>
              </a:rPr>
              <a:t> </a:t>
            </a:r>
            <a:r>
              <a:rPr lang="es-ES" sz="1600" i="1" dirty="0" smtClean="0">
                <a:solidFill>
                  <a:srgbClr val="00B0F0"/>
                </a:solidFill>
              </a:rPr>
              <a:t>⇒ f‘ = s‘.</a:t>
            </a:r>
            <a:endParaRPr lang="es-ES" sz="1600" i="1" dirty="0">
              <a:solidFill>
                <a:srgbClr val="00B0F0"/>
              </a:solidFill>
            </a:endParaRPr>
          </a:p>
        </p:txBody>
      </p:sp>
      <p:pic>
        <p:nvPicPr>
          <p:cNvPr id="4" name="Imagen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863" r="10503" b="53578"/>
          <a:stretch/>
        </p:blipFill>
        <p:spPr>
          <a:xfrm>
            <a:off x="825500" y="3879851"/>
            <a:ext cx="3669424" cy="2266950"/>
          </a:xfrm>
          <a:prstGeom prst="rect">
            <a:avLst/>
          </a:prstGeom>
        </p:spPr>
      </p:pic>
      <p:pic>
        <p:nvPicPr>
          <p:cNvPr id="14" name="Imagen 1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70" t="52448" r="4937" b="3107"/>
          <a:stretch/>
        </p:blipFill>
        <p:spPr>
          <a:xfrm>
            <a:off x="4771068" y="3902075"/>
            <a:ext cx="3814132" cy="2244726"/>
          </a:xfrm>
          <a:prstGeom prst="rect">
            <a:avLst/>
          </a:prstGeom>
        </p:spPr>
      </p:pic>
    </p:spTree>
    <p:extLst>
      <p:ext uri="{BB962C8B-B14F-4D97-AF65-F5344CB8AC3E}">
        <p14:creationId xmlns:p14="http://schemas.microsoft.com/office/powerpoint/2010/main" val="1350227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Focos</a:t>
            </a:r>
            <a:endParaRPr lang="es-ES" dirty="0">
              <a:solidFill>
                <a:srgbClr val="00B0F0"/>
              </a:solidFill>
            </a:endParaRPr>
          </a:p>
        </p:txBody>
      </p:sp>
      <p:sp>
        <p:nvSpPr>
          <p:cNvPr id="3" name="Rectángulo 2"/>
          <p:cNvSpPr/>
          <p:nvPr/>
        </p:nvSpPr>
        <p:spPr>
          <a:xfrm>
            <a:off x="505440" y="1800039"/>
            <a:ext cx="8293100" cy="584775"/>
          </a:xfrm>
          <a:prstGeom prst="rect">
            <a:avLst/>
          </a:prstGeom>
        </p:spPr>
        <p:txBody>
          <a:bodyPr wrap="square">
            <a:spAutoFit/>
          </a:bodyPr>
          <a:lstStyle/>
          <a:p>
            <a:pPr algn="just"/>
            <a:r>
              <a:rPr lang="es-ES" sz="1600" dirty="0"/>
              <a:t>Partiendo de la propia definición dada para las distancias focales y sustituyendo en la ecuación fundamental obtenemos:</a:t>
            </a:r>
          </a:p>
        </p:txBody>
      </p:sp>
      <mc:AlternateContent xmlns:mc="http://schemas.openxmlformats.org/markup-compatibility/2006" xmlns:a14="http://schemas.microsoft.com/office/drawing/2010/main">
        <mc:Choice Requires="a14">
          <p:sp>
            <p:nvSpPr>
              <p:cNvPr id="5" name="Rectángulo 4"/>
              <p:cNvSpPr/>
              <p:nvPr/>
            </p:nvSpPr>
            <p:spPr>
              <a:xfrm>
                <a:off x="1242040" y="2871407"/>
                <a:ext cx="2898742"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𝑛</m:t>
                          </m:r>
                        </m:num>
                        <m:den>
                          <m:r>
                            <a:rPr lang="es-ES" sz="1600" b="0" i="1">
                              <a:latin typeface="Cambria Math" panose="02040503050406030204" pitchFamily="18" charset="0"/>
                              <a:ea typeface="Cambria Math" panose="02040503050406030204" pitchFamily="18" charset="0"/>
                            </a:rPr>
                            <m:t>𝑠</m:t>
                          </m:r>
                        </m:den>
                      </m:f>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𝑛</m:t>
                          </m:r>
                        </m:num>
                        <m:den>
                          <m:sSup>
                            <m:sSupPr>
                              <m:ctrlPr>
                                <a:rPr lang="es-ES" sz="1600" i="1">
                                  <a:latin typeface="Cambria Math" panose="02040503050406030204" pitchFamily="18" charset="0"/>
                                  <a:ea typeface="Cambria Math" panose="02040503050406030204" pitchFamily="18" charset="0"/>
                                </a:rPr>
                              </m:ctrlPr>
                            </m:sSupPr>
                            <m:e>
                              <m:r>
                                <a:rPr lang="es-ES" sz="1600" b="0" i="1">
                                  <a:latin typeface="Cambria Math" panose="02040503050406030204" pitchFamily="18" charset="0"/>
                                  <a:ea typeface="Cambria Math" panose="02040503050406030204" pitchFamily="18" charset="0"/>
                                </a:rPr>
                                <m:t>𝑠</m:t>
                              </m:r>
                            </m:e>
                            <m:sup>
                              <m:r>
                                <a:rPr lang="es-ES" sz="1600" b="0" i="1">
                                  <a:latin typeface="Cambria Math" panose="02040503050406030204" pitchFamily="18" charset="0"/>
                                  <a:ea typeface="Cambria Math" panose="02040503050406030204" pitchFamily="18" charset="0"/>
                                </a:rPr>
                                <m:t>′</m:t>
                              </m:r>
                            </m:sup>
                          </m:sSup>
                        </m:den>
                      </m:f>
                      <m:r>
                        <a:rPr lang="es-ES" sz="1600" b="0" i="1">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ea typeface="Cambria Math" panose="02040503050406030204" pitchFamily="18" charset="0"/>
                            </a:rPr>
                          </m:ctrlPr>
                        </m:dPr>
                        <m:e>
                          <m:sSup>
                            <m:sSupPr>
                              <m:ctrlPr>
                                <a:rPr lang="es-ES" sz="1600" i="1">
                                  <a:latin typeface="Cambria Math" panose="02040503050406030204" pitchFamily="18" charset="0"/>
                                  <a:ea typeface="Cambria Math" panose="02040503050406030204" pitchFamily="18" charset="0"/>
                                </a:rPr>
                              </m:ctrlPr>
                            </m:sSupPr>
                            <m:e>
                              <m:r>
                                <a:rPr lang="es-ES" sz="1600" b="0" i="1">
                                  <a:latin typeface="Cambria Math" panose="02040503050406030204" pitchFamily="18" charset="0"/>
                                  <a:ea typeface="Cambria Math" panose="02040503050406030204" pitchFamily="18" charset="0"/>
                                </a:rPr>
                                <m:t>𝑛</m:t>
                              </m:r>
                            </m:e>
                            <m:sup>
                              <m:r>
                                <a:rPr lang="es-ES" sz="1600" b="0" i="1">
                                  <a:latin typeface="Cambria Math" panose="02040503050406030204" pitchFamily="18" charset="0"/>
                                  <a:ea typeface="Cambria Math" panose="02040503050406030204" pitchFamily="18" charset="0"/>
                                </a:rPr>
                                <m:t>′</m:t>
                              </m:r>
                            </m:sup>
                          </m:sSup>
                          <m:r>
                            <a:rPr lang="es-ES" sz="1600" b="0" i="1">
                              <a:latin typeface="Cambria Math" panose="02040503050406030204" pitchFamily="18" charset="0"/>
                              <a:ea typeface="Cambria Math" panose="02040503050406030204" pitchFamily="18" charset="0"/>
                            </a:rPr>
                            <m:t>−</m:t>
                          </m:r>
                          <m:r>
                            <a:rPr lang="es-ES" sz="1600" b="0" i="1">
                              <a:latin typeface="Cambria Math" panose="02040503050406030204" pitchFamily="18" charset="0"/>
                              <a:ea typeface="Cambria Math" panose="02040503050406030204" pitchFamily="18" charset="0"/>
                            </a:rPr>
                            <m:t>𝑛</m:t>
                          </m:r>
                        </m:e>
                      </m:d>
                      <m:d>
                        <m:dPr>
                          <m:ctrlPr>
                            <a:rPr lang="es-ES" sz="1600" i="1">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b="0" i="1">
                                      <a:latin typeface="Cambria Math" panose="02040503050406030204" pitchFamily="18" charset="0"/>
                                      <a:ea typeface="Cambria Math" panose="02040503050406030204" pitchFamily="18" charset="0"/>
                                    </a:rPr>
                                    <m:t>𝑅</m:t>
                                  </m:r>
                                </m:e>
                                <m:sub>
                                  <m:r>
                                    <a:rPr lang="es-ES" sz="1600" b="0" i="1">
                                      <a:latin typeface="Cambria Math" panose="02040503050406030204" pitchFamily="18" charset="0"/>
                                      <a:ea typeface="Cambria Math" panose="02040503050406030204" pitchFamily="18" charset="0"/>
                                    </a:rPr>
                                    <m:t>1</m:t>
                                  </m:r>
                                </m:sub>
                              </m:sSub>
                            </m:den>
                          </m:f>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b="0" i="1">
                                      <a:latin typeface="Cambria Math" panose="02040503050406030204" pitchFamily="18" charset="0"/>
                                      <a:ea typeface="Cambria Math" panose="02040503050406030204" pitchFamily="18" charset="0"/>
                                    </a:rPr>
                                    <m:t>𝑅</m:t>
                                  </m:r>
                                </m:e>
                                <m:sub>
                                  <m:r>
                                    <a:rPr lang="es-ES" sz="1600" b="0" i="1">
                                      <a:latin typeface="Cambria Math" panose="02040503050406030204" pitchFamily="18" charset="0"/>
                                      <a:ea typeface="Cambria Math" panose="02040503050406030204" pitchFamily="18" charset="0"/>
                                    </a:rPr>
                                    <m:t>2</m:t>
                                  </m:r>
                                </m:sub>
                              </m:sSub>
                            </m:den>
                          </m:f>
                        </m:e>
                      </m:d>
                    </m:oMath>
                  </m:oMathPara>
                </a14:m>
                <a:endParaRPr lang="es-ES" sz="1600" dirty="0"/>
              </a:p>
            </p:txBody>
          </p:sp>
        </mc:Choice>
        <mc:Fallback xmlns="">
          <p:sp>
            <p:nvSpPr>
              <p:cNvPr id="5" name="Rectángulo 4"/>
              <p:cNvSpPr>
                <a:spLocks noRot="1" noChangeAspect="1" noMove="1" noResize="1" noEditPoints="1" noAdjustHandles="1" noChangeArrowheads="1" noChangeShapeType="1" noTextEdit="1"/>
              </p:cNvSpPr>
              <p:nvPr/>
            </p:nvSpPr>
            <p:spPr>
              <a:xfrm>
                <a:off x="1242040" y="2871407"/>
                <a:ext cx="2898742" cy="645561"/>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387120" y="2598807"/>
                <a:ext cx="57894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ES" sz="1400" b="0" i="1" smtClean="0">
                              <a:latin typeface="Cambria Math" panose="02040503050406030204" pitchFamily="18" charset="0"/>
                            </a:rPr>
                          </m:ctrlPr>
                        </m:sSupPr>
                        <m:e>
                          <m:r>
                            <a:rPr lang="es-ES" sz="1400" b="0" i="1" smtClean="0">
                              <a:latin typeface="Cambria Math" panose="02040503050406030204" pitchFamily="18" charset="0"/>
                            </a:rPr>
                            <m:t>𝑠</m:t>
                          </m:r>
                        </m:e>
                        <m:sup>
                          <m:r>
                            <a:rPr lang="es-ES" sz="1400" b="0" i="1" smtClean="0">
                              <a:latin typeface="Cambria Math" panose="02040503050406030204" pitchFamily="18" charset="0"/>
                            </a:rPr>
                            <m:t>′</m:t>
                          </m:r>
                        </m:sup>
                      </m:sSup>
                      <m:r>
                        <a:rPr lang="es-ES" sz="1400" b="0" i="1" smtClean="0">
                          <a:latin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m:t>
                      </m:r>
                    </m:oMath>
                  </m:oMathPara>
                </a14:m>
                <a:endParaRPr lang="es-ES" sz="14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387120" y="2598807"/>
                <a:ext cx="578941" cy="215444"/>
              </a:xfrm>
              <a:prstGeom prst="rect">
                <a:avLst/>
              </a:prstGeom>
              <a:blipFill>
                <a:blip r:embed="rId3"/>
                <a:stretch>
                  <a:fillRect l="-4211" r="-42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387120" y="2413214"/>
                <a:ext cx="47256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𝑠</m:t>
                      </m:r>
                      <m:r>
                        <a:rPr lang="es-ES" sz="1400" b="0" i="1" smtClean="0">
                          <a:latin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𝑓</m:t>
                      </m:r>
                    </m:oMath>
                  </m:oMathPara>
                </a14:m>
                <a:endParaRPr lang="es-ES" sz="14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387120" y="2413214"/>
                <a:ext cx="472565" cy="215444"/>
              </a:xfrm>
              <a:prstGeom prst="rect">
                <a:avLst/>
              </a:prstGeom>
              <a:blipFill>
                <a:blip r:embed="rId4"/>
                <a:stretch>
                  <a:fillRect l="-5195" t="-2857" r="-10390" b="-28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387120" y="3365317"/>
                <a:ext cx="57252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ES" sz="1400" b="0" i="1" smtClean="0">
                              <a:latin typeface="Cambria Math" panose="02040503050406030204" pitchFamily="18" charset="0"/>
                            </a:rPr>
                          </m:ctrlPr>
                        </m:sSupPr>
                        <m:e>
                          <m:r>
                            <a:rPr lang="es-ES" sz="1400" b="0" i="1" smtClean="0">
                              <a:latin typeface="Cambria Math" panose="02040503050406030204" pitchFamily="18" charset="0"/>
                            </a:rPr>
                            <m:t>𝑠</m:t>
                          </m:r>
                        </m:e>
                        <m:sup>
                          <m:r>
                            <a:rPr lang="es-ES" sz="1400" b="0" i="1" smtClean="0">
                              <a:latin typeface="Cambria Math" panose="02040503050406030204" pitchFamily="18" charset="0"/>
                            </a:rPr>
                            <m:t>′</m:t>
                          </m:r>
                        </m:sup>
                      </m:sSup>
                      <m:r>
                        <a:rPr lang="es-ES" sz="1400" b="0" i="1" smtClean="0">
                          <a:latin typeface="Cambria Math" panose="02040503050406030204" pitchFamily="18" charset="0"/>
                        </a:rPr>
                        <m:t>=</m:t>
                      </m:r>
                      <m:r>
                        <a:rPr lang="es-ES" sz="1400" b="0" i="1" smtClean="0">
                          <a:latin typeface="Cambria Math" panose="02040503050406030204" pitchFamily="18" charset="0"/>
                        </a:rPr>
                        <m:t>𝑓</m:t>
                      </m:r>
                      <m:r>
                        <a:rPr lang="es-ES" sz="1400" b="0" i="1" smtClean="0">
                          <a:latin typeface="Cambria Math" panose="02040503050406030204" pitchFamily="18" charset="0"/>
                        </a:rPr>
                        <m:t>′</m:t>
                      </m:r>
                    </m:oMath>
                  </m:oMathPara>
                </a14:m>
                <a:endParaRPr lang="es-ES" sz="14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387120" y="3365317"/>
                <a:ext cx="572528" cy="215444"/>
              </a:xfrm>
              <a:prstGeom prst="rect">
                <a:avLst/>
              </a:prstGeom>
              <a:blipFill>
                <a:blip r:embed="rId5"/>
                <a:stretch>
                  <a:fillRect l="-4255" t="-8571" r="-9574" b="-342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4387120" y="3187973"/>
                <a:ext cx="65485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S" sz="14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4387120" y="3187973"/>
                <a:ext cx="654858" cy="215444"/>
              </a:xfrm>
              <a:prstGeom prst="rect">
                <a:avLst/>
              </a:prstGeom>
              <a:blipFill>
                <a:blip r:embed="rId6"/>
                <a:stretch>
                  <a:fillRect l="-3738" r="-3738"/>
                </a:stretch>
              </a:blipFill>
            </p:spPr>
            <p:txBody>
              <a:bodyPr/>
              <a:lstStyle/>
              <a:p>
                <a:r>
                  <a:rPr lang="es-ES">
                    <a:noFill/>
                  </a:rPr>
                  <a:t> </a:t>
                </a:r>
              </a:p>
            </p:txBody>
          </p:sp>
        </mc:Fallback>
      </mc:AlternateContent>
      <p:sp>
        <p:nvSpPr>
          <p:cNvPr id="7" name="Abrir llave 6"/>
          <p:cNvSpPr/>
          <p:nvPr/>
        </p:nvSpPr>
        <p:spPr>
          <a:xfrm>
            <a:off x="4140783" y="2426319"/>
            <a:ext cx="137894" cy="1553004"/>
          </a:xfrm>
          <a:prstGeom prst="leftBrace">
            <a:avLst>
              <a:gd name="adj1" fmla="val 3442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Flecha derecha 8"/>
          <p:cNvSpPr/>
          <p:nvPr/>
        </p:nvSpPr>
        <p:spPr>
          <a:xfrm>
            <a:off x="4387120" y="2791397"/>
            <a:ext cx="576000" cy="144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derecha 15"/>
          <p:cNvSpPr/>
          <p:nvPr/>
        </p:nvSpPr>
        <p:spPr>
          <a:xfrm>
            <a:off x="4387120" y="3580761"/>
            <a:ext cx="576000" cy="144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0" name="Rectángulo 9"/>
              <p:cNvSpPr/>
              <p:nvPr/>
            </p:nvSpPr>
            <p:spPr>
              <a:xfrm>
                <a:off x="5135951" y="2520936"/>
                <a:ext cx="2356414"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𝑛</m:t>
                          </m:r>
                        </m:num>
                        <m:den>
                          <m:r>
                            <a:rPr lang="es-ES" sz="1600" b="0" i="1" smtClean="0">
                              <a:latin typeface="Cambria Math" panose="02040503050406030204" pitchFamily="18" charset="0"/>
                              <a:ea typeface="Cambria Math" panose="02040503050406030204" pitchFamily="18" charset="0"/>
                            </a:rPr>
                            <m:t>𝑓</m:t>
                          </m:r>
                        </m:den>
                      </m:f>
                      <m:r>
                        <a:rPr lang="es-ES" sz="1600" i="1">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𝑛</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m:t>
                          </m:r>
                        </m:e>
                      </m:d>
                      <m:d>
                        <m:dPr>
                          <m:ctrlPr>
                            <a:rPr lang="es-ES" sz="1600" i="1">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𝑅</m:t>
                                  </m:r>
                                </m:e>
                                <m:sub>
                                  <m:r>
                                    <a:rPr lang="es-ES" sz="1600" i="1">
                                      <a:latin typeface="Cambria Math" panose="02040503050406030204" pitchFamily="18" charset="0"/>
                                      <a:ea typeface="Cambria Math" panose="02040503050406030204" pitchFamily="18" charset="0"/>
                                    </a:rPr>
                                    <m:t>1</m:t>
                                  </m:r>
                                </m:sub>
                              </m:sSub>
                            </m:den>
                          </m:f>
                          <m:r>
                            <a:rPr lang="es-ES" sz="160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𝑅</m:t>
                                  </m:r>
                                </m:e>
                                <m:sub>
                                  <m:r>
                                    <a:rPr lang="es-ES" sz="1600" i="1">
                                      <a:latin typeface="Cambria Math" panose="02040503050406030204" pitchFamily="18" charset="0"/>
                                      <a:ea typeface="Cambria Math" panose="02040503050406030204" pitchFamily="18" charset="0"/>
                                    </a:rPr>
                                    <m:t>2</m:t>
                                  </m:r>
                                </m:sub>
                              </m:sSub>
                            </m:den>
                          </m:f>
                        </m:e>
                      </m:d>
                    </m:oMath>
                  </m:oMathPara>
                </a14:m>
                <a:endParaRPr lang="es-ES"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5135951" y="2520936"/>
                <a:ext cx="2356414" cy="645561"/>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5135951" y="3295695"/>
                <a:ext cx="2332370"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𝑛</m:t>
                          </m:r>
                        </m:num>
                        <m:den>
                          <m:r>
                            <a:rPr lang="es-ES" sz="1600" b="0" i="1" smtClean="0">
                              <a:latin typeface="Cambria Math" panose="02040503050406030204" pitchFamily="18" charset="0"/>
                              <a:ea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m:t>
                          </m:r>
                        </m:den>
                      </m:f>
                      <m:r>
                        <a:rPr lang="es-ES" sz="1600" i="1">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𝑛</m:t>
                          </m:r>
                        </m:e>
                      </m:d>
                      <m:d>
                        <m:dPr>
                          <m:ctrlPr>
                            <a:rPr lang="es-ES" sz="1600" i="1">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𝑅</m:t>
                                  </m:r>
                                </m:e>
                                <m:sub>
                                  <m:r>
                                    <a:rPr lang="es-ES" sz="1600" i="1">
                                      <a:latin typeface="Cambria Math" panose="02040503050406030204" pitchFamily="18" charset="0"/>
                                      <a:ea typeface="Cambria Math" panose="02040503050406030204" pitchFamily="18" charset="0"/>
                                    </a:rPr>
                                    <m:t>1</m:t>
                                  </m:r>
                                </m:sub>
                              </m:sSub>
                            </m:den>
                          </m:f>
                          <m:r>
                            <a:rPr lang="es-ES" sz="160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𝑅</m:t>
                                  </m:r>
                                </m:e>
                                <m:sub>
                                  <m:r>
                                    <a:rPr lang="es-ES" sz="1600" i="1">
                                      <a:latin typeface="Cambria Math" panose="02040503050406030204" pitchFamily="18" charset="0"/>
                                      <a:ea typeface="Cambria Math" panose="02040503050406030204" pitchFamily="18" charset="0"/>
                                    </a:rPr>
                                    <m:t>2</m:t>
                                  </m:r>
                                </m:sub>
                              </m:sSub>
                            </m:den>
                          </m:f>
                        </m:e>
                      </m:d>
                    </m:oMath>
                  </m:oMathPara>
                </a14:m>
                <a:endParaRPr lang="es-ES" sz="1600" dirty="0"/>
              </a:p>
            </p:txBody>
          </p:sp>
        </mc:Choice>
        <mc:Fallback xmlns="">
          <p:sp>
            <p:nvSpPr>
              <p:cNvPr id="18" name="Rectángulo 17"/>
              <p:cNvSpPr>
                <a:spLocks noRot="1" noChangeAspect="1" noMove="1" noResize="1" noEditPoints="1" noAdjustHandles="1" noChangeArrowheads="1" noChangeShapeType="1" noTextEdit="1"/>
              </p:cNvSpPr>
              <p:nvPr/>
            </p:nvSpPr>
            <p:spPr>
              <a:xfrm>
                <a:off x="5135951" y="3295695"/>
                <a:ext cx="2332370" cy="645561"/>
              </a:xfrm>
              <a:prstGeom prst="rect">
                <a:avLst/>
              </a:prstGeom>
              <a:blipFill>
                <a:blip r:embed="rId8"/>
                <a:stretch>
                  <a:fillRect/>
                </a:stretch>
              </a:blipFill>
            </p:spPr>
            <p:txBody>
              <a:bodyPr/>
              <a:lstStyle/>
              <a:p>
                <a:r>
                  <a:rPr lang="es-ES">
                    <a:noFill/>
                  </a:rPr>
                  <a:t> </a:t>
                </a:r>
              </a:p>
            </p:txBody>
          </p:sp>
        </mc:Fallback>
      </mc:AlternateContent>
      <p:sp>
        <p:nvSpPr>
          <p:cNvPr id="17" name="Rectángulo 16"/>
          <p:cNvSpPr/>
          <p:nvPr/>
        </p:nvSpPr>
        <p:spPr>
          <a:xfrm>
            <a:off x="505440" y="4181099"/>
            <a:ext cx="8293100" cy="338554"/>
          </a:xfrm>
          <a:prstGeom prst="rect">
            <a:avLst/>
          </a:prstGeom>
        </p:spPr>
        <p:txBody>
          <a:bodyPr wrap="square">
            <a:spAutoFit/>
          </a:bodyPr>
          <a:lstStyle/>
          <a:p>
            <a:r>
              <a:rPr lang="es-ES" sz="1600"/>
              <a:t>La </a:t>
            </a:r>
            <a:r>
              <a:rPr lang="es-ES" sz="1600" b="1"/>
              <a:t>fórmula gaussiana de las lentes delgadas</a:t>
            </a:r>
            <a:r>
              <a:rPr lang="es-ES" sz="1600"/>
              <a:t> establece la siguiente relación:</a:t>
            </a:r>
          </a:p>
        </p:txBody>
      </p:sp>
      <mc:AlternateContent xmlns:mc="http://schemas.openxmlformats.org/markup-compatibility/2006" xmlns:a14="http://schemas.microsoft.com/office/drawing/2010/main">
        <mc:Choice Requires="a14">
          <p:sp>
            <p:nvSpPr>
              <p:cNvPr id="19" name="CuadroTexto 18"/>
              <p:cNvSpPr txBox="1"/>
              <p:nvPr/>
            </p:nvSpPr>
            <p:spPr>
              <a:xfrm>
                <a:off x="3611803" y="4643454"/>
                <a:ext cx="1864806" cy="505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𝟏</m:t>
                          </m:r>
                        </m:num>
                        <m:den>
                          <m:r>
                            <a:rPr lang="es-ES" sz="1600" b="1" i="1" smtClean="0">
                              <a:latin typeface="Cambria Math" panose="02040503050406030204" pitchFamily="18" charset="0"/>
                            </a:rPr>
                            <m:t>𝒔</m:t>
                          </m:r>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𝟏</m:t>
                          </m:r>
                        </m:num>
                        <m:den>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𝒔</m:t>
                              </m:r>
                            </m:e>
                            <m:sup>
                              <m:r>
                                <a:rPr lang="es-ES" sz="1600" b="1" i="1" smtClean="0">
                                  <a:latin typeface="Cambria Math" panose="02040503050406030204" pitchFamily="18" charset="0"/>
                                </a:rPr>
                                <m:t>′</m:t>
                              </m:r>
                            </m:sup>
                          </m:sSup>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𝟏</m:t>
                          </m:r>
                        </m:num>
                        <m:den>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𝒇</m:t>
                              </m:r>
                            </m:e>
                            <m:sup>
                              <m:r>
                                <a:rPr lang="es-ES" sz="1600" b="1" i="1" smtClean="0">
                                  <a:latin typeface="Cambria Math" panose="02040503050406030204" pitchFamily="18" charset="0"/>
                                </a:rPr>
                                <m:t>′</m:t>
                              </m:r>
                            </m:sup>
                          </m:sSup>
                        </m:den>
                      </m:f>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𝟏</m:t>
                          </m:r>
                        </m:num>
                        <m:den>
                          <m:r>
                            <a:rPr lang="es-ES" sz="1600" b="1" i="1" smtClean="0">
                              <a:latin typeface="Cambria Math" panose="02040503050406030204" pitchFamily="18" charset="0"/>
                            </a:rPr>
                            <m:t>𝒇</m:t>
                          </m:r>
                        </m:den>
                      </m:f>
                    </m:oMath>
                  </m:oMathPara>
                </a14:m>
                <a:endParaRPr lang="es-ES" sz="1600" b="1"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3611803" y="4643454"/>
                <a:ext cx="1864806" cy="505779"/>
              </a:xfrm>
              <a:prstGeom prst="rect">
                <a:avLst/>
              </a:prstGeom>
              <a:blipFill>
                <a:blip r:embed="rId9"/>
                <a:stretch>
                  <a:fillRect/>
                </a:stretch>
              </a:blipFill>
            </p:spPr>
            <p:txBody>
              <a:bodyPr/>
              <a:lstStyle/>
              <a:p>
                <a:r>
                  <a:rPr lang="es-ES">
                    <a:noFill/>
                  </a:rPr>
                  <a:t> </a:t>
                </a:r>
              </a:p>
            </p:txBody>
          </p:sp>
        </mc:Fallback>
      </mc:AlternateContent>
      <p:sp>
        <p:nvSpPr>
          <p:cNvPr id="20" name="Rectángulo 19"/>
          <p:cNvSpPr/>
          <p:nvPr/>
        </p:nvSpPr>
        <p:spPr>
          <a:xfrm>
            <a:off x="505440" y="5346171"/>
            <a:ext cx="8293100" cy="584775"/>
          </a:xfrm>
          <a:prstGeom prst="rect">
            <a:avLst/>
          </a:prstGeom>
        </p:spPr>
        <p:txBody>
          <a:bodyPr wrap="square">
            <a:spAutoFit/>
          </a:bodyPr>
          <a:lstStyle/>
          <a:p>
            <a:pPr algn="just"/>
            <a:r>
              <a:rPr lang="es-ES" sz="1600" dirty="0"/>
              <a:t>La ecuación gaussiana pone claramente de manifiesto que </a:t>
            </a:r>
            <a:r>
              <a:rPr lang="es-ES" sz="1600" i="1" dirty="0">
                <a:solidFill>
                  <a:srgbClr val="00B0F0"/>
                </a:solidFill>
              </a:rPr>
              <a:t>sólo las lentes convergentes producen imágenes reales</a:t>
            </a:r>
            <a:r>
              <a:rPr lang="es-ES" sz="1600" dirty="0"/>
              <a:t> (a la derecha de la lente).</a:t>
            </a:r>
          </a:p>
        </p:txBody>
      </p:sp>
    </p:spTree>
    <p:extLst>
      <p:ext uri="{BB962C8B-B14F-4D97-AF65-F5344CB8AC3E}">
        <p14:creationId xmlns:p14="http://schemas.microsoft.com/office/powerpoint/2010/main" val="7143572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Focos</a:t>
            </a:r>
            <a:endParaRPr lang="es-ES" dirty="0">
              <a:solidFill>
                <a:srgbClr val="00B0F0"/>
              </a:solidFill>
            </a:endParaRPr>
          </a:p>
        </p:txBody>
      </p:sp>
      <p:pic>
        <p:nvPicPr>
          <p:cNvPr id="2" name="Imagen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711" r="4758" b="51130"/>
          <a:stretch/>
        </p:blipFill>
        <p:spPr>
          <a:xfrm>
            <a:off x="508000" y="1962150"/>
            <a:ext cx="4143990" cy="2661796"/>
          </a:xfrm>
          <a:prstGeom prst="rect">
            <a:avLst/>
          </a:prstGeom>
        </p:spPr>
      </p:pic>
      <p:pic>
        <p:nvPicPr>
          <p:cNvPr id="4" name="Imagen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352" t="49623" r="4578" b="3295"/>
          <a:stretch/>
        </p:blipFill>
        <p:spPr>
          <a:xfrm>
            <a:off x="4722794" y="2056099"/>
            <a:ext cx="4027506" cy="2473898"/>
          </a:xfrm>
          <a:prstGeom prst="rect">
            <a:avLst/>
          </a:prstGeom>
        </p:spPr>
      </p:pic>
      <p:sp>
        <p:nvSpPr>
          <p:cNvPr id="14" name="Rectángulo 13"/>
          <p:cNvSpPr/>
          <p:nvPr/>
        </p:nvSpPr>
        <p:spPr>
          <a:xfrm>
            <a:off x="473690" y="4880006"/>
            <a:ext cx="8356600" cy="830997"/>
          </a:xfrm>
          <a:prstGeom prst="rect">
            <a:avLst/>
          </a:prstGeom>
        </p:spPr>
        <p:txBody>
          <a:bodyPr wrap="square">
            <a:spAutoFit/>
          </a:bodyPr>
          <a:lstStyle/>
          <a:p>
            <a:pPr algn="just"/>
            <a:r>
              <a:rPr lang="es-ES" sz="1600" dirty="0"/>
              <a:t>En la figura </a:t>
            </a:r>
            <a:r>
              <a:rPr lang="es-ES" sz="1600" dirty="0" smtClean="0"/>
              <a:t>izquierda tenemos </a:t>
            </a:r>
            <a:r>
              <a:rPr lang="es-ES" sz="1600" dirty="0"/>
              <a:t>una lente convergente. En ellas el foco imagen se encuentra a la derecha. Por el contrario, en la </a:t>
            </a:r>
            <a:r>
              <a:rPr lang="es-ES" sz="1600" dirty="0" smtClean="0"/>
              <a:t>figura de la derecha aparece </a:t>
            </a:r>
            <a:r>
              <a:rPr lang="es-ES" sz="1600" dirty="0"/>
              <a:t>una lente divergente, en las que el foco imagen se encuentra a la izquierda.</a:t>
            </a:r>
          </a:p>
        </p:txBody>
      </p:sp>
    </p:spTree>
    <p:extLst>
      <p:ext uri="{BB962C8B-B14F-4D97-AF65-F5344CB8AC3E}">
        <p14:creationId xmlns:p14="http://schemas.microsoft.com/office/powerpoint/2010/main" val="17781140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Aumento lateral</a:t>
            </a:r>
            <a:endParaRPr lang="es-ES" dirty="0">
              <a:solidFill>
                <a:srgbClr val="00B0F0"/>
              </a:solidFill>
            </a:endParaRPr>
          </a:p>
        </p:txBody>
      </p:sp>
      <p:sp>
        <p:nvSpPr>
          <p:cNvPr id="3" name="Rectángulo 2"/>
          <p:cNvSpPr/>
          <p:nvPr/>
        </p:nvSpPr>
        <p:spPr>
          <a:xfrm>
            <a:off x="500542" y="1800039"/>
            <a:ext cx="3065263" cy="338554"/>
          </a:xfrm>
          <a:prstGeom prst="rect">
            <a:avLst/>
          </a:prstGeom>
        </p:spPr>
        <p:txBody>
          <a:bodyPr wrap="none">
            <a:spAutoFit/>
          </a:bodyPr>
          <a:lstStyle/>
          <a:p>
            <a:r>
              <a:rPr lang="es-ES" sz="1600" dirty="0" smtClean="0"/>
              <a:t>Observamos </a:t>
            </a:r>
            <a:r>
              <a:rPr lang="es-ES" sz="1600" dirty="0"/>
              <a:t>la siguiente figura:</a:t>
            </a:r>
          </a:p>
        </p:txBody>
      </p:sp>
      <p:pic>
        <p:nvPicPr>
          <p:cNvPr id="5" name="Imagen 4"/>
          <p:cNvPicPr>
            <a:picLocks noChangeAspect="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338113" y="1955347"/>
            <a:ext cx="4406900" cy="2659336"/>
          </a:xfrm>
          <a:prstGeom prst="rect">
            <a:avLst/>
          </a:prstGeom>
        </p:spPr>
      </p:pic>
      <p:sp>
        <p:nvSpPr>
          <p:cNvPr id="6" name="Rectángulo 5"/>
          <p:cNvSpPr/>
          <p:nvPr/>
        </p:nvSpPr>
        <p:spPr>
          <a:xfrm>
            <a:off x="5004024" y="2329093"/>
            <a:ext cx="3699040" cy="1569660"/>
          </a:xfrm>
          <a:prstGeom prst="rect">
            <a:avLst/>
          </a:prstGeom>
        </p:spPr>
        <p:txBody>
          <a:bodyPr wrap="square">
            <a:spAutoFit/>
          </a:bodyPr>
          <a:lstStyle/>
          <a:p>
            <a:pPr algn="just"/>
            <a:r>
              <a:rPr lang="es-ES" sz="1600" dirty="0" smtClean="0"/>
              <a:t>En </a:t>
            </a:r>
            <a:r>
              <a:rPr lang="es-ES" sz="1600" dirty="0"/>
              <a:t>las lentes delgadas el </a:t>
            </a:r>
            <a:r>
              <a:rPr lang="es-ES" sz="1600" i="1" dirty="0">
                <a:solidFill>
                  <a:srgbClr val="00B0F0"/>
                </a:solidFill>
              </a:rPr>
              <a:t>rayo que pasa por el centro óptico de la lente, representado en rojo, no modifica su trayectoria </a:t>
            </a:r>
            <a:r>
              <a:rPr lang="es-ES" sz="1600" dirty="0"/>
              <a:t>y lo utilizaremos para comprobar la expresión del aumento transversal.</a:t>
            </a:r>
          </a:p>
        </p:txBody>
      </p:sp>
      <p:sp>
        <p:nvSpPr>
          <p:cNvPr id="7" name="Rectángulo 6"/>
          <p:cNvSpPr/>
          <p:nvPr/>
        </p:nvSpPr>
        <p:spPr>
          <a:xfrm>
            <a:off x="355600" y="4308326"/>
            <a:ext cx="8347464" cy="584775"/>
          </a:xfrm>
          <a:prstGeom prst="rect">
            <a:avLst/>
          </a:prstGeom>
        </p:spPr>
        <p:txBody>
          <a:bodyPr wrap="square">
            <a:spAutoFit/>
          </a:bodyPr>
          <a:lstStyle/>
          <a:p>
            <a:pPr algn="just"/>
            <a:r>
              <a:rPr lang="es-ES" sz="1600"/>
              <a:t>Siendo coherentes con el criterio de signos usado, también para los ángulos, podemos comenzar diciendo que:</a:t>
            </a:r>
          </a:p>
        </p:txBody>
      </p:sp>
      <mc:AlternateContent xmlns:mc="http://schemas.openxmlformats.org/markup-compatibility/2006" xmlns:a14="http://schemas.microsoft.com/office/drawing/2010/main">
        <mc:Choice Requires="a14">
          <p:sp>
            <p:nvSpPr>
              <p:cNvPr id="9" name="CuadroTexto 8"/>
              <p:cNvSpPr txBox="1"/>
              <p:nvPr/>
            </p:nvSpPr>
            <p:spPr>
              <a:xfrm>
                <a:off x="2854244" y="4893101"/>
                <a:ext cx="306395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&gt;0   ;    </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𝛼</m:t>
                          </m:r>
                        </m:e>
                        <m:sup>
                          <m:r>
                            <a:rPr lang="es-ES" sz="1600" i="1">
                              <a:latin typeface="Cambria Math" panose="02040503050406030204" pitchFamily="18" charset="0"/>
                              <a:ea typeface="Cambria Math" panose="02040503050406030204" pitchFamily="18" charset="0"/>
                            </a:rPr>
                            <m:t>′</m:t>
                          </m:r>
                        </m:sup>
                      </m:sSup>
                      <m:r>
                        <a:rPr lang="es-ES" sz="1600" i="1">
                          <a:latin typeface="Cambria Math" panose="02040503050406030204" pitchFamily="18" charset="0"/>
                          <a:ea typeface="Cambria Math" panose="02040503050406030204" pitchFamily="18" charset="0"/>
                        </a:rPr>
                        <m:t>&lt;0</m:t>
                      </m:r>
                      <m:r>
                        <a:rPr lang="es-ES" sz="1600" b="0" i="1" smtClean="0">
                          <a:latin typeface="Cambria Math" panose="02040503050406030204" pitchFamily="18" charset="0"/>
                          <a:ea typeface="Cambria Math" panose="02040503050406030204" pitchFamily="18" charset="0"/>
                        </a:rPr>
                        <m:t>     →    </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𝛼</m:t>
                          </m:r>
                        </m:e>
                        <m:sup>
                          <m:r>
                            <a:rPr lang="es-ES" sz="1600" i="1">
                              <a:latin typeface="Cambria Math" panose="02040503050406030204" pitchFamily="18" charset="0"/>
                              <a:ea typeface="Cambria Math" panose="02040503050406030204" pitchFamily="18" charset="0"/>
                            </a:rPr>
                            <m:t>′</m:t>
                          </m:r>
                        </m:sup>
                      </m:sSup>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𝛼</m:t>
                      </m:r>
                    </m:oMath>
                  </m:oMathPara>
                </a14:m>
                <a:endParaRPr lang="es-ES" sz="16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854244" y="4893101"/>
                <a:ext cx="3063956" cy="246221"/>
              </a:xfrm>
              <a:prstGeom prst="rect">
                <a:avLst/>
              </a:prstGeom>
              <a:blipFill>
                <a:blip r:embed="rId3"/>
                <a:stretch>
                  <a:fillRect b="-10000"/>
                </a:stretch>
              </a:blipFill>
            </p:spPr>
            <p:txBody>
              <a:bodyPr/>
              <a:lstStyle/>
              <a:p>
                <a:r>
                  <a:rPr lang="es-ES">
                    <a:noFill/>
                  </a:rPr>
                  <a:t> </a:t>
                </a:r>
              </a:p>
            </p:txBody>
          </p:sp>
        </mc:Fallback>
      </mc:AlternateContent>
      <p:sp>
        <p:nvSpPr>
          <p:cNvPr id="11" name="Rectángulo 10"/>
          <p:cNvSpPr/>
          <p:nvPr/>
        </p:nvSpPr>
        <p:spPr>
          <a:xfrm>
            <a:off x="355600" y="5248463"/>
            <a:ext cx="7734076" cy="338554"/>
          </a:xfrm>
          <a:prstGeom prst="rect">
            <a:avLst/>
          </a:prstGeom>
        </p:spPr>
        <p:txBody>
          <a:bodyPr wrap="square">
            <a:spAutoFit/>
          </a:bodyPr>
          <a:lstStyle/>
          <a:p>
            <a:pPr algn="just"/>
            <a:r>
              <a:rPr lang="es-ES" sz="1600" dirty="0"/>
              <a:t>Por otro lado, asumiendo la aproximación paraxial:</a:t>
            </a:r>
          </a:p>
        </p:txBody>
      </p:sp>
      <mc:AlternateContent xmlns:mc="http://schemas.openxmlformats.org/markup-compatibility/2006" xmlns:a14="http://schemas.microsoft.com/office/drawing/2010/main">
        <mc:Choice Requires="a14">
          <p:sp>
            <p:nvSpPr>
              <p:cNvPr id="12" name="CuadroTexto 11"/>
              <p:cNvSpPr txBox="1"/>
              <p:nvPr/>
            </p:nvSpPr>
            <p:spPr>
              <a:xfrm>
                <a:off x="1025558" y="5697976"/>
                <a:ext cx="6721327" cy="518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𝑡𝑔</m:t>
                      </m:r>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𝑦</m:t>
                          </m:r>
                        </m:num>
                        <m:den>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𝑡𝑔</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𝛼</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𝛼</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𝑦</m:t>
                              </m:r>
                            </m:e>
                            <m:sup>
                              <m:r>
                                <a:rPr lang="es-ES" sz="1600" b="0" i="1" smtClean="0">
                                  <a:latin typeface="Cambria Math" panose="02040503050406030204" pitchFamily="18" charset="0"/>
                                  <a:ea typeface="Cambria Math" panose="02040503050406030204" pitchFamily="18" charset="0"/>
                                </a:rPr>
                                <m:t>′</m:t>
                              </m:r>
                            </m:sup>
                          </m:sSup>
                        </m:num>
                        <m:den>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m:t>
                              </m:r>
                            </m:sup>
                          </m:sSup>
                        </m:den>
                      </m:f>
                      <m:r>
                        <a:rPr lang="es-ES" sz="1600" b="0" i="1" smtClean="0">
                          <a:latin typeface="Cambria Math" panose="02040503050406030204" pitchFamily="18" charset="0"/>
                          <a:ea typeface="Cambria Math" panose="02040503050406030204" pitchFamily="18" charset="0"/>
                        </a:rPr>
                        <m:t>    →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𝑦</m:t>
                          </m:r>
                        </m:num>
                        <m:den>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𝑦</m:t>
                              </m:r>
                            </m:e>
                            <m:sup>
                              <m:r>
                                <a:rPr lang="es-ES" sz="1600" b="0" i="1" smtClean="0">
                                  <a:latin typeface="Cambria Math" panose="02040503050406030204" pitchFamily="18" charset="0"/>
                                  <a:ea typeface="Cambria Math" panose="02040503050406030204" pitchFamily="18" charset="0"/>
                                </a:rPr>
                                <m:t>′</m:t>
                              </m:r>
                            </m:sup>
                          </m:sSup>
                        </m:num>
                        <m:den>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m:t>
                              </m:r>
                            </m:sup>
                          </m:sSup>
                        </m:den>
                      </m:f>
                      <m:r>
                        <a:rPr lang="es-ES" sz="1600" b="0" i="1" smtClean="0">
                          <a:latin typeface="Cambria Math" panose="02040503050406030204" pitchFamily="18" charset="0"/>
                          <a:ea typeface="Cambria Math" panose="02040503050406030204" pitchFamily="18" charset="0"/>
                        </a:rPr>
                        <m:t>    →       </m:t>
                      </m:r>
                      <m:f>
                        <m:fPr>
                          <m:ctrlPr>
                            <a:rPr lang="es-ES" sz="1600" b="1" i="1" smtClean="0">
                              <a:latin typeface="Cambria Math" panose="02040503050406030204" pitchFamily="18" charset="0"/>
                              <a:ea typeface="Cambria Math" panose="02040503050406030204" pitchFamily="18" charset="0"/>
                            </a:rPr>
                          </m:ctrlPr>
                        </m:fPr>
                        <m:num>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𝒚</m:t>
                              </m:r>
                            </m:e>
                            <m:sup>
                              <m:r>
                                <a:rPr lang="es-ES" sz="1600" b="1" i="1" smtClean="0">
                                  <a:latin typeface="Cambria Math" panose="02040503050406030204" pitchFamily="18" charset="0"/>
                                  <a:ea typeface="Cambria Math" panose="02040503050406030204" pitchFamily="18" charset="0"/>
                                </a:rPr>
                                <m:t>′</m:t>
                              </m:r>
                            </m:sup>
                          </m:sSup>
                        </m:num>
                        <m:den>
                          <m:r>
                            <a:rPr lang="es-ES" sz="1600" b="1" i="1" smtClean="0">
                              <a:latin typeface="Cambria Math" panose="02040503050406030204" pitchFamily="18" charset="0"/>
                              <a:ea typeface="Cambria Math" panose="02040503050406030204" pitchFamily="18" charset="0"/>
                            </a:rPr>
                            <m:t>𝒚</m:t>
                          </m:r>
                        </m:den>
                      </m:f>
                      <m:r>
                        <a:rPr lang="es-ES" sz="1600" b="1" i="1" smtClean="0">
                          <a:latin typeface="Cambria Math" panose="02040503050406030204" pitchFamily="18" charset="0"/>
                          <a:ea typeface="Cambria Math" panose="02040503050406030204" pitchFamily="18" charset="0"/>
                        </a:rPr>
                        <m:t>=</m:t>
                      </m:r>
                      <m:f>
                        <m:fPr>
                          <m:ctrlPr>
                            <a:rPr lang="es-ES" sz="1600" b="1" i="1" smtClean="0">
                              <a:latin typeface="Cambria Math" panose="02040503050406030204" pitchFamily="18" charset="0"/>
                              <a:ea typeface="Cambria Math" panose="02040503050406030204" pitchFamily="18" charset="0"/>
                            </a:rPr>
                          </m:ctrlPr>
                        </m:fPr>
                        <m:num>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𝒔</m:t>
                              </m:r>
                            </m:e>
                            <m:sup>
                              <m:r>
                                <a:rPr lang="es-ES" sz="1600" b="1" i="1" smtClean="0">
                                  <a:latin typeface="Cambria Math" panose="02040503050406030204" pitchFamily="18" charset="0"/>
                                  <a:ea typeface="Cambria Math" panose="02040503050406030204" pitchFamily="18" charset="0"/>
                                </a:rPr>
                                <m:t>′</m:t>
                              </m:r>
                            </m:sup>
                          </m:sSup>
                        </m:num>
                        <m:den>
                          <m:r>
                            <a:rPr lang="es-ES" sz="1600" b="1" i="1" smtClean="0">
                              <a:latin typeface="Cambria Math" panose="02040503050406030204" pitchFamily="18" charset="0"/>
                              <a:ea typeface="Cambria Math" panose="02040503050406030204" pitchFamily="18" charset="0"/>
                            </a:rPr>
                            <m:t>𝒔</m:t>
                          </m:r>
                        </m:den>
                      </m:f>
                      <m:r>
                        <a:rPr lang="es-ES" sz="1600" b="1"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𝑨</m:t>
                          </m:r>
                        </m:e>
                        <m:sub>
                          <m:r>
                            <a:rPr lang="es-ES" sz="1600" b="1" i="1" smtClean="0">
                              <a:latin typeface="Cambria Math" panose="02040503050406030204" pitchFamily="18" charset="0"/>
                              <a:ea typeface="Cambria Math" panose="02040503050406030204" pitchFamily="18" charset="0"/>
                            </a:rPr>
                            <m:t>𝑳</m:t>
                          </m:r>
                        </m:sub>
                      </m:sSub>
                    </m:oMath>
                  </m:oMathPara>
                </a14:m>
                <a:endParaRPr lang="es-ES" sz="1600"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025558" y="5697976"/>
                <a:ext cx="6721327" cy="518988"/>
              </a:xfrm>
              <a:prstGeom prst="rect">
                <a:avLst/>
              </a:prstGeom>
              <a:blipFill>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2122199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Potencia y dioptrías</a:t>
            </a:r>
            <a:endParaRPr lang="es-ES" dirty="0">
              <a:solidFill>
                <a:srgbClr val="00B0F0"/>
              </a:solidFill>
            </a:endParaRPr>
          </a:p>
        </p:txBody>
      </p:sp>
      <p:sp>
        <p:nvSpPr>
          <p:cNvPr id="2" name="Rectángulo 1"/>
          <p:cNvSpPr/>
          <p:nvPr/>
        </p:nvSpPr>
        <p:spPr>
          <a:xfrm>
            <a:off x="635000" y="1939739"/>
            <a:ext cx="8115300" cy="181588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just"/>
            <a:r>
              <a:rPr lang="es-ES" sz="1600" dirty="0" smtClean="0"/>
              <a:t>La </a:t>
            </a:r>
            <a:r>
              <a:rPr lang="es-ES" sz="1600" i="1" dirty="0">
                <a:solidFill>
                  <a:srgbClr val="00B0F0"/>
                </a:solidFill>
              </a:rPr>
              <a:t>potencia de una lente</a:t>
            </a:r>
            <a:r>
              <a:rPr lang="es-ES" sz="1600" dirty="0"/>
              <a:t>, </a:t>
            </a:r>
            <a:r>
              <a:rPr lang="es-ES" sz="1600" dirty="0">
                <a:solidFill>
                  <a:srgbClr val="00B0F0"/>
                </a:solidFill>
              </a:rPr>
              <a:t>P</a:t>
            </a:r>
            <a:r>
              <a:rPr lang="es-ES" sz="1600" dirty="0"/>
              <a:t>, representa la capacidad de una lente para hacer converger los rayos de luz que la atraviesan. Se define como la inversa de la distancia focal imagen, </a:t>
            </a:r>
            <a:endParaRPr lang="es-ES" sz="1600" dirty="0" smtClean="0"/>
          </a:p>
          <a:p>
            <a:pPr algn="just"/>
            <a:endParaRPr lang="es-ES" sz="1600" dirty="0"/>
          </a:p>
          <a:p>
            <a:pPr algn="just"/>
            <a:endParaRPr lang="es-ES" sz="1600" dirty="0" smtClean="0"/>
          </a:p>
          <a:p>
            <a:pPr algn="just"/>
            <a:r>
              <a:rPr lang="es-ES" sz="1600" dirty="0" smtClean="0"/>
              <a:t>Su </a:t>
            </a:r>
            <a:r>
              <a:rPr lang="es-ES" sz="1600" dirty="0"/>
              <a:t>unidad de medida en el Sistema Internacional (S.I.) es el metro elevado a menos uno </a:t>
            </a:r>
            <a:r>
              <a:rPr lang="es-ES" sz="1600" dirty="0" smtClean="0"/>
              <a:t>(m</a:t>
            </a:r>
            <a:r>
              <a:rPr lang="es-ES" sz="1600" baseline="30000" dirty="0" smtClean="0"/>
              <a:t>-1</a:t>
            </a:r>
            <a:r>
              <a:rPr lang="es-ES" sz="1600" dirty="0"/>
              <a:t>)</a:t>
            </a:r>
          </a:p>
        </p:txBody>
      </p:sp>
      <mc:AlternateContent xmlns:mc="http://schemas.openxmlformats.org/markup-compatibility/2006" xmlns:a14="http://schemas.microsoft.com/office/drawing/2010/main">
        <mc:Choice Requires="a14">
          <p:sp>
            <p:nvSpPr>
              <p:cNvPr id="4" name="CuadroTexto 3"/>
              <p:cNvSpPr txBox="1"/>
              <p:nvPr/>
            </p:nvSpPr>
            <p:spPr>
              <a:xfrm>
                <a:off x="4235435" y="2543990"/>
                <a:ext cx="617541" cy="505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𝑃</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𝑓</m:t>
                          </m:r>
                          <m:r>
                            <a:rPr lang="es-ES" sz="1600" b="0" i="1" smtClean="0">
                              <a:latin typeface="Cambria Math" panose="02040503050406030204" pitchFamily="18" charset="0"/>
                            </a:rPr>
                            <m:t>′</m:t>
                          </m:r>
                        </m:den>
                      </m:f>
                    </m:oMath>
                  </m:oMathPara>
                </a14:m>
                <a:endParaRPr lang="es-ES" sz="16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235435" y="2543990"/>
                <a:ext cx="617541" cy="505779"/>
              </a:xfrm>
              <a:prstGeom prst="rect">
                <a:avLst/>
              </a:prstGeom>
              <a:blipFill>
                <a:blip r:embed="rId2"/>
                <a:stretch>
                  <a:fillRect/>
                </a:stretch>
              </a:blipFill>
            </p:spPr>
            <p:txBody>
              <a:bodyPr/>
              <a:lstStyle/>
              <a:p>
                <a:r>
                  <a:rPr lang="es-ES">
                    <a:noFill/>
                  </a:rPr>
                  <a:t> </a:t>
                </a:r>
              </a:p>
            </p:txBody>
          </p:sp>
        </mc:Fallback>
      </mc:AlternateContent>
      <p:sp>
        <p:nvSpPr>
          <p:cNvPr id="10" name="Rectángulo 9"/>
          <p:cNvSpPr/>
          <p:nvPr/>
        </p:nvSpPr>
        <p:spPr>
          <a:xfrm>
            <a:off x="635000" y="4026238"/>
            <a:ext cx="8115300" cy="1077218"/>
          </a:xfrm>
          <a:prstGeom prst="rect">
            <a:avLst/>
          </a:prstGeom>
        </p:spPr>
        <p:txBody>
          <a:bodyPr wrap="square">
            <a:spAutoFit/>
          </a:bodyPr>
          <a:lstStyle/>
          <a:p>
            <a:pPr algn="just"/>
            <a:r>
              <a:rPr lang="es-ES" sz="1600" dirty="0"/>
              <a:t>Es muy común utilizar la </a:t>
            </a:r>
            <a:r>
              <a:rPr lang="es-ES" sz="1600" i="1" dirty="0">
                <a:solidFill>
                  <a:srgbClr val="00B0F0"/>
                </a:solidFill>
              </a:rPr>
              <a:t>dioptría</a:t>
            </a:r>
            <a:r>
              <a:rPr lang="es-ES" sz="1600" dirty="0"/>
              <a:t>, </a:t>
            </a:r>
            <a:r>
              <a:rPr lang="es-ES" sz="1600" i="1" dirty="0">
                <a:solidFill>
                  <a:srgbClr val="00B0F0"/>
                </a:solidFill>
              </a:rPr>
              <a:t>D</a:t>
            </a:r>
            <a:r>
              <a:rPr lang="es-ES" sz="1600" dirty="0"/>
              <a:t>, como unidad de medida de la potencia de una lente. </a:t>
            </a:r>
            <a:r>
              <a:rPr lang="es-ES" sz="1600" i="1" dirty="0">
                <a:solidFill>
                  <a:srgbClr val="00B0F0"/>
                </a:solidFill>
              </a:rPr>
              <a:t>Una dioptría es la potencia de una lente cuya distancia focal es de un metro</a:t>
            </a:r>
            <a:r>
              <a:rPr lang="es-ES" sz="1600" dirty="0"/>
              <a:t>, por tanto, siempre que expreses la distancia focal imagen en metros, la potencia la obtendrás en dioptrías.</a:t>
            </a:r>
          </a:p>
        </p:txBody>
      </p:sp>
    </p:spTree>
    <p:extLst>
      <p:ext uri="{BB962C8B-B14F-4D97-AF65-F5344CB8AC3E}">
        <p14:creationId xmlns:p14="http://schemas.microsoft.com/office/powerpoint/2010/main" val="2245638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a:t>
            </a:r>
            <a:endParaRPr lang="es-ES" dirty="0">
              <a:solidFill>
                <a:srgbClr val="00B0F0"/>
              </a:solidFill>
            </a:endParaRPr>
          </a:p>
        </p:txBody>
      </p:sp>
      <p:sp>
        <p:nvSpPr>
          <p:cNvPr id="3" name="Rectángulo 2"/>
          <p:cNvSpPr/>
          <p:nvPr/>
        </p:nvSpPr>
        <p:spPr>
          <a:xfrm>
            <a:off x="569438" y="1800039"/>
            <a:ext cx="8180862" cy="2308324"/>
          </a:xfrm>
          <a:prstGeom prst="rect">
            <a:avLst/>
          </a:prstGeom>
        </p:spPr>
        <p:txBody>
          <a:bodyPr wrap="square">
            <a:spAutoFit/>
          </a:bodyPr>
          <a:lstStyle/>
          <a:p>
            <a:pPr algn="just"/>
            <a:r>
              <a:rPr lang="es-ES" sz="1600" dirty="0"/>
              <a:t>Para dibujar un diagrama de rayos de una lente delgada:</a:t>
            </a:r>
          </a:p>
          <a:p>
            <a:pPr marL="266700" indent="-266700" algn="just">
              <a:buFont typeface="+mj-lt"/>
              <a:buAutoNum type="arabicPeriod"/>
            </a:pPr>
            <a:r>
              <a:rPr lang="es-ES" sz="1600" dirty="0" smtClean="0"/>
              <a:t>Comienza </a:t>
            </a:r>
            <a:r>
              <a:rPr lang="es-ES" sz="1600" dirty="0"/>
              <a:t>dibujando el eje óptico y la lente delgada en el origen. Para simplificar, puedes utilizar la representación con flechas indicada más arriba según la lente sea convergente o divergente</a:t>
            </a:r>
          </a:p>
          <a:p>
            <a:pPr marL="266700" indent="-266700" algn="just">
              <a:buFont typeface="+mj-lt"/>
              <a:buAutoNum type="arabicPeriod"/>
            </a:pPr>
            <a:r>
              <a:rPr lang="es-ES" sz="1600" dirty="0" smtClean="0"/>
              <a:t>Sitúa </a:t>
            </a:r>
            <a:r>
              <a:rPr lang="es-ES" sz="1600" dirty="0"/>
              <a:t>el objeto</a:t>
            </a:r>
          </a:p>
          <a:p>
            <a:pPr marL="266700" indent="-266700" algn="just">
              <a:buFont typeface="+mj-lt"/>
              <a:buAutoNum type="arabicPeriod"/>
            </a:pPr>
            <a:r>
              <a:rPr lang="es-ES" sz="1600" dirty="0" smtClean="0"/>
              <a:t>Identifica </a:t>
            </a:r>
            <a:r>
              <a:rPr lang="es-ES" sz="1600" dirty="0"/>
              <a:t>el foco objeto F y el foco imagen F'</a:t>
            </a:r>
          </a:p>
          <a:p>
            <a:pPr marL="266700" indent="-266700" algn="just">
              <a:buFont typeface="+mj-lt"/>
              <a:buAutoNum type="arabicPeriod"/>
            </a:pPr>
            <a:r>
              <a:rPr lang="es-ES" sz="1600" dirty="0" smtClean="0"/>
              <a:t>Traza </a:t>
            </a:r>
            <a:r>
              <a:rPr lang="es-ES" sz="1600" dirty="0"/>
              <a:t>al menos 2 de los rayos principales de la punta P del objeto</a:t>
            </a:r>
          </a:p>
          <a:p>
            <a:pPr marL="266700" indent="-266700" algn="just">
              <a:buFont typeface="+mj-lt"/>
              <a:buAutoNum type="arabicPeriod"/>
            </a:pPr>
            <a:r>
              <a:rPr lang="es-ES" sz="1600" dirty="0" smtClean="0"/>
              <a:t>El </a:t>
            </a:r>
            <a:r>
              <a:rPr lang="es-ES" sz="1600" dirty="0"/>
              <a:t>punto de intersección de los rayos es P', la imagen del punto P</a:t>
            </a:r>
          </a:p>
          <a:p>
            <a:pPr marL="266700" indent="-266700" algn="just">
              <a:buFont typeface="+mj-lt"/>
              <a:buAutoNum type="arabicPeriod"/>
            </a:pPr>
            <a:r>
              <a:rPr lang="es-ES" sz="1600" dirty="0" smtClean="0"/>
              <a:t>Proyecta </a:t>
            </a:r>
            <a:r>
              <a:rPr lang="es-ES" sz="1600" dirty="0"/>
              <a:t>P' sobre el eje óptico para obtener la base de la imagen del objeto, B'</a:t>
            </a:r>
          </a:p>
        </p:txBody>
      </p:sp>
      <p:pic>
        <p:nvPicPr>
          <p:cNvPr id="5" name="Imagen 4"/>
          <p:cNvPicPr>
            <a:picLocks noChangeAspect="1"/>
          </p:cNvPicPr>
          <p:nvPr/>
        </p:nvPicPr>
        <p:blipFill rotWithShape="1">
          <a:blip r:embed="rId2">
            <a:clrChange>
              <a:clrFrom>
                <a:srgbClr val="F0F0F0"/>
              </a:clrFrom>
              <a:clrTo>
                <a:srgbClr val="F0F0F0">
                  <a:alpha val="0"/>
                </a:srgbClr>
              </a:clrTo>
            </a:clrChange>
            <a:extLst>
              <a:ext uri="{28A0092B-C50C-407E-A947-70E740481C1C}">
                <a14:useLocalDpi xmlns:a14="http://schemas.microsoft.com/office/drawing/2010/main" val="0"/>
              </a:ext>
            </a:extLst>
          </a:blip>
          <a:srcRect l="6466" t="7944" r="2155" b="7944"/>
          <a:stretch/>
        </p:blipFill>
        <p:spPr>
          <a:xfrm>
            <a:off x="569438" y="4349663"/>
            <a:ext cx="4368800" cy="1854679"/>
          </a:xfrm>
          <a:prstGeom prst="rect">
            <a:avLst/>
          </a:prstGeom>
        </p:spPr>
      </p:pic>
      <p:pic>
        <p:nvPicPr>
          <p:cNvPr id="6" name="Imagen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423" t="11475" r="11423" b="10246"/>
          <a:stretch/>
        </p:blipFill>
        <p:spPr>
          <a:xfrm>
            <a:off x="5080863" y="4249322"/>
            <a:ext cx="3545362" cy="1891520"/>
          </a:xfrm>
          <a:prstGeom prst="rect">
            <a:avLst/>
          </a:prstGeom>
        </p:spPr>
      </p:pic>
    </p:spTree>
    <p:extLst>
      <p:ext uri="{BB962C8B-B14F-4D97-AF65-F5344CB8AC3E}">
        <p14:creationId xmlns:p14="http://schemas.microsoft.com/office/powerpoint/2010/main" val="2233208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599" y="985246"/>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46856" y="1341243"/>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a:t>
            </a:r>
            <a:endParaRPr lang="es-ES" dirty="0">
              <a:solidFill>
                <a:srgbClr val="00B0F0"/>
              </a:solidFill>
            </a:endParaRPr>
          </a:p>
        </p:txBody>
      </p:sp>
      <p:cxnSp>
        <p:nvCxnSpPr>
          <p:cNvPr id="9" name="12 Conector recto"/>
          <p:cNvCxnSpPr>
            <a:stCxn id="29" idx="0"/>
          </p:cNvCxnSpPr>
          <p:nvPr/>
        </p:nvCxnSpPr>
        <p:spPr bwMode="auto">
          <a:xfrm>
            <a:off x="716033" y="2448076"/>
            <a:ext cx="3643664" cy="569580"/>
          </a:xfrm>
          <a:prstGeom prst="line">
            <a:avLst/>
          </a:prstGeom>
          <a:solidFill>
            <a:schemeClr val="accent1"/>
          </a:solidFill>
          <a:ln w="6350" cap="flat" cmpd="sng" algn="ctr">
            <a:solidFill>
              <a:schemeClr val="accent4">
                <a:lumMod val="75000"/>
              </a:schemeClr>
            </a:solidFill>
            <a:prstDash val="solid"/>
            <a:round/>
            <a:headEnd type="none" w="med" len="med"/>
            <a:tailEnd type="none" w="med" len="med"/>
          </a:ln>
          <a:effectLst/>
        </p:spPr>
      </p:cxnSp>
      <p:cxnSp>
        <p:nvCxnSpPr>
          <p:cNvPr id="10" name="13 Conector recto"/>
          <p:cNvCxnSpPr>
            <a:stCxn id="29" idx="0"/>
          </p:cNvCxnSpPr>
          <p:nvPr/>
        </p:nvCxnSpPr>
        <p:spPr bwMode="auto">
          <a:xfrm>
            <a:off x="716033" y="2448076"/>
            <a:ext cx="2194659" cy="519112"/>
          </a:xfrm>
          <a:prstGeom prst="line">
            <a:avLst/>
          </a:prstGeom>
          <a:solidFill>
            <a:schemeClr val="accent1"/>
          </a:solidFill>
          <a:ln w="6350" cap="flat" cmpd="sng" algn="ctr">
            <a:solidFill>
              <a:srgbClr val="1C47D2"/>
            </a:solidFill>
            <a:prstDash val="solid"/>
            <a:round/>
            <a:headEnd type="none" w="med" len="med"/>
            <a:tailEnd type="none" w="med" len="med"/>
          </a:ln>
          <a:effectLst/>
        </p:spPr>
      </p:cxnSp>
      <p:cxnSp>
        <p:nvCxnSpPr>
          <p:cNvPr id="11" name="14 Conector recto"/>
          <p:cNvCxnSpPr/>
          <p:nvPr/>
        </p:nvCxnSpPr>
        <p:spPr bwMode="auto">
          <a:xfrm>
            <a:off x="2886528" y="2445650"/>
            <a:ext cx="1425544" cy="657731"/>
          </a:xfrm>
          <a:prstGeom prst="line">
            <a:avLst/>
          </a:prstGeom>
          <a:solidFill>
            <a:schemeClr val="accent1"/>
          </a:solidFill>
          <a:ln w="6350" cap="flat" cmpd="sng" algn="ctr">
            <a:solidFill>
              <a:srgbClr val="FF0000"/>
            </a:solidFill>
            <a:prstDash val="solid"/>
            <a:round/>
            <a:headEnd type="none" w="med" len="med"/>
            <a:tailEnd type="none" w="med" len="med"/>
          </a:ln>
          <a:effectLst/>
        </p:spPr>
      </p:cxnSp>
      <p:sp>
        <p:nvSpPr>
          <p:cNvPr id="12" name="16 CuadroTexto"/>
          <p:cNvSpPr txBox="1"/>
          <p:nvPr/>
        </p:nvSpPr>
        <p:spPr>
          <a:xfrm>
            <a:off x="507542" y="1685134"/>
            <a:ext cx="3978491" cy="307777"/>
          </a:xfrm>
          <a:prstGeom prst="rect">
            <a:avLst/>
          </a:prstGeom>
          <a:noFill/>
        </p:spPr>
        <p:txBody>
          <a:bodyPr wrap="square" rtlCol="0">
            <a:spAutoFit/>
          </a:bodyPr>
          <a:lstStyle/>
          <a:p>
            <a:pPr marL="355600" indent="-355600"/>
            <a:r>
              <a:rPr lang="es-ES" sz="1400" u="sng" dirty="0" smtClean="0">
                <a:latin typeface="+mj-lt"/>
                <a:sym typeface="Wingdings"/>
              </a:rPr>
              <a:t>Posición del objeto entre el infinito y 2 f</a:t>
            </a:r>
            <a:endParaRPr lang="es-ES" sz="1400" u="sng" dirty="0">
              <a:latin typeface="+mj-lt"/>
            </a:endParaRPr>
          </a:p>
        </p:txBody>
      </p:sp>
      <p:cxnSp>
        <p:nvCxnSpPr>
          <p:cNvPr id="14" name="18 Conector recto"/>
          <p:cNvCxnSpPr>
            <a:stCxn id="29" idx="0"/>
          </p:cNvCxnSpPr>
          <p:nvPr/>
        </p:nvCxnSpPr>
        <p:spPr bwMode="auto">
          <a:xfrm flipV="1">
            <a:off x="716033" y="2447284"/>
            <a:ext cx="2176399" cy="792"/>
          </a:xfrm>
          <a:prstGeom prst="line">
            <a:avLst/>
          </a:prstGeom>
          <a:solidFill>
            <a:schemeClr val="accent1"/>
          </a:solidFill>
          <a:ln w="6350" cap="flat" cmpd="sng" algn="ctr">
            <a:solidFill>
              <a:srgbClr val="FF0000"/>
            </a:solidFill>
            <a:prstDash val="solid"/>
            <a:round/>
            <a:headEnd type="none" w="med" len="med"/>
            <a:tailEnd type="none" w="med" len="med"/>
          </a:ln>
          <a:effectLst/>
        </p:spPr>
      </p:cxnSp>
      <p:cxnSp>
        <p:nvCxnSpPr>
          <p:cNvPr id="15" name="19 Conector recto"/>
          <p:cNvCxnSpPr/>
          <p:nvPr/>
        </p:nvCxnSpPr>
        <p:spPr bwMode="auto">
          <a:xfrm rot="5400000" flipH="1" flipV="1">
            <a:off x="3619225" y="2242427"/>
            <a:ext cx="1588" cy="1440000"/>
          </a:xfrm>
          <a:prstGeom prst="line">
            <a:avLst/>
          </a:prstGeom>
          <a:solidFill>
            <a:schemeClr val="accent1"/>
          </a:solidFill>
          <a:ln w="6350" cap="flat" cmpd="sng" algn="ctr">
            <a:solidFill>
              <a:srgbClr val="1C47D2"/>
            </a:solidFill>
            <a:prstDash val="solid"/>
            <a:round/>
            <a:headEnd type="none" w="med" len="med"/>
            <a:tailEnd type="none" w="med" len="med"/>
          </a:ln>
          <a:effectLst/>
        </p:spPr>
      </p:cxnSp>
      <p:sp>
        <p:nvSpPr>
          <p:cNvPr id="16" name="20 Flecha arriba"/>
          <p:cNvSpPr/>
          <p:nvPr/>
        </p:nvSpPr>
        <p:spPr bwMode="auto">
          <a:xfrm flipV="1">
            <a:off x="3974632" y="2786210"/>
            <a:ext cx="36000" cy="18097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grpSp>
        <p:nvGrpSpPr>
          <p:cNvPr id="17" name="21 Grupo"/>
          <p:cNvGrpSpPr/>
          <p:nvPr/>
        </p:nvGrpSpPr>
        <p:grpSpPr>
          <a:xfrm>
            <a:off x="706661" y="3248300"/>
            <a:ext cx="2184978" cy="228475"/>
            <a:chOff x="2020310" y="4253037"/>
            <a:chExt cx="2184978" cy="228475"/>
          </a:xfrm>
        </p:grpSpPr>
        <p:cxnSp>
          <p:nvCxnSpPr>
            <p:cNvPr id="18" name="22 Conector recto de flecha"/>
            <p:cNvCxnSpPr/>
            <p:nvPr/>
          </p:nvCxnSpPr>
          <p:spPr bwMode="auto">
            <a:xfrm flipV="1">
              <a:off x="2020310" y="4481512"/>
              <a:ext cx="2184978" cy="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19" name="23 CuadroTexto"/>
            <p:cNvSpPr txBox="1"/>
            <p:nvPr/>
          </p:nvSpPr>
          <p:spPr>
            <a:xfrm>
              <a:off x="2853040" y="4253037"/>
              <a:ext cx="554137" cy="215444"/>
            </a:xfrm>
            <a:prstGeom prst="rect">
              <a:avLst/>
            </a:prstGeom>
            <a:noFill/>
          </p:spPr>
          <p:txBody>
            <a:bodyPr wrap="square" lIns="0" tIns="0" rIns="0" bIns="0" rtlCol="0">
              <a:spAutoFit/>
            </a:bodyPr>
            <a:lstStyle/>
            <a:p>
              <a:r>
                <a:rPr lang="es-ES_tradnl" sz="1400" dirty="0" smtClean="0">
                  <a:latin typeface="+mj-lt"/>
                </a:rPr>
                <a:t>s&gt;2f</a:t>
              </a:r>
              <a:endParaRPr lang="es-ES" sz="1400" baseline="-25000" dirty="0">
                <a:latin typeface="+mj-lt"/>
              </a:endParaRPr>
            </a:p>
          </p:txBody>
        </p:sp>
      </p:grpSp>
      <p:grpSp>
        <p:nvGrpSpPr>
          <p:cNvPr id="20" name="28 Grupo"/>
          <p:cNvGrpSpPr/>
          <p:nvPr/>
        </p:nvGrpSpPr>
        <p:grpSpPr>
          <a:xfrm>
            <a:off x="487440" y="1958317"/>
            <a:ext cx="3888000" cy="1692000"/>
            <a:chOff x="1801089" y="2963054"/>
            <a:chExt cx="3888000" cy="1692000"/>
          </a:xfrm>
        </p:grpSpPr>
        <p:cxnSp>
          <p:nvCxnSpPr>
            <p:cNvPr id="21" name="29 Conector recto"/>
            <p:cNvCxnSpPr/>
            <p:nvPr/>
          </p:nvCxnSpPr>
          <p:spPr bwMode="auto">
            <a:xfrm>
              <a:off x="1801089" y="3786909"/>
              <a:ext cx="3888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30 Elipse"/>
            <p:cNvSpPr/>
            <p:nvPr/>
          </p:nvSpPr>
          <p:spPr bwMode="auto">
            <a:xfrm>
              <a:off x="3462915" y="3761220"/>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i="0" u="none" strike="noStrike" cap="none" normalizeH="0" baseline="0" dirty="0" smtClean="0">
                <a:ln>
                  <a:noFill/>
                </a:ln>
                <a:solidFill>
                  <a:schemeClr val="tx1"/>
                </a:solidFill>
                <a:effectLst/>
                <a:latin typeface="+mj-lt"/>
              </a:endParaRPr>
            </a:p>
          </p:txBody>
        </p:sp>
        <p:sp>
          <p:nvSpPr>
            <p:cNvPr id="23" name="31 Elipse"/>
            <p:cNvSpPr/>
            <p:nvPr/>
          </p:nvSpPr>
          <p:spPr bwMode="auto">
            <a:xfrm>
              <a:off x="4896428" y="3746932"/>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i="0" u="none" strike="noStrike" cap="none" normalizeH="0" baseline="0" dirty="0" smtClean="0">
                <a:ln>
                  <a:noFill/>
                </a:ln>
                <a:solidFill>
                  <a:schemeClr val="tx1"/>
                </a:solidFill>
                <a:effectLst/>
                <a:latin typeface="+mj-lt"/>
              </a:endParaRPr>
            </a:p>
          </p:txBody>
        </p:sp>
        <p:sp>
          <p:nvSpPr>
            <p:cNvPr id="24" name="32 Elipse"/>
            <p:cNvSpPr/>
            <p:nvPr/>
          </p:nvSpPr>
          <p:spPr bwMode="auto">
            <a:xfrm>
              <a:off x="2734253" y="3756458"/>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i="0" u="none" strike="noStrike" cap="none" normalizeH="0" baseline="0" dirty="0" smtClean="0">
                <a:ln>
                  <a:noFill/>
                </a:ln>
                <a:solidFill>
                  <a:schemeClr val="tx1"/>
                </a:solidFill>
                <a:effectLst/>
                <a:latin typeface="+mj-lt"/>
              </a:endParaRPr>
            </a:p>
          </p:txBody>
        </p:sp>
        <p:cxnSp>
          <p:nvCxnSpPr>
            <p:cNvPr id="25" name="33 Conector recto de flecha"/>
            <p:cNvCxnSpPr/>
            <p:nvPr/>
          </p:nvCxnSpPr>
          <p:spPr bwMode="auto">
            <a:xfrm rot="16200000" flipH="1">
              <a:off x="3360591" y="3809054"/>
              <a:ext cx="1692000" cy="0"/>
            </a:xfrm>
            <a:prstGeom prst="straightConnector1">
              <a:avLst/>
            </a:prstGeom>
            <a:solidFill>
              <a:schemeClr val="accent1"/>
            </a:solidFill>
            <a:ln w="12700" cap="flat" cmpd="sng" algn="ctr">
              <a:solidFill>
                <a:schemeClr val="accent5">
                  <a:lumMod val="25000"/>
                </a:schemeClr>
              </a:solidFill>
              <a:prstDash val="solid"/>
              <a:round/>
              <a:headEnd type="triangle" w="med" len="med"/>
              <a:tailEnd type="triangle" w="med" len="med"/>
            </a:ln>
            <a:effectLst/>
          </p:spPr>
        </p:cxnSp>
        <p:sp>
          <p:nvSpPr>
            <p:cNvPr id="26" name="34 CuadroTexto"/>
            <p:cNvSpPr txBox="1"/>
            <p:nvPr/>
          </p:nvSpPr>
          <p:spPr>
            <a:xfrm>
              <a:off x="3357563" y="3800475"/>
              <a:ext cx="347663" cy="338554"/>
            </a:xfrm>
            <a:prstGeom prst="rect">
              <a:avLst/>
            </a:prstGeom>
            <a:noFill/>
          </p:spPr>
          <p:txBody>
            <a:bodyPr wrap="square" rtlCol="0">
              <a:spAutoFit/>
            </a:bodyPr>
            <a:lstStyle/>
            <a:p>
              <a:r>
                <a:rPr lang="es-ES_tradnl" sz="1600" dirty="0" smtClean="0">
                  <a:latin typeface="+mj-lt"/>
                </a:rPr>
                <a:t>F</a:t>
              </a:r>
              <a:endParaRPr lang="es-ES" sz="1600" dirty="0">
                <a:latin typeface="+mj-lt"/>
              </a:endParaRPr>
            </a:p>
          </p:txBody>
        </p:sp>
        <p:sp>
          <p:nvSpPr>
            <p:cNvPr id="27" name="35 CuadroTexto"/>
            <p:cNvSpPr txBox="1"/>
            <p:nvPr/>
          </p:nvSpPr>
          <p:spPr>
            <a:xfrm>
              <a:off x="4833938" y="3495675"/>
              <a:ext cx="488689" cy="338554"/>
            </a:xfrm>
            <a:prstGeom prst="rect">
              <a:avLst/>
            </a:prstGeom>
            <a:noFill/>
          </p:spPr>
          <p:txBody>
            <a:bodyPr wrap="square" rtlCol="0">
              <a:spAutoFit/>
            </a:bodyPr>
            <a:lstStyle/>
            <a:p>
              <a:r>
                <a:rPr lang="es-ES_tradnl" sz="1600" dirty="0" smtClean="0">
                  <a:latin typeface="+mj-lt"/>
                </a:rPr>
                <a:t>F’</a:t>
              </a:r>
              <a:endParaRPr lang="es-ES" sz="1600" dirty="0">
                <a:latin typeface="+mj-lt"/>
              </a:endParaRPr>
            </a:p>
          </p:txBody>
        </p:sp>
      </p:grpSp>
      <p:sp>
        <p:nvSpPr>
          <p:cNvPr id="28" name="37 CuadroTexto"/>
          <p:cNvSpPr txBox="1"/>
          <p:nvPr/>
        </p:nvSpPr>
        <p:spPr>
          <a:xfrm>
            <a:off x="895874" y="3660736"/>
            <a:ext cx="3501685" cy="307777"/>
          </a:xfrm>
          <a:prstGeom prst="rect">
            <a:avLst/>
          </a:prstGeom>
          <a:noFill/>
        </p:spPr>
        <p:txBody>
          <a:bodyPr wrap="square" rtlCol="0">
            <a:spAutoFit/>
          </a:bodyPr>
          <a:lstStyle/>
          <a:p>
            <a:r>
              <a:rPr lang="es-ES_tradnl" sz="1400" i="1" dirty="0" smtClean="0">
                <a:latin typeface="+mj-lt"/>
                <a:sym typeface="Wingdings"/>
              </a:rPr>
              <a:t>Real, invertida, </a:t>
            </a:r>
            <a:r>
              <a:rPr lang="es-ES_tradnl" sz="1400" i="1" dirty="0">
                <a:latin typeface="+mj-lt"/>
                <a:sym typeface="Wingdings"/>
              </a:rPr>
              <a:t>m</a:t>
            </a:r>
            <a:r>
              <a:rPr lang="es-ES_tradnl" sz="1400" i="1" dirty="0" smtClean="0">
                <a:latin typeface="+mj-lt"/>
                <a:sym typeface="Wingdings"/>
              </a:rPr>
              <a:t>enor tamaño</a:t>
            </a:r>
            <a:endParaRPr lang="es-ES" sz="1400" i="1" dirty="0">
              <a:latin typeface="+mj-lt"/>
            </a:endParaRPr>
          </a:p>
        </p:txBody>
      </p:sp>
      <p:sp>
        <p:nvSpPr>
          <p:cNvPr id="29" name="17 Flecha arriba"/>
          <p:cNvSpPr/>
          <p:nvPr/>
        </p:nvSpPr>
        <p:spPr bwMode="auto">
          <a:xfrm>
            <a:off x="698033" y="2448076"/>
            <a:ext cx="36000" cy="333375"/>
          </a:xfrm>
          <a:prstGeom prst="upArrow">
            <a:avLst/>
          </a:prstGeom>
          <a:solidFill>
            <a:schemeClr val="tx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grpSp>
        <p:nvGrpSpPr>
          <p:cNvPr id="30" name="24 Grupo"/>
          <p:cNvGrpSpPr/>
          <p:nvPr/>
        </p:nvGrpSpPr>
        <p:grpSpPr>
          <a:xfrm>
            <a:off x="2167739" y="3059079"/>
            <a:ext cx="738187" cy="247835"/>
            <a:chOff x="3500438" y="4454341"/>
            <a:chExt cx="738187" cy="247835"/>
          </a:xfrm>
        </p:grpSpPr>
        <p:cxnSp>
          <p:nvCxnSpPr>
            <p:cNvPr id="31" name="25 Conector recto de flecha"/>
            <p:cNvCxnSpPr/>
            <p:nvPr/>
          </p:nvCxnSpPr>
          <p:spPr bwMode="auto">
            <a:xfrm>
              <a:off x="3500438" y="4700588"/>
              <a:ext cx="738187" cy="1588"/>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2" name="26 CuadroTexto"/>
            <p:cNvSpPr txBox="1"/>
            <p:nvPr/>
          </p:nvSpPr>
          <p:spPr>
            <a:xfrm>
              <a:off x="3839803" y="4454341"/>
              <a:ext cx="200026" cy="215444"/>
            </a:xfrm>
            <a:prstGeom prst="rect">
              <a:avLst/>
            </a:prstGeom>
            <a:noFill/>
          </p:spPr>
          <p:txBody>
            <a:bodyPr wrap="square" lIns="0" tIns="0" rIns="0" bIns="0" rtlCol="0">
              <a:spAutoFit/>
            </a:bodyPr>
            <a:lstStyle/>
            <a:p>
              <a:r>
                <a:rPr lang="es-ES_tradnl" sz="1400" dirty="0" smtClean="0">
                  <a:latin typeface="+mj-lt"/>
                </a:rPr>
                <a:t>f</a:t>
              </a:r>
              <a:endParaRPr lang="es-ES" sz="1400" baseline="-25000" dirty="0">
                <a:latin typeface="+mj-lt"/>
              </a:endParaRPr>
            </a:p>
          </p:txBody>
        </p:sp>
      </p:grpSp>
      <p:sp>
        <p:nvSpPr>
          <p:cNvPr id="34" name="16 CuadroTexto"/>
          <p:cNvSpPr txBox="1"/>
          <p:nvPr/>
        </p:nvSpPr>
        <p:spPr>
          <a:xfrm>
            <a:off x="4709182" y="1686653"/>
            <a:ext cx="4124244" cy="307777"/>
          </a:xfrm>
          <a:prstGeom prst="rect">
            <a:avLst/>
          </a:prstGeom>
          <a:noFill/>
        </p:spPr>
        <p:txBody>
          <a:bodyPr wrap="square" rtlCol="0">
            <a:spAutoFit/>
          </a:bodyPr>
          <a:lstStyle/>
          <a:p>
            <a:pPr marL="355600" indent="-355600"/>
            <a:r>
              <a:rPr lang="es-ES" sz="1400" u="sng" dirty="0" smtClean="0">
                <a:latin typeface="+mj-lt"/>
                <a:sym typeface="Wingdings"/>
              </a:rPr>
              <a:t>Posición del objeto a una distancia s = 2 f</a:t>
            </a:r>
            <a:endParaRPr lang="es-ES" sz="1400" u="sng" dirty="0">
              <a:latin typeface="+mj-lt"/>
            </a:endParaRPr>
          </a:p>
        </p:txBody>
      </p:sp>
      <p:grpSp>
        <p:nvGrpSpPr>
          <p:cNvPr id="35" name="Grupo 34"/>
          <p:cNvGrpSpPr/>
          <p:nvPr/>
        </p:nvGrpSpPr>
        <p:grpSpPr>
          <a:xfrm>
            <a:off x="4773273" y="1930303"/>
            <a:ext cx="3588356" cy="1739679"/>
            <a:chOff x="6823466" y="2504043"/>
            <a:chExt cx="3588356" cy="1739679"/>
          </a:xfrm>
        </p:grpSpPr>
        <p:cxnSp>
          <p:nvCxnSpPr>
            <p:cNvPr id="36" name="38 Conector recto"/>
            <p:cNvCxnSpPr>
              <a:stCxn id="39" idx="0"/>
            </p:cNvCxnSpPr>
            <p:nvPr/>
          </p:nvCxnSpPr>
          <p:spPr bwMode="auto">
            <a:xfrm>
              <a:off x="7193228" y="3011323"/>
              <a:ext cx="3218594" cy="749915"/>
            </a:xfrm>
            <a:prstGeom prst="line">
              <a:avLst/>
            </a:prstGeom>
            <a:solidFill>
              <a:schemeClr val="accent1"/>
            </a:solidFill>
            <a:ln w="6350" cap="flat" cmpd="sng" algn="ctr">
              <a:solidFill>
                <a:srgbClr val="C49500"/>
              </a:solidFill>
              <a:prstDash val="solid"/>
              <a:round/>
              <a:headEnd type="none" w="med" len="med"/>
              <a:tailEnd type="none" w="med" len="med"/>
            </a:ln>
            <a:effectLst/>
          </p:spPr>
        </p:cxnSp>
        <p:cxnSp>
          <p:nvCxnSpPr>
            <p:cNvPr id="37" name="39 Conector recto"/>
            <p:cNvCxnSpPr>
              <a:stCxn id="39" idx="0"/>
            </p:cNvCxnSpPr>
            <p:nvPr/>
          </p:nvCxnSpPr>
          <p:spPr bwMode="auto">
            <a:xfrm>
              <a:off x="7193228" y="3011323"/>
              <a:ext cx="1472013" cy="685804"/>
            </a:xfrm>
            <a:prstGeom prst="line">
              <a:avLst/>
            </a:prstGeom>
            <a:solidFill>
              <a:schemeClr val="accent1"/>
            </a:solidFill>
            <a:ln w="6350" cap="flat" cmpd="sng" algn="ctr">
              <a:solidFill>
                <a:srgbClr val="1C47D2"/>
              </a:solidFill>
              <a:prstDash val="solid"/>
              <a:round/>
              <a:headEnd type="none" w="med" len="med"/>
              <a:tailEnd type="none" w="med" len="med"/>
            </a:ln>
            <a:effectLst/>
          </p:spPr>
        </p:cxnSp>
        <p:cxnSp>
          <p:nvCxnSpPr>
            <p:cNvPr id="38" name="41 Conector recto"/>
            <p:cNvCxnSpPr/>
            <p:nvPr/>
          </p:nvCxnSpPr>
          <p:spPr bwMode="auto">
            <a:xfrm>
              <a:off x="8657725" y="3006564"/>
              <a:ext cx="1706472" cy="807062"/>
            </a:xfrm>
            <a:prstGeom prst="line">
              <a:avLst/>
            </a:prstGeom>
            <a:solidFill>
              <a:schemeClr val="accent1"/>
            </a:solidFill>
            <a:ln w="6350" cap="flat" cmpd="sng" algn="ctr">
              <a:solidFill>
                <a:srgbClr val="FF0000"/>
              </a:solidFill>
              <a:prstDash val="solid"/>
              <a:round/>
              <a:headEnd type="none" w="med" len="med"/>
              <a:tailEnd type="none" w="med" len="med"/>
            </a:ln>
            <a:effectLst/>
          </p:spPr>
        </p:cxnSp>
        <p:sp>
          <p:nvSpPr>
            <p:cNvPr id="39" name="42 Flecha arriba"/>
            <p:cNvSpPr/>
            <p:nvPr/>
          </p:nvSpPr>
          <p:spPr bwMode="auto">
            <a:xfrm>
              <a:off x="7175228" y="3011323"/>
              <a:ext cx="36000" cy="333375"/>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cxnSp>
          <p:nvCxnSpPr>
            <p:cNvPr id="40" name="43 Conector recto"/>
            <p:cNvCxnSpPr>
              <a:stCxn id="39" idx="0"/>
            </p:cNvCxnSpPr>
            <p:nvPr/>
          </p:nvCxnSpPr>
          <p:spPr bwMode="auto">
            <a:xfrm>
              <a:off x="7193228" y="3011323"/>
              <a:ext cx="1475521" cy="2"/>
            </a:xfrm>
            <a:prstGeom prst="line">
              <a:avLst/>
            </a:prstGeom>
            <a:solidFill>
              <a:schemeClr val="accent1"/>
            </a:solidFill>
            <a:ln w="6350" cap="flat" cmpd="sng" algn="ctr">
              <a:solidFill>
                <a:srgbClr val="FF0000"/>
              </a:solidFill>
              <a:prstDash val="solid"/>
              <a:round/>
              <a:headEnd type="none" w="med" len="med"/>
              <a:tailEnd type="none" w="med" len="med"/>
            </a:ln>
            <a:effectLst/>
          </p:spPr>
        </p:cxnSp>
        <p:cxnSp>
          <p:nvCxnSpPr>
            <p:cNvPr id="41" name="44 Conector recto"/>
            <p:cNvCxnSpPr/>
            <p:nvPr/>
          </p:nvCxnSpPr>
          <p:spPr bwMode="auto">
            <a:xfrm rot="5400000" flipH="1" flipV="1">
              <a:off x="9533537" y="2828359"/>
              <a:ext cx="1588" cy="1728000"/>
            </a:xfrm>
            <a:prstGeom prst="line">
              <a:avLst/>
            </a:prstGeom>
            <a:solidFill>
              <a:schemeClr val="accent1"/>
            </a:solidFill>
            <a:ln w="6350" cap="flat" cmpd="sng" algn="ctr">
              <a:solidFill>
                <a:srgbClr val="1C47D2"/>
              </a:solidFill>
              <a:prstDash val="solid"/>
              <a:round/>
              <a:headEnd type="none" w="med" len="med"/>
              <a:tailEnd type="none" w="med" len="med"/>
            </a:ln>
            <a:effectLst/>
          </p:spPr>
        </p:cxnSp>
        <p:sp>
          <p:nvSpPr>
            <p:cNvPr id="42" name="45 Flecha arriba"/>
            <p:cNvSpPr/>
            <p:nvPr/>
          </p:nvSpPr>
          <p:spPr bwMode="auto">
            <a:xfrm flipV="1">
              <a:off x="10084303" y="3349461"/>
              <a:ext cx="36000" cy="347666"/>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grpSp>
          <p:nvGrpSpPr>
            <p:cNvPr id="43" name="94 Grupo"/>
            <p:cNvGrpSpPr/>
            <p:nvPr/>
          </p:nvGrpSpPr>
          <p:grpSpPr>
            <a:xfrm>
              <a:off x="7182847" y="4016210"/>
              <a:ext cx="1476375" cy="227512"/>
              <a:chOff x="2733676" y="4452938"/>
              <a:chExt cx="1476375" cy="227512"/>
            </a:xfrm>
          </p:grpSpPr>
          <p:cxnSp>
            <p:nvCxnSpPr>
              <p:cNvPr id="56" name="47 Conector recto de flecha"/>
              <p:cNvCxnSpPr/>
              <p:nvPr/>
            </p:nvCxnSpPr>
            <p:spPr bwMode="auto">
              <a:xfrm flipV="1">
                <a:off x="2733676" y="4452938"/>
                <a:ext cx="1476375" cy="0"/>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57" name="48 CuadroTexto"/>
              <p:cNvSpPr txBox="1"/>
              <p:nvPr/>
            </p:nvSpPr>
            <p:spPr>
              <a:xfrm>
                <a:off x="3298711" y="4465006"/>
                <a:ext cx="548664" cy="215444"/>
              </a:xfrm>
              <a:prstGeom prst="rect">
                <a:avLst/>
              </a:prstGeom>
              <a:noFill/>
            </p:spPr>
            <p:txBody>
              <a:bodyPr wrap="square" lIns="0" tIns="0" rIns="0" bIns="0" rtlCol="0">
                <a:spAutoFit/>
              </a:bodyPr>
              <a:lstStyle/>
              <a:p>
                <a:r>
                  <a:rPr lang="es-ES_tradnl" sz="1400" dirty="0" smtClean="0">
                    <a:latin typeface="+mj-lt"/>
                  </a:rPr>
                  <a:t>s=2f</a:t>
                </a:r>
                <a:endParaRPr lang="es-ES" sz="1400" baseline="-25000" dirty="0">
                  <a:latin typeface="+mj-lt"/>
                </a:endParaRPr>
              </a:p>
            </p:txBody>
          </p:sp>
        </p:grpSp>
        <p:grpSp>
          <p:nvGrpSpPr>
            <p:cNvPr id="44" name="95 Grupo"/>
            <p:cNvGrpSpPr/>
            <p:nvPr/>
          </p:nvGrpSpPr>
          <p:grpSpPr>
            <a:xfrm>
              <a:off x="7921034" y="3744748"/>
              <a:ext cx="738187" cy="263720"/>
              <a:chOff x="3471863" y="4181476"/>
              <a:chExt cx="738187" cy="263720"/>
            </a:xfrm>
          </p:grpSpPr>
          <p:cxnSp>
            <p:nvCxnSpPr>
              <p:cNvPr id="54" name="50 Conector recto de flecha"/>
              <p:cNvCxnSpPr/>
              <p:nvPr/>
            </p:nvCxnSpPr>
            <p:spPr bwMode="auto">
              <a:xfrm>
                <a:off x="3471863" y="4181476"/>
                <a:ext cx="738187" cy="1588"/>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55" name="51 CuadroTexto"/>
              <p:cNvSpPr txBox="1"/>
              <p:nvPr/>
            </p:nvSpPr>
            <p:spPr>
              <a:xfrm>
                <a:off x="3834976" y="4229752"/>
                <a:ext cx="281821" cy="215444"/>
              </a:xfrm>
              <a:prstGeom prst="rect">
                <a:avLst/>
              </a:prstGeom>
              <a:noFill/>
            </p:spPr>
            <p:txBody>
              <a:bodyPr wrap="square" lIns="0" tIns="0" rIns="0" bIns="0" rtlCol="0">
                <a:spAutoFit/>
              </a:bodyPr>
              <a:lstStyle/>
              <a:p>
                <a:r>
                  <a:rPr lang="es-ES_tradnl" sz="1400" dirty="0" smtClean="0">
                    <a:latin typeface="+mj-lt"/>
                  </a:rPr>
                  <a:t>f</a:t>
                </a:r>
                <a:endParaRPr lang="es-ES" sz="1400" baseline="-25000" dirty="0">
                  <a:latin typeface="+mj-lt"/>
                </a:endParaRPr>
              </a:p>
            </p:txBody>
          </p:sp>
        </p:grpSp>
        <p:grpSp>
          <p:nvGrpSpPr>
            <p:cNvPr id="45" name="93 Grupo"/>
            <p:cNvGrpSpPr/>
            <p:nvPr/>
          </p:nvGrpSpPr>
          <p:grpSpPr>
            <a:xfrm>
              <a:off x="6823466" y="2504043"/>
              <a:ext cx="3564000" cy="1709517"/>
              <a:chOff x="2374295" y="2940771"/>
              <a:chExt cx="3564000" cy="1709517"/>
            </a:xfrm>
          </p:grpSpPr>
          <p:cxnSp>
            <p:nvCxnSpPr>
              <p:cNvPr id="46" name="53 Conector recto"/>
              <p:cNvCxnSpPr/>
              <p:nvPr/>
            </p:nvCxnSpPr>
            <p:spPr bwMode="auto">
              <a:xfrm>
                <a:off x="2374295" y="3786909"/>
                <a:ext cx="3564000" cy="1588"/>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47" name="54 Elipse"/>
              <p:cNvSpPr/>
              <p:nvPr/>
            </p:nvSpPr>
            <p:spPr bwMode="auto">
              <a:xfrm>
                <a:off x="3462915" y="3761220"/>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sp>
            <p:nvSpPr>
              <p:cNvPr id="48" name="55 Elipse"/>
              <p:cNvSpPr/>
              <p:nvPr/>
            </p:nvSpPr>
            <p:spPr bwMode="auto">
              <a:xfrm>
                <a:off x="4896428" y="3746932"/>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cxnSp>
            <p:nvCxnSpPr>
              <p:cNvPr id="50" name="57 Conector recto de flecha"/>
              <p:cNvCxnSpPr/>
              <p:nvPr/>
            </p:nvCxnSpPr>
            <p:spPr bwMode="auto">
              <a:xfrm rot="16200000" flipH="1">
                <a:off x="3356593" y="3795530"/>
                <a:ext cx="1709517" cy="0"/>
              </a:xfrm>
              <a:prstGeom prst="straightConnector1">
                <a:avLst/>
              </a:prstGeom>
              <a:solidFill>
                <a:schemeClr val="accent1"/>
              </a:solidFill>
              <a:ln w="12700" cap="flat" cmpd="sng" algn="ctr">
                <a:solidFill>
                  <a:schemeClr val="accent5">
                    <a:lumMod val="25000"/>
                  </a:schemeClr>
                </a:solidFill>
                <a:prstDash val="solid"/>
                <a:round/>
                <a:headEnd type="triangle" w="med" len="med"/>
                <a:tailEnd type="triangle" w="med" len="med"/>
              </a:ln>
              <a:effectLst/>
            </p:spPr>
          </p:cxnSp>
          <p:sp>
            <p:nvSpPr>
              <p:cNvPr id="51" name="58 CuadroTexto"/>
              <p:cNvSpPr txBox="1"/>
              <p:nvPr/>
            </p:nvSpPr>
            <p:spPr>
              <a:xfrm>
                <a:off x="3357563" y="3800475"/>
                <a:ext cx="347663" cy="307777"/>
              </a:xfrm>
              <a:prstGeom prst="rect">
                <a:avLst/>
              </a:prstGeom>
              <a:noFill/>
            </p:spPr>
            <p:txBody>
              <a:bodyPr wrap="square" rtlCol="0">
                <a:spAutoFit/>
              </a:bodyPr>
              <a:lstStyle/>
              <a:p>
                <a:r>
                  <a:rPr lang="es-ES_tradnl" sz="1400" dirty="0" smtClean="0">
                    <a:latin typeface="+mj-lt"/>
                  </a:rPr>
                  <a:t>F</a:t>
                </a:r>
                <a:endParaRPr lang="es-ES" sz="1400" dirty="0">
                  <a:latin typeface="+mj-lt"/>
                </a:endParaRPr>
              </a:p>
            </p:txBody>
          </p:sp>
          <p:sp>
            <p:nvSpPr>
              <p:cNvPr id="52" name="59 CuadroTexto"/>
              <p:cNvSpPr txBox="1"/>
              <p:nvPr/>
            </p:nvSpPr>
            <p:spPr>
              <a:xfrm>
                <a:off x="4833938" y="3480179"/>
                <a:ext cx="488688" cy="307777"/>
              </a:xfrm>
              <a:prstGeom prst="rect">
                <a:avLst/>
              </a:prstGeom>
              <a:noFill/>
            </p:spPr>
            <p:txBody>
              <a:bodyPr wrap="square" rtlCol="0">
                <a:spAutoFit/>
              </a:bodyPr>
              <a:lstStyle/>
              <a:p>
                <a:r>
                  <a:rPr lang="es-ES_tradnl" sz="1400" dirty="0" smtClean="0">
                    <a:latin typeface="+mj-lt"/>
                  </a:rPr>
                  <a:t>F’</a:t>
                </a:r>
                <a:endParaRPr lang="es-ES" sz="1400" dirty="0">
                  <a:latin typeface="+mj-lt"/>
                </a:endParaRPr>
              </a:p>
            </p:txBody>
          </p:sp>
        </p:grpSp>
      </p:grpSp>
      <p:sp>
        <p:nvSpPr>
          <p:cNvPr id="58" name="37 CuadroTexto"/>
          <p:cNvSpPr txBox="1"/>
          <p:nvPr/>
        </p:nvSpPr>
        <p:spPr>
          <a:xfrm>
            <a:off x="5435738" y="3649052"/>
            <a:ext cx="2589660" cy="307777"/>
          </a:xfrm>
          <a:prstGeom prst="rect">
            <a:avLst/>
          </a:prstGeom>
          <a:noFill/>
        </p:spPr>
        <p:txBody>
          <a:bodyPr wrap="square" rtlCol="0">
            <a:spAutoFit/>
          </a:bodyPr>
          <a:lstStyle/>
          <a:p>
            <a:r>
              <a:rPr lang="es-ES_tradnl" sz="1400" i="1" dirty="0" smtClean="0">
                <a:latin typeface="+mj-lt"/>
                <a:sym typeface="Wingdings"/>
              </a:rPr>
              <a:t>Real, invertida, igual tamaño</a:t>
            </a:r>
            <a:endParaRPr lang="es-ES" sz="1400" i="1" dirty="0">
              <a:latin typeface="+mj-lt"/>
            </a:endParaRPr>
          </a:p>
        </p:txBody>
      </p:sp>
      <p:sp>
        <p:nvSpPr>
          <p:cNvPr id="59" name="16 CuadroTexto"/>
          <p:cNvSpPr txBox="1"/>
          <p:nvPr/>
        </p:nvSpPr>
        <p:spPr>
          <a:xfrm>
            <a:off x="539493" y="4151080"/>
            <a:ext cx="3814675" cy="307777"/>
          </a:xfrm>
          <a:prstGeom prst="rect">
            <a:avLst/>
          </a:prstGeom>
          <a:noFill/>
        </p:spPr>
        <p:txBody>
          <a:bodyPr wrap="square" rtlCol="0">
            <a:spAutoFit/>
          </a:bodyPr>
          <a:lstStyle/>
          <a:p>
            <a:pPr marL="355600" indent="-355600"/>
            <a:r>
              <a:rPr lang="es-ES" sz="1400" u="sng" dirty="0" smtClean="0">
                <a:latin typeface="+mj-lt"/>
                <a:sym typeface="Wingdings"/>
              </a:rPr>
              <a:t>Posición del objeto a una distancia 2 f &gt; s </a:t>
            </a:r>
            <a:r>
              <a:rPr lang="es-ES" sz="1400" u="sng" dirty="0">
                <a:latin typeface="+mj-lt"/>
                <a:sym typeface="Wingdings"/>
              </a:rPr>
              <a:t>&gt;</a:t>
            </a:r>
            <a:r>
              <a:rPr lang="es-ES" sz="1400" u="sng" dirty="0" smtClean="0">
                <a:latin typeface="+mj-lt"/>
                <a:sym typeface="Wingdings"/>
              </a:rPr>
              <a:t> f</a:t>
            </a:r>
            <a:endParaRPr lang="es-ES" sz="1400" u="sng" dirty="0">
              <a:latin typeface="+mj-lt"/>
            </a:endParaRPr>
          </a:p>
        </p:txBody>
      </p:sp>
      <p:grpSp>
        <p:nvGrpSpPr>
          <p:cNvPr id="60" name="Grupo 59"/>
          <p:cNvGrpSpPr/>
          <p:nvPr/>
        </p:nvGrpSpPr>
        <p:grpSpPr>
          <a:xfrm>
            <a:off x="547038" y="4516997"/>
            <a:ext cx="3924000" cy="1612563"/>
            <a:chOff x="1105055" y="4513695"/>
            <a:chExt cx="3924000" cy="1612563"/>
          </a:xfrm>
        </p:grpSpPr>
        <p:cxnSp>
          <p:nvCxnSpPr>
            <p:cNvPr id="61" name="32 Conector recto"/>
            <p:cNvCxnSpPr>
              <a:stCxn id="64" idx="0"/>
            </p:cNvCxnSpPr>
            <p:nvPr/>
          </p:nvCxnSpPr>
          <p:spPr bwMode="auto">
            <a:xfrm>
              <a:off x="1645983" y="4961057"/>
              <a:ext cx="3224106" cy="854869"/>
            </a:xfrm>
            <a:prstGeom prst="line">
              <a:avLst/>
            </a:prstGeom>
            <a:solidFill>
              <a:schemeClr val="accent1"/>
            </a:solidFill>
            <a:ln w="3175" cap="flat" cmpd="sng" algn="ctr">
              <a:solidFill>
                <a:srgbClr val="C49500"/>
              </a:solidFill>
              <a:prstDash val="solid"/>
              <a:round/>
              <a:headEnd type="none" w="med" len="med"/>
              <a:tailEnd type="none" w="med" len="med"/>
            </a:ln>
            <a:effectLst/>
          </p:spPr>
        </p:cxnSp>
        <p:cxnSp>
          <p:nvCxnSpPr>
            <p:cNvPr id="62" name="33 Conector recto"/>
            <p:cNvCxnSpPr>
              <a:stCxn id="64" idx="0"/>
            </p:cNvCxnSpPr>
            <p:nvPr/>
          </p:nvCxnSpPr>
          <p:spPr bwMode="auto">
            <a:xfrm>
              <a:off x="1645983" y="4961057"/>
              <a:ext cx="1205878" cy="807405"/>
            </a:xfrm>
            <a:prstGeom prst="line">
              <a:avLst/>
            </a:prstGeom>
            <a:solidFill>
              <a:schemeClr val="accent1"/>
            </a:solidFill>
            <a:ln w="3175" cap="flat" cmpd="sng" algn="ctr">
              <a:solidFill>
                <a:srgbClr val="1C47D2"/>
              </a:solidFill>
              <a:prstDash val="solid"/>
              <a:round/>
              <a:headEnd type="none" w="med" len="med"/>
              <a:tailEnd type="none" w="med" len="med"/>
            </a:ln>
            <a:effectLst/>
          </p:spPr>
        </p:cxnSp>
        <p:cxnSp>
          <p:nvCxnSpPr>
            <p:cNvPr id="63" name="34 Conector recto"/>
            <p:cNvCxnSpPr/>
            <p:nvPr/>
          </p:nvCxnSpPr>
          <p:spPr bwMode="auto">
            <a:xfrm>
              <a:off x="2828829" y="4961057"/>
              <a:ext cx="1946379" cy="847296"/>
            </a:xfrm>
            <a:prstGeom prst="line">
              <a:avLst/>
            </a:prstGeom>
            <a:solidFill>
              <a:schemeClr val="accent1"/>
            </a:solidFill>
            <a:ln w="3175" cap="flat" cmpd="sng" algn="ctr">
              <a:solidFill>
                <a:srgbClr val="FF0000"/>
              </a:solidFill>
              <a:prstDash val="solid"/>
              <a:round/>
              <a:headEnd type="none" w="med" len="med"/>
              <a:tailEnd type="none" w="med" len="med"/>
            </a:ln>
            <a:effectLst/>
          </p:spPr>
        </p:cxnSp>
        <p:sp>
          <p:nvSpPr>
            <p:cNvPr id="64" name="35 Flecha arriba"/>
            <p:cNvSpPr/>
            <p:nvPr/>
          </p:nvSpPr>
          <p:spPr bwMode="auto">
            <a:xfrm>
              <a:off x="1627983" y="4961057"/>
              <a:ext cx="36000" cy="3240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cxnSp>
          <p:nvCxnSpPr>
            <p:cNvPr id="65" name="36 Conector recto"/>
            <p:cNvCxnSpPr>
              <a:stCxn id="64" idx="0"/>
            </p:cNvCxnSpPr>
            <p:nvPr/>
          </p:nvCxnSpPr>
          <p:spPr bwMode="auto">
            <a:xfrm>
              <a:off x="1645983" y="4961057"/>
              <a:ext cx="1204055" cy="4763"/>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66" name="37 Conector recto"/>
            <p:cNvCxnSpPr/>
            <p:nvPr/>
          </p:nvCxnSpPr>
          <p:spPr bwMode="auto">
            <a:xfrm rot="5400000" flipH="1" flipV="1">
              <a:off x="3914488" y="4685743"/>
              <a:ext cx="1588" cy="2156459"/>
            </a:xfrm>
            <a:prstGeom prst="line">
              <a:avLst/>
            </a:prstGeom>
            <a:solidFill>
              <a:schemeClr val="accent1"/>
            </a:solidFill>
            <a:ln w="3175" cap="flat" cmpd="sng" algn="ctr">
              <a:solidFill>
                <a:srgbClr val="1C47D2"/>
              </a:solidFill>
              <a:prstDash val="solid"/>
              <a:round/>
              <a:headEnd type="none" w="med" len="med"/>
              <a:tailEnd type="none" w="med" len="med"/>
            </a:ln>
            <a:effectLst/>
          </p:spPr>
        </p:cxnSp>
        <p:sp>
          <p:nvSpPr>
            <p:cNvPr id="67" name="61 Flecha arriba"/>
            <p:cNvSpPr/>
            <p:nvPr/>
          </p:nvSpPr>
          <p:spPr bwMode="auto">
            <a:xfrm flipV="1">
              <a:off x="4660483" y="5278388"/>
              <a:ext cx="36000" cy="4860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grpSp>
          <p:nvGrpSpPr>
            <p:cNvPr id="68" name="94 Grupo"/>
            <p:cNvGrpSpPr/>
            <p:nvPr/>
          </p:nvGrpSpPr>
          <p:grpSpPr>
            <a:xfrm>
              <a:off x="1668939" y="5859583"/>
              <a:ext cx="1181100" cy="266675"/>
              <a:chOff x="3052763" y="4891089"/>
              <a:chExt cx="1181100" cy="266675"/>
            </a:xfrm>
          </p:grpSpPr>
          <p:cxnSp>
            <p:nvCxnSpPr>
              <p:cNvPr id="81" name="63 Conector recto de flecha"/>
              <p:cNvCxnSpPr/>
              <p:nvPr/>
            </p:nvCxnSpPr>
            <p:spPr bwMode="auto">
              <a:xfrm flipV="1">
                <a:off x="3052763" y="4891089"/>
                <a:ext cx="1181100" cy="0"/>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82" name="64 CuadroTexto"/>
              <p:cNvSpPr txBox="1"/>
              <p:nvPr/>
            </p:nvSpPr>
            <p:spPr>
              <a:xfrm>
                <a:off x="3390154" y="4942320"/>
                <a:ext cx="594086" cy="215444"/>
              </a:xfrm>
              <a:prstGeom prst="rect">
                <a:avLst/>
              </a:prstGeom>
              <a:noFill/>
            </p:spPr>
            <p:txBody>
              <a:bodyPr wrap="square" lIns="0" tIns="0" rIns="0" bIns="0" rtlCol="0">
                <a:spAutoFit/>
              </a:bodyPr>
              <a:lstStyle/>
              <a:p>
                <a:r>
                  <a:rPr lang="es-ES_tradnl" sz="1400" dirty="0" smtClean="0">
                    <a:latin typeface="+mj-lt"/>
                  </a:rPr>
                  <a:t>2f&gt;s&gt;f</a:t>
                </a:r>
                <a:endParaRPr lang="es-ES" sz="1400" baseline="-25000" dirty="0">
                  <a:latin typeface="+mj-lt"/>
                </a:endParaRPr>
              </a:p>
            </p:txBody>
          </p:sp>
        </p:grpSp>
        <p:grpSp>
          <p:nvGrpSpPr>
            <p:cNvPr id="69" name="95 Grupo"/>
            <p:cNvGrpSpPr/>
            <p:nvPr/>
          </p:nvGrpSpPr>
          <p:grpSpPr>
            <a:xfrm>
              <a:off x="2107089" y="5593876"/>
              <a:ext cx="738187" cy="224124"/>
              <a:chOff x="3471863" y="4476750"/>
              <a:chExt cx="738187" cy="224124"/>
            </a:xfrm>
          </p:grpSpPr>
          <p:cxnSp>
            <p:nvCxnSpPr>
              <p:cNvPr id="79" name="67 Conector recto de flecha"/>
              <p:cNvCxnSpPr/>
              <p:nvPr/>
            </p:nvCxnSpPr>
            <p:spPr bwMode="auto">
              <a:xfrm>
                <a:off x="3471863" y="4476750"/>
                <a:ext cx="738187" cy="1588"/>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80" name="68 CuadroTexto"/>
              <p:cNvSpPr txBox="1"/>
              <p:nvPr/>
            </p:nvSpPr>
            <p:spPr>
              <a:xfrm>
                <a:off x="3828247" y="4485430"/>
                <a:ext cx="200026" cy="215444"/>
              </a:xfrm>
              <a:prstGeom prst="rect">
                <a:avLst/>
              </a:prstGeom>
              <a:noFill/>
            </p:spPr>
            <p:txBody>
              <a:bodyPr wrap="square" lIns="0" tIns="0" rIns="0" bIns="0" rtlCol="0">
                <a:spAutoFit/>
              </a:bodyPr>
              <a:lstStyle/>
              <a:p>
                <a:r>
                  <a:rPr lang="es-ES_tradnl" sz="1400" dirty="0" smtClean="0">
                    <a:latin typeface="+mj-lt"/>
                  </a:rPr>
                  <a:t>f</a:t>
                </a:r>
                <a:endParaRPr lang="es-ES" sz="1400" baseline="-25000" dirty="0">
                  <a:latin typeface="+mj-lt"/>
                </a:endParaRPr>
              </a:p>
            </p:txBody>
          </p:sp>
        </p:grpSp>
        <p:grpSp>
          <p:nvGrpSpPr>
            <p:cNvPr id="70" name="93 Grupo"/>
            <p:cNvGrpSpPr/>
            <p:nvPr/>
          </p:nvGrpSpPr>
          <p:grpSpPr>
            <a:xfrm>
              <a:off x="1105055" y="4513695"/>
              <a:ext cx="3924000" cy="1548000"/>
              <a:chOff x="2469829" y="3026089"/>
              <a:chExt cx="3924000" cy="1548000"/>
            </a:xfrm>
          </p:grpSpPr>
          <p:cxnSp>
            <p:nvCxnSpPr>
              <p:cNvPr id="71" name="70 Conector recto"/>
              <p:cNvCxnSpPr/>
              <p:nvPr/>
            </p:nvCxnSpPr>
            <p:spPr bwMode="auto">
              <a:xfrm>
                <a:off x="2469829" y="3786909"/>
                <a:ext cx="39240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72" name="71 Elipse"/>
              <p:cNvSpPr/>
              <p:nvPr/>
            </p:nvSpPr>
            <p:spPr bwMode="auto">
              <a:xfrm>
                <a:off x="3462915" y="3761220"/>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sp>
            <p:nvSpPr>
              <p:cNvPr id="73" name="72 Elipse"/>
              <p:cNvSpPr/>
              <p:nvPr/>
            </p:nvSpPr>
            <p:spPr bwMode="auto">
              <a:xfrm>
                <a:off x="4896428" y="3746932"/>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sp>
            <p:nvSpPr>
              <p:cNvPr id="74" name="73 Elipse"/>
              <p:cNvSpPr/>
              <p:nvPr/>
            </p:nvSpPr>
            <p:spPr bwMode="auto">
              <a:xfrm>
                <a:off x="2734253" y="3756458"/>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cxnSp>
            <p:nvCxnSpPr>
              <p:cNvPr id="75" name="74 Conector recto de flecha"/>
              <p:cNvCxnSpPr/>
              <p:nvPr/>
            </p:nvCxnSpPr>
            <p:spPr bwMode="auto">
              <a:xfrm rot="16200000" flipH="1">
                <a:off x="3427827" y="3800089"/>
                <a:ext cx="1548000" cy="0"/>
              </a:xfrm>
              <a:prstGeom prst="straightConnector1">
                <a:avLst/>
              </a:prstGeom>
              <a:solidFill>
                <a:schemeClr val="accent1"/>
              </a:solidFill>
              <a:ln w="12700" cap="flat" cmpd="sng" algn="ctr">
                <a:solidFill>
                  <a:schemeClr val="accent5">
                    <a:lumMod val="25000"/>
                  </a:schemeClr>
                </a:solidFill>
                <a:prstDash val="solid"/>
                <a:round/>
                <a:headEnd type="triangle" w="med" len="med"/>
                <a:tailEnd type="triangle" w="med" len="med"/>
              </a:ln>
              <a:effectLst/>
            </p:spPr>
          </p:cxnSp>
          <p:sp>
            <p:nvSpPr>
              <p:cNvPr id="76" name="75 CuadroTexto"/>
              <p:cNvSpPr txBox="1"/>
              <p:nvPr/>
            </p:nvSpPr>
            <p:spPr>
              <a:xfrm>
                <a:off x="3257973" y="3756458"/>
                <a:ext cx="347663" cy="307777"/>
              </a:xfrm>
              <a:prstGeom prst="rect">
                <a:avLst/>
              </a:prstGeom>
              <a:noFill/>
            </p:spPr>
            <p:txBody>
              <a:bodyPr wrap="square" rtlCol="0">
                <a:spAutoFit/>
              </a:bodyPr>
              <a:lstStyle/>
              <a:p>
                <a:r>
                  <a:rPr lang="es-ES_tradnl" sz="1400" dirty="0" smtClean="0">
                    <a:latin typeface="+mj-lt"/>
                  </a:rPr>
                  <a:t>F</a:t>
                </a:r>
                <a:endParaRPr lang="es-ES" sz="1400" dirty="0">
                  <a:latin typeface="+mj-lt"/>
                </a:endParaRPr>
              </a:p>
            </p:txBody>
          </p:sp>
          <p:sp>
            <p:nvSpPr>
              <p:cNvPr id="77" name="76 CuadroTexto"/>
              <p:cNvSpPr txBox="1"/>
              <p:nvPr/>
            </p:nvSpPr>
            <p:spPr>
              <a:xfrm>
                <a:off x="4833938" y="3495675"/>
                <a:ext cx="406800" cy="307777"/>
              </a:xfrm>
              <a:prstGeom prst="rect">
                <a:avLst/>
              </a:prstGeom>
              <a:noFill/>
            </p:spPr>
            <p:txBody>
              <a:bodyPr wrap="square" rtlCol="0">
                <a:spAutoFit/>
              </a:bodyPr>
              <a:lstStyle/>
              <a:p>
                <a:r>
                  <a:rPr lang="es-ES_tradnl" sz="1400" dirty="0" smtClean="0">
                    <a:latin typeface="+mj-lt"/>
                  </a:rPr>
                  <a:t>F’</a:t>
                </a:r>
                <a:endParaRPr lang="es-ES" sz="1400" dirty="0">
                  <a:latin typeface="+mj-lt"/>
                </a:endParaRPr>
              </a:p>
            </p:txBody>
          </p:sp>
          <p:sp>
            <p:nvSpPr>
              <p:cNvPr id="78" name="77 Elipse"/>
              <p:cNvSpPr/>
              <p:nvPr/>
            </p:nvSpPr>
            <p:spPr bwMode="auto">
              <a:xfrm>
                <a:off x="5629853" y="3756458"/>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grpSp>
      </p:grpSp>
      <p:sp>
        <p:nvSpPr>
          <p:cNvPr id="83" name="37 CuadroTexto"/>
          <p:cNvSpPr txBox="1"/>
          <p:nvPr/>
        </p:nvSpPr>
        <p:spPr>
          <a:xfrm>
            <a:off x="1011674" y="6239991"/>
            <a:ext cx="3226455" cy="307777"/>
          </a:xfrm>
          <a:prstGeom prst="rect">
            <a:avLst/>
          </a:prstGeom>
          <a:noFill/>
        </p:spPr>
        <p:txBody>
          <a:bodyPr wrap="square" rtlCol="0">
            <a:spAutoFit/>
          </a:bodyPr>
          <a:lstStyle/>
          <a:p>
            <a:r>
              <a:rPr lang="es-ES_tradnl" sz="1400" i="1" dirty="0" smtClean="0">
                <a:latin typeface="+mj-lt"/>
                <a:sym typeface="Wingdings"/>
              </a:rPr>
              <a:t>Real, invertida, mayor tamaño</a:t>
            </a:r>
            <a:endParaRPr lang="es-ES" sz="1400" i="1" dirty="0">
              <a:latin typeface="+mj-lt"/>
            </a:endParaRPr>
          </a:p>
        </p:txBody>
      </p:sp>
      <p:sp>
        <p:nvSpPr>
          <p:cNvPr id="84" name="16 CuadroTexto"/>
          <p:cNvSpPr txBox="1"/>
          <p:nvPr/>
        </p:nvSpPr>
        <p:spPr>
          <a:xfrm>
            <a:off x="4814491" y="4128418"/>
            <a:ext cx="3944552" cy="307777"/>
          </a:xfrm>
          <a:prstGeom prst="rect">
            <a:avLst/>
          </a:prstGeom>
          <a:noFill/>
        </p:spPr>
        <p:txBody>
          <a:bodyPr wrap="square" rtlCol="0">
            <a:spAutoFit/>
          </a:bodyPr>
          <a:lstStyle/>
          <a:p>
            <a:pPr marL="355600" indent="-355600"/>
            <a:r>
              <a:rPr lang="es-ES" sz="1400" u="sng" dirty="0" smtClean="0">
                <a:latin typeface="+mj-lt"/>
                <a:sym typeface="Wingdings"/>
              </a:rPr>
              <a:t>Posición del objeto a una distancia s </a:t>
            </a:r>
            <a:r>
              <a:rPr lang="es-ES" sz="1400" u="sng" dirty="0">
                <a:latin typeface="+mj-lt"/>
                <a:sym typeface="Wingdings"/>
              </a:rPr>
              <a:t>=</a:t>
            </a:r>
            <a:r>
              <a:rPr lang="es-ES" sz="1400" u="sng" dirty="0" smtClean="0">
                <a:latin typeface="+mj-lt"/>
                <a:sym typeface="Wingdings"/>
              </a:rPr>
              <a:t> f</a:t>
            </a:r>
            <a:endParaRPr lang="es-ES" sz="1400" u="sng" dirty="0">
              <a:latin typeface="+mj-lt"/>
            </a:endParaRPr>
          </a:p>
        </p:txBody>
      </p:sp>
      <p:grpSp>
        <p:nvGrpSpPr>
          <p:cNvPr id="85" name="Grupo 84"/>
          <p:cNvGrpSpPr/>
          <p:nvPr/>
        </p:nvGrpSpPr>
        <p:grpSpPr>
          <a:xfrm>
            <a:off x="5091739" y="4454213"/>
            <a:ext cx="3476686" cy="1709517"/>
            <a:chOff x="2592658" y="2695112"/>
            <a:chExt cx="3476686" cy="1709517"/>
          </a:xfrm>
        </p:grpSpPr>
        <p:cxnSp>
          <p:nvCxnSpPr>
            <p:cNvPr id="86" name="38 Conector recto"/>
            <p:cNvCxnSpPr>
              <a:stCxn id="88" idx="0"/>
            </p:cNvCxnSpPr>
            <p:nvPr/>
          </p:nvCxnSpPr>
          <p:spPr bwMode="auto">
            <a:xfrm>
              <a:off x="3436538" y="3202392"/>
              <a:ext cx="2356583" cy="1081091"/>
            </a:xfrm>
            <a:prstGeom prst="line">
              <a:avLst/>
            </a:prstGeom>
            <a:solidFill>
              <a:schemeClr val="accent1"/>
            </a:solidFill>
            <a:ln w="3175" cap="flat" cmpd="sng" algn="ctr">
              <a:solidFill>
                <a:srgbClr val="C49500"/>
              </a:solidFill>
              <a:prstDash val="solid"/>
              <a:round/>
              <a:headEnd type="none" w="med" len="med"/>
              <a:tailEnd type="none" w="med" len="med"/>
            </a:ln>
            <a:effectLst/>
          </p:spPr>
        </p:cxnSp>
        <p:cxnSp>
          <p:nvCxnSpPr>
            <p:cNvPr id="87" name="39 Conector recto"/>
            <p:cNvCxnSpPr/>
            <p:nvPr/>
          </p:nvCxnSpPr>
          <p:spPr bwMode="auto">
            <a:xfrm>
              <a:off x="4188159" y="3207154"/>
              <a:ext cx="1881185" cy="885825"/>
            </a:xfrm>
            <a:prstGeom prst="line">
              <a:avLst/>
            </a:prstGeom>
            <a:solidFill>
              <a:schemeClr val="accent1"/>
            </a:solidFill>
            <a:ln w="3175" cap="flat" cmpd="sng" algn="ctr">
              <a:solidFill>
                <a:srgbClr val="FF0000"/>
              </a:solidFill>
              <a:prstDash val="solid"/>
              <a:round/>
              <a:headEnd type="none" w="med" len="med"/>
              <a:tailEnd type="none" w="med" len="med"/>
            </a:ln>
            <a:effectLst/>
          </p:spPr>
        </p:cxnSp>
        <p:sp>
          <p:nvSpPr>
            <p:cNvPr id="88" name="41 Flecha arriba"/>
            <p:cNvSpPr/>
            <p:nvPr/>
          </p:nvSpPr>
          <p:spPr bwMode="auto">
            <a:xfrm>
              <a:off x="3418538" y="3202392"/>
              <a:ext cx="36000" cy="333375"/>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cxnSp>
          <p:nvCxnSpPr>
            <p:cNvPr id="89" name="42 Conector recto"/>
            <p:cNvCxnSpPr>
              <a:stCxn id="88" idx="0"/>
            </p:cNvCxnSpPr>
            <p:nvPr/>
          </p:nvCxnSpPr>
          <p:spPr bwMode="auto">
            <a:xfrm>
              <a:off x="3436538" y="3202392"/>
              <a:ext cx="746855" cy="3"/>
            </a:xfrm>
            <a:prstGeom prst="line">
              <a:avLst/>
            </a:prstGeom>
            <a:solidFill>
              <a:schemeClr val="accent1"/>
            </a:solidFill>
            <a:ln w="3175" cap="flat" cmpd="sng" algn="ctr">
              <a:solidFill>
                <a:srgbClr val="FF0000"/>
              </a:solidFill>
              <a:prstDash val="solid"/>
              <a:round/>
              <a:headEnd type="none" w="med" len="med"/>
              <a:tailEnd type="none" w="med" len="med"/>
            </a:ln>
            <a:effectLst/>
          </p:spPr>
        </p:cxnSp>
        <p:grpSp>
          <p:nvGrpSpPr>
            <p:cNvPr id="90" name="94 Grupo"/>
            <p:cNvGrpSpPr/>
            <p:nvPr/>
          </p:nvGrpSpPr>
          <p:grpSpPr>
            <a:xfrm>
              <a:off x="3440444" y="4145244"/>
              <a:ext cx="728663" cy="215444"/>
              <a:chOff x="3481388" y="4390903"/>
              <a:chExt cx="728663" cy="215444"/>
            </a:xfrm>
          </p:grpSpPr>
          <p:cxnSp>
            <p:nvCxnSpPr>
              <p:cNvPr id="103" name="44 Conector recto de flecha"/>
              <p:cNvCxnSpPr/>
              <p:nvPr/>
            </p:nvCxnSpPr>
            <p:spPr bwMode="auto">
              <a:xfrm>
                <a:off x="3481388" y="4391026"/>
                <a:ext cx="728663" cy="2"/>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104" name="45 CuadroTexto"/>
              <p:cNvSpPr txBox="1"/>
              <p:nvPr/>
            </p:nvSpPr>
            <p:spPr>
              <a:xfrm>
                <a:off x="3743508" y="4390903"/>
                <a:ext cx="346437" cy="215444"/>
              </a:xfrm>
              <a:prstGeom prst="rect">
                <a:avLst/>
              </a:prstGeom>
              <a:noFill/>
            </p:spPr>
            <p:txBody>
              <a:bodyPr wrap="square" lIns="0" tIns="0" rIns="0" bIns="0" rtlCol="0">
                <a:spAutoFit/>
              </a:bodyPr>
              <a:lstStyle/>
              <a:p>
                <a:r>
                  <a:rPr lang="es-ES_tradnl" sz="1400" dirty="0" smtClean="0">
                    <a:latin typeface="+mj-lt"/>
                  </a:rPr>
                  <a:t>s=f</a:t>
                </a:r>
                <a:endParaRPr lang="es-ES" sz="1400" baseline="-25000" dirty="0">
                  <a:latin typeface="+mj-lt"/>
                </a:endParaRPr>
              </a:p>
            </p:txBody>
          </p:sp>
        </p:grpSp>
        <p:grpSp>
          <p:nvGrpSpPr>
            <p:cNvPr id="91" name="95 Grupo"/>
            <p:cNvGrpSpPr/>
            <p:nvPr/>
          </p:nvGrpSpPr>
          <p:grpSpPr>
            <a:xfrm>
              <a:off x="3435682" y="3691845"/>
              <a:ext cx="738187" cy="215444"/>
              <a:chOff x="3476626" y="4060334"/>
              <a:chExt cx="738187" cy="215444"/>
            </a:xfrm>
          </p:grpSpPr>
          <p:cxnSp>
            <p:nvCxnSpPr>
              <p:cNvPr id="101" name="47 Conector recto de flecha"/>
              <p:cNvCxnSpPr/>
              <p:nvPr/>
            </p:nvCxnSpPr>
            <p:spPr bwMode="auto">
              <a:xfrm>
                <a:off x="3476626" y="4271963"/>
                <a:ext cx="738187" cy="1588"/>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102" name="48 CuadroTexto"/>
              <p:cNvSpPr txBox="1"/>
              <p:nvPr/>
            </p:nvSpPr>
            <p:spPr>
              <a:xfrm>
                <a:off x="3853451" y="4060334"/>
                <a:ext cx="200026" cy="215444"/>
              </a:xfrm>
              <a:prstGeom prst="rect">
                <a:avLst/>
              </a:prstGeom>
              <a:noFill/>
            </p:spPr>
            <p:txBody>
              <a:bodyPr wrap="square" lIns="0" tIns="0" rIns="0" bIns="0" rtlCol="0">
                <a:spAutoFit/>
              </a:bodyPr>
              <a:lstStyle/>
              <a:p>
                <a:r>
                  <a:rPr lang="es-ES_tradnl" sz="1400" dirty="0" smtClean="0">
                    <a:latin typeface="+mj-lt"/>
                  </a:rPr>
                  <a:t>f</a:t>
                </a:r>
                <a:endParaRPr lang="es-ES" sz="1400" baseline="-25000" dirty="0">
                  <a:latin typeface="+mj-lt"/>
                </a:endParaRPr>
              </a:p>
            </p:txBody>
          </p:sp>
        </p:grpSp>
        <p:grpSp>
          <p:nvGrpSpPr>
            <p:cNvPr id="92" name="93 Grupo"/>
            <p:cNvGrpSpPr/>
            <p:nvPr/>
          </p:nvGrpSpPr>
          <p:grpSpPr>
            <a:xfrm>
              <a:off x="2592658" y="2695112"/>
              <a:ext cx="3240000" cy="1709517"/>
              <a:chOff x="2633602" y="2940771"/>
              <a:chExt cx="3240000" cy="1709517"/>
            </a:xfrm>
          </p:grpSpPr>
          <p:cxnSp>
            <p:nvCxnSpPr>
              <p:cNvPr id="93" name="50 Conector recto"/>
              <p:cNvCxnSpPr/>
              <p:nvPr/>
            </p:nvCxnSpPr>
            <p:spPr bwMode="auto">
              <a:xfrm>
                <a:off x="2633602" y="3781506"/>
                <a:ext cx="3240000" cy="1588"/>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94" name="51 Elipse"/>
              <p:cNvSpPr/>
              <p:nvPr/>
            </p:nvSpPr>
            <p:spPr bwMode="auto">
              <a:xfrm>
                <a:off x="3448626" y="3751694"/>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sp>
            <p:nvSpPr>
              <p:cNvPr id="95" name="52 Elipse"/>
              <p:cNvSpPr/>
              <p:nvPr/>
            </p:nvSpPr>
            <p:spPr bwMode="auto">
              <a:xfrm>
                <a:off x="4896428" y="3746932"/>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mj-lt"/>
                </a:endParaRPr>
              </a:p>
            </p:txBody>
          </p:sp>
          <p:cxnSp>
            <p:nvCxnSpPr>
              <p:cNvPr id="97" name="54 Conector recto de flecha"/>
              <p:cNvCxnSpPr/>
              <p:nvPr/>
            </p:nvCxnSpPr>
            <p:spPr bwMode="auto">
              <a:xfrm rot="16200000" flipH="1">
                <a:off x="3356593" y="3795530"/>
                <a:ext cx="1709517" cy="0"/>
              </a:xfrm>
              <a:prstGeom prst="straightConnector1">
                <a:avLst/>
              </a:prstGeom>
              <a:solidFill>
                <a:schemeClr val="accent1"/>
              </a:solidFill>
              <a:ln w="12700" cap="flat" cmpd="sng" algn="ctr">
                <a:solidFill>
                  <a:schemeClr val="accent5">
                    <a:lumMod val="25000"/>
                  </a:schemeClr>
                </a:solidFill>
                <a:prstDash val="solid"/>
                <a:round/>
                <a:headEnd type="triangle" w="med" len="med"/>
                <a:tailEnd type="triangle" w="med" len="med"/>
              </a:ln>
              <a:effectLst/>
            </p:spPr>
          </p:cxnSp>
          <p:sp>
            <p:nvSpPr>
              <p:cNvPr id="98" name="55 CuadroTexto"/>
              <p:cNvSpPr txBox="1"/>
              <p:nvPr/>
            </p:nvSpPr>
            <p:spPr>
              <a:xfrm>
                <a:off x="3356994" y="3800342"/>
                <a:ext cx="347663" cy="307777"/>
              </a:xfrm>
              <a:prstGeom prst="rect">
                <a:avLst/>
              </a:prstGeom>
              <a:noFill/>
            </p:spPr>
            <p:txBody>
              <a:bodyPr wrap="square" rtlCol="0">
                <a:spAutoFit/>
              </a:bodyPr>
              <a:lstStyle/>
              <a:p>
                <a:r>
                  <a:rPr lang="es-ES_tradnl" sz="1400" dirty="0" smtClean="0">
                    <a:latin typeface="+mj-lt"/>
                  </a:rPr>
                  <a:t>F</a:t>
                </a:r>
                <a:endParaRPr lang="es-ES" sz="1400" dirty="0">
                  <a:latin typeface="+mj-lt"/>
                </a:endParaRPr>
              </a:p>
            </p:txBody>
          </p:sp>
          <p:sp>
            <p:nvSpPr>
              <p:cNvPr id="99" name="56 CuadroTexto"/>
              <p:cNvSpPr txBox="1"/>
              <p:nvPr/>
            </p:nvSpPr>
            <p:spPr>
              <a:xfrm>
                <a:off x="4833938" y="3495675"/>
                <a:ext cx="461394" cy="307777"/>
              </a:xfrm>
              <a:prstGeom prst="rect">
                <a:avLst/>
              </a:prstGeom>
              <a:noFill/>
            </p:spPr>
            <p:txBody>
              <a:bodyPr wrap="square" rtlCol="0">
                <a:spAutoFit/>
              </a:bodyPr>
              <a:lstStyle/>
              <a:p>
                <a:r>
                  <a:rPr lang="es-ES_tradnl" sz="1400" dirty="0" smtClean="0">
                    <a:latin typeface="+mj-lt"/>
                  </a:rPr>
                  <a:t>F’</a:t>
                </a:r>
                <a:endParaRPr lang="es-ES" sz="1400" dirty="0">
                  <a:latin typeface="+mj-lt"/>
                </a:endParaRPr>
              </a:p>
            </p:txBody>
          </p:sp>
        </p:grpSp>
      </p:grpSp>
      <p:sp>
        <p:nvSpPr>
          <p:cNvPr id="105" name="37 CuadroTexto"/>
          <p:cNvSpPr txBox="1"/>
          <p:nvPr/>
        </p:nvSpPr>
        <p:spPr>
          <a:xfrm>
            <a:off x="5853523" y="6153500"/>
            <a:ext cx="2389524" cy="307777"/>
          </a:xfrm>
          <a:prstGeom prst="rect">
            <a:avLst/>
          </a:prstGeom>
          <a:noFill/>
        </p:spPr>
        <p:txBody>
          <a:bodyPr wrap="square" rtlCol="0">
            <a:spAutoFit/>
          </a:bodyPr>
          <a:lstStyle/>
          <a:p>
            <a:r>
              <a:rPr lang="es-ES_tradnl" sz="1400" i="1" dirty="0" smtClean="0">
                <a:latin typeface="+mj-lt"/>
                <a:sym typeface="Wingdings"/>
              </a:rPr>
              <a:t>No se forma imagen</a:t>
            </a:r>
            <a:endParaRPr lang="es-ES" sz="1400" i="1" dirty="0">
              <a:latin typeface="+mj-lt"/>
            </a:endParaRPr>
          </a:p>
        </p:txBody>
      </p:sp>
      <p:sp>
        <p:nvSpPr>
          <p:cNvPr id="2" name="Triángulo isósceles 1"/>
          <p:cNvSpPr/>
          <p:nvPr/>
        </p:nvSpPr>
        <p:spPr>
          <a:xfrm rot="5400000">
            <a:off x="1806253" y="2432059"/>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Triángulo isósceles 105"/>
          <p:cNvSpPr/>
          <p:nvPr/>
        </p:nvSpPr>
        <p:spPr>
          <a:xfrm rot="6720000">
            <a:off x="3239803" y="2599055"/>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 name="Triángulo isósceles 106"/>
          <p:cNvSpPr/>
          <p:nvPr/>
        </p:nvSpPr>
        <p:spPr>
          <a:xfrm rot="5880000">
            <a:off x="1958653" y="2627326"/>
            <a:ext cx="55888" cy="5289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8" name="Triángulo isósceles 107"/>
          <p:cNvSpPr/>
          <p:nvPr/>
        </p:nvSpPr>
        <p:spPr>
          <a:xfrm rot="6180000">
            <a:off x="1794547" y="2694728"/>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Triángulo isósceles 108"/>
          <p:cNvSpPr/>
          <p:nvPr/>
        </p:nvSpPr>
        <p:spPr>
          <a:xfrm rot="5400000">
            <a:off x="3328087" y="2934443"/>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Triángulo isósceles 109"/>
          <p:cNvSpPr/>
          <p:nvPr/>
        </p:nvSpPr>
        <p:spPr>
          <a:xfrm rot="5400000">
            <a:off x="5774185" y="2412462"/>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1" name="Triángulo isósceles 110"/>
          <p:cNvSpPr/>
          <p:nvPr/>
        </p:nvSpPr>
        <p:spPr>
          <a:xfrm rot="6720000">
            <a:off x="7071267" y="2635881"/>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Triángulo isósceles 111"/>
          <p:cNvSpPr/>
          <p:nvPr/>
        </p:nvSpPr>
        <p:spPr>
          <a:xfrm rot="7320000">
            <a:off x="5699820" y="2680435"/>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Triángulo isósceles 112"/>
          <p:cNvSpPr/>
          <p:nvPr/>
        </p:nvSpPr>
        <p:spPr>
          <a:xfrm rot="5400000">
            <a:off x="7252403" y="3094780"/>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5" name="Triángulo isósceles 114"/>
          <p:cNvSpPr/>
          <p:nvPr/>
        </p:nvSpPr>
        <p:spPr>
          <a:xfrm rot="5880000">
            <a:off x="5992505" y="2616220"/>
            <a:ext cx="55888" cy="5289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Triángulo isósceles 119"/>
          <p:cNvSpPr/>
          <p:nvPr/>
        </p:nvSpPr>
        <p:spPr>
          <a:xfrm rot="5400000">
            <a:off x="1653848" y="4941899"/>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Triángulo isósceles 120"/>
          <p:cNvSpPr/>
          <p:nvPr/>
        </p:nvSpPr>
        <p:spPr>
          <a:xfrm rot="6000000">
            <a:off x="1806248" y="5137166"/>
            <a:ext cx="55888" cy="5289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2" name="Triángulo isósceles 121"/>
          <p:cNvSpPr/>
          <p:nvPr/>
        </p:nvSpPr>
        <p:spPr>
          <a:xfrm rot="7380000">
            <a:off x="1423060" y="5180753"/>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3" name="Triángulo isósceles 122"/>
          <p:cNvSpPr/>
          <p:nvPr/>
        </p:nvSpPr>
        <p:spPr>
          <a:xfrm rot="6720000">
            <a:off x="2787358" y="5170819"/>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Triángulo isósceles 123"/>
          <p:cNvSpPr/>
          <p:nvPr/>
        </p:nvSpPr>
        <p:spPr>
          <a:xfrm rot="5400000">
            <a:off x="2980261" y="5746384"/>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5" name="Triángulo isósceles 124"/>
          <p:cNvSpPr/>
          <p:nvPr/>
        </p:nvSpPr>
        <p:spPr>
          <a:xfrm rot="5400000">
            <a:off x="6298066" y="4941354"/>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6" name="Triángulo isósceles 125"/>
          <p:cNvSpPr/>
          <p:nvPr/>
        </p:nvSpPr>
        <p:spPr>
          <a:xfrm rot="7020000">
            <a:off x="6311588" y="5126060"/>
            <a:ext cx="55888" cy="5289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7" name="Triángulo isósceles 126"/>
          <p:cNvSpPr/>
          <p:nvPr/>
        </p:nvSpPr>
        <p:spPr>
          <a:xfrm rot="7140000">
            <a:off x="6983874" y="5088995"/>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76572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sp>
        <p:nvSpPr>
          <p:cNvPr id="8" name="CuadroTexto 7"/>
          <p:cNvSpPr txBox="1"/>
          <p:nvPr/>
        </p:nvSpPr>
        <p:spPr>
          <a:xfrm>
            <a:off x="355599" y="985246"/>
            <a:ext cx="8394700" cy="369332"/>
          </a:xfrm>
          <a:prstGeom prst="rect">
            <a:avLst/>
          </a:prstGeom>
          <a:noFill/>
        </p:spPr>
        <p:txBody>
          <a:bodyPr wrap="square" rtlCol="0">
            <a:spAutoFit/>
          </a:bodyPr>
          <a:lstStyle/>
          <a:p>
            <a:r>
              <a:rPr lang="es-ES" b="1" dirty="0" smtClean="0">
                <a:solidFill>
                  <a:srgbClr val="002060"/>
                </a:solidFill>
              </a:rPr>
              <a:t>8.3. Focos. Aumento lateral. Potencia y dioptrías. Gráficas</a:t>
            </a:r>
            <a:endParaRPr lang="es-ES" b="1" dirty="0">
              <a:solidFill>
                <a:srgbClr val="002060"/>
              </a:solidFill>
            </a:endParaRPr>
          </a:p>
        </p:txBody>
      </p:sp>
      <p:sp>
        <p:nvSpPr>
          <p:cNvPr id="13" name="CuadroTexto 12"/>
          <p:cNvSpPr txBox="1"/>
          <p:nvPr/>
        </p:nvSpPr>
        <p:spPr>
          <a:xfrm>
            <a:off x="346856" y="1341243"/>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Gráficas</a:t>
            </a:r>
            <a:endParaRPr lang="es-ES" dirty="0">
              <a:solidFill>
                <a:srgbClr val="00B0F0"/>
              </a:solidFill>
            </a:endParaRPr>
          </a:p>
        </p:txBody>
      </p:sp>
      <p:sp>
        <p:nvSpPr>
          <p:cNvPr id="114" name="16 CuadroTexto"/>
          <p:cNvSpPr txBox="1"/>
          <p:nvPr/>
        </p:nvSpPr>
        <p:spPr>
          <a:xfrm>
            <a:off x="538625" y="1695801"/>
            <a:ext cx="7167693" cy="338554"/>
          </a:xfrm>
          <a:prstGeom prst="rect">
            <a:avLst/>
          </a:prstGeom>
          <a:noFill/>
        </p:spPr>
        <p:txBody>
          <a:bodyPr wrap="square" rtlCol="0">
            <a:spAutoFit/>
          </a:bodyPr>
          <a:lstStyle/>
          <a:p>
            <a:pPr marL="355600" indent="-355600"/>
            <a:r>
              <a:rPr lang="es-ES" sz="1600" dirty="0" smtClean="0">
                <a:sym typeface="Wingdings"/>
              </a:rPr>
              <a:t>Posición del objeto a una distancia s </a:t>
            </a:r>
            <a:r>
              <a:rPr lang="es-ES" sz="1600" dirty="0">
                <a:sym typeface="Wingdings"/>
              </a:rPr>
              <a:t>&lt;</a:t>
            </a:r>
            <a:r>
              <a:rPr lang="es-ES" sz="1600" dirty="0" smtClean="0">
                <a:sym typeface="Wingdings"/>
              </a:rPr>
              <a:t> f de una lente convergente</a:t>
            </a:r>
            <a:endParaRPr lang="es-ES" sz="1600" dirty="0"/>
          </a:p>
        </p:txBody>
      </p:sp>
      <p:grpSp>
        <p:nvGrpSpPr>
          <p:cNvPr id="116" name="Grupo 115"/>
          <p:cNvGrpSpPr/>
          <p:nvPr/>
        </p:nvGrpSpPr>
        <p:grpSpPr>
          <a:xfrm>
            <a:off x="1540197" y="2051798"/>
            <a:ext cx="2916000" cy="1873750"/>
            <a:chOff x="1637317" y="1998615"/>
            <a:chExt cx="2916000" cy="1873750"/>
          </a:xfrm>
        </p:grpSpPr>
        <p:grpSp>
          <p:nvGrpSpPr>
            <p:cNvPr id="117" name="Grupo 116"/>
            <p:cNvGrpSpPr/>
            <p:nvPr/>
          </p:nvGrpSpPr>
          <p:grpSpPr>
            <a:xfrm>
              <a:off x="1637317" y="1998615"/>
              <a:ext cx="2916000" cy="1873750"/>
              <a:chOff x="2701842" y="2435344"/>
              <a:chExt cx="2916000" cy="1873750"/>
            </a:xfrm>
          </p:grpSpPr>
          <p:cxnSp>
            <p:nvCxnSpPr>
              <p:cNvPr id="128" name="29 Conector recto"/>
              <p:cNvCxnSpPr/>
              <p:nvPr/>
            </p:nvCxnSpPr>
            <p:spPr bwMode="auto">
              <a:xfrm rot="16200000" flipH="1">
                <a:off x="3987437" y="3209727"/>
                <a:ext cx="1000124" cy="794384"/>
              </a:xfrm>
              <a:prstGeom prst="line">
                <a:avLst/>
              </a:prstGeom>
              <a:solidFill>
                <a:schemeClr val="accent1"/>
              </a:solidFill>
              <a:ln w="3175" cap="flat" cmpd="sng" algn="ctr">
                <a:solidFill>
                  <a:srgbClr val="C49500"/>
                </a:solidFill>
                <a:prstDash val="solid"/>
                <a:round/>
                <a:headEnd type="none" w="med" len="med"/>
                <a:tailEnd type="none" w="med" len="med"/>
              </a:ln>
              <a:effectLst/>
            </p:spPr>
          </p:cxnSp>
          <p:cxnSp>
            <p:nvCxnSpPr>
              <p:cNvPr id="129" name="30 Conector recto"/>
              <p:cNvCxnSpPr/>
              <p:nvPr/>
            </p:nvCxnSpPr>
            <p:spPr bwMode="auto">
              <a:xfrm>
                <a:off x="4365581" y="3111619"/>
                <a:ext cx="1109019" cy="525510"/>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130" name="32 Conector recto"/>
              <p:cNvCxnSpPr/>
              <p:nvPr/>
            </p:nvCxnSpPr>
            <p:spPr bwMode="auto">
              <a:xfrm rot="16200000" flipH="1">
                <a:off x="4220798" y="2976366"/>
                <a:ext cx="2" cy="260984"/>
              </a:xfrm>
              <a:prstGeom prst="line">
                <a:avLst/>
              </a:prstGeom>
              <a:solidFill>
                <a:schemeClr val="accent1"/>
              </a:solidFill>
              <a:ln w="3175" cap="flat" cmpd="sng" algn="ctr">
                <a:solidFill>
                  <a:srgbClr val="FF0000"/>
                </a:solidFill>
                <a:prstDash val="solid"/>
                <a:round/>
                <a:headEnd type="none" w="med" len="med"/>
                <a:tailEnd type="none" w="med" len="med"/>
              </a:ln>
              <a:effectLst/>
            </p:spPr>
          </p:cxnSp>
          <p:grpSp>
            <p:nvGrpSpPr>
              <p:cNvPr id="131" name="94 Grupo"/>
              <p:cNvGrpSpPr/>
              <p:nvPr/>
            </p:nvGrpSpPr>
            <p:grpSpPr>
              <a:xfrm>
                <a:off x="4082333" y="3698330"/>
                <a:ext cx="303574" cy="256015"/>
                <a:chOff x="3945855" y="4039524"/>
                <a:chExt cx="303574" cy="256015"/>
              </a:xfrm>
            </p:grpSpPr>
            <p:cxnSp>
              <p:nvCxnSpPr>
                <p:cNvPr id="145" name="34 Conector recto de flecha"/>
                <p:cNvCxnSpPr/>
                <p:nvPr/>
              </p:nvCxnSpPr>
              <p:spPr bwMode="auto">
                <a:xfrm>
                  <a:off x="3953514" y="4039524"/>
                  <a:ext cx="252000" cy="1"/>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146" name="35 CuadroTexto"/>
                <p:cNvSpPr txBox="1"/>
                <p:nvPr/>
              </p:nvSpPr>
              <p:spPr>
                <a:xfrm>
                  <a:off x="3945855" y="4080095"/>
                  <a:ext cx="303574" cy="215444"/>
                </a:xfrm>
                <a:prstGeom prst="rect">
                  <a:avLst/>
                </a:prstGeom>
                <a:noFill/>
              </p:spPr>
              <p:txBody>
                <a:bodyPr wrap="square" lIns="0" tIns="0" rIns="0" bIns="0" rtlCol="0">
                  <a:spAutoFit/>
                </a:bodyPr>
                <a:lstStyle/>
                <a:p>
                  <a:r>
                    <a:rPr lang="es-ES_tradnl" sz="1400" dirty="0" smtClean="0"/>
                    <a:t>s&lt;f</a:t>
                  </a:r>
                  <a:endParaRPr lang="es-ES" sz="1400" baseline="-25000" dirty="0"/>
                </a:p>
              </p:txBody>
            </p:sp>
          </p:grpSp>
          <p:grpSp>
            <p:nvGrpSpPr>
              <p:cNvPr id="132" name="95 Grupo"/>
              <p:cNvGrpSpPr/>
              <p:nvPr/>
            </p:nvGrpSpPr>
            <p:grpSpPr>
              <a:xfrm>
                <a:off x="3608982" y="4053883"/>
                <a:ext cx="738187" cy="241573"/>
                <a:chOff x="3472504" y="4531554"/>
                <a:chExt cx="738187" cy="241573"/>
              </a:xfrm>
            </p:grpSpPr>
            <p:cxnSp>
              <p:nvCxnSpPr>
                <p:cNvPr id="143" name="37 Conector recto de flecha"/>
                <p:cNvCxnSpPr/>
                <p:nvPr/>
              </p:nvCxnSpPr>
              <p:spPr bwMode="auto">
                <a:xfrm>
                  <a:off x="3472504" y="4531554"/>
                  <a:ext cx="738187" cy="1588"/>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144" name="58 CuadroTexto"/>
                <p:cNvSpPr txBox="1"/>
                <p:nvPr/>
              </p:nvSpPr>
              <p:spPr>
                <a:xfrm>
                  <a:off x="3834266" y="4557683"/>
                  <a:ext cx="200026" cy="215444"/>
                </a:xfrm>
                <a:prstGeom prst="rect">
                  <a:avLst/>
                </a:prstGeom>
                <a:noFill/>
              </p:spPr>
              <p:txBody>
                <a:bodyPr wrap="square" lIns="0" tIns="0" rIns="0" bIns="0" rtlCol="0">
                  <a:spAutoFit/>
                </a:bodyPr>
                <a:lstStyle/>
                <a:p>
                  <a:r>
                    <a:rPr lang="es-ES_tradnl" sz="1400" dirty="0" smtClean="0"/>
                    <a:t>f</a:t>
                  </a:r>
                  <a:endParaRPr lang="es-ES" sz="1400" baseline="-25000" dirty="0"/>
                </a:p>
              </p:txBody>
            </p:sp>
          </p:grpSp>
          <p:grpSp>
            <p:nvGrpSpPr>
              <p:cNvPr id="133" name="93 Grupo"/>
              <p:cNvGrpSpPr/>
              <p:nvPr/>
            </p:nvGrpSpPr>
            <p:grpSpPr>
              <a:xfrm>
                <a:off x="2701842" y="2599577"/>
                <a:ext cx="2916000" cy="1709517"/>
                <a:chOff x="2565364" y="2940771"/>
                <a:chExt cx="2916000" cy="1709517"/>
              </a:xfrm>
            </p:grpSpPr>
            <p:cxnSp>
              <p:nvCxnSpPr>
                <p:cNvPr id="136" name="61 Conector recto"/>
                <p:cNvCxnSpPr/>
                <p:nvPr/>
              </p:nvCxnSpPr>
              <p:spPr bwMode="auto">
                <a:xfrm>
                  <a:off x="2565364" y="3786909"/>
                  <a:ext cx="2916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62 Elipse"/>
                <p:cNvSpPr/>
                <p:nvPr/>
              </p:nvSpPr>
              <p:spPr bwMode="auto">
                <a:xfrm>
                  <a:off x="3462915" y="3761220"/>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sp>
              <p:nvSpPr>
                <p:cNvPr id="138" name="63 Elipse"/>
                <p:cNvSpPr/>
                <p:nvPr/>
              </p:nvSpPr>
              <p:spPr bwMode="auto">
                <a:xfrm>
                  <a:off x="4896428" y="3746932"/>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sp>
              <p:nvSpPr>
                <p:cNvPr id="139" name="64 Elipse"/>
                <p:cNvSpPr/>
                <p:nvPr/>
              </p:nvSpPr>
              <p:spPr bwMode="auto">
                <a:xfrm>
                  <a:off x="2734253" y="3756458"/>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cxnSp>
              <p:nvCxnSpPr>
                <p:cNvPr id="140" name="65 Conector recto de flecha"/>
                <p:cNvCxnSpPr/>
                <p:nvPr/>
              </p:nvCxnSpPr>
              <p:spPr bwMode="auto">
                <a:xfrm rot="16200000" flipH="1">
                  <a:off x="3361356" y="3795530"/>
                  <a:ext cx="1709517" cy="0"/>
                </a:xfrm>
                <a:prstGeom prst="straightConnector1">
                  <a:avLst/>
                </a:prstGeom>
                <a:solidFill>
                  <a:schemeClr val="accent1"/>
                </a:solidFill>
                <a:ln w="12700" cap="flat" cmpd="sng" algn="ctr">
                  <a:solidFill>
                    <a:schemeClr val="accent5">
                      <a:lumMod val="25000"/>
                    </a:schemeClr>
                  </a:solidFill>
                  <a:prstDash val="solid"/>
                  <a:round/>
                  <a:headEnd type="triangle" w="med" len="med"/>
                  <a:tailEnd type="triangle" w="med" len="med"/>
                </a:ln>
                <a:effectLst/>
              </p:spPr>
            </p:cxnSp>
            <p:sp>
              <p:nvSpPr>
                <p:cNvPr id="141" name="66 CuadroTexto"/>
                <p:cNvSpPr txBox="1"/>
                <p:nvPr/>
              </p:nvSpPr>
              <p:spPr>
                <a:xfrm>
                  <a:off x="3357722" y="3798075"/>
                  <a:ext cx="347663" cy="307777"/>
                </a:xfrm>
                <a:prstGeom prst="rect">
                  <a:avLst/>
                </a:prstGeom>
                <a:noFill/>
              </p:spPr>
              <p:txBody>
                <a:bodyPr wrap="square" rtlCol="0">
                  <a:spAutoFit/>
                </a:bodyPr>
                <a:lstStyle/>
                <a:p>
                  <a:r>
                    <a:rPr lang="es-ES_tradnl" sz="1400" dirty="0" smtClean="0"/>
                    <a:t>F</a:t>
                  </a:r>
                  <a:endParaRPr lang="es-ES" sz="1400" dirty="0"/>
                </a:p>
              </p:txBody>
            </p:sp>
            <p:sp>
              <p:nvSpPr>
                <p:cNvPr id="142" name="67 CuadroTexto"/>
                <p:cNvSpPr txBox="1"/>
                <p:nvPr/>
              </p:nvSpPr>
              <p:spPr>
                <a:xfrm>
                  <a:off x="4833938" y="3495675"/>
                  <a:ext cx="475041" cy="307777"/>
                </a:xfrm>
                <a:prstGeom prst="rect">
                  <a:avLst/>
                </a:prstGeom>
                <a:noFill/>
              </p:spPr>
              <p:txBody>
                <a:bodyPr wrap="square" rtlCol="0">
                  <a:spAutoFit/>
                </a:bodyPr>
                <a:lstStyle/>
                <a:p>
                  <a:r>
                    <a:rPr lang="es-ES_tradnl" sz="1400" dirty="0" smtClean="0"/>
                    <a:t>F’</a:t>
                  </a:r>
                  <a:endParaRPr lang="es-ES" sz="1400" dirty="0"/>
                </a:p>
              </p:txBody>
            </p:sp>
          </p:grpSp>
          <p:cxnSp>
            <p:nvCxnSpPr>
              <p:cNvPr id="134" name="70 Conector recto"/>
              <p:cNvCxnSpPr/>
              <p:nvPr/>
            </p:nvCxnSpPr>
            <p:spPr bwMode="auto">
              <a:xfrm rot="16200000" flipH="1">
                <a:off x="3489278" y="2506781"/>
                <a:ext cx="690562" cy="547687"/>
              </a:xfrm>
              <a:prstGeom prst="line">
                <a:avLst/>
              </a:prstGeom>
              <a:solidFill>
                <a:schemeClr val="accent1"/>
              </a:solidFill>
              <a:ln w="3175" cap="flat" cmpd="sng" algn="ctr">
                <a:solidFill>
                  <a:srgbClr val="C49500"/>
                </a:solidFill>
                <a:prstDash val="dash"/>
                <a:round/>
                <a:headEnd type="none" w="med" len="med"/>
                <a:tailEnd type="none" w="med" len="med"/>
              </a:ln>
              <a:effectLst/>
            </p:spPr>
          </p:cxnSp>
          <p:cxnSp>
            <p:nvCxnSpPr>
              <p:cNvPr id="135" name="71 Conector recto"/>
              <p:cNvCxnSpPr/>
              <p:nvPr/>
            </p:nvCxnSpPr>
            <p:spPr bwMode="auto">
              <a:xfrm>
                <a:off x="3665491" y="2783006"/>
                <a:ext cx="704850" cy="328613"/>
              </a:xfrm>
              <a:prstGeom prst="line">
                <a:avLst/>
              </a:prstGeom>
              <a:solidFill>
                <a:schemeClr val="accent1"/>
              </a:solidFill>
              <a:ln w="3175" cap="flat" cmpd="sng" algn="ctr">
                <a:solidFill>
                  <a:srgbClr val="FF0000"/>
                </a:solidFill>
                <a:prstDash val="dash"/>
                <a:round/>
                <a:headEnd type="none" w="med" len="med"/>
                <a:tailEnd type="none" w="med" len="med"/>
              </a:ln>
              <a:effectLst/>
            </p:spPr>
          </p:cxnSp>
        </p:grpSp>
        <p:cxnSp>
          <p:nvCxnSpPr>
            <p:cNvPr id="118" name="Conector recto de flecha 117"/>
            <p:cNvCxnSpPr/>
            <p:nvPr/>
          </p:nvCxnSpPr>
          <p:spPr>
            <a:xfrm flipH="1" flipV="1">
              <a:off x="3024188" y="2676524"/>
              <a:ext cx="0" cy="331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recto de flecha 118"/>
            <p:cNvCxnSpPr/>
            <p:nvPr/>
          </p:nvCxnSpPr>
          <p:spPr>
            <a:xfrm flipH="1" flipV="1">
              <a:off x="2871788" y="2462212"/>
              <a:ext cx="0" cy="5400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47" name="37 CuadroTexto"/>
          <p:cNvSpPr txBox="1"/>
          <p:nvPr/>
        </p:nvSpPr>
        <p:spPr>
          <a:xfrm>
            <a:off x="4651990" y="3650299"/>
            <a:ext cx="3130563" cy="307777"/>
          </a:xfrm>
          <a:prstGeom prst="rect">
            <a:avLst/>
          </a:prstGeom>
          <a:noFill/>
        </p:spPr>
        <p:txBody>
          <a:bodyPr wrap="square" rtlCol="0">
            <a:spAutoFit/>
          </a:bodyPr>
          <a:lstStyle/>
          <a:p>
            <a:r>
              <a:rPr lang="es-ES_tradnl" sz="1400" i="1" dirty="0" smtClean="0">
                <a:sym typeface="Wingdings"/>
              </a:rPr>
              <a:t>Virtual, derecha y mayor tamaño</a:t>
            </a:r>
            <a:endParaRPr lang="es-ES" sz="1400" i="1" dirty="0"/>
          </a:p>
        </p:txBody>
      </p:sp>
      <p:sp>
        <p:nvSpPr>
          <p:cNvPr id="148" name="Triángulo isósceles 147"/>
          <p:cNvSpPr/>
          <p:nvPr/>
        </p:nvSpPr>
        <p:spPr>
          <a:xfrm rot="5400000">
            <a:off x="3016675" y="2702968"/>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9" name="Triángulo isósceles 148"/>
          <p:cNvSpPr/>
          <p:nvPr/>
        </p:nvSpPr>
        <p:spPr>
          <a:xfrm rot="8460000">
            <a:off x="3387401" y="3311551"/>
            <a:ext cx="55888" cy="5289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0" name="Triángulo isósceles 149"/>
          <p:cNvSpPr/>
          <p:nvPr/>
        </p:nvSpPr>
        <p:spPr>
          <a:xfrm rot="7200000">
            <a:off x="3502465" y="2855368"/>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1" name="16 CuadroTexto"/>
          <p:cNvSpPr txBox="1"/>
          <p:nvPr/>
        </p:nvSpPr>
        <p:spPr>
          <a:xfrm>
            <a:off x="529837" y="4249399"/>
            <a:ext cx="7167693" cy="338554"/>
          </a:xfrm>
          <a:prstGeom prst="rect">
            <a:avLst/>
          </a:prstGeom>
          <a:noFill/>
        </p:spPr>
        <p:txBody>
          <a:bodyPr wrap="square" rtlCol="0">
            <a:spAutoFit/>
          </a:bodyPr>
          <a:lstStyle/>
          <a:p>
            <a:pPr marL="355600" indent="-355600"/>
            <a:r>
              <a:rPr lang="es-ES" sz="1600" dirty="0" smtClean="0">
                <a:sym typeface="Wingdings"/>
              </a:rPr>
              <a:t>Objeto visto a través de lentes divergentes</a:t>
            </a:r>
            <a:endParaRPr lang="es-ES" sz="1600" dirty="0"/>
          </a:p>
        </p:txBody>
      </p:sp>
      <p:grpSp>
        <p:nvGrpSpPr>
          <p:cNvPr id="152" name="Grupo 151"/>
          <p:cNvGrpSpPr/>
          <p:nvPr/>
        </p:nvGrpSpPr>
        <p:grpSpPr>
          <a:xfrm>
            <a:off x="1103153" y="4611048"/>
            <a:ext cx="3783690" cy="1805419"/>
            <a:chOff x="1405305" y="4346691"/>
            <a:chExt cx="3783690" cy="1805419"/>
          </a:xfrm>
        </p:grpSpPr>
        <p:grpSp>
          <p:nvGrpSpPr>
            <p:cNvPr id="153" name="Grupo 152"/>
            <p:cNvGrpSpPr/>
            <p:nvPr/>
          </p:nvGrpSpPr>
          <p:grpSpPr>
            <a:xfrm>
              <a:off x="1405305" y="4346691"/>
              <a:ext cx="3783690" cy="1805419"/>
              <a:chOff x="1719203" y="2422357"/>
              <a:chExt cx="3783690" cy="1805419"/>
            </a:xfrm>
          </p:grpSpPr>
          <p:cxnSp>
            <p:nvCxnSpPr>
              <p:cNvPr id="156" name="38 Conector recto"/>
              <p:cNvCxnSpPr/>
              <p:nvPr/>
            </p:nvCxnSpPr>
            <p:spPr bwMode="auto">
              <a:xfrm flipV="1">
                <a:off x="4123401" y="2433354"/>
                <a:ext cx="414835" cy="232226"/>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157" name="39 Conector recto"/>
              <p:cNvCxnSpPr/>
              <p:nvPr/>
            </p:nvCxnSpPr>
            <p:spPr bwMode="auto">
              <a:xfrm flipV="1">
                <a:off x="2604661" y="2675106"/>
                <a:ext cx="1509216" cy="834573"/>
              </a:xfrm>
              <a:prstGeom prst="line">
                <a:avLst/>
              </a:prstGeom>
              <a:solidFill>
                <a:schemeClr val="accent1"/>
              </a:solidFill>
              <a:ln w="3175" cap="flat" cmpd="sng" algn="ctr">
                <a:solidFill>
                  <a:srgbClr val="FF0000"/>
                </a:solidFill>
                <a:prstDash val="dash"/>
                <a:round/>
                <a:headEnd type="none" w="med" len="med"/>
                <a:tailEnd type="none" w="med" len="med"/>
              </a:ln>
              <a:effectLst/>
            </p:spPr>
          </p:cxnSp>
          <p:cxnSp>
            <p:nvCxnSpPr>
              <p:cNvPr id="158" name="41 Conector recto"/>
              <p:cNvCxnSpPr/>
              <p:nvPr/>
            </p:nvCxnSpPr>
            <p:spPr bwMode="auto">
              <a:xfrm>
                <a:off x="1969324" y="2665580"/>
                <a:ext cx="2992774" cy="886961"/>
              </a:xfrm>
              <a:prstGeom prst="line">
                <a:avLst/>
              </a:prstGeom>
              <a:solidFill>
                <a:schemeClr val="accent1"/>
              </a:solidFill>
              <a:ln w="3175" cap="flat" cmpd="sng" algn="ctr">
                <a:solidFill>
                  <a:srgbClr val="C49500"/>
                </a:solidFill>
                <a:prstDash val="solid"/>
                <a:round/>
                <a:headEnd type="none" w="med" len="med"/>
                <a:tailEnd type="none" w="med" len="med"/>
              </a:ln>
              <a:effectLst/>
            </p:spPr>
          </p:cxnSp>
          <p:cxnSp>
            <p:nvCxnSpPr>
              <p:cNvPr id="159" name="42 Conector recto"/>
              <p:cNvCxnSpPr/>
              <p:nvPr/>
            </p:nvCxnSpPr>
            <p:spPr bwMode="auto">
              <a:xfrm>
                <a:off x="1969324" y="2665579"/>
                <a:ext cx="2154574" cy="410712"/>
              </a:xfrm>
              <a:prstGeom prst="line">
                <a:avLst/>
              </a:prstGeom>
              <a:solidFill>
                <a:schemeClr val="accent1"/>
              </a:solidFill>
              <a:ln w="3175" cap="flat" cmpd="sng" algn="ctr">
                <a:solidFill>
                  <a:srgbClr val="1C47D2"/>
                </a:solidFill>
                <a:prstDash val="solid"/>
                <a:round/>
                <a:headEnd type="none" w="med" len="med"/>
                <a:tailEnd type="none" w="med" len="med"/>
              </a:ln>
              <a:effectLst/>
            </p:spPr>
          </p:cxnSp>
          <p:cxnSp>
            <p:nvCxnSpPr>
              <p:cNvPr id="160" name="44 Conector recto"/>
              <p:cNvCxnSpPr/>
              <p:nvPr/>
            </p:nvCxnSpPr>
            <p:spPr bwMode="auto">
              <a:xfrm flipV="1">
                <a:off x="1974085" y="2670341"/>
                <a:ext cx="2158845" cy="1"/>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161" name="45 Conector recto"/>
              <p:cNvCxnSpPr/>
              <p:nvPr/>
            </p:nvCxnSpPr>
            <p:spPr bwMode="auto">
              <a:xfrm flipV="1">
                <a:off x="4115622" y="3075154"/>
                <a:ext cx="1008000" cy="797"/>
              </a:xfrm>
              <a:prstGeom prst="line">
                <a:avLst/>
              </a:prstGeom>
              <a:solidFill>
                <a:schemeClr val="accent1"/>
              </a:solidFill>
              <a:ln w="3175" cap="flat" cmpd="sng" algn="ctr">
                <a:solidFill>
                  <a:srgbClr val="1C47D2"/>
                </a:solidFill>
                <a:prstDash val="solid"/>
                <a:round/>
                <a:headEnd type="none" w="med" len="med"/>
                <a:tailEnd type="none" w="med" len="med"/>
              </a:ln>
              <a:effectLst/>
            </p:spPr>
          </p:cxnSp>
          <p:grpSp>
            <p:nvGrpSpPr>
              <p:cNvPr id="162" name="94 Grupo"/>
              <p:cNvGrpSpPr/>
              <p:nvPr/>
            </p:nvGrpSpPr>
            <p:grpSpPr>
              <a:xfrm>
                <a:off x="1981287" y="3892225"/>
                <a:ext cx="2124000" cy="215444"/>
                <a:chOff x="2063173" y="4369896"/>
                <a:chExt cx="2124000" cy="215444"/>
              </a:xfrm>
            </p:grpSpPr>
            <p:cxnSp>
              <p:nvCxnSpPr>
                <p:cNvPr id="180" name="47 Conector recto de flecha"/>
                <p:cNvCxnSpPr/>
                <p:nvPr/>
              </p:nvCxnSpPr>
              <p:spPr bwMode="auto">
                <a:xfrm flipV="1">
                  <a:off x="2063173" y="4414838"/>
                  <a:ext cx="2124000" cy="0"/>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181" name="48 CuadroTexto"/>
                <p:cNvSpPr txBox="1"/>
                <p:nvPr/>
              </p:nvSpPr>
              <p:spPr>
                <a:xfrm>
                  <a:off x="3077803" y="4369896"/>
                  <a:ext cx="322622" cy="215444"/>
                </a:xfrm>
                <a:prstGeom prst="rect">
                  <a:avLst/>
                </a:prstGeom>
                <a:noFill/>
              </p:spPr>
              <p:txBody>
                <a:bodyPr wrap="square" lIns="0" tIns="0" rIns="0" bIns="0" rtlCol="0">
                  <a:spAutoFit/>
                </a:bodyPr>
                <a:lstStyle/>
                <a:p>
                  <a:r>
                    <a:rPr lang="es-ES_tradnl" sz="1400" dirty="0" smtClean="0"/>
                    <a:t>s</a:t>
                  </a:r>
                  <a:endParaRPr lang="es-ES" sz="1400" baseline="-25000" dirty="0"/>
                </a:p>
              </p:txBody>
            </p:sp>
          </p:grpSp>
          <p:grpSp>
            <p:nvGrpSpPr>
              <p:cNvPr id="163" name="95 Grupo"/>
              <p:cNvGrpSpPr/>
              <p:nvPr/>
            </p:nvGrpSpPr>
            <p:grpSpPr>
              <a:xfrm>
                <a:off x="2942301" y="3515348"/>
                <a:ext cx="1152000" cy="215444"/>
                <a:chOff x="3033712" y="3921581"/>
                <a:chExt cx="1152000" cy="215444"/>
              </a:xfrm>
            </p:grpSpPr>
            <p:cxnSp>
              <p:nvCxnSpPr>
                <p:cNvPr id="178" name="50 Conector recto de flecha"/>
                <p:cNvCxnSpPr/>
                <p:nvPr/>
              </p:nvCxnSpPr>
              <p:spPr bwMode="auto">
                <a:xfrm>
                  <a:off x="3033712" y="4133850"/>
                  <a:ext cx="1152000" cy="1588"/>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179" name="51 CuadroTexto"/>
                <p:cNvSpPr txBox="1"/>
                <p:nvPr/>
              </p:nvSpPr>
              <p:spPr>
                <a:xfrm>
                  <a:off x="3582628" y="3921581"/>
                  <a:ext cx="200026" cy="215444"/>
                </a:xfrm>
                <a:prstGeom prst="rect">
                  <a:avLst/>
                </a:prstGeom>
                <a:noFill/>
              </p:spPr>
              <p:txBody>
                <a:bodyPr wrap="square" lIns="0" tIns="0" rIns="0" bIns="0" rtlCol="0">
                  <a:spAutoFit/>
                </a:bodyPr>
                <a:lstStyle/>
                <a:p>
                  <a:r>
                    <a:rPr lang="es-ES_tradnl" sz="1400" dirty="0" smtClean="0"/>
                    <a:t>f</a:t>
                  </a:r>
                  <a:endParaRPr lang="es-ES" sz="1400" baseline="-25000" dirty="0"/>
                </a:p>
              </p:txBody>
            </p:sp>
          </p:grpSp>
          <p:grpSp>
            <p:nvGrpSpPr>
              <p:cNvPr id="164" name="56 Grupo"/>
              <p:cNvGrpSpPr/>
              <p:nvPr/>
            </p:nvGrpSpPr>
            <p:grpSpPr>
              <a:xfrm>
                <a:off x="1719203" y="2422357"/>
                <a:ext cx="3783690" cy="1805419"/>
                <a:chOff x="1801089" y="2900028"/>
                <a:chExt cx="3783690" cy="1805419"/>
              </a:xfrm>
            </p:grpSpPr>
            <p:grpSp>
              <p:nvGrpSpPr>
                <p:cNvPr id="166" name="93 Grupo"/>
                <p:cNvGrpSpPr/>
                <p:nvPr/>
              </p:nvGrpSpPr>
              <p:grpSpPr>
                <a:xfrm>
                  <a:off x="1801089" y="3756457"/>
                  <a:ext cx="3783690" cy="332416"/>
                  <a:chOff x="1801089" y="3756457"/>
                  <a:chExt cx="3783690" cy="332416"/>
                </a:xfrm>
              </p:grpSpPr>
              <p:cxnSp>
                <p:nvCxnSpPr>
                  <p:cNvPr id="173" name="78 Conector recto"/>
                  <p:cNvCxnSpPr/>
                  <p:nvPr/>
                </p:nvCxnSpPr>
                <p:spPr bwMode="auto">
                  <a:xfrm>
                    <a:off x="1801089" y="3786909"/>
                    <a:ext cx="3672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4" name="79 Elipse"/>
                  <p:cNvSpPr/>
                  <p:nvPr/>
                </p:nvSpPr>
                <p:spPr bwMode="auto">
                  <a:xfrm>
                    <a:off x="3024765" y="3756457"/>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p:txBody>
              </p:sp>
              <p:sp>
                <p:nvSpPr>
                  <p:cNvPr id="175" name="80 Elipse"/>
                  <p:cNvSpPr/>
                  <p:nvPr/>
                </p:nvSpPr>
                <p:spPr bwMode="auto">
                  <a:xfrm>
                    <a:off x="5344103" y="3756457"/>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p:txBody>
              </p:sp>
              <p:sp>
                <p:nvSpPr>
                  <p:cNvPr id="176" name="82 CuadroTexto"/>
                  <p:cNvSpPr txBox="1"/>
                  <p:nvPr/>
                </p:nvSpPr>
                <p:spPr>
                  <a:xfrm>
                    <a:off x="5237116" y="3781096"/>
                    <a:ext cx="347663" cy="307777"/>
                  </a:xfrm>
                  <a:prstGeom prst="rect">
                    <a:avLst/>
                  </a:prstGeom>
                  <a:noFill/>
                </p:spPr>
                <p:txBody>
                  <a:bodyPr wrap="square" rtlCol="0">
                    <a:spAutoFit/>
                  </a:bodyPr>
                  <a:lstStyle/>
                  <a:p>
                    <a:r>
                      <a:rPr lang="es-ES_tradnl" sz="1400" dirty="0" smtClean="0"/>
                      <a:t>F</a:t>
                    </a:r>
                    <a:endParaRPr lang="es-ES" sz="1400" dirty="0"/>
                  </a:p>
                </p:txBody>
              </p:sp>
              <p:sp>
                <p:nvSpPr>
                  <p:cNvPr id="177" name="83 CuadroTexto"/>
                  <p:cNvSpPr txBox="1"/>
                  <p:nvPr/>
                </p:nvSpPr>
                <p:spPr>
                  <a:xfrm>
                    <a:off x="2933700" y="3767137"/>
                    <a:ext cx="352922" cy="307777"/>
                  </a:xfrm>
                  <a:prstGeom prst="rect">
                    <a:avLst/>
                  </a:prstGeom>
                  <a:noFill/>
                </p:spPr>
                <p:txBody>
                  <a:bodyPr wrap="square" rtlCol="0">
                    <a:spAutoFit/>
                  </a:bodyPr>
                  <a:lstStyle/>
                  <a:p>
                    <a:r>
                      <a:rPr lang="es-ES_tradnl" sz="1400" dirty="0" smtClean="0"/>
                      <a:t>F’</a:t>
                    </a:r>
                    <a:endParaRPr lang="es-ES" sz="1400" dirty="0"/>
                  </a:p>
                </p:txBody>
              </p:sp>
            </p:grpSp>
            <p:grpSp>
              <p:nvGrpSpPr>
                <p:cNvPr id="167" name="60 Grupo"/>
                <p:cNvGrpSpPr/>
                <p:nvPr/>
              </p:nvGrpSpPr>
              <p:grpSpPr>
                <a:xfrm>
                  <a:off x="4141417" y="2900028"/>
                  <a:ext cx="112133" cy="1805419"/>
                  <a:chOff x="4681540" y="4124329"/>
                  <a:chExt cx="166686" cy="2357434"/>
                </a:xfrm>
              </p:grpSpPr>
              <p:cxnSp>
                <p:nvCxnSpPr>
                  <p:cNvPr id="168" name="69 Conector recto de flecha"/>
                  <p:cNvCxnSpPr/>
                  <p:nvPr/>
                </p:nvCxnSpPr>
                <p:spPr bwMode="auto">
                  <a:xfrm rot="16200000" flipH="1">
                    <a:off x="4674397" y="4131472"/>
                    <a:ext cx="95247" cy="80961"/>
                  </a:xfrm>
                  <a:prstGeom prst="straightConnector1">
                    <a:avLst/>
                  </a:prstGeom>
                  <a:solidFill>
                    <a:schemeClr val="accent1"/>
                  </a:solidFill>
                  <a:ln w="12700" cap="flat" cmpd="sng" algn="ctr">
                    <a:solidFill>
                      <a:schemeClr val="accent5">
                        <a:lumMod val="25000"/>
                      </a:schemeClr>
                    </a:solidFill>
                    <a:prstDash val="solid"/>
                    <a:round/>
                    <a:headEnd type="none"/>
                    <a:tailEnd type="none"/>
                  </a:ln>
                  <a:effectLst/>
                </p:spPr>
              </p:cxnSp>
              <p:cxnSp>
                <p:nvCxnSpPr>
                  <p:cNvPr id="169" name="74 Conector recto de flecha"/>
                  <p:cNvCxnSpPr/>
                  <p:nvPr/>
                </p:nvCxnSpPr>
                <p:spPr bwMode="auto">
                  <a:xfrm rot="16200000" flipH="1">
                    <a:off x="4750597" y="6384135"/>
                    <a:ext cx="95247" cy="80961"/>
                  </a:xfrm>
                  <a:prstGeom prst="straightConnector1">
                    <a:avLst/>
                  </a:prstGeom>
                  <a:solidFill>
                    <a:schemeClr val="accent1"/>
                  </a:solidFill>
                  <a:ln w="12700" cap="flat" cmpd="sng" algn="ctr">
                    <a:solidFill>
                      <a:schemeClr val="accent5">
                        <a:lumMod val="25000"/>
                      </a:schemeClr>
                    </a:solidFill>
                    <a:prstDash val="solid"/>
                    <a:round/>
                    <a:headEnd type="none"/>
                    <a:tailEnd type="none"/>
                  </a:ln>
                  <a:effectLst/>
                </p:spPr>
              </p:cxnSp>
              <p:cxnSp>
                <p:nvCxnSpPr>
                  <p:cNvPr id="170" name="75 Conector recto de flecha"/>
                  <p:cNvCxnSpPr/>
                  <p:nvPr/>
                </p:nvCxnSpPr>
                <p:spPr bwMode="auto">
                  <a:xfrm rot="5400000" flipH="1" flipV="1">
                    <a:off x="4760122" y="4131472"/>
                    <a:ext cx="95247" cy="80961"/>
                  </a:xfrm>
                  <a:prstGeom prst="straightConnector1">
                    <a:avLst/>
                  </a:prstGeom>
                  <a:solidFill>
                    <a:schemeClr val="accent1"/>
                  </a:solidFill>
                  <a:ln w="12700" cap="flat" cmpd="sng" algn="ctr">
                    <a:solidFill>
                      <a:schemeClr val="accent5">
                        <a:lumMod val="25000"/>
                      </a:schemeClr>
                    </a:solidFill>
                    <a:prstDash val="solid"/>
                    <a:round/>
                    <a:headEnd type="none"/>
                    <a:tailEnd type="none"/>
                  </a:ln>
                  <a:effectLst/>
                </p:spPr>
              </p:cxnSp>
              <p:cxnSp>
                <p:nvCxnSpPr>
                  <p:cNvPr id="171" name="76 Conector recto de flecha"/>
                  <p:cNvCxnSpPr/>
                  <p:nvPr/>
                </p:nvCxnSpPr>
                <p:spPr bwMode="auto">
                  <a:xfrm rot="5400000" flipH="1" flipV="1">
                    <a:off x="4679160" y="6393659"/>
                    <a:ext cx="95247" cy="80961"/>
                  </a:xfrm>
                  <a:prstGeom prst="straightConnector1">
                    <a:avLst/>
                  </a:prstGeom>
                  <a:solidFill>
                    <a:schemeClr val="accent1"/>
                  </a:solidFill>
                  <a:ln w="12700" cap="flat" cmpd="sng" algn="ctr">
                    <a:solidFill>
                      <a:schemeClr val="accent5">
                        <a:lumMod val="25000"/>
                      </a:schemeClr>
                    </a:solidFill>
                    <a:prstDash val="solid"/>
                    <a:round/>
                    <a:headEnd type="none"/>
                    <a:tailEnd type="none"/>
                  </a:ln>
                  <a:effectLst/>
                </p:spPr>
              </p:cxnSp>
              <p:cxnSp>
                <p:nvCxnSpPr>
                  <p:cNvPr id="172" name="77 Conector recto de flecha"/>
                  <p:cNvCxnSpPr/>
                  <p:nvPr/>
                </p:nvCxnSpPr>
                <p:spPr bwMode="auto">
                  <a:xfrm rot="16200000" flipH="1">
                    <a:off x="3676650" y="5300662"/>
                    <a:ext cx="2181228" cy="4"/>
                  </a:xfrm>
                  <a:prstGeom prst="straightConnector1">
                    <a:avLst/>
                  </a:prstGeom>
                  <a:solidFill>
                    <a:schemeClr val="accent1"/>
                  </a:solidFill>
                  <a:ln w="12700" cap="flat" cmpd="sng" algn="ctr">
                    <a:solidFill>
                      <a:schemeClr val="accent5">
                        <a:lumMod val="25000"/>
                      </a:schemeClr>
                    </a:solidFill>
                    <a:prstDash val="solid"/>
                    <a:round/>
                    <a:headEnd type="none"/>
                    <a:tailEnd type="none"/>
                  </a:ln>
                  <a:effectLst/>
                </p:spPr>
              </p:cxnSp>
            </p:grpSp>
          </p:grpSp>
          <p:cxnSp>
            <p:nvCxnSpPr>
              <p:cNvPr id="165" name="85 Conector recto"/>
              <p:cNvCxnSpPr/>
              <p:nvPr/>
            </p:nvCxnSpPr>
            <p:spPr bwMode="auto">
              <a:xfrm flipV="1">
                <a:off x="2747042" y="3074362"/>
                <a:ext cx="1358105" cy="792"/>
              </a:xfrm>
              <a:prstGeom prst="line">
                <a:avLst/>
              </a:prstGeom>
              <a:solidFill>
                <a:schemeClr val="accent1"/>
              </a:solidFill>
              <a:ln w="3175" cap="flat" cmpd="sng" algn="ctr">
                <a:solidFill>
                  <a:srgbClr val="1C47D2"/>
                </a:solidFill>
                <a:prstDash val="dash"/>
                <a:round/>
                <a:headEnd type="none" w="med" len="med"/>
                <a:tailEnd type="none" w="med" len="med"/>
              </a:ln>
              <a:effectLst/>
            </p:spPr>
          </p:cxnSp>
        </p:grpSp>
        <p:cxnSp>
          <p:nvCxnSpPr>
            <p:cNvPr id="154" name="Conector recto de flecha 153"/>
            <p:cNvCxnSpPr/>
            <p:nvPr/>
          </p:nvCxnSpPr>
          <p:spPr>
            <a:xfrm flipV="1">
              <a:off x="1662113" y="4591050"/>
              <a:ext cx="0" cy="638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ector recto de flecha 154"/>
            <p:cNvCxnSpPr/>
            <p:nvPr/>
          </p:nvCxnSpPr>
          <p:spPr>
            <a:xfrm flipV="1">
              <a:off x="3071812" y="4995864"/>
              <a:ext cx="0" cy="23400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82" name="37 CuadroTexto"/>
          <p:cNvSpPr txBox="1"/>
          <p:nvPr/>
        </p:nvSpPr>
        <p:spPr>
          <a:xfrm>
            <a:off x="4893240" y="5972490"/>
            <a:ext cx="3074243" cy="307777"/>
          </a:xfrm>
          <a:prstGeom prst="rect">
            <a:avLst/>
          </a:prstGeom>
          <a:noFill/>
        </p:spPr>
        <p:txBody>
          <a:bodyPr wrap="square" rtlCol="0">
            <a:spAutoFit/>
          </a:bodyPr>
          <a:lstStyle/>
          <a:p>
            <a:r>
              <a:rPr lang="es-ES_tradnl" sz="1400" i="1" dirty="0" smtClean="0">
                <a:sym typeface="Wingdings"/>
              </a:rPr>
              <a:t>Virtual, derecha y menor tamaño</a:t>
            </a:r>
            <a:endParaRPr lang="es-ES" sz="1400" i="1" dirty="0"/>
          </a:p>
        </p:txBody>
      </p:sp>
      <p:sp>
        <p:nvSpPr>
          <p:cNvPr id="183" name="Triángulo isósceles 182"/>
          <p:cNvSpPr/>
          <p:nvPr/>
        </p:nvSpPr>
        <p:spPr>
          <a:xfrm rot="5400000">
            <a:off x="2426117" y="4831818"/>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4" name="Triángulo isósceles 183"/>
          <p:cNvSpPr/>
          <p:nvPr/>
        </p:nvSpPr>
        <p:spPr>
          <a:xfrm rot="7020000">
            <a:off x="2534895" y="5183220"/>
            <a:ext cx="55888" cy="5289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5" name="Triángulo isósceles 184"/>
          <p:cNvSpPr/>
          <p:nvPr/>
        </p:nvSpPr>
        <p:spPr>
          <a:xfrm rot="3480000">
            <a:off x="3730501" y="4697915"/>
            <a:ext cx="55888" cy="52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6" name="Triángulo isósceles 185"/>
          <p:cNvSpPr/>
          <p:nvPr/>
        </p:nvSpPr>
        <p:spPr>
          <a:xfrm rot="6480000">
            <a:off x="2426109" y="5036610"/>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7" name="Triángulo isósceles 186"/>
          <p:cNvSpPr/>
          <p:nvPr/>
        </p:nvSpPr>
        <p:spPr>
          <a:xfrm rot="5400000">
            <a:off x="3754857" y="5236640"/>
            <a:ext cx="55888" cy="528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820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8" name="CuadroTexto 7"/>
          <p:cNvSpPr txBox="1"/>
          <p:nvPr/>
        </p:nvSpPr>
        <p:spPr>
          <a:xfrm>
            <a:off x="376212" y="9608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Leyes de la óptica geométrica</a:t>
            </a:r>
            <a:endParaRPr lang="es-ES" dirty="0">
              <a:solidFill>
                <a:srgbClr val="00B0F0"/>
              </a:solidFill>
            </a:endParaRPr>
          </a:p>
        </p:txBody>
      </p:sp>
      <p:sp>
        <p:nvSpPr>
          <p:cNvPr id="28" name="CuadroTexto 27"/>
          <p:cNvSpPr txBox="1"/>
          <p:nvPr/>
        </p:nvSpPr>
        <p:spPr>
          <a:xfrm>
            <a:off x="546100" y="1330139"/>
            <a:ext cx="7467600" cy="338554"/>
          </a:xfrm>
          <a:prstGeom prst="rect">
            <a:avLst/>
          </a:prstGeom>
          <a:noFill/>
        </p:spPr>
        <p:txBody>
          <a:bodyPr wrap="square" rtlCol="0">
            <a:spAutoFit/>
          </a:bodyPr>
          <a:lstStyle/>
          <a:p>
            <a:pPr marL="177800" indent="-177800"/>
            <a:r>
              <a:rPr lang="es-ES" sz="1600" b="1" dirty="0" smtClean="0">
                <a:sym typeface="Wingdings" panose="05000000000000000000" pitchFamily="2" charset="2"/>
              </a:rPr>
              <a:t>	</a:t>
            </a:r>
            <a:r>
              <a:rPr lang="es-ES" sz="1600" b="1" dirty="0">
                <a:sym typeface="Wingdings" panose="05000000000000000000" pitchFamily="2" charset="2"/>
              </a:rPr>
              <a:t>R</a:t>
            </a:r>
            <a:r>
              <a:rPr lang="es-ES" sz="1600" b="1" dirty="0" smtClean="0"/>
              <a:t>eversibilidad</a:t>
            </a:r>
            <a:endParaRPr lang="es-ES" sz="1600" b="1" dirty="0"/>
          </a:p>
        </p:txBody>
      </p:sp>
      <p:sp>
        <p:nvSpPr>
          <p:cNvPr id="7" name="Rectángulo 6"/>
          <p:cNvSpPr/>
          <p:nvPr/>
        </p:nvSpPr>
        <p:spPr>
          <a:xfrm>
            <a:off x="723899" y="1649991"/>
            <a:ext cx="8064499" cy="1077218"/>
          </a:xfrm>
          <a:prstGeom prst="rect">
            <a:avLst/>
          </a:prstGeom>
        </p:spPr>
        <p:txBody>
          <a:bodyPr wrap="square">
            <a:spAutoFit/>
          </a:bodyPr>
          <a:lstStyle/>
          <a:p>
            <a:pPr algn="just"/>
            <a:r>
              <a:rPr lang="es-ES" sz="1600" dirty="0"/>
              <a:t>También conocida como </a:t>
            </a:r>
            <a:r>
              <a:rPr lang="es-ES" sz="1600" b="1" dirty="0"/>
              <a:t>ley de reciprocidad</a:t>
            </a:r>
            <a:r>
              <a:rPr lang="es-ES" sz="1600" dirty="0"/>
              <a:t>, esta ley o principio establece que </a:t>
            </a:r>
            <a:r>
              <a:rPr lang="es-ES" sz="1600" i="1" dirty="0">
                <a:solidFill>
                  <a:srgbClr val="00B0F0"/>
                </a:solidFill>
              </a:rPr>
              <a:t>la trayectoria de un rayo que parte de A y llega a B por una reflexión (o una refracción) en un punto R es la misma que la que tendría un rayo que partiese de B en sentido contrario, y se reflejase (o se refractase) en R, llegando a </a:t>
            </a:r>
            <a:r>
              <a:rPr lang="es-ES" sz="1600" i="1" dirty="0" err="1">
                <a:solidFill>
                  <a:srgbClr val="00B0F0"/>
                </a:solidFill>
              </a:rPr>
              <a:t>A</a:t>
            </a:r>
            <a:r>
              <a:rPr lang="es-ES" sz="1600" dirty="0"/>
              <a:t>.</a:t>
            </a:r>
          </a:p>
        </p:txBody>
      </p:sp>
      <p:grpSp>
        <p:nvGrpSpPr>
          <p:cNvPr id="22" name="Grupo 21"/>
          <p:cNvGrpSpPr/>
          <p:nvPr/>
        </p:nvGrpSpPr>
        <p:grpSpPr>
          <a:xfrm>
            <a:off x="1489310" y="2703624"/>
            <a:ext cx="1618189" cy="1859653"/>
            <a:chOff x="1100124" y="2718356"/>
            <a:chExt cx="1618189" cy="1859653"/>
          </a:xfrm>
        </p:grpSpPr>
        <p:grpSp>
          <p:nvGrpSpPr>
            <p:cNvPr id="21" name="Grupo 20"/>
            <p:cNvGrpSpPr/>
            <p:nvPr/>
          </p:nvGrpSpPr>
          <p:grpSpPr>
            <a:xfrm>
              <a:off x="1100124" y="2718356"/>
              <a:ext cx="1618189" cy="1859653"/>
              <a:chOff x="1100124" y="2718356"/>
              <a:chExt cx="1618189" cy="1859653"/>
            </a:xfrm>
          </p:grpSpPr>
          <p:grpSp>
            <p:nvGrpSpPr>
              <p:cNvPr id="13" name="Grupo 12"/>
              <p:cNvGrpSpPr/>
              <p:nvPr/>
            </p:nvGrpSpPr>
            <p:grpSpPr>
              <a:xfrm>
                <a:off x="1397000" y="2778009"/>
                <a:ext cx="1003300" cy="1800000"/>
                <a:chOff x="1397000" y="2778009"/>
                <a:chExt cx="1003300" cy="1800000"/>
              </a:xfrm>
            </p:grpSpPr>
            <p:cxnSp>
              <p:nvCxnSpPr>
                <p:cNvPr id="5" name="Conector recto 4"/>
                <p:cNvCxnSpPr/>
                <p:nvPr/>
              </p:nvCxnSpPr>
              <p:spPr>
                <a:xfrm>
                  <a:off x="2400300" y="2778009"/>
                  <a:ext cx="0" cy="18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397000" y="2946400"/>
                  <a:ext cx="1003300"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V="1">
                  <a:off x="1397000" y="3606800"/>
                  <a:ext cx="1003300"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Elipse 17"/>
              <p:cNvSpPr/>
              <p:nvPr/>
            </p:nvSpPr>
            <p:spPr>
              <a:xfrm>
                <a:off x="1335088" y="2895600"/>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p:cNvSpPr/>
              <p:nvPr/>
            </p:nvSpPr>
            <p:spPr>
              <a:xfrm>
                <a:off x="1351754" y="4243387"/>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1100124" y="2758173"/>
                <a:ext cx="296876" cy="276999"/>
              </a:xfrm>
              <a:prstGeom prst="rect">
                <a:avLst/>
              </a:prstGeom>
              <a:noFill/>
            </p:spPr>
            <p:txBody>
              <a:bodyPr wrap="none" rtlCol="0">
                <a:spAutoFit/>
              </a:bodyPr>
              <a:lstStyle/>
              <a:p>
                <a:r>
                  <a:rPr lang="es-ES" sz="1200" dirty="0" smtClean="0"/>
                  <a:t>A</a:t>
                </a:r>
                <a:endParaRPr lang="es-ES" sz="1200" dirty="0"/>
              </a:p>
            </p:txBody>
          </p:sp>
          <p:sp>
            <p:nvSpPr>
              <p:cNvPr id="58" name="CuadroTexto 57"/>
              <p:cNvSpPr txBox="1"/>
              <p:nvPr/>
            </p:nvSpPr>
            <p:spPr>
              <a:xfrm>
                <a:off x="1109649" y="4134393"/>
                <a:ext cx="296876" cy="276999"/>
              </a:xfrm>
              <a:prstGeom prst="rect">
                <a:avLst/>
              </a:prstGeom>
              <a:noFill/>
            </p:spPr>
            <p:txBody>
              <a:bodyPr wrap="none" rtlCol="0">
                <a:spAutoFit/>
              </a:bodyPr>
              <a:lstStyle/>
              <a:p>
                <a:r>
                  <a:rPr lang="es-ES" sz="1200" dirty="0" smtClean="0"/>
                  <a:t>B</a:t>
                </a:r>
                <a:endParaRPr lang="es-ES" sz="1200" dirty="0"/>
              </a:p>
            </p:txBody>
          </p:sp>
          <p:sp>
            <p:nvSpPr>
              <p:cNvPr id="59" name="CuadroTexto 58"/>
              <p:cNvSpPr txBox="1"/>
              <p:nvPr/>
            </p:nvSpPr>
            <p:spPr>
              <a:xfrm>
                <a:off x="2357424" y="3478471"/>
                <a:ext cx="296876" cy="276999"/>
              </a:xfrm>
              <a:prstGeom prst="rect">
                <a:avLst/>
              </a:prstGeom>
              <a:noFill/>
            </p:spPr>
            <p:txBody>
              <a:bodyPr wrap="none" rtlCol="0">
                <a:spAutoFit/>
              </a:bodyPr>
              <a:lstStyle/>
              <a:p>
                <a:r>
                  <a:rPr lang="es-ES" sz="1200" dirty="0" smtClean="0"/>
                  <a:t>R</a:t>
                </a:r>
                <a:endParaRPr lang="es-ES" sz="1200" dirty="0"/>
              </a:p>
            </p:txBody>
          </p:sp>
          <mc:AlternateContent xmlns:mc="http://schemas.openxmlformats.org/markup-compatibility/2006" xmlns:a14="http://schemas.microsoft.com/office/drawing/2010/main">
            <mc:Choice Requires="a14">
              <p:sp>
                <p:nvSpPr>
                  <p:cNvPr id="20" name="CuadroTexto 19"/>
                  <p:cNvSpPr txBox="1"/>
                  <p:nvPr/>
                </p:nvSpPr>
                <p:spPr>
                  <a:xfrm>
                    <a:off x="2114615" y="2718356"/>
                    <a:ext cx="1967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1</m:t>
                              </m:r>
                            </m:sub>
                          </m:sSub>
                        </m:oMath>
                      </m:oMathPara>
                    </a14:m>
                    <a:endParaRPr lang="es-ES" sz="1200"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2114615" y="2718356"/>
                    <a:ext cx="196785" cy="184666"/>
                  </a:xfrm>
                  <a:prstGeom prst="rect">
                    <a:avLst/>
                  </a:prstGeom>
                  <a:blipFill>
                    <a:blip r:embed="rId2"/>
                    <a:stretch>
                      <a:fillRect l="-12500" r="-3125" b="-13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0" name="CuadroTexto 59"/>
                  <p:cNvSpPr txBox="1"/>
                  <p:nvPr/>
                </p:nvSpPr>
                <p:spPr>
                  <a:xfrm>
                    <a:off x="2517937" y="2718356"/>
                    <a:ext cx="20037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2</m:t>
                              </m:r>
                            </m:sub>
                          </m:sSub>
                        </m:oMath>
                      </m:oMathPara>
                    </a14:m>
                    <a:endParaRPr lang="es-ES" sz="1200" dirty="0"/>
                  </a:p>
                </p:txBody>
              </p:sp>
            </mc:Choice>
            <mc:Fallback xmlns="">
              <p:sp>
                <p:nvSpPr>
                  <p:cNvPr id="60" name="CuadroTexto 59"/>
                  <p:cNvSpPr txBox="1">
                    <a:spLocks noRot="1" noChangeAspect="1" noMove="1" noResize="1" noEditPoints="1" noAdjustHandles="1" noChangeArrowheads="1" noChangeShapeType="1" noTextEdit="1"/>
                  </p:cNvSpPr>
                  <p:nvPr/>
                </p:nvSpPr>
                <p:spPr>
                  <a:xfrm>
                    <a:off x="2517937" y="2718356"/>
                    <a:ext cx="200376" cy="184666"/>
                  </a:xfrm>
                  <a:prstGeom prst="rect">
                    <a:avLst/>
                  </a:prstGeom>
                  <a:blipFill>
                    <a:blip r:embed="rId3"/>
                    <a:stretch>
                      <a:fillRect l="-12121" b="-13333"/>
                    </a:stretch>
                  </a:blipFill>
                </p:spPr>
                <p:txBody>
                  <a:bodyPr/>
                  <a:lstStyle/>
                  <a:p>
                    <a:r>
                      <a:rPr lang="es-ES">
                        <a:noFill/>
                      </a:rPr>
                      <a:t> </a:t>
                    </a:r>
                  </a:p>
                </p:txBody>
              </p:sp>
            </mc:Fallback>
          </mc:AlternateContent>
        </p:grpSp>
        <p:sp>
          <p:nvSpPr>
            <p:cNvPr id="61" name="Triángulo isósceles 60"/>
            <p:cNvSpPr/>
            <p:nvPr/>
          </p:nvSpPr>
          <p:spPr>
            <a:xfrm rot="7661447">
              <a:off x="1876375" y="3255844"/>
              <a:ext cx="62106" cy="555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62" name="Triángulo isósceles 61"/>
            <p:cNvSpPr/>
            <p:nvPr/>
          </p:nvSpPr>
          <p:spPr>
            <a:xfrm rot="3413544" flipH="1" flipV="1">
              <a:off x="1856624" y="3905198"/>
              <a:ext cx="81522" cy="6862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nvGrpSpPr>
          <p:cNvPr id="63" name="Grupo 62"/>
          <p:cNvGrpSpPr/>
          <p:nvPr/>
        </p:nvGrpSpPr>
        <p:grpSpPr>
          <a:xfrm>
            <a:off x="1489310" y="4637345"/>
            <a:ext cx="1618189" cy="1859653"/>
            <a:chOff x="1100124" y="2718356"/>
            <a:chExt cx="1618189" cy="1859653"/>
          </a:xfrm>
        </p:grpSpPr>
        <p:grpSp>
          <p:nvGrpSpPr>
            <p:cNvPr id="64" name="Grupo 63"/>
            <p:cNvGrpSpPr/>
            <p:nvPr/>
          </p:nvGrpSpPr>
          <p:grpSpPr>
            <a:xfrm>
              <a:off x="1100124" y="2718356"/>
              <a:ext cx="1618189" cy="1859653"/>
              <a:chOff x="1100124" y="2718356"/>
              <a:chExt cx="1618189" cy="1859653"/>
            </a:xfrm>
          </p:grpSpPr>
          <p:grpSp>
            <p:nvGrpSpPr>
              <p:cNvPr id="67" name="Grupo 66"/>
              <p:cNvGrpSpPr/>
              <p:nvPr/>
            </p:nvGrpSpPr>
            <p:grpSpPr>
              <a:xfrm>
                <a:off x="1397000" y="2778009"/>
                <a:ext cx="1003300" cy="1800000"/>
                <a:chOff x="1397000" y="2778009"/>
                <a:chExt cx="1003300" cy="1800000"/>
              </a:xfrm>
            </p:grpSpPr>
            <p:cxnSp>
              <p:nvCxnSpPr>
                <p:cNvPr id="75" name="Conector recto 74"/>
                <p:cNvCxnSpPr/>
                <p:nvPr/>
              </p:nvCxnSpPr>
              <p:spPr>
                <a:xfrm>
                  <a:off x="2400300" y="2778009"/>
                  <a:ext cx="0" cy="18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397000" y="2946400"/>
                  <a:ext cx="1003300"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flipV="1">
                  <a:off x="1397000" y="3606800"/>
                  <a:ext cx="1003300"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Elipse 67"/>
              <p:cNvSpPr/>
              <p:nvPr/>
            </p:nvSpPr>
            <p:spPr>
              <a:xfrm>
                <a:off x="1335088" y="2895600"/>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Elipse 68"/>
              <p:cNvSpPr/>
              <p:nvPr/>
            </p:nvSpPr>
            <p:spPr>
              <a:xfrm>
                <a:off x="1351754" y="4243387"/>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CuadroTexto 69"/>
              <p:cNvSpPr txBox="1"/>
              <p:nvPr/>
            </p:nvSpPr>
            <p:spPr>
              <a:xfrm>
                <a:off x="1100124" y="2758173"/>
                <a:ext cx="296876" cy="276999"/>
              </a:xfrm>
              <a:prstGeom prst="rect">
                <a:avLst/>
              </a:prstGeom>
              <a:noFill/>
            </p:spPr>
            <p:txBody>
              <a:bodyPr wrap="none" rtlCol="0">
                <a:spAutoFit/>
              </a:bodyPr>
              <a:lstStyle/>
              <a:p>
                <a:r>
                  <a:rPr lang="es-ES" sz="1200" dirty="0" smtClean="0"/>
                  <a:t>A</a:t>
                </a:r>
                <a:endParaRPr lang="es-ES" sz="1200" dirty="0"/>
              </a:p>
            </p:txBody>
          </p:sp>
          <p:sp>
            <p:nvSpPr>
              <p:cNvPr id="71" name="CuadroTexto 70"/>
              <p:cNvSpPr txBox="1"/>
              <p:nvPr/>
            </p:nvSpPr>
            <p:spPr>
              <a:xfrm>
                <a:off x="1109649" y="4134393"/>
                <a:ext cx="296876" cy="276999"/>
              </a:xfrm>
              <a:prstGeom prst="rect">
                <a:avLst/>
              </a:prstGeom>
              <a:noFill/>
            </p:spPr>
            <p:txBody>
              <a:bodyPr wrap="none" rtlCol="0">
                <a:spAutoFit/>
              </a:bodyPr>
              <a:lstStyle/>
              <a:p>
                <a:r>
                  <a:rPr lang="es-ES" sz="1200" dirty="0" smtClean="0"/>
                  <a:t>B</a:t>
                </a:r>
                <a:endParaRPr lang="es-ES" sz="1200" dirty="0"/>
              </a:p>
            </p:txBody>
          </p:sp>
          <p:sp>
            <p:nvSpPr>
              <p:cNvPr id="72" name="CuadroTexto 71"/>
              <p:cNvSpPr txBox="1"/>
              <p:nvPr/>
            </p:nvSpPr>
            <p:spPr>
              <a:xfrm>
                <a:off x="2357424" y="3478471"/>
                <a:ext cx="296876" cy="276999"/>
              </a:xfrm>
              <a:prstGeom prst="rect">
                <a:avLst/>
              </a:prstGeom>
              <a:noFill/>
            </p:spPr>
            <p:txBody>
              <a:bodyPr wrap="none" rtlCol="0">
                <a:spAutoFit/>
              </a:bodyPr>
              <a:lstStyle/>
              <a:p>
                <a:r>
                  <a:rPr lang="es-ES" sz="1200" dirty="0" smtClean="0"/>
                  <a:t>R</a:t>
                </a:r>
                <a:endParaRPr lang="es-ES" sz="1200" dirty="0"/>
              </a:p>
            </p:txBody>
          </p:sp>
          <mc:AlternateContent xmlns:mc="http://schemas.openxmlformats.org/markup-compatibility/2006" xmlns:a14="http://schemas.microsoft.com/office/drawing/2010/main">
            <mc:Choice Requires="a14">
              <p:sp>
                <p:nvSpPr>
                  <p:cNvPr id="73" name="CuadroTexto 72"/>
                  <p:cNvSpPr txBox="1"/>
                  <p:nvPr/>
                </p:nvSpPr>
                <p:spPr>
                  <a:xfrm>
                    <a:off x="2114615" y="2718356"/>
                    <a:ext cx="1967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1</m:t>
                              </m:r>
                            </m:sub>
                          </m:sSub>
                        </m:oMath>
                      </m:oMathPara>
                    </a14:m>
                    <a:endParaRPr lang="es-ES" sz="1200" dirty="0"/>
                  </a:p>
                </p:txBody>
              </p:sp>
            </mc:Choice>
            <mc:Fallback xmlns="">
              <p:sp>
                <p:nvSpPr>
                  <p:cNvPr id="73" name="CuadroTexto 72"/>
                  <p:cNvSpPr txBox="1">
                    <a:spLocks noRot="1" noChangeAspect="1" noMove="1" noResize="1" noEditPoints="1" noAdjustHandles="1" noChangeArrowheads="1" noChangeShapeType="1" noTextEdit="1"/>
                  </p:cNvSpPr>
                  <p:nvPr/>
                </p:nvSpPr>
                <p:spPr>
                  <a:xfrm>
                    <a:off x="2114615" y="2718356"/>
                    <a:ext cx="196785" cy="184666"/>
                  </a:xfrm>
                  <a:prstGeom prst="rect">
                    <a:avLst/>
                  </a:prstGeom>
                  <a:blipFill>
                    <a:blip r:embed="rId2"/>
                    <a:stretch>
                      <a:fillRect l="-12500" r="-3125" b="-13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4" name="CuadroTexto 73"/>
                  <p:cNvSpPr txBox="1"/>
                  <p:nvPr/>
                </p:nvSpPr>
                <p:spPr>
                  <a:xfrm>
                    <a:off x="2517937" y="2718356"/>
                    <a:ext cx="20037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2</m:t>
                              </m:r>
                            </m:sub>
                          </m:sSub>
                        </m:oMath>
                      </m:oMathPara>
                    </a14:m>
                    <a:endParaRPr lang="es-ES" sz="12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2517937" y="2718356"/>
                    <a:ext cx="200376" cy="184666"/>
                  </a:xfrm>
                  <a:prstGeom prst="rect">
                    <a:avLst/>
                  </a:prstGeom>
                  <a:blipFill>
                    <a:blip r:embed="rId3"/>
                    <a:stretch>
                      <a:fillRect l="-12121" b="-13333"/>
                    </a:stretch>
                  </a:blipFill>
                </p:spPr>
                <p:txBody>
                  <a:bodyPr/>
                  <a:lstStyle/>
                  <a:p>
                    <a:r>
                      <a:rPr lang="es-ES">
                        <a:noFill/>
                      </a:rPr>
                      <a:t> </a:t>
                    </a:r>
                  </a:p>
                </p:txBody>
              </p:sp>
            </mc:Fallback>
          </mc:AlternateContent>
        </p:grpSp>
        <p:sp>
          <p:nvSpPr>
            <p:cNvPr id="65" name="Triángulo isósceles 64"/>
            <p:cNvSpPr/>
            <p:nvPr/>
          </p:nvSpPr>
          <p:spPr>
            <a:xfrm rot="18480000">
              <a:off x="1876375" y="3255844"/>
              <a:ext cx="62106" cy="555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66" name="Triángulo isósceles 65"/>
            <p:cNvSpPr/>
            <p:nvPr/>
          </p:nvSpPr>
          <p:spPr>
            <a:xfrm rot="14220000" flipH="1" flipV="1">
              <a:off x="1856624" y="3905198"/>
              <a:ext cx="81522" cy="6862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nvGrpSpPr>
          <p:cNvPr id="78" name="Grupo 77"/>
          <p:cNvGrpSpPr/>
          <p:nvPr/>
        </p:nvGrpSpPr>
        <p:grpSpPr>
          <a:xfrm>
            <a:off x="5452302" y="2743441"/>
            <a:ext cx="2671774" cy="1859653"/>
            <a:chOff x="1152525" y="2718356"/>
            <a:chExt cx="2671774" cy="1859653"/>
          </a:xfrm>
        </p:grpSpPr>
        <p:grpSp>
          <p:nvGrpSpPr>
            <p:cNvPr id="79" name="Grupo 78"/>
            <p:cNvGrpSpPr/>
            <p:nvPr/>
          </p:nvGrpSpPr>
          <p:grpSpPr>
            <a:xfrm>
              <a:off x="1152525" y="2718356"/>
              <a:ext cx="2671774" cy="1859653"/>
              <a:chOff x="1152525" y="2718356"/>
              <a:chExt cx="2671774" cy="1859653"/>
            </a:xfrm>
          </p:grpSpPr>
          <p:grpSp>
            <p:nvGrpSpPr>
              <p:cNvPr id="82" name="Grupo 81"/>
              <p:cNvGrpSpPr/>
              <p:nvPr/>
            </p:nvGrpSpPr>
            <p:grpSpPr>
              <a:xfrm>
                <a:off x="1397000" y="2778009"/>
                <a:ext cx="2120900" cy="1800000"/>
                <a:chOff x="1397000" y="2778009"/>
                <a:chExt cx="2120900" cy="1800000"/>
              </a:xfrm>
            </p:grpSpPr>
            <p:cxnSp>
              <p:nvCxnSpPr>
                <p:cNvPr id="90" name="Conector recto 89"/>
                <p:cNvCxnSpPr/>
                <p:nvPr/>
              </p:nvCxnSpPr>
              <p:spPr>
                <a:xfrm>
                  <a:off x="2400300" y="2778009"/>
                  <a:ext cx="0" cy="18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flipV="1">
                  <a:off x="2409825" y="3379351"/>
                  <a:ext cx="1108075" cy="2274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flipV="1">
                  <a:off x="1397000" y="3606800"/>
                  <a:ext cx="1003300"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3" name="Elipse 82"/>
              <p:cNvSpPr/>
              <p:nvPr/>
            </p:nvSpPr>
            <p:spPr>
              <a:xfrm>
                <a:off x="3491705" y="3346807"/>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Elipse 83"/>
              <p:cNvSpPr/>
              <p:nvPr/>
            </p:nvSpPr>
            <p:spPr>
              <a:xfrm>
                <a:off x="1351754" y="4243387"/>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CuadroTexto 84"/>
              <p:cNvSpPr txBox="1"/>
              <p:nvPr/>
            </p:nvSpPr>
            <p:spPr>
              <a:xfrm>
                <a:off x="1152525" y="4229748"/>
                <a:ext cx="296876" cy="276999"/>
              </a:xfrm>
              <a:prstGeom prst="rect">
                <a:avLst/>
              </a:prstGeom>
              <a:noFill/>
            </p:spPr>
            <p:txBody>
              <a:bodyPr wrap="none" rtlCol="0">
                <a:spAutoFit/>
              </a:bodyPr>
              <a:lstStyle/>
              <a:p>
                <a:r>
                  <a:rPr lang="es-ES" sz="1200" dirty="0" smtClean="0"/>
                  <a:t>A</a:t>
                </a:r>
                <a:endParaRPr lang="es-ES" sz="1200" dirty="0"/>
              </a:p>
            </p:txBody>
          </p:sp>
          <p:sp>
            <p:nvSpPr>
              <p:cNvPr id="86" name="CuadroTexto 85"/>
              <p:cNvSpPr txBox="1"/>
              <p:nvPr/>
            </p:nvSpPr>
            <p:spPr>
              <a:xfrm>
                <a:off x="3527423" y="3268434"/>
                <a:ext cx="296876" cy="276999"/>
              </a:xfrm>
              <a:prstGeom prst="rect">
                <a:avLst/>
              </a:prstGeom>
              <a:noFill/>
            </p:spPr>
            <p:txBody>
              <a:bodyPr wrap="none" rtlCol="0">
                <a:spAutoFit/>
              </a:bodyPr>
              <a:lstStyle/>
              <a:p>
                <a:r>
                  <a:rPr lang="es-ES" sz="1200" dirty="0" smtClean="0"/>
                  <a:t>B</a:t>
                </a:r>
                <a:endParaRPr lang="es-ES" sz="1200" dirty="0"/>
              </a:p>
            </p:txBody>
          </p:sp>
          <p:sp>
            <p:nvSpPr>
              <p:cNvPr id="87" name="CuadroTexto 86"/>
              <p:cNvSpPr txBox="1"/>
              <p:nvPr/>
            </p:nvSpPr>
            <p:spPr>
              <a:xfrm>
                <a:off x="2159782" y="3397835"/>
                <a:ext cx="296876" cy="276999"/>
              </a:xfrm>
              <a:prstGeom prst="rect">
                <a:avLst/>
              </a:prstGeom>
              <a:noFill/>
            </p:spPr>
            <p:txBody>
              <a:bodyPr wrap="none" rtlCol="0">
                <a:spAutoFit/>
              </a:bodyPr>
              <a:lstStyle/>
              <a:p>
                <a:r>
                  <a:rPr lang="es-ES" sz="1200" dirty="0" smtClean="0"/>
                  <a:t>R</a:t>
                </a:r>
                <a:endParaRPr lang="es-ES" sz="1200" dirty="0"/>
              </a:p>
            </p:txBody>
          </p:sp>
          <mc:AlternateContent xmlns:mc="http://schemas.openxmlformats.org/markup-compatibility/2006" xmlns:a14="http://schemas.microsoft.com/office/drawing/2010/main">
            <mc:Choice Requires="a14">
              <p:sp>
                <p:nvSpPr>
                  <p:cNvPr id="88" name="CuadroTexto 87"/>
                  <p:cNvSpPr txBox="1"/>
                  <p:nvPr/>
                </p:nvSpPr>
                <p:spPr>
                  <a:xfrm>
                    <a:off x="2114615" y="2718356"/>
                    <a:ext cx="1967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1</m:t>
                              </m:r>
                            </m:sub>
                          </m:sSub>
                        </m:oMath>
                      </m:oMathPara>
                    </a14:m>
                    <a:endParaRPr lang="es-ES" sz="1200" dirty="0"/>
                  </a:p>
                </p:txBody>
              </p:sp>
            </mc:Choice>
            <mc:Fallback xmlns="">
              <p:sp>
                <p:nvSpPr>
                  <p:cNvPr id="88" name="CuadroTexto 87"/>
                  <p:cNvSpPr txBox="1">
                    <a:spLocks noRot="1" noChangeAspect="1" noMove="1" noResize="1" noEditPoints="1" noAdjustHandles="1" noChangeArrowheads="1" noChangeShapeType="1" noTextEdit="1"/>
                  </p:cNvSpPr>
                  <p:nvPr/>
                </p:nvSpPr>
                <p:spPr>
                  <a:xfrm>
                    <a:off x="2114615" y="2718356"/>
                    <a:ext cx="196785" cy="184666"/>
                  </a:xfrm>
                  <a:prstGeom prst="rect">
                    <a:avLst/>
                  </a:prstGeom>
                  <a:blipFill>
                    <a:blip r:embed="rId4"/>
                    <a:stretch>
                      <a:fillRect l="-9091" b="-13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9" name="CuadroTexto 88"/>
                  <p:cNvSpPr txBox="1"/>
                  <p:nvPr/>
                </p:nvSpPr>
                <p:spPr>
                  <a:xfrm>
                    <a:off x="2517937" y="2718356"/>
                    <a:ext cx="20037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2</m:t>
                              </m:r>
                            </m:sub>
                          </m:sSub>
                        </m:oMath>
                      </m:oMathPara>
                    </a14:m>
                    <a:endParaRPr lang="es-ES" sz="1200" dirty="0"/>
                  </a:p>
                </p:txBody>
              </p:sp>
            </mc:Choice>
            <mc:Fallback xmlns="">
              <p:sp>
                <p:nvSpPr>
                  <p:cNvPr id="89" name="CuadroTexto 88"/>
                  <p:cNvSpPr txBox="1">
                    <a:spLocks noRot="1" noChangeAspect="1" noMove="1" noResize="1" noEditPoints="1" noAdjustHandles="1" noChangeArrowheads="1" noChangeShapeType="1" noTextEdit="1"/>
                  </p:cNvSpPr>
                  <p:nvPr/>
                </p:nvSpPr>
                <p:spPr>
                  <a:xfrm>
                    <a:off x="2517937" y="2718356"/>
                    <a:ext cx="200376" cy="184666"/>
                  </a:xfrm>
                  <a:prstGeom prst="rect">
                    <a:avLst/>
                  </a:prstGeom>
                  <a:blipFill>
                    <a:blip r:embed="rId5"/>
                    <a:stretch>
                      <a:fillRect l="-9091" b="-13333"/>
                    </a:stretch>
                  </a:blipFill>
                </p:spPr>
                <p:txBody>
                  <a:bodyPr/>
                  <a:lstStyle/>
                  <a:p>
                    <a:r>
                      <a:rPr lang="es-ES">
                        <a:noFill/>
                      </a:rPr>
                      <a:t> </a:t>
                    </a:r>
                  </a:p>
                </p:txBody>
              </p:sp>
            </mc:Fallback>
          </mc:AlternateContent>
        </p:grpSp>
        <p:sp>
          <p:nvSpPr>
            <p:cNvPr id="80" name="Triángulo isósceles 79"/>
            <p:cNvSpPr/>
            <p:nvPr/>
          </p:nvSpPr>
          <p:spPr>
            <a:xfrm rot="4380000">
              <a:off x="2902126" y="3481800"/>
              <a:ext cx="62106" cy="555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81" name="Triángulo isósceles 80"/>
            <p:cNvSpPr/>
            <p:nvPr/>
          </p:nvSpPr>
          <p:spPr>
            <a:xfrm rot="14220000" flipH="1" flipV="1">
              <a:off x="1856624" y="3905198"/>
              <a:ext cx="81522" cy="6862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nvGrpSpPr>
          <p:cNvPr id="93" name="Grupo 92"/>
          <p:cNvGrpSpPr/>
          <p:nvPr/>
        </p:nvGrpSpPr>
        <p:grpSpPr>
          <a:xfrm>
            <a:off x="5452302" y="4635779"/>
            <a:ext cx="2671774" cy="1859653"/>
            <a:chOff x="1152525" y="2718356"/>
            <a:chExt cx="2671774" cy="1859653"/>
          </a:xfrm>
        </p:grpSpPr>
        <p:grpSp>
          <p:nvGrpSpPr>
            <p:cNvPr id="94" name="Grupo 93"/>
            <p:cNvGrpSpPr/>
            <p:nvPr/>
          </p:nvGrpSpPr>
          <p:grpSpPr>
            <a:xfrm>
              <a:off x="1152525" y="2718356"/>
              <a:ext cx="2671774" cy="1859653"/>
              <a:chOff x="1152525" y="2718356"/>
              <a:chExt cx="2671774" cy="1859653"/>
            </a:xfrm>
          </p:grpSpPr>
          <p:grpSp>
            <p:nvGrpSpPr>
              <p:cNvPr id="97" name="Grupo 96"/>
              <p:cNvGrpSpPr/>
              <p:nvPr/>
            </p:nvGrpSpPr>
            <p:grpSpPr>
              <a:xfrm>
                <a:off x="1397000" y="2778009"/>
                <a:ext cx="2120900" cy="1800000"/>
                <a:chOff x="1397000" y="2778009"/>
                <a:chExt cx="2120900" cy="1800000"/>
              </a:xfrm>
            </p:grpSpPr>
            <p:cxnSp>
              <p:nvCxnSpPr>
                <p:cNvPr id="105" name="Conector recto 104"/>
                <p:cNvCxnSpPr/>
                <p:nvPr/>
              </p:nvCxnSpPr>
              <p:spPr>
                <a:xfrm>
                  <a:off x="2400300" y="2778009"/>
                  <a:ext cx="0" cy="18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a:xfrm flipV="1">
                  <a:off x="2409825" y="3379351"/>
                  <a:ext cx="1108075" cy="2274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flipV="1">
                  <a:off x="1397000" y="3606800"/>
                  <a:ext cx="1003300"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8" name="Elipse 97"/>
              <p:cNvSpPr/>
              <p:nvPr/>
            </p:nvSpPr>
            <p:spPr>
              <a:xfrm>
                <a:off x="3491705" y="3346807"/>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Elipse 98"/>
              <p:cNvSpPr/>
              <p:nvPr/>
            </p:nvSpPr>
            <p:spPr>
              <a:xfrm>
                <a:off x="1351754" y="4243387"/>
                <a:ext cx="71437" cy="650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CuadroTexto 99"/>
              <p:cNvSpPr txBox="1"/>
              <p:nvPr/>
            </p:nvSpPr>
            <p:spPr>
              <a:xfrm>
                <a:off x="1152525" y="4229748"/>
                <a:ext cx="296876" cy="276999"/>
              </a:xfrm>
              <a:prstGeom prst="rect">
                <a:avLst/>
              </a:prstGeom>
              <a:noFill/>
            </p:spPr>
            <p:txBody>
              <a:bodyPr wrap="none" rtlCol="0">
                <a:spAutoFit/>
              </a:bodyPr>
              <a:lstStyle/>
              <a:p>
                <a:r>
                  <a:rPr lang="es-ES" sz="1200" dirty="0" smtClean="0"/>
                  <a:t>A</a:t>
                </a:r>
                <a:endParaRPr lang="es-ES" sz="1200" dirty="0"/>
              </a:p>
            </p:txBody>
          </p:sp>
          <p:sp>
            <p:nvSpPr>
              <p:cNvPr id="101" name="CuadroTexto 100"/>
              <p:cNvSpPr txBox="1"/>
              <p:nvPr/>
            </p:nvSpPr>
            <p:spPr>
              <a:xfrm>
                <a:off x="3527423" y="3268434"/>
                <a:ext cx="296876" cy="276999"/>
              </a:xfrm>
              <a:prstGeom prst="rect">
                <a:avLst/>
              </a:prstGeom>
              <a:noFill/>
            </p:spPr>
            <p:txBody>
              <a:bodyPr wrap="none" rtlCol="0">
                <a:spAutoFit/>
              </a:bodyPr>
              <a:lstStyle/>
              <a:p>
                <a:r>
                  <a:rPr lang="es-ES" sz="1200" dirty="0" smtClean="0"/>
                  <a:t>B</a:t>
                </a:r>
                <a:endParaRPr lang="es-ES" sz="1200" dirty="0"/>
              </a:p>
            </p:txBody>
          </p:sp>
          <p:sp>
            <p:nvSpPr>
              <p:cNvPr id="102" name="CuadroTexto 101"/>
              <p:cNvSpPr txBox="1"/>
              <p:nvPr/>
            </p:nvSpPr>
            <p:spPr>
              <a:xfrm>
                <a:off x="2159782" y="3397835"/>
                <a:ext cx="296876" cy="276999"/>
              </a:xfrm>
              <a:prstGeom prst="rect">
                <a:avLst/>
              </a:prstGeom>
              <a:noFill/>
            </p:spPr>
            <p:txBody>
              <a:bodyPr wrap="none" rtlCol="0">
                <a:spAutoFit/>
              </a:bodyPr>
              <a:lstStyle/>
              <a:p>
                <a:r>
                  <a:rPr lang="es-ES" sz="1200" dirty="0" smtClean="0"/>
                  <a:t>R</a:t>
                </a:r>
                <a:endParaRPr lang="es-ES" sz="1200" dirty="0"/>
              </a:p>
            </p:txBody>
          </p:sp>
          <mc:AlternateContent xmlns:mc="http://schemas.openxmlformats.org/markup-compatibility/2006" xmlns:a14="http://schemas.microsoft.com/office/drawing/2010/main">
            <mc:Choice Requires="a14">
              <p:sp>
                <p:nvSpPr>
                  <p:cNvPr id="103" name="CuadroTexto 102"/>
                  <p:cNvSpPr txBox="1"/>
                  <p:nvPr/>
                </p:nvSpPr>
                <p:spPr>
                  <a:xfrm>
                    <a:off x="2114615" y="2718356"/>
                    <a:ext cx="1967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1</m:t>
                              </m:r>
                            </m:sub>
                          </m:sSub>
                        </m:oMath>
                      </m:oMathPara>
                    </a14:m>
                    <a:endParaRPr lang="es-ES" sz="1200" dirty="0"/>
                  </a:p>
                </p:txBody>
              </p:sp>
            </mc:Choice>
            <mc:Fallback xmlns="">
              <p:sp>
                <p:nvSpPr>
                  <p:cNvPr id="103" name="CuadroTexto 102"/>
                  <p:cNvSpPr txBox="1">
                    <a:spLocks noRot="1" noChangeAspect="1" noMove="1" noResize="1" noEditPoints="1" noAdjustHandles="1" noChangeArrowheads="1" noChangeShapeType="1" noTextEdit="1"/>
                  </p:cNvSpPr>
                  <p:nvPr/>
                </p:nvSpPr>
                <p:spPr>
                  <a:xfrm>
                    <a:off x="2114615" y="2718356"/>
                    <a:ext cx="196785" cy="184666"/>
                  </a:xfrm>
                  <a:prstGeom prst="rect">
                    <a:avLst/>
                  </a:prstGeom>
                  <a:blipFill>
                    <a:blip r:embed="rId4"/>
                    <a:stretch>
                      <a:fillRect l="-9091"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4" name="CuadroTexto 103"/>
                  <p:cNvSpPr txBox="1"/>
                  <p:nvPr/>
                </p:nvSpPr>
                <p:spPr>
                  <a:xfrm>
                    <a:off x="2517937" y="2718356"/>
                    <a:ext cx="20037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𝑛</m:t>
                              </m:r>
                            </m:e>
                            <m:sub>
                              <m:r>
                                <a:rPr lang="es-ES" sz="1200" b="0" i="1" smtClean="0">
                                  <a:latin typeface="Cambria Math" panose="02040503050406030204" pitchFamily="18" charset="0"/>
                                </a:rPr>
                                <m:t>2</m:t>
                              </m:r>
                            </m:sub>
                          </m:sSub>
                        </m:oMath>
                      </m:oMathPara>
                    </a14:m>
                    <a:endParaRPr lang="es-ES" sz="1200" dirty="0"/>
                  </a:p>
                </p:txBody>
              </p:sp>
            </mc:Choice>
            <mc:Fallback xmlns="">
              <p:sp>
                <p:nvSpPr>
                  <p:cNvPr id="104" name="CuadroTexto 103"/>
                  <p:cNvSpPr txBox="1">
                    <a:spLocks noRot="1" noChangeAspect="1" noMove="1" noResize="1" noEditPoints="1" noAdjustHandles="1" noChangeArrowheads="1" noChangeShapeType="1" noTextEdit="1"/>
                  </p:cNvSpPr>
                  <p:nvPr/>
                </p:nvSpPr>
                <p:spPr>
                  <a:xfrm>
                    <a:off x="2517937" y="2718356"/>
                    <a:ext cx="200376" cy="184666"/>
                  </a:xfrm>
                  <a:prstGeom prst="rect">
                    <a:avLst/>
                  </a:prstGeom>
                  <a:blipFill>
                    <a:blip r:embed="rId5"/>
                    <a:stretch>
                      <a:fillRect l="-9091" b="-9677"/>
                    </a:stretch>
                  </a:blipFill>
                </p:spPr>
                <p:txBody>
                  <a:bodyPr/>
                  <a:lstStyle/>
                  <a:p>
                    <a:r>
                      <a:rPr lang="es-ES">
                        <a:noFill/>
                      </a:rPr>
                      <a:t> </a:t>
                    </a:r>
                  </a:p>
                </p:txBody>
              </p:sp>
            </mc:Fallback>
          </mc:AlternateContent>
        </p:grpSp>
        <p:sp>
          <p:nvSpPr>
            <p:cNvPr id="95" name="Triángulo isósceles 94"/>
            <p:cNvSpPr/>
            <p:nvPr/>
          </p:nvSpPr>
          <p:spPr>
            <a:xfrm rot="15660000">
              <a:off x="2902126" y="3472274"/>
              <a:ext cx="62106" cy="555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96" name="Triángulo isósceles 95"/>
            <p:cNvSpPr/>
            <p:nvPr/>
          </p:nvSpPr>
          <p:spPr>
            <a:xfrm rot="3420000" flipH="1" flipV="1">
              <a:off x="1856624" y="3905198"/>
              <a:ext cx="81522" cy="6862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cxnSp>
        <p:nvCxnSpPr>
          <p:cNvPr id="29" name="Conector recto 28"/>
          <p:cNvCxnSpPr/>
          <p:nvPr/>
        </p:nvCxnSpPr>
        <p:spPr>
          <a:xfrm>
            <a:off x="4279900" y="2895600"/>
            <a:ext cx="0" cy="36161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94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grpSp>
        <p:nvGrpSpPr>
          <p:cNvPr id="9" name="Grupo 8"/>
          <p:cNvGrpSpPr/>
          <p:nvPr/>
        </p:nvGrpSpPr>
        <p:grpSpPr>
          <a:xfrm>
            <a:off x="378441" y="1102023"/>
            <a:ext cx="8431028" cy="1474256"/>
            <a:chOff x="825500" y="2097713"/>
            <a:chExt cx="8318500" cy="2020735"/>
          </a:xfrm>
        </p:grpSpPr>
        <p:sp>
          <p:nvSpPr>
            <p:cNvPr id="10" name="Rectángulo 9"/>
            <p:cNvSpPr/>
            <p:nvPr/>
          </p:nvSpPr>
          <p:spPr>
            <a:xfrm>
              <a:off x="825500" y="2555726"/>
              <a:ext cx="8318500" cy="156272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lvl="0" algn="just" defTabSz="914400">
                <a:defRPr/>
              </a:pPr>
              <a:r>
                <a:rPr lang="es-ES" sz="1600" dirty="0"/>
                <a:t>Delante de una lente delgada biconvexa de radios </a:t>
              </a:r>
              <a:r>
                <a:rPr lang="es-ES" sz="1600" dirty="0" smtClean="0"/>
                <a:t>7 cm </a:t>
              </a:r>
              <a:r>
                <a:rPr lang="es-ES" sz="1600" dirty="0"/>
                <a:t>y </a:t>
              </a:r>
              <a:r>
                <a:rPr lang="es-ES" sz="1600" dirty="0" smtClean="0"/>
                <a:t>5 cm </a:t>
              </a:r>
              <a:r>
                <a:rPr lang="es-ES" sz="1600" dirty="0"/>
                <a:t>respectivamente y con índice de refracción n = </a:t>
              </a:r>
              <a:r>
                <a:rPr lang="es-ES" sz="1600" dirty="0" smtClean="0"/>
                <a:t>1,4 </a:t>
              </a:r>
              <a:r>
                <a:rPr lang="es-ES" sz="1600" dirty="0"/>
                <a:t>se sitúa un objeto de </a:t>
              </a:r>
              <a:r>
                <a:rPr lang="es-ES" sz="1600" dirty="0" smtClean="0"/>
                <a:t>2,2 </a:t>
              </a:r>
              <a:r>
                <a:rPr lang="es-ES" sz="1600" dirty="0"/>
                <a:t>cm de altura. La distancia de la lente al objeto es de 18 cm. Determina la distancia focal de la lente y las características de la imagen formada.</a:t>
              </a:r>
              <a:endParaRPr lang="es-ES" sz="1600" i="1" dirty="0"/>
            </a:p>
          </p:txBody>
        </p:sp>
        <p:sp>
          <p:nvSpPr>
            <p:cNvPr id="11" name="CuadroTexto 10"/>
            <p:cNvSpPr txBox="1"/>
            <p:nvPr/>
          </p:nvSpPr>
          <p:spPr>
            <a:xfrm>
              <a:off x="825500" y="2097713"/>
              <a:ext cx="2059959" cy="464050"/>
            </a:xfrm>
            <a:prstGeom prst="rect">
              <a:avLst/>
            </a:prstGeom>
            <a:solidFill>
              <a:schemeClr val="accent5">
                <a:lumMod val="50000"/>
              </a:schemeClr>
            </a:solidFill>
            <a:ln>
              <a:noFill/>
            </a:ln>
          </p:spPr>
          <p:txBody>
            <a:bodyPr wrap="square" rtlCol="0">
              <a:spAutoFit/>
            </a:bodyPr>
            <a:lstStyle/>
            <a:p>
              <a:r>
                <a:rPr lang="es-ES" sz="1600" b="1" dirty="0" smtClean="0">
                  <a:solidFill>
                    <a:schemeClr val="bg1"/>
                  </a:solidFill>
                  <a:latin typeface="+mj-lt"/>
                </a:rPr>
                <a:t>Ejercicio resuelto </a:t>
              </a:r>
              <a:r>
                <a:rPr lang="es-ES" sz="1600" b="1" dirty="0">
                  <a:solidFill>
                    <a:schemeClr val="bg1"/>
                  </a:solidFill>
                  <a:latin typeface="+mj-lt"/>
                </a:rPr>
                <a:t>6</a:t>
              </a:r>
            </a:p>
          </p:txBody>
        </p:sp>
      </p:grpSp>
      <p:sp>
        <p:nvSpPr>
          <p:cNvPr id="2" name="Rectángulo 1"/>
          <p:cNvSpPr/>
          <p:nvPr/>
        </p:nvSpPr>
        <p:spPr>
          <a:xfrm>
            <a:off x="378441" y="2752636"/>
            <a:ext cx="8431028" cy="338554"/>
          </a:xfrm>
          <a:prstGeom prst="rect">
            <a:avLst/>
          </a:prstGeom>
        </p:spPr>
        <p:txBody>
          <a:bodyPr wrap="square">
            <a:spAutoFit/>
          </a:bodyPr>
          <a:lstStyle/>
          <a:p>
            <a:pPr algn="just"/>
            <a:r>
              <a:rPr lang="es-ES" sz="1600" dirty="0"/>
              <a:t>Podemos partir </a:t>
            </a:r>
            <a:r>
              <a:rPr lang="es-ES" sz="1600" dirty="0" smtClean="0"/>
              <a:t>de </a:t>
            </a:r>
            <a:r>
              <a:rPr lang="es-ES" sz="1600" dirty="0"/>
              <a:t>la propia definición de distancia focal imagen para escribir:</a:t>
            </a:r>
          </a:p>
        </p:txBody>
      </p:sp>
      <mc:AlternateContent xmlns:mc="http://schemas.openxmlformats.org/markup-compatibility/2006" xmlns:a14="http://schemas.microsoft.com/office/drawing/2010/main">
        <mc:Choice Requires="a14">
          <p:sp>
            <p:nvSpPr>
              <p:cNvPr id="12" name="Rectángulo 11"/>
              <p:cNvSpPr/>
              <p:nvPr/>
            </p:nvSpPr>
            <p:spPr>
              <a:xfrm>
                <a:off x="571407" y="3136501"/>
                <a:ext cx="7881709" cy="10148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𝑛</m:t>
                          </m:r>
                        </m:num>
                        <m:den>
                          <m:sSup>
                            <m:sSupPr>
                              <m:ctrlPr>
                                <a:rPr lang="es-ES" sz="1600" i="1">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𝑓</m:t>
                              </m:r>
                            </m:e>
                            <m:sup>
                              <m:r>
                                <a:rPr lang="es-ES" sz="1600" b="0" i="1">
                                  <a:latin typeface="Cambria Math" panose="02040503050406030204" pitchFamily="18" charset="0"/>
                                  <a:ea typeface="Cambria Math" panose="02040503050406030204" pitchFamily="18" charset="0"/>
                                </a:rPr>
                                <m:t>′</m:t>
                              </m:r>
                            </m:sup>
                          </m:sSup>
                        </m:den>
                      </m:f>
                      <m:r>
                        <a:rPr lang="es-ES" sz="1600" b="0" i="1">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ea typeface="Cambria Math" panose="02040503050406030204" pitchFamily="18" charset="0"/>
                            </a:rPr>
                          </m:ctrlPr>
                        </m:dPr>
                        <m:e>
                          <m:sSup>
                            <m:sSupPr>
                              <m:ctrlPr>
                                <a:rPr lang="es-ES" sz="1600" i="1">
                                  <a:latin typeface="Cambria Math" panose="02040503050406030204" pitchFamily="18" charset="0"/>
                                  <a:ea typeface="Cambria Math" panose="02040503050406030204" pitchFamily="18" charset="0"/>
                                </a:rPr>
                              </m:ctrlPr>
                            </m:sSupPr>
                            <m:e>
                              <m:r>
                                <a:rPr lang="es-ES" sz="1600" b="0" i="1">
                                  <a:latin typeface="Cambria Math" panose="02040503050406030204" pitchFamily="18" charset="0"/>
                                  <a:ea typeface="Cambria Math" panose="02040503050406030204" pitchFamily="18" charset="0"/>
                                </a:rPr>
                                <m:t>𝑛</m:t>
                              </m:r>
                            </m:e>
                            <m:sup>
                              <m:r>
                                <a:rPr lang="es-ES" sz="1600" b="0" i="1">
                                  <a:latin typeface="Cambria Math" panose="02040503050406030204" pitchFamily="18" charset="0"/>
                                  <a:ea typeface="Cambria Math" panose="02040503050406030204" pitchFamily="18" charset="0"/>
                                </a:rPr>
                                <m:t>′</m:t>
                              </m:r>
                            </m:sup>
                          </m:sSup>
                          <m:r>
                            <a:rPr lang="es-ES" sz="1600" b="0" i="1">
                              <a:latin typeface="Cambria Math" panose="02040503050406030204" pitchFamily="18" charset="0"/>
                              <a:ea typeface="Cambria Math" panose="02040503050406030204" pitchFamily="18" charset="0"/>
                            </a:rPr>
                            <m:t>−</m:t>
                          </m:r>
                          <m:r>
                            <a:rPr lang="es-ES" sz="1600" b="0" i="1">
                              <a:latin typeface="Cambria Math" panose="02040503050406030204" pitchFamily="18" charset="0"/>
                              <a:ea typeface="Cambria Math" panose="02040503050406030204" pitchFamily="18" charset="0"/>
                            </a:rPr>
                            <m:t>𝑛</m:t>
                          </m:r>
                        </m:e>
                      </m:d>
                      <m:d>
                        <m:dPr>
                          <m:ctrlPr>
                            <a:rPr lang="es-ES" sz="1600" i="1">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b="0" i="1">
                                      <a:latin typeface="Cambria Math" panose="02040503050406030204" pitchFamily="18" charset="0"/>
                                      <a:ea typeface="Cambria Math" panose="02040503050406030204" pitchFamily="18" charset="0"/>
                                    </a:rPr>
                                    <m:t>𝑅</m:t>
                                  </m:r>
                                </m:e>
                                <m:sub>
                                  <m:r>
                                    <a:rPr lang="es-ES" sz="1600" b="0" i="1">
                                      <a:latin typeface="Cambria Math" panose="02040503050406030204" pitchFamily="18" charset="0"/>
                                      <a:ea typeface="Cambria Math" panose="02040503050406030204" pitchFamily="18" charset="0"/>
                                    </a:rPr>
                                    <m:t>1</m:t>
                                  </m:r>
                                </m:sub>
                              </m:sSub>
                            </m:den>
                          </m:f>
                          <m:r>
                            <a:rPr lang="es-ES" sz="1600" b="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b="0" i="1">
                                      <a:latin typeface="Cambria Math" panose="02040503050406030204" pitchFamily="18" charset="0"/>
                                      <a:ea typeface="Cambria Math" panose="02040503050406030204" pitchFamily="18" charset="0"/>
                                    </a:rPr>
                                    <m:t>𝑅</m:t>
                                  </m:r>
                                </m:e>
                                <m:sub>
                                  <m:r>
                                    <a:rPr lang="es-ES" sz="1600" b="0" i="1">
                                      <a:latin typeface="Cambria Math" panose="02040503050406030204" pitchFamily="18" charset="0"/>
                                      <a:ea typeface="Cambria Math" panose="02040503050406030204" pitchFamily="18" charset="0"/>
                                    </a:rPr>
                                    <m:t>2</m:t>
                                  </m:r>
                                </m:sub>
                              </m:sSub>
                            </m:den>
                          </m:f>
                        </m:e>
                      </m:d>
                      <m:r>
                        <a:rPr lang="es-ES" sz="1600" b="0" i="1" smtClean="0">
                          <a:latin typeface="Cambria Math" panose="02040503050406030204" pitchFamily="18" charset="0"/>
                          <a:ea typeface="Cambria Math" panose="02040503050406030204" pitchFamily="18" charset="0"/>
                        </a:rPr>
                        <m:t>   →   </m:t>
                      </m:r>
                      <m:f>
                        <m:fPr>
                          <m:ctrlPr>
                            <a:rPr lang="es-ES" sz="1600" i="1">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𝑓</m:t>
                              </m:r>
                            </m:e>
                            <m:sup>
                              <m:r>
                                <a:rPr lang="es-ES" sz="1600" i="1">
                                  <a:latin typeface="Cambria Math" panose="02040503050406030204" pitchFamily="18" charset="0"/>
                                  <a:ea typeface="Cambria Math" panose="02040503050406030204" pitchFamily="18" charset="0"/>
                                </a:rPr>
                                <m:t>′</m:t>
                              </m:r>
                            </m:sup>
                          </m:sSup>
                        </m:den>
                      </m:f>
                      <m:r>
                        <a:rPr lang="es-ES" sz="1600" i="1">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ea typeface="Cambria Math" panose="02040503050406030204" pitchFamily="18" charset="0"/>
                            </a:rPr>
                          </m:ctrlPr>
                        </m:dPr>
                        <m:e>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𝑛</m:t>
                              </m:r>
                            </m:e>
                            <m:sup>
                              <m:r>
                                <a:rPr lang="es-ES" sz="1600" i="1">
                                  <a:latin typeface="Cambria Math" panose="02040503050406030204" pitchFamily="18" charset="0"/>
                                  <a:ea typeface="Cambria Math" panose="02040503050406030204" pitchFamily="18" charset="0"/>
                                </a:rPr>
                                <m:t>′</m:t>
                              </m:r>
                            </m:sup>
                          </m:sSup>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m:t>
                          </m:r>
                        </m:e>
                      </m:d>
                      <m:d>
                        <m:dPr>
                          <m:ctrlPr>
                            <a:rPr lang="es-ES" sz="1600" i="1">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𝑅</m:t>
                                  </m:r>
                                </m:e>
                                <m:sub>
                                  <m:r>
                                    <a:rPr lang="es-ES" sz="1600" i="1">
                                      <a:latin typeface="Cambria Math" panose="02040503050406030204" pitchFamily="18" charset="0"/>
                                      <a:ea typeface="Cambria Math" panose="02040503050406030204" pitchFamily="18" charset="0"/>
                                    </a:rPr>
                                    <m:t>1</m:t>
                                  </m:r>
                                </m:sub>
                              </m:sSub>
                            </m:den>
                          </m:f>
                          <m:r>
                            <a:rPr lang="es-ES" sz="1600" i="1">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𝑅</m:t>
                                  </m:r>
                                </m:e>
                                <m:sub>
                                  <m:r>
                                    <a:rPr lang="es-ES" sz="1600" i="1">
                                      <a:latin typeface="Cambria Math" panose="02040503050406030204" pitchFamily="18" charset="0"/>
                                      <a:ea typeface="Cambria Math" panose="02040503050406030204" pitchFamily="18" charset="0"/>
                                    </a:rPr>
                                    <m:t>2</m:t>
                                  </m:r>
                                </m:sub>
                              </m:sSub>
                            </m:den>
                          </m:f>
                        </m:e>
                      </m:d>
                      <m:r>
                        <a:rPr lang="es-ES" sz="1600" b="0" i="1" smtClean="0">
                          <a:latin typeface="Cambria Math" panose="02040503050406030204" pitchFamily="18" charset="0"/>
                          <a:ea typeface="Cambria Math" panose="02040503050406030204" pitchFamily="18" charset="0"/>
                        </a:rPr>
                        <m:t>=</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1,4−1</m:t>
                          </m:r>
                        </m:e>
                      </m:d>
                      <m:d>
                        <m:dPr>
                          <m:ctrlPr>
                            <a:rPr lang="es-ES" sz="1600" b="0" i="1" smtClean="0">
                              <a:latin typeface="Cambria Math" panose="02040503050406030204" pitchFamily="18" charset="0"/>
                              <a:ea typeface="Cambria Math" panose="02040503050406030204" pitchFamily="18" charset="0"/>
                            </a:rPr>
                          </m:ctrlPr>
                        </m:dPr>
                        <m:e>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7</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−5</m:t>
                              </m:r>
                            </m:den>
                          </m:f>
                        </m:e>
                      </m:d>
                      <m:r>
                        <a:rPr lang="es-ES" sz="1600" b="0" i="1" smtClean="0">
                          <a:latin typeface="Cambria Math" panose="02040503050406030204" pitchFamily="18" charset="0"/>
                          <a:ea typeface="Cambria Math" panose="02040503050406030204" pitchFamily="18" charset="0"/>
                        </a:rPr>
                        <m:t>=0,137</m:t>
                      </m:r>
                    </m:oMath>
                  </m:oMathPara>
                </a14:m>
                <a:endParaRPr lang="es-ES" sz="1600" b="0" dirty="0" smtClean="0">
                  <a:ea typeface="Cambria Math" panose="02040503050406030204" pitchFamily="18" charset="0"/>
                </a:endParaRPr>
              </a:p>
              <a:p>
                <a:endParaRPr lang="es-ES" sz="800"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𝑓</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=7,29 </m:t>
                      </m:r>
                      <m:r>
                        <a:rPr lang="es-ES" sz="1600" b="0" i="1" smtClean="0">
                          <a:latin typeface="Cambria Math" panose="02040503050406030204" pitchFamily="18" charset="0"/>
                        </a:rPr>
                        <m:t>𝑐𝑚</m:t>
                      </m:r>
                      <m:r>
                        <a:rPr lang="es-ES" sz="1600" b="0" i="1" smtClean="0">
                          <a:latin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=−7,29 </m:t>
                      </m:r>
                      <m:r>
                        <a:rPr lang="es-ES" sz="1600" b="0" i="1" smtClean="0">
                          <a:latin typeface="Cambria Math" panose="02040503050406030204" pitchFamily="18" charset="0"/>
                          <a:ea typeface="Cambria Math" panose="02040503050406030204" pitchFamily="18" charset="0"/>
                        </a:rPr>
                        <m:t>𝑐𝑚</m:t>
                      </m:r>
                    </m:oMath>
                  </m:oMathPara>
                </a14:m>
                <a:endParaRPr lang="es-ES" sz="1600" dirty="0"/>
              </a:p>
            </p:txBody>
          </p:sp>
        </mc:Choice>
        <mc:Fallback xmlns="">
          <p:sp>
            <p:nvSpPr>
              <p:cNvPr id="12" name="Rectángulo 11"/>
              <p:cNvSpPr>
                <a:spLocks noRot="1" noChangeAspect="1" noMove="1" noResize="1" noEditPoints="1" noAdjustHandles="1" noChangeArrowheads="1" noChangeShapeType="1" noTextEdit="1"/>
              </p:cNvSpPr>
              <p:nvPr/>
            </p:nvSpPr>
            <p:spPr>
              <a:xfrm>
                <a:off x="571407" y="3136501"/>
                <a:ext cx="7881709" cy="1014893"/>
              </a:xfrm>
              <a:prstGeom prst="rect">
                <a:avLst/>
              </a:prstGeom>
              <a:blipFill>
                <a:blip r:embed="rId2"/>
                <a:stretch>
                  <a:fillRect b="-2410"/>
                </a:stretch>
              </a:blipFill>
            </p:spPr>
            <p:txBody>
              <a:bodyPr/>
              <a:lstStyle/>
              <a:p>
                <a:r>
                  <a:rPr lang="es-ES">
                    <a:noFill/>
                  </a:rPr>
                  <a:t> </a:t>
                </a:r>
              </a:p>
            </p:txBody>
          </p:sp>
        </mc:Fallback>
      </mc:AlternateContent>
      <p:sp>
        <p:nvSpPr>
          <p:cNvPr id="4" name="Rectángulo 3"/>
          <p:cNvSpPr/>
          <p:nvPr/>
        </p:nvSpPr>
        <p:spPr>
          <a:xfrm>
            <a:off x="378441" y="4161049"/>
            <a:ext cx="8431028" cy="338554"/>
          </a:xfrm>
          <a:prstGeom prst="rect">
            <a:avLst/>
          </a:prstGeom>
        </p:spPr>
        <p:txBody>
          <a:bodyPr wrap="square">
            <a:spAutoFit/>
          </a:bodyPr>
          <a:lstStyle/>
          <a:p>
            <a:r>
              <a:rPr lang="es-ES" sz="1600" dirty="0"/>
              <a:t>Por otro lado, aplicando la fórmula gaussiana de las lentes </a:t>
            </a:r>
            <a:r>
              <a:rPr lang="es-ES" sz="1600" dirty="0" smtClean="0"/>
              <a:t>delgadas:</a:t>
            </a:r>
            <a:endParaRPr lang="es-ES" sz="1600" dirty="0"/>
          </a:p>
        </p:txBody>
      </p:sp>
      <mc:AlternateContent xmlns:mc="http://schemas.openxmlformats.org/markup-compatibility/2006" xmlns:a14="http://schemas.microsoft.com/office/drawing/2010/main">
        <mc:Choice Requires="a14">
          <p:sp>
            <p:nvSpPr>
              <p:cNvPr id="14" name="CuadroTexto 13"/>
              <p:cNvSpPr txBox="1"/>
              <p:nvPr/>
            </p:nvSpPr>
            <p:spPr>
              <a:xfrm>
                <a:off x="571407" y="4532293"/>
                <a:ext cx="7426200" cy="505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m:t>
                              </m:r>
                            </m:sup>
                          </m:sSup>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𝑓</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m:t>
                              </m:r>
                            </m:sup>
                          </m:sSup>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𝑓</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−7,29</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−18</m:t>
                          </m:r>
                        </m:den>
                      </m:f>
                      <m:r>
                        <a:rPr lang="es-ES" sz="1600" b="0" i="1" smtClean="0">
                          <a:latin typeface="Cambria Math" panose="02040503050406030204" pitchFamily="18" charset="0"/>
                          <a:ea typeface="Cambria Math" panose="02040503050406030204" pitchFamily="18" charset="0"/>
                        </a:rPr>
                        <m:t>=0,0814   →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=12,27 </m:t>
                      </m:r>
                      <m:r>
                        <a:rPr lang="es-ES" sz="1600" b="0" i="1" smtClean="0">
                          <a:latin typeface="Cambria Math" panose="02040503050406030204" pitchFamily="18" charset="0"/>
                          <a:ea typeface="Cambria Math" panose="02040503050406030204" pitchFamily="18" charset="0"/>
                        </a:rPr>
                        <m:t>𝑐𝑚</m:t>
                      </m:r>
                    </m:oMath>
                  </m:oMathPara>
                </a14:m>
                <a:endParaRPr lang="es-ES" sz="16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71407" y="4532293"/>
                <a:ext cx="7426200" cy="505779"/>
              </a:xfrm>
              <a:prstGeom prst="rect">
                <a:avLst/>
              </a:prstGeom>
              <a:blipFill>
                <a:blip r:embed="rId3"/>
                <a:stretch>
                  <a:fillRect/>
                </a:stretch>
              </a:blipFill>
            </p:spPr>
            <p:txBody>
              <a:bodyPr/>
              <a:lstStyle/>
              <a:p>
                <a:r>
                  <a:rPr lang="es-ES">
                    <a:noFill/>
                  </a:rPr>
                  <a:t> </a:t>
                </a:r>
              </a:p>
            </p:txBody>
          </p:sp>
        </mc:Fallback>
      </mc:AlternateContent>
      <p:sp>
        <p:nvSpPr>
          <p:cNvPr id="7" name="Rectángulo 6"/>
          <p:cNvSpPr/>
          <p:nvPr/>
        </p:nvSpPr>
        <p:spPr>
          <a:xfrm>
            <a:off x="378441" y="5104650"/>
            <a:ext cx="8431028" cy="338554"/>
          </a:xfrm>
          <a:prstGeom prst="rect">
            <a:avLst/>
          </a:prstGeom>
        </p:spPr>
        <p:txBody>
          <a:bodyPr wrap="square">
            <a:spAutoFit/>
          </a:bodyPr>
          <a:lstStyle/>
          <a:p>
            <a:pPr algn="just"/>
            <a:r>
              <a:rPr lang="es-ES" sz="1600" dirty="0" smtClean="0"/>
              <a:t>A </a:t>
            </a:r>
            <a:r>
              <a:rPr lang="es-ES" sz="1600" dirty="0"/>
              <a:t>partir del aumento lateral, el tamaño final de la imagen:</a:t>
            </a:r>
          </a:p>
        </p:txBody>
      </p:sp>
      <mc:AlternateContent xmlns:mc="http://schemas.openxmlformats.org/markup-compatibility/2006" xmlns:a14="http://schemas.microsoft.com/office/drawing/2010/main">
        <mc:Choice Requires="a14">
          <p:sp>
            <p:nvSpPr>
              <p:cNvPr id="15" name="CuadroTexto 14"/>
              <p:cNvSpPr txBox="1"/>
              <p:nvPr/>
            </p:nvSpPr>
            <p:spPr>
              <a:xfrm>
                <a:off x="1194237" y="5484881"/>
                <a:ext cx="6636047" cy="523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𝐿</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𝑦</m:t>
                          </m:r>
                          <m:r>
                            <a:rPr lang="es-ES" sz="1600" b="0" i="1" smtClean="0">
                              <a:latin typeface="Cambria Math" panose="02040503050406030204" pitchFamily="18" charset="0"/>
                            </a:rPr>
                            <m:t>′</m:t>
                          </m:r>
                        </m:num>
                        <m:den>
                          <m:r>
                            <a:rPr lang="es-ES" sz="1600" b="0" i="1" smtClean="0">
                              <a:latin typeface="Cambria Math" panose="02040503050406030204" pitchFamily="18" charset="0"/>
                            </a:rPr>
                            <m:t>𝑦</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𝑠</m:t>
                          </m:r>
                          <m:r>
                            <a:rPr lang="es-ES" sz="1600" b="0" i="1" smtClean="0">
                              <a:latin typeface="Cambria Math" panose="02040503050406030204" pitchFamily="18" charset="0"/>
                            </a:rPr>
                            <m:t>′</m:t>
                          </m:r>
                        </m:num>
                        <m:den>
                          <m:r>
                            <a:rPr lang="es-ES" sz="1600" b="0" i="1" smtClean="0">
                              <a:latin typeface="Cambria Math" panose="02040503050406030204" pitchFamily="18" charset="0"/>
                            </a:rPr>
                            <m:t>𝑠</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12,27</m:t>
                          </m:r>
                        </m:num>
                        <m:den>
                          <m:r>
                            <a:rPr lang="es-ES" sz="1600" b="0" i="1" smtClean="0">
                              <a:latin typeface="Cambria Math" panose="02040503050406030204" pitchFamily="18" charset="0"/>
                            </a:rPr>
                            <m:t>−18</m:t>
                          </m:r>
                        </m:den>
                      </m:f>
                      <m:r>
                        <a:rPr lang="es-ES" sz="1600" b="0" i="1" smtClean="0">
                          <a:latin typeface="Cambria Math" panose="02040503050406030204" pitchFamily="18" charset="0"/>
                        </a:rPr>
                        <m:t>=−0,68   </m:t>
                      </m:r>
                      <m:r>
                        <a:rPr lang="es-ES" sz="1600" b="0" i="1" smtClean="0">
                          <a:latin typeface="Cambria Math" panose="02040503050406030204" pitchFamily="18" charset="0"/>
                          <a:ea typeface="Cambria Math" panose="02040503050406030204" pitchFamily="18" charset="0"/>
                        </a:rPr>
                        <m:t>→  </m:t>
                      </m:r>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𝒚</m:t>
                          </m:r>
                        </m:e>
                        <m:sup>
                          <m:r>
                            <a:rPr lang="es-ES" sz="1600" b="1" i="1" smtClean="0">
                              <a:latin typeface="Cambria Math" panose="02040503050406030204" pitchFamily="18" charset="0"/>
                              <a:ea typeface="Cambria Math" panose="02040503050406030204" pitchFamily="18" charset="0"/>
                            </a:rPr>
                            <m:t>′</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𝑦</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𝐴</m:t>
                          </m:r>
                        </m:e>
                        <m:sub>
                          <m:r>
                            <a:rPr lang="es-ES" sz="1600" b="0" i="1" smtClean="0">
                              <a:latin typeface="Cambria Math" panose="02040503050406030204" pitchFamily="18" charset="0"/>
                              <a:ea typeface="Cambria Math" panose="02040503050406030204" pitchFamily="18" charset="0"/>
                            </a:rPr>
                            <m:t>𝐿</m:t>
                          </m:r>
                        </m:sub>
                      </m:sSub>
                      <m:r>
                        <a:rPr lang="es-ES" sz="1600" b="0" i="1" smtClean="0">
                          <a:latin typeface="Cambria Math" panose="02040503050406030204" pitchFamily="18" charset="0"/>
                          <a:ea typeface="Cambria Math" panose="02040503050406030204" pitchFamily="18" charset="0"/>
                        </a:rPr>
                        <m:t>=2,2·</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−0,68</m:t>
                          </m:r>
                        </m:e>
                      </m:d>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𝟏</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𝟓</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𝒄𝒎</m:t>
                      </m:r>
                    </m:oMath>
                  </m:oMathPara>
                </a14:m>
                <a:endParaRPr lang="es-ES" sz="1600" b="1"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194237" y="5484881"/>
                <a:ext cx="6636047" cy="523413"/>
              </a:xfrm>
              <a:prstGeom prst="rect">
                <a:avLst/>
              </a:prstGeom>
              <a:blipFill>
                <a:blip r:embed="rId4"/>
                <a:stretch>
                  <a:fillRect/>
                </a:stretch>
              </a:blipFill>
            </p:spPr>
            <p:txBody>
              <a:bodyPr/>
              <a:lstStyle/>
              <a:p>
                <a:r>
                  <a:rPr lang="es-ES">
                    <a:noFill/>
                  </a:rPr>
                  <a:t> </a:t>
                </a:r>
              </a:p>
            </p:txBody>
          </p:sp>
        </mc:Fallback>
      </mc:AlternateContent>
      <p:sp>
        <p:nvSpPr>
          <p:cNvPr id="16" name="Rectángulo 15"/>
          <p:cNvSpPr/>
          <p:nvPr/>
        </p:nvSpPr>
        <p:spPr>
          <a:xfrm>
            <a:off x="378441" y="6008294"/>
            <a:ext cx="8431028" cy="584775"/>
          </a:xfrm>
          <a:prstGeom prst="rect">
            <a:avLst/>
          </a:prstGeom>
        </p:spPr>
        <p:txBody>
          <a:bodyPr wrap="square">
            <a:spAutoFit/>
          </a:bodyPr>
          <a:lstStyle/>
          <a:p>
            <a:r>
              <a:rPr lang="es-ES" sz="1600" dirty="0" smtClean="0"/>
              <a:t>La </a:t>
            </a:r>
            <a:r>
              <a:rPr lang="es-ES" sz="1600" dirty="0"/>
              <a:t>imagen es </a:t>
            </a:r>
            <a:r>
              <a:rPr lang="es-ES" sz="1600" i="1" dirty="0">
                <a:solidFill>
                  <a:srgbClr val="00B0F0"/>
                </a:solidFill>
              </a:rPr>
              <a:t>real e invertida</a:t>
            </a:r>
            <a:r>
              <a:rPr lang="es-ES" sz="1600" dirty="0"/>
              <a:t>, y dado que su valor absoluto es menor que uno, la imagen es de </a:t>
            </a:r>
            <a:r>
              <a:rPr lang="es-ES" sz="1600" i="1" dirty="0">
                <a:solidFill>
                  <a:srgbClr val="00B0F0"/>
                </a:solidFill>
              </a:rPr>
              <a:t>menor tamaño </a:t>
            </a:r>
            <a:r>
              <a:rPr lang="es-ES" sz="1600" dirty="0"/>
              <a:t>que la original.</a:t>
            </a:r>
          </a:p>
        </p:txBody>
      </p:sp>
    </p:spTree>
    <p:extLst>
      <p:ext uri="{BB962C8B-B14F-4D97-AF65-F5344CB8AC3E}">
        <p14:creationId xmlns:p14="http://schemas.microsoft.com/office/powerpoint/2010/main" val="16189359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1077355107"/>
              </p:ext>
            </p:extLst>
          </p:nvPr>
        </p:nvGraphicFramePr>
        <p:xfrm>
          <a:off x="508000" y="1206500"/>
          <a:ext cx="8178801" cy="3904683"/>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242543">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358519145"/>
                  </a:ext>
                </a:extLst>
              </a:tr>
              <a:tr h="948123">
                <a:tc>
                  <a:txBody>
                    <a:bodyPr/>
                    <a:lstStyle/>
                    <a:p>
                      <a:pPr algn="r">
                        <a:lnSpc>
                          <a:spcPct val="100000"/>
                        </a:lnSpc>
                      </a:pPr>
                      <a:r>
                        <a:rPr lang="es-ES" sz="1600" b="0" dirty="0" smtClean="0">
                          <a:solidFill>
                            <a:schemeClr val="tx1"/>
                          </a:solidFill>
                          <a:latin typeface="+mn-lt"/>
                        </a:rPr>
                        <a:t>10.</a:t>
                      </a:r>
                      <a:endParaRPr lang="es-ES" sz="1600" b="0" dirty="0">
                        <a:solidFill>
                          <a:schemeClr val="tx1"/>
                        </a:solidFill>
                        <a:latin typeface="+mn-lt"/>
                      </a:endParaRPr>
                    </a:p>
                  </a:txBody>
                  <a:tcPr marL="36000" marR="36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just">
                        <a:lnSpc>
                          <a:spcPct val="100000"/>
                        </a:lnSpc>
                      </a:pPr>
                      <a:r>
                        <a:rPr lang="es-ES" sz="1600" i="1" dirty="0" smtClean="0">
                          <a:latin typeface="+mn-lt"/>
                        </a:rPr>
                        <a:t>En una lente biconvexa, cuando un objeto de 15 </a:t>
                      </a:r>
                      <a:r>
                        <a:rPr lang="es-ES" sz="1600" i="0" dirty="0" smtClean="0">
                          <a:latin typeface="+mn-lt"/>
                        </a:rPr>
                        <a:t>𝑚𝑚</a:t>
                      </a:r>
                      <a:r>
                        <a:rPr lang="es-ES" sz="1600" i="1" dirty="0" smtClean="0">
                          <a:latin typeface="+mn-lt"/>
                        </a:rPr>
                        <a:t> de altura se sitúa a 5 </a:t>
                      </a:r>
                      <a:r>
                        <a:rPr lang="es-ES" sz="1600" i="0" dirty="0" smtClean="0">
                          <a:latin typeface="+mn-lt"/>
                        </a:rPr>
                        <a:t>𝑐𝑚</a:t>
                      </a:r>
                      <a:r>
                        <a:rPr lang="es-ES" sz="1600" i="1" dirty="0" smtClean="0">
                          <a:latin typeface="+mn-lt"/>
                        </a:rPr>
                        <a:t> de la lente su imagen, real e invertida, aparece a 3,5 </a:t>
                      </a:r>
                      <a:r>
                        <a:rPr lang="es-ES" sz="1600" i="0" dirty="0" smtClean="0">
                          <a:latin typeface="+mn-lt"/>
                        </a:rPr>
                        <a:t>𝑐𝑚</a:t>
                      </a:r>
                      <a:r>
                        <a:rPr lang="es-ES" sz="1600" i="1" dirty="0" smtClean="0">
                          <a:latin typeface="+mn-lt"/>
                        </a:rPr>
                        <a:t> detrás de la misma. Determinar la distancia focal, el aumento lateral, la potencia de la lente y el tamaño de la imagen. Realizar un diagrama de rayos.</a:t>
                      </a:r>
                    </a:p>
                  </a:txBody>
                  <a:tcP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1600" dirty="0"/>
                    </a:p>
                  </a:txBody>
                  <a:tcPr/>
                </a:tc>
                <a:extLst>
                  <a:ext uri="{0D108BD9-81ED-4DB2-BD59-A6C34878D82A}">
                    <a16:rowId xmlns:a16="http://schemas.microsoft.com/office/drawing/2014/main" val="1235451715"/>
                  </a:ext>
                </a:extLst>
              </a:tr>
              <a:tr h="948123">
                <a:tc>
                  <a:txBody>
                    <a:bodyPr/>
                    <a:lstStyle/>
                    <a:p>
                      <a:pPr algn="r">
                        <a:lnSpc>
                          <a:spcPct val="100000"/>
                        </a:lnSpc>
                      </a:pPr>
                      <a:r>
                        <a:rPr lang="es-ES" sz="1600" b="0" dirty="0" smtClean="0">
                          <a:solidFill>
                            <a:schemeClr val="tx1"/>
                          </a:solidFill>
                          <a:latin typeface="+mn-lt"/>
                        </a:rPr>
                        <a:t>11.</a:t>
                      </a:r>
                      <a:endParaRPr lang="es-ES" sz="1600" b="0" dirty="0">
                        <a:solidFill>
                          <a:schemeClr val="tx1"/>
                        </a:solidFill>
                        <a:latin typeface="+mn-lt"/>
                      </a:endParaRPr>
                    </a:p>
                  </a:txBody>
                  <a:tcPr marL="36000" marR="36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just">
                        <a:lnSpc>
                          <a:spcPct val="100000"/>
                        </a:lnSpc>
                      </a:pPr>
                      <a:r>
                        <a:rPr lang="es-ES" sz="1600" i="1" dirty="0" smtClean="0">
                          <a:latin typeface="+mn-lt"/>
                        </a:rPr>
                        <a:t>Con una lente convergente, de un objeto real se obtiene también una imagen también real, invertida y aumentada 4 veces. Al mover el objeto 3 </a:t>
                      </a:r>
                      <a:r>
                        <a:rPr lang="es-ES" sz="1600" i="0" dirty="0" smtClean="0">
                          <a:latin typeface="+mn-lt"/>
                        </a:rPr>
                        <a:t>𝑐𝑚</a:t>
                      </a:r>
                      <a:r>
                        <a:rPr lang="es-ES" sz="1600" i="1" dirty="0" smtClean="0">
                          <a:latin typeface="+mn-lt"/>
                        </a:rPr>
                        <a:t> hacia la lente, la imagen obtenida es virtual, derecha y con el mismo aumento en valor absoluto. Determina: i) La distancia focal imagen y la potencia de la lente; </a:t>
                      </a:r>
                      <a:r>
                        <a:rPr lang="es-ES" sz="1600" i="1" dirty="0" err="1" smtClean="0">
                          <a:latin typeface="+mn-lt"/>
                        </a:rPr>
                        <a:t>ii</a:t>
                      </a:r>
                      <a:r>
                        <a:rPr lang="es-ES" sz="1600" i="1" dirty="0" smtClean="0">
                          <a:latin typeface="+mn-lt"/>
                        </a:rPr>
                        <a:t>) La distancia del objeto a la lente en los dos casos; </a:t>
                      </a:r>
                      <a:r>
                        <a:rPr lang="es-ES" sz="1600" i="1" dirty="0" err="1" smtClean="0">
                          <a:latin typeface="+mn-lt"/>
                        </a:rPr>
                        <a:t>iii</a:t>
                      </a:r>
                      <a:r>
                        <a:rPr lang="es-ES" sz="1600" i="1" dirty="0" smtClean="0">
                          <a:latin typeface="+mn-lt"/>
                        </a:rPr>
                        <a:t>) Las respectivas distancias imagen; </a:t>
                      </a:r>
                      <a:r>
                        <a:rPr lang="es-ES" sz="1600" i="1" dirty="0" err="1" smtClean="0">
                          <a:latin typeface="+mn-lt"/>
                        </a:rPr>
                        <a:t>iv</a:t>
                      </a:r>
                      <a:r>
                        <a:rPr lang="es-ES" sz="1600" i="1" dirty="0" smtClean="0">
                          <a:latin typeface="+mn-lt"/>
                        </a:rPr>
                        <a:t>) Las construcciones geométricas correspondientes.</a:t>
                      </a:r>
                    </a:p>
                  </a:txBody>
                  <a:tcP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1058314054"/>
                  </a:ext>
                </a:extLst>
              </a:tr>
              <a:tr h="948123">
                <a:tc>
                  <a:txBody>
                    <a:bodyPr/>
                    <a:lstStyle/>
                    <a:p>
                      <a:pPr algn="r">
                        <a:lnSpc>
                          <a:spcPct val="100000"/>
                        </a:lnSpc>
                      </a:pPr>
                      <a:r>
                        <a:rPr lang="es-ES" sz="1600" b="0" dirty="0" smtClean="0">
                          <a:solidFill>
                            <a:schemeClr val="tx1"/>
                          </a:solidFill>
                          <a:latin typeface="+mn-lt"/>
                        </a:rPr>
                        <a:t>12.</a:t>
                      </a:r>
                      <a:endParaRPr lang="es-ES" sz="1600" b="0" dirty="0">
                        <a:solidFill>
                          <a:schemeClr val="tx1"/>
                        </a:solidFill>
                        <a:latin typeface="+mn-lt"/>
                      </a:endParaRPr>
                    </a:p>
                  </a:txBody>
                  <a:tcPr marL="36000" marR="36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just">
                        <a:lnSpc>
                          <a:spcPct val="100000"/>
                        </a:lnSpc>
                      </a:pPr>
                      <a:r>
                        <a:rPr lang="es-ES" sz="1600" i="0" dirty="0" smtClean="0">
                          <a:latin typeface="+mn-lt"/>
                        </a:rPr>
                        <a:t>Situamos un objeto de 2 𝑐𝑚 de altura a 15 𝑐𝑚 de una lente de 5 dioptrías: i) Dibuja un esquema de la posición del objeto, la lente y la imagen; </a:t>
                      </a:r>
                      <a:r>
                        <a:rPr lang="es-ES" sz="1600" i="0" dirty="0" err="1" smtClean="0">
                          <a:latin typeface="+mn-lt"/>
                        </a:rPr>
                        <a:t>ii</a:t>
                      </a:r>
                      <a:r>
                        <a:rPr lang="es-ES" sz="1600" i="0" dirty="0" smtClean="0">
                          <a:latin typeface="+mn-lt"/>
                        </a:rPr>
                        <a:t>) Calcula la posición de la imagen; </a:t>
                      </a:r>
                      <a:r>
                        <a:rPr lang="es-ES" sz="1600" i="0" dirty="0" err="1" smtClean="0">
                          <a:latin typeface="+mn-lt"/>
                        </a:rPr>
                        <a:t>iii</a:t>
                      </a:r>
                      <a:r>
                        <a:rPr lang="es-ES" sz="1600" i="0" dirty="0" smtClean="0">
                          <a:latin typeface="+mn-lt"/>
                        </a:rPr>
                        <a:t>) ¿Cuál es el aumento?</a:t>
                      </a:r>
                    </a:p>
                  </a:txBody>
                  <a:tcP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818672164"/>
                  </a:ext>
                </a:extLst>
              </a:tr>
            </a:tbl>
          </a:graphicData>
        </a:graphic>
      </p:graphicFrame>
    </p:spTree>
    <p:extLst>
      <p:ext uri="{BB962C8B-B14F-4D97-AF65-F5344CB8AC3E}">
        <p14:creationId xmlns:p14="http://schemas.microsoft.com/office/powerpoint/2010/main" val="29016798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8. Lentes delgadas</a:t>
            </a:r>
            <a:endParaRPr lang="es-ES" sz="1600" b="1" dirty="0">
              <a:solidFill>
                <a:schemeClr val="bg1"/>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1156288903"/>
              </p:ext>
            </p:extLst>
          </p:nvPr>
        </p:nvGraphicFramePr>
        <p:xfrm>
          <a:off x="508000" y="1206500"/>
          <a:ext cx="8178801" cy="40233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242543">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358519145"/>
                  </a:ext>
                </a:extLst>
              </a:tr>
              <a:tr h="948123">
                <a:tc>
                  <a:txBody>
                    <a:bodyPr/>
                    <a:lstStyle/>
                    <a:p>
                      <a:pPr algn="r">
                        <a:lnSpc>
                          <a:spcPct val="100000"/>
                        </a:lnSpc>
                      </a:pPr>
                      <a:r>
                        <a:rPr lang="es-ES" sz="1600" b="0" dirty="0" smtClean="0">
                          <a:solidFill>
                            <a:schemeClr val="tx1"/>
                          </a:solidFill>
                          <a:latin typeface="+mn-lt"/>
                        </a:rPr>
                        <a:t>13.</a:t>
                      </a:r>
                      <a:endParaRPr lang="es-ES" sz="1600" b="0" dirty="0">
                        <a:solidFill>
                          <a:schemeClr val="tx1"/>
                        </a:solidFill>
                        <a:latin typeface="+mn-lt"/>
                      </a:endParaRPr>
                    </a:p>
                  </a:txBody>
                  <a:tcPr marL="36000" marR="36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just">
                        <a:lnSpc>
                          <a:spcPct val="100000"/>
                        </a:lnSpc>
                      </a:pPr>
                      <a:r>
                        <a:rPr lang="es-ES" sz="1600" i="1" dirty="0" smtClean="0">
                          <a:latin typeface="+mn-lt"/>
                        </a:rPr>
                        <a:t>Se quiere obtener una imagen derecha  y virtual, de 25 cm de altura, de un objeto de 10 cm de altura, que se sitúa a una distancia de 1 m de una lente delgada. i) Calcule  la  potencia,</a:t>
                      </a:r>
                      <a:r>
                        <a:rPr lang="es-ES" sz="1600" i="1" baseline="0" dirty="0" smtClean="0">
                          <a:latin typeface="+mn-lt"/>
                        </a:rPr>
                        <a:t> </a:t>
                      </a:r>
                      <a:r>
                        <a:rPr lang="es-ES" sz="1600" i="1" dirty="0" smtClean="0">
                          <a:latin typeface="+mn-lt"/>
                        </a:rPr>
                        <a:t>en dioptrías, de la lente que habría que usar, así como el tipo de lente. </a:t>
                      </a:r>
                      <a:r>
                        <a:rPr lang="es-ES" sz="1600" i="1" dirty="0" err="1" smtClean="0">
                          <a:latin typeface="+mn-lt"/>
                        </a:rPr>
                        <a:t>ii</a:t>
                      </a:r>
                      <a:r>
                        <a:rPr lang="es-ES" sz="1600" i="1" dirty="0" smtClean="0">
                          <a:latin typeface="+mn-lt"/>
                        </a:rPr>
                        <a:t>) Realice el diagrama de rayos correspondiente</a:t>
                      </a:r>
                    </a:p>
                  </a:txBody>
                  <a:tcP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1600" dirty="0"/>
                    </a:p>
                  </a:txBody>
                  <a:tcPr/>
                </a:tc>
                <a:extLst>
                  <a:ext uri="{0D108BD9-81ED-4DB2-BD59-A6C34878D82A}">
                    <a16:rowId xmlns:a16="http://schemas.microsoft.com/office/drawing/2014/main" val="1235451715"/>
                  </a:ext>
                </a:extLst>
              </a:tr>
              <a:tr h="718820">
                <a:tc>
                  <a:txBody>
                    <a:bodyPr/>
                    <a:lstStyle/>
                    <a:p>
                      <a:pPr algn="r">
                        <a:lnSpc>
                          <a:spcPct val="100000"/>
                        </a:lnSpc>
                      </a:pPr>
                      <a:r>
                        <a:rPr lang="es-ES" sz="1600" b="0" dirty="0" smtClean="0">
                          <a:solidFill>
                            <a:schemeClr val="tx1"/>
                          </a:solidFill>
                          <a:latin typeface="+mn-lt"/>
                        </a:rPr>
                        <a:t>14.</a:t>
                      </a:r>
                      <a:endParaRPr lang="es-ES" sz="1600" b="0" dirty="0">
                        <a:solidFill>
                          <a:schemeClr val="tx1"/>
                        </a:solidFill>
                        <a:latin typeface="+mn-lt"/>
                      </a:endParaRPr>
                    </a:p>
                  </a:txBody>
                  <a:tcPr marL="36000" marR="36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just">
                        <a:lnSpc>
                          <a:spcPct val="100000"/>
                        </a:lnSpc>
                      </a:pPr>
                      <a:r>
                        <a:rPr lang="es-ES" sz="1600" i="1" dirty="0" smtClean="0">
                          <a:latin typeface="+mn-lt"/>
                        </a:rPr>
                        <a:t>Una lente divergente forma una imagen virtual y derecha de un objeto situado 10 cm delante de ella. Si el aumento lateral es 0,4: i) Efectúe el diagrama de rayos correspondiente. </a:t>
                      </a:r>
                      <a:r>
                        <a:rPr lang="es-ES" sz="1600" i="1" dirty="0" err="1" smtClean="0">
                          <a:latin typeface="+mn-lt"/>
                        </a:rPr>
                        <a:t>ii</a:t>
                      </a:r>
                      <a:r>
                        <a:rPr lang="es-ES" sz="1600" i="1" dirty="0" smtClean="0">
                          <a:latin typeface="+mn-lt"/>
                        </a:rPr>
                        <a:t>) Determine la distancia focal de la lente.</a:t>
                      </a:r>
                    </a:p>
                  </a:txBody>
                  <a:tcP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1058314054"/>
                  </a:ext>
                </a:extLst>
              </a:tr>
              <a:tr h="948123">
                <a:tc>
                  <a:txBody>
                    <a:bodyPr/>
                    <a:lstStyle/>
                    <a:p>
                      <a:pPr algn="r">
                        <a:lnSpc>
                          <a:spcPct val="100000"/>
                        </a:lnSpc>
                      </a:pPr>
                      <a:r>
                        <a:rPr lang="es-ES" sz="1600" b="0" dirty="0" smtClean="0">
                          <a:solidFill>
                            <a:schemeClr val="tx1"/>
                          </a:solidFill>
                          <a:latin typeface="+mn-lt"/>
                        </a:rPr>
                        <a:t>15.</a:t>
                      </a:r>
                      <a:endParaRPr lang="es-ES" sz="1600" b="0" dirty="0">
                        <a:solidFill>
                          <a:schemeClr val="tx1"/>
                        </a:solidFill>
                        <a:latin typeface="+mn-lt"/>
                      </a:endParaRPr>
                    </a:p>
                  </a:txBody>
                  <a:tcPr marL="36000" marR="36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just">
                        <a:lnSpc>
                          <a:spcPct val="100000"/>
                        </a:lnSpc>
                      </a:pPr>
                      <a:r>
                        <a:rPr lang="es-ES" sz="1600" i="1" dirty="0" smtClean="0">
                          <a:latin typeface="+mn-lt"/>
                        </a:rPr>
                        <a:t>Una  lente  convergente  de  10 cm  de  distancia  focal se utiliza para formar la imagen de un  objeto  luminoso  lineal  colocado  perpendicularmente  a  su  eje  óptico  y  de   tamaño y = 1 cm. i) ¿Dónde hay que colocar el objeto para que su imagen se forme 14 cm por detrás de la lente?. ¿Cuál es la naturaleza y el tamaño de esta imagen? </a:t>
                      </a:r>
                      <a:r>
                        <a:rPr lang="es-ES" sz="1600" i="1" dirty="0" err="1" smtClean="0">
                          <a:latin typeface="+mn-lt"/>
                        </a:rPr>
                        <a:t>ii</a:t>
                      </a:r>
                      <a:r>
                        <a:rPr lang="es-ES" sz="1600" i="1" dirty="0" smtClean="0">
                          <a:latin typeface="+mn-lt"/>
                        </a:rPr>
                        <a:t>) ¿Dónde  hay que colocar el objeto para que su imagen se forme 8 cm por delante de la lente?. ¿Cuál es la naturaleza y el tamaño de esta imagen?</a:t>
                      </a:r>
                      <a:r>
                        <a:rPr lang="es-ES" sz="1600" i="1" baseline="0" dirty="0" smtClean="0">
                          <a:latin typeface="+mn-lt"/>
                        </a:rPr>
                        <a:t> </a:t>
                      </a:r>
                      <a:r>
                        <a:rPr lang="es-ES" sz="1600" i="1" dirty="0" smtClean="0">
                          <a:latin typeface="+mn-lt"/>
                        </a:rPr>
                        <a:t>Efectúe la construcción geométrica en ambos casos.</a:t>
                      </a:r>
                    </a:p>
                  </a:txBody>
                  <a:tcP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818672164"/>
                  </a:ext>
                </a:extLst>
              </a:tr>
            </a:tbl>
          </a:graphicData>
        </a:graphic>
      </p:graphicFrame>
    </p:spTree>
    <p:extLst>
      <p:ext uri="{BB962C8B-B14F-4D97-AF65-F5344CB8AC3E}">
        <p14:creationId xmlns:p14="http://schemas.microsoft.com/office/powerpoint/2010/main" val="7987294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9.1. Estructura y funcionamiento</a:t>
            </a:r>
            <a:endParaRPr lang="es-ES" b="1" dirty="0">
              <a:solidFill>
                <a:srgbClr val="002060"/>
              </a:solidFill>
            </a:endParaRPr>
          </a:p>
        </p:txBody>
      </p:sp>
      <p:pic>
        <p:nvPicPr>
          <p:cNvPr id="2" name="Imagen 1"/>
          <p:cNvPicPr>
            <a:picLocks noChangeAspect="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1428750" y="1430707"/>
            <a:ext cx="6350000" cy="3949700"/>
          </a:xfrm>
          <a:prstGeom prst="rect">
            <a:avLst/>
          </a:prstGeom>
        </p:spPr>
      </p:pic>
      <p:sp>
        <p:nvSpPr>
          <p:cNvPr id="3" name="Rectángulo 2"/>
          <p:cNvSpPr/>
          <p:nvPr/>
        </p:nvSpPr>
        <p:spPr>
          <a:xfrm>
            <a:off x="355600" y="5380407"/>
            <a:ext cx="8496300" cy="1077218"/>
          </a:xfrm>
          <a:prstGeom prst="rect">
            <a:avLst/>
          </a:prstGeom>
        </p:spPr>
        <p:txBody>
          <a:bodyPr wrap="square">
            <a:spAutoFit/>
          </a:bodyPr>
          <a:lstStyle/>
          <a:p>
            <a:pPr algn="just"/>
            <a:r>
              <a:rPr lang="es-ES" sz="1600" dirty="0"/>
              <a:t>Podemos considerar el </a:t>
            </a:r>
            <a:r>
              <a:rPr lang="es-ES" sz="1600" i="1" dirty="0">
                <a:solidFill>
                  <a:srgbClr val="00B0F0"/>
                </a:solidFill>
              </a:rPr>
              <a:t>ojo humano </a:t>
            </a:r>
            <a:r>
              <a:rPr lang="es-ES" sz="1600" dirty="0"/>
              <a:t>como un sistema óptico </a:t>
            </a:r>
            <a:r>
              <a:rPr lang="es-ES" sz="1600" dirty="0" err="1"/>
              <a:t>autoadaptativo</a:t>
            </a:r>
            <a:r>
              <a:rPr lang="es-ES" sz="1600" dirty="0"/>
              <a:t> formado por un conjunto de </a:t>
            </a:r>
            <a:r>
              <a:rPr lang="es-ES" sz="1600" i="1" dirty="0">
                <a:solidFill>
                  <a:srgbClr val="00B0F0"/>
                </a:solidFill>
              </a:rPr>
              <a:t>dioptrios</a:t>
            </a:r>
            <a:r>
              <a:rPr lang="es-ES" sz="1600" dirty="0"/>
              <a:t> y </a:t>
            </a:r>
            <a:r>
              <a:rPr lang="es-ES" sz="1600" i="1" dirty="0">
                <a:solidFill>
                  <a:srgbClr val="00B0F0"/>
                </a:solidFill>
              </a:rPr>
              <a:t>lentes</a:t>
            </a:r>
            <a:r>
              <a:rPr lang="es-ES" sz="1600" dirty="0"/>
              <a:t> que, junto con un diafragma para regular el paso de luz, permiten captar la luz procedente del exterior y proyectarla en una superficie sensible a la luz.</a:t>
            </a:r>
          </a:p>
        </p:txBody>
      </p:sp>
      <p:sp>
        <p:nvSpPr>
          <p:cNvPr id="7" name="CuadroTexto 6"/>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Estructura</a:t>
            </a:r>
            <a:endParaRPr lang="es-ES" dirty="0">
              <a:solidFill>
                <a:srgbClr val="00B0F0"/>
              </a:solidFill>
            </a:endParaRPr>
          </a:p>
        </p:txBody>
      </p:sp>
    </p:spTree>
    <p:extLst>
      <p:ext uri="{BB962C8B-B14F-4D97-AF65-F5344CB8AC3E}">
        <p14:creationId xmlns:p14="http://schemas.microsoft.com/office/powerpoint/2010/main" val="9684496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9.1. Estructura y funcionamiento</a:t>
            </a:r>
            <a:endParaRPr lang="es-ES" b="1" dirty="0">
              <a:solidFill>
                <a:srgbClr val="002060"/>
              </a:solidFill>
            </a:endParaRPr>
          </a:p>
        </p:txBody>
      </p:sp>
      <p:sp>
        <p:nvSpPr>
          <p:cNvPr id="5" name="Rectángulo 4"/>
          <p:cNvSpPr/>
          <p:nvPr/>
        </p:nvSpPr>
        <p:spPr>
          <a:xfrm>
            <a:off x="355600" y="1430707"/>
            <a:ext cx="8496300" cy="3539430"/>
          </a:xfrm>
          <a:prstGeom prst="rect">
            <a:avLst/>
          </a:prstGeom>
        </p:spPr>
        <p:txBody>
          <a:bodyPr wrap="square">
            <a:spAutoFit/>
          </a:bodyPr>
          <a:lstStyle/>
          <a:p>
            <a:pPr algn="just"/>
            <a:r>
              <a:rPr lang="es-ES" sz="1600" b="1" dirty="0">
                <a:solidFill>
                  <a:srgbClr val="00B0F0"/>
                </a:solidFill>
              </a:rPr>
              <a:t>Cornea</a:t>
            </a:r>
          </a:p>
          <a:p>
            <a:pPr algn="just"/>
            <a:endParaRPr lang="es-ES" sz="1600" dirty="0"/>
          </a:p>
          <a:p>
            <a:pPr algn="just"/>
            <a:r>
              <a:rPr lang="es-ES" sz="1600" dirty="0"/>
              <a:t>El ojo se encuentra rodeado por la </a:t>
            </a:r>
            <a:r>
              <a:rPr lang="es-ES" sz="1600" b="1" dirty="0"/>
              <a:t>esclerótica</a:t>
            </a:r>
            <a:r>
              <a:rPr lang="es-ES" sz="1600" dirty="0"/>
              <a:t>, coloquialmente "el blanco de los ojos". Es una membrana semidura que protege la parte interior, más gelatinosa, y que se hace transparente en su parte frontal, formando la cornea. La </a:t>
            </a:r>
            <a:r>
              <a:rPr lang="es-ES" sz="1600" i="1" dirty="0">
                <a:solidFill>
                  <a:srgbClr val="00B0F0"/>
                </a:solidFill>
              </a:rPr>
              <a:t>cornea</a:t>
            </a:r>
            <a:r>
              <a:rPr lang="es-ES" sz="1600" dirty="0"/>
              <a:t> es lo primero que se encuentra la luz en su camino hacia el interior del ojo y, desde el punto de vista de la óptica geométrica, se puede considerar un dioptrio con índice de refracción aproximado de </a:t>
            </a:r>
            <a:r>
              <a:rPr lang="es-ES" sz="1600" dirty="0" smtClean="0"/>
              <a:t>1,37</a:t>
            </a:r>
            <a:r>
              <a:rPr lang="es-ES" sz="1600" dirty="0"/>
              <a:t>, similar al del agua. Su forma es ligeramente achatada, de modo que apenas se produce aberración esférica.</a:t>
            </a:r>
          </a:p>
          <a:p>
            <a:pPr algn="just"/>
            <a:endParaRPr lang="es-ES" sz="1600" dirty="0"/>
          </a:p>
          <a:p>
            <a:pPr algn="just"/>
            <a:r>
              <a:rPr lang="es-ES" sz="1600" dirty="0"/>
              <a:t>Tras la cornea se encuentra el </a:t>
            </a:r>
            <a:r>
              <a:rPr lang="es-ES" sz="1600" i="1" dirty="0">
                <a:solidFill>
                  <a:srgbClr val="00B0F0"/>
                </a:solidFill>
              </a:rPr>
              <a:t>humor acuoso</a:t>
            </a:r>
            <a:r>
              <a:rPr lang="es-ES" sz="1600" dirty="0"/>
              <a:t>. A este primer espacio relleno de humor acuoso se le conoce como cámara anterior. La función principal del humor acuoso es proporcionar nutrientes a la córnea y al cristalino, que veremos posteriormente. Su índice de refracción se mantiene similar al del agua.</a:t>
            </a:r>
          </a:p>
        </p:txBody>
      </p:sp>
    </p:spTree>
    <p:extLst>
      <p:ext uri="{BB962C8B-B14F-4D97-AF65-F5344CB8AC3E}">
        <p14:creationId xmlns:p14="http://schemas.microsoft.com/office/powerpoint/2010/main" val="27020824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9.1. Estructura y funcionamiento</a:t>
            </a:r>
            <a:endParaRPr lang="es-ES" b="1" dirty="0">
              <a:solidFill>
                <a:srgbClr val="002060"/>
              </a:solidFill>
            </a:endParaRPr>
          </a:p>
        </p:txBody>
      </p:sp>
      <p:sp>
        <p:nvSpPr>
          <p:cNvPr id="2" name="Rectángulo 1"/>
          <p:cNvSpPr/>
          <p:nvPr/>
        </p:nvSpPr>
        <p:spPr>
          <a:xfrm>
            <a:off x="355600" y="1430707"/>
            <a:ext cx="8521700" cy="4524315"/>
          </a:xfrm>
          <a:prstGeom prst="rect">
            <a:avLst/>
          </a:prstGeom>
        </p:spPr>
        <p:txBody>
          <a:bodyPr wrap="square">
            <a:spAutoFit/>
          </a:bodyPr>
          <a:lstStyle/>
          <a:p>
            <a:pPr algn="just"/>
            <a:r>
              <a:rPr lang="es-ES" sz="1600" b="1" dirty="0">
                <a:solidFill>
                  <a:srgbClr val="00B0F0"/>
                </a:solidFill>
              </a:rPr>
              <a:t>Iris y pupila</a:t>
            </a:r>
          </a:p>
          <a:p>
            <a:pPr algn="just"/>
            <a:endParaRPr lang="es-ES" sz="1600" dirty="0"/>
          </a:p>
          <a:p>
            <a:pPr algn="just"/>
            <a:r>
              <a:rPr lang="es-ES" sz="1600" dirty="0"/>
              <a:t>Inmerso en el humor acuoso se encuentra la </a:t>
            </a:r>
            <a:r>
              <a:rPr lang="es-ES" sz="1600" i="1" dirty="0">
                <a:solidFill>
                  <a:srgbClr val="00B0F0"/>
                </a:solidFill>
              </a:rPr>
              <a:t>iris</a:t>
            </a:r>
            <a:r>
              <a:rPr lang="es-ES" sz="1600" dirty="0"/>
              <a:t>. Puedes reconocerlo fácilmente si te miras al espejo, al ser el responsable del color de tus ojos. Se trata de un conjunto de músculos radiales y circulares que hacen las veces de diafragma, abriendo o cerrando una abertura, en su centro, conocida como </a:t>
            </a:r>
            <a:r>
              <a:rPr lang="es-ES" sz="1600" i="1" dirty="0">
                <a:solidFill>
                  <a:srgbClr val="00B0F0"/>
                </a:solidFill>
              </a:rPr>
              <a:t>pupila</a:t>
            </a:r>
            <a:r>
              <a:rPr lang="es-ES" sz="1600" dirty="0"/>
              <a:t>, controlando, así, la cantidad de luz que entra al interior del ojo. Este proceso es involuntario, y depende de la intensidad de la luz observada.</a:t>
            </a:r>
          </a:p>
          <a:p>
            <a:pPr algn="just"/>
            <a:endParaRPr lang="es-ES" sz="1600" dirty="0"/>
          </a:p>
          <a:p>
            <a:pPr algn="just"/>
            <a:r>
              <a:rPr lang="es-ES" sz="1600" dirty="0"/>
              <a:t>La pupila, el orificio creado por los músculos del iris, es fácilmente reconocible por ser de color negro. Este color se debe a que los rayos de luz que entran no salen reflejados. Es la misma razón por la que son oscuras las ventanas de un edificio lejano en un día soleado. En cualquier caso, no olvides que se trata de un orificio. En ocasiones es posible observar el interior del ojo a través de él. Así, la retina, de color rojizo, aparece de manera evidente en algunas fotos disparadas con flash: es el conocido </a:t>
            </a:r>
            <a:r>
              <a:rPr lang="es-ES" sz="1600" i="1" dirty="0">
                <a:solidFill>
                  <a:srgbClr val="FF0000"/>
                </a:solidFill>
              </a:rPr>
              <a:t>efecto de ojos rojos</a:t>
            </a:r>
            <a:r>
              <a:rPr lang="es-ES" sz="1600" dirty="0"/>
              <a:t>.</a:t>
            </a:r>
          </a:p>
          <a:p>
            <a:pPr algn="just"/>
            <a:endParaRPr lang="es-ES" sz="1600" dirty="0"/>
          </a:p>
          <a:p>
            <a:pPr algn="just"/>
            <a:r>
              <a:rPr lang="es-ES" sz="1600" dirty="0"/>
              <a:t>Por otro lado, la pupila sirve de conducto para que el humor acuoso la atraviese y llegue desde la cámara anterior, señalada anteriormente, a la cámara posterior, donde se encuentra el cristalino, que también es nutrido por el mismo.</a:t>
            </a:r>
          </a:p>
        </p:txBody>
      </p:sp>
    </p:spTree>
    <p:extLst>
      <p:ext uri="{BB962C8B-B14F-4D97-AF65-F5344CB8AC3E}">
        <p14:creationId xmlns:p14="http://schemas.microsoft.com/office/powerpoint/2010/main" val="30132085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9.1. Estructura y funcionamiento</a:t>
            </a:r>
            <a:endParaRPr lang="es-ES" b="1" dirty="0">
              <a:solidFill>
                <a:srgbClr val="002060"/>
              </a:solidFill>
            </a:endParaRPr>
          </a:p>
        </p:txBody>
      </p:sp>
      <p:sp>
        <p:nvSpPr>
          <p:cNvPr id="3" name="Rectángulo 2"/>
          <p:cNvSpPr/>
          <p:nvPr/>
        </p:nvSpPr>
        <p:spPr>
          <a:xfrm>
            <a:off x="384790" y="1454257"/>
            <a:ext cx="8454410" cy="4524315"/>
          </a:xfrm>
          <a:prstGeom prst="rect">
            <a:avLst/>
          </a:prstGeom>
        </p:spPr>
        <p:txBody>
          <a:bodyPr wrap="square">
            <a:spAutoFit/>
          </a:bodyPr>
          <a:lstStyle/>
          <a:p>
            <a:pPr algn="just"/>
            <a:r>
              <a:rPr lang="es-ES" sz="1600" b="1" dirty="0" smtClean="0">
                <a:solidFill>
                  <a:srgbClr val="00B0F0"/>
                </a:solidFill>
              </a:rPr>
              <a:t>Cristalino</a:t>
            </a:r>
          </a:p>
          <a:p>
            <a:pPr algn="just"/>
            <a:endParaRPr lang="es-ES" sz="1600" dirty="0"/>
          </a:p>
          <a:p>
            <a:pPr algn="just"/>
            <a:r>
              <a:rPr lang="es-ES" sz="1600" dirty="0" smtClean="0"/>
              <a:t>El </a:t>
            </a:r>
            <a:r>
              <a:rPr lang="es-ES" sz="1600" b="1" dirty="0"/>
              <a:t>cristalino</a:t>
            </a:r>
            <a:r>
              <a:rPr lang="es-ES" sz="1600" dirty="0"/>
              <a:t> es una lente biconvexa </a:t>
            </a:r>
            <a:r>
              <a:rPr lang="es-ES" sz="1600" i="1" dirty="0"/>
              <a:t>adaptable</a:t>
            </a:r>
            <a:r>
              <a:rPr lang="es-ES" sz="1600" dirty="0"/>
              <a:t>. Está constituida por unas 22000 capas transparentes y con un índice de refracción variable aproximadamente entre </a:t>
            </a:r>
            <a:r>
              <a:rPr lang="es-ES" sz="1600" dirty="0" smtClean="0"/>
              <a:t>1,38</a:t>
            </a:r>
            <a:r>
              <a:rPr lang="es-ES" sz="1600" dirty="0"/>
              <a:t>, en la periferia, y </a:t>
            </a:r>
            <a:r>
              <a:rPr lang="es-ES" sz="1600" dirty="0" smtClean="0"/>
              <a:t>1,4</a:t>
            </a:r>
            <a:r>
              <a:rPr lang="es-ES" sz="1600" dirty="0"/>
              <a:t>, en el núcleo. Gracias a su elasticidad y a los </a:t>
            </a:r>
            <a:r>
              <a:rPr lang="es-ES" sz="1600" b="1" dirty="0"/>
              <a:t>músculos ciliares</a:t>
            </a:r>
            <a:r>
              <a:rPr lang="es-ES" sz="1600" dirty="0"/>
              <a:t> es capaz de variar su forma, según desees enfocar objetos cercanos o lejanos. De esta manera el cristalino varía su </a:t>
            </a:r>
            <a:r>
              <a:rPr lang="es-ES" sz="1600" i="1" dirty="0">
                <a:solidFill>
                  <a:srgbClr val="00B0F0"/>
                </a:solidFill>
              </a:rPr>
              <a:t>distancia focal</a:t>
            </a:r>
            <a:r>
              <a:rPr lang="es-ES" sz="1600" dirty="0"/>
              <a:t>.</a:t>
            </a:r>
          </a:p>
          <a:p>
            <a:pPr algn="just"/>
            <a:endParaRPr lang="es-ES" sz="1600" dirty="0" smtClean="0"/>
          </a:p>
          <a:p>
            <a:pPr algn="just"/>
            <a:r>
              <a:rPr lang="es-ES" sz="1600" dirty="0" smtClean="0"/>
              <a:t>El </a:t>
            </a:r>
            <a:r>
              <a:rPr lang="es-ES" sz="1600" dirty="0"/>
              <a:t>sistema </a:t>
            </a:r>
            <a:r>
              <a:rPr lang="es-ES" sz="1600" i="1" dirty="0">
                <a:solidFill>
                  <a:srgbClr val="00B0F0"/>
                </a:solidFill>
              </a:rPr>
              <a:t>cornea-cristalino</a:t>
            </a:r>
            <a:r>
              <a:rPr lang="es-ES" sz="1600" dirty="0"/>
              <a:t> es el encargado de enfocar la luz hacia la retina, en la parte posterior del ojo. La mayor parte de la </a:t>
            </a:r>
            <a:r>
              <a:rPr lang="es-ES" sz="1600" i="1" dirty="0">
                <a:solidFill>
                  <a:srgbClr val="00B0F0"/>
                </a:solidFill>
              </a:rPr>
              <a:t>refracción </a:t>
            </a:r>
            <a:r>
              <a:rPr lang="es-ES" sz="1600" dirty="0"/>
              <a:t>ocurre en la superficie exterior, dónde la cornea está cubierta de una película de lágrimas que la favorecen.</a:t>
            </a:r>
          </a:p>
          <a:p>
            <a:pPr algn="just"/>
            <a:endParaRPr lang="es-ES" sz="1600" b="1" dirty="0" smtClean="0"/>
          </a:p>
          <a:p>
            <a:pPr algn="just"/>
            <a:r>
              <a:rPr lang="es-ES" sz="1600" b="1" dirty="0" smtClean="0">
                <a:solidFill>
                  <a:srgbClr val="00B0F0"/>
                </a:solidFill>
              </a:rPr>
              <a:t>Humor </a:t>
            </a:r>
            <a:r>
              <a:rPr lang="es-ES" sz="1600" b="1" dirty="0">
                <a:solidFill>
                  <a:srgbClr val="00B0F0"/>
                </a:solidFill>
              </a:rPr>
              <a:t>vítreo</a:t>
            </a:r>
          </a:p>
          <a:p>
            <a:pPr algn="just"/>
            <a:endParaRPr lang="es-ES" sz="1600" dirty="0" smtClean="0"/>
          </a:p>
          <a:p>
            <a:pPr algn="just"/>
            <a:r>
              <a:rPr lang="es-ES" sz="1600" dirty="0" smtClean="0"/>
              <a:t>Una </a:t>
            </a:r>
            <a:r>
              <a:rPr lang="es-ES" sz="1600" dirty="0"/>
              <a:t>vez en el interior del ojo, y tras pasar por el cristalino, la luz atraviesa el </a:t>
            </a:r>
            <a:r>
              <a:rPr lang="es-ES" sz="1600" b="1" dirty="0"/>
              <a:t>humor vítreo</a:t>
            </a:r>
            <a:r>
              <a:rPr lang="es-ES" sz="1600" dirty="0"/>
              <a:t>. No es más que un gel transparente, algo más denso que el humor acuoso, que rellena el espacio interior del ojo, entre el cristalino y la retina, y que permite al globo ocular mantener su forma.</a:t>
            </a:r>
          </a:p>
        </p:txBody>
      </p:sp>
    </p:spTree>
    <p:extLst>
      <p:ext uri="{BB962C8B-B14F-4D97-AF65-F5344CB8AC3E}">
        <p14:creationId xmlns:p14="http://schemas.microsoft.com/office/powerpoint/2010/main" val="31088640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9.1. Estructura y funcionamiento</a:t>
            </a:r>
            <a:endParaRPr lang="es-ES" b="1" dirty="0">
              <a:solidFill>
                <a:srgbClr val="002060"/>
              </a:solidFill>
            </a:endParaRPr>
          </a:p>
        </p:txBody>
      </p:sp>
      <p:sp>
        <p:nvSpPr>
          <p:cNvPr id="2" name="Rectángulo 1"/>
          <p:cNvSpPr/>
          <p:nvPr/>
        </p:nvSpPr>
        <p:spPr>
          <a:xfrm>
            <a:off x="368300" y="1430707"/>
            <a:ext cx="6184900" cy="3785652"/>
          </a:xfrm>
          <a:prstGeom prst="rect">
            <a:avLst/>
          </a:prstGeom>
        </p:spPr>
        <p:txBody>
          <a:bodyPr wrap="square">
            <a:spAutoFit/>
          </a:bodyPr>
          <a:lstStyle/>
          <a:p>
            <a:pPr algn="just"/>
            <a:r>
              <a:rPr lang="es-ES" sz="1600" b="1" dirty="0">
                <a:solidFill>
                  <a:srgbClr val="00B0F0"/>
                </a:solidFill>
              </a:rPr>
              <a:t>Retina</a:t>
            </a:r>
          </a:p>
          <a:p>
            <a:pPr algn="just"/>
            <a:endParaRPr lang="es-ES" sz="1600" dirty="0" smtClean="0"/>
          </a:p>
          <a:p>
            <a:pPr algn="just"/>
            <a:r>
              <a:rPr lang="es-ES" sz="1600" dirty="0" smtClean="0"/>
              <a:t>Es </a:t>
            </a:r>
            <a:r>
              <a:rPr lang="es-ES" sz="1600" dirty="0"/>
              <a:t>una fina capa rojiza de aproximadamente </a:t>
            </a:r>
            <a:r>
              <a:rPr lang="es-ES" sz="1600" dirty="0" smtClean="0"/>
              <a:t>0,5 </a:t>
            </a:r>
            <a:r>
              <a:rPr lang="es-ES" sz="1600" dirty="0"/>
              <a:t>mm que cubre alrededor del </a:t>
            </a:r>
            <a:r>
              <a:rPr lang="es-ES" sz="1600" dirty="0" smtClean="0"/>
              <a:t>65 % </a:t>
            </a:r>
            <a:r>
              <a:rPr lang="es-ES" sz="1600" dirty="0"/>
              <a:t>de superficie interior del ojo. Está formada por millones de células (en torno a 126), fotosensibles y de dos tipos: </a:t>
            </a:r>
            <a:r>
              <a:rPr lang="es-ES" sz="1600" b="1" dirty="0"/>
              <a:t>bastoncillos y conos</a:t>
            </a:r>
            <a:r>
              <a:rPr lang="es-ES" sz="1600" dirty="0"/>
              <a:t>. Los primeros son sensibles fundamentalmente a la intensidad de la luz, pero muy poco sensibles al </a:t>
            </a:r>
            <a:r>
              <a:rPr lang="es-ES" sz="1600" dirty="0" smtClean="0"/>
              <a:t>color. </a:t>
            </a:r>
            <a:r>
              <a:rPr lang="es-ES" sz="1600" dirty="0"/>
              <a:t>Los segundos, los conos, son mucho menos numerosos (en torno a </a:t>
            </a:r>
            <a:r>
              <a:rPr lang="es-ES" sz="1600" dirty="0" smtClean="0"/>
              <a:t>6,5 </a:t>
            </a:r>
            <a:r>
              <a:rPr lang="es-ES" sz="1600" dirty="0"/>
              <a:t>millones frente a 120 millones de los bastoncillos), pero son muy sensibles al color. </a:t>
            </a:r>
            <a:endParaRPr lang="es-ES" sz="1600" dirty="0" smtClean="0"/>
          </a:p>
          <a:p>
            <a:pPr algn="just"/>
            <a:r>
              <a:rPr lang="es-ES" sz="1600" dirty="0" smtClean="0"/>
              <a:t>Los </a:t>
            </a:r>
            <a:r>
              <a:rPr lang="es-ES" sz="1600" dirty="0"/>
              <a:t>conos y bastoncillos no se distribuyen de igual manera por toda la retina. La parte central de la misma se denomina </a:t>
            </a:r>
            <a:r>
              <a:rPr lang="es-ES" sz="1600" b="1" dirty="0" err="1"/>
              <a:t>fovea</a:t>
            </a:r>
            <a:r>
              <a:rPr lang="es-ES" sz="1600" dirty="0"/>
              <a:t> o </a:t>
            </a:r>
            <a:r>
              <a:rPr lang="es-ES" sz="1600" b="1" dirty="0"/>
              <a:t>depresión de la mácula</a:t>
            </a:r>
            <a:r>
              <a:rPr lang="es-ES" sz="1600" dirty="0"/>
              <a:t>, y en ella se concentra el mayor número de conos, por lo que </a:t>
            </a:r>
            <a:r>
              <a:rPr lang="es-ES" sz="1600" i="1" dirty="0"/>
              <a:t>es ahí donde está presente la visión de alta resolución</a:t>
            </a:r>
            <a:r>
              <a:rPr lang="es-ES" sz="1600" dirty="0" smtClean="0"/>
              <a:t>.</a:t>
            </a:r>
            <a:endParaRPr lang="es-ES" sz="1600" dirty="0"/>
          </a:p>
        </p:txBody>
      </p:sp>
      <p:pic>
        <p:nvPicPr>
          <p:cNvPr id="5" name="Imagen 4"/>
          <p:cNvPicPr>
            <a:picLocks noChangeAspect="1"/>
          </p:cNvPicPr>
          <p:nvPr/>
        </p:nvPicPr>
        <p:blipFill rotWithShape="1">
          <a:blip r:embed="rId2"/>
          <a:srcRect l="66830" t="14596" r="7769" b="11052"/>
          <a:stretch/>
        </p:blipFill>
        <p:spPr>
          <a:xfrm>
            <a:off x="6731000" y="1840682"/>
            <a:ext cx="2133600" cy="3568701"/>
          </a:xfrm>
          <a:prstGeom prst="rect">
            <a:avLst/>
          </a:prstGeom>
        </p:spPr>
      </p:pic>
    </p:spTree>
    <p:extLst>
      <p:ext uri="{BB962C8B-B14F-4D97-AF65-F5344CB8AC3E}">
        <p14:creationId xmlns:p14="http://schemas.microsoft.com/office/powerpoint/2010/main" val="5882819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9.1. Estructura y funcionamiento</a:t>
            </a:r>
            <a:endParaRPr lang="es-ES" b="1" dirty="0">
              <a:solidFill>
                <a:srgbClr val="002060"/>
              </a:solidFill>
            </a:endParaRPr>
          </a:p>
        </p:txBody>
      </p:sp>
      <p:sp>
        <p:nvSpPr>
          <p:cNvPr id="5" name="CuadroTexto 4"/>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Funcionamiento</a:t>
            </a:r>
            <a:endParaRPr lang="es-ES" dirty="0">
              <a:solidFill>
                <a:srgbClr val="00B0F0"/>
              </a:solidFill>
            </a:endParaRPr>
          </a:p>
        </p:txBody>
      </p:sp>
      <p:sp>
        <p:nvSpPr>
          <p:cNvPr id="3" name="Rectángulo 2"/>
          <p:cNvSpPr/>
          <p:nvPr/>
        </p:nvSpPr>
        <p:spPr>
          <a:xfrm>
            <a:off x="520700" y="1800039"/>
            <a:ext cx="8216900" cy="584775"/>
          </a:xfrm>
          <a:prstGeom prst="rect">
            <a:avLst/>
          </a:prstGeom>
        </p:spPr>
        <p:txBody>
          <a:bodyPr wrap="square">
            <a:spAutoFit/>
          </a:bodyPr>
          <a:lstStyle/>
          <a:p>
            <a:pPr algn="just"/>
            <a:r>
              <a:rPr lang="es-ES" sz="1600" dirty="0"/>
              <a:t>El proceso de la visión comienza cuando el ojo proyecta el objeto que deseamos ver sobre la retina, tal y como se pone de manifiesto en la siguiente imagen.</a:t>
            </a:r>
          </a:p>
        </p:txBody>
      </p:sp>
      <p:pic>
        <p:nvPicPr>
          <p:cNvPr id="6" name="Imagen 5"/>
          <p:cNvPicPr>
            <a:picLocks noChangeAspect="1"/>
          </p:cNvPicPr>
          <p:nvPr/>
        </p:nvPicPr>
        <p:blipFill rotWithShape="1">
          <a:blip r:embed="rId2">
            <a:clrChange>
              <a:clrFrom>
                <a:srgbClr val="F7FBFC"/>
              </a:clrFrom>
              <a:clrTo>
                <a:srgbClr val="F7FBFC">
                  <a:alpha val="0"/>
                </a:srgbClr>
              </a:clrTo>
            </a:clrChange>
            <a:extLst>
              <a:ext uri="{28A0092B-C50C-407E-A947-70E740481C1C}">
                <a14:useLocalDpi xmlns:a14="http://schemas.microsoft.com/office/drawing/2010/main" val="0"/>
              </a:ext>
            </a:extLst>
          </a:blip>
          <a:srcRect l="1600" t="10700" r="3400" b="9533"/>
          <a:stretch/>
        </p:blipFill>
        <p:spPr>
          <a:xfrm>
            <a:off x="1126321" y="2426754"/>
            <a:ext cx="6392079" cy="2758686"/>
          </a:xfrm>
          <a:prstGeom prst="rect">
            <a:avLst/>
          </a:prstGeom>
        </p:spPr>
      </p:pic>
      <p:sp>
        <p:nvSpPr>
          <p:cNvPr id="7" name="Rectángulo 6"/>
          <p:cNvSpPr/>
          <p:nvPr/>
        </p:nvSpPr>
        <p:spPr>
          <a:xfrm>
            <a:off x="520700" y="5341177"/>
            <a:ext cx="8216900" cy="830997"/>
          </a:xfrm>
          <a:prstGeom prst="rect">
            <a:avLst/>
          </a:prstGeom>
        </p:spPr>
        <p:txBody>
          <a:bodyPr wrap="square">
            <a:spAutoFit/>
          </a:bodyPr>
          <a:lstStyle/>
          <a:p>
            <a:pPr algn="just"/>
            <a:r>
              <a:rPr lang="es-ES" sz="1600" dirty="0"/>
              <a:t>Se conoce como </a:t>
            </a:r>
            <a:r>
              <a:rPr lang="es-ES" sz="1600" b="1" dirty="0"/>
              <a:t>acomodación</a:t>
            </a:r>
            <a:r>
              <a:rPr lang="es-ES" sz="1600" dirty="0"/>
              <a:t> al proceso por el cual los músculos ciliares modifican la curvatura del cristalino variando su distancia focal y haciendo que la imagen de un objeto cercano se forme en la retina.</a:t>
            </a:r>
          </a:p>
        </p:txBody>
      </p:sp>
    </p:spTree>
    <p:extLst>
      <p:ext uri="{BB962C8B-B14F-4D97-AF65-F5344CB8AC3E}">
        <p14:creationId xmlns:p14="http://schemas.microsoft.com/office/powerpoint/2010/main" val="27982045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9.1. Estructura y funcionamiento</a:t>
            </a:r>
            <a:endParaRPr lang="es-ES" b="1" dirty="0">
              <a:solidFill>
                <a:srgbClr val="002060"/>
              </a:solidFill>
            </a:endParaRPr>
          </a:p>
        </p:txBody>
      </p:sp>
      <p:sp>
        <p:nvSpPr>
          <p:cNvPr id="5" name="CuadroTexto 4"/>
          <p:cNvSpPr txBox="1"/>
          <p:nvPr/>
        </p:nvSpPr>
        <p:spPr>
          <a:xfrm>
            <a:off x="338113" y="14307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Funcionamiento</a:t>
            </a:r>
            <a:endParaRPr lang="es-ES" dirty="0">
              <a:solidFill>
                <a:srgbClr val="00B0F0"/>
              </a:solidFill>
            </a:endParaRPr>
          </a:p>
        </p:txBody>
      </p:sp>
      <p:sp>
        <p:nvSpPr>
          <p:cNvPr id="2" name="Rectángulo 1"/>
          <p:cNvSpPr/>
          <p:nvPr/>
        </p:nvSpPr>
        <p:spPr>
          <a:xfrm>
            <a:off x="473690" y="1800039"/>
            <a:ext cx="8356600" cy="1323439"/>
          </a:xfrm>
          <a:prstGeom prst="rect">
            <a:avLst/>
          </a:prstGeom>
        </p:spPr>
        <p:txBody>
          <a:bodyPr wrap="square">
            <a:spAutoFit/>
          </a:bodyPr>
          <a:lstStyle/>
          <a:p>
            <a:pPr algn="just"/>
            <a:r>
              <a:rPr lang="es-ES" sz="1600" dirty="0"/>
              <a:t>El punto más cercano que un ojo sano puede enfocar se denomina </a:t>
            </a:r>
            <a:r>
              <a:rPr lang="es-ES" sz="1600" b="1" dirty="0"/>
              <a:t>punto próximo </a:t>
            </a:r>
            <a:r>
              <a:rPr lang="es-ES" sz="1600" dirty="0"/>
              <a:t>o </a:t>
            </a:r>
            <a:r>
              <a:rPr lang="es-ES" sz="1600" b="1" dirty="0"/>
              <a:t>punto cercano</a:t>
            </a:r>
            <a:r>
              <a:rPr lang="es-ES" sz="1600" dirty="0"/>
              <a:t>, y se encuentra a una distancia del mismo </a:t>
            </a:r>
            <a:r>
              <a:rPr lang="es-ES" sz="1600" dirty="0" err="1"/>
              <a:t>x</a:t>
            </a:r>
            <a:r>
              <a:rPr lang="es-ES" sz="1600" baseline="-25000" dirty="0" err="1"/>
              <a:t>p</a:t>
            </a:r>
            <a:r>
              <a:rPr lang="es-ES" sz="1600" dirty="0"/>
              <a:t>. Distancias por debajo del punto próximo producen objetos borrosos. Su valor aumenta con la edad, </a:t>
            </a:r>
            <a:r>
              <a:rPr lang="es-ES" sz="1600" b="1" dirty="0"/>
              <a:t>siendo 25 cm el valor considerado promedio en un ojo sano</a:t>
            </a:r>
            <a:r>
              <a:rPr lang="es-ES" sz="1600" dirty="0"/>
              <a:t>. En función de la edad podemos establecer la siguientes tabla:</a:t>
            </a:r>
          </a:p>
        </p:txBody>
      </p:sp>
      <p:graphicFrame>
        <p:nvGraphicFramePr>
          <p:cNvPr id="9" name="Tabla 8"/>
          <p:cNvGraphicFramePr>
            <a:graphicFrameLocks noGrp="1"/>
          </p:cNvGraphicFramePr>
          <p:nvPr>
            <p:extLst>
              <p:ext uri="{D42A27DB-BD31-4B8C-83A1-F6EECF244321}">
                <p14:modId xmlns:p14="http://schemas.microsoft.com/office/powerpoint/2010/main" val="1793179743"/>
              </p:ext>
            </p:extLst>
          </p:nvPr>
        </p:nvGraphicFramePr>
        <p:xfrm>
          <a:off x="473690" y="3230669"/>
          <a:ext cx="2687756" cy="2369479"/>
        </p:xfrm>
        <a:graphic>
          <a:graphicData uri="http://schemas.openxmlformats.org/drawingml/2006/table">
            <a:tbl>
              <a:tblPr/>
              <a:tblGrid>
                <a:gridCol w="1343878">
                  <a:extLst>
                    <a:ext uri="{9D8B030D-6E8A-4147-A177-3AD203B41FA5}">
                      <a16:colId xmlns:a16="http://schemas.microsoft.com/office/drawing/2014/main" val="2526763664"/>
                    </a:ext>
                  </a:extLst>
                </a:gridCol>
                <a:gridCol w="1343878">
                  <a:extLst>
                    <a:ext uri="{9D8B030D-6E8A-4147-A177-3AD203B41FA5}">
                      <a16:colId xmlns:a16="http://schemas.microsoft.com/office/drawing/2014/main" val="1200777595"/>
                    </a:ext>
                  </a:extLst>
                </a:gridCol>
              </a:tblGrid>
              <a:tr h="338497">
                <a:tc>
                  <a:txBody>
                    <a:bodyPr/>
                    <a:lstStyle/>
                    <a:p>
                      <a:pPr algn="ctr"/>
                      <a:r>
                        <a:rPr lang="es-ES" sz="1600" b="1" dirty="0" smtClean="0"/>
                        <a:t>Años</a:t>
                      </a:r>
                      <a:endParaRPr lang="es-E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b="1" dirty="0" err="1"/>
                        <a:t>x</a:t>
                      </a:r>
                      <a:r>
                        <a:rPr lang="es-ES" sz="1600" b="1" baseline="-25000" dirty="0" err="1"/>
                        <a:t>p</a:t>
                      </a:r>
                      <a:r>
                        <a:rPr lang="es-ES" sz="1600" b="1" dirty="0"/>
                        <a:t> cm</a:t>
                      </a:r>
                      <a:endParaRPr lang="es-E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187493"/>
                  </a:ext>
                </a:extLst>
              </a:tr>
              <a:tr h="338497">
                <a:tc>
                  <a:txBody>
                    <a:bodyPr/>
                    <a:lstStyle/>
                    <a:p>
                      <a:pPr algn="ctr"/>
                      <a:r>
                        <a:rPr lang="es-ES" sz="16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92137"/>
                  </a:ext>
                </a:extLst>
              </a:tr>
              <a:tr h="338497">
                <a:tc>
                  <a:txBody>
                    <a:bodyPr/>
                    <a:lstStyle/>
                    <a:p>
                      <a:pPr algn="ctr"/>
                      <a:r>
                        <a:rPr lang="es-ES" sz="16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225300"/>
                  </a:ext>
                </a:extLst>
              </a:tr>
              <a:tr h="338497">
                <a:tc>
                  <a:txBody>
                    <a:bodyPr/>
                    <a:lstStyle/>
                    <a:p>
                      <a:pPr algn="ctr"/>
                      <a:r>
                        <a:rPr lang="es-ES" sz="16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998435"/>
                  </a:ext>
                </a:extLst>
              </a:tr>
              <a:tr h="338497">
                <a:tc>
                  <a:txBody>
                    <a:bodyPr/>
                    <a:lstStyle/>
                    <a:p>
                      <a:pPr algn="ctr"/>
                      <a:r>
                        <a:rPr lang="es-ES" sz="160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573099"/>
                  </a:ext>
                </a:extLst>
              </a:tr>
              <a:tr h="338497">
                <a:tc>
                  <a:txBody>
                    <a:bodyPr/>
                    <a:lstStyle/>
                    <a:p>
                      <a:pPr algn="ctr"/>
                      <a:r>
                        <a:rPr lang="es-ES" sz="160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384816"/>
                  </a:ext>
                </a:extLst>
              </a:tr>
              <a:tr h="338497">
                <a:tc>
                  <a:txBody>
                    <a:bodyPr/>
                    <a:lstStyle/>
                    <a:p>
                      <a:pPr algn="ctr"/>
                      <a:r>
                        <a:rPr lang="es-ES" sz="1600"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6582158"/>
                  </a:ext>
                </a:extLst>
              </a:tr>
            </a:tbl>
          </a:graphicData>
        </a:graphic>
      </p:graphicFrame>
      <p:sp>
        <p:nvSpPr>
          <p:cNvPr id="8" name="Rectángulo 7"/>
          <p:cNvSpPr/>
          <p:nvPr/>
        </p:nvSpPr>
        <p:spPr>
          <a:xfrm>
            <a:off x="3467100" y="3123478"/>
            <a:ext cx="5363190" cy="1323439"/>
          </a:xfrm>
          <a:prstGeom prst="rect">
            <a:avLst/>
          </a:prstGeom>
        </p:spPr>
        <p:txBody>
          <a:bodyPr wrap="square">
            <a:spAutoFit/>
          </a:bodyPr>
          <a:lstStyle/>
          <a:p>
            <a:pPr algn="just"/>
            <a:r>
              <a:rPr lang="es-ES" sz="1600" dirty="0"/>
              <a:t>Por otro lado, el punto más lejano que un ojo es capaz de enfocar se denomina </a:t>
            </a:r>
            <a:r>
              <a:rPr lang="es-ES" sz="1600" b="1" dirty="0"/>
              <a:t>punto remoto o punto lejano</a:t>
            </a:r>
            <a:r>
              <a:rPr lang="es-ES" sz="1600" dirty="0"/>
              <a:t>. </a:t>
            </a:r>
            <a:r>
              <a:rPr lang="es-ES" sz="1600" b="1" i="1" dirty="0"/>
              <a:t>En un ojo sano corresponde a infinito</a:t>
            </a:r>
            <a:r>
              <a:rPr lang="es-ES" sz="1600" dirty="0"/>
              <a:t>, es decir, el ojo sano es capaz de enfocar en la retina los rayos que llegan paralelos a la cornea.</a:t>
            </a:r>
          </a:p>
        </p:txBody>
      </p:sp>
    </p:spTree>
    <p:extLst>
      <p:ext uri="{BB962C8B-B14F-4D97-AF65-F5344CB8AC3E}">
        <p14:creationId xmlns:p14="http://schemas.microsoft.com/office/powerpoint/2010/main" val="1592461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8" name="CuadroTexto 7"/>
          <p:cNvSpPr txBox="1"/>
          <p:nvPr/>
        </p:nvSpPr>
        <p:spPr>
          <a:xfrm>
            <a:off x="376212" y="960807"/>
            <a:ext cx="8412187"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Leyes de la óptica geométrica</a:t>
            </a:r>
            <a:endParaRPr lang="es-ES" dirty="0">
              <a:solidFill>
                <a:srgbClr val="00B0F0"/>
              </a:solidFill>
            </a:endParaRPr>
          </a:p>
        </p:txBody>
      </p:sp>
      <p:sp>
        <p:nvSpPr>
          <p:cNvPr id="28" name="CuadroTexto 27"/>
          <p:cNvSpPr txBox="1"/>
          <p:nvPr/>
        </p:nvSpPr>
        <p:spPr>
          <a:xfrm>
            <a:off x="546100" y="1330139"/>
            <a:ext cx="7467600" cy="338554"/>
          </a:xfrm>
          <a:prstGeom prst="rect">
            <a:avLst/>
          </a:prstGeom>
          <a:noFill/>
        </p:spPr>
        <p:txBody>
          <a:bodyPr wrap="square" rtlCol="0">
            <a:spAutoFit/>
          </a:bodyPr>
          <a:lstStyle/>
          <a:p>
            <a:pPr marL="177800" indent="-177800"/>
            <a:r>
              <a:rPr lang="es-ES" sz="1600" b="1" dirty="0" smtClean="0">
                <a:sym typeface="Wingdings" panose="05000000000000000000" pitchFamily="2" charset="2"/>
              </a:rPr>
              <a:t>	Luz monocromática</a:t>
            </a:r>
            <a:endParaRPr lang="es-ES" sz="1600" b="1" dirty="0"/>
          </a:p>
        </p:txBody>
      </p:sp>
      <p:sp>
        <p:nvSpPr>
          <p:cNvPr id="7" name="Rectángulo 6"/>
          <p:cNvSpPr/>
          <p:nvPr/>
        </p:nvSpPr>
        <p:spPr>
          <a:xfrm>
            <a:off x="723900" y="1668693"/>
            <a:ext cx="8064499" cy="584775"/>
          </a:xfrm>
          <a:prstGeom prst="rect">
            <a:avLst/>
          </a:prstGeom>
        </p:spPr>
        <p:txBody>
          <a:bodyPr wrap="square">
            <a:spAutoFit/>
          </a:bodyPr>
          <a:lstStyle/>
          <a:p>
            <a:pPr algn="just"/>
            <a:r>
              <a:rPr lang="es-ES" sz="1600" i="1" dirty="0">
                <a:solidFill>
                  <a:srgbClr val="00B0F0"/>
                </a:solidFill>
              </a:rPr>
              <a:t>Despreciamos los efectos de la dispersión </a:t>
            </a:r>
            <a:r>
              <a:rPr lang="es-ES" sz="1600" dirty="0"/>
              <a:t>que la luz compuesta por varias longitudes de onda puede presentar.</a:t>
            </a:r>
          </a:p>
        </p:txBody>
      </p:sp>
      <p:sp>
        <p:nvSpPr>
          <p:cNvPr id="108" name="CuadroTexto 107"/>
          <p:cNvSpPr txBox="1"/>
          <p:nvPr/>
        </p:nvSpPr>
        <p:spPr>
          <a:xfrm>
            <a:off x="546100" y="2422745"/>
            <a:ext cx="7467600" cy="338554"/>
          </a:xfrm>
          <a:prstGeom prst="rect">
            <a:avLst/>
          </a:prstGeom>
          <a:noFill/>
        </p:spPr>
        <p:txBody>
          <a:bodyPr wrap="square" rtlCol="0">
            <a:spAutoFit/>
          </a:bodyPr>
          <a:lstStyle/>
          <a:p>
            <a:pPr marL="177800" indent="-177800"/>
            <a:r>
              <a:rPr lang="es-ES" sz="1600" b="1" dirty="0" smtClean="0">
                <a:sym typeface="Wingdings" panose="05000000000000000000" pitchFamily="2" charset="2"/>
              </a:rPr>
              <a:t>	Absorción nula</a:t>
            </a:r>
            <a:endParaRPr lang="es-ES" sz="1600" b="1" dirty="0"/>
          </a:p>
        </p:txBody>
      </p:sp>
      <p:sp>
        <p:nvSpPr>
          <p:cNvPr id="2" name="Rectángulo 1"/>
          <p:cNvSpPr/>
          <p:nvPr/>
        </p:nvSpPr>
        <p:spPr>
          <a:xfrm>
            <a:off x="723900" y="2761299"/>
            <a:ext cx="8064499" cy="584775"/>
          </a:xfrm>
          <a:prstGeom prst="rect">
            <a:avLst/>
          </a:prstGeom>
        </p:spPr>
        <p:txBody>
          <a:bodyPr wrap="square">
            <a:spAutoFit/>
          </a:bodyPr>
          <a:lstStyle/>
          <a:p>
            <a:pPr algn="just"/>
            <a:r>
              <a:rPr lang="es-ES" sz="1600" dirty="0"/>
              <a:t>En general, los medios </a:t>
            </a:r>
            <a:r>
              <a:rPr lang="es-ES" sz="1600" dirty="0">
                <a:solidFill>
                  <a:srgbClr val="00B0F0"/>
                </a:solidFill>
              </a:rPr>
              <a:t>absorben</a:t>
            </a:r>
            <a:r>
              <a:rPr lang="es-ES" sz="1600" dirty="0"/>
              <a:t> o difunden parte de los haces que propagan. Sin embargo </a:t>
            </a:r>
            <a:r>
              <a:rPr lang="es-ES" sz="1600" i="1" dirty="0">
                <a:solidFill>
                  <a:srgbClr val="00B0F0"/>
                </a:solidFill>
              </a:rPr>
              <a:t>nosotros no tendremos tampoco en cuenta este fenómeno</a:t>
            </a:r>
            <a:r>
              <a:rPr lang="es-ES" sz="1600" dirty="0"/>
              <a:t>.</a:t>
            </a:r>
          </a:p>
        </p:txBody>
      </p:sp>
      <p:pic>
        <p:nvPicPr>
          <p:cNvPr id="3" name="Imagen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3040" y="3515351"/>
            <a:ext cx="5641360" cy="2895667"/>
          </a:xfrm>
          <a:prstGeom prst="rect">
            <a:avLst/>
          </a:prstGeom>
        </p:spPr>
      </p:pic>
    </p:spTree>
    <p:extLst>
      <p:ext uri="{BB962C8B-B14F-4D97-AF65-F5344CB8AC3E}">
        <p14:creationId xmlns:p14="http://schemas.microsoft.com/office/powerpoint/2010/main" val="11633714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El ojo humano</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9.2. Defectos de la visión</a:t>
            </a:r>
            <a:endParaRPr lang="es-ES" b="1" dirty="0">
              <a:solidFill>
                <a:srgbClr val="002060"/>
              </a:solidFill>
            </a:endParaRPr>
          </a:p>
        </p:txBody>
      </p:sp>
      <p:grpSp>
        <p:nvGrpSpPr>
          <p:cNvPr id="8" name="Grupo 7"/>
          <p:cNvGrpSpPr/>
          <p:nvPr/>
        </p:nvGrpSpPr>
        <p:grpSpPr>
          <a:xfrm>
            <a:off x="246812" y="1801550"/>
            <a:ext cx="8612275" cy="4017569"/>
            <a:chOff x="355600" y="1674550"/>
            <a:chExt cx="8612275" cy="4017569"/>
          </a:xfrm>
        </p:grpSpPr>
        <p:pic>
          <p:nvPicPr>
            <p:cNvPr id="7" name="Imagen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7045"/>
            <a:stretch/>
          </p:blipFill>
          <p:spPr>
            <a:xfrm flipH="1">
              <a:off x="355600" y="1674550"/>
              <a:ext cx="8612275" cy="3494350"/>
            </a:xfrm>
            <a:prstGeom prst="rect">
              <a:avLst/>
            </a:prstGeom>
          </p:spPr>
        </p:pic>
        <p:sp>
          <p:nvSpPr>
            <p:cNvPr id="11" name="CuadroTexto 10"/>
            <p:cNvSpPr txBox="1"/>
            <p:nvPr/>
          </p:nvSpPr>
          <p:spPr>
            <a:xfrm>
              <a:off x="1220995" y="3267836"/>
              <a:ext cx="1297150" cy="307777"/>
            </a:xfrm>
            <a:prstGeom prst="rect">
              <a:avLst/>
            </a:prstGeom>
            <a:noFill/>
          </p:spPr>
          <p:txBody>
            <a:bodyPr wrap="none" rtlCol="0">
              <a:spAutoFit/>
            </a:bodyPr>
            <a:lstStyle/>
            <a:p>
              <a:r>
                <a:rPr lang="es-ES" sz="1400" dirty="0" smtClean="0"/>
                <a:t>Astigmatismo</a:t>
              </a:r>
              <a:endParaRPr lang="es-ES" sz="1400" dirty="0"/>
            </a:p>
          </p:txBody>
        </p:sp>
        <p:sp>
          <p:nvSpPr>
            <p:cNvPr id="12" name="CuadroTexto 11"/>
            <p:cNvSpPr txBox="1"/>
            <p:nvPr/>
          </p:nvSpPr>
          <p:spPr>
            <a:xfrm>
              <a:off x="712041" y="5168899"/>
              <a:ext cx="2315057" cy="307777"/>
            </a:xfrm>
            <a:prstGeom prst="rect">
              <a:avLst/>
            </a:prstGeom>
            <a:noFill/>
          </p:spPr>
          <p:txBody>
            <a:bodyPr wrap="none" rtlCol="0">
              <a:spAutoFit/>
            </a:bodyPr>
            <a:lstStyle/>
            <a:p>
              <a:r>
                <a:rPr lang="es-ES" sz="1400" dirty="0" smtClean="0"/>
                <a:t>Corrección con lente tórica</a:t>
              </a:r>
              <a:endParaRPr lang="es-ES" sz="1400" dirty="0"/>
            </a:p>
          </p:txBody>
        </p:sp>
        <p:sp>
          <p:nvSpPr>
            <p:cNvPr id="13" name="CuadroTexto 12"/>
            <p:cNvSpPr txBox="1"/>
            <p:nvPr/>
          </p:nvSpPr>
          <p:spPr>
            <a:xfrm>
              <a:off x="4281695" y="3267836"/>
              <a:ext cx="1337226" cy="307777"/>
            </a:xfrm>
            <a:prstGeom prst="rect">
              <a:avLst/>
            </a:prstGeom>
            <a:noFill/>
          </p:spPr>
          <p:txBody>
            <a:bodyPr wrap="none" rtlCol="0">
              <a:spAutoFit/>
            </a:bodyPr>
            <a:lstStyle/>
            <a:p>
              <a:r>
                <a:rPr lang="es-ES" sz="1400" dirty="0" smtClean="0"/>
                <a:t>Hipermetropía</a:t>
              </a:r>
              <a:endParaRPr lang="es-ES" sz="1400" dirty="0"/>
            </a:p>
          </p:txBody>
        </p:sp>
        <p:sp>
          <p:nvSpPr>
            <p:cNvPr id="14" name="CuadroTexto 13"/>
            <p:cNvSpPr txBox="1"/>
            <p:nvPr/>
          </p:nvSpPr>
          <p:spPr>
            <a:xfrm>
              <a:off x="3772741" y="5168899"/>
              <a:ext cx="2145459" cy="523220"/>
            </a:xfrm>
            <a:prstGeom prst="rect">
              <a:avLst/>
            </a:prstGeom>
            <a:noFill/>
          </p:spPr>
          <p:txBody>
            <a:bodyPr wrap="square" rtlCol="0">
              <a:spAutoFit/>
            </a:bodyPr>
            <a:lstStyle/>
            <a:p>
              <a:pPr algn="ctr"/>
              <a:r>
                <a:rPr lang="es-ES" sz="1400" dirty="0" smtClean="0"/>
                <a:t>Corrección con lente convergente</a:t>
              </a:r>
              <a:endParaRPr lang="es-ES" sz="1400" dirty="0"/>
            </a:p>
          </p:txBody>
        </p:sp>
        <p:sp>
          <p:nvSpPr>
            <p:cNvPr id="15" name="CuadroTexto 14"/>
            <p:cNvSpPr txBox="1"/>
            <p:nvPr/>
          </p:nvSpPr>
          <p:spPr>
            <a:xfrm>
              <a:off x="7502997" y="3258953"/>
              <a:ext cx="716863" cy="307777"/>
            </a:xfrm>
            <a:prstGeom prst="rect">
              <a:avLst/>
            </a:prstGeom>
            <a:noFill/>
          </p:spPr>
          <p:txBody>
            <a:bodyPr wrap="none" rtlCol="0">
              <a:spAutoFit/>
            </a:bodyPr>
            <a:lstStyle/>
            <a:p>
              <a:r>
                <a:rPr lang="es-ES" sz="1400" dirty="0" smtClean="0"/>
                <a:t>Miopía</a:t>
              </a:r>
              <a:endParaRPr lang="es-ES" sz="1400" dirty="0"/>
            </a:p>
          </p:txBody>
        </p:sp>
        <p:sp>
          <p:nvSpPr>
            <p:cNvPr id="16" name="CuadroTexto 15"/>
            <p:cNvSpPr txBox="1"/>
            <p:nvPr/>
          </p:nvSpPr>
          <p:spPr>
            <a:xfrm>
              <a:off x="6663843" y="5151133"/>
              <a:ext cx="2145459" cy="523220"/>
            </a:xfrm>
            <a:prstGeom prst="rect">
              <a:avLst/>
            </a:prstGeom>
            <a:noFill/>
          </p:spPr>
          <p:txBody>
            <a:bodyPr wrap="square" rtlCol="0">
              <a:spAutoFit/>
            </a:bodyPr>
            <a:lstStyle/>
            <a:p>
              <a:pPr algn="ctr"/>
              <a:r>
                <a:rPr lang="es-ES" sz="1400" dirty="0" smtClean="0"/>
                <a:t>Corrección con lente divergente</a:t>
              </a:r>
              <a:endParaRPr lang="es-ES" sz="1400" dirty="0"/>
            </a:p>
          </p:txBody>
        </p:sp>
      </p:grpSp>
    </p:spTree>
    <p:extLst>
      <p:ext uri="{BB962C8B-B14F-4D97-AF65-F5344CB8AC3E}">
        <p14:creationId xmlns:p14="http://schemas.microsoft.com/office/powerpoint/2010/main" val="7638510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Instrumentos ópticos</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10.1. La lupa</a:t>
            </a:r>
            <a:endParaRPr lang="es-ES" b="1" dirty="0">
              <a:solidFill>
                <a:srgbClr val="002060"/>
              </a:solidFill>
            </a:endParaRPr>
          </a:p>
        </p:txBody>
      </p:sp>
      <p:sp>
        <p:nvSpPr>
          <p:cNvPr id="2" name="Rectángulo 1"/>
          <p:cNvSpPr/>
          <p:nvPr/>
        </p:nvSpPr>
        <p:spPr>
          <a:xfrm>
            <a:off x="355600" y="1430707"/>
            <a:ext cx="8394700" cy="584775"/>
          </a:xfrm>
          <a:prstGeom prst="rect">
            <a:avLst/>
          </a:prstGeom>
        </p:spPr>
        <p:txBody>
          <a:bodyPr wrap="square">
            <a:spAutoFit/>
          </a:bodyPr>
          <a:lstStyle/>
          <a:p>
            <a:pPr algn="just"/>
            <a:r>
              <a:rPr lang="es-ES" sz="1600" dirty="0"/>
              <a:t>El ojo humano es la base del proceso de visión. Como hemos visto, este percibe los objetos proyectando su imagen sobre la retina.</a:t>
            </a:r>
          </a:p>
        </p:txBody>
      </p:sp>
      <p:sp>
        <p:nvSpPr>
          <p:cNvPr id="9" name="Rectángulo 8"/>
          <p:cNvSpPr/>
          <p:nvPr/>
        </p:nvSpPr>
        <p:spPr>
          <a:xfrm>
            <a:off x="355600" y="4362292"/>
            <a:ext cx="8487390" cy="584775"/>
          </a:xfrm>
          <a:prstGeom prst="rect">
            <a:avLst/>
          </a:prstGeom>
        </p:spPr>
        <p:txBody>
          <a:bodyPr wrap="square">
            <a:spAutoFit/>
          </a:bodyPr>
          <a:lstStyle/>
          <a:p>
            <a:pPr algn="just"/>
            <a:r>
              <a:rPr lang="es-ES" sz="1600" dirty="0" smtClean="0"/>
              <a:t>El </a:t>
            </a:r>
            <a:r>
              <a:rPr lang="es-ES" sz="1600" dirty="0"/>
              <a:t>nivel máximo de detalle que podemos obtener de manera natural al observar un objeto vendría limitado, en </a:t>
            </a:r>
            <a:r>
              <a:rPr lang="es-ES" sz="1600" i="1" dirty="0">
                <a:solidFill>
                  <a:srgbClr val="00B0F0"/>
                </a:solidFill>
              </a:rPr>
              <a:t>aproximación paraxial</a:t>
            </a:r>
            <a:r>
              <a:rPr lang="es-ES" sz="1600" dirty="0"/>
              <a:t>, por un ángulo visual </a:t>
            </a:r>
            <a:r>
              <a:rPr lang="es-ES" sz="1600" i="1" dirty="0"/>
              <a:t>α</a:t>
            </a:r>
            <a:r>
              <a:rPr lang="es-ES" sz="1600" i="1" baseline="-25000" dirty="0"/>
              <a:t>i</a:t>
            </a:r>
            <a:r>
              <a:rPr lang="es-ES" sz="1600" dirty="0"/>
              <a:t> tal que:</a:t>
            </a:r>
          </a:p>
        </p:txBody>
      </p:sp>
      <mc:AlternateContent xmlns:mc="http://schemas.openxmlformats.org/markup-compatibility/2006" xmlns:a14="http://schemas.microsoft.com/office/drawing/2010/main">
        <mc:Choice Requires="a14">
          <p:sp>
            <p:nvSpPr>
              <p:cNvPr id="11" name="CuadroTexto 10"/>
              <p:cNvSpPr txBox="1"/>
              <p:nvPr/>
            </p:nvSpPr>
            <p:spPr>
              <a:xfrm>
                <a:off x="3611506" y="5045977"/>
                <a:ext cx="1496051" cy="4902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𝑡𝑔</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𝛼</m:t>
                          </m:r>
                        </m:e>
                        <m:sub>
                          <m:r>
                            <a:rPr lang="es-ES" sz="1600" b="0" i="1" smtClean="0">
                              <a:latin typeface="Cambria Math" panose="02040503050406030204" pitchFamily="18" charset="0"/>
                            </a:rPr>
                            <m:t>0</m:t>
                          </m:r>
                        </m:sub>
                      </m:sSub>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𝛼</m:t>
                          </m:r>
                        </m:e>
                        <m:sub>
                          <m:r>
                            <a:rPr lang="es-ES" sz="1600" b="0" i="1" smtClean="0">
                              <a:latin typeface="Cambria Math" panose="02040503050406030204" pitchFamily="18" charset="0"/>
                              <a:ea typeface="Cambria Math" panose="02040503050406030204" pitchFamily="18" charset="0"/>
                            </a:rPr>
                            <m:t>0</m:t>
                          </m:r>
                        </m:sub>
                      </m:sSub>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𝑦</m:t>
                          </m:r>
                        </m:num>
                        <m:den>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𝑥</m:t>
                              </m:r>
                            </m:e>
                            <m:sub>
                              <m:r>
                                <a:rPr lang="es-ES" sz="1600" b="0" i="1" smtClean="0">
                                  <a:latin typeface="Cambria Math" panose="02040503050406030204" pitchFamily="18" charset="0"/>
                                  <a:ea typeface="Cambria Math" panose="02040503050406030204" pitchFamily="18" charset="0"/>
                                </a:rPr>
                                <m:t>𝑝</m:t>
                              </m:r>
                            </m:sub>
                          </m:sSub>
                        </m:den>
                      </m:f>
                    </m:oMath>
                  </m:oMathPara>
                </a14:m>
                <a:endParaRPr lang="es-ES" sz="16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611506" y="5045977"/>
                <a:ext cx="1496051" cy="490262"/>
              </a:xfrm>
              <a:prstGeom prst="rect">
                <a:avLst/>
              </a:prstGeom>
              <a:blipFill>
                <a:blip r:embed="rId2"/>
                <a:stretch>
                  <a:fillRect l="-1626" t="-1250" b="-11250"/>
                </a:stretch>
              </a:blipFill>
            </p:spPr>
            <p:txBody>
              <a:bodyPr/>
              <a:lstStyle/>
              <a:p>
                <a:r>
                  <a:rPr lang="es-ES">
                    <a:noFill/>
                  </a:rPr>
                  <a:t> </a:t>
                </a:r>
              </a:p>
            </p:txBody>
          </p:sp>
        </mc:Fallback>
      </mc:AlternateContent>
      <p:sp>
        <p:nvSpPr>
          <p:cNvPr id="12" name="Rectángulo 11"/>
          <p:cNvSpPr/>
          <p:nvPr/>
        </p:nvSpPr>
        <p:spPr>
          <a:xfrm>
            <a:off x="355600" y="5635149"/>
            <a:ext cx="8394700" cy="338554"/>
          </a:xfrm>
          <a:prstGeom prst="rect">
            <a:avLst/>
          </a:prstGeom>
        </p:spPr>
        <p:txBody>
          <a:bodyPr wrap="square">
            <a:spAutoFit/>
          </a:bodyPr>
          <a:lstStyle/>
          <a:p>
            <a:pPr algn="just"/>
            <a:r>
              <a:rPr lang="es-ES" sz="1600" dirty="0"/>
              <a:t>Lo que hace la lupa es, precisamente, aumentar ese ángulo. </a:t>
            </a:r>
          </a:p>
        </p:txBody>
      </p:sp>
      <p:grpSp>
        <p:nvGrpSpPr>
          <p:cNvPr id="8" name="Grupo 7"/>
          <p:cNvGrpSpPr/>
          <p:nvPr/>
        </p:nvGrpSpPr>
        <p:grpSpPr>
          <a:xfrm>
            <a:off x="2019299" y="2064937"/>
            <a:ext cx="4387447" cy="2247900"/>
            <a:chOff x="2466096" y="2040392"/>
            <a:chExt cx="4387447" cy="2247900"/>
          </a:xfrm>
        </p:grpSpPr>
        <p:pic>
          <p:nvPicPr>
            <p:cNvPr id="5" name="Imagen 4"/>
            <p:cNvPicPr>
              <a:picLocks noChangeAspect="1"/>
            </p:cNvPicPr>
            <p:nvPr/>
          </p:nvPicPr>
          <p:blipFill rotWithShape="1">
            <a:blip r:embed="rId3">
              <a:clrChange>
                <a:clrFrom>
                  <a:srgbClr val="FAFBFD"/>
                </a:clrFrom>
                <a:clrTo>
                  <a:srgbClr val="FAFBFD">
                    <a:alpha val="0"/>
                  </a:srgbClr>
                </a:clrTo>
              </a:clrChange>
              <a:extLst>
                <a:ext uri="{28A0092B-C50C-407E-A947-70E740481C1C}">
                  <a14:useLocalDpi xmlns:a14="http://schemas.microsoft.com/office/drawing/2010/main" val="0"/>
                </a:ext>
              </a:extLst>
            </a:blip>
            <a:srcRect l="15959"/>
            <a:stretch/>
          </p:blipFill>
          <p:spPr>
            <a:xfrm>
              <a:off x="2466096" y="2040392"/>
              <a:ext cx="4387447" cy="2247900"/>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3813333" y="3915036"/>
                  <a:ext cx="264816" cy="26520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𝑝</m:t>
                            </m:r>
                          </m:sub>
                        </m:sSub>
                      </m:oMath>
                    </m:oMathPara>
                  </a14:m>
                  <a:endParaRPr lang="es-ES" sz="16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813333" y="3915036"/>
                  <a:ext cx="264816" cy="265201"/>
                </a:xfrm>
                <a:prstGeom prst="rect">
                  <a:avLst/>
                </a:prstGeom>
                <a:blipFill>
                  <a:blip r:embed="rId4"/>
                  <a:stretch>
                    <a:fillRect l="-9091" r="-4545" b="-20455"/>
                  </a:stretch>
                </a:blipFill>
              </p:spPr>
              <p:txBody>
                <a:bodyPr/>
                <a:lstStyle/>
                <a:p>
                  <a:r>
                    <a:rPr lang="es-ES">
                      <a:noFill/>
                    </a:rPr>
                    <a:t> </a:t>
                  </a:r>
                </a:p>
              </p:txBody>
            </p:sp>
          </mc:Fallback>
        </mc:AlternateContent>
        <p:sp>
          <p:nvSpPr>
            <p:cNvPr id="7" name="Elipse 6"/>
            <p:cNvSpPr/>
            <p:nvPr/>
          </p:nvSpPr>
          <p:spPr>
            <a:xfrm>
              <a:off x="4078149" y="2878333"/>
              <a:ext cx="3302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3" name="CuadroTexto 12"/>
                <p:cNvSpPr txBox="1"/>
                <p:nvPr/>
              </p:nvSpPr>
              <p:spPr>
                <a:xfrm>
                  <a:off x="4196239" y="2779423"/>
                  <a:ext cx="252000" cy="252000"/>
                </a:xfrm>
                <a:prstGeom prst="ellipse">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smtClean="0">
                                <a:latin typeface="Cambria Math" panose="02040503050406030204" pitchFamily="18" charset="0"/>
                                <a:ea typeface="Cambria Math" panose="02040503050406030204" pitchFamily="18" charset="0"/>
                              </a:rPr>
                              <m:t>𝛼</m:t>
                            </m:r>
                          </m:e>
                          <m:sub>
                            <m:r>
                              <a:rPr lang="es-ES" sz="1400" b="0" i="1" smtClean="0">
                                <a:latin typeface="Cambria Math" panose="02040503050406030204" pitchFamily="18" charset="0"/>
                              </a:rPr>
                              <m:t>0</m:t>
                            </m:r>
                          </m:sub>
                        </m:sSub>
                      </m:oMath>
                    </m:oMathPara>
                  </a14:m>
                  <a:endParaRPr lang="es-ES" sz="14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4196239" y="2779423"/>
                  <a:ext cx="252000" cy="252000"/>
                </a:xfrm>
                <a:prstGeom prst="ellipse">
                  <a:avLst/>
                </a:prstGeom>
                <a:blipFill>
                  <a:blip r:embed="rId5"/>
                  <a:stretch>
                    <a:fillRect l="-2439" r="-2439" b="-97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5793649" y="3018723"/>
                  <a:ext cx="252000" cy="252000"/>
                </a:xfrm>
                <a:prstGeom prst="ellipse">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smtClean="0">
                                <a:latin typeface="Cambria Math" panose="02040503050406030204" pitchFamily="18" charset="0"/>
                                <a:ea typeface="Cambria Math" panose="02040503050406030204" pitchFamily="18" charset="0"/>
                              </a:rPr>
                              <m:t>𝛼</m:t>
                            </m:r>
                          </m:e>
                          <m:sub>
                            <m:r>
                              <a:rPr lang="es-ES" sz="1400" b="0" i="1" smtClean="0">
                                <a:latin typeface="Cambria Math" panose="02040503050406030204" pitchFamily="18" charset="0"/>
                              </a:rPr>
                              <m:t>0</m:t>
                            </m:r>
                          </m:sub>
                        </m:sSub>
                      </m:oMath>
                    </m:oMathPara>
                  </a14:m>
                  <a:endParaRPr lang="es-ES" sz="14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793649" y="3018723"/>
                  <a:ext cx="252000" cy="252000"/>
                </a:xfrm>
                <a:prstGeom prst="ellipse">
                  <a:avLst/>
                </a:prstGeom>
                <a:blipFill>
                  <a:blip r:embed="rId5"/>
                  <a:stretch>
                    <a:fillRect l="-2439" r="-2439" b="-7143"/>
                  </a:stretch>
                </a:blipFill>
              </p:spPr>
              <p:txBody>
                <a:bodyPr/>
                <a:lstStyle/>
                <a:p>
                  <a:r>
                    <a:rPr lang="es-ES">
                      <a:noFill/>
                    </a:rPr>
                    <a:t> </a:t>
                  </a:r>
                </a:p>
              </p:txBody>
            </p:sp>
          </mc:Fallback>
        </mc:AlternateContent>
      </p:grpSp>
    </p:spTree>
    <p:extLst>
      <p:ext uri="{BB962C8B-B14F-4D97-AF65-F5344CB8AC3E}">
        <p14:creationId xmlns:p14="http://schemas.microsoft.com/office/powerpoint/2010/main" val="40153381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Instrumentos ópticos</a:t>
            </a:r>
            <a:endParaRPr lang="es-ES" sz="1600" b="1" dirty="0">
              <a:solidFill>
                <a:schemeClr val="bg1"/>
              </a:solidFill>
            </a:endParaRPr>
          </a:p>
        </p:txBody>
      </p:sp>
      <p:sp>
        <p:nvSpPr>
          <p:cNvPr id="4" name="CuadroTexto 3"/>
          <p:cNvSpPr txBox="1"/>
          <p:nvPr/>
        </p:nvSpPr>
        <p:spPr>
          <a:xfrm>
            <a:off x="400050" y="1061168"/>
            <a:ext cx="8394700" cy="369332"/>
          </a:xfrm>
          <a:prstGeom prst="rect">
            <a:avLst/>
          </a:prstGeom>
          <a:noFill/>
        </p:spPr>
        <p:txBody>
          <a:bodyPr wrap="square" rtlCol="0">
            <a:spAutoFit/>
          </a:bodyPr>
          <a:lstStyle/>
          <a:p>
            <a:r>
              <a:rPr lang="es-ES" b="1" dirty="0" smtClean="0">
                <a:solidFill>
                  <a:srgbClr val="002060"/>
                </a:solidFill>
              </a:rPr>
              <a:t>10.1. La lupa</a:t>
            </a:r>
            <a:endParaRPr lang="es-ES" b="1" dirty="0">
              <a:solidFill>
                <a:srgbClr val="002060"/>
              </a:solidFill>
            </a:endParaRPr>
          </a:p>
        </p:txBody>
      </p:sp>
      <p:sp>
        <p:nvSpPr>
          <p:cNvPr id="6" name="Rectángulo 5"/>
          <p:cNvSpPr/>
          <p:nvPr/>
        </p:nvSpPr>
        <p:spPr>
          <a:xfrm>
            <a:off x="400050" y="4321098"/>
            <a:ext cx="8305800" cy="338554"/>
          </a:xfrm>
          <a:prstGeom prst="rect">
            <a:avLst/>
          </a:prstGeom>
        </p:spPr>
        <p:txBody>
          <a:bodyPr wrap="square">
            <a:spAutoFit/>
          </a:bodyPr>
          <a:lstStyle/>
          <a:p>
            <a:pPr algn="just"/>
            <a:r>
              <a:rPr lang="es-ES" sz="1600" dirty="0" smtClean="0"/>
              <a:t>Se conoce </a:t>
            </a:r>
            <a:r>
              <a:rPr lang="es-ES" sz="1600" i="1" dirty="0" smtClean="0">
                <a:solidFill>
                  <a:srgbClr val="00B0F0"/>
                </a:solidFill>
              </a:rPr>
              <a:t>aumento angular </a:t>
            </a:r>
            <a:r>
              <a:rPr lang="es-ES" sz="1600" dirty="0" smtClean="0"/>
              <a:t>de una lupa el cociente:</a:t>
            </a:r>
            <a:endParaRPr lang="es-ES" sz="1600" dirty="0"/>
          </a:p>
        </p:txBody>
      </p:sp>
      <mc:AlternateContent xmlns:mc="http://schemas.openxmlformats.org/markup-compatibility/2006" xmlns:a14="http://schemas.microsoft.com/office/drawing/2010/main">
        <mc:Choice Requires="a14">
          <p:sp>
            <p:nvSpPr>
              <p:cNvPr id="13" name="CuadroTexto 12"/>
              <p:cNvSpPr txBox="1"/>
              <p:nvPr/>
            </p:nvSpPr>
            <p:spPr>
              <a:xfrm>
                <a:off x="2362328" y="4628565"/>
                <a:ext cx="4119718" cy="760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𝑎𝑛𝑔𝑢𝑙𝑎𝑟</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𝑡𝑔</m:t>
                          </m:r>
                          <m:r>
                            <a:rPr lang="es-ES" sz="1600" b="0" i="1" smtClean="0">
                              <a:latin typeface="Cambria Math" panose="02040503050406030204" pitchFamily="18" charset="0"/>
                              <a:ea typeface="Cambria Math" panose="02040503050406030204" pitchFamily="18" charset="0"/>
                            </a:rPr>
                            <m:t>𝛼</m:t>
                          </m:r>
                        </m:num>
                        <m:den>
                          <m:r>
                            <a:rPr lang="es-ES" sz="1600" b="0" i="1" smtClean="0">
                              <a:latin typeface="Cambria Math" panose="02040503050406030204" pitchFamily="18" charset="0"/>
                            </a:rPr>
                            <m:t>𝑡𝑔</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𝛼</m:t>
                              </m:r>
                            </m:e>
                            <m:sub>
                              <m:r>
                                <a:rPr lang="es-ES" sz="1600" b="0" i="1" smtClean="0">
                                  <a:latin typeface="Cambria Math" panose="02040503050406030204" pitchFamily="18" charset="0"/>
                                </a:rPr>
                                <m:t>0</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f>
                            <m:fPr>
                              <m:type m:val="skw"/>
                              <m:ctrlPr>
                                <a:rPr lang="es-ES" sz="1600" b="0" i="1" smtClean="0">
                                  <a:latin typeface="Cambria Math" panose="02040503050406030204" pitchFamily="18" charset="0"/>
                                </a:rPr>
                              </m:ctrlPr>
                            </m:fPr>
                            <m:num>
                              <m:r>
                                <a:rPr lang="es-ES" sz="1600" b="0" i="1" smtClean="0">
                                  <a:latin typeface="Cambria Math" panose="02040503050406030204" pitchFamily="18" charset="0"/>
                                </a:rPr>
                                <m:t>𝑦</m:t>
                              </m:r>
                            </m:num>
                            <m:den>
                              <m:r>
                                <a:rPr lang="es-ES" sz="1600" b="0" i="1" smtClean="0">
                                  <a:latin typeface="Cambria Math" panose="02040503050406030204" pitchFamily="18" charset="0"/>
                                </a:rPr>
                                <m:t>𝑓</m:t>
                              </m:r>
                            </m:den>
                          </m:f>
                        </m:num>
                        <m:den>
                          <m:f>
                            <m:fPr>
                              <m:type m:val="skw"/>
                              <m:ctrlPr>
                                <a:rPr lang="es-ES" sz="1600" b="0" i="1" smtClean="0">
                                  <a:latin typeface="Cambria Math" panose="02040503050406030204" pitchFamily="18" charset="0"/>
                                </a:rPr>
                              </m:ctrlPr>
                            </m:fPr>
                            <m:num>
                              <m:r>
                                <a:rPr lang="es-ES" sz="1600" b="0" i="1" smtClean="0">
                                  <a:latin typeface="Cambria Math" panose="02040503050406030204" pitchFamily="18" charset="0"/>
                                </a:rPr>
                                <m:t>𝑦</m:t>
                              </m:r>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𝑝</m:t>
                                  </m:r>
                                </m:sub>
                              </m:sSub>
                            </m:den>
                          </m:f>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𝑝</m:t>
                              </m:r>
                            </m:sub>
                          </m:sSub>
                        </m:num>
                        <m:den>
                          <m:r>
                            <a:rPr lang="es-ES" sz="1600" b="0" i="1" smtClean="0">
                              <a:latin typeface="Cambria Math" panose="02040503050406030204" pitchFamily="18" charset="0"/>
                            </a:rPr>
                            <m:t>𝑓</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−0,25</m:t>
                          </m:r>
                        </m:num>
                        <m:den>
                          <m:r>
                            <a:rPr lang="es-ES" sz="1600" b="0" i="1" smtClean="0">
                              <a:latin typeface="Cambria Math" panose="02040503050406030204" pitchFamily="18" charset="0"/>
                            </a:rPr>
                            <m:t>𝑓</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0,25</m:t>
                          </m:r>
                        </m:num>
                        <m:den>
                          <m:r>
                            <a:rPr lang="es-ES" sz="1600" b="0" i="1" smtClean="0">
                              <a:latin typeface="Cambria Math" panose="02040503050406030204" pitchFamily="18" charset="0"/>
                            </a:rPr>
                            <m:t>𝑓</m:t>
                          </m:r>
                          <m:r>
                            <a:rPr lang="es-ES" sz="1600" b="0" i="1" smtClean="0">
                              <a:latin typeface="Cambria Math" panose="02040503050406030204" pitchFamily="18" charset="0"/>
                            </a:rPr>
                            <m:t>′</m:t>
                          </m:r>
                        </m:den>
                      </m:f>
                    </m:oMath>
                  </m:oMathPara>
                </a14:m>
                <a:endParaRPr lang="es-ES" sz="16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362328" y="4628565"/>
                <a:ext cx="4119718" cy="760593"/>
              </a:xfrm>
              <a:prstGeom prst="rect">
                <a:avLst/>
              </a:prstGeom>
              <a:blipFill>
                <a:blip r:embed="rId2"/>
                <a:stretch>
                  <a:fillRect/>
                </a:stretch>
              </a:blipFill>
            </p:spPr>
            <p:txBody>
              <a:bodyPr/>
              <a:lstStyle/>
              <a:p>
                <a:r>
                  <a:rPr lang="es-ES">
                    <a:noFill/>
                  </a:rPr>
                  <a:t> </a:t>
                </a:r>
              </a:p>
            </p:txBody>
          </p:sp>
        </mc:Fallback>
      </mc:AlternateContent>
      <p:sp>
        <p:nvSpPr>
          <p:cNvPr id="7" name="Rectángulo 6"/>
          <p:cNvSpPr/>
          <p:nvPr/>
        </p:nvSpPr>
        <p:spPr>
          <a:xfrm>
            <a:off x="400050" y="5470907"/>
            <a:ext cx="8305800" cy="1077218"/>
          </a:xfrm>
          <a:prstGeom prst="rect">
            <a:avLst/>
          </a:prstGeom>
        </p:spPr>
        <p:txBody>
          <a:bodyPr wrap="square">
            <a:spAutoFit/>
          </a:bodyPr>
          <a:lstStyle/>
          <a:p>
            <a:pPr algn="just"/>
            <a:r>
              <a:rPr lang="es-ES" sz="1600" dirty="0"/>
              <a:t>Finalmente, observa que, para que </a:t>
            </a:r>
            <a:r>
              <a:rPr lang="el-GR" sz="1600" i="1" dirty="0" smtClean="0">
                <a:solidFill>
                  <a:srgbClr val="00B0F0"/>
                </a:solidFill>
              </a:rPr>
              <a:t>α</a:t>
            </a:r>
            <a:r>
              <a:rPr lang="es-ES" sz="1600" i="1" dirty="0" smtClean="0">
                <a:solidFill>
                  <a:srgbClr val="00B0F0"/>
                </a:solidFill>
              </a:rPr>
              <a:t> </a:t>
            </a:r>
            <a:r>
              <a:rPr lang="es-ES" sz="1600" i="1" dirty="0">
                <a:solidFill>
                  <a:srgbClr val="00B0F0"/>
                </a:solidFill>
              </a:rPr>
              <a:t>&gt; </a:t>
            </a:r>
            <a:r>
              <a:rPr lang="el-GR" sz="1600" i="1" dirty="0" smtClean="0">
                <a:solidFill>
                  <a:srgbClr val="00B0F0"/>
                </a:solidFill>
              </a:rPr>
              <a:t>α</a:t>
            </a:r>
            <a:r>
              <a:rPr lang="es-ES" sz="1600" i="1" baseline="-25000" dirty="0" smtClean="0">
                <a:solidFill>
                  <a:srgbClr val="00B0F0"/>
                </a:solidFill>
              </a:rPr>
              <a:t>0</a:t>
            </a:r>
            <a:r>
              <a:rPr lang="es-ES" sz="1600" i="1" dirty="0" smtClean="0"/>
              <a:t>, </a:t>
            </a:r>
            <a:r>
              <a:rPr lang="es-ES" sz="1600" dirty="0"/>
              <a:t>se debe cumplir que </a:t>
            </a:r>
            <a:r>
              <a:rPr lang="es-ES" sz="1600" i="1" dirty="0">
                <a:solidFill>
                  <a:srgbClr val="00B0F0"/>
                </a:solidFill>
              </a:rPr>
              <a:t>f' &lt; </a:t>
            </a:r>
            <a:r>
              <a:rPr lang="es-ES" sz="1600" i="1" dirty="0" err="1">
                <a:solidFill>
                  <a:srgbClr val="00B0F0"/>
                </a:solidFill>
              </a:rPr>
              <a:t>x</a:t>
            </a:r>
            <a:r>
              <a:rPr lang="es-ES" sz="1600" i="1" baseline="-25000" dirty="0" err="1">
                <a:solidFill>
                  <a:srgbClr val="00B0F0"/>
                </a:solidFill>
              </a:rPr>
              <a:t>p</a:t>
            </a:r>
            <a:r>
              <a:rPr lang="es-ES" sz="1600" dirty="0"/>
              <a:t>. </a:t>
            </a:r>
            <a:endParaRPr lang="es-ES" sz="1600" dirty="0" smtClean="0"/>
          </a:p>
          <a:p>
            <a:pPr algn="just"/>
            <a:endParaRPr lang="es-ES" sz="1600" dirty="0"/>
          </a:p>
          <a:p>
            <a:pPr algn="just"/>
            <a:r>
              <a:rPr lang="es-ES" sz="1600" dirty="0" smtClean="0"/>
              <a:t>A menos distancia focal, el aumento angular se hace más grande, pero aumentan las aberraciones.</a:t>
            </a:r>
            <a:endParaRPr lang="es-ES" sz="1600" dirty="0"/>
          </a:p>
        </p:txBody>
      </p:sp>
      <p:grpSp>
        <p:nvGrpSpPr>
          <p:cNvPr id="63" name="Grupo 62"/>
          <p:cNvGrpSpPr/>
          <p:nvPr/>
        </p:nvGrpSpPr>
        <p:grpSpPr>
          <a:xfrm>
            <a:off x="1376278" y="2190215"/>
            <a:ext cx="3043715" cy="2012262"/>
            <a:chOff x="736489" y="1607553"/>
            <a:chExt cx="3043715" cy="2012262"/>
          </a:xfrm>
        </p:grpSpPr>
        <p:grpSp>
          <p:nvGrpSpPr>
            <p:cNvPr id="35" name="Grupo 34"/>
            <p:cNvGrpSpPr/>
            <p:nvPr/>
          </p:nvGrpSpPr>
          <p:grpSpPr>
            <a:xfrm>
              <a:off x="736489" y="1607553"/>
              <a:ext cx="3043715" cy="2012262"/>
              <a:chOff x="3306659" y="1537289"/>
              <a:chExt cx="3043715" cy="2012262"/>
            </a:xfrm>
          </p:grpSpPr>
          <p:grpSp>
            <p:nvGrpSpPr>
              <p:cNvPr id="86" name="Grupo 85"/>
              <p:cNvGrpSpPr/>
              <p:nvPr/>
            </p:nvGrpSpPr>
            <p:grpSpPr>
              <a:xfrm>
                <a:off x="3306659" y="1537289"/>
                <a:ext cx="3043715" cy="2012262"/>
                <a:chOff x="3301896" y="1542052"/>
                <a:chExt cx="3043715" cy="2012262"/>
              </a:xfrm>
            </p:grpSpPr>
            <p:grpSp>
              <p:nvGrpSpPr>
                <p:cNvPr id="51" name="Grupo 50"/>
                <p:cNvGrpSpPr/>
                <p:nvPr/>
              </p:nvGrpSpPr>
              <p:grpSpPr>
                <a:xfrm>
                  <a:off x="3301896" y="1542052"/>
                  <a:ext cx="2916000" cy="2012262"/>
                  <a:chOff x="4768763" y="1602496"/>
                  <a:chExt cx="2916000" cy="2012262"/>
                </a:xfrm>
              </p:grpSpPr>
              <p:grpSp>
                <p:nvGrpSpPr>
                  <p:cNvPr id="49" name="Grupo 48"/>
                  <p:cNvGrpSpPr/>
                  <p:nvPr/>
                </p:nvGrpSpPr>
                <p:grpSpPr>
                  <a:xfrm>
                    <a:off x="4768763" y="1602496"/>
                    <a:ext cx="2916000" cy="2012262"/>
                    <a:chOff x="2581597" y="1391111"/>
                    <a:chExt cx="2916000" cy="2012262"/>
                  </a:xfrm>
                </p:grpSpPr>
                <p:cxnSp>
                  <p:nvCxnSpPr>
                    <p:cNvPr id="14" name="29 Conector recto"/>
                    <p:cNvCxnSpPr/>
                    <p:nvPr/>
                  </p:nvCxnSpPr>
                  <p:spPr bwMode="auto">
                    <a:xfrm>
                      <a:off x="3857369" y="2209755"/>
                      <a:ext cx="929102" cy="820123"/>
                    </a:xfrm>
                    <a:prstGeom prst="line">
                      <a:avLst/>
                    </a:prstGeom>
                    <a:solidFill>
                      <a:schemeClr val="accent1"/>
                    </a:solidFill>
                    <a:ln w="3175" cap="flat" cmpd="sng" algn="ctr">
                      <a:solidFill>
                        <a:srgbClr val="C49500"/>
                      </a:solidFill>
                      <a:prstDash val="solid"/>
                      <a:round/>
                      <a:headEnd type="none" w="med" len="med"/>
                      <a:tailEnd type="none" w="med" len="med"/>
                    </a:ln>
                    <a:effectLst/>
                  </p:spPr>
                </p:cxnSp>
                <p:cxnSp>
                  <p:nvCxnSpPr>
                    <p:cNvPr id="15" name="30 Conector recto"/>
                    <p:cNvCxnSpPr/>
                    <p:nvPr/>
                  </p:nvCxnSpPr>
                  <p:spPr bwMode="auto">
                    <a:xfrm>
                      <a:off x="4245336" y="2205898"/>
                      <a:ext cx="1109019" cy="525510"/>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16" name="32 Conector recto"/>
                    <p:cNvCxnSpPr/>
                    <p:nvPr/>
                  </p:nvCxnSpPr>
                  <p:spPr bwMode="auto">
                    <a:xfrm rot="16200000" flipH="1">
                      <a:off x="4041495" y="2017113"/>
                      <a:ext cx="2" cy="378000"/>
                    </a:xfrm>
                    <a:prstGeom prst="line">
                      <a:avLst/>
                    </a:prstGeom>
                    <a:solidFill>
                      <a:schemeClr val="accent1"/>
                    </a:solidFill>
                    <a:ln w="3175" cap="flat" cmpd="sng" algn="ctr">
                      <a:solidFill>
                        <a:srgbClr val="FF0000"/>
                      </a:solidFill>
                      <a:prstDash val="solid"/>
                      <a:round/>
                      <a:headEnd type="none" w="med" len="med"/>
                      <a:tailEnd type="none" w="med" len="med"/>
                    </a:ln>
                    <a:effectLst/>
                  </p:spPr>
                </p:cxnSp>
                <p:grpSp>
                  <p:nvGrpSpPr>
                    <p:cNvPr id="17" name="94 Grupo"/>
                    <p:cNvGrpSpPr/>
                    <p:nvPr/>
                  </p:nvGrpSpPr>
                  <p:grpSpPr>
                    <a:xfrm>
                      <a:off x="3855000" y="2658997"/>
                      <a:ext cx="378000" cy="251634"/>
                      <a:chOff x="4039812" y="4047846"/>
                      <a:chExt cx="378000" cy="251634"/>
                    </a:xfrm>
                  </p:grpSpPr>
                  <p:cxnSp>
                    <p:nvCxnSpPr>
                      <p:cNvPr id="31" name="34 Conector recto de flecha"/>
                      <p:cNvCxnSpPr/>
                      <p:nvPr/>
                    </p:nvCxnSpPr>
                    <p:spPr bwMode="auto">
                      <a:xfrm>
                        <a:off x="4039812" y="4047846"/>
                        <a:ext cx="378000" cy="1"/>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32" name="35 CuadroTexto"/>
                      <p:cNvSpPr txBox="1"/>
                      <p:nvPr/>
                    </p:nvSpPr>
                    <p:spPr>
                      <a:xfrm>
                        <a:off x="4077883" y="4084036"/>
                        <a:ext cx="303574" cy="215444"/>
                      </a:xfrm>
                      <a:prstGeom prst="rect">
                        <a:avLst/>
                      </a:prstGeom>
                      <a:noFill/>
                    </p:spPr>
                    <p:txBody>
                      <a:bodyPr wrap="square" lIns="0" tIns="0" rIns="0" bIns="0" rtlCol="0">
                        <a:spAutoFit/>
                      </a:bodyPr>
                      <a:lstStyle/>
                      <a:p>
                        <a:r>
                          <a:rPr lang="es-ES_tradnl" sz="1400" dirty="0" smtClean="0"/>
                          <a:t>s&lt;f</a:t>
                        </a:r>
                        <a:endParaRPr lang="es-ES" sz="1400" baseline="-25000" dirty="0"/>
                      </a:p>
                    </p:txBody>
                  </p:sp>
                </p:grpSp>
                <p:grpSp>
                  <p:nvGrpSpPr>
                    <p:cNvPr id="18" name="95 Grupo"/>
                    <p:cNvGrpSpPr/>
                    <p:nvPr/>
                  </p:nvGrpSpPr>
                  <p:grpSpPr>
                    <a:xfrm>
                      <a:off x="3338269" y="3030655"/>
                      <a:ext cx="900000" cy="215444"/>
                      <a:chOff x="3322036" y="4414047"/>
                      <a:chExt cx="900000" cy="215444"/>
                    </a:xfrm>
                  </p:grpSpPr>
                  <p:cxnSp>
                    <p:nvCxnSpPr>
                      <p:cNvPr id="29" name="37 Conector recto de flecha"/>
                      <p:cNvCxnSpPr/>
                      <p:nvPr/>
                    </p:nvCxnSpPr>
                    <p:spPr bwMode="auto">
                      <a:xfrm>
                        <a:off x="3322036" y="4416911"/>
                        <a:ext cx="900000" cy="1588"/>
                      </a:xfrm>
                      <a:prstGeom prst="straightConnector1">
                        <a:avLst/>
                      </a:prstGeom>
                      <a:solidFill>
                        <a:schemeClr val="accent1"/>
                      </a:solidFill>
                      <a:ln w="3175" cap="flat" cmpd="sng" algn="ctr">
                        <a:solidFill>
                          <a:schemeClr val="tx1"/>
                        </a:solidFill>
                        <a:prstDash val="solid"/>
                        <a:round/>
                        <a:headEnd type="triangle"/>
                        <a:tailEnd type="triangle"/>
                      </a:ln>
                      <a:effectLst/>
                    </p:spPr>
                  </p:cxnSp>
                  <p:sp>
                    <p:nvSpPr>
                      <p:cNvPr id="30" name="58 CuadroTexto"/>
                      <p:cNvSpPr txBox="1"/>
                      <p:nvPr/>
                    </p:nvSpPr>
                    <p:spPr>
                      <a:xfrm>
                        <a:off x="3743250" y="4414047"/>
                        <a:ext cx="200026" cy="215444"/>
                      </a:xfrm>
                      <a:prstGeom prst="rect">
                        <a:avLst/>
                      </a:prstGeom>
                      <a:noFill/>
                    </p:spPr>
                    <p:txBody>
                      <a:bodyPr wrap="square" lIns="0" tIns="0" rIns="0" bIns="0" rtlCol="0">
                        <a:spAutoFit/>
                      </a:bodyPr>
                      <a:lstStyle/>
                      <a:p>
                        <a:r>
                          <a:rPr lang="es-ES_tradnl" sz="1400" dirty="0"/>
                          <a:t>s</a:t>
                        </a:r>
                        <a:r>
                          <a:rPr lang="es-ES_tradnl" sz="1400" dirty="0" smtClean="0"/>
                          <a:t>’</a:t>
                        </a:r>
                        <a:endParaRPr lang="es-ES" sz="1400" baseline="-25000" dirty="0"/>
                      </a:p>
                    </p:txBody>
                  </p:sp>
                </p:grpSp>
                <p:grpSp>
                  <p:nvGrpSpPr>
                    <p:cNvPr id="19" name="93 Grupo"/>
                    <p:cNvGrpSpPr/>
                    <p:nvPr/>
                  </p:nvGrpSpPr>
                  <p:grpSpPr>
                    <a:xfrm>
                      <a:off x="2581597" y="1693856"/>
                      <a:ext cx="2916000" cy="1709517"/>
                      <a:chOff x="2565364" y="2940771"/>
                      <a:chExt cx="2916000" cy="1709517"/>
                    </a:xfrm>
                  </p:grpSpPr>
                  <p:cxnSp>
                    <p:nvCxnSpPr>
                      <p:cNvPr id="22" name="61 Conector recto"/>
                      <p:cNvCxnSpPr/>
                      <p:nvPr/>
                    </p:nvCxnSpPr>
                    <p:spPr bwMode="auto">
                      <a:xfrm>
                        <a:off x="2565364" y="3786909"/>
                        <a:ext cx="2916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62 Elipse"/>
                      <p:cNvSpPr/>
                      <p:nvPr/>
                    </p:nvSpPr>
                    <p:spPr bwMode="auto">
                      <a:xfrm>
                        <a:off x="3462915" y="3761220"/>
                        <a:ext cx="55418" cy="540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sp>
                    <p:nvSpPr>
                      <p:cNvPr id="24" name="63 Elipse"/>
                      <p:cNvSpPr/>
                      <p:nvPr/>
                    </p:nvSpPr>
                    <p:spPr bwMode="auto">
                      <a:xfrm>
                        <a:off x="4896428" y="3746932"/>
                        <a:ext cx="55418" cy="6465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sp>
                    <p:nvSpPr>
                      <p:cNvPr id="25" name="64 Elipse"/>
                      <p:cNvSpPr/>
                      <p:nvPr/>
                    </p:nvSpPr>
                    <p:spPr bwMode="auto">
                      <a:xfrm>
                        <a:off x="2762831" y="3756458"/>
                        <a:ext cx="55418" cy="540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cxnSp>
                    <p:nvCxnSpPr>
                      <p:cNvPr id="26" name="65 Conector recto de flecha"/>
                      <p:cNvCxnSpPr/>
                      <p:nvPr/>
                    </p:nvCxnSpPr>
                    <p:spPr bwMode="auto">
                      <a:xfrm rot="16200000" flipH="1">
                        <a:off x="3361356" y="3795530"/>
                        <a:ext cx="1709517" cy="0"/>
                      </a:xfrm>
                      <a:prstGeom prst="straightConnector1">
                        <a:avLst/>
                      </a:prstGeom>
                      <a:solidFill>
                        <a:schemeClr val="accent1"/>
                      </a:solidFill>
                      <a:ln w="12700" cap="flat" cmpd="sng" algn="ctr">
                        <a:solidFill>
                          <a:schemeClr val="accent5">
                            <a:lumMod val="25000"/>
                          </a:schemeClr>
                        </a:solidFill>
                        <a:prstDash val="solid"/>
                        <a:round/>
                        <a:headEnd type="triangle" w="med" len="med"/>
                        <a:tailEnd type="triangle" w="med" len="med"/>
                      </a:ln>
                      <a:effectLst/>
                    </p:spPr>
                  </p:cxnSp>
                  <p:sp>
                    <p:nvSpPr>
                      <p:cNvPr id="27" name="66 CuadroTexto"/>
                      <p:cNvSpPr txBox="1"/>
                      <p:nvPr/>
                    </p:nvSpPr>
                    <p:spPr>
                      <a:xfrm>
                        <a:off x="3367283" y="3899876"/>
                        <a:ext cx="347663" cy="307777"/>
                      </a:xfrm>
                      <a:prstGeom prst="rect">
                        <a:avLst/>
                      </a:prstGeom>
                      <a:noFill/>
                    </p:spPr>
                    <p:txBody>
                      <a:bodyPr wrap="square" rtlCol="0">
                        <a:spAutoFit/>
                      </a:bodyPr>
                      <a:lstStyle/>
                      <a:p>
                        <a:r>
                          <a:rPr lang="es-ES_tradnl" sz="1400" dirty="0" smtClean="0"/>
                          <a:t>F</a:t>
                        </a:r>
                        <a:endParaRPr lang="es-ES" sz="1400" dirty="0"/>
                      </a:p>
                    </p:txBody>
                  </p:sp>
                  <p:sp>
                    <p:nvSpPr>
                      <p:cNvPr id="28" name="67 CuadroTexto"/>
                      <p:cNvSpPr txBox="1"/>
                      <p:nvPr/>
                    </p:nvSpPr>
                    <p:spPr>
                      <a:xfrm>
                        <a:off x="4836710" y="3314012"/>
                        <a:ext cx="475041" cy="307777"/>
                      </a:xfrm>
                      <a:prstGeom prst="rect">
                        <a:avLst/>
                      </a:prstGeom>
                      <a:noFill/>
                    </p:spPr>
                    <p:txBody>
                      <a:bodyPr wrap="square" rtlCol="0">
                        <a:spAutoFit/>
                      </a:bodyPr>
                      <a:lstStyle/>
                      <a:p>
                        <a:r>
                          <a:rPr lang="es-ES_tradnl" sz="1400" dirty="0" smtClean="0"/>
                          <a:t>F’</a:t>
                        </a:r>
                        <a:endParaRPr lang="es-ES" sz="1400" dirty="0"/>
                      </a:p>
                    </p:txBody>
                  </p:sp>
                </p:grpSp>
                <p:cxnSp>
                  <p:nvCxnSpPr>
                    <p:cNvPr id="20" name="70 Conector recto"/>
                    <p:cNvCxnSpPr/>
                    <p:nvPr/>
                  </p:nvCxnSpPr>
                  <p:spPr bwMode="auto">
                    <a:xfrm>
                      <a:off x="3107507" y="1548704"/>
                      <a:ext cx="740700" cy="655466"/>
                    </a:xfrm>
                    <a:prstGeom prst="line">
                      <a:avLst/>
                    </a:prstGeom>
                    <a:solidFill>
                      <a:schemeClr val="accent1"/>
                    </a:solidFill>
                    <a:ln w="3175" cap="flat" cmpd="sng" algn="ctr">
                      <a:solidFill>
                        <a:srgbClr val="C49500"/>
                      </a:solidFill>
                      <a:prstDash val="dash"/>
                      <a:round/>
                      <a:headEnd type="none" w="med" len="med"/>
                      <a:tailEnd type="none" w="med" len="med"/>
                    </a:ln>
                    <a:effectLst/>
                  </p:spPr>
                </p:cxnSp>
                <p:cxnSp>
                  <p:nvCxnSpPr>
                    <p:cNvPr id="21" name="71 Conector recto"/>
                    <p:cNvCxnSpPr/>
                    <p:nvPr/>
                  </p:nvCxnSpPr>
                  <p:spPr bwMode="auto">
                    <a:xfrm>
                      <a:off x="2581597" y="1391111"/>
                      <a:ext cx="1650750" cy="805084"/>
                    </a:xfrm>
                    <a:prstGeom prst="line">
                      <a:avLst/>
                    </a:prstGeom>
                    <a:solidFill>
                      <a:schemeClr val="accent1"/>
                    </a:solidFill>
                    <a:ln w="3175" cap="flat" cmpd="sng" algn="ctr">
                      <a:solidFill>
                        <a:srgbClr val="FF0000"/>
                      </a:solidFill>
                      <a:prstDash val="dash"/>
                      <a:round/>
                      <a:headEnd type="none" w="med" len="med"/>
                      <a:tailEnd type="none" w="med" len="med"/>
                    </a:ln>
                    <a:effectLst/>
                  </p:spPr>
                </p:cxnSp>
                <p:cxnSp>
                  <p:nvCxnSpPr>
                    <p:cNvPr id="11" name="Conector recto de flecha 10"/>
                    <p:cNvCxnSpPr/>
                    <p:nvPr/>
                  </p:nvCxnSpPr>
                  <p:spPr>
                    <a:xfrm flipH="1" flipV="1">
                      <a:off x="3857369" y="2208794"/>
                      <a:ext cx="0" cy="331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flipV="1">
                      <a:off x="3348830" y="1759675"/>
                      <a:ext cx="0" cy="7920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3620945" y="2226235"/>
                      <a:ext cx="234563" cy="307777"/>
                    </a:xfrm>
                    <a:prstGeom prst="rect">
                      <a:avLst/>
                    </a:prstGeom>
                    <a:noFill/>
                  </p:spPr>
                  <p:txBody>
                    <a:bodyPr wrap="square" rtlCol="0">
                      <a:spAutoFit/>
                    </a:bodyPr>
                    <a:lstStyle/>
                    <a:p>
                      <a:r>
                        <a:rPr lang="es-ES" sz="1400" dirty="0" smtClean="0"/>
                        <a:t>y</a:t>
                      </a:r>
                      <a:endParaRPr lang="es-ES" sz="1400" dirty="0"/>
                    </a:p>
                  </p:txBody>
                </p:sp>
                <p:sp>
                  <p:nvSpPr>
                    <p:cNvPr id="46" name="CuadroTexto 45"/>
                    <p:cNvSpPr txBox="1"/>
                    <p:nvPr/>
                  </p:nvSpPr>
                  <p:spPr>
                    <a:xfrm>
                      <a:off x="3053061" y="2066617"/>
                      <a:ext cx="319318" cy="307777"/>
                    </a:xfrm>
                    <a:prstGeom prst="rect">
                      <a:avLst/>
                    </a:prstGeom>
                    <a:noFill/>
                  </p:spPr>
                  <p:txBody>
                    <a:bodyPr wrap="none" rtlCol="0">
                      <a:spAutoFit/>
                    </a:bodyPr>
                    <a:lstStyle/>
                    <a:p>
                      <a:r>
                        <a:rPr lang="es-ES" sz="1400" dirty="0"/>
                        <a:t>y</a:t>
                      </a:r>
                      <a:r>
                        <a:rPr lang="es-ES" sz="1400" dirty="0" smtClean="0"/>
                        <a:t>’</a:t>
                      </a:r>
                      <a:endParaRPr lang="es-ES" sz="1400" dirty="0"/>
                    </a:p>
                  </p:txBody>
                </p:sp>
              </p:grpSp>
              <p:sp>
                <p:nvSpPr>
                  <p:cNvPr id="50" name="CuadroTexto 49"/>
                  <p:cNvSpPr txBox="1"/>
                  <p:nvPr/>
                </p:nvSpPr>
                <p:spPr>
                  <a:xfrm>
                    <a:off x="4861737" y="2771749"/>
                    <a:ext cx="346570" cy="307777"/>
                  </a:xfrm>
                  <a:prstGeom prst="rect">
                    <a:avLst/>
                  </a:prstGeom>
                  <a:noFill/>
                </p:spPr>
                <p:txBody>
                  <a:bodyPr wrap="none" rtlCol="0">
                    <a:spAutoFit/>
                  </a:bodyPr>
                  <a:lstStyle/>
                  <a:p>
                    <a:r>
                      <a:rPr lang="es-ES" sz="1400" dirty="0" err="1" smtClean="0"/>
                      <a:t>x</a:t>
                    </a:r>
                    <a:r>
                      <a:rPr lang="es-ES" sz="1400" baseline="-25000" dirty="0" err="1" smtClean="0"/>
                      <a:t>p</a:t>
                    </a:r>
                    <a:endParaRPr lang="es-ES" sz="1400" baseline="-25000" dirty="0"/>
                  </a:p>
                </p:txBody>
              </p:sp>
            </p:grpSp>
            <p:pic>
              <p:nvPicPr>
                <p:cNvPr id="85" name="Imagen 84"/>
                <p:cNvPicPr>
                  <a:picLocks noChangeAspect="1"/>
                </p:cNvPicPr>
                <p:nvPr/>
              </p:nvPicPr>
              <p:blipFill rotWithShape="1">
                <a:blip r:embed="rId3">
                  <a:clrChange>
                    <a:clrFrom>
                      <a:srgbClr val="D2D3CD"/>
                    </a:clrFrom>
                    <a:clrTo>
                      <a:srgbClr val="D2D3CD">
                        <a:alpha val="0"/>
                      </a:srgbClr>
                    </a:clrTo>
                  </a:clrChange>
                  <a:extLst>
                    <a:ext uri="{28A0092B-C50C-407E-A947-70E740481C1C}">
                      <a14:useLocalDpi xmlns:a14="http://schemas.microsoft.com/office/drawing/2010/main" val="0"/>
                    </a:ext>
                  </a:extLst>
                </a:blip>
                <a:srcRect l="87444" t="59756" b="8901"/>
                <a:stretch/>
              </p:blipFill>
              <p:spPr>
                <a:xfrm rot="949847">
                  <a:off x="5946943" y="2927054"/>
                  <a:ext cx="398668" cy="533400"/>
                </a:xfrm>
                <a:prstGeom prst="rect">
                  <a:avLst/>
                </a:prstGeom>
              </p:spPr>
            </p:pic>
          </p:grpSp>
          <p:sp>
            <p:nvSpPr>
              <p:cNvPr id="34" name="CuadroTexto 33"/>
              <p:cNvSpPr txBox="1"/>
              <p:nvPr/>
            </p:nvSpPr>
            <p:spPr>
              <a:xfrm>
                <a:off x="4671481" y="2499289"/>
                <a:ext cx="65" cy="215444"/>
              </a:xfrm>
              <a:prstGeom prst="rect">
                <a:avLst/>
              </a:prstGeom>
              <a:noFill/>
            </p:spPr>
            <p:txBody>
              <a:bodyPr wrap="none" lIns="0" tIns="0" rIns="0" bIns="0" rtlCol="0">
                <a:spAutoFit/>
              </a:bodyPr>
              <a:lstStyle/>
              <a:p>
                <a:endParaRPr lang="es-ES" sz="1400" dirty="0"/>
              </a:p>
            </p:txBody>
          </p:sp>
        </p:grpSp>
        <p:cxnSp>
          <p:nvCxnSpPr>
            <p:cNvPr id="56" name="Conector recto 55"/>
            <p:cNvCxnSpPr/>
            <p:nvPr/>
          </p:nvCxnSpPr>
          <p:spPr>
            <a:xfrm>
              <a:off x="1480461" y="2779985"/>
              <a:ext cx="0" cy="703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7" name="Grupo 106"/>
          <p:cNvGrpSpPr/>
          <p:nvPr/>
        </p:nvGrpSpPr>
        <p:grpSpPr>
          <a:xfrm>
            <a:off x="4896848" y="2211490"/>
            <a:ext cx="3170395" cy="2012262"/>
            <a:chOff x="4651990" y="1605663"/>
            <a:chExt cx="3170395" cy="2012262"/>
          </a:xfrm>
        </p:grpSpPr>
        <p:grpSp>
          <p:nvGrpSpPr>
            <p:cNvPr id="66" name="Grupo 65"/>
            <p:cNvGrpSpPr/>
            <p:nvPr/>
          </p:nvGrpSpPr>
          <p:grpSpPr>
            <a:xfrm>
              <a:off x="4651990" y="1605663"/>
              <a:ext cx="3170395" cy="2012262"/>
              <a:chOff x="609809" y="1607553"/>
              <a:chExt cx="3170395" cy="2012262"/>
            </a:xfrm>
          </p:grpSpPr>
          <p:grpSp>
            <p:nvGrpSpPr>
              <p:cNvPr id="67" name="Grupo 66"/>
              <p:cNvGrpSpPr/>
              <p:nvPr/>
            </p:nvGrpSpPr>
            <p:grpSpPr>
              <a:xfrm>
                <a:off x="609809" y="1607553"/>
                <a:ext cx="3170395" cy="2012262"/>
                <a:chOff x="3179979" y="1537289"/>
                <a:chExt cx="3170395" cy="2012262"/>
              </a:xfrm>
            </p:grpSpPr>
            <p:grpSp>
              <p:nvGrpSpPr>
                <p:cNvPr id="69" name="Grupo 68"/>
                <p:cNvGrpSpPr/>
                <p:nvPr/>
              </p:nvGrpSpPr>
              <p:grpSpPr>
                <a:xfrm>
                  <a:off x="3179979" y="1537289"/>
                  <a:ext cx="3170395" cy="2012262"/>
                  <a:chOff x="3175216" y="1542052"/>
                  <a:chExt cx="3170395" cy="2012262"/>
                </a:xfrm>
              </p:grpSpPr>
              <p:grpSp>
                <p:nvGrpSpPr>
                  <p:cNvPr id="73" name="Grupo 72"/>
                  <p:cNvGrpSpPr/>
                  <p:nvPr/>
                </p:nvGrpSpPr>
                <p:grpSpPr>
                  <a:xfrm>
                    <a:off x="3175216" y="1542052"/>
                    <a:ext cx="3042680" cy="2012262"/>
                    <a:chOff x="2454917" y="1391111"/>
                    <a:chExt cx="3042680" cy="2012262"/>
                  </a:xfrm>
                </p:grpSpPr>
                <p:cxnSp>
                  <p:nvCxnSpPr>
                    <p:cNvPr id="75" name="29 Conector recto"/>
                    <p:cNvCxnSpPr/>
                    <p:nvPr/>
                  </p:nvCxnSpPr>
                  <p:spPr bwMode="auto">
                    <a:xfrm>
                      <a:off x="3507595" y="2203621"/>
                      <a:ext cx="1374089" cy="636845"/>
                    </a:xfrm>
                    <a:prstGeom prst="line">
                      <a:avLst/>
                    </a:prstGeom>
                    <a:solidFill>
                      <a:schemeClr val="accent1"/>
                    </a:solidFill>
                    <a:ln w="3175" cap="flat" cmpd="sng" algn="ctr">
                      <a:solidFill>
                        <a:srgbClr val="C49500"/>
                      </a:solidFill>
                      <a:prstDash val="solid"/>
                      <a:round/>
                      <a:headEnd type="none" w="med" len="med"/>
                      <a:tailEnd type="none" w="med" len="med"/>
                    </a:ln>
                    <a:effectLst/>
                  </p:spPr>
                </p:cxnSp>
                <p:cxnSp>
                  <p:nvCxnSpPr>
                    <p:cNvPr id="76" name="30 Conector recto"/>
                    <p:cNvCxnSpPr/>
                    <p:nvPr/>
                  </p:nvCxnSpPr>
                  <p:spPr bwMode="auto">
                    <a:xfrm>
                      <a:off x="4245336" y="2205898"/>
                      <a:ext cx="1109019" cy="525510"/>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77" name="32 Conector recto"/>
                    <p:cNvCxnSpPr/>
                    <p:nvPr/>
                  </p:nvCxnSpPr>
                  <p:spPr bwMode="auto">
                    <a:xfrm rot="16200000" flipH="1">
                      <a:off x="3871966" y="1840756"/>
                      <a:ext cx="2" cy="720000"/>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96" name="37 Conector recto de flecha"/>
                    <p:cNvCxnSpPr/>
                    <p:nvPr/>
                  </p:nvCxnSpPr>
                  <p:spPr bwMode="auto">
                    <a:xfrm>
                      <a:off x="3507204" y="2771986"/>
                      <a:ext cx="720000" cy="1588"/>
                    </a:xfrm>
                    <a:prstGeom prst="straightConnector1">
                      <a:avLst/>
                    </a:prstGeom>
                    <a:solidFill>
                      <a:schemeClr val="accent1"/>
                    </a:solidFill>
                    <a:ln w="3175" cap="flat" cmpd="sng" algn="ctr">
                      <a:solidFill>
                        <a:schemeClr val="tx1"/>
                      </a:solidFill>
                      <a:prstDash val="solid"/>
                      <a:round/>
                      <a:headEnd type="triangle"/>
                      <a:tailEnd type="triangle"/>
                    </a:ln>
                    <a:effectLst/>
                  </p:spPr>
                </p:cxnSp>
                <p:grpSp>
                  <p:nvGrpSpPr>
                    <p:cNvPr id="80" name="93 Grupo"/>
                    <p:cNvGrpSpPr/>
                    <p:nvPr/>
                  </p:nvGrpSpPr>
                  <p:grpSpPr>
                    <a:xfrm>
                      <a:off x="2581597" y="1693856"/>
                      <a:ext cx="2916000" cy="1709517"/>
                      <a:chOff x="2565364" y="2940771"/>
                      <a:chExt cx="2916000" cy="1709517"/>
                    </a:xfrm>
                  </p:grpSpPr>
                  <p:cxnSp>
                    <p:nvCxnSpPr>
                      <p:cNvPr id="89" name="61 Conector recto"/>
                      <p:cNvCxnSpPr/>
                      <p:nvPr/>
                    </p:nvCxnSpPr>
                    <p:spPr bwMode="auto">
                      <a:xfrm>
                        <a:off x="2565364" y="3786909"/>
                        <a:ext cx="2916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0" name="62 Elipse"/>
                      <p:cNvSpPr/>
                      <p:nvPr/>
                    </p:nvSpPr>
                    <p:spPr bwMode="auto">
                      <a:xfrm>
                        <a:off x="3462915" y="3761220"/>
                        <a:ext cx="55418" cy="540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sp>
                    <p:nvSpPr>
                      <p:cNvPr id="91" name="63 Elipse"/>
                      <p:cNvSpPr/>
                      <p:nvPr/>
                    </p:nvSpPr>
                    <p:spPr bwMode="auto">
                      <a:xfrm>
                        <a:off x="4896428" y="3761221"/>
                        <a:ext cx="55418" cy="540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cxnSp>
                    <p:nvCxnSpPr>
                      <p:cNvPr id="93" name="65 Conector recto de flecha"/>
                      <p:cNvCxnSpPr/>
                      <p:nvPr/>
                    </p:nvCxnSpPr>
                    <p:spPr bwMode="auto">
                      <a:xfrm rot="16200000" flipH="1">
                        <a:off x="3361356" y="3795530"/>
                        <a:ext cx="1709517" cy="0"/>
                      </a:xfrm>
                      <a:prstGeom prst="straightConnector1">
                        <a:avLst/>
                      </a:prstGeom>
                      <a:solidFill>
                        <a:schemeClr val="accent1"/>
                      </a:solidFill>
                      <a:ln w="12700" cap="flat" cmpd="sng" algn="ctr">
                        <a:solidFill>
                          <a:schemeClr val="accent5">
                            <a:lumMod val="25000"/>
                          </a:schemeClr>
                        </a:solidFill>
                        <a:prstDash val="solid"/>
                        <a:round/>
                        <a:headEnd type="triangle" w="med" len="med"/>
                        <a:tailEnd type="triangle" w="med" len="med"/>
                      </a:ln>
                      <a:effectLst/>
                    </p:spPr>
                  </p:cxnSp>
                  <p:sp>
                    <p:nvSpPr>
                      <p:cNvPr id="94" name="66 CuadroTexto"/>
                      <p:cNvSpPr txBox="1"/>
                      <p:nvPr/>
                    </p:nvSpPr>
                    <p:spPr>
                      <a:xfrm>
                        <a:off x="3282843" y="3760520"/>
                        <a:ext cx="347663" cy="307777"/>
                      </a:xfrm>
                      <a:prstGeom prst="rect">
                        <a:avLst/>
                      </a:prstGeom>
                      <a:noFill/>
                    </p:spPr>
                    <p:txBody>
                      <a:bodyPr wrap="square" rtlCol="0">
                        <a:spAutoFit/>
                      </a:bodyPr>
                      <a:lstStyle/>
                      <a:p>
                        <a:r>
                          <a:rPr lang="es-ES_tradnl" sz="1400" dirty="0" smtClean="0"/>
                          <a:t>F</a:t>
                        </a:r>
                        <a:endParaRPr lang="es-ES" sz="1400" dirty="0"/>
                      </a:p>
                    </p:txBody>
                  </p:sp>
                  <p:sp>
                    <p:nvSpPr>
                      <p:cNvPr id="95" name="67 CuadroTexto"/>
                      <p:cNvSpPr txBox="1"/>
                      <p:nvPr/>
                    </p:nvSpPr>
                    <p:spPr>
                      <a:xfrm>
                        <a:off x="4776964" y="3801349"/>
                        <a:ext cx="368904" cy="307777"/>
                      </a:xfrm>
                      <a:prstGeom prst="rect">
                        <a:avLst/>
                      </a:prstGeom>
                      <a:noFill/>
                    </p:spPr>
                    <p:txBody>
                      <a:bodyPr wrap="square" rtlCol="0">
                        <a:spAutoFit/>
                      </a:bodyPr>
                      <a:lstStyle/>
                      <a:p>
                        <a:r>
                          <a:rPr lang="es-ES_tradnl" sz="1400" dirty="0" smtClean="0"/>
                          <a:t>F’</a:t>
                        </a:r>
                        <a:endParaRPr lang="es-ES" sz="1400" dirty="0"/>
                      </a:p>
                    </p:txBody>
                  </p:sp>
                </p:grpSp>
                <p:cxnSp>
                  <p:nvCxnSpPr>
                    <p:cNvPr id="81" name="70 Conector recto"/>
                    <p:cNvCxnSpPr/>
                    <p:nvPr/>
                  </p:nvCxnSpPr>
                  <p:spPr bwMode="auto">
                    <a:xfrm>
                      <a:off x="2454917" y="1708330"/>
                      <a:ext cx="1069652" cy="501013"/>
                    </a:xfrm>
                    <a:prstGeom prst="line">
                      <a:avLst/>
                    </a:prstGeom>
                    <a:solidFill>
                      <a:schemeClr val="accent1"/>
                    </a:solidFill>
                    <a:ln w="3175" cap="flat" cmpd="sng" algn="ctr">
                      <a:solidFill>
                        <a:srgbClr val="C49500"/>
                      </a:solidFill>
                      <a:prstDash val="dash"/>
                      <a:round/>
                      <a:headEnd type="none" w="med" len="med"/>
                      <a:tailEnd type="none" w="med" len="med"/>
                    </a:ln>
                    <a:effectLst/>
                  </p:spPr>
                </p:cxnSp>
                <p:cxnSp>
                  <p:nvCxnSpPr>
                    <p:cNvPr id="82" name="71 Conector recto"/>
                    <p:cNvCxnSpPr/>
                    <p:nvPr/>
                  </p:nvCxnSpPr>
                  <p:spPr bwMode="auto">
                    <a:xfrm>
                      <a:off x="2581597" y="1391111"/>
                      <a:ext cx="1650750" cy="805084"/>
                    </a:xfrm>
                    <a:prstGeom prst="line">
                      <a:avLst/>
                    </a:prstGeom>
                    <a:solidFill>
                      <a:schemeClr val="accent1"/>
                    </a:solidFill>
                    <a:ln w="3175" cap="flat" cmpd="sng" algn="ctr">
                      <a:solidFill>
                        <a:srgbClr val="FF0000"/>
                      </a:solidFill>
                      <a:prstDash val="dash"/>
                      <a:round/>
                      <a:headEnd type="none" w="med" len="med"/>
                      <a:tailEnd type="none" w="med" len="med"/>
                    </a:ln>
                    <a:effectLst/>
                  </p:spPr>
                </p:cxnSp>
                <p:cxnSp>
                  <p:nvCxnSpPr>
                    <p:cNvPr id="83" name="Conector recto de flecha 82"/>
                    <p:cNvCxnSpPr/>
                    <p:nvPr/>
                  </p:nvCxnSpPr>
                  <p:spPr>
                    <a:xfrm flipH="1" flipV="1">
                      <a:off x="3507595" y="2201144"/>
                      <a:ext cx="0" cy="331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CuadroTexto 86"/>
                    <p:cNvSpPr txBox="1"/>
                    <p:nvPr/>
                  </p:nvSpPr>
                  <p:spPr>
                    <a:xfrm>
                      <a:off x="3289005" y="2222079"/>
                      <a:ext cx="234563" cy="307777"/>
                    </a:xfrm>
                    <a:prstGeom prst="rect">
                      <a:avLst/>
                    </a:prstGeom>
                    <a:noFill/>
                  </p:spPr>
                  <p:txBody>
                    <a:bodyPr wrap="square" rtlCol="0">
                      <a:spAutoFit/>
                    </a:bodyPr>
                    <a:lstStyle/>
                    <a:p>
                      <a:r>
                        <a:rPr lang="es-ES" sz="1400" dirty="0" smtClean="0"/>
                        <a:t>y</a:t>
                      </a:r>
                      <a:endParaRPr lang="es-ES" sz="1400" dirty="0"/>
                    </a:p>
                  </p:txBody>
                </p:sp>
              </p:grpSp>
              <p:pic>
                <p:nvPicPr>
                  <p:cNvPr id="72" name="Imagen 71"/>
                  <p:cNvPicPr>
                    <a:picLocks noChangeAspect="1"/>
                  </p:cNvPicPr>
                  <p:nvPr/>
                </p:nvPicPr>
                <p:blipFill rotWithShape="1">
                  <a:blip r:embed="rId3">
                    <a:clrChange>
                      <a:clrFrom>
                        <a:srgbClr val="D2D3CD"/>
                      </a:clrFrom>
                      <a:clrTo>
                        <a:srgbClr val="D2D3CD">
                          <a:alpha val="0"/>
                        </a:srgbClr>
                      </a:clrTo>
                    </a:clrChange>
                    <a:extLst>
                      <a:ext uri="{28A0092B-C50C-407E-A947-70E740481C1C}">
                        <a14:useLocalDpi xmlns:a14="http://schemas.microsoft.com/office/drawing/2010/main" val="0"/>
                      </a:ext>
                    </a:extLst>
                  </a:blip>
                  <a:srcRect l="87444" t="59756" b="8901"/>
                  <a:stretch/>
                </p:blipFill>
                <p:spPr>
                  <a:xfrm rot="949847">
                    <a:off x="5946943" y="2927054"/>
                    <a:ext cx="398668" cy="533400"/>
                  </a:xfrm>
                  <a:prstGeom prst="rect">
                    <a:avLst/>
                  </a:prstGeom>
                </p:spPr>
              </p:pic>
            </p:grpSp>
            <mc:AlternateContent xmlns:mc="http://schemas.openxmlformats.org/markup-compatibility/2006" xmlns:a14="http://schemas.microsoft.com/office/drawing/2010/main">
              <mc:Choice Requires="a14">
                <p:sp>
                  <p:nvSpPr>
                    <p:cNvPr id="70" name="CuadroTexto 69"/>
                    <p:cNvSpPr txBox="1"/>
                    <p:nvPr/>
                  </p:nvSpPr>
                  <p:spPr>
                    <a:xfrm>
                      <a:off x="4487599" y="2490739"/>
                      <a:ext cx="1593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𝛼</m:t>
                            </m:r>
                          </m:oMath>
                        </m:oMathPara>
                      </a14:m>
                      <a:endParaRPr lang="es-ES" sz="1400" dirty="0"/>
                    </a:p>
                  </p:txBody>
                </p:sp>
              </mc:Choice>
              <mc:Fallback xmlns="">
                <p:sp>
                  <p:nvSpPr>
                    <p:cNvPr id="70" name="CuadroTexto 69"/>
                    <p:cNvSpPr txBox="1">
                      <a:spLocks noRot="1" noChangeAspect="1" noMove="1" noResize="1" noEditPoints="1" noAdjustHandles="1" noChangeArrowheads="1" noChangeShapeType="1" noTextEdit="1"/>
                    </p:cNvSpPr>
                    <p:nvPr/>
                  </p:nvSpPr>
                  <p:spPr>
                    <a:xfrm>
                      <a:off x="4487599" y="2490739"/>
                      <a:ext cx="159339" cy="215444"/>
                    </a:xfrm>
                    <a:prstGeom prst="rect">
                      <a:avLst/>
                    </a:prstGeom>
                    <a:blipFill>
                      <a:blip r:embed="rId4"/>
                      <a:stretch>
                        <a:fillRect l="-15385" r="-7692"/>
                      </a:stretch>
                    </a:blipFill>
                  </p:spPr>
                  <p:txBody>
                    <a:bodyPr/>
                    <a:lstStyle/>
                    <a:p>
                      <a:r>
                        <a:rPr lang="es-ES">
                          <a:noFill/>
                        </a:rPr>
                        <a:t> </a:t>
                      </a:r>
                    </a:p>
                  </p:txBody>
                </p:sp>
              </mc:Fallback>
            </mc:AlternateContent>
          </p:grpSp>
          <p:cxnSp>
            <p:nvCxnSpPr>
              <p:cNvPr id="68" name="Conector recto 67"/>
              <p:cNvCxnSpPr/>
              <p:nvPr/>
            </p:nvCxnSpPr>
            <p:spPr>
              <a:xfrm>
                <a:off x="1659891" y="2746298"/>
                <a:ext cx="0" cy="43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01" name="66 CuadroTexto"/>
            <p:cNvSpPr txBox="1"/>
            <p:nvPr/>
          </p:nvSpPr>
          <p:spPr>
            <a:xfrm>
              <a:off x="5806444" y="2961857"/>
              <a:ext cx="615610" cy="307777"/>
            </a:xfrm>
            <a:prstGeom prst="rect">
              <a:avLst/>
            </a:prstGeom>
            <a:noFill/>
          </p:spPr>
          <p:txBody>
            <a:bodyPr wrap="square" rtlCol="0">
              <a:spAutoFit/>
            </a:bodyPr>
            <a:lstStyle/>
            <a:p>
              <a:r>
                <a:rPr lang="es-ES_tradnl" sz="1400" dirty="0" smtClean="0"/>
                <a:t>s = f</a:t>
              </a:r>
              <a:endParaRPr lang="es-ES" sz="1400" dirty="0"/>
            </a:p>
          </p:txBody>
        </p:sp>
        <p:cxnSp>
          <p:nvCxnSpPr>
            <p:cNvPr id="102" name="37 Conector recto de flecha"/>
            <p:cNvCxnSpPr/>
            <p:nvPr/>
          </p:nvCxnSpPr>
          <p:spPr bwMode="auto">
            <a:xfrm>
              <a:off x="4767825" y="3331346"/>
              <a:ext cx="1656000" cy="1588"/>
            </a:xfrm>
            <a:prstGeom prst="straightConnector1">
              <a:avLst/>
            </a:prstGeom>
            <a:solidFill>
              <a:schemeClr val="accent1"/>
            </a:solidFill>
            <a:ln w="3175" cap="flat" cmpd="sng" algn="ctr">
              <a:solidFill>
                <a:schemeClr val="tx1"/>
              </a:solidFill>
              <a:prstDash val="solid"/>
              <a:round/>
              <a:headEnd type="none" w="med" len="med"/>
              <a:tailEnd type="triangle" w="med" len="med"/>
            </a:ln>
            <a:effectLst/>
          </p:spPr>
        </p:cxnSp>
        <p:sp>
          <p:nvSpPr>
            <p:cNvPr id="103" name="66 CuadroTexto"/>
            <p:cNvSpPr txBox="1"/>
            <p:nvPr/>
          </p:nvSpPr>
          <p:spPr>
            <a:xfrm>
              <a:off x="5260644" y="3282435"/>
              <a:ext cx="783514" cy="307777"/>
            </a:xfrm>
            <a:prstGeom prst="rect">
              <a:avLst/>
            </a:prstGeom>
            <a:noFill/>
          </p:spPr>
          <p:txBody>
            <a:bodyPr wrap="square" rtlCol="0">
              <a:spAutoFit/>
            </a:bodyPr>
            <a:lstStyle/>
            <a:p>
              <a:r>
                <a:rPr lang="es-ES_tradnl" sz="1400" dirty="0"/>
                <a:t>s</a:t>
              </a:r>
              <a:r>
                <a:rPr lang="es-ES_tradnl" sz="1400" dirty="0" smtClean="0"/>
                <a:t>’ = -</a:t>
              </a:r>
              <a:r>
                <a:rPr lang="es-ES_tradnl" sz="1400" dirty="0" smtClean="0">
                  <a:sym typeface="Symbol" panose="05050102010706020507" pitchFamily="18" charset="2"/>
                </a:rPr>
                <a:t></a:t>
              </a:r>
              <a:endParaRPr lang="es-ES" sz="1400" dirty="0"/>
            </a:p>
          </p:txBody>
        </p:sp>
        <p:sp>
          <p:nvSpPr>
            <p:cNvPr id="104" name="64 Elipse"/>
            <p:cNvSpPr/>
            <p:nvPr/>
          </p:nvSpPr>
          <p:spPr bwMode="auto">
            <a:xfrm>
              <a:off x="5046519" y="2729164"/>
              <a:ext cx="55418" cy="540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400" i="0" u="none" strike="noStrike" cap="none" normalizeH="0" baseline="0" dirty="0" smtClean="0">
                <a:ln>
                  <a:noFill/>
                </a:ln>
                <a:solidFill>
                  <a:schemeClr val="tx1"/>
                </a:solidFill>
                <a:effectLst/>
                <a:latin typeface="Arial" charset="0"/>
              </a:endParaRPr>
            </a:p>
          </p:txBody>
        </p:sp>
        <p:sp>
          <p:nvSpPr>
            <p:cNvPr id="105" name="CuadroTexto 104"/>
            <p:cNvSpPr txBox="1"/>
            <p:nvPr/>
          </p:nvSpPr>
          <p:spPr>
            <a:xfrm>
              <a:off x="4927893" y="2711574"/>
              <a:ext cx="346570" cy="307777"/>
            </a:xfrm>
            <a:prstGeom prst="rect">
              <a:avLst/>
            </a:prstGeom>
            <a:noFill/>
          </p:spPr>
          <p:txBody>
            <a:bodyPr wrap="none" rtlCol="0">
              <a:spAutoFit/>
            </a:bodyPr>
            <a:lstStyle/>
            <a:p>
              <a:r>
                <a:rPr lang="es-ES" sz="1400" dirty="0" err="1" smtClean="0"/>
                <a:t>x</a:t>
              </a:r>
              <a:r>
                <a:rPr lang="es-ES" sz="1400" baseline="-25000" dirty="0" err="1" smtClean="0"/>
                <a:t>p</a:t>
              </a:r>
              <a:endParaRPr lang="es-ES" sz="1400" baseline="-25000" dirty="0"/>
            </a:p>
          </p:txBody>
        </p:sp>
      </p:grpSp>
      <mc:AlternateContent xmlns:mc="http://schemas.openxmlformats.org/markup-compatibility/2006" xmlns:a14="http://schemas.microsoft.com/office/drawing/2010/main">
        <mc:Choice Requires="a14">
          <p:sp>
            <p:nvSpPr>
              <p:cNvPr id="106" name="CuadroTexto 105"/>
              <p:cNvSpPr txBox="1"/>
              <p:nvPr/>
            </p:nvSpPr>
            <p:spPr>
              <a:xfrm>
                <a:off x="2035150" y="2863195"/>
                <a:ext cx="1593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𝛼</m:t>
                      </m:r>
                    </m:oMath>
                  </m:oMathPara>
                </a14:m>
                <a:endParaRPr lang="es-ES" sz="1400" dirty="0"/>
              </a:p>
            </p:txBody>
          </p:sp>
        </mc:Choice>
        <mc:Fallback xmlns="">
          <p:sp>
            <p:nvSpPr>
              <p:cNvPr id="106" name="CuadroTexto 105"/>
              <p:cNvSpPr txBox="1">
                <a:spLocks noRot="1" noChangeAspect="1" noMove="1" noResize="1" noEditPoints="1" noAdjustHandles="1" noChangeArrowheads="1" noChangeShapeType="1" noTextEdit="1"/>
              </p:cNvSpPr>
              <p:nvPr/>
            </p:nvSpPr>
            <p:spPr>
              <a:xfrm>
                <a:off x="2035150" y="2863195"/>
                <a:ext cx="159339" cy="215444"/>
              </a:xfrm>
              <a:prstGeom prst="rect">
                <a:avLst/>
              </a:prstGeom>
              <a:blipFill>
                <a:blip r:embed="rId5"/>
                <a:stretch>
                  <a:fillRect l="-15385" r="-7692"/>
                </a:stretch>
              </a:blipFill>
            </p:spPr>
            <p:txBody>
              <a:bodyPr/>
              <a:lstStyle/>
              <a:p>
                <a:r>
                  <a:rPr lang="es-ES">
                    <a:noFill/>
                  </a:rPr>
                  <a:t> </a:t>
                </a:r>
              </a:p>
            </p:txBody>
          </p:sp>
        </mc:Fallback>
      </mc:AlternateContent>
      <p:sp>
        <p:nvSpPr>
          <p:cNvPr id="108" name="Rectángulo 107"/>
          <p:cNvSpPr/>
          <p:nvPr/>
        </p:nvSpPr>
        <p:spPr>
          <a:xfrm>
            <a:off x="444500" y="1426421"/>
            <a:ext cx="8305800" cy="830997"/>
          </a:xfrm>
          <a:prstGeom prst="rect">
            <a:avLst/>
          </a:prstGeom>
        </p:spPr>
        <p:txBody>
          <a:bodyPr wrap="square">
            <a:spAutoFit/>
          </a:bodyPr>
          <a:lstStyle/>
          <a:p>
            <a:pPr algn="just"/>
            <a:r>
              <a:rPr lang="es-ES" sz="1600" dirty="0" smtClean="0"/>
              <a:t>Una </a:t>
            </a:r>
            <a:r>
              <a:rPr lang="es-ES" sz="1600" i="1" dirty="0" smtClean="0">
                <a:solidFill>
                  <a:srgbClr val="00B0F0"/>
                </a:solidFill>
              </a:rPr>
              <a:t>lupa</a:t>
            </a:r>
            <a:r>
              <a:rPr lang="es-ES" sz="1600" dirty="0" smtClean="0"/>
              <a:t> o </a:t>
            </a:r>
            <a:r>
              <a:rPr lang="es-ES" sz="1600" i="1" dirty="0" smtClean="0">
                <a:solidFill>
                  <a:srgbClr val="00B0F0"/>
                </a:solidFill>
              </a:rPr>
              <a:t>microscopio simple </a:t>
            </a:r>
            <a:r>
              <a:rPr lang="es-ES" sz="1600" dirty="0" smtClean="0"/>
              <a:t>está constituida por una lente convergente de pequeña distancia focal, destinada a permitir la visión de objetos pequeños con un ángulo visual mayor.</a:t>
            </a:r>
            <a:endParaRPr lang="es-ES" sz="1600" dirty="0"/>
          </a:p>
        </p:txBody>
      </p:sp>
      <p:sp>
        <p:nvSpPr>
          <p:cNvPr id="109" name="CuadroTexto 108"/>
          <p:cNvSpPr txBox="1"/>
          <p:nvPr/>
        </p:nvSpPr>
        <p:spPr>
          <a:xfrm>
            <a:off x="7059541" y="4095783"/>
            <a:ext cx="1824904" cy="646331"/>
          </a:xfrm>
          <a:prstGeom prst="rect">
            <a:avLst/>
          </a:prstGeom>
          <a:noFill/>
        </p:spPr>
        <p:txBody>
          <a:bodyPr wrap="square" rtlCol="0">
            <a:spAutoFit/>
          </a:bodyPr>
          <a:lstStyle/>
          <a:p>
            <a:r>
              <a:rPr lang="es-ES" sz="1200" dirty="0" smtClean="0"/>
              <a:t>Al formarse la imagen en el infinito, el ojo no necesita acomodación</a:t>
            </a:r>
            <a:endParaRPr lang="es-ES" sz="1200" dirty="0"/>
          </a:p>
        </p:txBody>
      </p:sp>
    </p:spTree>
    <p:extLst>
      <p:ext uri="{BB962C8B-B14F-4D97-AF65-F5344CB8AC3E}">
        <p14:creationId xmlns:p14="http://schemas.microsoft.com/office/powerpoint/2010/main" val="30884087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Instrumentos ópticos</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10.2. El microscopio</a:t>
            </a:r>
            <a:endParaRPr lang="es-ES" b="1" dirty="0">
              <a:solidFill>
                <a:srgbClr val="002060"/>
              </a:solidFill>
            </a:endParaRPr>
          </a:p>
        </p:txBody>
      </p:sp>
      <p:sp>
        <p:nvSpPr>
          <p:cNvPr id="2" name="Rectángulo 1"/>
          <p:cNvSpPr/>
          <p:nvPr/>
        </p:nvSpPr>
        <p:spPr>
          <a:xfrm>
            <a:off x="355600" y="1430707"/>
            <a:ext cx="8394700" cy="830997"/>
          </a:xfrm>
          <a:prstGeom prst="rect">
            <a:avLst/>
          </a:prstGeom>
        </p:spPr>
        <p:txBody>
          <a:bodyPr wrap="square">
            <a:spAutoFit/>
          </a:bodyPr>
          <a:lstStyle/>
          <a:p>
            <a:pPr algn="just"/>
            <a:r>
              <a:rPr lang="es-ES" sz="1600" dirty="0"/>
              <a:t>En esencia el microscopio consiste en dos lentes convergentes. La lente más próxima al objeto se denomina </a:t>
            </a:r>
            <a:r>
              <a:rPr lang="es-ES" sz="1600" b="1" dirty="0"/>
              <a:t>objetivo</a:t>
            </a:r>
            <a:r>
              <a:rPr lang="es-ES" sz="1600" dirty="0"/>
              <a:t>. La lente más próxima al ojo se denomina </a:t>
            </a:r>
            <a:r>
              <a:rPr lang="es-ES" sz="1600" b="1" dirty="0"/>
              <a:t>ocular</a:t>
            </a:r>
            <a:r>
              <a:rPr lang="es-ES" sz="1600" dirty="0"/>
              <a:t>. Observa la siguiente figura.</a:t>
            </a:r>
          </a:p>
        </p:txBody>
      </p:sp>
      <p:pic>
        <p:nvPicPr>
          <p:cNvPr id="3" name="Imagen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33" t="3365" r="1727" b="3846"/>
          <a:stretch/>
        </p:blipFill>
        <p:spPr>
          <a:xfrm>
            <a:off x="291764" y="2254346"/>
            <a:ext cx="6184900" cy="4258303"/>
          </a:xfrm>
          <a:prstGeom prst="rect">
            <a:avLst/>
          </a:prstGeom>
        </p:spPr>
      </p:pic>
      <p:sp>
        <p:nvSpPr>
          <p:cNvPr id="5" name="Rectángulo 4"/>
          <p:cNvSpPr/>
          <p:nvPr/>
        </p:nvSpPr>
        <p:spPr>
          <a:xfrm>
            <a:off x="6476664" y="2244721"/>
            <a:ext cx="2184400" cy="1077218"/>
          </a:xfrm>
          <a:prstGeom prst="rect">
            <a:avLst/>
          </a:prstGeom>
        </p:spPr>
        <p:txBody>
          <a:bodyPr wrap="square">
            <a:spAutoFit/>
          </a:bodyPr>
          <a:lstStyle/>
          <a:p>
            <a:pPr algn="just"/>
            <a:r>
              <a:rPr lang="es-ES" sz="1600" dirty="0"/>
              <a:t>La imagen final es </a:t>
            </a:r>
            <a:r>
              <a:rPr lang="es-ES" sz="1600" i="1" dirty="0">
                <a:solidFill>
                  <a:srgbClr val="00B0F0"/>
                </a:solidFill>
              </a:rPr>
              <a:t>invertida, virtual y de mayor tamaño </a:t>
            </a:r>
            <a:r>
              <a:rPr lang="es-ES" sz="1600" dirty="0"/>
              <a:t>que el objeto original.</a:t>
            </a:r>
          </a:p>
        </p:txBody>
      </p:sp>
      <p:sp>
        <p:nvSpPr>
          <p:cNvPr id="6" name="CuadroTexto 5"/>
          <p:cNvSpPr txBox="1"/>
          <p:nvPr/>
        </p:nvSpPr>
        <p:spPr>
          <a:xfrm>
            <a:off x="6476664" y="3665986"/>
            <a:ext cx="1723549" cy="338554"/>
          </a:xfrm>
          <a:prstGeom prst="rect">
            <a:avLst/>
          </a:prstGeom>
          <a:noFill/>
        </p:spPr>
        <p:txBody>
          <a:bodyPr wrap="none" rtlCol="0">
            <a:spAutoFit/>
          </a:bodyPr>
          <a:lstStyle/>
          <a:p>
            <a:r>
              <a:rPr lang="es-ES" sz="1600" dirty="0" smtClean="0"/>
              <a:t>El </a:t>
            </a:r>
            <a:r>
              <a:rPr lang="es-ES" sz="1600" dirty="0" smtClean="0">
                <a:solidFill>
                  <a:srgbClr val="00B0F0"/>
                </a:solidFill>
              </a:rPr>
              <a:t>aumento total</a:t>
            </a:r>
            <a:r>
              <a:rPr lang="es-ES" sz="1600" dirty="0" smtClean="0"/>
              <a:t>:</a:t>
            </a:r>
            <a:endParaRPr lang="es-ES" sz="1600" dirty="0"/>
          </a:p>
        </p:txBody>
      </p:sp>
      <mc:AlternateContent xmlns:mc="http://schemas.openxmlformats.org/markup-compatibility/2006" xmlns:a14="http://schemas.microsoft.com/office/drawing/2010/main">
        <mc:Choice Requires="a14">
          <p:sp>
            <p:nvSpPr>
              <p:cNvPr id="7" name="CuadroTexto 6"/>
              <p:cNvSpPr txBox="1"/>
              <p:nvPr/>
            </p:nvSpPr>
            <p:spPr>
              <a:xfrm>
                <a:off x="6578264" y="4128559"/>
                <a:ext cx="2022413" cy="2950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𝐴</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𝐴</m:t>
                          </m:r>
                        </m:e>
                        <m: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𝐿</m:t>
                              </m:r>
                            </m:e>
                            <m:sub>
                              <m:r>
                                <a:rPr lang="es-ES" sz="1600" b="0" i="1" smtClean="0">
                                  <a:latin typeface="Cambria Math" panose="02040503050406030204" pitchFamily="18" charset="0"/>
                                </a:rPr>
                                <m:t>𝑜𝑏𝑗𝑒𝑡𝑖𝑣𝑜</m:t>
                              </m:r>
                            </m:sub>
                          </m:sSub>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𝐴</m:t>
                          </m:r>
                        </m:e>
                        <m: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𝐿</m:t>
                              </m:r>
                            </m:e>
                            <m:sub>
                              <m:r>
                                <a:rPr lang="es-ES" sz="1600" b="0" i="1" smtClean="0">
                                  <a:latin typeface="Cambria Math" panose="02040503050406030204" pitchFamily="18" charset="0"/>
                                </a:rPr>
                                <m:t>𝑜𝑐𝑢𝑙𝑎𝑟</m:t>
                              </m:r>
                            </m:sub>
                          </m:sSub>
                        </m:sub>
                      </m:sSub>
                    </m:oMath>
                  </m:oMathPara>
                </a14:m>
                <a:endParaRPr lang="es-ES" sz="16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578264" y="4128559"/>
                <a:ext cx="2022413" cy="295081"/>
              </a:xfrm>
              <a:prstGeom prst="rect">
                <a:avLst/>
              </a:prstGeom>
              <a:blipFill>
                <a:blip r:embed="rId3"/>
                <a:stretch>
                  <a:fillRect l="-1506" b="-183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578264" y="4547659"/>
                <a:ext cx="2273636" cy="571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𝐴</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num>
                        <m:den>
                          <m:sSub>
                            <m:sSubPr>
                              <m:ctrlPr>
                                <a:rPr lang="es-ES" sz="1600" b="0" i="1" smtClean="0">
                                  <a:latin typeface="Cambria Math" panose="02040503050406030204" pitchFamily="18" charset="0"/>
                                </a:rPr>
                              </m:ctrlPr>
                            </m:sSubPr>
                            <m:e>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𝑓</m:t>
                                  </m:r>
                                </m:e>
                                <m:sup>
                                  <m:r>
                                    <a:rPr lang="es-ES" sz="1600" b="0" i="1" smtClean="0">
                                      <a:latin typeface="Cambria Math" panose="02040503050406030204" pitchFamily="18" charset="0"/>
                                    </a:rPr>
                                    <m:t>′</m:t>
                                  </m:r>
                                </m:sup>
                              </m:sSup>
                            </m:e>
                            <m:sub>
                              <m:r>
                                <a:rPr lang="es-ES" sz="1600" b="0" i="1" smtClean="0">
                                  <a:latin typeface="Cambria Math" panose="02040503050406030204" pitchFamily="18" charset="0"/>
                                </a:rPr>
                                <m:t>𝑜𝑏𝑗𝑒𝑡𝑖𝑣𝑜</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𝑃</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𝑓</m:t>
                              </m:r>
                              <m:r>
                                <a:rPr lang="es-ES" sz="1600" b="0" i="1" smtClean="0">
                                  <a:latin typeface="Cambria Math" panose="02040503050406030204" pitchFamily="18" charset="0"/>
                                </a:rPr>
                                <m:t>′</m:t>
                              </m:r>
                            </m:e>
                            <m:sub>
                              <m:r>
                                <a:rPr lang="es-ES" sz="1600" b="0" i="1" smtClean="0">
                                  <a:latin typeface="Cambria Math" panose="02040503050406030204" pitchFamily="18" charset="0"/>
                                </a:rPr>
                                <m:t>𝑜𝑐𝑢𝑙𝑎𝑟</m:t>
                              </m:r>
                            </m:sub>
                          </m:sSub>
                        </m:den>
                      </m:f>
                    </m:oMath>
                  </m:oMathPara>
                </a14:m>
                <a:endParaRPr lang="es-ES" sz="16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578264" y="4547659"/>
                <a:ext cx="2273636" cy="571888"/>
              </a:xfrm>
              <a:prstGeom prst="rect">
                <a:avLst/>
              </a:prstGeom>
              <a:blipFill>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8792064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Instrumentos ópticos</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10.3. El telescopio</a:t>
            </a:r>
            <a:endParaRPr lang="es-ES" b="1" dirty="0">
              <a:solidFill>
                <a:srgbClr val="002060"/>
              </a:solidFill>
            </a:endParaRPr>
          </a:p>
        </p:txBody>
      </p:sp>
      <p:sp>
        <p:nvSpPr>
          <p:cNvPr id="2" name="Rectángulo 1"/>
          <p:cNvSpPr/>
          <p:nvPr/>
        </p:nvSpPr>
        <p:spPr>
          <a:xfrm>
            <a:off x="355600" y="1430707"/>
            <a:ext cx="8394700" cy="1077218"/>
          </a:xfrm>
          <a:prstGeom prst="rect">
            <a:avLst/>
          </a:prstGeom>
        </p:spPr>
        <p:txBody>
          <a:bodyPr wrap="square">
            <a:spAutoFit/>
          </a:bodyPr>
          <a:lstStyle/>
          <a:p>
            <a:pPr algn="just"/>
            <a:r>
              <a:rPr lang="es-ES" sz="1600" dirty="0" smtClean="0"/>
              <a:t>Una </a:t>
            </a:r>
            <a:r>
              <a:rPr lang="es-ES" sz="1600" dirty="0"/>
              <a:t>primera lente, denominada </a:t>
            </a:r>
            <a:r>
              <a:rPr lang="es-ES" sz="1600" b="1" dirty="0"/>
              <a:t>objetivo</a:t>
            </a:r>
            <a:r>
              <a:rPr lang="es-ES" sz="1600" dirty="0"/>
              <a:t>, hace converger los rayos del objeto distante en un punto más cercano. Los rayos que llegan al objetivo son paralelos (objeto lejano) y por tanto convergen en una distancia igual a su distancia focal. </a:t>
            </a:r>
            <a:r>
              <a:rPr lang="es-ES" sz="1600" dirty="0" smtClean="0"/>
              <a:t>Mediante </a:t>
            </a:r>
            <a:r>
              <a:rPr lang="es-ES" sz="1600" dirty="0"/>
              <a:t>una segunda refracción en otra lente, denominada </a:t>
            </a:r>
            <a:r>
              <a:rPr lang="es-ES" sz="1600" b="1" dirty="0"/>
              <a:t>ocular</a:t>
            </a:r>
            <a:r>
              <a:rPr lang="es-ES" sz="1600" dirty="0"/>
              <a:t>, se produce la imagen final. </a:t>
            </a:r>
          </a:p>
        </p:txBody>
      </p:sp>
      <p:sp>
        <p:nvSpPr>
          <p:cNvPr id="5" name="Rectángulo 4"/>
          <p:cNvSpPr/>
          <p:nvPr/>
        </p:nvSpPr>
        <p:spPr>
          <a:xfrm>
            <a:off x="6515100" y="4263894"/>
            <a:ext cx="1930400" cy="1077218"/>
          </a:xfrm>
          <a:prstGeom prst="rect">
            <a:avLst/>
          </a:prstGeom>
        </p:spPr>
        <p:txBody>
          <a:bodyPr wrap="square">
            <a:spAutoFit/>
          </a:bodyPr>
          <a:lstStyle/>
          <a:p>
            <a:pPr algn="just"/>
            <a:r>
              <a:rPr lang="es-ES" sz="1600" dirty="0"/>
              <a:t>La imagen final una </a:t>
            </a:r>
            <a:r>
              <a:rPr lang="es-ES" sz="1600" i="1" dirty="0">
                <a:solidFill>
                  <a:srgbClr val="00B0F0"/>
                </a:solidFill>
              </a:rPr>
              <a:t>imagen virtual y aumentada</a:t>
            </a:r>
            <a:r>
              <a:rPr lang="es-ES" sz="1600" i="1" dirty="0" smtClean="0">
                <a:solidFill>
                  <a:srgbClr val="00B0F0"/>
                </a:solidFill>
              </a:rPr>
              <a:t>, pero derecha.</a:t>
            </a:r>
            <a:endParaRPr lang="es-ES" sz="1600" i="1" dirty="0">
              <a:solidFill>
                <a:srgbClr val="00B0F0"/>
              </a:solidFill>
            </a:endParaRPr>
          </a:p>
        </p:txBody>
      </p:sp>
      <p:sp>
        <p:nvSpPr>
          <p:cNvPr id="6" name="CuadroTexto 5"/>
          <p:cNvSpPr txBox="1"/>
          <p:nvPr/>
        </p:nvSpPr>
        <p:spPr>
          <a:xfrm>
            <a:off x="6479064" y="2750958"/>
            <a:ext cx="2002471" cy="338554"/>
          </a:xfrm>
          <a:prstGeom prst="rect">
            <a:avLst/>
          </a:prstGeom>
          <a:noFill/>
        </p:spPr>
        <p:txBody>
          <a:bodyPr wrap="none" rtlCol="0">
            <a:spAutoFit/>
          </a:bodyPr>
          <a:lstStyle/>
          <a:p>
            <a:r>
              <a:rPr lang="es-ES" sz="1600" dirty="0" smtClean="0"/>
              <a:t>El </a:t>
            </a:r>
            <a:r>
              <a:rPr lang="es-ES" sz="1600" i="1" dirty="0" smtClean="0">
                <a:solidFill>
                  <a:srgbClr val="00B0F0"/>
                </a:solidFill>
              </a:rPr>
              <a:t>aumento angular</a:t>
            </a:r>
            <a:r>
              <a:rPr lang="es-ES" sz="1600" dirty="0" smtClean="0"/>
              <a:t>:</a:t>
            </a:r>
            <a:endParaRPr lang="es-ES" sz="1600" dirty="0"/>
          </a:p>
        </p:txBody>
      </p:sp>
      <mc:AlternateContent xmlns:mc="http://schemas.openxmlformats.org/markup-compatibility/2006" xmlns:a14="http://schemas.microsoft.com/office/drawing/2010/main">
        <mc:Choice Requires="a14">
          <p:sp>
            <p:nvSpPr>
              <p:cNvPr id="9" name="CuadroTexto 8"/>
              <p:cNvSpPr txBox="1"/>
              <p:nvPr/>
            </p:nvSpPr>
            <p:spPr>
              <a:xfrm>
                <a:off x="6515100" y="3208526"/>
                <a:ext cx="2024016" cy="529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𝐴</m:t>
                          </m:r>
                        </m:e>
                        <m:sub>
                          <m:r>
                            <a:rPr lang="es-ES" sz="1600" b="0" i="1" smtClean="0">
                              <a:latin typeface="Cambria Math" panose="02040503050406030204" pitchFamily="18" charset="0"/>
                            </a:rPr>
                            <m:t>𝑎</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𝛼</m:t>
                              </m:r>
                            </m:e>
                            <m:sub>
                              <m:r>
                                <a:rPr lang="es-ES" sz="1600" b="0" i="1" smtClean="0">
                                  <a:latin typeface="Cambria Math" panose="02040503050406030204" pitchFamily="18" charset="0"/>
                                </a:rPr>
                                <m:t>𝑓</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𝛼</m:t>
                              </m:r>
                            </m:e>
                            <m:sub>
                              <m:r>
                                <a:rPr lang="es-ES" sz="1600" b="0" i="1" smtClean="0">
                                  <a:latin typeface="Cambria Math" panose="02040503050406030204" pitchFamily="18" charset="0"/>
                                </a:rPr>
                                <m:t>𝑖</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𝑓</m:t>
                              </m:r>
                              <m:r>
                                <a:rPr lang="es-ES" sz="1600" b="0" i="1" smtClean="0">
                                  <a:latin typeface="Cambria Math" panose="02040503050406030204" pitchFamily="18" charset="0"/>
                                </a:rPr>
                                <m:t>′</m:t>
                              </m:r>
                            </m:e>
                            <m:sub>
                              <m:r>
                                <a:rPr lang="es-ES" sz="1600" b="0" i="1" smtClean="0">
                                  <a:latin typeface="Cambria Math" panose="02040503050406030204" pitchFamily="18" charset="0"/>
                                </a:rPr>
                                <m:t>𝑜𝑏𝑗𝑒𝑡𝑖𝑣𝑜</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𝑓</m:t>
                              </m:r>
                              <m:r>
                                <a:rPr lang="es-ES" sz="1600" b="0" i="1" smtClean="0">
                                  <a:latin typeface="Cambria Math" panose="02040503050406030204" pitchFamily="18" charset="0"/>
                                </a:rPr>
                                <m:t>′</m:t>
                              </m:r>
                            </m:e>
                            <m:sub>
                              <m:r>
                                <a:rPr lang="es-ES" sz="1600" b="0" i="1" smtClean="0">
                                  <a:latin typeface="Cambria Math" panose="02040503050406030204" pitchFamily="18" charset="0"/>
                                </a:rPr>
                                <m:t>𝑜𝑐𝑢𝑙𝑎𝑟</m:t>
                              </m:r>
                            </m:sub>
                          </m:sSub>
                        </m:den>
                      </m:f>
                    </m:oMath>
                  </m:oMathPara>
                </a14:m>
                <a:endParaRPr lang="es-ES" sz="16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515100" y="3208526"/>
                <a:ext cx="2024016" cy="529953"/>
              </a:xfrm>
              <a:prstGeom prst="rect">
                <a:avLst/>
              </a:prstGeom>
              <a:blipFill>
                <a:blip r:embed="rId2"/>
                <a:stretch>
                  <a:fillRect/>
                </a:stretch>
              </a:blipFill>
            </p:spPr>
            <p:txBody>
              <a:bodyPr/>
              <a:lstStyle/>
              <a:p>
                <a:r>
                  <a:rPr lang="es-ES">
                    <a:noFill/>
                  </a:rPr>
                  <a:t> </a:t>
                </a:r>
              </a:p>
            </p:txBody>
          </p:sp>
        </mc:Fallback>
      </mc:AlternateContent>
      <p:pic>
        <p:nvPicPr>
          <p:cNvPr id="8" name="Imagen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30" r="5116"/>
          <a:stretch/>
        </p:blipFill>
        <p:spPr>
          <a:xfrm>
            <a:off x="319564" y="2631944"/>
            <a:ext cx="6159500" cy="3263900"/>
          </a:xfrm>
          <a:prstGeom prst="rect">
            <a:avLst/>
          </a:prstGeom>
        </p:spPr>
      </p:pic>
    </p:spTree>
    <p:extLst>
      <p:ext uri="{BB962C8B-B14F-4D97-AF65-F5344CB8AC3E}">
        <p14:creationId xmlns:p14="http://schemas.microsoft.com/office/powerpoint/2010/main" val="16440128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Instrumentos ópticos</a:t>
            </a:r>
            <a:endParaRPr lang="es-ES" sz="1600" b="1" dirty="0">
              <a:solidFill>
                <a:schemeClr val="bg1"/>
              </a:solidFill>
            </a:endParaRPr>
          </a:p>
        </p:txBody>
      </p:sp>
      <p:sp>
        <p:nvSpPr>
          <p:cNvPr id="4" name="CuadroTexto 3"/>
          <p:cNvSpPr txBox="1"/>
          <p:nvPr/>
        </p:nvSpPr>
        <p:spPr>
          <a:xfrm>
            <a:off x="355600" y="1061375"/>
            <a:ext cx="8394700" cy="369332"/>
          </a:xfrm>
          <a:prstGeom prst="rect">
            <a:avLst/>
          </a:prstGeom>
          <a:noFill/>
        </p:spPr>
        <p:txBody>
          <a:bodyPr wrap="square" rtlCol="0">
            <a:spAutoFit/>
          </a:bodyPr>
          <a:lstStyle/>
          <a:p>
            <a:r>
              <a:rPr lang="es-ES" b="1" dirty="0" smtClean="0">
                <a:solidFill>
                  <a:srgbClr val="002060"/>
                </a:solidFill>
              </a:rPr>
              <a:t>10.4. La cámara fotográfica</a:t>
            </a:r>
            <a:endParaRPr lang="es-ES" b="1" dirty="0">
              <a:solidFill>
                <a:srgbClr val="002060"/>
              </a:solidFill>
            </a:endParaRPr>
          </a:p>
        </p:txBody>
      </p:sp>
      <p:sp>
        <p:nvSpPr>
          <p:cNvPr id="2" name="Rectángulo 1"/>
          <p:cNvSpPr/>
          <p:nvPr/>
        </p:nvSpPr>
        <p:spPr>
          <a:xfrm>
            <a:off x="355600" y="1430707"/>
            <a:ext cx="8500716" cy="1077218"/>
          </a:xfrm>
          <a:prstGeom prst="rect">
            <a:avLst/>
          </a:prstGeom>
        </p:spPr>
        <p:txBody>
          <a:bodyPr wrap="square">
            <a:spAutoFit/>
          </a:bodyPr>
          <a:lstStyle/>
          <a:p>
            <a:pPr algn="just"/>
            <a:r>
              <a:rPr lang="es-ES" sz="1600" dirty="0" smtClean="0"/>
              <a:t>Es </a:t>
            </a:r>
            <a:r>
              <a:rPr lang="es-ES" sz="1600" dirty="0"/>
              <a:t>una caja oscura en el interior de la cual se sitúa una lente denominada </a:t>
            </a:r>
            <a:r>
              <a:rPr lang="es-ES" sz="1600" b="1" dirty="0"/>
              <a:t>objetivo</a:t>
            </a:r>
            <a:r>
              <a:rPr lang="es-ES" sz="1600" dirty="0"/>
              <a:t> cuya función es proyectar sobre una película o sobre un sensor fotosensible los rayos del objeto u objetos que deseamos captar. Dado que la imagen debe ser real </a:t>
            </a:r>
            <a:r>
              <a:rPr lang="es-ES" sz="1600" dirty="0" smtClean="0"/>
              <a:t>(y </a:t>
            </a:r>
            <a:r>
              <a:rPr lang="es-ES" sz="1600" dirty="0"/>
              <a:t>no virtual, para que se proyecte sobre el elemento fotosensible), la lente debe ser convergente</a:t>
            </a:r>
          </a:p>
        </p:txBody>
      </p:sp>
      <p:pic>
        <p:nvPicPr>
          <p:cNvPr id="10" name="Imagen 9"/>
          <p:cNvPicPr>
            <a:picLocks noChangeAspect="1"/>
          </p:cNvPicPr>
          <p:nvPr/>
        </p:nvPicPr>
        <p:blipFill rotWithShape="1">
          <a:blip r:embed="rId2">
            <a:clrChange>
              <a:clrFrom>
                <a:srgbClr val="F3FBFD"/>
              </a:clrFrom>
              <a:clrTo>
                <a:srgbClr val="F3FBFD">
                  <a:alpha val="0"/>
                </a:srgbClr>
              </a:clrTo>
            </a:clrChange>
            <a:extLst>
              <a:ext uri="{28A0092B-C50C-407E-A947-70E740481C1C}">
                <a14:useLocalDpi xmlns:a14="http://schemas.microsoft.com/office/drawing/2010/main" val="0"/>
              </a:ext>
            </a:extLst>
          </a:blip>
          <a:srcRect l="12667" r="4500"/>
          <a:stretch/>
        </p:blipFill>
        <p:spPr>
          <a:xfrm>
            <a:off x="461576" y="2750958"/>
            <a:ext cx="5287656" cy="3596032"/>
          </a:xfrm>
          <a:prstGeom prst="rect">
            <a:avLst/>
          </a:prstGeom>
        </p:spPr>
      </p:pic>
      <p:sp>
        <p:nvSpPr>
          <p:cNvPr id="14" name="Paralelogramo 13"/>
          <p:cNvSpPr/>
          <p:nvPr/>
        </p:nvSpPr>
        <p:spPr>
          <a:xfrm rot="1842975" flipH="1">
            <a:off x="3990816" y="4999202"/>
            <a:ext cx="625385" cy="598029"/>
          </a:xfrm>
          <a:prstGeom prst="parallelogram">
            <a:avLst>
              <a:gd name="adj" fmla="val 58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333" t="51183" r="73833" b="6509"/>
          <a:stretch/>
        </p:blipFill>
        <p:spPr>
          <a:xfrm flipV="1">
            <a:off x="4154283" y="4962288"/>
            <a:ext cx="252617" cy="712471"/>
          </a:xfrm>
          <a:prstGeom prst="rect">
            <a:avLst/>
          </a:prstGeom>
        </p:spPr>
      </p:pic>
      <p:sp>
        <p:nvSpPr>
          <p:cNvPr id="15" name="Rectángulo 14"/>
          <p:cNvSpPr/>
          <p:nvPr/>
        </p:nvSpPr>
        <p:spPr>
          <a:xfrm>
            <a:off x="5884516" y="2694698"/>
            <a:ext cx="2971800" cy="2554545"/>
          </a:xfrm>
          <a:prstGeom prst="rect">
            <a:avLst/>
          </a:prstGeom>
        </p:spPr>
        <p:txBody>
          <a:bodyPr wrap="square">
            <a:spAutoFit/>
          </a:bodyPr>
          <a:lstStyle/>
          <a:p>
            <a:pPr algn="just"/>
            <a:r>
              <a:rPr lang="es-ES" sz="1600" dirty="0"/>
              <a:t>El funcionamiento de una cámara es muy parecido al del ojo humano. El elemento de enfoque es el objetivo y hace las veces de </a:t>
            </a:r>
            <a:r>
              <a:rPr lang="es-ES" sz="1600" i="1" dirty="0" smtClean="0">
                <a:solidFill>
                  <a:srgbClr val="00B0F0"/>
                </a:solidFill>
              </a:rPr>
              <a:t>cornea/cristalino</a:t>
            </a:r>
            <a:r>
              <a:rPr lang="es-ES" sz="1600" dirty="0" smtClean="0"/>
              <a:t>, </a:t>
            </a:r>
            <a:r>
              <a:rPr lang="es-ES" sz="1600" dirty="0"/>
              <a:t>proyectando una </a:t>
            </a:r>
            <a:r>
              <a:rPr lang="es-ES" sz="1600" i="1" dirty="0">
                <a:solidFill>
                  <a:srgbClr val="00B0F0"/>
                </a:solidFill>
              </a:rPr>
              <a:t>imagen real e invertida </a:t>
            </a:r>
            <a:r>
              <a:rPr lang="es-ES" sz="1600" dirty="0"/>
              <a:t>del objeto en cuestión sobre algún material fotosensible, que hace las veces de retina.</a:t>
            </a:r>
          </a:p>
        </p:txBody>
      </p:sp>
    </p:spTree>
    <p:extLst>
      <p:ext uri="{BB962C8B-B14F-4D97-AF65-F5344CB8AC3E}">
        <p14:creationId xmlns:p14="http://schemas.microsoft.com/office/powerpoint/2010/main" val="32298998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67300" y="2552700"/>
            <a:ext cx="3708400" cy="1477328"/>
          </a:xfrm>
          <a:prstGeom prst="rect">
            <a:avLst/>
          </a:prstGeom>
          <a:noFill/>
        </p:spPr>
        <p:txBody>
          <a:bodyPr wrap="square" rtlCol="0">
            <a:spAutoFit/>
          </a:bodyPr>
          <a:lstStyle/>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Rafael Artacho Cañadas</a:t>
            </a:r>
          </a:p>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a:t>
            </a:r>
            <a:endParaRPr lang="es-ES" dirty="0">
              <a:latin typeface="FontAwesome"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Nunito Sans" panose="00000500000000000000" pitchFamily="2" charset="0"/>
                <a:ea typeface="Segoe UI Emoji" panose="020B0502040204020203" pitchFamily="34" charset="0"/>
                <a:cs typeface="Segoe UI" panose="020B0502040204020203" pitchFamily="34" charset="0"/>
              </a:rPr>
              <a:t> 	</a:t>
            </a:r>
            <a:r>
              <a:rPr lang="es-ES" dirty="0" smtClean="0">
                <a:latin typeface="Nunito Sans" panose="00000500000000000000" pitchFamily="2" charset="0"/>
                <a:ea typeface="Segoe UI Emoji" panose="020B0502040204020203" pitchFamily="34" charset="0"/>
                <a:cs typeface="Segoe UI" panose="020B0502040204020203" pitchFamily="34" charset="0"/>
              </a:rPr>
              <a:t>Granada</a:t>
            </a:r>
            <a:endParaRPr lang="es-ES" dirty="0" smtClean="0">
              <a:latin typeface="Nunito Sans" panose="00000500000000000000" pitchFamily="2" charset="0"/>
              <a:ea typeface="Segoe UI Emoji" panose="020B0502040204020203" pitchFamily="34" charset="0"/>
              <a:cs typeface="Segoe UI" panose="020B0502040204020203" pitchFamily="34" charset="0"/>
            </a:endParaRPr>
          </a:p>
          <a:p>
            <a:pPr marL="355600" indent="-355600"/>
            <a:endParaRPr lang="es-ES" dirty="0">
              <a:latin typeface="Nunito Sans" panose="00000500000000000000"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FontAwesome" pitchFamily="2" charset="0"/>
                <a:ea typeface="Segoe UI Emoji" panose="020B0502040204020203" pitchFamily="34" charset="0"/>
                <a:cs typeface="Segoe UI" panose="020B0502040204020203" pitchFamily="34" charset="0"/>
              </a:rPr>
              <a:t>	</a:t>
            </a:r>
            <a:r>
              <a:rPr lang="es-ES" dirty="0" smtClean="0">
                <a:latin typeface="Nunito Sans" panose="00000500000000000000" pitchFamily="2" charset="0"/>
                <a:ea typeface="Segoe UI Emoji" panose="020B0502040204020203" pitchFamily="34" charset="0"/>
                <a:cs typeface="Segoe UI" panose="020B0502040204020203" pitchFamily="34" charset="0"/>
              </a:rPr>
              <a:t>artacho1955</a:t>
            </a:r>
            <a:r>
              <a:rPr lang="es-ES" dirty="0" smtClean="0">
                <a:latin typeface="Nunito Sans" panose="00000500000000000000" pitchFamily="2" charset="0"/>
                <a:ea typeface="Segoe UI Emoji" panose="020B0502040204020203" pitchFamily="34" charset="0"/>
                <a:cs typeface="Segoe UI" panose="020B0502040204020203" pitchFamily="34" charset="0"/>
              </a:rPr>
              <a:t>@gmail.com</a:t>
            </a:r>
            <a:endParaRPr lang="es-ES" dirty="0">
              <a:latin typeface="FontAwesome" pitchFamily="2" charset="0"/>
              <a:ea typeface="Segoe UI Emoji" panose="020B0502040204020203" pitchFamily="34" charset="0"/>
              <a:cs typeface="Segoe UI" panose="020B0502040204020203" pitchFamily="34" charset="0"/>
            </a:endParaRPr>
          </a:p>
        </p:txBody>
      </p:sp>
      <p:sp>
        <p:nvSpPr>
          <p:cNvPr id="3" name="CuadroTexto 2"/>
          <p:cNvSpPr txBox="1"/>
          <p:nvPr/>
        </p:nvSpPr>
        <p:spPr>
          <a:xfrm>
            <a:off x="609600" y="2692400"/>
            <a:ext cx="3352800" cy="1200329"/>
          </a:xfrm>
          <a:prstGeom prst="rect">
            <a:avLst/>
          </a:prstGeom>
          <a:noFill/>
        </p:spPr>
        <p:txBody>
          <a:bodyPr wrap="square" rtlCol="0">
            <a:spAutoFit/>
          </a:bodyPr>
          <a:lstStyle/>
          <a:p>
            <a:pPr algn="ctr"/>
            <a:r>
              <a:rPr lang="es-ES" sz="3600" b="1" dirty="0" smtClean="0">
                <a:solidFill>
                  <a:srgbClr val="0070C0"/>
                </a:solidFill>
              </a:rPr>
              <a:t>Información de Contacto</a:t>
            </a:r>
            <a:endParaRPr lang="es-ES" sz="3600" b="1" dirty="0">
              <a:solidFill>
                <a:srgbClr val="0070C0"/>
              </a:solidFill>
            </a:endParaRPr>
          </a:p>
        </p:txBody>
      </p:sp>
      <p:pic>
        <p:nvPicPr>
          <p:cNvPr id="4" name="Imagen 3" descr="File:Simpleicons Interface user-black-close-up-shape.svg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8900" y="2654300"/>
            <a:ext cx="203200" cy="203200"/>
          </a:xfrm>
          <a:prstGeom prst="rect">
            <a:avLst/>
          </a:prstGeom>
        </p:spPr>
      </p:pic>
    </p:spTree>
    <p:extLst>
      <p:ext uri="{BB962C8B-B14F-4D97-AF65-F5344CB8AC3E}">
        <p14:creationId xmlns:p14="http://schemas.microsoft.com/office/powerpoint/2010/main" val="276374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Principios de óptica geométrica</a:t>
            </a:r>
            <a:endParaRPr lang="es-ES" sz="1600" b="1" dirty="0">
              <a:solidFill>
                <a:schemeClr val="bg1"/>
              </a:solidFill>
            </a:endParaRPr>
          </a:p>
        </p:txBody>
      </p:sp>
      <p:sp>
        <p:nvSpPr>
          <p:cNvPr id="9" name="CuadroTexto 8"/>
          <p:cNvSpPr txBox="1"/>
          <p:nvPr/>
        </p:nvSpPr>
        <p:spPr>
          <a:xfrm>
            <a:off x="342900" y="1023275"/>
            <a:ext cx="8394700" cy="369332"/>
          </a:xfrm>
          <a:prstGeom prst="rect">
            <a:avLst/>
          </a:prstGeom>
          <a:noFill/>
        </p:spPr>
        <p:txBody>
          <a:bodyPr wrap="square" rtlCol="0">
            <a:spAutoFit/>
          </a:bodyPr>
          <a:lstStyle/>
          <a:p>
            <a:r>
              <a:rPr lang="es-ES" b="1" dirty="0" smtClean="0">
                <a:solidFill>
                  <a:srgbClr val="002060"/>
                </a:solidFill>
              </a:rPr>
              <a:t>1.2. Elementos</a:t>
            </a:r>
            <a:endParaRPr lang="es-ES" b="1" dirty="0">
              <a:solidFill>
                <a:srgbClr val="002060"/>
              </a:solidFill>
            </a:endParaRPr>
          </a:p>
        </p:txBody>
      </p:sp>
      <p:sp>
        <p:nvSpPr>
          <p:cNvPr id="4" name="Rectángulo 3"/>
          <p:cNvSpPr/>
          <p:nvPr/>
        </p:nvSpPr>
        <p:spPr>
          <a:xfrm>
            <a:off x="609600" y="1392607"/>
            <a:ext cx="8242300" cy="584775"/>
          </a:xfrm>
          <a:prstGeom prst="rect">
            <a:avLst/>
          </a:prstGeom>
        </p:spPr>
        <p:txBody>
          <a:bodyPr wrap="square">
            <a:spAutoFit/>
          </a:bodyPr>
          <a:lstStyle/>
          <a:p>
            <a:pPr algn="just"/>
            <a:r>
              <a:rPr lang="es-ES" sz="1600" dirty="0"/>
              <a:t>La óptica geométrica se basa en unos </a:t>
            </a:r>
            <a:r>
              <a:rPr lang="es-ES" sz="1600" b="1" dirty="0"/>
              <a:t>conceptos básicos </a:t>
            </a:r>
            <a:r>
              <a:rPr lang="es-ES" sz="1600" dirty="0"/>
              <a:t>que pasamos a detallar y que quedan recogidos en la siguiente imagen:</a:t>
            </a:r>
          </a:p>
        </p:txBody>
      </p:sp>
      <p:grpSp>
        <p:nvGrpSpPr>
          <p:cNvPr id="38" name="Grupo 37"/>
          <p:cNvGrpSpPr/>
          <p:nvPr/>
        </p:nvGrpSpPr>
        <p:grpSpPr>
          <a:xfrm>
            <a:off x="1574800" y="2250966"/>
            <a:ext cx="5580000" cy="3052127"/>
            <a:chOff x="838200" y="2414132"/>
            <a:chExt cx="5580000" cy="3052127"/>
          </a:xfrm>
        </p:grpSpPr>
        <p:cxnSp>
          <p:nvCxnSpPr>
            <p:cNvPr id="6" name="Conector recto 5"/>
            <p:cNvCxnSpPr/>
            <p:nvPr/>
          </p:nvCxnSpPr>
          <p:spPr>
            <a:xfrm>
              <a:off x="838200" y="3835400"/>
              <a:ext cx="55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o 9"/>
            <p:cNvSpPr/>
            <p:nvPr/>
          </p:nvSpPr>
          <p:spPr>
            <a:xfrm>
              <a:off x="3251200" y="2584448"/>
              <a:ext cx="2520000" cy="2520000"/>
            </a:xfrm>
            <a:prstGeom prst="arc">
              <a:avLst>
                <a:gd name="adj1" fmla="val 17214375"/>
                <a:gd name="adj2" fmla="val 4404292"/>
              </a:avLst>
            </a:prstGeom>
            <a:ln w="76200">
              <a:solidFill>
                <a:srgbClr val="66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4" name="Conector recto de flecha 13"/>
            <p:cNvCxnSpPr/>
            <p:nvPr/>
          </p:nvCxnSpPr>
          <p:spPr>
            <a:xfrm flipH="1" flipV="1">
              <a:off x="1803400" y="2933700"/>
              <a:ext cx="0" cy="9000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816100" y="2933700"/>
              <a:ext cx="3492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816100" y="2933700"/>
              <a:ext cx="3646488" cy="1685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3734700" y="381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Conector recto 23"/>
            <p:cNvCxnSpPr/>
            <p:nvPr/>
          </p:nvCxnSpPr>
          <p:spPr>
            <a:xfrm flipH="1">
              <a:off x="4424363" y="2933700"/>
              <a:ext cx="883737" cy="168592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a:off x="4622551" y="3851163"/>
              <a:ext cx="0" cy="3960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3758000" y="3857000"/>
              <a:ext cx="0" cy="14897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5739448" y="3859100"/>
              <a:ext cx="0" cy="14897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3758000" y="5207000"/>
              <a:ext cx="1980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Elipse 33"/>
            <p:cNvSpPr/>
            <p:nvPr/>
          </p:nvSpPr>
          <p:spPr>
            <a:xfrm>
              <a:off x="5673064" y="381039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Triángulo isósceles 31"/>
            <p:cNvSpPr/>
            <p:nvPr/>
          </p:nvSpPr>
          <p:spPr>
            <a:xfrm rot="5400000">
              <a:off x="3524250" y="2886075"/>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riángulo isósceles 35"/>
            <p:cNvSpPr/>
            <p:nvPr/>
          </p:nvSpPr>
          <p:spPr>
            <a:xfrm rot="7260000">
              <a:off x="2895600" y="3400425"/>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Triángulo isósceles 36"/>
            <p:cNvSpPr/>
            <p:nvPr/>
          </p:nvSpPr>
          <p:spPr>
            <a:xfrm rot="12660000">
              <a:off x="4476750" y="4381500"/>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p:cNvSpPr txBox="1"/>
            <p:nvPr/>
          </p:nvSpPr>
          <p:spPr>
            <a:xfrm>
              <a:off x="1201829" y="3286467"/>
              <a:ext cx="614271" cy="276999"/>
            </a:xfrm>
            <a:prstGeom prst="rect">
              <a:avLst/>
            </a:prstGeom>
            <a:noFill/>
          </p:spPr>
          <p:txBody>
            <a:bodyPr wrap="none" rtlCol="0">
              <a:spAutoFit/>
            </a:bodyPr>
            <a:lstStyle/>
            <a:p>
              <a:r>
                <a:rPr lang="es-ES" sz="1200" smtClean="0"/>
                <a:t>objeto</a:t>
              </a:r>
              <a:endParaRPr lang="es-ES" sz="1200"/>
            </a:p>
          </p:txBody>
        </p:sp>
        <p:sp>
          <p:nvSpPr>
            <p:cNvPr id="39" name="CuadroTexto 38"/>
            <p:cNvSpPr txBox="1"/>
            <p:nvPr/>
          </p:nvSpPr>
          <p:spPr>
            <a:xfrm>
              <a:off x="2630579" y="2652476"/>
              <a:ext cx="484428" cy="276999"/>
            </a:xfrm>
            <a:prstGeom prst="rect">
              <a:avLst/>
            </a:prstGeom>
            <a:noFill/>
          </p:spPr>
          <p:txBody>
            <a:bodyPr wrap="none" rtlCol="0">
              <a:spAutoFit/>
            </a:bodyPr>
            <a:lstStyle/>
            <a:p>
              <a:r>
                <a:rPr lang="es-ES" sz="1200" dirty="0" smtClean="0"/>
                <a:t>rayo</a:t>
              </a:r>
              <a:endParaRPr lang="es-ES" sz="1200" dirty="0"/>
            </a:p>
          </p:txBody>
        </p:sp>
        <p:sp>
          <p:nvSpPr>
            <p:cNvPr id="40" name="CuadroTexto 39"/>
            <p:cNvSpPr txBox="1"/>
            <p:nvPr/>
          </p:nvSpPr>
          <p:spPr>
            <a:xfrm rot="1573954">
              <a:off x="2453945" y="3050571"/>
              <a:ext cx="484428" cy="276999"/>
            </a:xfrm>
            <a:prstGeom prst="rect">
              <a:avLst/>
            </a:prstGeom>
            <a:noFill/>
          </p:spPr>
          <p:txBody>
            <a:bodyPr wrap="none" rtlCol="0">
              <a:spAutoFit/>
            </a:bodyPr>
            <a:lstStyle/>
            <a:p>
              <a:r>
                <a:rPr lang="es-ES" sz="1200" dirty="0" smtClean="0"/>
                <a:t>rayo</a:t>
              </a:r>
              <a:endParaRPr lang="es-ES" sz="1200" dirty="0"/>
            </a:p>
          </p:txBody>
        </p:sp>
        <p:sp>
          <p:nvSpPr>
            <p:cNvPr id="41" name="CuadroTexto 40"/>
            <p:cNvSpPr txBox="1"/>
            <p:nvPr/>
          </p:nvSpPr>
          <p:spPr>
            <a:xfrm>
              <a:off x="4992148" y="2414132"/>
              <a:ext cx="631904" cy="276999"/>
            </a:xfrm>
            <a:prstGeom prst="rect">
              <a:avLst/>
            </a:prstGeom>
            <a:noFill/>
          </p:spPr>
          <p:txBody>
            <a:bodyPr wrap="none" rtlCol="0">
              <a:spAutoFit/>
            </a:bodyPr>
            <a:lstStyle/>
            <a:p>
              <a:r>
                <a:rPr lang="es-ES" sz="1200" dirty="0" smtClean="0"/>
                <a:t>espejo</a:t>
              </a:r>
              <a:endParaRPr lang="es-ES" sz="1200" dirty="0"/>
            </a:p>
          </p:txBody>
        </p:sp>
        <p:sp>
          <p:nvSpPr>
            <p:cNvPr id="42" name="CuadroTexto 41"/>
            <p:cNvSpPr txBox="1"/>
            <p:nvPr/>
          </p:nvSpPr>
          <p:spPr>
            <a:xfrm>
              <a:off x="857247" y="3859336"/>
              <a:ext cx="845103" cy="276999"/>
            </a:xfrm>
            <a:prstGeom prst="rect">
              <a:avLst/>
            </a:prstGeom>
            <a:noFill/>
          </p:spPr>
          <p:txBody>
            <a:bodyPr wrap="none" rtlCol="0">
              <a:spAutoFit/>
            </a:bodyPr>
            <a:lstStyle/>
            <a:p>
              <a:r>
                <a:rPr lang="es-ES" sz="1200" dirty="0"/>
                <a:t>e</a:t>
              </a:r>
              <a:r>
                <a:rPr lang="es-ES" sz="1200" dirty="0" smtClean="0"/>
                <a:t>je óptico</a:t>
              </a:r>
              <a:endParaRPr lang="es-ES" sz="1200" dirty="0"/>
            </a:p>
          </p:txBody>
        </p:sp>
        <p:sp>
          <p:nvSpPr>
            <p:cNvPr id="43" name="CuadroTexto 42"/>
            <p:cNvSpPr txBox="1"/>
            <p:nvPr/>
          </p:nvSpPr>
          <p:spPr>
            <a:xfrm>
              <a:off x="3679930" y="3557216"/>
              <a:ext cx="257074" cy="276999"/>
            </a:xfrm>
            <a:prstGeom prst="rect">
              <a:avLst/>
            </a:prstGeom>
            <a:noFill/>
          </p:spPr>
          <p:txBody>
            <a:bodyPr wrap="square" rtlCol="0">
              <a:spAutoFit/>
            </a:bodyPr>
            <a:lstStyle/>
            <a:p>
              <a:r>
                <a:rPr lang="es-ES" sz="1200" dirty="0" smtClean="0"/>
                <a:t>C</a:t>
              </a:r>
              <a:endParaRPr lang="es-ES" sz="1200" dirty="0"/>
            </a:p>
          </p:txBody>
        </p:sp>
        <p:sp>
          <p:nvSpPr>
            <p:cNvPr id="44" name="CuadroTexto 43"/>
            <p:cNvSpPr txBox="1"/>
            <p:nvPr/>
          </p:nvSpPr>
          <p:spPr>
            <a:xfrm>
              <a:off x="3985501" y="3797692"/>
              <a:ext cx="692818" cy="276999"/>
            </a:xfrm>
            <a:prstGeom prst="rect">
              <a:avLst/>
            </a:prstGeom>
            <a:noFill/>
          </p:spPr>
          <p:txBody>
            <a:bodyPr wrap="none" rtlCol="0">
              <a:spAutoFit/>
            </a:bodyPr>
            <a:lstStyle/>
            <a:p>
              <a:r>
                <a:rPr lang="es-ES" sz="1200" dirty="0" smtClean="0"/>
                <a:t>imagen</a:t>
              </a:r>
              <a:endParaRPr lang="es-ES" sz="1200" dirty="0"/>
            </a:p>
          </p:txBody>
        </p:sp>
        <p:sp>
          <p:nvSpPr>
            <p:cNvPr id="45" name="CuadroTexto 44"/>
            <p:cNvSpPr txBox="1"/>
            <p:nvPr/>
          </p:nvSpPr>
          <p:spPr>
            <a:xfrm>
              <a:off x="5450623" y="3595883"/>
              <a:ext cx="257074" cy="276999"/>
            </a:xfrm>
            <a:prstGeom prst="rect">
              <a:avLst/>
            </a:prstGeom>
            <a:noFill/>
          </p:spPr>
          <p:txBody>
            <a:bodyPr wrap="square" rtlCol="0">
              <a:spAutoFit/>
            </a:bodyPr>
            <a:lstStyle/>
            <a:p>
              <a:r>
                <a:rPr lang="es-ES" sz="1200" dirty="0" smtClean="0"/>
                <a:t>O</a:t>
              </a:r>
              <a:endParaRPr lang="es-ES" sz="1200" dirty="0"/>
            </a:p>
          </p:txBody>
        </p:sp>
        <p:sp>
          <p:nvSpPr>
            <p:cNvPr id="46" name="CuadroTexto 45"/>
            <p:cNvSpPr txBox="1"/>
            <p:nvPr/>
          </p:nvSpPr>
          <p:spPr>
            <a:xfrm>
              <a:off x="4530750" y="5189260"/>
              <a:ext cx="530915" cy="276999"/>
            </a:xfrm>
            <a:prstGeom prst="rect">
              <a:avLst/>
            </a:prstGeom>
            <a:noFill/>
          </p:spPr>
          <p:txBody>
            <a:bodyPr wrap="none" rtlCol="0">
              <a:spAutoFit/>
            </a:bodyPr>
            <a:lstStyle/>
            <a:p>
              <a:r>
                <a:rPr lang="es-ES" sz="1200" dirty="0" smtClean="0"/>
                <a:t>radio</a:t>
              </a:r>
              <a:endParaRPr lang="es-ES" sz="1200" dirty="0"/>
            </a:p>
          </p:txBody>
        </p:sp>
      </p:grpSp>
      <p:sp>
        <p:nvSpPr>
          <p:cNvPr id="47" name="Rectángulo 46"/>
          <p:cNvSpPr/>
          <p:nvPr/>
        </p:nvSpPr>
        <p:spPr>
          <a:xfrm>
            <a:off x="609604" y="5629551"/>
            <a:ext cx="8128000" cy="646331"/>
          </a:xfrm>
          <a:prstGeom prst="rect">
            <a:avLst/>
          </a:prstGeom>
        </p:spPr>
        <p:txBody>
          <a:bodyPr wrap="square">
            <a:spAutoFit/>
          </a:bodyPr>
          <a:lstStyle/>
          <a:p>
            <a:pPr algn="just"/>
            <a:r>
              <a:rPr lang="es-ES" sz="1200" dirty="0"/>
              <a:t>Sistema óptico con espejo que incluye los elementos principales que debes conocer. La trayectoria de los rayos sería distinta si, en lugar de un espejo (que es una superficie reflectora), hubiese un dioptrio (que es una superficie refractora).</a:t>
            </a:r>
          </a:p>
        </p:txBody>
      </p:sp>
    </p:spTree>
    <p:extLst>
      <p:ext uri="{BB962C8B-B14F-4D97-AF65-F5344CB8AC3E}">
        <p14:creationId xmlns:p14="http://schemas.microsoft.com/office/powerpoint/2010/main" val="163433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nito">
      <a:majorFont>
        <a:latin typeface="Nunito Sans"/>
        <a:ea typeface=""/>
        <a:cs typeface=""/>
      </a:majorFont>
      <a:minorFont>
        <a:latin typeface="Nunito Sans"/>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4084</TotalTime>
  <Words>13191</Words>
  <Application>Microsoft Office PowerPoint</Application>
  <PresentationFormat>Presentación en pantalla (4:3)</PresentationFormat>
  <Paragraphs>925</Paragraphs>
  <Slides>86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86</vt:i4>
      </vt:variant>
    </vt:vector>
  </HeadingPairs>
  <TitlesOfParts>
    <vt:vector size="98" baseType="lpstr">
      <vt:lpstr>Arial</vt:lpstr>
      <vt:lpstr>Calibri</vt:lpstr>
      <vt:lpstr>Cambria Math</vt:lpstr>
      <vt:lpstr>Courier New</vt:lpstr>
      <vt:lpstr>FontAwesome</vt:lpstr>
      <vt:lpstr>Nunito Sans</vt:lpstr>
      <vt:lpstr>Segoe UI</vt:lpstr>
      <vt:lpstr>Segoe UI Emoji</vt:lpstr>
      <vt:lpstr>Symbol</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Artacho Cañadas</dc:creator>
  <cp:lastModifiedBy>Rafael Artacho Cañadas</cp:lastModifiedBy>
  <cp:revision>378</cp:revision>
  <dcterms:created xsi:type="dcterms:W3CDTF">2017-11-25T07:07:06Z</dcterms:created>
  <dcterms:modified xsi:type="dcterms:W3CDTF">2025-07-24T07:32:27Z</dcterms:modified>
</cp:coreProperties>
</file>